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28" r:id="rId3"/>
    <p:sldId id="982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845" r:id="rId22"/>
    <p:sldId id="846" r:id="rId23"/>
    <p:sldId id="847" r:id="rId24"/>
    <p:sldId id="848" r:id="rId25"/>
    <p:sldId id="849" r:id="rId26"/>
    <p:sldId id="850" r:id="rId27"/>
    <p:sldId id="851" r:id="rId28"/>
    <p:sldId id="852" r:id="rId29"/>
    <p:sldId id="853" r:id="rId30"/>
    <p:sldId id="854" r:id="rId31"/>
    <p:sldId id="855" r:id="rId32"/>
    <p:sldId id="856" r:id="rId33"/>
    <p:sldId id="857" r:id="rId34"/>
    <p:sldId id="858" r:id="rId35"/>
    <p:sldId id="859" r:id="rId36"/>
    <p:sldId id="860" r:id="rId37"/>
    <p:sldId id="861" r:id="rId38"/>
    <p:sldId id="862" r:id="rId39"/>
    <p:sldId id="863" r:id="rId40"/>
    <p:sldId id="864" r:id="rId41"/>
    <p:sldId id="865" r:id="rId42"/>
    <p:sldId id="866" r:id="rId43"/>
    <p:sldId id="867" r:id="rId44"/>
    <p:sldId id="868" r:id="rId45"/>
    <p:sldId id="869" r:id="rId46"/>
    <p:sldId id="870" r:id="rId47"/>
    <p:sldId id="871" r:id="rId48"/>
    <p:sldId id="872" r:id="rId49"/>
    <p:sldId id="873" r:id="rId50"/>
    <p:sldId id="874" r:id="rId51"/>
    <p:sldId id="875" r:id="rId52"/>
    <p:sldId id="876" r:id="rId53"/>
    <p:sldId id="877" r:id="rId54"/>
    <p:sldId id="878" r:id="rId55"/>
    <p:sldId id="879" r:id="rId56"/>
    <p:sldId id="880" r:id="rId57"/>
    <p:sldId id="881" r:id="rId58"/>
    <p:sldId id="882" r:id="rId59"/>
    <p:sldId id="883" r:id="rId60"/>
    <p:sldId id="884" r:id="rId61"/>
    <p:sldId id="885" r:id="rId62"/>
    <p:sldId id="886" r:id="rId63"/>
    <p:sldId id="887" r:id="rId64"/>
    <p:sldId id="888" r:id="rId65"/>
    <p:sldId id="889" r:id="rId66"/>
    <p:sldId id="890" r:id="rId67"/>
    <p:sldId id="891" r:id="rId68"/>
    <p:sldId id="892" r:id="rId69"/>
    <p:sldId id="893" r:id="rId70"/>
    <p:sldId id="894" r:id="rId71"/>
    <p:sldId id="895" r:id="rId72"/>
    <p:sldId id="896" r:id="rId73"/>
    <p:sldId id="897" r:id="rId74"/>
    <p:sldId id="898" r:id="rId75"/>
    <p:sldId id="899" r:id="rId76"/>
    <p:sldId id="900" r:id="rId77"/>
    <p:sldId id="901" r:id="rId78"/>
    <p:sldId id="902" r:id="rId79"/>
    <p:sldId id="984" r:id="rId80"/>
  </p:sldIdLst>
  <p:sldSz cx="9144000" cy="6858000" type="screen4x3"/>
  <p:notesSz cx="6858000" cy="9144000"/>
  <p:custDataLst>
    <p:tags r:id="rId8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folHlink"/>
      </a:buClr>
      <a:buSzPct val="60000"/>
      <a:buFont typeface="Wingdings" panose="05000000000000000000" pitchFamily="2" charset="2"/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CC"/>
    <a:srgbClr val="FFFF66"/>
    <a:srgbClr val="FFCCCC"/>
    <a:srgbClr val="CCECFF"/>
    <a:srgbClr val="CC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82"/>
  </p:normalViewPr>
  <p:slideViewPr>
    <p:cSldViewPr showGuides="1"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5" Type="http://schemas.openxmlformats.org/officeDocument/2006/relationships/tags" Target="tags/tag23.xml"/><Relationship Id="rId84" Type="http://schemas.openxmlformats.org/officeDocument/2006/relationships/commentAuthors" Target="commentAuthors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fld id="{9C47C804-C2FB-4231-95D4-1CB002DE2D5E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Clr>
                <a:schemeClr val="folHlink"/>
              </a:buClr>
              <a:buSzPct val="60000"/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089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063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4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algn="r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solidFill>
                  <a:schemeClr val="bg2"/>
                </a:solidFill>
              </a:rPr>
            </a:fld>
            <a:endParaRPr lang="en-US" altLang="zh-CN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t="-1" b="23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401955" y="1052830"/>
            <a:ext cx="4566920" cy="4964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tags" Target="../tags/tag8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defRPr sz="1400"/>
            </a:lvl1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28305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4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microsoft.com/office/2007/relationships/media" Target="file:///C:\Users\ASUS\AppData\Local\Microsoft\Windows\INetCache\Content.MSO\6502046D.mp4" TargetMode="External"/><Relationship Id="rId1" Type="http://schemas.openxmlformats.org/officeDocument/2006/relationships/video" Target="file:///C:\Users\ASUS\AppData\Local\Microsoft\Windows\INetCache\Content.MSO\6502046D.mp4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31.jpeg"/><Relationship Id="rId4" Type="http://schemas.openxmlformats.org/officeDocument/2006/relationships/tags" Target="../tags/tag20.xml"/><Relationship Id="rId3" Type="http://schemas.openxmlformats.org/officeDocument/2006/relationships/image" Target="../media/image30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11"/>
          <p:cNvGrpSpPr/>
          <p:nvPr/>
        </p:nvGrpSpPr>
        <p:grpSpPr>
          <a:xfrm flipH="1">
            <a:off x="-2066925" y="803275"/>
            <a:ext cx="12571413" cy="6486525"/>
            <a:chOff x="821" y="-11582"/>
            <a:chExt cx="19797" cy="10216"/>
          </a:xfrm>
        </p:grpSpPr>
        <p:sp>
          <p:nvSpPr>
            <p:cNvPr id="84" name="等腰三角形 83"/>
            <p:cNvSpPr/>
            <p:nvPr/>
          </p:nvSpPr>
          <p:spPr>
            <a:xfrm rot="5400000">
              <a:off x="350" y="-9097"/>
              <a:ext cx="7129" cy="3303"/>
            </a:xfrm>
            <a:prstGeom prst="triangle">
              <a:avLst/>
            </a:prstGeom>
            <a:solidFill>
              <a:srgbClr val="034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任意多边形: 形状 25"/>
            <p:cNvSpPr/>
            <p:nvPr/>
          </p:nvSpPr>
          <p:spPr>
            <a:xfrm rot="2646992">
              <a:off x="3130" y="-8481"/>
              <a:ext cx="1086" cy="7115"/>
            </a:xfrm>
            <a:custGeom>
              <a:avLst/>
              <a:gdLst>
                <a:gd name="connsiteX0" fmla="*/ 0 w 948310"/>
                <a:gd name="connsiteY0" fmla="*/ 0 h 5745210"/>
                <a:gd name="connsiteX1" fmla="*/ 948310 w 948310"/>
                <a:gd name="connsiteY1" fmla="*/ 0 h 5745210"/>
                <a:gd name="connsiteX2" fmla="*/ 948310 w 948310"/>
                <a:gd name="connsiteY2" fmla="*/ 4825703 h 5745210"/>
                <a:gd name="connsiteX3" fmla="*/ 0 w 948310"/>
                <a:gd name="connsiteY3" fmla="*/ 5745210 h 574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10" h="5745210">
                  <a:moveTo>
                    <a:pt x="0" y="0"/>
                  </a:moveTo>
                  <a:lnTo>
                    <a:pt x="948310" y="0"/>
                  </a:lnTo>
                  <a:lnTo>
                    <a:pt x="948310" y="4825703"/>
                  </a:lnTo>
                  <a:lnTo>
                    <a:pt x="0" y="5745210"/>
                  </a:lnTo>
                  <a:close/>
                </a:path>
              </a:pathLst>
            </a:custGeom>
            <a:gradFill>
              <a:gsLst>
                <a:gs pos="0">
                  <a:srgbClr val="2572B6"/>
                </a:gs>
                <a:gs pos="83000">
                  <a:srgbClr val="2572B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任意多边形: 形状 70"/>
            <p:cNvSpPr/>
            <p:nvPr/>
          </p:nvSpPr>
          <p:spPr>
            <a:xfrm rot="2646992">
              <a:off x="3978" y="-8682"/>
              <a:ext cx="552" cy="7115"/>
            </a:xfrm>
            <a:custGeom>
              <a:avLst/>
              <a:gdLst>
                <a:gd name="connsiteX0" fmla="*/ 0 w 948310"/>
                <a:gd name="connsiteY0" fmla="*/ 0 h 5745210"/>
                <a:gd name="connsiteX1" fmla="*/ 948310 w 948310"/>
                <a:gd name="connsiteY1" fmla="*/ 0 h 5745210"/>
                <a:gd name="connsiteX2" fmla="*/ 948310 w 948310"/>
                <a:gd name="connsiteY2" fmla="*/ 4825703 h 5745210"/>
                <a:gd name="connsiteX3" fmla="*/ 0 w 948310"/>
                <a:gd name="connsiteY3" fmla="*/ 5745210 h 574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310" h="5745210">
                  <a:moveTo>
                    <a:pt x="0" y="0"/>
                  </a:moveTo>
                  <a:lnTo>
                    <a:pt x="948310" y="0"/>
                  </a:lnTo>
                  <a:lnTo>
                    <a:pt x="948310" y="4825703"/>
                  </a:lnTo>
                  <a:lnTo>
                    <a:pt x="0" y="5745210"/>
                  </a:lnTo>
                  <a:close/>
                </a:path>
              </a:pathLst>
            </a:custGeom>
            <a:gradFill>
              <a:gsLst>
                <a:gs pos="77000">
                  <a:srgbClr val="8EB3D3">
                    <a:alpha val="90000"/>
                  </a:srgbClr>
                </a:gs>
                <a:gs pos="23000">
                  <a:srgbClr val="2572B6">
                    <a:alpha val="0"/>
                  </a:srgb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任意多边形: 形状 59"/>
            <p:cNvSpPr/>
            <p:nvPr/>
          </p:nvSpPr>
          <p:spPr>
            <a:xfrm rot="2646992">
              <a:off x="3165" y="-6974"/>
              <a:ext cx="319" cy="4541"/>
            </a:xfrm>
            <a:custGeom>
              <a:avLst/>
              <a:gdLst>
                <a:gd name="connsiteX0" fmla="*/ 0 w 277976"/>
                <a:gd name="connsiteY0" fmla="*/ 0 h 3666833"/>
                <a:gd name="connsiteX1" fmla="*/ 277976 w 277976"/>
                <a:gd name="connsiteY1" fmla="*/ 0 h 3666833"/>
                <a:gd name="connsiteX2" fmla="*/ 277976 w 277976"/>
                <a:gd name="connsiteY2" fmla="*/ 3397301 h 3666833"/>
                <a:gd name="connsiteX3" fmla="*/ 0 w 277976"/>
                <a:gd name="connsiteY3" fmla="*/ 3666833 h 366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76" h="3666833">
                  <a:moveTo>
                    <a:pt x="0" y="0"/>
                  </a:moveTo>
                  <a:lnTo>
                    <a:pt x="277976" y="0"/>
                  </a:lnTo>
                  <a:lnTo>
                    <a:pt x="277976" y="3397301"/>
                  </a:lnTo>
                  <a:lnTo>
                    <a:pt x="0" y="366683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5000"/>
                  </a:schemeClr>
                </a:gs>
                <a:gs pos="100000">
                  <a:srgbClr val="2572B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099" name="组合 88"/>
            <p:cNvGrpSpPr/>
            <p:nvPr/>
          </p:nvGrpSpPr>
          <p:grpSpPr>
            <a:xfrm>
              <a:off x="821" y="-9865"/>
              <a:ext cx="7474" cy="7980"/>
              <a:chOff x="-2227604" y="1455342"/>
              <a:chExt cx="6523014" cy="6444034"/>
            </a:xfrm>
          </p:grpSpPr>
          <p:sp>
            <p:nvSpPr>
              <p:cNvPr id="90" name="任意多边形: 形状 57"/>
              <p:cNvSpPr/>
              <p:nvPr/>
            </p:nvSpPr>
            <p:spPr>
              <a:xfrm rot="18882546">
                <a:off x="536286" y="-1308548"/>
                <a:ext cx="995234" cy="6523014"/>
              </a:xfrm>
              <a:custGeom>
                <a:avLst/>
                <a:gdLst>
                  <a:gd name="connsiteX0" fmla="*/ 0 w 995234"/>
                  <a:gd name="connsiteY0" fmla="*/ 0 h 6523014"/>
                  <a:gd name="connsiteX1" fmla="*/ 995234 w 995234"/>
                  <a:gd name="connsiteY1" fmla="*/ 1005391 h 6523014"/>
                  <a:gd name="connsiteX2" fmla="*/ 995234 w 995234"/>
                  <a:gd name="connsiteY2" fmla="*/ 6523014 h 6523014"/>
                  <a:gd name="connsiteX3" fmla="*/ 0 w 995234"/>
                  <a:gd name="connsiteY3" fmla="*/ 6523014 h 652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5234" h="6523014">
                    <a:moveTo>
                      <a:pt x="0" y="0"/>
                    </a:moveTo>
                    <a:lnTo>
                      <a:pt x="995234" y="1005391"/>
                    </a:lnTo>
                    <a:lnTo>
                      <a:pt x="995234" y="6523014"/>
                    </a:lnTo>
                    <a:lnTo>
                      <a:pt x="0" y="6523014"/>
                    </a:lnTo>
                    <a:close/>
                  </a:path>
                </a:pathLst>
              </a:custGeom>
              <a:solidFill>
                <a:srgbClr val="03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任意多边形: 形状 69"/>
              <p:cNvSpPr/>
              <p:nvPr/>
            </p:nvSpPr>
            <p:spPr>
              <a:xfrm rot="2646992">
                <a:off x="1131929" y="2855982"/>
                <a:ext cx="948310" cy="5043394"/>
              </a:xfrm>
              <a:custGeom>
                <a:avLst/>
                <a:gdLst>
                  <a:gd name="connsiteX0" fmla="*/ 0 w 948310"/>
                  <a:gd name="connsiteY0" fmla="*/ 0 h 5043394"/>
                  <a:gd name="connsiteX1" fmla="*/ 948310 w 948310"/>
                  <a:gd name="connsiteY1" fmla="*/ 0 h 5043394"/>
                  <a:gd name="connsiteX2" fmla="*/ 948310 w 948310"/>
                  <a:gd name="connsiteY2" fmla="*/ 4123887 h 5043394"/>
                  <a:gd name="connsiteX3" fmla="*/ 0 w 948310"/>
                  <a:gd name="connsiteY3" fmla="*/ 5043394 h 504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8310" h="5043394">
                    <a:moveTo>
                      <a:pt x="0" y="0"/>
                    </a:moveTo>
                    <a:lnTo>
                      <a:pt x="948310" y="0"/>
                    </a:lnTo>
                    <a:lnTo>
                      <a:pt x="948310" y="4123887"/>
                    </a:lnTo>
                    <a:lnTo>
                      <a:pt x="0" y="5043394"/>
                    </a:lnTo>
                    <a:close/>
                  </a:path>
                </a:pathLst>
              </a:custGeom>
              <a:solidFill>
                <a:srgbClr val="03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4" name="任意多边形: 形状 71"/>
            <p:cNvSpPr/>
            <p:nvPr/>
          </p:nvSpPr>
          <p:spPr>
            <a:xfrm rot="2646992">
              <a:off x="5401" y="-8277"/>
              <a:ext cx="1150" cy="6313"/>
            </a:xfrm>
            <a:custGeom>
              <a:avLst/>
              <a:gdLst>
                <a:gd name="connsiteX0" fmla="*/ 0 w 1004014"/>
                <a:gd name="connsiteY0" fmla="*/ 0 h 5097405"/>
                <a:gd name="connsiteX1" fmla="*/ 1004014 w 1004014"/>
                <a:gd name="connsiteY1" fmla="*/ 0 h 5097405"/>
                <a:gd name="connsiteX2" fmla="*/ 1004014 w 1004014"/>
                <a:gd name="connsiteY2" fmla="*/ 4123886 h 5097405"/>
                <a:gd name="connsiteX3" fmla="*/ 0 w 1004014"/>
                <a:gd name="connsiteY3" fmla="*/ 5097405 h 509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014" h="5097405">
                  <a:moveTo>
                    <a:pt x="0" y="0"/>
                  </a:moveTo>
                  <a:lnTo>
                    <a:pt x="1004014" y="0"/>
                  </a:lnTo>
                  <a:lnTo>
                    <a:pt x="1004014" y="4123886"/>
                  </a:lnTo>
                  <a:lnTo>
                    <a:pt x="0" y="5097405"/>
                  </a:lnTo>
                  <a:close/>
                </a:path>
              </a:pathLst>
            </a:custGeom>
            <a:solidFill>
              <a:srgbClr val="1D6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等腰三角形 94"/>
            <p:cNvSpPr/>
            <p:nvPr/>
          </p:nvSpPr>
          <p:spPr>
            <a:xfrm rot="10800000">
              <a:off x="14316" y="-11582"/>
              <a:ext cx="3028" cy="3161"/>
            </a:xfrm>
            <a:prstGeom prst="triangle">
              <a:avLst>
                <a:gd name="adj" fmla="val 0"/>
              </a:avLst>
            </a:prstGeom>
            <a:solidFill>
              <a:srgbClr val="034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任意多边形: 形状 47"/>
            <p:cNvSpPr/>
            <p:nvPr/>
          </p:nvSpPr>
          <p:spPr>
            <a:xfrm rot="8056644">
              <a:off x="16092" y="-12324"/>
              <a:ext cx="344" cy="5139"/>
            </a:xfrm>
            <a:custGeom>
              <a:avLst/>
              <a:gdLst>
                <a:gd name="connsiteX0" fmla="*/ 277976 w 277976"/>
                <a:gd name="connsiteY0" fmla="*/ 4484940 h 4484940"/>
                <a:gd name="connsiteX1" fmla="*/ 0 w 277976"/>
                <a:gd name="connsiteY1" fmla="*/ 4199862 h 4484940"/>
                <a:gd name="connsiteX2" fmla="*/ 0 w 277976"/>
                <a:gd name="connsiteY2" fmla="*/ 0 h 4484940"/>
                <a:gd name="connsiteX3" fmla="*/ 277976 w 277976"/>
                <a:gd name="connsiteY3" fmla="*/ 0 h 448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76" h="4484940">
                  <a:moveTo>
                    <a:pt x="277976" y="4484940"/>
                  </a:moveTo>
                  <a:lnTo>
                    <a:pt x="0" y="4199862"/>
                  </a:lnTo>
                  <a:lnTo>
                    <a:pt x="0" y="0"/>
                  </a:lnTo>
                  <a:lnTo>
                    <a:pt x="277976" y="0"/>
                  </a:lnTo>
                  <a:close/>
                </a:path>
              </a:pathLst>
            </a:custGeom>
            <a:gradFill>
              <a:gsLst>
                <a:gs pos="45000">
                  <a:srgbClr val="2572B6">
                    <a:alpha val="20000"/>
                  </a:srgbClr>
                </a:gs>
                <a:gs pos="100000">
                  <a:srgbClr val="2572B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任意多边形: 形状 49"/>
            <p:cNvSpPr/>
            <p:nvPr/>
          </p:nvSpPr>
          <p:spPr>
            <a:xfrm rot="8056644">
              <a:off x="16492" y="-12360"/>
              <a:ext cx="344" cy="5180"/>
            </a:xfrm>
            <a:custGeom>
              <a:avLst/>
              <a:gdLst>
                <a:gd name="connsiteX0" fmla="*/ 277976 w 277976"/>
                <a:gd name="connsiteY0" fmla="*/ 4520661 h 4520661"/>
                <a:gd name="connsiteX1" fmla="*/ 0 w 277976"/>
                <a:gd name="connsiteY1" fmla="*/ 4235584 h 4520661"/>
                <a:gd name="connsiteX2" fmla="*/ 0 w 277976"/>
                <a:gd name="connsiteY2" fmla="*/ 0 h 4520661"/>
                <a:gd name="connsiteX3" fmla="*/ 277976 w 277976"/>
                <a:gd name="connsiteY3" fmla="*/ 0 h 452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76" h="4520661">
                  <a:moveTo>
                    <a:pt x="277976" y="4520661"/>
                  </a:moveTo>
                  <a:lnTo>
                    <a:pt x="0" y="4235584"/>
                  </a:lnTo>
                  <a:lnTo>
                    <a:pt x="0" y="0"/>
                  </a:lnTo>
                  <a:lnTo>
                    <a:pt x="277976" y="0"/>
                  </a:lnTo>
                  <a:close/>
                </a:path>
              </a:pathLst>
            </a:custGeom>
            <a:gradFill>
              <a:gsLst>
                <a:gs pos="45000">
                  <a:schemeClr val="bg1">
                    <a:alpha val="0"/>
                  </a:schemeClr>
                </a:gs>
                <a:gs pos="100000">
                  <a:srgbClr val="2572B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 rot="8056644">
              <a:off x="17054" y="-13180"/>
              <a:ext cx="344" cy="6784"/>
            </a:xfrm>
            <a:prstGeom prst="rect">
              <a:avLst/>
            </a:prstGeom>
            <a:gradFill>
              <a:gsLst>
                <a:gs pos="45000">
                  <a:schemeClr val="bg1">
                    <a:alpha val="0"/>
                  </a:schemeClr>
                </a:gs>
                <a:gs pos="100000">
                  <a:srgbClr val="2572B6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11418" y="-4854"/>
              <a:ext cx="296" cy="320"/>
            </a:xfrm>
            <a:prstGeom prst="ellipse">
              <a:avLst/>
            </a:prstGeom>
            <a:solidFill>
              <a:srgbClr val="1D6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5" name="组合 8"/>
          <p:cNvGrpSpPr/>
          <p:nvPr/>
        </p:nvGrpSpPr>
        <p:grpSpPr>
          <a:xfrm rot="5400000" flipV="1">
            <a:off x="2814638" y="-844550"/>
            <a:ext cx="1831975" cy="6038850"/>
            <a:chOff x="6333" y="6149"/>
            <a:chExt cx="3746" cy="4226"/>
          </a:xfrm>
        </p:grpSpPr>
        <p:sp>
          <p:nvSpPr>
            <p:cNvPr id="56" name="矩形: 一个圆顶角，剪去另一个顶角 24"/>
            <p:cNvSpPr/>
            <p:nvPr/>
          </p:nvSpPr>
          <p:spPr>
            <a:xfrm>
              <a:off x="6895" y="6846"/>
              <a:ext cx="3184" cy="2974"/>
            </a:xfrm>
            <a:prstGeom prst="snipRoundRect">
              <a:avLst>
                <a:gd name="adj1" fmla="val 0"/>
                <a:gd name="adj2" fmla="val 16667"/>
              </a:avLst>
            </a:prstGeom>
            <a:solidFill>
              <a:schemeClr val="bg1"/>
            </a:solidFill>
            <a:ln w="28575">
              <a:gradFill>
                <a:gsLst>
                  <a:gs pos="45000">
                    <a:srgbClr val="035CAC">
                      <a:alpha val="50000"/>
                    </a:srgb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: 一个圆顶角，剪去另一个顶角 18"/>
            <p:cNvSpPr/>
            <p:nvPr/>
          </p:nvSpPr>
          <p:spPr>
            <a:xfrm>
              <a:off x="6333" y="6149"/>
              <a:ext cx="3468" cy="4226"/>
            </a:xfrm>
            <a:prstGeom prst="snipRoundRect">
              <a:avLst>
                <a:gd name="adj1" fmla="val 0"/>
                <a:gd name="adj2" fmla="val 16667"/>
              </a:avLst>
            </a:prstGeom>
            <a:solidFill>
              <a:schemeClr val="bg1"/>
            </a:solidFill>
            <a:ln w="28575">
              <a:gradFill>
                <a:gsLst>
                  <a:gs pos="45000">
                    <a:srgbClr val="035CAC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: 一个圆顶角，剪去另一个顶角 17"/>
          <p:cNvSpPr/>
          <p:nvPr/>
        </p:nvSpPr>
        <p:spPr>
          <a:xfrm rot="16200000" flipH="1">
            <a:off x="2853055" y="-837565"/>
            <a:ext cx="1656080" cy="5891530"/>
          </a:xfrm>
          <a:prstGeom prst="snipRoundRect">
            <a:avLst>
              <a:gd name="adj1" fmla="val 0"/>
              <a:gd name="adj2" fmla="val 16667"/>
            </a:avLst>
          </a:prstGeom>
          <a:gradFill>
            <a:gsLst>
              <a:gs pos="33000">
                <a:srgbClr val="CADEEE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79" name="组合 115"/>
          <p:cNvGrpSpPr/>
          <p:nvPr/>
        </p:nvGrpSpPr>
        <p:grpSpPr>
          <a:xfrm rot="-5676896">
            <a:off x="4176713" y="3759200"/>
            <a:ext cx="1028700" cy="873125"/>
            <a:chOff x="3433242" y="1092916"/>
            <a:chExt cx="1013266" cy="860307"/>
          </a:xfrm>
        </p:grpSpPr>
        <p:cxnSp>
          <p:nvCxnSpPr>
            <p:cNvPr id="117" name="直接连接符 116"/>
            <p:cNvCxnSpPr/>
            <p:nvPr/>
          </p:nvCxnSpPr>
          <p:spPr>
            <a:xfrm>
              <a:off x="3604758" y="1577996"/>
              <a:ext cx="329065" cy="359138"/>
            </a:xfrm>
            <a:prstGeom prst="line">
              <a:avLst/>
            </a:prstGeom>
            <a:ln w="12700">
              <a:solidFill>
                <a:srgbClr val="8EB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6630165" flipH="1">
              <a:off x="3509722" y="1016437"/>
              <a:ext cx="860307" cy="1013266"/>
            </a:xfrm>
            <a:prstGeom prst="line">
              <a:avLst/>
            </a:prstGeom>
            <a:ln w="12700">
              <a:solidFill>
                <a:srgbClr val="8EB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组合 118"/>
          <p:cNvGrpSpPr/>
          <p:nvPr/>
        </p:nvGrpSpPr>
        <p:grpSpPr>
          <a:xfrm rot="-5676896">
            <a:off x="4772025" y="4246563"/>
            <a:ext cx="1028700" cy="873125"/>
            <a:chOff x="3433242" y="1092916"/>
            <a:chExt cx="1013266" cy="860307"/>
          </a:xfrm>
        </p:grpSpPr>
        <p:cxnSp>
          <p:nvCxnSpPr>
            <p:cNvPr id="120" name="直接连接符 119"/>
            <p:cNvCxnSpPr/>
            <p:nvPr/>
          </p:nvCxnSpPr>
          <p:spPr>
            <a:xfrm>
              <a:off x="3604758" y="1577996"/>
              <a:ext cx="329065" cy="359138"/>
            </a:xfrm>
            <a:prstGeom prst="line">
              <a:avLst/>
            </a:prstGeom>
            <a:ln w="12700">
              <a:solidFill>
                <a:srgbClr val="8EB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6630165" flipH="1">
              <a:off x="3509722" y="1016437"/>
              <a:ext cx="860307" cy="1013266"/>
            </a:xfrm>
            <a:prstGeom prst="line">
              <a:avLst/>
            </a:prstGeom>
            <a:ln w="12700">
              <a:solidFill>
                <a:srgbClr val="8EB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任意多边形: 形状 55"/>
          <p:cNvSpPr/>
          <p:nvPr/>
        </p:nvSpPr>
        <p:spPr>
          <a:xfrm rot="-18882546" flipH="1">
            <a:off x="6796881" y="-161131"/>
            <a:ext cx="782638" cy="4746625"/>
          </a:xfrm>
          <a:custGeom>
            <a:avLst/>
            <a:gdLst>
              <a:gd name="connsiteX0" fmla="*/ 0 w 995234"/>
              <a:gd name="connsiteY0" fmla="*/ 0 h 6523016"/>
              <a:gd name="connsiteX1" fmla="*/ 995234 w 995234"/>
              <a:gd name="connsiteY1" fmla="*/ 1005392 h 6523016"/>
              <a:gd name="connsiteX2" fmla="*/ 995234 w 995234"/>
              <a:gd name="connsiteY2" fmla="*/ 6523016 h 6523016"/>
              <a:gd name="connsiteX3" fmla="*/ 0 w 995234"/>
              <a:gd name="connsiteY3" fmla="*/ 6523016 h 652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234" h="6523016">
                <a:moveTo>
                  <a:pt x="0" y="0"/>
                </a:moveTo>
                <a:lnTo>
                  <a:pt x="995234" y="1005392"/>
                </a:lnTo>
                <a:lnTo>
                  <a:pt x="995234" y="6523016"/>
                </a:lnTo>
                <a:lnTo>
                  <a:pt x="0" y="6523016"/>
                </a:lnTo>
                <a:close/>
              </a:path>
            </a:pathLst>
          </a:custGeom>
          <a:solidFill>
            <a:srgbClr val="1D6DB4"/>
          </a:solidFill>
          <a:ln>
            <a:noFill/>
          </a:ln>
          <a:effectLst>
            <a:outerShdw blurRad="317500" dist="254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2" name="TextBox 8"/>
          <p:cNvSpPr txBox="1"/>
          <p:nvPr/>
        </p:nvSpPr>
        <p:spPr>
          <a:xfrm>
            <a:off x="735013" y="1284288"/>
            <a:ext cx="855503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SzPct val="60000"/>
            </a:pPr>
            <a:r>
              <a:rPr lang="zh-CN" altLang="en-US" sz="4800" b="1" dirty="0">
                <a:solidFill>
                  <a:srgbClr val="035C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企业节后复产复工隐患排查</a:t>
            </a:r>
            <a:endParaRPr lang="zh-CN" altLang="en-US" sz="4800" b="1" dirty="0">
              <a:solidFill>
                <a:srgbClr val="035C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4183539" y="24209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018759" y="462948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4951095" y="462994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5883431" y="462948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/>
        </p:nvSpPr>
        <p:spPr>
          <a:xfrm>
            <a:off x="1241425" y="2173288"/>
            <a:ext cx="7085013" cy="267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79705" algn="ctr">
              <a:lnSpc>
                <a:spcPct val="150000"/>
              </a:lnSpc>
              <a:spcBef>
                <a:spcPct val="0"/>
              </a:spcBef>
              <a:buSzPct val="60000"/>
            </a:pP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什么是危险源？</a:t>
            </a: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50000"/>
              </a:lnSpc>
              <a:spcBef>
                <a:spcPct val="0"/>
              </a:spcBef>
              <a:buSzPct val="60000"/>
            </a:pP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矩形 1"/>
          <p:cNvSpPr/>
          <p:nvPr/>
        </p:nvSpPr>
        <p:spPr>
          <a:xfrm>
            <a:off x="2551113" y="184150"/>
            <a:ext cx="311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143510" y="989330"/>
            <a:ext cx="1290320" cy="1181735"/>
            <a:chOff x="352105" y="3356992"/>
            <a:chExt cx="1290605" cy="373380"/>
          </a:xfrm>
          <a:solidFill>
            <a:schemeClr val="accent6"/>
          </a:solidFill>
        </p:grpSpPr>
        <p:sp>
          <p:nvSpPr>
            <p:cNvPr id="7190" name="AutoShape 2"/>
            <p:cNvSpPr>
              <a:spLocks noChangeAspect="1" noChangeArrowheads="1"/>
            </p:cNvSpPr>
            <p:nvPr/>
          </p:nvSpPr>
          <p:spPr bwMode="ltGray">
            <a:xfrm>
              <a:off x="352105" y="3356992"/>
              <a:ext cx="1290605" cy="373380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7191" name="Picture 7" descr="Picture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73734" y="3371280"/>
              <a:ext cx="1180063" cy="336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矩形 11"/>
          <p:cNvSpPr/>
          <p:nvPr/>
        </p:nvSpPr>
        <p:spPr>
          <a:xfrm>
            <a:off x="285750" y="1041400"/>
            <a:ext cx="10064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折角形 9"/>
          <p:cNvSpPr>
            <a:spLocks noChangeArrowheads="1"/>
          </p:cNvSpPr>
          <p:nvPr/>
        </p:nvSpPr>
        <p:spPr bwMode="auto">
          <a:xfrm>
            <a:off x="4763" y="1577975"/>
            <a:ext cx="9132888" cy="5216525"/>
          </a:xfrm>
          <a:prstGeom prst="foldedCorner">
            <a:avLst>
              <a:gd name="adj" fmla="val 7704"/>
            </a:avLst>
          </a:prstGeom>
          <a:noFill/>
          <a:ln w="25400" algn="ctr">
            <a:solidFill>
              <a:schemeClr val="accent6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矩形 15"/>
          <p:cNvSpPr/>
          <p:nvPr/>
        </p:nvSpPr>
        <p:spPr>
          <a:xfrm>
            <a:off x="285750" y="2432050"/>
            <a:ext cx="879475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60000"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是指可能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导致伤害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或疾病、财产损失、工作环境破坏或这些情况组合的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根源或状态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SzPct val="60000"/>
              <a:buChar char="u"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危险源具备导致事故、事件的潜在能力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br>
              <a:rPr lang="en-US" altLang="zh-CN" sz="4000" dirty="0"/>
            </a:br>
            <a:endParaRPr lang="en-US" altLang="zh-CN" sz="4000" dirty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06363" y="725488"/>
            <a:ext cx="8642350" cy="60483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危险源的分类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危险源划分为两类：第一类危险源和第二类危险源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第一类危险源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实际工作中往往把能量源或能量载体看作第一类危险源。</a:t>
            </a:r>
            <a:endParaRPr kumimoji="1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338" y="1023938"/>
            <a:ext cx="9053513" cy="4114800"/>
          </a:xfrm>
        </p:spPr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第二类危险源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（1）定义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    导致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约束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限制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能量屏蔽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措施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失效或破坏的各种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不安全因素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它包括人、物、环境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日期占位符 1"/>
          <p:cNvSpPr txBox="1"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ClrTx/>
              <a:buSzTx/>
              <a:buFontTx/>
              <a:buNone/>
            </a:pPr>
            <a:fld id="{BB962C8B-B14F-4D97-AF65-F5344CB8AC3E}" type="datetime1">
              <a:rPr lang="en-US" altLang="en-US" sz="1400" dirty="0">
                <a:latin typeface="Arial" panose="020B0604020202020204" pitchFamily="34" charset="0"/>
              </a:rPr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br>
              <a:rPr lang="en-US" altLang="zh-CN" sz="4000" dirty="0"/>
            </a:br>
            <a:endParaRPr lang="en-US" altLang="zh-CN" sz="4000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287338" y="1417638"/>
            <a:ext cx="8569325" cy="4625975"/>
          </a:xfrm>
        </p:spPr>
        <p:txBody>
          <a:bodyPr vert="horz" wrap="square" lIns="91440" tIns="45720" rIns="91440" bIns="45720" anchor="t"/>
          <a:lstStyle/>
          <a:p>
            <a:pPr algn="just"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）第二类危险源常见的类型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None/>
            </a:pP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None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①人的因素（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不安全行为、人的失误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40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None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②物的因素（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不安全状态、物的故障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 </a:t>
            </a:r>
            <a:endParaRPr lang="zh-CN" altLang="en-US" sz="40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None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③环境因素（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不良环境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40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buNone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40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br>
              <a:rPr lang="en-US" altLang="zh-CN" sz="4000" dirty="0"/>
            </a:br>
            <a:endParaRPr lang="en-US" altLang="zh-CN" sz="4000" dirty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250825" y="1536700"/>
            <a:ext cx="8642350" cy="4473575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1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）第二类危险源的特点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第二类危险源的出现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决定事故发生的可能性，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② 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第二类危险源的出现是第一类危险源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导致事故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必要条件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05153"/>
          <p:cNvSpPr>
            <a:spLocks noGrp="1"/>
          </p:cNvSpPr>
          <p:nvPr>
            <p:ph type="title" idx="4294967295"/>
          </p:nvPr>
        </p:nvSpPr>
        <p:spPr>
          <a:xfrm>
            <a:off x="276225" y="2265363"/>
            <a:ext cx="3652838" cy="698500"/>
          </a:xfrm>
        </p:spPr>
        <p:txBody>
          <a:bodyPr vert="horz" wrap="square" lIns="0" tIns="0" rIns="0" bIns="0" anchor="b"/>
          <a:lstStyle/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）危险源、隐患关系示例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文本占位符 30515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56088" y="1030288"/>
            <a:ext cx="4625975" cy="2889250"/>
          </a:xfrm>
        </p:spPr>
      </p:pic>
      <p:pic>
        <p:nvPicPr>
          <p:cNvPr id="17412" name="图片 305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3500438"/>
            <a:ext cx="4608512" cy="300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我们日常要重点管控第二类危险源</a:t>
            </a: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5" name="日期占位符 1"/>
          <p:cNvSpPr txBox="1"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ClrTx/>
              <a:buSzTx/>
              <a:buFontTx/>
              <a:buNone/>
            </a:pPr>
            <a:fld id="{BB962C8B-B14F-4D97-AF65-F5344CB8AC3E}" type="datetime1">
              <a:rPr lang="en-US" altLang="en-US" sz="1400" dirty="0">
                <a:latin typeface="Arial" panose="020B0604020202020204" pitchFamily="34" charset="0"/>
              </a:rPr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/>
        </p:nvSpPr>
        <p:spPr>
          <a:xfrm>
            <a:off x="1241425" y="2173288"/>
            <a:ext cx="7085013" cy="267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79705" algn="ctr">
              <a:lnSpc>
                <a:spcPct val="150000"/>
              </a:lnSpc>
              <a:spcBef>
                <a:spcPct val="0"/>
              </a:spcBef>
              <a:buSzPct val="60000"/>
            </a:pPr>
            <a:r>
              <a:rPr lang="en-US" altLang="zh-CN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、危险源、</a:t>
            </a: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隐患、</a:t>
            </a: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事故三者的关系？</a:t>
            </a: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50000"/>
              </a:lnSpc>
              <a:spcBef>
                <a:spcPct val="0"/>
              </a:spcBef>
              <a:buSzPct val="60000"/>
            </a:pP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矩形 1"/>
          <p:cNvSpPr/>
          <p:nvPr/>
        </p:nvSpPr>
        <p:spPr>
          <a:xfrm>
            <a:off x="2551113" y="184150"/>
            <a:ext cx="311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477185"/>
          <p:cNvSpPr>
            <a:spLocks noGrp="1"/>
          </p:cNvSpPr>
          <p:nvPr>
            <p:ph type="title" idx="4294967295"/>
          </p:nvPr>
        </p:nvSpPr>
        <p:spPr>
          <a:xfrm>
            <a:off x="3182938" y="98425"/>
            <a:ext cx="3581400" cy="698500"/>
          </a:xfrm>
        </p:spPr>
        <p:txBody>
          <a:bodyPr vert="horz" wrap="square" lIns="0" tIns="0" rIns="0" bIns="0" anchor="b"/>
          <a:lstStyle/>
          <a:p>
            <a:pPr>
              <a:buNone/>
            </a:pPr>
            <a:r>
              <a:rPr lang="zh-CN" altLang="en-US" sz="3600" b="1" dirty="0">
                <a:solidFill>
                  <a:srgbClr val="FFC000"/>
                </a:solidFill>
                <a:ea typeface="微软雅黑" panose="020B0503020204020204" pitchFamily="34" charset="-122"/>
              </a:rPr>
              <a:t>示例：</a:t>
            </a:r>
            <a:endParaRPr lang="zh-CN" altLang="en-US" sz="3600" b="1" dirty="0">
              <a:solidFill>
                <a:srgbClr val="FFC000"/>
              </a:solidFill>
              <a:ea typeface="微软雅黑" panose="020B0503020204020204" pitchFamily="34" charset="-122"/>
            </a:endParaRPr>
          </a:p>
        </p:txBody>
      </p:sp>
      <p:sp>
        <p:nvSpPr>
          <p:cNvPr id="59395" name="文本占位符 477186"/>
          <p:cNvSpPr>
            <a:spLocks noGrp="1"/>
          </p:cNvSpPr>
          <p:nvPr>
            <p:ph idx="1"/>
          </p:nvPr>
        </p:nvSpPr>
        <p:spPr>
          <a:xfrm>
            <a:off x="2833688" y="1090613"/>
            <a:ext cx="6159500" cy="5884863"/>
          </a:xfrm>
        </p:spPr>
        <p:txBody>
          <a:bodyPr vert="horz" wrap="square" lIns="91440" tIns="45720" rIns="91440" bIns="45720" numCol="1" anchor="t" anchorCtr="0" compatLnSpc="1">
            <a:normAutofit fontScale="6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①该龙门吊是危险源，因为它带有能量（电能），同时它能使物体带有势能和动能。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②完好的设备是危险源，但没有构成隐患。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3）但当钢丝绳出现断丝现象时，就出现了隐患，但断丝数较少时（尤其载荷小时），虽然存在隐患，但不会发生事故。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x-none" sz="343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zh-CN" altLang="en-US" sz="343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、当断丝数目增加到一定的量，尤其是载荷过大时，就会发生断绳事故。</a:t>
            </a:r>
            <a:endParaRPr kumimoji="1" lang="zh-CN" altLang="en-US" sz="343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4" name="图片 477187" descr="20140409544168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851025"/>
            <a:ext cx="2439988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477189" descr="small_2010010803222175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843338"/>
            <a:ext cx="2439988" cy="2354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075" y="1714500"/>
            <a:ext cx="5952490" cy="194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01" y="28305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14369"/>
          <p:cNvSpPr>
            <a:spLocks noGrp="1"/>
          </p:cNvSpPr>
          <p:nvPr>
            <p:ph type="title" idx="4294967295"/>
          </p:nvPr>
        </p:nvSpPr>
        <p:spPr>
          <a:xfrm>
            <a:off x="250825" y="1306513"/>
            <a:ext cx="8291513" cy="1581150"/>
          </a:xfrm>
        </p:spPr>
        <p:txBody>
          <a:bodyPr vert="horz" wrap="square" lIns="0" tIns="0" rIns="0" bIns="0" anchor="b"/>
          <a:lstStyle/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危险源、隐患与事故之间的逻辑关系</a:t>
            </a:r>
            <a:br>
              <a:rPr lang="zh-CN" altLang="en-US" sz="2800" dirty="0">
                <a:solidFill>
                  <a:srgbClr val="006600"/>
                </a:solidFill>
                <a:ea typeface="微软雅黑" panose="020B0503020204020204" pitchFamily="34" charset="-122"/>
              </a:rPr>
            </a:br>
            <a:endParaRPr lang="zh-CN" altLang="en-US" sz="2800" dirty="0">
              <a:solidFill>
                <a:srgbClr val="0066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67000"/>
            <a:ext cx="8685213" cy="413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/>
          <p:nvPr/>
        </p:nvSpPr>
        <p:spPr>
          <a:xfrm>
            <a:off x="373063" y="1000125"/>
            <a:ext cx="8399462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016000">
              <a:lnSpc>
                <a:spcPct val="120000"/>
              </a:lnSpc>
              <a:buSzPct val="60000"/>
            </a:pP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事故是由隐患发展积累导致的，隐患的根源在于风险，风险来源于危险源；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危险源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得不到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有效管控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就会演变成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，隐患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得不到治理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就会发生量变到质变的过程，质变到一定程度，就会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导致事故发生</a:t>
            </a:r>
            <a:r>
              <a:rPr lang="zh-CN" altLang="en-US" sz="4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40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1016000">
              <a:lnSpc>
                <a:spcPct val="120000"/>
              </a:lnSpc>
              <a:buSzPct val="60000"/>
            </a:pP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1016000">
              <a:lnSpc>
                <a:spcPct val="120000"/>
              </a:lnSpc>
              <a:buSzPct val="60000"/>
            </a:pP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6375" y="1009650"/>
            <a:ext cx="8732838" cy="4838700"/>
          </a:xfrm>
          <a:prstGeom prst="rect">
            <a:avLst/>
          </a:prstGeom>
          <a:noFill/>
        </p:spPr>
        <p:txBody>
          <a:bodyPr/>
          <a:lstStyle>
            <a:lvl1pPr marL="335280" indent="-3352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•"/>
              <a:defRPr sz="3100">
                <a:solidFill>
                  <a:srgbClr val="5B161B"/>
                </a:solidFill>
                <a:latin typeface="+mn-lt"/>
                <a:ea typeface="+mn-ea"/>
                <a:cs typeface="+mn-cs"/>
                <a:sym typeface="黑体" panose="02010609060101010101" pitchFamily="49" charset="-122"/>
              </a:defRPr>
            </a:lvl1pPr>
            <a:lvl2pPr marL="725805" indent="-27813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–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2pPr>
            <a:lvl3pPr marL="1114425" indent="-224155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•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3pPr>
            <a:lvl4pPr marL="1557655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–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4pPr>
            <a:lvl5pPr marL="2005330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»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5pPr>
            <a:lvl6pPr marL="2462530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»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6pPr>
            <a:lvl7pPr marL="2919730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»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7pPr>
            <a:lvl8pPr marL="3376930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»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8pPr>
            <a:lvl9pPr marL="3834130" indent="-220980" algn="l" defTabSz="889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Char char="»"/>
              <a:defRPr sz="2300">
                <a:solidFill>
                  <a:srgbClr val="5B161B"/>
                </a:solidFill>
                <a:latin typeface="+mn-lt"/>
                <a:ea typeface="+mn-ea"/>
                <a:sym typeface="黑体" panose="02010609060101010101" pitchFamily="49" charset="-122"/>
              </a:defRPr>
            </a:lvl9pPr>
          </a:lstStyle>
          <a:p>
            <a:pPr marL="0" marR="0" lvl="0" indent="0" algn="l" defTabSz="8890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 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危险源的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风险控制措施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失控（失效）就是隐患</a:t>
            </a:r>
            <a:endParaRPr kumimoji="1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8890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危险源具备导致事故、事件的潜在能力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8890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   危险源是有风险的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335280" marR="0" lvl="0" indent="-335280" algn="l" defTabSz="8890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6D6"/>
              </a:buClr>
              <a:buSzPct val="60000"/>
              <a:buFont typeface="Wingdings" panose="05000000000000000000" pitchFamily="2" charset="2"/>
              <a:buChar char="•"/>
              <a:defRPr/>
            </a:pPr>
            <a:endParaRPr kumimoji="1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266700" y="1778000"/>
            <a:ext cx="8610600" cy="4114800"/>
          </a:xfrm>
        </p:spPr>
        <p:txBody>
          <a:bodyPr vert="horz" wrap="square" lIns="91440" tIns="45720" rIns="91440" bIns="45720" anchor="t"/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排查隐患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要和危险源的辨识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结合到一起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排查危险源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管控措施是否完好、是否有效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。这样才能实现隐患排查更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全面、更</a:t>
            </a:r>
            <a:r>
              <a:rPr lang="zh-CN" altLang="en-US" sz="48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细致。</a:t>
            </a:r>
            <a:endParaRPr lang="zh-CN" altLang="en-US" sz="48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日期占位符 1"/>
          <p:cNvSpPr txBox="1"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ClrTx/>
              <a:buSzTx/>
              <a:buFontTx/>
              <a:buNone/>
            </a:pPr>
            <a:fld id="{BB962C8B-B14F-4D97-AF65-F5344CB8AC3E}" type="datetime1">
              <a:rPr lang="en-US" altLang="en-US" sz="1400" dirty="0">
                <a:latin typeface="Arial" panose="020B0604020202020204" pitchFamily="34" charset="0"/>
              </a:rPr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"/>
          <p:cNvSpPr/>
          <p:nvPr/>
        </p:nvSpPr>
        <p:spPr>
          <a:xfrm>
            <a:off x="441325" y="1520825"/>
            <a:ext cx="8261350" cy="470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隐患的表现形式</a:t>
            </a:r>
            <a:endParaRPr lang="en-US" altLang="zh-CN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/>
          <p:nvPr/>
        </p:nvSpPr>
        <p:spPr>
          <a:xfrm>
            <a:off x="801688" y="2189163"/>
            <a:ext cx="7993062" cy="2759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事故隐患的几种表现</a:t>
            </a:r>
            <a:endParaRPr lang="en-US" altLang="zh-CN" sz="6000" dirty="0">
              <a:solidFill>
                <a:srgbClr val="5B161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defTabSz="889000">
              <a:lnSpc>
                <a:spcPct val="150000"/>
              </a:lnSpc>
              <a:buClr>
                <a:srgbClr val="0096D6"/>
              </a:buClr>
              <a:buSzPct val="60000"/>
            </a:pP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defTabSz="889000">
              <a:lnSpc>
                <a:spcPct val="150000"/>
              </a:lnSpc>
              <a:buClr>
                <a:srgbClr val="0096D6"/>
              </a:buClr>
              <a:buSzPct val="60000"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/>
          <p:nvPr/>
        </p:nvSpPr>
        <p:spPr>
          <a:xfrm>
            <a:off x="2054225" y="1516063"/>
            <a:ext cx="6861175" cy="48402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物的不安全状态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人的不安全行为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管理上的缺陷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Pct val="60000"/>
            </a:pPr>
            <a:endParaRPr lang="zh-CN" altLang="en-US" sz="3200" dirty="0">
              <a:solidFill>
                <a:srgbClr val="5B161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889000">
              <a:lnSpc>
                <a:spcPct val="150000"/>
              </a:lnSpc>
              <a:buClr>
                <a:srgbClr val="0096D6"/>
              </a:buClr>
              <a:buSzPct val="60000"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238" y="1635125"/>
            <a:ext cx="542925" cy="394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/>
          <p:nvPr/>
        </p:nvSpPr>
        <p:spPr>
          <a:xfrm>
            <a:off x="1866900" y="-300037"/>
            <a:ext cx="4992688" cy="119856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altLang="zh-CN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物的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不安全状态</a:t>
            </a:r>
            <a:endParaRPr lang="zh-CN" altLang="en-US" sz="36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675" name="TextBox 5"/>
          <p:cNvSpPr txBox="1"/>
          <p:nvPr/>
        </p:nvSpPr>
        <p:spPr>
          <a:xfrm>
            <a:off x="531813" y="1454150"/>
            <a:ext cx="7662862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35280" indent="-335280"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Tx/>
              <a:buFontTx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（1）防护、保险、信号等装置缺乏或有缺陷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5280" indent="-335280"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Tx/>
              <a:buFontTx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（2）设 备设施、工具有缺陷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5280" indent="-335280"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Tx/>
              <a:buFontTx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（3）个体防护用品用具缺少或不良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5280" indent="-335280" defTabSz="889000">
              <a:lnSpc>
                <a:spcPct val="150000"/>
              </a:lnSpc>
              <a:spcBef>
                <a:spcPct val="0"/>
              </a:spcBef>
              <a:buClr>
                <a:srgbClr val="0096D6"/>
              </a:buClr>
              <a:buSzTx/>
              <a:buFontTx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（4）生产（施工）场地环境不良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/>
          <p:nvPr/>
        </p:nvSpPr>
        <p:spPr>
          <a:xfrm>
            <a:off x="588963" y="987425"/>
            <a:ext cx="7967662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（1）操作错误、忽视安全和警告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（2）认为造成安全装置失效      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（3）使用不安全设备                  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（4）手代替工具操作                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（5）物体存放不当                   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（6）冒险进入危险场所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矩形 1"/>
          <p:cNvSpPr/>
          <p:nvPr/>
        </p:nvSpPr>
        <p:spPr>
          <a:xfrm>
            <a:off x="2076450" y="-315912"/>
            <a:ext cx="4992688" cy="1200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altLang="zh-CN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人的不安全行为</a:t>
            </a:r>
            <a:endParaRPr lang="zh-CN" altLang="en-US" sz="36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/>
          <p:nvPr/>
        </p:nvSpPr>
        <p:spPr>
          <a:xfrm>
            <a:off x="1906588" y="-347662"/>
            <a:ext cx="4992687" cy="1200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2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、人的不安全行为</a:t>
            </a:r>
            <a:endParaRPr lang="zh-CN" altLang="en-US" sz="36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723" name="TextBox 5"/>
          <p:cNvSpPr txBox="1"/>
          <p:nvPr/>
        </p:nvSpPr>
        <p:spPr>
          <a:xfrm>
            <a:off x="587375" y="1092200"/>
            <a:ext cx="7967663" cy="452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（7）攀、坐不安全位置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（8）在起吊物下作业、停留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（9）机器运转时维修清理等作业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（10）有分散注意力行为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（11）不安全装束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（12）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未使用或未正确使用劳动防护用品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99"/>
          <p:cNvSpPr txBox="1"/>
          <p:nvPr/>
        </p:nvSpPr>
        <p:spPr>
          <a:xfrm>
            <a:off x="660400" y="3425825"/>
            <a:ext cx="782161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9" name="组合 8"/>
          <p:cNvGrpSpPr/>
          <p:nvPr/>
        </p:nvGrpSpPr>
        <p:grpSpPr>
          <a:xfrm>
            <a:off x="2841625" y="2560638"/>
            <a:ext cx="5867400" cy="581025"/>
            <a:chOff x="987" y="1188"/>
            <a:chExt cx="3340" cy="774"/>
          </a:xfrm>
        </p:grpSpPr>
        <p:sp>
          <p:nvSpPr>
            <p:cNvPr id="10" name="圆角矩形 48161"/>
            <p:cNvSpPr/>
            <p:nvPr/>
          </p:nvSpPr>
          <p:spPr>
            <a:xfrm>
              <a:off x="1517" y="1188"/>
              <a:ext cx="2810" cy="7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lIns="2700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 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隐患的表现形式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11" name="圆角矩形 48162"/>
            <p:cNvSpPr>
              <a:spLocks noChangeAspect="1"/>
            </p:cNvSpPr>
            <p:nvPr/>
          </p:nvSpPr>
          <p:spPr>
            <a:xfrm>
              <a:off x="987" y="1279"/>
              <a:ext cx="492" cy="591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第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  <a:r>
                <a:rPr kumimoji="1" 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章</a:t>
              </a:r>
              <a:endParaRPr kumimoji="1" 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sp>
        <p:nvSpPr>
          <p:cNvPr id="14" name="圆角矩形 48162"/>
          <p:cNvSpPr>
            <a:spLocks noChangeAspect="1"/>
          </p:cNvSpPr>
          <p:nvPr/>
        </p:nvSpPr>
        <p:spPr>
          <a:xfrm>
            <a:off x="2816225" y="3517900"/>
            <a:ext cx="850900" cy="45085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章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4101" name="组合 1"/>
          <p:cNvGrpSpPr/>
          <p:nvPr/>
        </p:nvGrpSpPr>
        <p:grpSpPr>
          <a:xfrm>
            <a:off x="2816225" y="5194300"/>
            <a:ext cx="5892800" cy="635000"/>
            <a:chOff x="1026" y="277"/>
            <a:chExt cx="3048" cy="774"/>
          </a:xfrm>
        </p:grpSpPr>
        <p:sp>
          <p:nvSpPr>
            <p:cNvPr id="5" name="圆角矩形 48161"/>
            <p:cNvSpPr/>
            <p:nvPr/>
          </p:nvSpPr>
          <p:spPr>
            <a:xfrm>
              <a:off x="1525" y="277"/>
              <a:ext cx="2549" cy="7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lIns="2700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视频案例查隐患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6" name="圆角矩形 48162"/>
            <p:cNvSpPr>
              <a:spLocks noChangeAspect="1"/>
            </p:cNvSpPr>
            <p:nvPr/>
          </p:nvSpPr>
          <p:spPr>
            <a:xfrm>
              <a:off x="1026" y="388"/>
              <a:ext cx="479" cy="552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第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章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  <p:pic>
        <p:nvPicPr>
          <p:cNvPr id="4102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" y="1463675"/>
            <a:ext cx="2152650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圆角矩形 48161"/>
          <p:cNvSpPr/>
          <p:nvPr/>
        </p:nvSpPr>
        <p:spPr>
          <a:xfrm>
            <a:off x="3743325" y="3425825"/>
            <a:ext cx="5005388" cy="63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270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隐患排查的方法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圆角矩形 48161"/>
          <p:cNvSpPr/>
          <p:nvPr/>
        </p:nvSpPr>
        <p:spPr>
          <a:xfrm>
            <a:off x="3738563" y="4310063"/>
            <a:ext cx="5005388" cy="63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270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节后复产复工隐患排查宝典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圆角矩形 48162"/>
          <p:cNvSpPr>
            <a:spLocks noChangeAspect="1"/>
          </p:cNvSpPr>
          <p:nvPr/>
        </p:nvSpPr>
        <p:spPr>
          <a:xfrm>
            <a:off x="2841625" y="4441825"/>
            <a:ext cx="850900" cy="45085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章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4106" name="组合 6"/>
          <p:cNvGrpSpPr/>
          <p:nvPr/>
        </p:nvGrpSpPr>
        <p:grpSpPr>
          <a:xfrm>
            <a:off x="2855913" y="1585913"/>
            <a:ext cx="5892800" cy="635000"/>
            <a:chOff x="1026" y="277"/>
            <a:chExt cx="3048" cy="774"/>
          </a:xfrm>
        </p:grpSpPr>
        <p:sp>
          <p:nvSpPr>
            <p:cNvPr id="8" name="圆角矩形 48161"/>
            <p:cNvSpPr/>
            <p:nvPr/>
          </p:nvSpPr>
          <p:spPr>
            <a:xfrm>
              <a:off x="1525" y="277"/>
              <a:ext cx="2549" cy="7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lIns="27000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基础理论概述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圆角矩形 48162"/>
            <p:cNvSpPr>
              <a:spLocks noChangeAspect="1"/>
            </p:cNvSpPr>
            <p:nvPr/>
          </p:nvSpPr>
          <p:spPr>
            <a:xfrm>
              <a:off x="1026" y="388"/>
              <a:ext cx="479" cy="552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cap="flat" cmpd="sng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第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章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"/>
          <p:cNvSpPr/>
          <p:nvPr/>
        </p:nvSpPr>
        <p:spPr>
          <a:xfrm>
            <a:off x="1725613" y="-374650"/>
            <a:ext cx="5395912" cy="11985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buSzPct val="60000"/>
            </a:pPr>
            <a:r>
              <a:rPr lang="en-US" altLang="zh-CN" sz="24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、管理上的缺陷</a:t>
            </a:r>
            <a:endParaRPr lang="zh-CN" altLang="en-US" sz="36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747" name="文本框 1"/>
          <p:cNvSpPr txBox="1"/>
          <p:nvPr/>
        </p:nvSpPr>
        <p:spPr>
          <a:xfrm>
            <a:off x="109538" y="1047750"/>
            <a:ext cx="8924925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（1）技术和设计上的缺陷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（2）安全生产教育培训不够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（3）劳动组织不合理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（4）对现场工作缺乏检查或指导错误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（5）没有安全生产管理制度和安全操作规程，或不健全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（6）没有事故防范和应急措施或者不健全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（7）对事故隐患整改不力，经费不落实</a:t>
            </a:r>
            <a:endParaRPr lang="zh-CN" altLang="en-US" sz="32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6"/>
          <p:cNvSpPr/>
          <p:nvPr/>
        </p:nvSpPr>
        <p:spPr>
          <a:xfrm>
            <a:off x="441325" y="1520825"/>
            <a:ext cx="826135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隐患排查方法</a:t>
            </a: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/>
          <p:nvPr/>
        </p:nvSpPr>
        <p:spPr>
          <a:xfrm>
            <a:off x="184150" y="1023938"/>
            <a:ext cx="8855075" cy="595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20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排查的基本方法：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①直观经验法（安全观察法）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依靠人员的观察分析能力，借助于经验和判断能力直观的评价对象的危险性</a:t>
            </a:r>
            <a:endParaRPr lang="zh-CN" altLang="en-US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工步安全分析法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把一项作业分成几个作业步骤，排查整个作业活动每一步骤中的安全隐患</a:t>
            </a:r>
            <a:endParaRPr lang="zh-CN" altLang="en-US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安全检查表法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运用已编制好的安全检查表，进行系统的安全检查，排查出存在的安全隐患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安全标准化法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对设备、现场环境与职业健康、安全管理进行打分考评，隐患的排查可以参照考评表进行，考评表中不合格的项目就是安全隐患</a:t>
            </a:r>
            <a:endParaRPr lang="zh-CN" altLang="en-US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⑤基本分析法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对于某项作业活动，对照危害分类中物的不安全状态、人的不安全行为和管理上的缺陷，确定本项作业活动中的具体安全隐患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25600" y="2644775"/>
            <a:ext cx="6681788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1" lang="zh-CN" altLang="en-US" sz="48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（一）直观经验法</a:t>
            </a:r>
            <a:endParaRPr kumimoji="1" lang="zh-CN" altLang="en-US" sz="48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R="0" algn="ctr" defTabSz="914400">
              <a:buSzPct val="60000"/>
              <a:defRPr/>
            </a:pPr>
            <a:r>
              <a:rPr kumimoji="1" lang="zh-CN" altLang="en-US" sz="48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（安全观察法）</a:t>
            </a:r>
            <a:endParaRPr kumimoji="1" lang="zh-CN" altLang="en-US" sz="48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4038" y="1076325"/>
            <a:ext cx="5537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1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安全观察</a:t>
            </a:r>
            <a:endParaRPr kumimoji="1" lang="zh-CN" altLang="en-US" sz="24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584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2084388"/>
            <a:ext cx="9104312" cy="495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4610100" y="3068638"/>
            <a:ext cx="20875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标准、规范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19925" y="3573463"/>
            <a:ext cx="5048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判定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6" name="文本框 1"/>
          <p:cNvSpPr txBox="1"/>
          <p:nvPr/>
        </p:nvSpPr>
        <p:spPr>
          <a:xfrm>
            <a:off x="4194175" y="941388"/>
            <a:ext cx="4930775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依靠检查人员的观察分析能力，借助于经验和判断能力直观的评价对象的危险性</a:t>
            </a:r>
            <a:endParaRPr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0" y="4483100"/>
            <a:ext cx="2087563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经验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803275" y="2325688"/>
            <a:ext cx="7135813" cy="258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1）用经验观察对比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95300" y="24272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物的不安全状态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(</a:t>
            </a: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电气焊</a:t>
            </a:r>
            <a:r>
              <a:rPr kumimoji="0" lang="zh-CN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4763"/>
            <a:ext cx="9137650" cy="599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5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3"/>
            <a:ext cx="9163050" cy="590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38918" name="组合 6"/>
          <p:cNvGrpSpPr/>
          <p:nvPr/>
        </p:nvGrpSpPr>
        <p:grpSpPr>
          <a:xfrm>
            <a:off x="1322388" y="1847850"/>
            <a:ext cx="369887" cy="246063"/>
            <a:chOff x="1966936" y="2952750"/>
            <a:chExt cx="657226" cy="438150"/>
          </a:xfrm>
        </p:grpSpPr>
        <p:sp>
          <p:nvSpPr>
            <p:cNvPr id="8" name="椭圆 7"/>
            <p:cNvSpPr/>
            <p:nvPr/>
          </p:nvSpPr>
          <p:spPr>
            <a:xfrm>
              <a:off x="1966936" y="2952750"/>
              <a:ext cx="438151" cy="438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86011" y="2952750"/>
              <a:ext cx="438151" cy="438150"/>
            </a:xfrm>
            <a:prstGeom prst="ellipse">
              <a:avLst/>
            </a:prstGeom>
            <a:solidFill>
              <a:srgbClr val="A97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8919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" y="1077913"/>
            <a:ext cx="9120187" cy="663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077913"/>
            <a:ext cx="9144000" cy="6561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圆角矩形 600066"/>
          <p:cNvSpPr/>
          <p:nvPr/>
        </p:nvSpPr>
        <p:spPr>
          <a:xfrm>
            <a:off x="111125" y="1036638"/>
            <a:ext cx="8921750" cy="570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941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320675" y="1016000"/>
            <a:ext cx="8229600" cy="572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机械设备排查要点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1、电气焊工未佩戴劳保用品。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2、没有按规定配备消防设施。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3、使用不完好的电焊把。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1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、使用的压力表安全阀</a:t>
            </a:r>
            <a:r>
              <a:rPr kumimoji="1" 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、阻火器</a:t>
            </a:r>
            <a:r>
              <a:rPr kumimoji="1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等附件不合格</a:t>
            </a:r>
            <a:r>
              <a:rPr kumimoji="1" 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或没有</a:t>
            </a:r>
            <a:r>
              <a:rPr kumimoji="1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、电焊机接地、电源线及工作回线搭在易燃.易爆物品上。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6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、在</a:t>
            </a:r>
            <a:r>
              <a:rPr kumimoji="0" 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液化石油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气管、乙炔管、氧气管附近焊接时没有经过有关部门审批的安全技术措施。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7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、氧气、乙炔气带混用。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圆角矩形 600066"/>
          <p:cNvSpPr/>
          <p:nvPr/>
        </p:nvSpPr>
        <p:spPr>
          <a:xfrm>
            <a:off x="111125" y="1036638"/>
            <a:ext cx="8921750" cy="570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965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320675" y="1016000"/>
            <a:ext cx="8229600" cy="572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电气焊排查要点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9、使用中的乙炔气瓶卧放</a:t>
            </a:r>
            <a:r>
              <a:rPr kumimoji="0" 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、无防倾倒装置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10、在潮湿地带焊接工作未站在绝缘物品上，未穿好绝缘鞋、缘手套。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11、焊接有色金属工作、或在封闭容气内作业未通风排毒。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12、两台电焊机同接一个电源开关</a:t>
            </a:r>
            <a:r>
              <a:rPr kumimoji="0" 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或缺少短路保护器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13、气瓶混装或使用时安全距离不够。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1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4、在焊接、切割密闭空心工件时，未留有出气孔。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/>
        </p:nvSpPr>
        <p:spPr>
          <a:xfrm>
            <a:off x="460375" y="1296988"/>
            <a:ext cx="8293100" cy="47926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79705" algn="ctr">
              <a:lnSpc>
                <a:spcPct val="150000"/>
              </a:lnSpc>
              <a:spcBef>
                <a:spcPct val="0"/>
              </a:spcBef>
            </a:pP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 基础理论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矩形 1"/>
          <p:cNvSpPr/>
          <p:nvPr/>
        </p:nvSpPr>
        <p:spPr>
          <a:xfrm>
            <a:off x="2551113" y="184150"/>
            <a:ext cx="311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95300" y="24272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物的不安全状态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(</a:t>
            </a: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机械设备</a:t>
            </a:r>
            <a:r>
              <a:rPr kumimoji="0" lang="zh-CN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圆角矩形 600066"/>
          <p:cNvSpPr/>
          <p:nvPr/>
        </p:nvSpPr>
        <p:spPr>
          <a:xfrm>
            <a:off x="111125" y="1036638"/>
            <a:ext cx="8921750" cy="570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3013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320675" y="1016000"/>
            <a:ext cx="8229600" cy="572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机械设备排查要点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）安全防护装置、事故紧急停车手动开关或自动连锁装置。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）运动部件和传动装置应设置防护罩，。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）使用说明书、操作规程必须易于取用。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设备周围留有足够的操作空间，设备不局不得占用消防通道。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r>
              <a:rPr kumimoji="1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冲压机械应配置一种或多种安全装置（如防护栅栏、光电保护、双手操纵及联锁装置）</a:t>
            </a:r>
            <a:endParaRPr kumimoji="1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6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）砂轮机防护罩应将砂轮、卡盘、主轴端部罩住，砂轮有裂纹严禁使用。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3281362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4036" name="内容占位符 2"/>
          <p:cNvSpPr>
            <a:spLocks noGrp="1"/>
          </p:cNvSpPr>
          <p:nvPr/>
        </p:nvSpPr>
        <p:spPr>
          <a:xfrm>
            <a:off x="457200" y="230822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隐患排查要善于归纳排查要点，使排查表格化，模板化。</a:t>
            </a:r>
            <a:endParaRPr lang="en-US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95300" y="24272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物的不安全状态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(</a:t>
            </a:r>
            <a:r>
              <a:rPr kumimoji="0" lang="zh-CN" altLang="en-US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仓库</a:t>
            </a:r>
            <a:r>
              <a:rPr kumimoji="0" lang="zh-CN" altLang="zh-CN" sz="4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）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" y="4763"/>
            <a:ext cx="9137650" cy="599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5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3"/>
            <a:ext cx="9163050" cy="590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46086" name="组合 6"/>
          <p:cNvGrpSpPr/>
          <p:nvPr/>
        </p:nvGrpSpPr>
        <p:grpSpPr>
          <a:xfrm>
            <a:off x="1322388" y="1847850"/>
            <a:ext cx="369887" cy="246063"/>
            <a:chOff x="1966936" y="2952750"/>
            <a:chExt cx="657226" cy="438150"/>
          </a:xfrm>
        </p:grpSpPr>
        <p:sp>
          <p:nvSpPr>
            <p:cNvPr id="8" name="椭圆 7"/>
            <p:cNvSpPr/>
            <p:nvPr/>
          </p:nvSpPr>
          <p:spPr>
            <a:xfrm>
              <a:off x="1966936" y="2952750"/>
              <a:ext cx="438151" cy="438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86011" y="2952750"/>
              <a:ext cx="438151" cy="438150"/>
            </a:xfrm>
            <a:prstGeom prst="ellipse">
              <a:avLst/>
            </a:prstGeom>
            <a:solidFill>
              <a:srgbClr val="A97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608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" y="1077913"/>
            <a:ext cx="9120187" cy="663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1" descr="1517955484809216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69850"/>
            <a:ext cx="9144000" cy="776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圆角矩形 600066"/>
          <p:cNvSpPr/>
          <p:nvPr/>
        </p:nvSpPr>
        <p:spPr>
          <a:xfrm>
            <a:off x="131763" y="1127125"/>
            <a:ext cx="8920162" cy="5707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7109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47110" name="内容占位符 2"/>
          <p:cNvSpPr>
            <a:spLocks noGrp="1"/>
          </p:cNvSpPr>
          <p:nvPr/>
        </p:nvSpPr>
        <p:spPr>
          <a:xfrm>
            <a:off x="9525" y="1016000"/>
            <a:ext cx="9042400" cy="5567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危险化学品仓库现场检查要点：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（1）每种化学品安全周知卡（有化学品名称、理化数据（闪点、沸点、密度）、危险性质、健康危害、应急处置、应急电话、责任人电话等）。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）设置防泄漏的围堰，如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托盘或者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门口设置慢坡。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）人体静电释放装置、门防雷接地。电气防爆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（4）危险化学品的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MSDS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说明书、产品的一书一签。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）墙间距≥0.5m，垛与梁、柱间距≥0.3m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圆角矩形 600066"/>
          <p:cNvSpPr/>
          <p:nvPr/>
        </p:nvSpPr>
        <p:spPr>
          <a:xfrm>
            <a:off x="111125" y="1127125"/>
            <a:ext cx="8921750" cy="4814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8133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48134" name="内容占位符 2"/>
          <p:cNvSpPr>
            <a:spLocks noGrp="1"/>
          </p:cNvSpPr>
          <p:nvPr/>
        </p:nvSpPr>
        <p:spPr>
          <a:xfrm>
            <a:off x="320675" y="1016000"/>
            <a:ext cx="8710613" cy="5567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）消防栓、灭火器、消防沙、安全警示标志。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）仓库外面附近洗眼器、个人防护用具。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）强制通风措施，通风量是否够。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）可燃气体报警器（2020年1月1日执行新标准，露天、半敞开环境由15m→10m，室内由7.5m→5m），报警器的控制器是否为声光、是否设置在24h值守地方。要有编号对应。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）温湿度计，温湿度计是否每天都有检查记录。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）禁止使用铁制工具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833438" y="1597025"/>
            <a:ext cx="7135813" cy="3224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2）用法律法规、国家或行业标准及技术规范核查对比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836613" y="1809750"/>
            <a:ext cx="7134225" cy="4222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（1）</a:t>
            </a: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工贸行业</a:t>
            </a: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重大生产安全事故隐患判定标准、</a:t>
            </a: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化工和危险化学品</a:t>
            </a: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生产经营单位重大生产安全事故隐患判定标准核查对比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814513"/>
            <a:ext cx="9164638" cy="590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图片 2" descr="2357530019475045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" y="1954213"/>
            <a:ext cx="9121775" cy="560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图片 6" descr="1240393544366103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995363"/>
            <a:ext cx="9117012" cy="7459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1463675"/>
            <a:ext cx="7772400" cy="5630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179705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一、节后为什么要进行隐患排查？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841375" y="1814513"/>
            <a:ext cx="7134225" cy="455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未对有限空间作业场所进行辨识，并设置明显安全警示标志。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9050"/>
            <a:ext cx="9137650" cy="598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814513"/>
            <a:ext cx="9164638" cy="590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1166813"/>
            <a:ext cx="9120188" cy="654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图片 5" descr="7113552290595338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" y="1166813"/>
            <a:ext cx="9120188" cy="6383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文本框 5"/>
          <p:cNvSpPr txBox="1"/>
          <p:nvPr/>
        </p:nvSpPr>
        <p:spPr>
          <a:xfrm>
            <a:off x="1120775" y="1814513"/>
            <a:ext cx="7061200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吊运浇注包的龙门钩横梁、耳轴销和吊钩等零件，未进行定期探伤检查。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0" name="内容占位符 2"/>
          <p:cNvSpPr>
            <a:spLocks noGrp="1"/>
          </p:cNvSpPr>
          <p:nvPr/>
        </p:nvSpPr>
        <p:spPr>
          <a:xfrm>
            <a:off x="817563" y="2266950"/>
            <a:ext cx="7135812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SzPct val="60000"/>
              <a:buFont typeface="Arial" panose="020B0604020202020204" pitchFamily="34" charset="0"/>
              <a:buChar char="•"/>
            </a:pPr>
            <a:r>
              <a:rPr lang="en-US" altLang="zh-CN" sz="4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4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危险化学品生产、经营单位主要负责人和安全生产管理人员未依法经考核合格。</a:t>
            </a: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ctr">
              <a:buClrTx/>
              <a:buSzTx/>
              <a:buFont typeface="Arial" panose="020B0604020202020204" pitchFamily="34" charset="0"/>
              <a:buChar char="•"/>
            </a:pPr>
            <a:endParaRPr lang="zh-CN" altLang="en-US" sz="4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833438" y="1597025"/>
            <a:ext cx="7135813" cy="45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kumimoji="1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1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）如，建筑设计防火规范（2018版）GB50016-2014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第十七页</a:t>
            </a: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4763"/>
            <a:ext cx="9137650" cy="599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图片 5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3"/>
            <a:ext cx="9163050" cy="590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57350" name="组合 6"/>
          <p:cNvGrpSpPr/>
          <p:nvPr/>
        </p:nvGrpSpPr>
        <p:grpSpPr>
          <a:xfrm>
            <a:off x="1322388" y="1847850"/>
            <a:ext cx="369887" cy="246063"/>
            <a:chOff x="1966936" y="2952750"/>
            <a:chExt cx="657226" cy="438150"/>
          </a:xfrm>
        </p:grpSpPr>
        <p:sp>
          <p:nvSpPr>
            <p:cNvPr id="8" name="椭圆 7"/>
            <p:cNvSpPr/>
            <p:nvPr/>
          </p:nvSpPr>
          <p:spPr>
            <a:xfrm>
              <a:off x="1966936" y="2952750"/>
              <a:ext cx="438151" cy="438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86011" y="2952750"/>
              <a:ext cx="438151" cy="438150"/>
            </a:xfrm>
            <a:prstGeom prst="ellipse">
              <a:avLst/>
            </a:prstGeom>
            <a:solidFill>
              <a:srgbClr val="A97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735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1077913"/>
            <a:ext cx="9120188" cy="663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3"/>
            <a:ext cx="9140825" cy="7634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372225" y="2852738"/>
            <a:ext cx="12954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1" lang="en-US" altLang="zh-CN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25" y="3140075"/>
            <a:ext cx="129540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1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2225" y="2563813"/>
            <a:ext cx="12954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1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08675" y="5640388"/>
            <a:ext cx="1214438" cy="36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内容占位符 2"/>
          <p:cNvSpPr>
            <a:spLocks noGrp="1"/>
          </p:cNvSpPr>
          <p:nvPr/>
        </p:nvSpPr>
        <p:spPr>
          <a:xfrm>
            <a:off x="833438" y="2266950"/>
            <a:ext cx="7135812" cy="2584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-342900" algn="ctr">
              <a:buClrTx/>
              <a:buSzTx/>
              <a:buFontTx/>
            </a:pPr>
            <a:r>
              <a:rPr lang="zh-CN" altLang="en-US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甲类仓库到场内主要道路要求大于10米，小于十米就是隐患。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9396" name="内容占位符 2"/>
          <p:cNvSpPr>
            <a:spLocks noGrp="1"/>
          </p:cNvSpPr>
          <p:nvPr/>
        </p:nvSpPr>
        <p:spPr>
          <a:xfrm>
            <a:off x="495300" y="2413000"/>
            <a:ext cx="8229600" cy="981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buSzPct val="60000"/>
            </a:pPr>
            <a:r>
              <a:rPr lang="zh-CN" altLang="en-US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4763"/>
            <a:ext cx="9137650" cy="599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图片 5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3"/>
            <a:ext cx="9163050" cy="590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内容占位符 2"/>
          <p:cNvSpPr>
            <a:spLocks noGrp="1"/>
          </p:cNvSpPr>
          <p:nvPr>
            <p:ph idx="1"/>
          </p:nvPr>
        </p:nvSpPr>
        <p:spPr>
          <a:xfrm>
            <a:off x="304800" y="1782763"/>
            <a:ext cx="8610600" cy="5170487"/>
          </a:xfrm>
        </p:spPr>
        <p:txBody>
          <a:bodyPr vert="horz" wrap="square" lIns="91440" tIns="45720" rIns="91440" bIns="45720" anchor="t"/>
          <a:lstStyle/>
          <a:p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60422" name="组合 6"/>
          <p:cNvGrpSpPr/>
          <p:nvPr/>
        </p:nvGrpSpPr>
        <p:grpSpPr>
          <a:xfrm>
            <a:off x="1322388" y="1847850"/>
            <a:ext cx="369887" cy="246063"/>
            <a:chOff x="1966936" y="2952750"/>
            <a:chExt cx="657226" cy="438150"/>
          </a:xfrm>
        </p:grpSpPr>
        <p:sp>
          <p:nvSpPr>
            <p:cNvPr id="8" name="椭圆 7"/>
            <p:cNvSpPr/>
            <p:nvPr/>
          </p:nvSpPr>
          <p:spPr>
            <a:xfrm>
              <a:off x="1966936" y="2952750"/>
              <a:ext cx="438151" cy="4381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86011" y="2952750"/>
              <a:ext cx="438151" cy="438150"/>
            </a:xfrm>
            <a:prstGeom prst="ellipse">
              <a:avLst/>
            </a:prstGeom>
            <a:solidFill>
              <a:srgbClr val="A97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1" lang="zh-CN" altLang="en-US" sz="157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0423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8" y="1077913"/>
            <a:ext cx="9120187" cy="663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4" name="内容占位符 917506" descr="IMG_0139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3"/>
            <a:ext cx="9140825" cy="763428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99"/>
          <p:cNvSpPr txBox="1"/>
          <p:nvPr/>
        </p:nvSpPr>
        <p:spPr>
          <a:xfrm>
            <a:off x="220663" y="2266950"/>
            <a:ext cx="874236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SzPct val="60000"/>
            </a:pP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SzPct val="60000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763905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圆角矩形 600066"/>
          <p:cNvSpPr/>
          <p:nvPr/>
        </p:nvSpPr>
        <p:spPr>
          <a:xfrm>
            <a:off x="111125" y="1036638"/>
            <a:ext cx="8921750" cy="570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lin ang="5400000" scaled="1"/>
            <a:tileRect/>
          </a:gradFill>
          <a:ln w="3810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711200" indent="-711200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445" name="内容占位符 2"/>
          <p:cNvSpPr>
            <a:spLocks noGrp="1"/>
          </p:cNvSpPr>
          <p:nvPr/>
        </p:nvSpPr>
        <p:spPr>
          <a:xfrm>
            <a:off x="220663" y="1314450"/>
            <a:ext cx="8229600" cy="51530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3200" b="1" dirty="0">
              <a:latin typeface="Tahoma" panose="020B0604030504040204" pitchFamily="34" charset="0"/>
            </a:endParaRPr>
          </a:p>
        </p:txBody>
      </p:sp>
      <p:sp>
        <p:nvSpPr>
          <p:cNvPr id="61446" name="内容占位符 2"/>
          <p:cNvSpPr>
            <a:spLocks noGrp="1"/>
          </p:cNvSpPr>
          <p:nvPr/>
        </p:nvSpPr>
        <p:spPr>
          <a:xfrm>
            <a:off x="320675" y="1016000"/>
            <a:ext cx="8229600" cy="572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人的不安全行为主要检查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）违章操作。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）违章指挥。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）违反劳动纪律。</a:t>
            </a:r>
            <a:endParaRPr lang="en-US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）停用或弄坏安全装置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）不戴防护用品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）忽视安全忽视警告。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）用手替代工具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）攀、座不安全位置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/>
        </p:nvSpPr>
        <p:spPr>
          <a:xfrm>
            <a:off x="977900" y="1549400"/>
            <a:ext cx="7986713" cy="4792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79705" algn="ctr">
              <a:lnSpc>
                <a:spcPct val="150000"/>
              </a:lnSpc>
              <a:spcBef>
                <a:spcPct val="0"/>
              </a:spcBef>
              <a:buSzPct val="60000"/>
            </a:pP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现场的设备、环境因停产可能已发生了变化。</a:t>
            </a: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9705" algn="ctr">
              <a:lnSpc>
                <a:spcPct val="150000"/>
              </a:lnSpc>
              <a:spcBef>
                <a:spcPct val="0"/>
              </a:spcBef>
              <a:buSzPct val="60000"/>
            </a:pP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隐患是导致事故的根源</a:t>
            </a: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50000"/>
              </a:lnSpc>
              <a:spcBef>
                <a:spcPct val="0"/>
              </a:spcBef>
              <a:buSzPct val="60000"/>
            </a:pP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矩形 1"/>
          <p:cNvSpPr/>
          <p:nvPr/>
        </p:nvSpPr>
        <p:spPr>
          <a:xfrm>
            <a:off x="2551113" y="184150"/>
            <a:ext cx="311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3" y="1797050"/>
            <a:ext cx="922337" cy="407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71600" y="2197100"/>
            <a:ext cx="6400800" cy="2492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ct val="150000"/>
              </a:lnSpc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1" lang="zh-CN" altLang="en-US" sz="4800" b="1" kern="1200" cap="none" spc="0" normalizeH="0" baseline="0" noProof="0" dirty="0" smtClean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（二）工步安全分析法</a:t>
            </a:r>
            <a:endParaRPr kumimoji="1" lang="zh-CN" altLang="en-US" sz="24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R="0" defTabSz="914400">
              <a:lnSpc>
                <a:spcPct val="150000"/>
              </a:lnSpc>
              <a:buSzPct val="60000"/>
              <a:defRPr/>
            </a:pPr>
            <a:endParaRPr kumimoji="1" lang="en-US" altLang="zh-CN" sz="2400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50000"/>
              </a:lnSpc>
              <a:buSzPct val="60000"/>
              <a:defRPr/>
            </a:pPr>
            <a:r>
              <a:rPr kumimoji="1" lang="zh-CN" altLang="en-US" sz="24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</a:t>
            </a:r>
            <a:r>
              <a:rPr kumimoji="1" lang="zh-CN" altLang="en-US" sz="32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</a:t>
            </a:r>
            <a:endParaRPr kumimoji="1" lang="zh-CN" altLang="en-US" sz="32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2467" name="Rectangle 3"/>
          <p:cNvSpPr/>
          <p:nvPr/>
        </p:nvSpPr>
        <p:spPr>
          <a:xfrm>
            <a:off x="1487488" y="2168525"/>
            <a:ext cx="5051425" cy="2519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  <a:buSzPct val="60000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2838" y="1701800"/>
            <a:ext cx="7904163" cy="2676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SzPct val="60000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把一项作业分成几个作业步骤，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排查整个作业活动每一步骤中的安全隐患。</a:t>
            </a:r>
            <a:endParaRPr lang="zh-CN" altLang="en-US" sz="32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491" name="Rectangle 3"/>
          <p:cNvSpPr/>
          <p:nvPr/>
        </p:nvSpPr>
        <p:spPr>
          <a:xfrm>
            <a:off x="1487488" y="2168525"/>
            <a:ext cx="5051425" cy="2519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  <a:buSzPct val="60000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4288" y="1117600"/>
            <a:ext cx="3322638" cy="6461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lnSpc>
                <a:spcPct val="150000"/>
              </a:lnSpc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进入阀门井安全分析法</a:t>
            </a:r>
            <a:endParaRPr kumimoji="1" lang="zh-CN" altLang="en-US" sz="24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4515" name="Rectangle 3"/>
          <p:cNvSpPr/>
          <p:nvPr/>
        </p:nvSpPr>
        <p:spPr>
          <a:xfrm>
            <a:off x="2282825" y="2168525"/>
            <a:ext cx="5051425" cy="2520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  <a:buSzPct val="60000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516" name="图片 59394" descr="200912291647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288" y="2168525"/>
            <a:ext cx="4762500" cy="429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/>
          <p:nvPr/>
        </p:nvSpPr>
        <p:spPr>
          <a:xfrm>
            <a:off x="1487488" y="2168525"/>
            <a:ext cx="5051425" cy="2519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  <a:buSzPct val="60000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5539" name="表格 65538"/>
          <p:cNvGraphicFramePr/>
          <p:nvPr>
            <p:custDataLst>
              <p:tags r:id="rId1"/>
            </p:custDataLst>
          </p:nvPr>
        </p:nvGraphicFramePr>
        <p:xfrm>
          <a:off x="230188" y="923925"/>
          <a:ext cx="8683625" cy="6153150"/>
        </p:xfrm>
        <a:graphic>
          <a:graphicData uri="http://schemas.openxmlformats.org/drawingml/2006/table">
            <a:tbl>
              <a:tblPr/>
              <a:tblGrid>
                <a:gridCol w="762000"/>
                <a:gridCol w="1895475"/>
                <a:gridCol w="4073525"/>
                <a:gridCol w="1952625"/>
              </a:tblGrid>
              <a:tr h="854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危险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安全措施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查隐患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85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发生突发事故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本项工作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危险性进行分析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没有进行风险分析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发生有限空间事故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办工作许可（作业票）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未办许可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作业时中毒、窒息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作业前先通风换气，在检测合格后方可进入作业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未通风，未检测合格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伤到其他非工作人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现场围蔽、警示标志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未围蔽、无警示标志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四壁砖脱落伤人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进入前清理松动的砖、佩戴安全帽</a:t>
                      </a: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未戴安全帽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进入时摔落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安全带、安全绳、安全帽</a:t>
                      </a:r>
                      <a:endParaRPr lang="zh-CN" altLang="en-US" sz="2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未带安全带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082925" y="69850"/>
            <a:ext cx="3321050" cy="6461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lnSpc>
                <a:spcPct val="150000"/>
              </a:lnSpc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进入阀门井安全分析法</a:t>
            </a:r>
            <a:endParaRPr kumimoji="1" lang="zh-CN" altLang="en-US" sz="24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/>
          <p:nvPr/>
        </p:nvSpPr>
        <p:spPr>
          <a:xfrm>
            <a:off x="1487488" y="2168525"/>
            <a:ext cx="5051425" cy="2519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50000"/>
              </a:lnSpc>
              <a:buSzPct val="60000"/>
              <a:buChar char="u"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84163" y="1047750"/>
          <a:ext cx="8682990" cy="570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365"/>
                <a:gridCol w="2346960"/>
                <a:gridCol w="3622675"/>
                <a:gridCol w="1951990"/>
              </a:tblGrid>
              <a:tr h="5899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危险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安全措施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查隐患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85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危险物质串入阀门井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隔离上锁，持续监测。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未隔离上锁，未持续监测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作业人员不知道防范措施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交底培训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未交底，未培训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触电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使用电动工具，电源必须装有短路保护器，照明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36V</a:t>
                      </a: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以下。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没有</a:t>
                      </a: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短路保护器，大于</a:t>
                      </a:r>
                      <a:r>
                        <a:rPr lang="en-US" altLang="zh-CN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36V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作业中发生事故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应急器材备到现场，指派专人监护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没有监护人器材未到场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工具忘在井里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完工后清点工具，清点人数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未清点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351213" y="206375"/>
            <a:ext cx="3017838" cy="6461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lnSpc>
                <a:spcPct val="150000"/>
              </a:lnSpc>
              <a:buSzPct val="60000"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进入阀门井安全分析</a:t>
            </a:r>
            <a:endParaRPr kumimoji="1" lang="zh-CN" altLang="en-US" sz="24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2"/>
          <p:cNvSpPr/>
          <p:nvPr/>
        </p:nvSpPr>
        <p:spPr>
          <a:xfrm>
            <a:off x="549275" y="1096963"/>
            <a:ext cx="29257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（三）安全检查表法</a:t>
            </a:r>
            <a:endParaRPr lang="zh-CN" altLang="en-US" sz="2400" b="1" dirty="0">
              <a:solidFill>
                <a:srgbClr val="E8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87" name="TextBox 4"/>
          <p:cNvSpPr txBox="1"/>
          <p:nvPr/>
        </p:nvSpPr>
        <p:spPr>
          <a:xfrm>
            <a:off x="1295400" y="1558925"/>
            <a:ext cx="6799263" cy="461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根据系统工程分解和综合的原理，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事先把检查对象加以剖析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，把大系统分割成若干个小的子系统，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然后确定检查项目，查出不安全因素所在，以正面提问的方式，将检查项目按系统或子系统的顺序编制成表，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以便进行检查和避免漏检查，这种表就叫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安全检查表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33350" y="1058863"/>
          <a:ext cx="8926830" cy="5796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865"/>
                <a:gridCol w="935355"/>
                <a:gridCol w="5466080"/>
                <a:gridCol w="1205865"/>
                <a:gridCol w="748665"/>
              </a:tblGrid>
              <a:tr h="6477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检  查  内  容</a:t>
                      </a:r>
                      <a:endParaRPr lang="zh-CN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排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查结果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（符合）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整改情况</a:t>
                      </a:r>
                      <a:endParaRPr lang="zh-CN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消防栓无被遮挡、挤占、埋压、无积尘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火灾自动报警系统良好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手动报警系统良好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安全疏散通道畅通无阻，无被占用、封堵现象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消防器材无缺失、挪用、损毁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消防安全标志齐全、醒目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应急疏散指示标识完整、无遮挡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插排使用规范，插座或开关完整无损、安装牢固、外壳罩盖完好、接头可靠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无私接乱拉临时线路，电气线路敷设规范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应急照明灯工作正常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灭火沙箱、桶、钩等齐全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其它：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□否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993775">
                <a:tc gridSpan="2"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查意见和建议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    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检查人员签名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                                             年   月   日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3"/>
          <p:cNvSpPr/>
          <p:nvPr/>
        </p:nvSpPr>
        <p:spPr>
          <a:xfrm>
            <a:off x="441325" y="1074738"/>
            <a:ext cx="826135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第四章 节后复产复工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隐患排查宝典</a:t>
            </a: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/>
          <p:nvPr/>
        </p:nvSpPr>
        <p:spPr>
          <a:xfrm>
            <a:off x="1173163" y="2571750"/>
            <a:ext cx="679926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</a:pP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节后复产复工隐患排查要突出全面细致，不留死角。</a:t>
            </a:r>
            <a:endParaRPr lang="zh-CN" altLang="en-US" sz="4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</a:pP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如何做？</a:t>
            </a:r>
            <a:endParaRPr lang="zh-CN" altLang="en-US" sz="4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/>
          <p:nvPr/>
        </p:nvSpPr>
        <p:spPr>
          <a:xfrm>
            <a:off x="1173163" y="2571750"/>
            <a:ext cx="6799262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25"/>
              </a:spcBef>
              <a:buClr>
                <a:schemeClr val="hlink"/>
              </a:buClr>
              <a:buSzPct val="85000"/>
            </a:pP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分类编制隐患排查表、编制排查要点！</a:t>
            </a:r>
            <a:endParaRPr lang="zh-CN" altLang="en-US" sz="4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/>
        </p:nvSpPr>
        <p:spPr>
          <a:xfrm>
            <a:off x="1241425" y="2173288"/>
            <a:ext cx="7085013" cy="267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79705" algn="ctr">
              <a:lnSpc>
                <a:spcPct val="150000"/>
              </a:lnSpc>
              <a:spcBef>
                <a:spcPct val="0"/>
              </a:spcBef>
              <a:buSzPct val="60000"/>
            </a:pP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</a:t>
            </a:r>
            <a:r>
              <a:rPr lang="zh-CN" altLang="en-US" sz="6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50000"/>
              </a:lnSpc>
              <a:spcBef>
                <a:spcPct val="0"/>
              </a:spcBef>
              <a:buSzPct val="60000"/>
            </a:pPr>
            <a:endParaRPr lang="zh-CN" altLang="en-US" sz="6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矩形 1"/>
          <p:cNvSpPr/>
          <p:nvPr/>
        </p:nvSpPr>
        <p:spPr>
          <a:xfrm>
            <a:off x="2551113" y="184150"/>
            <a:ext cx="311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endParaRPr lang="zh-CN" altLang="en-US" sz="3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表格 72705"/>
          <p:cNvGraphicFramePr/>
          <p:nvPr>
            <p:custDataLst>
              <p:tags r:id="rId1"/>
            </p:custDataLst>
          </p:nvPr>
        </p:nvGraphicFramePr>
        <p:xfrm>
          <a:off x="196850" y="1022350"/>
          <a:ext cx="8764588" cy="5637848"/>
        </p:xfrm>
        <a:graphic>
          <a:graphicData uri="http://schemas.openxmlformats.org/drawingml/2006/table">
            <a:tbl>
              <a:tblPr/>
              <a:tblGrid>
                <a:gridCol w="1346200"/>
                <a:gridCol w="2219325"/>
                <a:gridCol w="5199063"/>
              </a:tblGrid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序号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隐患</a:t>
                      </a: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大类</a:t>
                      </a: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隐患</a:t>
                      </a: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排查内容类别</a:t>
                      </a:r>
                      <a:endParaRPr lang="zh-CN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04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6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资质证照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安全生产管理机构及人员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安全生产责任制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安全生产管理制度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安全操作规程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教育培训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安全生产管理档案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安全生产投入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应急管理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特种设备基础管理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职业卫生基础管理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相关方基础管理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其他基础管理</a:t>
                      </a:r>
                      <a:endParaRPr lang="en-US" altLang="en-US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表格 73729"/>
          <p:cNvGraphicFramePr/>
          <p:nvPr>
            <p:custDataLst>
              <p:tags r:id="rId1"/>
            </p:custDataLst>
          </p:nvPr>
        </p:nvGraphicFramePr>
        <p:xfrm>
          <a:off x="282575" y="949325"/>
          <a:ext cx="8634413" cy="5775325"/>
        </p:xfrm>
        <a:graphic>
          <a:graphicData uri="http://schemas.openxmlformats.org/drawingml/2006/table">
            <a:tbl>
              <a:tblPr/>
              <a:tblGrid>
                <a:gridCol w="1169988"/>
                <a:gridCol w="2320925"/>
                <a:gridCol w="5143500"/>
              </a:tblGrid>
              <a:tr h="481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序号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隐患</a:t>
                      </a: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隐患</a:t>
                      </a: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排查类别</a:t>
                      </a:r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现场管理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特种设备现场管理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生产设备设施及工艺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场所环境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从业人员操作行为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消防安全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用电安全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职业卫生现场安全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有限空间现场安全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辅助动力系统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相关方现场管理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其他现场管理</a:t>
                      </a:r>
                      <a:endParaRPr lang="en-US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6675" marR="6667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/>
          <p:nvPr/>
        </p:nvSpPr>
        <p:spPr>
          <a:xfrm>
            <a:off x="549275" y="1096963"/>
            <a:ext cx="40290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）职业健康现场安全管理</a:t>
            </a:r>
            <a:endParaRPr lang="zh-CN" altLang="en-US" sz="2400" b="1" dirty="0">
              <a:solidFill>
                <a:srgbClr val="E8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55" name="TextBox 4"/>
          <p:cNvSpPr txBox="1"/>
          <p:nvPr/>
        </p:nvSpPr>
        <p:spPr>
          <a:xfrm>
            <a:off x="1295400" y="1558925"/>
            <a:ext cx="6799263" cy="526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①定期检测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定期体检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职业禁忌证调岗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危害告知、公告栏、警示标志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防护设施、个人防护、检维修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生产设施及生产布局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60000"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/>
          <p:nvPr/>
        </p:nvSpPr>
        <p:spPr>
          <a:xfrm>
            <a:off x="549275" y="1096963"/>
            <a:ext cx="3302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）相关方现场管理</a:t>
            </a:r>
            <a:endParaRPr lang="zh-CN" altLang="en-US" sz="2400" b="1" dirty="0">
              <a:solidFill>
                <a:srgbClr val="E8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79" name="TextBox 4"/>
          <p:cNvSpPr txBox="1"/>
          <p:nvPr/>
        </p:nvSpPr>
        <p:spPr>
          <a:xfrm>
            <a:off x="1295400" y="1558925"/>
            <a:ext cx="6799263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①资质审查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安全协议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技术交底、培训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作业票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人员证件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6"/>
          <p:cNvSpPr/>
          <p:nvPr/>
        </p:nvSpPr>
        <p:spPr>
          <a:xfrm>
            <a:off x="441325" y="1520825"/>
            <a:ext cx="8261350" cy="470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视频案例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查隐患</a:t>
            </a: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buSzPct val="60000"/>
            </a:pPr>
            <a:endParaRPr lang="zh-CN" altLang="en-US" sz="6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/>
          <p:nvPr/>
        </p:nvSpPr>
        <p:spPr>
          <a:xfrm>
            <a:off x="2725738" y="244475"/>
            <a:ext cx="3962400" cy="479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40083">
            <a:spAutoFit/>
          </a:bodyPr>
          <a:lstStyle/>
          <a:p>
            <a:pPr defTabSz="802005">
              <a:lnSpc>
                <a:spcPts val="3425"/>
              </a:lnSpc>
              <a:buSzPct val="6000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案例：看视频说作业现场隐患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有限空间事故案例视频_腾讯视频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177925"/>
            <a:ext cx="9144000" cy="546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2"/>
          <p:cNvSpPr/>
          <p:nvPr/>
        </p:nvSpPr>
        <p:spPr>
          <a:xfrm>
            <a:off x="549275" y="1096963"/>
            <a:ext cx="23161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SzPct val="60000"/>
            </a:pPr>
            <a:r>
              <a:rPr lang="zh-CN" altLang="en-US" sz="2400" b="1" dirty="0">
                <a:solidFill>
                  <a:srgbClr val="E818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存在的事故隐患</a:t>
            </a:r>
            <a:endParaRPr lang="zh-CN" altLang="en-US" sz="2400" b="1" dirty="0">
              <a:solidFill>
                <a:srgbClr val="E818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51" name="TextBox 4"/>
          <p:cNvSpPr txBox="1"/>
          <p:nvPr/>
        </p:nvSpPr>
        <p:spPr>
          <a:xfrm>
            <a:off x="996950" y="1558925"/>
            <a:ext cx="7394575" cy="452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1、没有进行风险分析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2、没有办理工作许可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3、没先通风后检测，检测合格再作业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4、现场没有围蔽，没有警示标志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5、现场没有应急器材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6、没有进行有效的应急演练及相关培训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704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1045" y="3968750"/>
            <a:ext cx="300799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08675" y="4231005"/>
            <a:ext cx="9848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06216" y="4076882"/>
            <a:ext cx="3015037" cy="8851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1778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折角形 16"/>
          <p:cNvSpPr>
            <a:spLocks noChangeArrowheads="1"/>
          </p:cNvSpPr>
          <p:nvPr/>
        </p:nvSpPr>
        <p:spPr bwMode="auto">
          <a:xfrm>
            <a:off x="142875" y="1714500"/>
            <a:ext cx="8891588" cy="5003800"/>
          </a:xfrm>
          <a:prstGeom prst="foldedCorner">
            <a:avLst>
              <a:gd name="adj" fmla="val 7704"/>
            </a:avLst>
          </a:prstGeom>
          <a:noFill/>
          <a:ln w="25400" algn="ctr">
            <a:solidFill>
              <a:schemeClr val="accent6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142875" y="1002665"/>
            <a:ext cx="1290320" cy="783590"/>
            <a:chOff x="352105" y="3356992"/>
            <a:chExt cx="1290605" cy="373380"/>
          </a:xfrm>
          <a:solidFill>
            <a:schemeClr val="accent6"/>
          </a:solidFill>
        </p:grpSpPr>
        <p:sp>
          <p:nvSpPr>
            <p:cNvPr id="7190" name="AutoShape 2"/>
            <p:cNvSpPr>
              <a:spLocks noChangeAspect="1" noChangeArrowheads="1"/>
            </p:cNvSpPr>
            <p:nvPr/>
          </p:nvSpPr>
          <p:spPr bwMode="ltGray">
            <a:xfrm>
              <a:off x="352105" y="3356992"/>
              <a:ext cx="1290605" cy="373380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7191" name="Picture 7" descr="Picture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73734" y="3371280"/>
              <a:ext cx="1180063" cy="336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矩形 11"/>
          <p:cNvSpPr/>
          <p:nvPr/>
        </p:nvSpPr>
        <p:spPr>
          <a:xfrm>
            <a:off x="428625" y="979488"/>
            <a:ext cx="10048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60000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事故隐患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矩形 15"/>
          <p:cNvSpPr/>
          <p:nvPr/>
        </p:nvSpPr>
        <p:spPr>
          <a:xfrm>
            <a:off x="714375" y="1928813"/>
            <a:ext cx="8320088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60000"/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事故隐患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</a:t>
            </a: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作业场所、设备及设施的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不安全状态</a:t>
            </a:r>
            <a:r>
              <a:rPr lang="zh-CN" altLang="en-US" sz="4400" b="1" dirty="0">
                <a:solidFill>
                  <a:srgbClr val="3D52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人的不安全行为、环境和管理</a:t>
            </a: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上的缺陷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SzPct val="60000"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SzPct val="60000"/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57175" y="1284288"/>
            <a:ext cx="8629650" cy="554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安全生产事故隐患</a:t>
            </a: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是指生产经营单位违反(不符合)安全生产法律、法规、规章、标准、规程和安全生产管理制度的规定，或者因其他因素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在生产经营活动中存在可能导致事故发生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物的危险状态、人的不安全行为和管理上的缺陷。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TABLE_BEAUTIFY" val="smartTable{3a76c02f-8755-42f9-b58f-8101e209ff48}"/>
</p:tagLst>
</file>

<file path=ppt/tags/tag16.xml><?xml version="1.0" encoding="utf-8"?>
<p:tagLst xmlns:p="http://schemas.openxmlformats.org/presentationml/2006/main">
  <p:tag name="KSO_WM_UNIT_TABLE_BEAUTIFY" val="smartTable{fb1c1e6b-506a-4ded-a7bb-6bc94b26fa28}"/>
</p:tagLst>
</file>

<file path=ppt/tags/tag17.xml><?xml version="1.0" encoding="utf-8"?>
<p:tagLst xmlns:p="http://schemas.openxmlformats.org/presentationml/2006/main">
  <p:tag name="KSO_WM_UNIT_TABLE_BEAUTIFY" val="smartTable{fb1c1e6b-506a-4ded-a7bb-6bc94b26fa28}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0</TotalTime>
  <Words>5610</Words>
  <Application>WPS 演示</Application>
  <PresentationFormat>全屏显示(4:3)</PresentationFormat>
  <Paragraphs>869</Paragraphs>
  <Slides>77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89" baseType="lpstr">
      <vt:lpstr>Arial</vt:lpstr>
      <vt:lpstr>宋体</vt:lpstr>
      <vt:lpstr>Wingdings</vt:lpstr>
      <vt:lpstr>Tahoma</vt:lpstr>
      <vt:lpstr>微软雅黑</vt:lpstr>
      <vt:lpstr>Arial Unicode MS</vt:lpstr>
      <vt:lpstr>Calibri</vt:lpstr>
      <vt:lpstr>黑体</vt:lpstr>
      <vt:lpstr>华文中宋</vt:lpstr>
      <vt:lpstr>楷体</vt:lpstr>
      <vt:lpstr>汉仪旗黑-85S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 </vt:lpstr>
      <vt:lpstr> </vt:lpstr>
      <vt:lpstr>（6）危险源、隐患关系示例</vt:lpstr>
      <vt:lpstr>PowerPoint 演示文稿</vt:lpstr>
      <vt:lpstr>PowerPoint 演示文稿</vt:lpstr>
      <vt:lpstr>示例：</vt:lpstr>
      <vt:lpstr>（4） 危险源、隐患与事故之间的逻辑关系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人文地理学目录</dc:title>
  <dc:creator>ma</dc:creator>
  <cp:lastModifiedBy>little fairy</cp:lastModifiedBy>
  <cp:revision>244</cp:revision>
  <dcterms:created xsi:type="dcterms:W3CDTF">2002-11-18T07:23:00Z</dcterms:created>
  <dcterms:modified xsi:type="dcterms:W3CDTF">2023-11-23T08:53:41Z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9C813D12AB4941BBA13733949B5F2B03_13</vt:lpwstr>
  </property>
</Properties>
</file>