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1"/>
  </p:handoutMasterIdLst>
  <p:sldIdLst>
    <p:sldId id="329" r:id="rId4"/>
    <p:sldId id="1474" r:id="rId6"/>
    <p:sldId id="1287" r:id="rId7"/>
    <p:sldId id="1288" r:id="rId8"/>
    <p:sldId id="1289" r:id="rId9"/>
    <p:sldId id="1290" r:id="rId10"/>
    <p:sldId id="1291" r:id="rId11"/>
    <p:sldId id="1292" r:id="rId12"/>
    <p:sldId id="1293" r:id="rId13"/>
    <p:sldId id="1294" r:id="rId14"/>
    <p:sldId id="1300" r:id="rId15"/>
    <p:sldId id="1455" r:id="rId16"/>
    <p:sldId id="1456" r:id="rId17"/>
    <p:sldId id="1457" r:id="rId18"/>
    <p:sldId id="1301" r:id="rId19"/>
    <p:sldId id="1458" r:id="rId20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4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7F5"/>
    <a:srgbClr val="CDF1FF"/>
    <a:srgbClr val="2FC4FF"/>
    <a:srgbClr val="FF0066"/>
    <a:srgbClr val="CCCC00"/>
    <a:srgbClr val="99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 showGuides="1">
      <p:cViewPr varScale="1">
        <p:scale>
          <a:sx n="74" d="100"/>
          <a:sy n="74" d="100"/>
        </p:scale>
        <p:origin x="1266" y="72"/>
      </p:cViewPr>
      <p:guideLst>
        <p:guide orient="horz" pos="2082"/>
        <p:guide pos="2880"/>
      </p:guideLst>
    </p:cSldViewPr>
  </p:slideViewPr>
  <p:outlineViewPr>
    <p:cViewPr>
      <p:scale>
        <a:sx n="33" d="100"/>
        <a:sy n="33" d="100"/>
      </p:scale>
      <p:origin x="0" y="5655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77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25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B3B764E-919B-4F92-927C-F30939B4D31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DA39252-68A5-45E5-B292-47FDC3275E1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29854FE-2FCB-4848-BF4D-936CADC08888}" type="datetimeFigureOut">
              <a:rPr lang="zh-CN" altLang="en-US"/>
            </a:fld>
            <a:endParaRPr lang="zh-CN" altLang="en-US"/>
          </a:p>
        </p:txBody>
      </p:sp>
      <p:sp>
        <p:nvSpPr>
          <p:cNvPr id="3174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6149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150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1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3108D3D-ED9F-4A70-92C7-67434AF5380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08D3D-ED9F-4A70-92C7-67434AF538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>
          <a:xfrm>
            <a:off x="539750" y="4808538"/>
            <a:ext cx="5807075" cy="4332287"/>
          </a:xfrm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在冲大吊耳时，原来是要冲一个，拿出来一个，效率低下，这时工人自行设计了一个滑道，放在冲床后部，冲好的吊耳就能顺利的从滑道落到后面的容器，大大的提高了工作效率。</a:t>
            </a:r>
            <a:endParaRPr lang="zh-CN" altLang="en-US" dirty="0"/>
          </a:p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6616" tIns="48308" rIns="96616" bIns="48308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>
          <a:xfrm>
            <a:off x="539750" y="4808538"/>
            <a:ext cx="5807075" cy="4332287"/>
          </a:xfrm>
        </p:spPr>
        <p:txBody>
          <a:bodyPr wrap="square" lIns="96616" tIns="48308" rIns="96616" bIns="48308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6616" tIns="48308" rIns="96616" bIns="48308" anchor="t"/>
          <a:lstStyle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>
          <a:xfrm>
            <a:off x="539750" y="4808538"/>
            <a:ext cx="5807075" cy="4332287"/>
          </a:xfrm>
        </p:spPr>
        <p:txBody>
          <a:bodyPr wrap="square" lIns="96616" tIns="48308" rIns="96616" bIns="48308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6616" tIns="48308" rIns="96616" bIns="48308" anchor="t"/>
          <a:lstStyle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xfrm>
            <a:off x="539750" y="4808538"/>
            <a:ext cx="5807075" cy="4332287"/>
          </a:xfrm>
        </p:spPr>
        <p:txBody>
          <a:bodyPr wrap="square" lIns="96616" tIns="48308" rIns="96616" bIns="48308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6616" tIns="48308" rIns="96616" bIns="48308" anchor="t"/>
          <a:lstStyle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>
          <a:xfrm>
            <a:off x="539750" y="4808538"/>
            <a:ext cx="5807075" cy="4332287"/>
          </a:xfrm>
        </p:spPr>
        <p:txBody>
          <a:bodyPr wrap="square" lIns="96616" tIns="48308" rIns="96616" bIns="48308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6616" tIns="48308" rIns="96616" bIns="48308" anchor="t"/>
          <a:lstStyle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>
          <a:xfrm>
            <a:off x="539750" y="4808538"/>
            <a:ext cx="5807075" cy="4332287"/>
          </a:xfrm>
        </p:spPr>
        <p:txBody>
          <a:bodyPr wrap="square" lIns="96616" tIns="48308" rIns="96616" bIns="48308" anchor="t"/>
          <a:lstStyle/>
          <a:p>
            <a:pPr marL="0" lvl="0" indent="0" defTabSz="914400" eaLnBrk="1" latinLnBrk="0" hangingPunct="1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E81818"/>
                </a:solidFill>
              </a:rPr>
              <a:t>1</a:t>
            </a:r>
            <a:r>
              <a:rPr lang="zh-CN" altLang="en-US" dirty="0">
                <a:solidFill>
                  <a:srgbClr val="E81818"/>
                </a:solidFill>
              </a:rPr>
              <a:t>、肯定安全行为和指出不安全行为一样重要</a:t>
            </a:r>
            <a:r>
              <a:rPr lang="en-US" altLang="zh-CN" dirty="0">
                <a:solidFill>
                  <a:srgbClr val="E81818"/>
                </a:solidFill>
              </a:rPr>
              <a:t>,</a:t>
            </a:r>
            <a:r>
              <a:rPr lang="zh-CN" altLang="en-US" dirty="0">
                <a:solidFill>
                  <a:srgbClr val="E81818"/>
                </a:solidFill>
              </a:rPr>
              <a:t>甚至更有效。强化安全行为，员工会养成良好习惯；</a:t>
            </a:r>
            <a:r>
              <a:rPr lang="en-US" altLang="zh-CN" dirty="0">
                <a:solidFill>
                  <a:srgbClr val="E81818"/>
                </a:solidFill>
              </a:rPr>
              <a:t>2</a:t>
            </a:r>
            <a:r>
              <a:rPr lang="zh-CN" altLang="en-US" dirty="0">
                <a:solidFill>
                  <a:srgbClr val="E81818"/>
                </a:solidFill>
              </a:rPr>
              <a:t>、</a:t>
            </a:r>
            <a:r>
              <a:rPr lang="zh-CN" altLang="en-US" dirty="0">
                <a:solidFill>
                  <a:srgbClr val="FF3300"/>
                </a:solidFill>
              </a:rPr>
              <a:t>不要死扣标准， 讨论有没有更安全的做事方法；</a:t>
            </a:r>
            <a:r>
              <a:rPr lang="en-US" altLang="zh-CN" dirty="0">
                <a:solidFill>
                  <a:srgbClr val="FF3300"/>
                </a:solidFill>
              </a:rPr>
              <a:t>3</a:t>
            </a:r>
            <a:r>
              <a:rPr lang="zh-CN" altLang="en-US" dirty="0">
                <a:solidFill>
                  <a:srgbClr val="FF3300"/>
                </a:solidFill>
              </a:rPr>
              <a:t>、</a:t>
            </a:r>
            <a:r>
              <a:rPr lang="zh-CN" altLang="en-US" dirty="0"/>
              <a:t>使用积极的、无强迫性的语言，让员工讲出自己的看法、不要先下定义；</a:t>
            </a:r>
            <a:endParaRPr lang="zh-CN" altLang="en-US" dirty="0">
              <a:solidFill>
                <a:srgbClr val="E81818"/>
              </a:solidFill>
            </a:endParaRPr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6616" tIns="48308" rIns="96616" bIns="48308" anchor="t"/>
          <a:lstStyle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xfrm>
            <a:off x="539750" y="4808538"/>
            <a:ext cx="5807075" cy="4332287"/>
          </a:xfrm>
        </p:spPr>
        <p:txBody>
          <a:bodyPr wrap="square" lIns="96616" tIns="48308" rIns="96616" bIns="48308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6616" tIns="48308" rIns="96616" bIns="48308" anchor="t"/>
          <a:lstStyle/>
          <a:p>
            <a:pPr lvl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1150" y="203200"/>
            <a:ext cx="2087563" cy="5922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203200"/>
            <a:ext cx="6113462" cy="5922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D0FE7-65AF-43AA-90AC-B80CF462C2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03200"/>
            <a:ext cx="8353425" cy="4889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DB969-4A31-4DDF-8AEA-3499EF3A7D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47ED-D35A-4DC0-A6F1-8213F76BDB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03200"/>
            <a:ext cx="8353425" cy="4889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BC571-EFEC-41DC-BB00-35165123254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DF6BF-CD2F-47E6-9AD5-0C5B5E27FE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03200"/>
            <a:ext cx="8353425" cy="4889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C83F2-55CF-43E6-A79D-1B3628C4931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"/>
          <p:cNvGrpSpPr/>
          <p:nvPr userDrawn="1"/>
        </p:nvGrpSpPr>
        <p:grpSpPr bwMode="auto">
          <a:xfrm>
            <a:off x="395288" y="6357938"/>
            <a:ext cx="6337300" cy="384175"/>
            <a:chOff x="395536" y="6357193"/>
            <a:chExt cx="6336704" cy="384175"/>
          </a:xfrm>
        </p:grpSpPr>
        <p:sp>
          <p:nvSpPr>
            <p:cNvPr id="4" name="矩形 2"/>
            <p:cNvSpPr/>
            <p:nvPr userDrawn="1"/>
          </p:nvSpPr>
          <p:spPr>
            <a:xfrm>
              <a:off x="395536" y="6381005"/>
              <a:ext cx="6336704" cy="36036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6357193"/>
              <a:ext cx="12192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标题 3"/>
          <p:cNvSpPr>
            <a:spLocks noGrp="1"/>
          </p:cNvSpPr>
          <p:nvPr>
            <p:ph type="title" idx="4294967295" hasCustomPrompt="1"/>
          </p:nvPr>
        </p:nvSpPr>
        <p:spPr>
          <a:xfrm>
            <a:off x="755576" y="214313"/>
            <a:ext cx="7920112" cy="490537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zh-CN" dirty="0"/>
              <a:t>本书适合这样的人</a:t>
            </a:r>
            <a:endParaRPr lang="zh-CN" dirty="0"/>
          </a:p>
        </p:txBody>
      </p:sp>
      <p:sp>
        <p:nvSpPr>
          <p:cNvPr id="6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9F533-8757-4519-858E-A531389EC8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2DA89-EF56-4FC3-B6A9-B4727C7332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BB2B0-44F7-4F0E-8EB1-7CC18291D7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03200"/>
            <a:ext cx="8353425" cy="4889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25538"/>
            <a:ext cx="8229600" cy="5000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F80F5-BEDF-4095-AD3B-4126E458EF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1150" y="203200"/>
            <a:ext cx="2087563" cy="592296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203200"/>
            <a:ext cx="6113462" cy="5922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804C-938F-401C-A8C6-E7D1FCBBFD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0216F-B2E9-462D-BD12-F9BEDEE16B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3939-1F1B-411C-874E-5ABE67FFF1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6840538" cy="639762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238DC3C-F66E-4BAA-8EEC-5CB66DC3ECA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649288"/>
            <a:ext cx="8229600" cy="5443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4E5E0-7087-4634-A065-65F9E029243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tags" Target="../tags/tag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3" Type="http://schemas.openxmlformats.org/officeDocument/2006/relationships/theme" Target="../theme/theme2.xml"/><Relationship Id="rId22" Type="http://schemas.openxmlformats.org/officeDocument/2006/relationships/image" Target="../media/image2.png"/><Relationship Id="rId21" Type="http://schemas.openxmlformats.org/officeDocument/2006/relationships/tags" Target="../tags/tag9.xml"/><Relationship Id="rId20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9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03200"/>
            <a:ext cx="8353425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33258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微软雅黑" panose="020B0503020204020204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微软雅黑" panose="020B050302020402020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0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33258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微软雅黑" panose="020B0503020204020204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ranklin Gothic Medium" panose="020B0603020102020204" pitchFamily="34" charset="0"/>
          <a:ea typeface="微软雅黑" panose="020B0503020204020204" charset="-122"/>
          <a:cs typeface="微软雅黑" panose="020B050302020402020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ranklin Gothic Medium" panose="020B0603020102020204" pitchFamily="34" charset="0"/>
          <a:ea typeface="微软雅黑" panose="020B0503020204020204" charset="-122"/>
          <a:cs typeface="微软雅黑" panose="020B050302020402020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ranklin Gothic Medium" panose="020B0603020102020204" pitchFamily="34" charset="0"/>
          <a:ea typeface="微软雅黑" panose="020B0503020204020204" charset="-122"/>
          <a:cs typeface="微软雅黑" panose="020B050302020402020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ranklin Gothic Medium" panose="020B0603020102020204" pitchFamily="34" charset="0"/>
          <a:ea typeface="微软雅黑" panose="020B0503020204020204" charset="-122"/>
          <a:cs typeface="微软雅黑" panose="020B050302020402020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8.e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9.emf"/><Relationship Id="rId1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../media/image27.jpe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26.jpe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3" Type="http://schemas.openxmlformats.org/officeDocument/2006/relationships/slideLayout" Target="../slideLayouts/slideLayout24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hyperlink" Target="http://www.bofety.com/" TargetMode="Externa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image" Target="../media/image2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714488"/>
            <a:ext cx="8502968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消除隐患、控制风险</a:t>
            </a:r>
            <a:r>
              <a:rPr lang="en-US" altLang="zh-CN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endParaRPr lang="zh-CN" alt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r>
              <a:rPr lang="zh-CN" altLang="en-US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让事故远离我们！</a:t>
            </a:r>
            <a:endParaRPr lang="zh-CN" alt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084094" y="371703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746594" y="4652979"/>
            <a:ext cx="675000" cy="675000"/>
          </a:xfrm>
          <a:prstGeom prst="ellipse">
            <a:avLst/>
          </a:prstGeom>
          <a:solidFill>
            <a:srgbClr val="7030A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678930" y="465343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611266" y="465297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5"/>
          <p:cNvSpPr txBox="1"/>
          <p:nvPr/>
        </p:nvSpPr>
        <p:spPr>
          <a:xfrm>
            <a:off x="539750" y="1054100"/>
            <a:ext cx="806450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/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记录、分析与反馈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2226" name="Freeform 6"/>
          <p:cNvSpPr/>
          <p:nvPr/>
        </p:nvSpPr>
        <p:spPr>
          <a:xfrm>
            <a:off x="534988" y="1281113"/>
            <a:ext cx="1976437" cy="1914525"/>
          </a:xfrm>
          <a:custGeom>
            <a:avLst/>
            <a:gdLst/>
            <a:ahLst/>
            <a:cxnLst>
              <a:cxn ang="0">
                <a:pos x="0" y="381485"/>
              </a:cxn>
              <a:cxn ang="0">
                <a:pos x="1405466" y="381485"/>
              </a:cxn>
              <a:cxn ang="0">
                <a:pos x="1405466" y="0"/>
              </a:cxn>
              <a:cxn ang="0">
                <a:pos x="1974606" y="963472"/>
              </a:cxn>
              <a:cxn ang="0">
                <a:pos x="1405466" y="1912750"/>
              </a:cxn>
              <a:cxn ang="0">
                <a:pos x="1405466" y="1529490"/>
              </a:cxn>
              <a:cxn ang="0">
                <a:pos x="0" y="1529490"/>
              </a:cxn>
              <a:cxn ang="0">
                <a:pos x="0" y="963472"/>
              </a:cxn>
              <a:cxn ang="0">
                <a:pos x="0" y="381485"/>
              </a:cxn>
            </a:cxnLst>
            <a:rect l="0" t="0" r="0" b="0"/>
            <a:pathLst>
              <a:path w="1080" h="1079">
                <a:moveTo>
                  <a:pt x="0" y="215"/>
                </a:moveTo>
                <a:lnTo>
                  <a:pt x="768" y="215"/>
                </a:lnTo>
                <a:lnTo>
                  <a:pt x="768" y="0"/>
                </a:lnTo>
                <a:lnTo>
                  <a:pt x="1079" y="543"/>
                </a:lnTo>
                <a:lnTo>
                  <a:pt x="768" y="1078"/>
                </a:lnTo>
                <a:lnTo>
                  <a:pt x="768" y="862"/>
                </a:lnTo>
                <a:lnTo>
                  <a:pt x="0" y="862"/>
                </a:lnTo>
                <a:lnTo>
                  <a:pt x="0" y="543"/>
                </a:lnTo>
                <a:lnTo>
                  <a:pt x="0" y="21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27" name="Rectangle 7"/>
          <p:cNvSpPr/>
          <p:nvPr/>
        </p:nvSpPr>
        <p:spPr>
          <a:xfrm>
            <a:off x="655638" y="1933575"/>
            <a:ext cx="1512887" cy="6096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lstStyle/>
          <a:p>
            <a:pPr lvl="0" defTabSz="787400">
              <a:spcBef>
                <a:spcPct val="20000"/>
              </a:spcBef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记录观察情况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28" name="Freeform 8"/>
          <p:cNvSpPr/>
          <p:nvPr/>
        </p:nvSpPr>
        <p:spPr>
          <a:xfrm>
            <a:off x="2478088" y="1963738"/>
            <a:ext cx="1976437" cy="1914525"/>
          </a:xfrm>
          <a:custGeom>
            <a:avLst/>
            <a:gdLst/>
            <a:ahLst/>
            <a:cxnLst>
              <a:cxn ang="0">
                <a:pos x="0" y="381485"/>
              </a:cxn>
              <a:cxn ang="0">
                <a:pos x="1405466" y="381485"/>
              </a:cxn>
              <a:cxn ang="0">
                <a:pos x="1405466" y="0"/>
              </a:cxn>
              <a:cxn ang="0">
                <a:pos x="1974606" y="963472"/>
              </a:cxn>
              <a:cxn ang="0">
                <a:pos x="1405466" y="1912750"/>
              </a:cxn>
              <a:cxn ang="0">
                <a:pos x="1405466" y="1529490"/>
              </a:cxn>
              <a:cxn ang="0">
                <a:pos x="0" y="1529490"/>
              </a:cxn>
              <a:cxn ang="0">
                <a:pos x="0" y="963472"/>
              </a:cxn>
              <a:cxn ang="0">
                <a:pos x="0" y="381485"/>
              </a:cxn>
            </a:cxnLst>
            <a:rect l="0" t="0" r="0" b="0"/>
            <a:pathLst>
              <a:path w="1080" h="1079">
                <a:moveTo>
                  <a:pt x="0" y="215"/>
                </a:moveTo>
                <a:lnTo>
                  <a:pt x="768" y="215"/>
                </a:lnTo>
                <a:lnTo>
                  <a:pt x="768" y="0"/>
                </a:lnTo>
                <a:lnTo>
                  <a:pt x="1079" y="543"/>
                </a:lnTo>
                <a:lnTo>
                  <a:pt x="768" y="1078"/>
                </a:lnTo>
                <a:lnTo>
                  <a:pt x="768" y="862"/>
                </a:lnTo>
                <a:lnTo>
                  <a:pt x="0" y="862"/>
                </a:lnTo>
                <a:lnTo>
                  <a:pt x="0" y="543"/>
                </a:lnTo>
                <a:lnTo>
                  <a:pt x="0" y="21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29" name="Rectangle 9"/>
          <p:cNvSpPr/>
          <p:nvPr/>
        </p:nvSpPr>
        <p:spPr>
          <a:xfrm>
            <a:off x="2598738" y="2616200"/>
            <a:ext cx="1512887" cy="6096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lstStyle/>
          <a:p>
            <a:pPr lvl="0" defTabSz="787400">
              <a:spcBef>
                <a:spcPct val="20000"/>
              </a:spcBef>
            </a:pPr>
            <a:r>
              <a:rPr lang="en-US" altLang="zh-CN" sz="2000" b="1" dirty="0">
                <a:latin typeface="MHeiTGB-Medium-U" pitchFamily="34" charset="-122"/>
                <a:ea typeface="宋体" panose="02010600030101010101" pitchFamily="2" charset="-122"/>
              </a:rPr>
              <a:t>2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数据汇总与分析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30" name="Freeform 10"/>
          <p:cNvSpPr/>
          <p:nvPr/>
        </p:nvSpPr>
        <p:spPr>
          <a:xfrm>
            <a:off x="4491038" y="2686050"/>
            <a:ext cx="1976437" cy="1914525"/>
          </a:xfrm>
          <a:custGeom>
            <a:avLst/>
            <a:gdLst/>
            <a:ahLst/>
            <a:cxnLst>
              <a:cxn ang="0">
                <a:pos x="0" y="381485"/>
              </a:cxn>
              <a:cxn ang="0">
                <a:pos x="1405466" y="381485"/>
              </a:cxn>
              <a:cxn ang="0">
                <a:pos x="1405466" y="0"/>
              </a:cxn>
              <a:cxn ang="0">
                <a:pos x="1974606" y="963472"/>
              </a:cxn>
              <a:cxn ang="0">
                <a:pos x="1405466" y="1912750"/>
              </a:cxn>
              <a:cxn ang="0">
                <a:pos x="1405466" y="1529490"/>
              </a:cxn>
              <a:cxn ang="0">
                <a:pos x="0" y="1529490"/>
              </a:cxn>
              <a:cxn ang="0">
                <a:pos x="0" y="963472"/>
              </a:cxn>
              <a:cxn ang="0">
                <a:pos x="0" y="381485"/>
              </a:cxn>
            </a:cxnLst>
            <a:rect l="0" t="0" r="0" b="0"/>
            <a:pathLst>
              <a:path w="1080" h="1079">
                <a:moveTo>
                  <a:pt x="0" y="215"/>
                </a:moveTo>
                <a:lnTo>
                  <a:pt x="768" y="215"/>
                </a:lnTo>
                <a:lnTo>
                  <a:pt x="768" y="0"/>
                </a:lnTo>
                <a:lnTo>
                  <a:pt x="1079" y="543"/>
                </a:lnTo>
                <a:lnTo>
                  <a:pt x="768" y="1078"/>
                </a:lnTo>
                <a:lnTo>
                  <a:pt x="768" y="862"/>
                </a:lnTo>
                <a:lnTo>
                  <a:pt x="0" y="862"/>
                </a:lnTo>
                <a:lnTo>
                  <a:pt x="0" y="543"/>
                </a:lnTo>
                <a:lnTo>
                  <a:pt x="0" y="21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31" name="Rectangle 11"/>
          <p:cNvSpPr/>
          <p:nvPr/>
        </p:nvSpPr>
        <p:spPr>
          <a:xfrm>
            <a:off x="4581525" y="3306763"/>
            <a:ext cx="1604963" cy="6762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lstStyle/>
          <a:p>
            <a:pPr lvl="0" defTabSz="787400">
              <a:spcBef>
                <a:spcPct val="20000"/>
              </a:spcBef>
            </a:pPr>
            <a:r>
              <a:rPr lang="en-US" altLang="zh-CN" sz="2000" b="1" dirty="0">
                <a:latin typeface="MHeiTGB-Medium-U" pitchFamily="34" charset="-122"/>
                <a:ea typeface="宋体" panose="02010600030101010101" pitchFamily="2" charset="-122"/>
              </a:rPr>
              <a:t>3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编制报告，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787400">
              <a:spcBef>
                <a:spcPct val="20000"/>
              </a:spcBef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提出改进方案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32" name="Freeform 12"/>
          <p:cNvSpPr/>
          <p:nvPr/>
        </p:nvSpPr>
        <p:spPr>
          <a:xfrm>
            <a:off x="6338888" y="3530600"/>
            <a:ext cx="1976437" cy="1914525"/>
          </a:xfrm>
          <a:custGeom>
            <a:avLst/>
            <a:gdLst/>
            <a:ahLst/>
            <a:cxnLst>
              <a:cxn ang="0">
                <a:pos x="0" y="381485"/>
              </a:cxn>
              <a:cxn ang="0">
                <a:pos x="1405466" y="381485"/>
              </a:cxn>
              <a:cxn ang="0">
                <a:pos x="1405466" y="0"/>
              </a:cxn>
              <a:cxn ang="0">
                <a:pos x="1974606" y="963472"/>
              </a:cxn>
              <a:cxn ang="0">
                <a:pos x="1405466" y="1912750"/>
              </a:cxn>
              <a:cxn ang="0">
                <a:pos x="1405466" y="1529490"/>
              </a:cxn>
              <a:cxn ang="0">
                <a:pos x="0" y="1529490"/>
              </a:cxn>
              <a:cxn ang="0">
                <a:pos x="0" y="963472"/>
              </a:cxn>
              <a:cxn ang="0">
                <a:pos x="0" y="381485"/>
              </a:cxn>
            </a:cxnLst>
            <a:rect l="0" t="0" r="0" b="0"/>
            <a:pathLst>
              <a:path w="1080" h="1079">
                <a:moveTo>
                  <a:pt x="0" y="215"/>
                </a:moveTo>
                <a:lnTo>
                  <a:pt x="768" y="215"/>
                </a:lnTo>
                <a:lnTo>
                  <a:pt x="768" y="0"/>
                </a:lnTo>
                <a:lnTo>
                  <a:pt x="1079" y="543"/>
                </a:lnTo>
                <a:lnTo>
                  <a:pt x="768" y="1078"/>
                </a:lnTo>
                <a:lnTo>
                  <a:pt x="768" y="862"/>
                </a:lnTo>
                <a:lnTo>
                  <a:pt x="0" y="862"/>
                </a:lnTo>
                <a:lnTo>
                  <a:pt x="0" y="543"/>
                </a:lnTo>
                <a:lnTo>
                  <a:pt x="0" y="21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33" name="Rectangle 14"/>
          <p:cNvSpPr/>
          <p:nvPr/>
        </p:nvSpPr>
        <p:spPr>
          <a:xfrm>
            <a:off x="6464300" y="4297363"/>
            <a:ext cx="1604963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lstStyle/>
          <a:p>
            <a:pPr lvl="0" defTabSz="787400">
              <a:spcBef>
                <a:spcPct val="20000"/>
              </a:spcBef>
            </a:pPr>
            <a:r>
              <a:rPr lang="en-US" altLang="zh-CN" sz="2000" b="1" dirty="0">
                <a:latin typeface="MHeiTGB-Medium-U" pitchFamily="34" charset="-122"/>
                <a:ea typeface="宋体" panose="02010600030101010101" pitchFamily="2" charset="-122"/>
              </a:rPr>
              <a:t>4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反馈信息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34" name="Rectangle 16"/>
          <p:cNvSpPr/>
          <p:nvPr/>
        </p:nvSpPr>
        <p:spPr>
          <a:xfrm>
            <a:off x="2098675" y="3543300"/>
            <a:ext cx="2273300" cy="1211263"/>
          </a:xfrm>
          <a:prstGeom prst="rect">
            <a:avLst/>
          </a:prstGeom>
          <a:noFill/>
          <a:ln w="6350">
            <a:noFill/>
            <a:miter/>
          </a:ln>
        </p:spPr>
        <p:txBody>
          <a:bodyPr wrap="square" lIns="144000" tIns="72000" rIns="72000" bIns="72000" anchor="t">
            <a:spAutoFit/>
          </a:bodyPr>
          <a:lstStyle/>
          <a:p>
            <a:pPr lvl="0"/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对所有的行为安全观察与沟通信息和数据进行分类统计；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分析统计结果的变化趋势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35" name="Rectangle 17"/>
          <p:cNvSpPr/>
          <p:nvPr/>
        </p:nvSpPr>
        <p:spPr>
          <a:xfrm>
            <a:off x="4246563" y="4314825"/>
            <a:ext cx="1874837" cy="186848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144000" tIns="72000" rIns="72000" bIns="72000" anchor="t">
            <a:spAutoFit/>
          </a:bodyPr>
          <a:lstStyle/>
          <a:p>
            <a:pPr lvl="0"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编制观察报告；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根据统计结果和变化趋势提出安全工作的改进建议；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对安全观察统计结果进行对比分析，提出行为安全观察与沟通的改进建议。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36" name="Rectangle 18"/>
          <p:cNvSpPr/>
          <p:nvPr/>
        </p:nvSpPr>
        <p:spPr>
          <a:xfrm>
            <a:off x="228600" y="2957513"/>
            <a:ext cx="1951038" cy="1438275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144000" tIns="72000" rIns="72000" bIns="72000" anchor="t">
            <a:spAutoFit/>
          </a:bodyPr>
          <a:lstStyle/>
          <a:p>
            <a:pPr lvl="0"/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在固定的模板中记录所观察到的安全行为及不安全行为；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详细记录被观察员工的困惑及安全建议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37" name="Rectangle 19"/>
          <p:cNvSpPr/>
          <p:nvPr/>
        </p:nvSpPr>
        <p:spPr>
          <a:xfrm>
            <a:off x="6381750" y="5157788"/>
            <a:ext cx="2070100" cy="996950"/>
          </a:xfrm>
          <a:prstGeom prst="rect">
            <a:avLst/>
          </a:prstGeom>
          <a:noFill/>
          <a:ln w="6350">
            <a:noFill/>
            <a:miter/>
          </a:ln>
        </p:spPr>
        <p:txBody>
          <a:bodyPr wrap="square" lIns="144000" tIns="72000" rIns="72000" bIns="72000" anchor="t">
            <a:spAutoFit/>
          </a:bodyPr>
          <a:lstStyle/>
          <a:p>
            <a:pPr lvl="0"/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可以通过公告板、新闻板或在会议中反馈行为安全观察的结果 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38" name="AutoShape 21"/>
          <p:cNvSpPr/>
          <p:nvPr/>
        </p:nvSpPr>
        <p:spPr>
          <a:xfrm>
            <a:off x="579438" y="4792663"/>
            <a:ext cx="2824162" cy="1198562"/>
          </a:xfrm>
          <a:prstGeom prst="flowChartAlternateProcess">
            <a:avLst/>
          </a:prstGeom>
          <a:solidFill>
            <a:srgbClr val="FFFF66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lIns="144000" tIns="72000" rIns="72000" bIns="72000" anchor="ctr">
            <a:spAutoFit/>
          </a:bodyPr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39" name="Text Box 22"/>
          <p:cNvSpPr txBox="1"/>
          <p:nvPr/>
        </p:nvSpPr>
        <p:spPr>
          <a:xfrm>
            <a:off x="630238" y="4833938"/>
            <a:ext cx="2662237" cy="417512"/>
          </a:xfrm>
          <a:prstGeom prst="rect">
            <a:avLst/>
          </a:prstGeom>
          <a:noFill/>
          <a:ln w="6350">
            <a:noFill/>
            <a:miter/>
          </a:ln>
          <a:effectLst>
            <a:outerShdw dist="35921" dir="2699999" algn="ctr" rotWithShape="0">
              <a:schemeClr val="bg2"/>
            </a:outerShdw>
          </a:effectLst>
        </p:spPr>
        <p:txBody>
          <a:bodyPr lIns="144000" tIns="72000" rIns="72000" bIns="72000" anchor="t">
            <a:spAutoFit/>
          </a:bodyPr>
          <a:lstStyle/>
          <a:p>
            <a:pPr lvl="0"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40" name="Text Box 24"/>
          <p:cNvSpPr txBox="1"/>
          <p:nvPr/>
        </p:nvSpPr>
        <p:spPr>
          <a:xfrm>
            <a:off x="639763" y="4732338"/>
            <a:ext cx="2692400" cy="1331912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144000" tIns="72000" rIns="72000" bIns="72000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报告的内容可能包括：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ct val="50000"/>
              </a:spcBef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对所有行为的整体可接受度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ct val="50000"/>
              </a:spcBef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对每一种单独行为的可接受度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ct val="50000"/>
              </a:spcBef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安全趋势图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 rot="8958609">
            <a:off x="3332163" y="5273675"/>
            <a:ext cx="1084263" cy="2381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77 h 21600"/>
              <a:gd name="T14" fmla="*/ 18900 w 21600"/>
              <a:gd name="T15" fmla="*/ 162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10800000" vert="eaVert" lIns="0" tIns="0" rIns="0" bIns="0"/>
          <a:lstStyle/>
          <a:p>
            <a:pPr fontAlgn="base"/>
            <a:endParaRPr lang="zh-CN" altLang="en-US" strike="noStrike" noProof="1"/>
          </a:p>
        </p:txBody>
      </p:sp>
      <p:sp>
        <p:nvSpPr>
          <p:cNvPr id="52242" name="文本框 1"/>
          <p:cNvSpPr txBox="1"/>
          <p:nvPr/>
        </p:nvSpPr>
        <p:spPr>
          <a:xfrm>
            <a:off x="8480425" y="3194050"/>
            <a:ext cx="509588" cy="26828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 wrap="square" anchor="t">
            <a:spAutoFit/>
          </a:bodyPr>
          <a:lstStyle/>
          <a:p>
            <a:pPr lvl="0" algn="ctr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制度调整、流程再造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43" name="TextBox 73"/>
          <p:cNvSpPr txBox="1"/>
          <p:nvPr/>
        </p:nvSpPr>
        <p:spPr>
          <a:xfrm>
            <a:off x="776288" y="252413"/>
            <a:ext cx="300355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2800" dirty="0">
                <a:latin typeface="华康俪金黑W8(P)"/>
                <a:ea typeface="华康俪金黑W8(P)"/>
                <a:sym typeface="+mn-ea"/>
              </a:rPr>
              <a:t>行为安全观察</a:t>
            </a:r>
            <a:endParaRPr lang="zh-CN" altLang="en-US" sz="2800" dirty="0">
              <a:latin typeface="华康俪金黑W8(P)"/>
              <a:ea typeface="华康俪金黑W8(P)"/>
            </a:endParaRPr>
          </a:p>
        </p:txBody>
      </p:sp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2843808" y="6309320"/>
            <a:ext cx="3456384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81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66825" y="1214438"/>
            <a:ext cx="1611313" cy="224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492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1214438"/>
            <a:ext cx="1676400" cy="2286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492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25" y="1214438"/>
            <a:ext cx="1752600" cy="2286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492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25" y="3729038"/>
            <a:ext cx="1752600" cy="23272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492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6825" y="3652838"/>
            <a:ext cx="1604963" cy="2286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4928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5" y="3729038"/>
            <a:ext cx="1677988" cy="2209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49287" name="Rectangle 4"/>
          <p:cNvSpPr>
            <a:spLocks noChangeArrowheads="1"/>
          </p:cNvSpPr>
          <p:nvPr/>
        </p:nvSpPr>
        <p:spPr bwMode="gray">
          <a:xfrm>
            <a:off x="643255" y="142875"/>
            <a:ext cx="3475355" cy="5791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黑体" panose="02010609060101010101" charset="-122"/>
              </a:rPr>
              <a:t>危险预知训练</a:t>
            </a:r>
            <a:endParaRPr lang="zh-CN" altLang="en-US" sz="3200" b="1">
              <a:solidFill>
                <a:schemeClr val="bg1"/>
              </a:solidFill>
              <a:ea typeface="黑体" panose="02010609060101010101" charset="-122"/>
            </a:endParaRPr>
          </a:p>
        </p:txBody>
      </p:sp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2843808" y="6309320"/>
            <a:ext cx="3456384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文本框 8194"/>
          <p:cNvSpPr txBox="1"/>
          <p:nvPr/>
        </p:nvSpPr>
        <p:spPr>
          <a:xfrm>
            <a:off x="468313" y="860425"/>
            <a:ext cx="8280400" cy="487363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7279" tIns="43640" rIns="87279" bIns="43640" anchor="t">
            <a:spAutoFit/>
          </a:bodyPr>
          <a:lstStyle/>
          <a:p>
            <a:pPr lvl="0" algn="ctr" defTabSz="873125">
              <a:lnSpc>
                <a:spcPct val="110000"/>
              </a:lnSpc>
              <a:spcBef>
                <a:spcPct val="5000"/>
              </a:spcBef>
            </a:pPr>
            <a:r>
              <a:rPr lang="zh-CN" altLang="en-US" sz="24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人的不安全行为</a:t>
            </a:r>
            <a:endParaRPr lang="zh-CN" altLang="en-US" sz="2400" b="1">
              <a:solidFill>
                <a:srgbClr val="FF33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6802" name="文本框 9217"/>
          <p:cNvSpPr txBox="1"/>
          <p:nvPr/>
        </p:nvSpPr>
        <p:spPr>
          <a:xfrm>
            <a:off x="755015" y="836613"/>
            <a:ext cx="7467600" cy="528637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endParaRPr sz="2800" b="1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49287" name="Rectangle 4"/>
          <p:cNvSpPr>
            <a:spLocks noChangeArrowheads="1"/>
          </p:cNvSpPr>
          <p:nvPr/>
        </p:nvSpPr>
        <p:spPr bwMode="gray">
          <a:xfrm>
            <a:off x="643255" y="142875"/>
            <a:ext cx="3475355" cy="5791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黑体" panose="02010609060101010101" charset="-122"/>
              </a:rPr>
              <a:t>安全检查要点</a:t>
            </a:r>
            <a:endParaRPr lang="zh-CN" altLang="en-US" sz="3200" b="1">
              <a:solidFill>
                <a:schemeClr val="bg1"/>
              </a:solidFill>
              <a:ea typeface="黑体" panose="02010609060101010101" charset="-122"/>
            </a:endParaRPr>
          </a:p>
        </p:txBody>
      </p:sp>
      <p:graphicFrame>
        <p:nvGraphicFramePr>
          <p:cNvPr id="2" name="Object 1024"/>
          <p:cNvGraphicFramePr/>
          <p:nvPr/>
        </p:nvGraphicFramePr>
        <p:xfrm>
          <a:off x="611188" y="1412875"/>
          <a:ext cx="7966075" cy="457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" imgW="7473315" imgH="5215890" progId="">
                  <p:embed/>
                </p:oleObj>
              </mc:Choice>
              <mc:Fallback>
                <p:oleObj name="" r:id="rId1" imgW="7473315" imgH="5215890" progId="">
                  <p:embed/>
                  <p:pic>
                    <p:nvPicPr>
                      <p:cNvPr id="0" name="图片 3075" descr="image79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250"/>
                      <a:stretch>
                        <a:fillRect/>
                      </a:stretch>
                    </p:blipFill>
                    <p:spPr bwMode="auto">
                      <a:xfrm>
                        <a:off x="611188" y="1412875"/>
                        <a:ext cx="7966075" cy="457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2843808" y="6309320"/>
            <a:ext cx="3456384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0"/>
          <p:cNvGraphicFramePr/>
          <p:nvPr/>
        </p:nvGraphicFramePr>
        <p:xfrm>
          <a:off x="679450" y="1400810"/>
          <a:ext cx="7862570" cy="4893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" r:id="rId1" imgW="6974205" imgH="5401310" progId="">
                  <p:embed/>
                </p:oleObj>
              </mc:Choice>
              <mc:Fallback>
                <p:oleObj name="" r:id="rId1" imgW="6974205" imgH="5401310" progId="">
                  <p:embed/>
                  <p:pic>
                    <p:nvPicPr>
                      <p:cNvPr id="0" name="图片 3076" descr="image80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1400810"/>
                        <a:ext cx="7862570" cy="4893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1" name="文本框 8194"/>
          <p:cNvSpPr txBox="1"/>
          <p:nvPr/>
        </p:nvSpPr>
        <p:spPr>
          <a:xfrm>
            <a:off x="468313" y="860425"/>
            <a:ext cx="8280400" cy="48831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7279" tIns="43640" rIns="87279" bIns="43640" anchor="t">
            <a:spAutoFit/>
          </a:bodyPr>
          <a:lstStyle/>
          <a:p>
            <a:pPr lvl="0" algn="ctr" defTabSz="873125">
              <a:lnSpc>
                <a:spcPct val="110000"/>
              </a:lnSpc>
              <a:spcBef>
                <a:spcPct val="5000"/>
              </a:spcBef>
            </a:pPr>
            <a:r>
              <a:rPr lang="zh-CN" altLang="en-US" sz="24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物的不安全状态</a:t>
            </a:r>
            <a:endParaRPr lang="zh-CN" altLang="en-US" sz="2400" b="1">
              <a:solidFill>
                <a:srgbClr val="FF33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643255" y="142875"/>
            <a:ext cx="3475355" cy="5791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黑体" panose="02010609060101010101" charset="-122"/>
              </a:rPr>
              <a:t>安全检查要点</a:t>
            </a:r>
            <a:endParaRPr lang="zh-CN" altLang="en-US" sz="3200" b="1">
              <a:solidFill>
                <a:schemeClr val="bg1"/>
              </a:solidFill>
              <a:ea typeface="黑体" panose="02010609060101010101" charset="-122"/>
            </a:endParaRPr>
          </a:p>
        </p:txBody>
      </p:sp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2843808" y="6309320"/>
            <a:ext cx="3456384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文本框 2"/>
          <p:cNvSpPr txBox="1"/>
          <p:nvPr/>
        </p:nvSpPr>
        <p:spPr>
          <a:xfrm>
            <a:off x="1258888" y="1700213"/>
            <a:ext cx="6850063" cy="42068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US" altLang="zh-CN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altLang="en-US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、载重不操过额定能力，产品标志清楚；</a:t>
            </a:r>
            <a:endParaRPr lang="zh-CN" altLang="en-US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zh-CN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zh-CN" altLang="en-US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、动力系统性能良好、运转平稳、无异响；</a:t>
            </a:r>
            <a:endParaRPr lang="zh-CN" altLang="en-US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zh-CN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r>
              <a:rPr lang="zh-CN" altLang="en-US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、叉车操作符合规范；</a:t>
            </a:r>
            <a:endParaRPr lang="zh-CN" altLang="en-US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zh-CN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4</a:t>
            </a:r>
            <a:r>
              <a:rPr lang="zh-CN" altLang="en-US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、车架不得变形，螺栓不得缺少或松动，车轮防护装置齐全、牢固、无损坏；</a:t>
            </a:r>
            <a:endParaRPr lang="zh-CN" altLang="en-US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zh-CN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5</a:t>
            </a:r>
            <a:r>
              <a:rPr lang="zh-CN" altLang="en-US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、车辆转向系统性能良好，自由角满足额定要求；</a:t>
            </a:r>
            <a:endParaRPr lang="zh-CN" altLang="en-US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zh-CN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6</a:t>
            </a:r>
            <a:r>
              <a:rPr lang="zh-CN" altLang="en-US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、刹车系统灵敏，脚制动器踏板力均匀，手刹车完整、有效。</a:t>
            </a:r>
            <a:endParaRPr lang="zh-CN" altLang="en-US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zh-CN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7</a:t>
            </a:r>
            <a:r>
              <a:rPr lang="zh-CN" altLang="en-US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、升降架属具齐全、完好；门架前倾上下动作平稳。</a:t>
            </a:r>
            <a:endParaRPr lang="zh-CN" altLang="en-US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zh-CN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8</a:t>
            </a:r>
            <a:r>
              <a:rPr lang="zh-CN" altLang="en-US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、货叉安装可靠、牢固；货叉无裂纹，开焊。</a:t>
            </a:r>
            <a:endParaRPr lang="zh-CN" altLang="en-US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fontAlgn="base">
              <a:lnSpc>
                <a:spcPct val="150000"/>
              </a:lnSpc>
            </a:pPr>
            <a:r>
              <a:rPr lang="en-US" altLang="zh-CN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9</a:t>
            </a:r>
            <a:r>
              <a:rPr lang="zh-CN" altLang="en-US" strike="noStrike" noProof="1">
                <a:latin typeface="Calibri" panose="020F0502020204030204" pitchFamily="34" charset="0"/>
                <a:ea typeface="宋体" panose="02010600030101010101" pitchFamily="2" charset="-122"/>
              </a:rPr>
              <a:t>、货叉两叉尖高度差、水平长度差、货叉磨损长度满足额定要求。</a:t>
            </a:r>
            <a:endParaRPr lang="zh-CN" altLang="en-US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8194"/>
          <p:cNvSpPr txBox="1"/>
          <p:nvPr/>
        </p:nvSpPr>
        <p:spPr>
          <a:xfrm>
            <a:off x="468313" y="1075690"/>
            <a:ext cx="8280400" cy="48831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7279" tIns="43640" rIns="87279" bIns="43640" anchor="t">
            <a:spAutoFit/>
          </a:bodyPr>
          <a:lstStyle/>
          <a:p>
            <a:pPr lvl="0" algn="ctr" defTabSz="873125">
              <a:lnSpc>
                <a:spcPct val="110000"/>
              </a:lnSpc>
              <a:spcBef>
                <a:spcPct val="5000"/>
              </a:spcBef>
            </a:pPr>
            <a:r>
              <a:rPr lang="zh-CN" altLang="en-US" sz="24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叉车安全检查要点</a:t>
            </a:r>
            <a:endParaRPr lang="zh-CN" altLang="en-US" sz="2400" b="1">
              <a:solidFill>
                <a:srgbClr val="FF33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gray">
          <a:xfrm>
            <a:off x="643255" y="142875"/>
            <a:ext cx="3475355" cy="5791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黑体" panose="02010609060101010101" charset="-122"/>
              </a:rPr>
              <a:t>安全检查要点</a:t>
            </a:r>
            <a:endParaRPr lang="zh-CN" altLang="en-US" sz="3200" b="1">
              <a:solidFill>
                <a:schemeClr val="bg1"/>
              </a:solidFill>
              <a:ea typeface="黑体" panose="02010609060101010101" charset="-122"/>
            </a:endParaRPr>
          </a:p>
        </p:txBody>
      </p:sp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2843808" y="6309320"/>
            <a:ext cx="3456384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71513" y="1071563"/>
            <a:ext cx="3494087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071563"/>
            <a:ext cx="3187700" cy="5029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9313" y="1071563"/>
            <a:ext cx="2971800" cy="5029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1313" y="1071563"/>
            <a:ext cx="2819400" cy="5029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5713" y="1071563"/>
            <a:ext cx="3571875" cy="5029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1071563"/>
            <a:ext cx="3514725" cy="503078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50311" name="Rectangle 4"/>
          <p:cNvSpPr>
            <a:spLocks noChangeArrowheads="1"/>
          </p:cNvSpPr>
          <p:nvPr/>
        </p:nvSpPr>
        <p:spPr bwMode="gray">
          <a:xfrm>
            <a:off x="642938" y="142875"/>
            <a:ext cx="3124200" cy="584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ea typeface="黑体" panose="02010609060101010101" charset="-122"/>
              </a:rPr>
              <a:t>危险预知训练</a:t>
            </a:r>
            <a:endParaRPr lang="zh-CN" altLang="en-US" sz="3200" b="1">
              <a:solidFill>
                <a:schemeClr val="bg1"/>
              </a:solidFill>
              <a:ea typeface="黑体" panose="02010609060101010101" charset="-122"/>
            </a:endParaRPr>
          </a:p>
        </p:txBody>
      </p:sp>
      <p:sp>
        <p:nvSpPr>
          <p:cNvPr id="9" name="TextBox 44"/>
          <p:cNvSpPr txBox="1">
            <a:spLocks noChangeArrowheads="1"/>
          </p:cNvSpPr>
          <p:nvPr/>
        </p:nvSpPr>
        <p:spPr bwMode="auto">
          <a:xfrm>
            <a:off x="2843808" y="6309320"/>
            <a:ext cx="3456384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 vert="horz" lIns="90000" tIns="46800" rIns="90000" bIns="0" rtlCol="0" anchor="b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5838190" y="3968750"/>
            <a:ext cx="299085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836285" y="4231005"/>
            <a:ext cx="105727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10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365" y="1714500"/>
            <a:ext cx="597344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33258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909320" y="1124744"/>
            <a:ext cx="7264400" cy="4705350"/>
          </a:xfrm>
        </p:spPr>
      </p:pic>
      <p:sp>
        <p:nvSpPr>
          <p:cNvPr id="38914" name="Text Box 3"/>
          <p:cNvSpPr txBox="1"/>
          <p:nvPr/>
        </p:nvSpPr>
        <p:spPr>
          <a:xfrm>
            <a:off x="2980055" y="1989455"/>
            <a:ext cx="4792345" cy="1193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endParaRPr lang="zh-CN" altLang="en-US" sz="3600" b="1" dirty="0">
              <a:latin typeface="Calibri" panose="020F0502020204030204" pitchFamily="34" charset="0"/>
              <a:ea typeface="微软雅黑" panose="020B0503020204020204" charset="-122"/>
            </a:endParaRPr>
          </a:p>
          <a:p>
            <a:pPr lvl="0" algn="ctr"/>
            <a:r>
              <a:rPr lang="zh-CN" altLang="en-US" sz="3600" b="1" dirty="0">
                <a:latin typeface="Calibri" panose="020F0502020204030204" pitchFamily="34" charset="0"/>
                <a:ea typeface="微软雅黑" panose="020B0503020204020204" charset="-122"/>
                <a:sym typeface="宋体" panose="02010600030101010101" pitchFamily="2" charset="-122"/>
              </a:rPr>
              <a:t>如何开展危险源辨识？</a:t>
            </a:r>
            <a:endParaRPr lang="zh-CN" altLang="en-US" sz="3600" b="1" dirty="0"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1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488" y="1927225"/>
            <a:ext cx="1652587" cy="232251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16742" name="图片 15" descr="图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6690" y="1933575"/>
            <a:ext cx="2017395" cy="2298065"/>
          </a:xfrm>
          <a:prstGeom prst="rect">
            <a:avLst/>
          </a:prstGeom>
          <a:noFill/>
          <a:ln w="9525">
            <a:noFill/>
            <a:miter/>
          </a:ln>
          <a:effectLst>
            <a:softEdge rad="127000"/>
          </a:effectLst>
        </p:spPr>
      </p:pic>
      <p:pic>
        <p:nvPicPr>
          <p:cNvPr id="54274" name="图片 5" descr="图片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6426" y="1834515"/>
            <a:ext cx="3126110" cy="2533008"/>
          </a:xfrm>
          <a:prstGeom prst="rect">
            <a:avLst/>
          </a:prstGeom>
          <a:noFill/>
          <a:ln w="9525">
            <a:noFill/>
            <a:miter/>
          </a:ln>
          <a:effectLst>
            <a:softEdge rad="12700"/>
          </a:effectLst>
        </p:spPr>
      </p:pic>
      <p:sp>
        <p:nvSpPr>
          <p:cNvPr id="2" name="文本框 1"/>
          <p:cNvSpPr txBox="1"/>
          <p:nvPr/>
        </p:nvSpPr>
        <p:spPr>
          <a:xfrm>
            <a:off x="508000" y="4429125"/>
            <a:ext cx="2625725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什么是行为安全观察？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97400" y="4459288"/>
            <a:ext cx="3754438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什么是行为安全观察？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42" name="TextBox 13"/>
          <p:cNvSpPr txBox="1"/>
          <p:nvPr/>
        </p:nvSpPr>
        <p:spPr>
          <a:xfrm>
            <a:off x="755650" y="1095375"/>
            <a:ext cx="4824413" cy="5175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0000"/>
                </a:solidFill>
                <a:latin typeface="华康俪金黑W8(P)"/>
                <a:ea typeface="华康俪金黑W8(P)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华康俪金黑W8(P)"/>
                <a:ea typeface="华康俪金黑W8(P)"/>
              </a:rPr>
              <a:t>、行为安全观察的内涵</a:t>
            </a:r>
            <a:endParaRPr lang="en-US" altLang="zh-CN" sz="2800" b="1" dirty="0">
              <a:solidFill>
                <a:srgbClr val="000000"/>
              </a:solidFill>
              <a:latin typeface="华康俪金黑W8(P)"/>
              <a:ea typeface="华康俪金黑W8(P)"/>
            </a:endParaRPr>
          </a:p>
        </p:txBody>
      </p:sp>
      <p:sp>
        <p:nvSpPr>
          <p:cNvPr id="39943" name="TextBox 73"/>
          <p:cNvSpPr txBox="1"/>
          <p:nvPr/>
        </p:nvSpPr>
        <p:spPr>
          <a:xfrm>
            <a:off x="776288" y="252413"/>
            <a:ext cx="300355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2800" dirty="0">
                <a:latin typeface="华康俪金黑W8(P)"/>
                <a:ea typeface="华康俪金黑W8(P)"/>
              </a:rPr>
              <a:t>行为安全观察</a:t>
            </a:r>
            <a:endParaRPr lang="zh-CN" altLang="en-US" sz="2800" dirty="0">
              <a:latin typeface="华康俪金黑W8(P)"/>
              <a:ea typeface="华康俪金黑W8(P)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0713" y="5057775"/>
            <a:ext cx="8062912" cy="9144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行为安全观察（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BSO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）：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通过对作业单位整体或雇员行为的观察，对照规程做出提醒、停止、整改的修正措施，得出行为观察的记录资料，它是风险评价、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制度调整、流程再造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的依据。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Picture 2" descr="F:\360云盘\漂亮羽箭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50" y="1125538"/>
            <a:ext cx="387350" cy="38893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2843808" y="6309320"/>
            <a:ext cx="3456384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C 0.00052 -0.00028 0.08906 -0.00139 0.09722 -0.00139 C 0.10538 -0.00139 0.04983 -0.00028 0.04931 4.44444E-6 C 0.04879 0.00027 0.10226 -0.00056 0.0941 -0.00056 C 0.08594 -0.00056 0.01962 4.44444E-6 -1.11111E-6 4.44444E-6 Z " pathEditMode="relative" rAng="0" ptsTypes="aaa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15"/>
          <p:cNvGrpSpPr/>
          <p:nvPr/>
        </p:nvGrpSpPr>
        <p:grpSpPr>
          <a:xfrm>
            <a:off x="601663" y="1839913"/>
            <a:ext cx="7875587" cy="4054475"/>
            <a:chOff x="417" y="1190"/>
            <a:chExt cx="4961" cy="2554"/>
          </a:xfrm>
        </p:grpSpPr>
        <p:sp>
          <p:nvSpPr>
            <p:cNvPr id="41986" name="Freeform 4"/>
            <p:cNvSpPr/>
            <p:nvPr/>
          </p:nvSpPr>
          <p:spPr>
            <a:xfrm>
              <a:off x="2938" y="2402"/>
              <a:ext cx="2440" cy="1311"/>
            </a:xfrm>
            <a:custGeom>
              <a:avLst/>
              <a:gdLst/>
              <a:ahLst/>
              <a:cxnLst>
                <a:cxn ang="0">
                  <a:pos x="0" y="407"/>
                </a:cxn>
                <a:cxn ang="0">
                  <a:pos x="0" y="1311"/>
                </a:cxn>
                <a:cxn ang="0">
                  <a:pos x="2440" y="1311"/>
                </a:cxn>
                <a:cxn ang="0">
                  <a:pos x="2440" y="0"/>
                </a:cxn>
                <a:cxn ang="0">
                  <a:pos x="923" y="0"/>
                </a:cxn>
                <a:cxn ang="0">
                  <a:pos x="923" y="407"/>
                </a:cxn>
                <a:cxn ang="0">
                  <a:pos x="0" y="407"/>
                </a:cxn>
              </a:cxnLst>
              <a:rect l="0" t="0" r="0" b="0"/>
              <a:pathLst>
                <a:path w="2712" h="1241">
                  <a:moveTo>
                    <a:pt x="0" y="386"/>
                  </a:moveTo>
                  <a:lnTo>
                    <a:pt x="0" y="1241"/>
                  </a:lnTo>
                  <a:lnTo>
                    <a:pt x="2712" y="1241"/>
                  </a:lnTo>
                  <a:lnTo>
                    <a:pt x="2712" y="0"/>
                  </a:lnTo>
                  <a:lnTo>
                    <a:pt x="1027" y="0"/>
                  </a:lnTo>
                  <a:lnTo>
                    <a:pt x="1027" y="386"/>
                  </a:lnTo>
                  <a:lnTo>
                    <a:pt x="0" y="386"/>
                  </a:lnTo>
                  <a:close/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7" name="Freeform 5"/>
            <p:cNvSpPr/>
            <p:nvPr/>
          </p:nvSpPr>
          <p:spPr>
            <a:xfrm flipV="1">
              <a:off x="2938" y="1190"/>
              <a:ext cx="2440" cy="1137"/>
            </a:xfrm>
            <a:custGeom>
              <a:avLst/>
              <a:gdLst/>
              <a:ahLst/>
              <a:cxnLst>
                <a:cxn ang="0">
                  <a:pos x="0" y="353"/>
                </a:cxn>
                <a:cxn ang="0">
                  <a:pos x="0" y="1137"/>
                </a:cxn>
                <a:cxn ang="0">
                  <a:pos x="2440" y="1137"/>
                </a:cxn>
                <a:cxn ang="0">
                  <a:pos x="2440" y="0"/>
                </a:cxn>
                <a:cxn ang="0">
                  <a:pos x="923" y="0"/>
                </a:cxn>
                <a:cxn ang="0">
                  <a:pos x="923" y="353"/>
                </a:cxn>
                <a:cxn ang="0">
                  <a:pos x="0" y="353"/>
                </a:cxn>
              </a:cxnLst>
              <a:rect l="0" t="0" r="0" b="0"/>
              <a:pathLst>
                <a:path w="2712" h="1241">
                  <a:moveTo>
                    <a:pt x="0" y="386"/>
                  </a:moveTo>
                  <a:lnTo>
                    <a:pt x="0" y="1241"/>
                  </a:lnTo>
                  <a:lnTo>
                    <a:pt x="2712" y="1241"/>
                  </a:lnTo>
                  <a:lnTo>
                    <a:pt x="2712" y="0"/>
                  </a:lnTo>
                  <a:lnTo>
                    <a:pt x="1027" y="0"/>
                  </a:lnTo>
                  <a:lnTo>
                    <a:pt x="1027" y="386"/>
                  </a:lnTo>
                  <a:lnTo>
                    <a:pt x="0" y="386"/>
                  </a:lnTo>
                  <a:close/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8" name="Freeform 6"/>
            <p:cNvSpPr/>
            <p:nvPr/>
          </p:nvSpPr>
          <p:spPr>
            <a:xfrm flipH="1">
              <a:off x="417" y="2402"/>
              <a:ext cx="2440" cy="1304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0" y="1304"/>
                </a:cxn>
                <a:cxn ang="0">
                  <a:pos x="2440" y="1304"/>
                </a:cxn>
                <a:cxn ang="0">
                  <a:pos x="2440" y="0"/>
                </a:cxn>
                <a:cxn ang="0">
                  <a:pos x="923" y="0"/>
                </a:cxn>
                <a:cxn ang="0">
                  <a:pos x="923" y="405"/>
                </a:cxn>
                <a:cxn ang="0">
                  <a:pos x="0" y="405"/>
                </a:cxn>
              </a:cxnLst>
              <a:rect l="0" t="0" r="0" b="0"/>
              <a:pathLst>
                <a:path w="2712" h="1241">
                  <a:moveTo>
                    <a:pt x="0" y="386"/>
                  </a:moveTo>
                  <a:lnTo>
                    <a:pt x="0" y="1241"/>
                  </a:lnTo>
                  <a:lnTo>
                    <a:pt x="2712" y="1241"/>
                  </a:lnTo>
                  <a:lnTo>
                    <a:pt x="2712" y="0"/>
                  </a:lnTo>
                  <a:lnTo>
                    <a:pt x="1027" y="0"/>
                  </a:lnTo>
                  <a:lnTo>
                    <a:pt x="1027" y="386"/>
                  </a:lnTo>
                  <a:lnTo>
                    <a:pt x="0" y="386"/>
                  </a:lnTo>
                  <a:close/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9" name="Freeform 7"/>
            <p:cNvSpPr/>
            <p:nvPr/>
          </p:nvSpPr>
          <p:spPr>
            <a:xfrm flipH="1" flipV="1">
              <a:off x="417" y="1190"/>
              <a:ext cx="2440" cy="1137"/>
            </a:xfrm>
            <a:custGeom>
              <a:avLst/>
              <a:gdLst/>
              <a:ahLst/>
              <a:cxnLst>
                <a:cxn ang="0">
                  <a:pos x="0" y="353"/>
                </a:cxn>
                <a:cxn ang="0">
                  <a:pos x="0" y="1137"/>
                </a:cxn>
                <a:cxn ang="0">
                  <a:pos x="2440" y="1137"/>
                </a:cxn>
                <a:cxn ang="0">
                  <a:pos x="2440" y="0"/>
                </a:cxn>
                <a:cxn ang="0">
                  <a:pos x="923" y="0"/>
                </a:cxn>
                <a:cxn ang="0">
                  <a:pos x="923" y="353"/>
                </a:cxn>
                <a:cxn ang="0">
                  <a:pos x="0" y="353"/>
                </a:cxn>
              </a:cxnLst>
              <a:rect l="0" t="0" r="0" b="0"/>
              <a:pathLst>
                <a:path w="2712" h="1241">
                  <a:moveTo>
                    <a:pt x="0" y="386"/>
                  </a:moveTo>
                  <a:lnTo>
                    <a:pt x="0" y="1241"/>
                  </a:lnTo>
                  <a:lnTo>
                    <a:pt x="2712" y="1241"/>
                  </a:lnTo>
                  <a:lnTo>
                    <a:pt x="2712" y="0"/>
                  </a:lnTo>
                  <a:lnTo>
                    <a:pt x="1027" y="0"/>
                  </a:lnTo>
                  <a:lnTo>
                    <a:pt x="1027" y="386"/>
                  </a:lnTo>
                  <a:lnTo>
                    <a:pt x="0" y="386"/>
                  </a:lnTo>
                  <a:close/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0" name="Rectangle 8"/>
            <p:cNvSpPr/>
            <p:nvPr/>
          </p:nvSpPr>
          <p:spPr>
            <a:xfrm>
              <a:off x="2015" y="2044"/>
              <a:ext cx="1768" cy="641"/>
            </a:xfrm>
            <a:prstGeom prst="rect">
              <a:avLst/>
            </a:prstGeom>
            <a:solidFill>
              <a:schemeClr val="accent1"/>
            </a:solidFill>
            <a:ln w="635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hlink"/>
              </a:outerShdw>
            </a:effectLst>
          </p:spPr>
          <p:txBody>
            <a:bodyPr wrap="none" lIns="72000" tIns="0" rIns="0" bIns="0" anchor="ctr"/>
            <a:lstStyle/>
            <a:p>
              <a:pPr lvl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91" name="Text Box 9"/>
            <p:cNvSpPr txBox="1"/>
            <p:nvPr/>
          </p:nvSpPr>
          <p:spPr>
            <a:xfrm flipH="1">
              <a:off x="2100" y="2244"/>
              <a:ext cx="1603" cy="247"/>
            </a:xfrm>
            <a:prstGeom prst="rect">
              <a:avLst/>
            </a:prstGeom>
            <a:noFill/>
            <a:ln w="6350">
              <a:noFill/>
              <a:miter/>
            </a:ln>
          </p:spPr>
          <p:txBody>
            <a:bodyPr lIns="0" tIns="0" rIns="0" bIns="0" anchor="ctr">
              <a:spAutoFit/>
            </a:bodyPr>
            <a:lstStyle/>
            <a:p>
              <a:pPr lvl="0" algn="ctr" eaLnBrk="0" hangingPunct="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</a:rPr>
                <a:t>目的与意义</a:t>
              </a:r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992" name="Rectangle 10"/>
            <p:cNvSpPr/>
            <p:nvPr/>
          </p:nvSpPr>
          <p:spPr>
            <a:xfrm>
              <a:off x="481" y="1261"/>
              <a:ext cx="2267" cy="519"/>
            </a:xfrm>
            <a:prstGeom prst="rect">
              <a:avLst/>
            </a:prstGeom>
            <a:noFill/>
            <a:ln w="6350">
              <a:noFill/>
              <a:miter/>
            </a:ln>
          </p:spPr>
          <p:txBody>
            <a:bodyPr lIns="0" tIns="0" rIns="0" bIns="0" anchor="t">
              <a:spAutoFit/>
            </a:bodyPr>
            <a:lstStyle/>
            <a:p>
              <a:pPr marL="190500" lvl="1" indent="266700" defTabSz="0">
                <a:spcBef>
                  <a:spcPct val="20000"/>
                </a:spcBef>
                <a:buChar char="–"/>
                <a:tabLst>
                  <a:tab pos="8521700" algn="r"/>
                </a:tabLst>
              </a:pPr>
              <a:r>
                <a:rPr lang="en-US" altLang="zh-CN" u="none" dirty="0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u="none" dirty="0">
                  <a:latin typeface="微软雅黑" panose="020B0503020204020204" charset="-122"/>
                  <a:ea typeface="微软雅黑" panose="020B0503020204020204" charset="-122"/>
                </a:rPr>
                <a:t>、可以使安全工作</a:t>
              </a:r>
              <a:r>
                <a:rPr lang="zh-CN" altLang="en-US" b="1" u="none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细化到每一个工作行为</a:t>
              </a:r>
              <a:r>
                <a:rPr lang="zh-CN" altLang="en-US" u="none" dirty="0">
                  <a:latin typeface="微软雅黑" panose="020B0503020204020204" charset="-122"/>
                  <a:ea typeface="微软雅黑" panose="020B0503020204020204" charset="-122"/>
                </a:rPr>
                <a:t>，并了解每项工作程序是否真的被安全地执行。</a:t>
              </a:r>
              <a:endParaRPr lang="zh-CN" altLang="de-DE" u="none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993" name="Rectangle 11"/>
            <p:cNvSpPr/>
            <p:nvPr/>
          </p:nvSpPr>
          <p:spPr>
            <a:xfrm>
              <a:off x="3008" y="1261"/>
              <a:ext cx="2268" cy="910"/>
            </a:xfrm>
            <a:prstGeom prst="rect">
              <a:avLst/>
            </a:prstGeom>
            <a:noFill/>
            <a:ln w="6350">
              <a:noFill/>
              <a:miter/>
            </a:ln>
          </p:spPr>
          <p:txBody>
            <a:bodyPr lIns="0" tIns="0" rIns="0" bIns="0" anchor="t">
              <a:spAutoFit/>
            </a:bodyPr>
            <a:lstStyle/>
            <a:p>
              <a:pPr marL="168275" lvl="0" indent="-168275" defTabSz="0">
                <a:spcBef>
                  <a:spcPct val="20000"/>
                </a:spcBef>
                <a:buChar char="–"/>
                <a:tabLst>
                  <a:tab pos="8521700" algn="r"/>
                </a:tabLst>
              </a:pP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、通过有效地实施行为安全观察，可以使作业现场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不规范的作业行为的数量大大地下降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，并因此使发生事故的机会随之降低。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68275" lvl="0" indent="-168275" defTabSz="0">
                <a:spcBef>
                  <a:spcPct val="20000"/>
                </a:spcBef>
                <a:buChar char="–"/>
                <a:tabLst>
                  <a:tab pos="8521700" algn="r"/>
                </a:tabLst>
              </a:pPr>
              <a:endParaRPr lang="zh-CN" altLang="de-DE" dirty="0">
                <a:solidFill>
                  <a:srgbClr val="33339A"/>
                </a:solidFill>
                <a:latin typeface="MHeiTGB-Medium-U" pitchFamily="34" charset="-122"/>
                <a:ea typeface="MHeiTGB-Medium-U" pitchFamily="34" charset="-122"/>
              </a:endParaRPr>
            </a:p>
          </p:txBody>
        </p:sp>
        <p:sp>
          <p:nvSpPr>
            <p:cNvPr id="41994" name="Rectangle 12"/>
            <p:cNvSpPr/>
            <p:nvPr/>
          </p:nvSpPr>
          <p:spPr>
            <a:xfrm>
              <a:off x="456" y="2799"/>
              <a:ext cx="2267" cy="876"/>
            </a:xfrm>
            <a:prstGeom prst="rect">
              <a:avLst/>
            </a:prstGeom>
            <a:noFill/>
            <a:ln w="6350">
              <a:noFill/>
              <a:miter/>
            </a:ln>
          </p:spPr>
          <p:txBody>
            <a:bodyPr lIns="0" tIns="0" rIns="0" bIns="0" anchor="t">
              <a:spAutoFit/>
            </a:bodyPr>
            <a:lstStyle/>
            <a:p>
              <a:pPr marL="168275" lvl="0" indent="-168275" defTabSz="0">
                <a:spcBef>
                  <a:spcPct val="20000"/>
                </a:spcBef>
                <a:buChar char="–"/>
                <a:tabLst>
                  <a:tab pos="8521700" algn="r"/>
                </a:tabLst>
              </a:pP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、员工通过参与行为安全观察，可以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提高自己的安全观察能力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，更好的理解什么是需要坚持的安全的行为，什么行为是不规范的。同时，也使员工的安全意识得到持续提升。</a:t>
              </a:r>
              <a:endParaRPr lang="zh-CN" altLang="de-DE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995" name="Rectangle 13"/>
            <p:cNvSpPr/>
            <p:nvPr/>
          </p:nvSpPr>
          <p:spPr>
            <a:xfrm>
              <a:off x="3034" y="2834"/>
              <a:ext cx="2287" cy="910"/>
            </a:xfrm>
            <a:prstGeom prst="rect">
              <a:avLst/>
            </a:prstGeom>
            <a:noFill/>
            <a:ln w="6350">
              <a:noFill/>
              <a:miter/>
            </a:ln>
          </p:spPr>
          <p:txBody>
            <a:bodyPr lIns="0" tIns="0" rIns="0" bIns="0" anchor="t">
              <a:spAutoFit/>
            </a:bodyPr>
            <a:lstStyle/>
            <a:p>
              <a:pPr marL="168275" lvl="0" indent="-168275" defTabSz="0">
                <a:spcBef>
                  <a:spcPct val="20000"/>
                </a:spcBef>
                <a:buChar char="–"/>
                <a:tabLst>
                  <a:tab pos="8521700" algn="r"/>
                </a:tabLst>
              </a:pP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、可以通过对观察结果的统计分析，比较准确地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掌握公司目前的安全生产状况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，了解哪些方面存在欠缺，为持续改进提供依据。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68275" lvl="0" indent="-168275" defTabSz="0">
                <a:spcBef>
                  <a:spcPct val="20000"/>
                </a:spcBef>
                <a:buChar char="–"/>
                <a:tabLst>
                  <a:tab pos="8521700" algn="r"/>
                </a:tabLst>
              </a:pPr>
              <a:endParaRPr lang="zh-CN" altLang="de-DE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1996" name="TextBox 73"/>
          <p:cNvSpPr txBox="1"/>
          <p:nvPr/>
        </p:nvSpPr>
        <p:spPr>
          <a:xfrm>
            <a:off x="776288" y="252413"/>
            <a:ext cx="300355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2800" dirty="0">
                <a:latin typeface="华康俪金黑W8(P)"/>
                <a:ea typeface="华康俪金黑W8(P)"/>
                <a:sym typeface="+mn-ea"/>
              </a:rPr>
              <a:t>行为安全观察</a:t>
            </a:r>
            <a:endParaRPr lang="zh-CN" altLang="en-US" sz="2800" dirty="0">
              <a:latin typeface="华康俪金黑W8(P)"/>
              <a:ea typeface="华康俪金黑W8(P)"/>
            </a:endParaRPr>
          </a:p>
        </p:txBody>
      </p:sp>
      <p:sp>
        <p:nvSpPr>
          <p:cNvPr id="41998" name="TextBox 13"/>
          <p:cNvSpPr txBox="1"/>
          <p:nvPr/>
        </p:nvSpPr>
        <p:spPr>
          <a:xfrm>
            <a:off x="755650" y="1095375"/>
            <a:ext cx="4824413" cy="5175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0000"/>
                </a:solidFill>
                <a:latin typeface="华康俪金黑W8(P)"/>
                <a:ea typeface="华康俪金黑W8(P)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华康俪金黑W8(P)"/>
                <a:ea typeface="华康俪金黑W8(P)"/>
              </a:rPr>
              <a:t>、行为安全观察的意义</a:t>
            </a:r>
            <a:endParaRPr lang="en-US" altLang="zh-CN" sz="2800" b="1" dirty="0">
              <a:solidFill>
                <a:srgbClr val="000000"/>
              </a:solidFill>
              <a:latin typeface="华康俪金黑W8(P)"/>
              <a:ea typeface="华康俪金黑W8(P)"/>
            </a:endParaRPr>
          </a:p>
        </p:txBody>
      </p:sp>
      <p:pic>
        <p:nvPicPr>
          <p:cNvPr id="17" name="Picture 2" descr="F:\360云盘\漂亮羽箭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3850" y="1125538"/>
            <a:ext cx="387350" cy="38893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2843808" y="6309320"/>
            <a:ext cx="3456384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3"/>
          <p:cNvGrpSpPr/>
          <p:nvPr/>
        </p:nvGrpSpPr>
        <p:grpSpPr>
          <a:xfrm>
            <a:off x="779463" y="1806575"/>
            <a:ext cx="7634287" cy="3998913"/>
            <a:chOff x="446" y="960"/>
            <a:chExt cx="4809" cy="2519"/>
          </a:xfrm>
        </p:grpSpPr>
        <p:sp>
          <p:nvSpPr>
            <p:cNvPr id="44034" name="Freeform 3"/>
            <p:cNvSpPr/>
            <p:nvPr/>
          </p:nvSpPr>
          <p:spPr>
            <a:xfrm flipH="1" flipV="1">
              <a:off x="455" y="2254"/>
              <a:ext cx="4792" cy="1225"/>
            </a:xfrm>
            <a:custGeom>
              <a:avLst/>
              <a:gdLst/>
              <a:ahLst/>
              <a:cxnLst>
                <a:cxn ang="0">
                  <a:pos x="3724" y="288"/>
                </a:cxn>
                <a:cxn ang="0">
                  <a:pos x="1346" y="290"/>
                </a:cxn>
                <a:cxn ang="0">
                  <a:pos x="1246" y="258"/>
                </a:cxn>
                <a:cxn ang="0">
                  <a:pos x="1066" y="79"/>
                </a:cxn>
                <a:cxn ang="0">
                  <a:pos x="923" y="4"/>
                </a:cxn>
                <a:cxn ang="0">
                  <a:pos x="103" y="4"/>
                </a:cxn>
                <a:cxn ang="0">
                  <a:pos x="2" y="88"/>
                </a:cxn>
                <a:cxn ang="0">
                  <a:pos x="2" y="729"/>
                </a:cxn>
                <a:cxn ang="0">
                  <a:pos x="103" y="804"/>
                </a:cxn>
                <a:cxn ang="0">
                  <a:pos x="3688" y="804"/>
                </a:cxn>
                <a:cxn ang="0">
                  <a:pos x="3790" y="716"/>
                </a:cxn>
                <a:cxn ang="0">
                  <a:pos x="3790" y="356"/>
                </a:cxn>
                <a:cxn ang="0">
                  <a:pos x="3724" y="288"/>
                </a:cxn>
              </a:cxnLst>
              <a:rect l="0" t="0" r="0" b="0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rgbClr val="B6D74D"/>
                </a:gs>
                <a:gs pos="100000">
                  <a:srgbClr val="546324"/>
                </a:gs>
              </a:gsLst>
              <a:lin ang="5400000" scaled="1"/>
              <a:tileRect/>
            </a:gra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5" name="Freeform 4"/>
            <p:cNvSpPr/>
            <p:nvPr/>
          </p:nvSpPr>
          <p:spPr>
            <a:xfrm>
              <a:off x="446" y="960"/>
              <a:ext cx="4792" cy="1334"/>
            </a:xfrm>
            <a:custGeom>
              <a:avLst/>
              <a:gdLst/>
              <a:ahLst/>
              <a:cxnLst>
                <a:cxn ang="0">
                  <a:pos x="3724" y="288"/>
                </a:cxn>
                <a:cxn ang="0">
                  <a:pos x="1346" y="290"/>
                </a:cxn>
                <a:cxn ang="0">
                  <a:pos x="1246" y="258"/>
                </a:cxn>
                <a:cxn ang="0">
                  <a:pos x="1066" y="79"/>
                </a:cxn>
                <a:cxn ang="0">
                  <a:pos x="923" y="4"/>
                </a:cxn>
                <a:cxn ang="0">
                  <a:pos x="103" y="4"/>
                </a:cxn>
                <a:cxn ang="0">
                  <a:pos x="2" y="88"/>
                </a:cxn>
                <a:cxn ang="0">
                  <a:pos x="2" y="729"/>
                </a:cxn>
                <a:cxn ang="0">
                  <a:pos x="103" y="804"/>
                </a:cxn>
                <a:cxn ang="0">
                  <a:pos x="3688" y="804"/>
                </a:cxn>
                <a:cxn ang="0">
                  <a:pos x="3790" y="716"/>
                </a:cxn>
                <a:cxn ang="0">
                  <a:pos x="3790" y="356"/>
                </a:cxn>
                <a:cxn ang="0">
                  <a:pos x="3724" y="288"/>
                </a:cxn>
              </a:cxnLst>
              <a:rect l="0" t="0" r="0" b="0"/>
              <a:pathLst>
                <a:path w="3796" h="816">
                  <a:moveTo>
                    <a:pt x="3724" y="288"/>
                  </a:moveTo>
                  <a:cubicBezTo>
                    <a:pt x="2535" y="289"/>
                    <a:pt x="1346" y="290"/>
                    <a:pt x="1346" y="290"/>
                  </a:cubicBezTo>
                  <a:cubicBezTo>
                    <a:pt x="1304" y="288"/>
                    <a:pt x="1272" y="282"/>
                    <a:pt x="1246" y="258"/>
                  </a:cubicBezTo>
                  <a:cubicBezTo>
                    <a:pt x="1156" y="168"/>
                    <a:pt x="1066" y="79"/>
                    <a:pt x="1066" y="79"/>
                  </a:cubicBezTo>
                  <a:cubicBezTo>
                    <a:pt x="1034" y="48"/>
                    <a:pt x="1002" y="0"/>
                    <a:pt x="923" y="4"/>
                  </a:cubicBezTo>
                  <a:cubicBezTo>
                    <a:pt x="513" y="4"/>
                    <a:pt x="103" y="4"/>
                    <a:pt x="103" y="4"/>
                  </a:cubicBezTo>
                  <a:cubicBezTo>
                    <a:pt x="38" y="4"/>
                    <a:pt x="0" y="42"/>
                    <a:pt x="2" y="88"/>
                  </a:cubicBezTo>
                  <a:cubicBezTo>
                    <a:pt x="2" y="410"/>
                    <a:pt x="2" y="729"/>
                    <a:pt x="2" y="729"/>
                  </a:cubicBezTo>
                  <a:cubicBezTo>
                    <a:pt x="0" y="812"/>
                    <a:pt x="103" y="804"/>
                    <a:pt x="103" y="804"/>
                  </a:cubicBezTo>
                  <a:cubicBezTo>
                    <a:pt x="1895" y="804"/>
                    <a:pt x="3688" y="804"/>
                    <a:pt x="3688" y="804"/>
                  </a:cubicBezTo>
                  <a:cubicBezTo>
                    <a:pt x="3688" y="804"/>
                    <a:pt x="3794" y="816"/>
                    <a:pt x="3790" y="716"/>
                  </a:cubicBezTo>
                  <a:cubicBezTo>
                    <a:pt x="3790" y="536"/>
                    <a:pt x="3790" y="356"/>
                    <a:pt x="3790" y="356"/>
                  </a:cubicBezTo>
                  <a:cubicBezTo>
                    <a:pt x="3790" y="356"/>
                    <a:pt x="3796" y="288"/>
                    <a:pt x="3724" y="28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rgbClr val="001325"/>
                </a:gs>
              </a:gsLst>
              <a:lin ang="5400000" scaled="1"/>
              <a:tileRect/>
            </a:gra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6" name="Rectangle 5"/>
            <p:cNvSpPr/>
            <p:nvPr/>
          </p:nvSpPr>
          <p:spPr>
            <a:xfrm>
              <a:off x="585" y="1766"/>
              <a:ext cx="1035" cy="1033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F8F8F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lvl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37" name="Rectangle 6"/>
            <p:cNvSpPr/>
            <p:nvPr/>
          </p:nvSpPr>
          <p:spPr>
            <a:xfrm>
              <a:off x="1745" y="1766"/>
              <a:ext cx="1035" cy="1033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F8F8F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lvl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38" name="Rectangle 7"/>
            <p:cNvSpPr/>
            <p:nvPr/>
          </p:nvSpPr>
          <p:spPr>
            <a:xfrm>
              <a:off x="2898" y="1766"/>
              <a:ext cx="1035" cy="1033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F8F8F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lvl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39" name="Rectangle 8"/>
            <p:cNvSpPr/>
            <p:nvPr/>
          </p:nvSpPr>
          <p:spPr>
            <a:xfrm>
              <a:off x="4058" y="1766"/>
              <a:ext cx="1035" cy="1033"/>
            </a:xfrm>
            <a:prstGeom prst="rect">
              <a:avLst/>
            </a:prstGeom>
            <a:solidFill>
              <a:srgbClr val="33CCFF"/>
            </a:solidFill>
            <a:ln w="9525" cap="flat" cmpd="sng">
              <a:solidFill>
                <a:srgbClr val="F8F8F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lvl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40" name="Rectangle 9"/>
            <p:cNvSpPr/>
            <p:nvPr/>
          </p:nvSpPr>
          <p:spPr>
            <a:xfrm>
              <a:off x="472" y="1041"/>
              <a:ext cx="1398" cy="28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dist="35921" dir="2699999" algn="ctr" rotWithShape="0">
                <a:srgbClr val="333333">
                  <a:alpha val="50000"/>
                </a:srgbClr>
              </a:outerShdw>
            </a:effectLst>
          </p:spPr>
          <p:txBody>
            <a:bodyPr anchor="t">
              <a:spAutoFit/>
            </a:bodyPr>
            <a:lstStyle/>
            <a:p>
              <a:pPr lvl="0"/>
              <a:r>
                <a:rPr lang="en-US" altLang="zh-CN" sz="2400" b="1" i="1" dirty="0">
                  <a:solidFill>
                    <a:srgbClr val="F8F8F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zh-CN" altLang="en-US" sz="2400" b="1" i="1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工作步骤</a:t>
              </a:r>
              <a:endParaRPr lang="zh-CN" altLang="en-US" sz="2400" b="1" i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041" name="Rectangle 10"/>
            <p:cNvSpPr/>
            <p:nvPr/>
          </p:nvSpPr>
          <p:spPr>
            <a:xfrm>
              <a:off x="592" y="2046"/>
              <a:ext cx="1030" cy="5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>
                <a:lnSpc>
                  <a:spcPct val="70000"/>
                </a:lnSpc>
                <a:spcBef>
                  <a:spcPct val="50000"/>
                </a:spcBef>
                <a:buChar char="•"/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工作计划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>
                <a:lnSpc>
                  <a:spcPct val="70000"/>
                </a:lnSpc>
                <a:spcBef>
                  <a:spcPct val="50000"/>
                </a:spcBef>
                <a:buChar char="•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确定人员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>
                <a:lnSpc>
                  <a:spcPct val="70000"/>
                </a:lnSpc>
                <a:spcBef>
                  <a:spcPct val="50000"/>
                </a:spcBef>
                <a:buChar char="•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确定观察区域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042" name="Rectangle 11"/>
            <p:cNvSpPr/>
            <p:nvPr/>
          </p:nvSpPr>
          <p:spPr>
            <a:xfrm>
              <a:off x="3781" y="3129"/>
              <a:ext cx="1474" cy="2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 algn="r"/>
              <a:r>
                <a:rPr lang="zh-CN" altLang="en-US" i="1" dirty="0">
                  <a:latin typeface="微软雅黑" panose="020B0503020204020204" charset="-122"/>
                  <a:ea typeface="微软雅黑" panose="020B0503020204020204" charset="-122"/>
                </a:rPr>
                <a:t>行为安全观察四步曲</a:t>
              </a:r>
              <a:endParaRPr lang="zh-CN" altLang="en-US" i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043" name="Rectangle 12"/>
            <p:cNvSpPr/>
            <p:nvPr/>
          </p:nvSpPr>
          <p:spPr>
            <a:xfrm>
              <a:off x="1966" y="1480"/>
              <a:ext cx="1565" cy="25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8F8F8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循环开展，持续改进</a:t>
              </a:r>
              <a:endParaRPr lang="zh-CN" altLang="en-US" sz="2000" b="1">
                <a:solidFill>
                  <a:srgbClr val="F8F8F8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44044" name="AutoShape 13"/>
            <p:cNvCxnSpPr>
              <a:stCxn id="44036" idx="0"/>
              <a:endCxn id="44043" idx="1"/>
            </p:cNvCxnSpPr>
            <p:nvPr/>
          </p:nvCxnSpPr>
          <p:spPr>
            <a:xfrm rot="-5400000">
              <a:off x="1444" y="1244"/>
              <a:ext cx="161" cy="863"/>
            </a:xfrm>
            <a:prstGeom prst="bentConnector2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44045" name="AutoShape 14"/>
            <p:cNvCxnSpPr>
              <a:stCxn id="44039" idx="0"/>
              <a:endCxn id="44043" idx="3"/>
            </p:cNvCxnSpPr>
            <p:nvPr/>
          </p:nvCxnSpPr>
          <p:spPr>
            <a:xfrm rot="5400000" flipH="1">
              <a:off x="3963" y="1153"/>
              <a:ext cx="161" cy="1045"/>
            </a:xfrm>
            <a:prstGeom prst="bentConnector2">
              <a:avLst/>
            </a:prstGeom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44046" name="AutoShape 15"/>
            <p:cNvCxnSpPr>
              <a:stCxn id="44036" idx="2"/>
              <a:endCxn id="44037" idx="2"/>
            </p:cNvCxnSpPr>
            <p:nvPr/>
          </p:nvCxnSpPr>
          <p:spPr>
            <a:xfrm rot="-5400000" flipH="1">
              <a:off x="1672" y="2210"/>
              <a:ext cx="1" cy="1160"/>
            </a:xfrm>
            <a:prstGeom prst="bentConnector3">
              <a:avLst>
                <a:gd name="adj1" fmla="val 14300005"/>
              </a:avLst>
            </a:prstGeom>
            <a:ln w="9525" cap="flat" cmpd="sng">
              <a:solidFill>
                <a:srgbClr val="FF3300"/>
              </a:solidFill>
              <a:prstDash val="solid"/>
              <a:miter/>
              <a:headEnd type="triangle" w="med" len="med"/>
              <a:tailEnd type="triangle" w="med" len="med"/>
            </a:ln>
          </p:spPr>
        </p:cxnSp>
        <p:cxnSp>
          <p:nvCxnSpPr>
            <p:cNvPr id="44047" name="AutoShape 16"/>
            <p:cNvCxnSpPr>
              <a:stCxn id="44038" idx="2"/>
              <a:endCxn id="44039" idx="2"/>
            </p:cNvCxnSpPr>
            <p:nvPr/>
          </p:nvCxnSpPr>
          <p:spPr>
            <a:xfrm rot="-5400000" flipH="1">
              <a:off x="3985" y="2210"/>
              <a:ext cx="1" cy="1160"/>
            </a:xfrm>
            <a:prstGeom prst="bentConnector3">
              <a:avLst>
                <a:gd name="adj1" fmla="val 14300005"/>
              </a:avLst>
            </a:prstGeom>
            <a:ln w="9525" cap="flat" cmpd="sng">
              <a:solidFill>
                <a:srgbClr val="FF3300"/>
              </a:solidFill>
              <a:prstDash val="solid"/>
              <a:miter/>
              <a:headEnd type="triangle" w="med" len="med"/>
              <a:tailEnd type="triangle" w="med" len="med"/>
            </a:ln>
          </p:spPr>
        </p:cxnSp>
        <p:sp>
          <p:nvSpPr>
            <p:cNvPr id="44048" name="Rectangle 17"/>
            <p:cNvSpPr/>
            <p:nvPr/>
          </p:nvSpPr>
          <p:spPr>
            <a:xfrm>
              <a:off x="1749" y="2001"/>
              <a:ext cx="1082" cy="56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>
                <a:lnSpc>
                  <a:spcPts val="2100"/>
                </a:lnSpc>
                <a:buChar char="•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观察员工的作业行为并留意好的及不规范的做法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049" name="Rectangle 18"/>
            <p:cNvSpPr/>
            <p:nvPr/>
          </p:nvSpPr>
          <p:spPr>
            <a:xfrm>
              <a:off x="2907" y="2020"/>
              <a:ext cx="1068" cy="56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>
                <a:lnSpc>
                  <a:spcPts val="2100"/>
                </a:lnSpc>
                <a:buChar char="•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认可好的作法，交流不规范行为的潜在后果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050" name="Rectangle 20"/>
            <p:cNvSpPr/>
            <p:nvPr/>
          </p:nvSpPr>
          <p:spPr>
            <a:xfrm>
              <a:off x="641" y="1783"/>
              <a:ext cx="873" cy="23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en-US" altLang="zh-CN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1. </a:t>
              </a:r>
              <a:r>
                <a:rPr lang="zh-CN" altLang="en-US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工作准备</a:t>
              </a:r>
              <a:endParaRPr lang="zh-CN" altLang="en-US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051" name="Rectangle 21"/>
            <p:cNvSpPr/>
            <p:nvPr/>
          </p:nvSpPr>
          <p:spPr>
            <a:xfrm>
              <a:off x="1803" y="1784"/>
              <a:ext cx="582" cy="23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en-US" altLang="zh-CN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2. </a:t>
              </a:r>
              <a:r>
                <a:rPr lang="zh-CN" altLang="en-US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观察</a:t>
              </a:r>
              <a:endParaRPr lang="zh-CN" altLang="en-US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052" name="Rectangle 22"/>
            <p:cNvSpPr/>
            <p:nvPr/>
          </p:nvSpPr>
          <p:spPr>
            <a:xfrm>
              <a:off x="2943" y="1776"/>
              <a:ext cx="582" cy="23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en-US" altLang="zh-CN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3. </a:t>
              </a:r>
              <a:r>
                <a:rPr lang="zh-CN" altLang="en-US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沟通</a:t>
              </a:r>
              <a:endParaRPr lang="zh-CN" altLang="en-US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053" name="Rectangle 23"/>
            <p:cNvSpPr/>
            <p:nvPr/>
          </p:nvSpPr>
          <p:spPr>
            <a:xfrm>
              <a:off x="4076" y="1763"/>
              <a:ext cx="1018" cy="23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en-US" altLang="zh-CN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4. </a:t>
              </a:r>
              <a:r>
                <a:rPr lang="zh-CN" altLang="en-US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</a:rPr>
                <a:t>分析与反馈</a:t>
              </a:r>
              <a:endParaRPr lang="zh-CN" altLang="en-US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AutoShape 24"/>
            <p:cNvSpPr>
              <a:spLocks noChangeArrowheads="1"/>
            </p:cNvSpPr>
            <p:nvPr/>
          </p:nvSpPr>
          <p:spPr bwMode="gray">
            <a:xfrm rot="5400000">
              <a:off x="1048" y="2648"/>
              <a:ext cx="112" cy="96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noFill/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fontAlgn="base">
                <a:defRPr/>
              </a:pPr>
              <a:endParaRPr lang="zh-CN" altLang="zh-CN" u="none" strike="noStrike" noProof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" name="AutoShape 25"/>
            <p:cNvSpPr>
              <a:spLocks noChangeArrowheads="1"/>
            </p:cNvSpPr>
            <p:nvPr/>
          </p:nvSpPr>
          <p:spPr bwMode="gray">
            <a:xfrm rot="5400000">
              <a:off x="2180" y="2578"/>
              <a:ext cx="112" cy="96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noFill/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rot="10800000" vert="eaVert" wrap="none" anchor="ctr"/>
            <a:lstStyle/>
            <a:p>
              <a:pPr algn="ctr" fontAlgn="base">
                <a:defRPr/>
              </a:pPr>
              <a:endParaRPr lang="zh-CN" altLang="zh-CN" u="none" strike="noStrike" noProof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2" name="AutoShape 26"/>
            <p:cNvSpPr>
              <a:spLocks noChangeArrowheads="1"/>
            </p:cNvSpPr>
            <p:nvPr/>
          </p:nvSpPr>
          <p:spPr bwMode="gray">
            <a:xfrm rot="5400000">
              <a:off x="3380" y="2578"/>
              <a:ext cx="112" cy="96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noFill/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rot="10800000" vert="eaVert" wrap="none" anchor="ctr"/>
            <a:lstStyle/>
            <a:p>
              <a:pPr algn="ctr" fontAlgn="base">
                <a:defRPr/>
              </a:pPr>
              <a:endParaRPr lang="zh-CN" altLang="zh-CN" u="none" strike="noStrike" noProof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gray">
            <a:xfrm rot="5400000">
              <a:off x="4517" y="2578"/>
              <a:ext cx="112" cy="96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rot="10800000" vert="eaVert" wrap="none" anchor="ctr"/>
            <a:lstStyle/>
            <a:p>
              <a:pPr algn="ctr" fontAlgn="base">
                <a:defRPr/>
              </a:pPr>
              <a:endParaRPr lang="zh-CN" altLang="zh-CN" u="none" strike="noStrike" noProof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44058" name="Rectangle 10"/>
            <p:cNvSpPr/>
            <p:nvPr/>
          </p:nvSpPr>
          <p:spPr>
            <a:xfrm>
              <a:off x="4050" y="2067"/>
              <a:ext cx="1139" cy="5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>
                <a:lnSpc>
                  <a:spcPct val="70000"/>
                </a:lnSpc>
                <a:spcBef>
                  <a:spcPct val="50000"/>
                </a:spcBef>
                <a:buChar char="•"/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填写行为观察卡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>
                <a:lnSpc>
                  <a:spcPct val="70000"/>
                </a:lnSpc>
                <a:spcBef>
                  <a:spcPct val="50000"/>
                </a:spcBef>
                <a:buChar char="•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统计分析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>
                <a:lnSpc>
                  <a:spcPct val="70000"/>
                </a:lnSpc>
                <a:spcBef>
                  <a:spcPct val="50000"/>
                </a:spcBef>
                <a:buChar char="•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编制报告并反馈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4059" name="TextBox 73"/>
          <p:cNvSpPr txBox="1"/>
          <p:nvPr/>
        </p:nvSpPr>
        <p:spPr>
          <a:xfrm>
            <a:off x="776288" y="252413"/>
            <a:ext cx="300355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2800" dirty="0">
                <a:latin typeface="华康俪金黑W8(P)"/>
                <a:ea typeface="华康俪金黑W8(P)"/>
                <a:sym typeface="+mn-ea"/>
              </a:rPr>
              <a:t>行为安全观察</a:t>
            </a:r>
            <a:endParaRPr lang="zh-CN" altLang="en-US" sz="2800" dirty="0">
              <a:latin typeface="华康俪金黑W8(P)"/>
              <a:ea typeface="华康俪金黑W8(P)"/>
            </a:endParaRPr>
          </a:p>
        </p:txBody>
      </p:sp>
      <p:sp>
        <p:nvSpPr>
          <p:cNvPr id="44061" name="TextBox 13"/>
          <p:cNvSpPr txBox="1"/>
          <p:nvPr/>
        </p:nvSpPr>
        <p:spPr>
          <a:xfrm>
            <a:off x="755650" y="1095375"/>
            <a:ext cx="4824413" cy="5175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0000"/>
                </a:solidFill>
                <a:latin typeface="华康俪金黑W8(P)"/>
                <a:ea typeface="华康俪金黑W8(P)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华康俪金黑W8(P)"/>
                <a:ea typeface="华康俪金黑W8(P)"/>
              </a:rPr>
              <a:t>、开展行为安全观察步骤</a:t>
            </a:r>
            <a:endParaRPr lang="en-US" altLang="zh-CN" sz="2800" b="1" dirty="0">
              <a:solidFill>
                <a:srgbClr val="000000"/>
              </a:solidFill>
              <a:latin typeface="华康俪金黑W8(P)"/>
              <a:ea typeface="华康俪金黑W8(P)"/>
            </a:endParaRPr>
          </a:p>
        </p:txBody>
      </p:sp>
      <p:pic>
        <p:nvPicPr>
          <p:cNvPr id="17" name="Picture 2" descr="F:\360云盘\漂亮羽箭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3850" y="1125538"/>
            <a:ext cx="387350" cy="38893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2843808" y="6309320"/>
            <a:ext cx="3456384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5"/>
          <p:cNvSpPr txBox="1"/>
          <p:nvPr/>
        </p:nvSpPr>
        <p:spPr>
          <a:xfrm>
            <a:off x="539750" y="1054100"/>
            <a:ext cx="806450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/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工作准备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082" name="Rectangle 3"/>
          <p:cNvSpPr/>
          <p:nvPr/>
        </p:nvSpPr>
        <p:spPr>
          <a:xfrm>
            <a:off x="3070225" y="2133600"/>
            <a:ext cx="5010150" cy="1109663"/>
          </a:xfrm>
          <a:prstGeom prst="rect">
            <a:avLst/>
          </a:prstGeom>
          <a:solidFill>
            <a:srgbClr val="CCECFF">
              <a:alpha val="50194"/>
            </a:srgbClr>
          </a:solidFill>
          <a:ln w="12700">
            <a:noFill/>
            <a:miter/>
          </a:ln>
        </p:spPr>
        <p:txBody>
          <a:bodyPr wrap="none" anchor="ctr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3" name="Rectangle 4"/>
          <p:cNvSpPr/>
          <p:nvPr/>
        </p:nvSpPr>
        <p:spPr>
          <a:xfrm>
            <a:off x="2654300" y="3343275"/>
            <a:ext cx="5426075" cy="1109663"/>
          </a:xfrm>
          <a:prstGeom prst="rect">
            <a:avLst/>
          </a:prstGeom>
          <a:solidFill>
            <a:srgbClr val="CCECFF">
              <a:alpha val="50194"/>
            </a:srgbClr>
          </a:solidFill>
          <a:ln w="12700">
            <a:noFill/>
            <a:miter/>
          </a:ln>
        </p:spPr>
        <p:txBody>
          <a:bodyPr wrap="none" anchor="ctr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4" name="Rectangle 5"/>
          <p:cNvSpPr/>
          <p:nvPr/>
        </p:nvSpPr>
        <p:spPr>
          <a:xfrm>
            <a:off x="2654300" y="4589463"/>
            <a:ext cx="5426075" cy="1109662"/>
          </a:xfrm>
          <a:prstGeom prst="rect">
            <a:avLst/>
          </a:prstGeom>
          <a:solidFill>
            <a:srgbClr val="CCECFF">
              <a:alpha val="50194"/>
            </a:srgbClr>
          </a:solidFill>
          <a:ln w="12700">
            <a:noFill/>
            <a:miter/>
          </a:ln>
        </p:spPr>
        <p:txBody>
          <a:bodyPr wrap="none" anchor="ctr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5" name="Rectangle 174"/>
          <p:cNvSpPr/>
          <p:nvPr/>
        </p:nvSpPr>
        <p:spPr>
          <a:xfrm>
            <a:off x="1144588" y="2133600"/>
            <a:ext cx="1885950" cy="1109663"/>
          </a:xfrm>
          <a:prstGeom prst="rect">
            <a:avLst/>
          </a:prstGeom>
          <a:solidFill>
            <a:schemeClr val="accent2"/>
          </a:solidFill>
          <a:ln w="12700">
            <a:noFill/>
            <a:miter/>
          </a:ln>
        </p:spPr>
        <p:txBody>
          <a:bodyPr wrap="none" anchor="ctr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6" name="Rectangle 175"/>
          <p:cNvSpPr/>
          <p:nvPr/>
        </p:nvSpPr>
        <p:spPr>
          <a:xfrm>
            <a:off x="1144588" y="3354388"/>
            <a:ext cx="1885950" cy="1109662"/>
          </a:xfrm>
          <a:prstGeom prst="rect">
            <a:avLst/>
          </a:prstGeom>
          <a:solidFill>
            <a:srgbClr val="00B0F0"/>
          </a:solidFill>
          <a:ln w="12700">
            <a:noFill/>
            <a:miter/>
          </a:ln>
        </p:spPr>
        <p:txBody>
          <a:bodyPr wrap="none" anchor="ctr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7" name="Rectangle 176"/>
          <p:cNvSpPr/>
          <p:nvPr/>
        </p:nvSpPr>
        <p:spPr>
          <a:xfrm>
            <a:off x="1144588" y="4589463"/>
            <a:ext cx="1885950" cy="1109662"/>
          </a:xfrm>
          <a:prstGeom prst="rect">
            <a:avLst/>
          </a:prstGeom>
          <a:solidFill>
            <a:schemeClr val="folHlink"/>
          </a:solidFill>
          <a:ln w="12700">
            <a:noFill/>
            <a:miter/>
          </a:ln>
        </p:spPr>
        <p:txBody>
          <a:bodyPr wrap="none" anchor="ctr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8" name="Rectangle 177"/>
          <p:cNvSpPr/>
          <p:nvPr/>
        </p:nvSpPr>
        <p:spPr>
          <a:xfrm>
            <a:off x="1300163" y="2395538"/>
            <a:ext cx="1566862" cy="3683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确定观察区域</a:t>
            </a:r>
            <a:endParaRPr lang="zh-CN" altLang="en-US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9" name="Rectangle 178"/>
          <p:cNvSpPr/>
          <p:nvPr/>
        </p:nvSpPr>
        <p:spPr>
          <a:xfrm>
            <a:off x="1193800" y="3595688"/>
            <a:ext cx="1792288" cy="3683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确定被观察人员</a:t>
            </a:r>
            <a:endParaRPr lang="zh-CN" altLang="en-US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90" name="Rectangle 179"/>
          <p:cNvSpPr/>
          <p:nvPr/>
        </p:nvSpPr>
        <p:spPr>
          <a:xfrm>
            <a:off x="1300163" y="4887913"/>
            <a:ext cx="1566862" cy="3683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编制工作计划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91" name="Rectangle 181"/>
          <p:cNvSpPr/>
          <p:nvPr/>
        </p:nvSpPr>
        <p:spPr>
          <a:xfrm>
            <a:off x="3065463" y="3313113"/>
            <a:ext cx="5373687" cy="9540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所有在现场工作的员工都可以被观察，但可以重点观察：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buChar char="•"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新员工或者欠缺经验的员工             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工作疲惫的员工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反应异常的员工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92" name="Rectangle 181"/>
          <p:cNvSpPr/>
          <p:nvPr/>
        </p:nvSpPr>
        <p:spPr>
          <a:xfrm>
            <a:off x="3078163" y="2139950"/>
            <a:ext cx="5373687" cy="11684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确定观察区域可考虑以下因素（包括但不限于）：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高风险作业的工作区域             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安全隐患较多的区域（安全检查报告、审核报告、事故报告）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有交叉作业的工作区域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新员工较多的工作区域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93" name="Rectangle 181"/>
          <p:cNvSpPr/>
          <p:nvPr/>
        </p:nvSpPr>
        <p:spPr>
          <a:xfrm>
            <a:off x="3049588" y="4591050"/>
            <a:ext cx="5373687" cy="11684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行为安全观察工作计划应包括的内容：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参与行为安全观察的成员             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被观察的区域及重点观察的人员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观察时间及频次安排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沟通、记录、报告及反馈的要求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94" name="TextBox 73"/>
          <p:cNvSpPr txBox="1"/>
          <p:nvPr/>
        </p:nvSpPr>
        <p:spPr>
          <a:xfrm>
            <a:off x="776288" y="252413"/>
            <a:ext cx="300355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2800" dirty="0">
                <a:latin typeface="华康俪金黑W8(P)"/>
                <a:ea typeface="华康俪金黑W8(P)"/>
                <a:sym typeface="+mn-ea"/>
              </a:rPr>
              <a:t>行为安全观察</a:t>
            </a:r>
            <a:endParaRPr lang="zh-CN" altLang="en-US" sz="2800" dirty="0">
              <a:latin typeface="华康俪金黑W8(P)"/>
              <a:ea typeface="华康俪金黑W8(P)"/>
            </a:endParaRPr>
          </a:p>
        </p:txBody>
      </p:sp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2843808" y="6309320"/>
            <a:ext cx="3456384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5"/>
          <p:cNvSpPr txBox="1"/>
          <p:nvPr/>
        </p:nvSpPr>
        <p:spPr>
          <a:xfrm>
            <a:off x="539750" y="1054100"/>
            <a:ext cx="806450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/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观察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8130" name="Rectangle 6"/>
          <p:cNvSpPr/>
          <p:nvPr/>
        </p:nvSpPr>
        <p:spPr>
          <a:xfrm>
            <a:off x="2992438" y="2409825"/>
            <a:ext cx="4629150" cy="584200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/>
          <a:p>
            <a:pPr marL="161925" lvl="1" indent="-160020" defTabSz="330200">
              <a:spcBef>
                <a:spcPct val="20000"/>
              </a:spcBef>
              <a:buChar char="–"/>
              <a:tabLst>
                <a:tab pos="8521700" algn="r"/>
              </a:tabLst>
            </a:pPr>
            <a:r>
              <a:rPr lang="en-US" altLang="zh-CN" sz="1900" u="none" dirty="0">
                <a:latin typeface="微软雅黑" panose="020B0503020204020204" charset="-122"/>
                <a:ea typeface="微软雅黑" panose="020B0503020204020204" charset="-122"/>
              </a:rPr>
              <a:t>接</a:t>
            </a:r>
            <a:r>
              <a:rPr lang="zh-CN" altLang="en-US" sz="1900" u="none" dirty="0">
                <a:latin typeface="微软雅黑" panose="020B0503020204020204" charset="-122"/>
                <a:ea typeface="微软雅黑" panose="020B0503020204020204" charset="-122"/>
              </a:rPr>
              <a:t>近员工先观察他们</a:t>
            </a:r>
            <a:r>
              <a:rPr lang="en-US" altLang="zh-CN" sz="1900" u="none" dirty="0">
                <a:latin typeface="微软雅黑" panose="020B0503020204020204" charset="-122"/>
                <a:ea typeface="微软雅黑" panose="020B0503020204020204" charset="-122"/>
              </a:rPr>
              <a:t>30-60</a:t>
            </a:r>
            <a:r>
              <a:rPr lang="zh-CN" altLang="en-US" sz="1900" u="none" dirty="0">
                <a:latin typeface="微软雅黑" panose="020B0503020204020204" charset="-122"/>
                <a:ea typeface="微软雅黑" panose="020B0503020204020204" charset="-122"/>
              </a:rPr>
              <a:t>秒的时间，再向他们做一个自我介绍。</a:t>
            </a:r>
            <a:endParaRPr lang="en-US" altLang="de-DE" sz="1900" u="none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31" name="Freeform 7"/>
          <p:cNvSpPr/>
          <p:nvPr/>
        </p:nvSpPr>
        <p:spPr>
          <a:xfrm>
            <a:off x="1862138" y="2362200"/>
            <a:ext cx="5815012" cy="661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5785" y="0"/>
              </a:cxn>
              <a:cxn ang="0">
                <a:pos x="904701" y="661987"/>
              </a:cxn>
              <a:cxn ang="0">
                <a:pos x="5815012" y="661987"/>
              </a:cxn>
            </a:cxnLst>
            <a:rect l="0" t="0" r="0" b="0"/>
            <a:pathLst>
              <a:path w="5367" h="644">
                <a:moveTo>
                  <a:pt x="0" y="0"/>
                </a:moveTo>
                <a:lnTo>
                  <a:pt x="836" y="0"/>
                </a:lnTo>
                <a:lnTo>
                  <a:pt x="835" y="644"/>
                </a:lnTo>
                <a:lnTo>
                  <a:pt x="5367" y="644"/>
                </a:lnTo>
              </a:path>
            </a:pathLst>
          </a:custGeom>
          <a:noFill/>
          <a:ln w="2222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2" name="Rectangle 8"/>
          <p:cNvSpPr/>
          <p:nvPr/>
        </p:nvSpPr>
        <p:spPr>
          <a:xfrm>
            <a:off x="1862138" y="3425825"/>
            <a:ext cx="806450" cy="27463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/>
          <a:p>
            <a:pPr lvl="0" defTabSz="330200">
              <a:spcBef>
                <a:spcPct val="20000"/>
              </a:spcBef>
              <a:buChar char="•"/>
              <a:tabLst>
                <a:tab pos="8521700" algn="r"/>
              </a:tabLst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说明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33" name="Rectangle 9"/>
          <p:cNvSpPr/>
          <p:nvPr/>
        </p:nvSpPr>
        <p:spPr>
          <a:xfrm>
            <a:off x="2992438" y="3271838"/>
            <a:ext cx="4629150" cy="584200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/>
          <a:p>
            <a:pPr marL="161925" lvl="1" indent="-160020" defTabSz="330200">
              <a:spcBef>
                <a:spcPct val="20000"/>
              </a:spcBef>
              <a:buChar char="–"/>
              <a:tabLst>
                <a:tab pos="8521700" algn="r"/>
              </a:tabLst>
            </a:pPr>
            <a:r>
              <a:rPr lang="de-DE" altLang="zh-CN" sz="1900" u="none" dirty="0">
                <a:latin typeface="微软雅黑" panose="020B0503020204020204" charset="-122"/>
                <a:ea typeface="微软雅黑" panose="020B0503020204020204" charset="-122"/>
              </a:rPr>
              <a:t>告诉</a:t>
            </a:r>
            <a:r>
              <a:rPr lang="zh-CN" altLang="de-DE" sz="1900" u="none" dirty="0">
                <a:latin typeface="微软雅黑" panose="020B0503020204020204" charset="-122"/>
                <a:ea typeface="微软雅黑" panose="020B0503020204020204" charset="-122"/>
              </a:rPr>
              <a:t>他们你在做什么，并且让他们知道你还要再观察一会</a:t>
            </a:r>
            <a:endParaRPr lang="de-DE" altLang="en-US" sz="1900" u="none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34" name="Freeform 10"/>
          <p:cNvSpPr/>
          <p:nvPr/>
        </p:nvSpPr>
        <p:spPr>
          <a:xfrm>
            <a:off x="1862138" y="3222625"/>
            <a:ext cx="5815012" cy="661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5785" y="0"/>
              </a:cxn>
              <a:cxn ang="0">
                <a:pos x="904701" y="661987"/>
              </a:cxn>
              <a:cxn ang="0">
                <a:pos x="5815012" y="661987"/>
              </a:cxn>
            </a:cxnLst>
            <a:rect l="0" t="0" r="0" b="0"/>
            <a:pathLst>
              <a:path w="5367" h="644">
                <a:moveTo>
                  <a:pt x="0" y="0"/>
                </a:moveTo>
                <a:lnTo>
                  <a:pt x="836" y="0"/>
                </a:lnTo>
                <a:lnTo>
                  <a:pt x="835" y="644"/>
                </a:lnTo>
                <a:lnTo>
                  <a:pt x="5367" y="644"/>
                </a:lnTo>
              </a:path>
            </a:pathLst>
          </a:custGeom>
          <a:noFill/>
          <a:ln w="2222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5" name="Rectangle 11"/>
          <p:cNvSpPr/>
          <p:nvPr/>
        </p:nvSpPr>
        <p:spPr>
          <a:xfrm>
            <a:off x="1862138" y="4125913"/>
            <a:ext cx="806450" cy="604837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/>
          <a:p>
            <a:pPr lvl="0" defTabSz="330200">
              <a:spcBef>
                <a:spcPct val="20000"/>
              </a:spcBef>
              <a:buChar char="•"/>
              <a:tabLst>
                <a:tab pos="8521700" algn="r"/>
              </a:tabLst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继续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330200">
              <a:spcBef>
                <a:spcPct val="20000"/>
              </a:spcBef>
              <a:tabLst>
                <a:tab pos="8521700" algn="r"/>
              </a:tabLst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 观察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36" name="Rectangle 12"/>
          <p:cNvSpPr/>
          <p:nvPr/>
        </p:nvSpPr>
        <p:spPr>
          <a:xfrm>
            <a:off x="2992438" y="4281488"/>
            <a:ext cx="4629150" cy="290512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/>
          <a:p>
            <a:pPr marL="161925" lvl="1" indent="-160020" defTabSz="330200">
              <a:spcBef>
                <a:spcPct val="20000"/>
              </a:spcBef>
              <a:buChar char="–"/>
              <a:tabLst>
                <a:tab pos="8521700" algn="r"/>
              </a:tabLst>
            </a:pPr>
            <a:r>
              <a:rPr lang="de-DE" altLang="zh-CN" sz="1900" u="none" dirty="0">
                <a:latin typeface="微软雅黑" panose="020B0503020204020204" charset="-122"/>
                <a:ea typeface="微软雅黑" panose="020B0503020204020204" charset="-122"/>
              </a:rPr>
              <a:t>继续</a:t>
            </a:r>
            <a:r>
              <a:rPr lang="zh-CN" altLang="de-DE" sz="1900" u="none" dirty="0">
                <a:latin typeface="微软雅黑" panose="020B0503020204020204" charset="-122"/>
                <a:ea typeface="微软雅黑" panose="020B0503020204020204" charset="-122"/>
              </a:rPr>
              <a:t>观察一段时间</a:t>
            </a:r>
            <a:endParaRPr lang="de-DE" altLang="en-US" sz="1900" u="none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37" name="Freeform 13"/>
          <p:cNvSpPr/>
          <p:nvPr/>
        </p:nvSpPr>
        <p:spPr>
          <a:xfrm>
            <a:off x="1862138" y="4084638"/>
            <a:ext cx="5815012" cy="661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5785" y="0"/>
              </a:cxn>
              <a:cxn ang="0">
                <a:pos x="904701" y="661988"/>
              </a:cxn>
              <a:cxn ang="0">
                <a:pos x="5815012" y="661988"/>
              </a:cxn>
            </a:cxnLst>
            <a:rect l="0" t="0" r="0" b="0"/>
            <a:pathLst>
              <a:path w="5367" h="644">
                <a:moveTo>
                  <a:pt x="0" y="0"/>
                </a:moveTo>
                <a:lnTo>
                  <a:pt x="836" y="0"/>
                </a:lnTo>
                <a:lnTo>
                  <a:pt x="835" y="644"/>
                </a:lnTo>
                <a:lnTo>
                  <a:pt x="5367" y="644"/>
                </a:lnTo>
              </a:path>
            </a:pathLst>
          </a:custGeom>
          <a:noFill/>
          <a:ln w="2222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8" name="Rectangle 14"/>
          <p:cNvSpPr/>
          <p:nvPr/>
        </p:nvSpPr>
        <p:spPr>
          <a:xfrm>
            <a:off x="1514475" y="2179638"/>
            <a:ext cx="315913" cy="306387"/>
          </a:xfrm>
          <a:prstGeom prst="rect">
            <a:avLst/>
          </a:prstGeom>
          <a:solidFill>
            <a:srgbClr val="FFAA00"/>
          </a:solidFill>
          <a:ln w="6350">
            <a:noFill/>
            <a:miter/>
          </a:ln>
        </p:spPr>
        <p:txBody>
          <a:bodyPr wrap="none" lIns="0" tIns="0" rIns="0" bIns="0" anchor="ctr"/>
          <a:lstStyle/>
          <a:p>
            <a:pPr lvl="0" algn="ctr" defTabSz="793750" eaLnBrk="0" hangingPunct="0">
              <a:lnSpc>
                <a:spcPct val="93000"/>
              </a:lnSpc>
            </a:pPr>
            <a:r>
              <a:rPr lang="en-US" altLang="zh-CN" sz="10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1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9" name="Rectangle 16"/>
          <p:cNvSpPr/>
          <p:nvPr/>
        </p:nvSpPr>
        <p:spPr>
          <a:xfrm>
            <a:off x="1487488" y="3087688"/>
            <a:ext cx="315912" cy="306387"/>
          </a:xfrm>
          <a:prstGeom prst="rect">
            <a:avLst/>
          </a:prstGeom>
          <a:solidFill>
            <a:srgbClr val="FFAA00"/>
          </a:solidFill>
          <a:ln w="6350">
            <a:noFill/>
            <a:miter/>
          </a:ln>
        </p:spPr>
        <p:txBody>
          <a:bodyPr wrap="none" lIns="0" tIns="0" rIns="0" bIns="0" anchor="ctr"/>
          <a:lstStyle/>
          <a:p>
            <a:pPr lvl="0" algn="ctr" defTabSz="793750" eaLnBrk="0" hangingPunct="0">
              <a:lnSpc>
                <a:spcPct val="93000"/>
              </a:lnSpc>
            </a:pPr>
            <a:r>
              <a:rPr lang="en-US" altLang="zh-CN" sz="10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1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40" name="Rectangle 17"/>
          <p:cNvSpPr/>
          <p:nvPr/>
        </p:nvSpPr>
        <p:spPr>
          <a:xfrm>
            <a:off x="1498600" y="3900488"/>
            <a:ext cx="315913" cy="306387"/>
          </a:xfrm>
          <a:prstGeom prst="rect">
            <a:avLst/>
          </a:prstGeom>
          <a:solidFill>
            <a:srgbClr val="FFAA00"/>
          </a:solidFill>
          <a:ln w="6350">
            <a:noFill/>
            <a:miter/>
          </a:ln>
        </p:spPr>
        <p:txBody>
          <a:bodyPr wrap="none" lIns="0" tIns="0" rIns="0" bIns="0" anchor="ctr"/>
          <a:lstStyle/>
          <a:p>
            <a:pPr lvl="0" algn="ctr" defTabSz="793750" eaLnBrk="0" hangingPunct="0">
              <a:lnSpc>
                <a:spcPct val="93000"/>
              </a:lnSpc>
            </a:pPr>
            <a:r>
              <a:rPr lang="zh-CN" altLang="en-US" sz="1000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zh-CN" altLang="en-US" sz="1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41" name="Rectangle 20"/>
          <p:cNvSpPr/>
          <p:nvPr/>
        </p:nvSpPr>
        <p:spPr>
          <a:xfrm>
            <a:off x="1784350" y="2471738"/>
            <a:ext cx="806450" cy="604837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/>
          <a:p>
            <a:pPr lvl="0" defTabSz="330200">
              <a:spcBef>
                <a:spcPct val="20000"/>
              </a:spcBef>
              <a:buChar char="•"/>
              <a:tabLst>
                <a:tab pos="8521700" algn="r"/>
              </a:tabLst>
            </a:pPr>
            <a:r>
              <a:rPr lang="zh-CN" altLang="en-US" dirty="0">
                <a:latin typeface="MHeiTGB-Medium-U" pitchFamily="34" charset="-122"/>
                <a:ea typeface="MHeiTGB-Medium-U" pitchFamily="34" charset="-122"/>
              </a:rPr>
              <a:t>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观察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330200">
              <a:spcBef>
                <a:spcPct val="20000"/>
              </a:spcBef>
              <a:buChar char="•"/>
              <a:tabLst>
                <a:tab pos="8521700" algn="r"/>
              </a:tabLst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 介绍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42" name="Text Box 22"/>
          <p:cNvSpPr txBox="1"/>
          <p:nvPr/>
        </p:nvSpPr>
        <p:spPr>
          <a:xfrm>
            <a:off x="1347788" y="1604963"/>
            <a:ext cx="2824162" cy="422275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144000" tIns="72000" rIns="72000" bIns="72000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如何开始一个观察：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43" name="Text Box 25"/>
          <p:cNvSpPr txBox="1"/>
          <p:nvPr/>
        </p:nvSpPr>
        <p:spPr>
          <a:xfrm>
            <a:off x="590550" y="4822825"/>
            <a:ext cx="7953375" cy="1273175"/>
          </a:xfrm>
          <a:prstGeom prst="rect">
            <a:avLst/>
          </a:prstGeom>
          <a:solidFill>
            <a:srgbClr val="FFFF66"/>
          </a:solidFill>
          <a:ln w="6350">
            <a:noFill/>
            <a:miter/>
          </a:ln>
        </p:spPr>
        <p:txBody>
          <a:bodyPr lIns="144000" tIns="72000" rIns="72000" bIns="72000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特别注意：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当观察到有严重危胁人的生命、健康以及环境的行为时，应及时制止，在这种情况下，观察员不能再继续遵循观察的计划安排，观察员首先制止这种不安全行为，并立即与员工讨论该不安全行为。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44" name="TextBox 73"/>
          <p:cNvSpPr txBox="1"/>
          <p:nvPr/>
        </p:nvSpPr>
        <p:spPr>
          <a:xfrm>
            <a:off x="776288" y="252413"/>
            <a:ext cx="300355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2800" dirty="0">
                <a:latin typeface="华康俪金黑W8(P)"/>
                <a:ea typeface="华康俪金黑W8(P)"/>
                <a:sym typeface="+mn-ea"/>
              </a:rPr>
              <a:t>行为安全观察</a:t>
            </a:r>
            <a:endParaRPr lang="zh-CN" altLang="en-US" sz="2800" dirty="0">
              <a:latin typeface="华康俪金黑W8(P)"/>
              <a:ea typeface="华康俪金黑W8(P)"/>
            </a:endParaRPr>
          </a:p>
        </p:txBody>
      </p:sp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2843808" y="6309320"/>
            <a:ext cx="3456384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5"/>
          <p:cNvSpPr txBox="1"/>
          <p:nvPr/>
        </p:nvSpPr>
        <p:spPr>
          <a:xfrm>
            <a:off x="539750" y="1054100"/>
            <a:ext cx="806450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/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沟通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0178" name="Freeform 5"/>
          <p:cNvSpPr/>
          <p:nvPr/>
        </p:nvSpPr>
        <p:spPr>
          <a:xfrm>
            <a:off x="2647950" y="1573213"/>
            <a:ext cx="2312988" cy="1858962"/>
          </a:xfrm>
          <a:custGeom>
            <a:avLst/>
            <a:gdLst/>
            <a:ahLst/>
            <a:cxnLst>
              <a:cxn ang="0">
                <a:pos x="955622" y="1856652"/>
              </a:cxn>
              <a:cxn ang="0">
                <a:pos x="1007920" y="1766591"/>
              </a:cxn>
              <a:cxn ang="0">
                <a:pos x="1069727" y="1685766"/>
              </a:cxn>
              <a:cxn ang="0">
                <a:pos x="1138665" y="1611870"/>
              </a:cxn>
              <a:cxn ang="0">
                <a:pos x="1217111" y="1542592"/>
              </a:cxn>
              <a:cxn ang="0">
                <a:pos x="1302690" y="1482551"/>
              </a:cxn>
              <a:cxn ang="0">
                <a:pos x="1385891" y="1434056"/>
              </a:cxn>
              <a:cxn ang="0">
                <a:pos x="1473846" y="1392489"/>
              </a:cxn>
              <a:cxn ang="0">
                <a:pos x="1568933" y="1360159"/>
              </a:cxn>
              <a:cxn ang="0">
                <a:pos x="1661642" y="1337067"/>
              </a:cxn>
              <a:cxn ang="0">
                <a:pos x="1759107" y="1320902"/>
              </a:cxn>
              <a:cxn ang="0">
                <a:pos x="1787633" y="1667292"/>
              </a:cxn>
              <a:cxn ang="0">
                <a:pos x="2310610" y="822099"/>
              </a:cxn>
              <a:cxn ang="0">
                <a:pos x="1692546" y="0"/>
              </a:cxn>
              <a:cxn ang="0">
                <a:pos x="1694923" y="309442"/>
              </a:cxn>
              <a:cxn ang="0">
                <a:pos x="1547538" y="327916"/>
              </a:cxn>
              <a:cxn ang="0">
                <a:pos x="1402531" y="355627"/>
              </a:cxn>
              <a:cxn ang="0">
                <a:pos x="1259900" y="392575"/>
              </a:cxn>
              <a:cxn ang="0">
                <a:pos x="1119647" y="441070"/>
              </a:cxn>
              <a:cxn ang="0">
                <a:pos x="984149" y="498802"/>
              </a:cxn>
              <a:cxn ang="0">
                <a:pos x="853404" y="565771"/>
              </a:cxn>
              <a:cxn ang="0">
                <a:pos x="725037" y="641976"/>
              </a:cxn>
              <a:cxn ang="0">
                <a:pos x="610933" y="720492"/>
              </a:cxn>
              <a:cxn ang="0">
                <a:pos x="503960" y="805935"/>
              </a:cxn>
              <a:cxn ang="0">
                <a:pos x="404119" y="900615"/>
              </a:cxn>
              <a:cxn ang="0">
                <a:pos x="306655" y="997604"/>
              </a:cxn>
              <a:cxn ang="0">
                <a:pos x="218699" y="1103830"/>
              </a:cxn>
              <a:cxn ang="0">
                <a:pos x="137875" y="1214675"/>
              </a:cxn>
              <a:cxn ang="0">
                <a:pos x="64183" y="1330139"/>
              </a:cxn>
              <a:cxn ang="0">
                <a:pos x="0" y="1450221"/>
              </a:cxn>
              <a:cxn ang="0">
                <a:pos x="627573" y="1401726"/>
              </a:cxn>
              <a:cxn ang="0">
                <a:pos x="955622" y="1856652"/>
              </a:cxn>
            </a:cxnLst>
            <a:rect l="0" t="0" r="0" b="0"/>
            <a:pathLst>
              <a:path w="973" h="805">
                <a:moveTo>
                  <a:pt x="402" y="804"/>
                </a:moveTo>
                <a:lnTo>
                  <a:pt x="424" y="765"/>
                </a:lnTo>
                <a:lnTo>
                  <a:pt x="450" y="730"/>
                </a:lnTo>
                <a:lnTo>
                  <a:pt x="479" y="698"/>
                </a:lnTo>
                <a:lnTo>
                  <a:pt x="512" y="668"/>
                </a:lnTo>
                <a:lnTo>
                  <a:pt x="548" y="642"/>
                </a:lnTo>
                <a:lnTo>
                  <a:pt x="583" y="621"/>
                </a:lnTo>
                <a:lnTo>
                  <a:pt x="620" y="603"/>
                </a:lnTo>
                <a:lnTo>
                  <a:pt x="660" y="589"/>
                </a:lnTo>
                <a:lnTo>
                  <a:pt x="699" y="579"/>
                </a:lnTo>
                <a:lnTo>
                  <a:pt x="740" y="572"/>
                </a:lnTo>
                <a:lnTo>
                  <a:pt x="752" y="722"/>
                </a:lnTo>
                <a:lnTo>
                  <a:pt x="972" y="356"/>
                </a:lnTo>
                <a:lnTo>
                  <a:pt x="712" y="0"/>
                </a:lnTo>
                <a:lnTo>
                  <a:pt x="713" y="134"/>
                </a:lnTo>
                <a:lnTo>
                  <a:pt x="651" y="142"/>
                </a:lnTo>
                <a:lnTo>
                  <a:pt x="590" y="154"/>
                </a:lnTo>
                <a:lnTo>
                  <a:pt x="530" y="170"/>
                </a:lnTo>
                <a:lnTo>
                  <a:pt x="471" y="191"/>
                </a:lnTo>
                <a:lnTo>
                  <a:pt x="414" y="216"/>
                </a:lnTo>
                <a:lnTo>
                  <a:pt x="359" y="245"/>
                </a:lnTo>
                <a:lnTo>
                  <a:pt x="305" y="278"/>
                </a:lnTo>
                <a:lnTo>
                  <a:pt x="257" y="312"/>
                </a:lnTo>
                <a:lnTo>
                  <a:pt x="212" y="349"/>
                </a:lnTo>
                <a:lnTo>
                  <a:pt x="170" y="390"/>
                </a:lnTo>
                <a:lnTo>
                  <a:pt x="129" y="432"/>
                </a:lnTo>
                <a:lnTo>
                  <a:pt x="92" y="478"/>
                </a:lnTo>
                <a:lnTo>
                  <a:pt x="58" y="526"/>
                </a:lnTo>
                <a:lnTo>
                  <a:pt x="27" y="576"/>
                </a:lnTo>
                <a:lnTo>
                  <a:pt x="0" y="628"/>
                </a:lnTo>
                <a:lnTo>
                  <a:pt x="264" y="607"/>
                </a:lnTo>
                <a:lnTo>
                  <a:pt x="402" y="804"/>
                </a:lnTo>
              </a:path>
            </a:pathLst>
          </a:custGeom>
          <a:solidFill>
            <a:srgbClr val="33CC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179" name="Freeform 6"/>
          <p:cNvSpPr/>
          <p:nvPr/>
        </p:nvSpPr>
        <p:spPr>
          <a:xfrm>
            <a:off x="4705350" y="1882775"/>
            <a:ext cx="2093913" cy="1890713"/>
          </a:xfrm>
          <a:custGeom>
            <a:avLst/>
            <a:gdLst/>
            <a:ahLst/>
            <a:cxnLst>
              <a:cxn ang="0">
                <a:pos x="1385642" y="1888404"/>
              </a:cxn>
              <a:cxn ang="0">
                <a:pos x="1628070" y="1650622"/>
              </a:cxn>
              <a:cxn ang="0">
                <a:pos x="1863368" y="1405914"/>
              </a:cxn>
              <a:cxn ang="0">
                <a:pos x="2091536" y="1158898"/>
              </a:cxn>
              <a:cxn ang="0">
                <a:pos x="1744531" y="1251241"/>
              </a:cxn>
              <a:cxn ang="0">
                <a:pos x="1685112" y="1124270"/>
              </a:cxn>
              <a:cxn ang="0">
                <a:pos x="1618563" y="999607"/>
              </a:cxn>
              <a:cxn ang="0">
                <a:pos x="1544884" y="884179"/>
              </a:cxn>
              <a:cxn ang="0">
                <a:pos x="1461698" y="771060"/>
              </a:cxn>
              <a:cxn ang="0">
                <a:pos x="1369005" y="664866"/>
              </a:cxn>
              <a:cxn ang="0">
                <a:pos x="1269182" y="565597"/>
              </a:cxn>
              <a:cxn ang="0">
                <a:pos x="1164605" y="470946"/>
              </a:cxn>
              <a:cxn ang="0">
                <a:pos x="1052898" y="387838"/>
              </a:cxn>
              <a:cxn ang="0">
                <a:pos x="934061" y="307038"/>
              </a:cxn>
              <a:cxn ang="0">
                <a:pos x="812847" y="237781"/>
              </a:cxn>
              <a:cxn ang="0">
                <a:pos x="684502" y="175450"/>
              </a:cxn>
              <a:cxn ang="0">
                <a:pos x="553781" y="124662"/>
              </a:cxn>
              <a:cxn ang="0">
                <a:pos x="418307" y="78491"/>
              </a:cxn>
              <a:cxn ang="0">
                <a:pos x="280455" y="43862"/>
              </a:cxn>
              <a:cxn ang="0">
                <a:pos x="142604" y="18468"/>
              </a:cxn>
              <a:cxn ang="0">
                <a:pos x="0" y="0"/>
              </a:cxn>
              <a:cxn ang="0">
                <a:pos x="349381" y="503266"/>
              </a:cxn>
              <a:cxn ang="0">
                <a:pos x="64172" y="1025001"/>
              </a:cxn>
              <a:cxn ang="0">
                <a:pos x="166372" y="1052704"/>
              </a:cxn>
              <a:cxn ang="0">
                <a:pos x="263818" y="1094258"/>
              </a:cxn>
              <a:cxn ang="0">
                <a:pos x="354135" y="1145047"/>
              </a:cxn>
              <a:cxn ang="0">
                <a:pos x="444451" y="1205069"/>
              </a:cxn>
              <a:cxn ang="0">
                <a:pos x="522884" y="1272018"/>
              </a:cxn>
              <a:cxn ang="0">
                <a:pos x="598939" y="1348200"/>
              </a:cxn>
              <a:cxn ang="0">
                <a:pos x="663112" y="1426691"/>
              </a:cxn>
              <a:cxn ang="0">
                <a:pos x="717777" y="1516725"/>
              </a:cxn>
              <a:cxn ang="0">
                <a:pos x="347004" y="1613685"/>
              </a:cxn>
              <a:cxn ang="0">
                <a:pos x="1385642" y="1888404"/>
              </a:cxn>
            </a:cxnLst>
            <a:rect l="0" t="0" r="0" b="0"/>
            <a:pathLst>
              <a:path w="881" h="819">
                <a:moveTo>
                  <a:pt x="583" y="818"/>
                </a:moveTo>
                <a:lnTo>
                  <a:pt x="685" y="715"/>
                </a:lnTo>
                <a:lnTo>
                  <a:pt x="784" y="609"/>
                </a:lnTo>
                <a:lnTo>
                  <a:pt x="880" y="502"/>
                </a:lnTo>
                <a:lnTo>
                  <a:pt x="734" y="542"/>
                </a:lnTo>
                <a:lnTo>
                  <a:pt x="709" y="487"/>
                </a:lnTo>
                <a:lnTo>
                  <a:pt x="681" y="433"/>
                </a:lnTo>
                <a:lnTo>
                  <a:pt x="650" y="383"/>
                </a:lnTo>
                <a:lnTo>
                  <a:pt x="615" y="334"/>
                </a:lnTo>
                <a:lnTo>
                  <a:pt x="576" y="288"/>
                </a:lnTo>
                <a:lnTo>
                  <a:pt x="534" y="245"/>
                </a:lnTo>
                <a:lnTo>
                  <a:pt x="490" y="204"/>
                </a:lnTo>
                <a:lnTo>
                  <a:pt x="443" y="168"/>
                </a:lnTo>
                <a:lnTo>
                  <a:pt x="393" y="133"/>
                </a:lnTo>
                <a:lnTo>
                  <a:pt x="342" y="103"/>
                </a:lnTo>
                <a:lnTo>
                  <a:pt x="288" y="76"/>
                </a:lnTo>
                <a:lnTo>
                  <a:pt x="233" y="54"/>
                </a:lnTo>
                <a:lnTo>
                  <a:pt x="176" y="34"/>
                </a:lnTo>
                <a:lnTo>
                  <a:pt x="118" y="19"/>
                </a:lnTo>
                <a:lnTo>
                  <a:pt x="60" y="8"/>
                </a:lnTo>
                <a:lnTo>
                  <a:pt x="0" y="0"/>
                </a:lnTo>
                <a:lnTo>
                  <a:pt x="147" y="218"/>
                </a:lnTo>
                <a:lnTo>
                  <a:pt x="27" y="444"/>
                </a:lnTo>
                <a:lnTo>
                  <a:pt x="70" y="456"/>
                </a:lnTo>
                <a:lnTo>
                  <a:pt x="111" y="474"/>
                </a:lnTo>
                <a:lnTo>
                  <a:pt x="149" y="496"/>
                </a:lnTo>
                <a:lnTo>
                  <a:pt x="187" y="522"/>
                </a:lnTo>
                <a:lnTo>
                  <a:pt x="220" y="551"/>
                </a:lnTo>
                <a:lnTo>
                  <a:pt x="252" y="584"/>
                </a:lnTo>
                <a:lnTo>
                  <a:pt x="279" y="618"/>
                </a:lnTo>
                <a:lnTo>
                  <a:pt x="302" y="657"/>
                </a:lnTo>
                <a:lnTo>
                  <a:pt x="146" y="699"/>
                </a:lnTo>
                <a:lnTo>
                  <a:pt x="583" y="818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180" name="Freeform 7"/>
          <p:cNvSpPr/>
          <p:nvPr/>
        </p:nvSpPr>
        <p:spPr>
          <a:xfrm>
            <a:off x="5022850" y="3432175"/>
            <a:ext cx="1584325" cy="2384425"/>
          </a:xfrm>
          <a:custGeom>
            <a:avLst/>
            <a:gdLst/>
            <a:ahLst/>
            <a:cxnLst>
              <a:cxn ang="0">
                <a:pos x="516214" y="279298"/>
              </a:cxn>
              <a:cxn ang="0">
                <a:pos x="530487" y="378553"/>
              </a:cxn>
              <a:cxn ang="0">
                <a:pos x="532866" y="482424"/>
              </a:cxn>
              <a:cxn ang="0">
                <a:pos x="528108" y="583987"/>
              </a:cxn>
              <a:cxn ang="0">
                <a:pos x="509077" y="683242"/>
              </a:cxn>
              <a:cxn ang="0">
                <a:pos x="480531" y="782497"/>
              </a:cxn>
              <a:cxn ang="0">
                <a:pos x="444848" y="877136"/>
              </a:cxn>
              <a:cxn ang="0">
                <a:pos x="394891" y="969466"/>
              </a:cxn>
              <a:cxn ang="0">
                <a:pos x="337799" y="1054871"/>
              </a:cxn>
              <a:cxn ang="0">
                <a:pos x="271190" y="1135660"/>
              </a:cxn>
              <a:cxn ang="0">
                <a:pos x="199824" y="1209524"/>
              </a:cxn>
              <a:cxn ang="0">
                <a:pos x="0" y="856361"/>
              </a:cxn>
              <a:cxn ang="0">
                <a:pos x="0" y="1890458"/>
              </a:cxn>
              <a:cxn ang="0">
                <a:pos x="899211" y="2382116"/>
              </a:cxn>
              <a:cxn ang="0">
                <a:pos x="727933" y="2098201"/>
              </a:cxn>
              <a:cxn ang="0">
                <a:pos x="842118" y="2010488"/>
              </a:cxn>
              <a:cxn ang="0">
                <a:pos x="946788" y="1918157"/>
              </a:cxn>
              <a:cxn ang="0">
                <a:pos x="1046701" y="1816594"/>
              </a:cxn>
              <a:cxn ang="0">
                <a:pos x="1141855" y="1710415"/>
              </a:cxn>
              <a:cxn ang="0">
                <a:pos x="1225116" y="1597310"/>
              </a:cxn>
              <a:cxn ang="0">
                <a:pos x="1301239" y="1479589"/>
              </a:cxn>
              <a:cxn ang="0">
                <a:pos x="1367848" y="1357252"/>
              </a:cxn>
              <a:cxn ang="0">
                <a:pos x="1427319" y="1230298"/>
              </a:cxn>
              <a:cxn ang="0">
                <a:pos x="1477276" y="1098728"/>
              </a:cxn>
              <a:cxn ang="0">
                <a:pos x="1517716" y="967157"/>
              </a:cxn>
              <a:cxn ang="0">
                <a:pos x="1548642" y="828662"/>
              </a:cxn>
              <a:cxn ang="0">
                <a:pos x="1567672" y="692475"/>
              </a:cxn>
              <a:cxn ang="0">
                <a:pos x="1579567" y="551672"/>
              </a:cxn>
              <a:cxn ang="0">
                <a:pos x="1581946" y="415485"/>
              </a:cxn>
              <a:cxn ang="0">
                <a:pos x="1574809" y="274682"/>
              </a:cxn>
              <a:cxn ang="0">
                <a:pos x="1555778" y="136186"/>
              </a:cxn>
              <a:cxn ang="0">
                <a:pos x="1527232" y="0"/>
              </a:cxn>
              <a:cxn ang="0">
                <a:pos x="1080005" y="438568"/>
              </a:cxn>
              <a:cxn ang="0">
                <a:pos x="516214" y="279298"/>
              </a:cxn>
            </a:cxnLst>
            <a:rect l="0" t="0" r="0" b="0"/>
            <a:pathLst>
              <a:path w="666" h="1033">
                <a:moveTo>
                  <a:pt x="217" y="121"/>
                </a:moveTo>
                <a:lnTo>
                  <a:pt x="223" y="164"/>
                </a:lnTo>
                <a:lnTo>
                  <a:pt x="224" y="209"/>
                </a:lnTo>
                <a:lnTo>
                  <a:pt x="222" y="253"/>
                </a:lnTo>
                <a:lnTo>
                  <a:pt x="214" y="296"/>
                </a:lnTo>
                <a:lnTo>
                  <a:pt x="202" y="339"/>
                </a:lnTo>
                <a:lnTo>
                  <a:pt x="187" y="380"/>
                </a:lnTo>
                <a:lnTo>
                  <a:pt x="166" y="420"/>
                </a:lnTo>
                <a:lnTo>
                  <a:pt x="142" y="457"/>
                </a:lnTo>
                <a:lnTo>
                  <a:pt x="114" y="492"/>
                </a:lnTo>
                <a:lnTo>
                  <a:pt x="84" y="524"/>
                </a:lnTo>
                <a:lnTo>
                  <a:pt x="0" y="371"/>
                </a:lnTo>
                <a:lnTo>
                  <a:pt x="0" y="819"/>
                </a:lnTo>
                <a:lnTo>
                  <a:pt x="378" y="1032"/>
                </a:lnTo>
                <a:lnTo>
                  <a:pt x="306" y="909"/>
                </a:lnTo>
                <a:lnTo>
                  <a:pt x="354" y="871"/>
                </a:lnTo>
                <a:lnTo>
                  <a:pt x="398" y="831"/>
                </a:lnTo>
                <a:lnTo>
                  <a:pt x="440" y="787"/>
                </a:lnTo>
                <a:lnTo>
                  <a:pt x="480" y="741"/>
                </a:lnTo>
                <a:lnTo>
                  <a:pt x="515" y="692"/>
                </a:lnTo>
                <a:lnTo>
                  <a:pt x="547" y="641"/>
                </a:lnTo>
                <a:lnTo>
                  <a:pt x="575" y="588"/>
                </a:lnTo>
                <a:lnTo>
                  <a:pt x="600" y="533"/>
                </a:lnTo>
                <a:lnTo>
                  <a:pt x="621" y="476"/>
                </a:lnTo>
                <a:lnTo>
                  <a:pt x="638" y="419"/>
                </a:lnTo>
                <a:lnTo>
                  <a:pt x="651" y="359"/>
                </a:lnTo>
                <a:lnTo>
                  <a:pt x="659" y="300"/>
                </a:lnTo>
                <a:lnTo>
                  <a:pt x="664" y="239"/>
                </a:lnTo>
                <a:lnTo>
                  <a:pt x="665" y="180"/>
                </a:lnTo>
                <a:lnTo>
                  <a:pt x="662" y="119"/>
                </a:lnTo>
                <a:lnTo>
                  <a:pt x="654" y="59"/>
                </a:lnTo>
                <a:lnTo>
                  <a:pt x="642" y="0"/>
                </a:lnTo>
                <a:lnTo>
                  <a:pt x="454" y="190"/>
                </a:lnTo>
                <a:lnTo>
                  <a:pt x="217" y="121"/>
                </a:lnTo>
              </a:path>
            </a:pathLst>
          </a:custGeom>
          <a:solidFill>
            <a:srgbClr val="FFFF66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181" name="Freeform 8"/>
          <p:cNvSpPr/>
          <p:nvPr/>
        </p:nvSpPr>
        <p:spPr>
          <a:xfrm>
            <a:off x="3046413" y="4454525"/>
            <a:ext cx="2447925" cy="1470025"/>
          </a:xfrm>
          <a:custGeom>
            <a:avLst/>
            <a:gdLst/>
            <a:ahLst/>
            <a:cxnLst>
              <a:cxn ang="0">
                <a:pos x="1882287" y="371544"/>
              </a:cxn>
              <a:cxn ang="0">
                <a:pos x="1789599" y="403853"/>
              </a:cxn>
              <a:cxn ang="0">
                <a:pos x="1692157" y="431545"/>
              </a:cxn>
              <a:cxn ang="0">
                <a:pos x="1592339" y="445392"/>
              </a:cxn>
              <a:cxn ang="0">
                <a:pos x="1492521" y="452315"/>
              </a:cxn>
              <a:cxn ang="0">
                <a:pos x="1392702" y="447699"/>
              </a:cxn>
              <a:cxn ang="0">
                <a:pos x="1292884" y="433853"/>
              </a:cxn>
              <a:cxn ang="0">
                <a:pos x="1193066" y="413083"/>
              </a:cxn>
              <a:cxn ang="0">
                <a:pos x="1098001" y="383083"/>
              </a:cxn>
              <a:cxn ang="0">
                <a:pos x="1007689" y="341544"/>
              </a:cxn>
              <a:cxn ang="0">
                <a:pos x="922130" y="293081"/>
              </a:cxn>
              <a:cxn ang="0">
                <a:pos x="1171676" y="0"/>
              </a:cxn>
              <a:cxn ang="0">
                <a:pos x="173493" y="350775"/>
              </a:cxn>
              <a:cxn ang="0">
                <a:pos x="73675" y="930015"/>
              </a:cxn>
              <a:cxn ang="0">
                <a:pos x="78428" y="934631"/>
              </a:cxn>
              <a:cxn ang="0">
                <a:pos x="0" y="1356946"/>
              </a:cxn>
              <a:cxn ang="0">
                <a:pos x="247169" y="1068479"/>
              </a:cxn>
              <a:cxn ang="0">
                <a:pos x="368377" y="1149250"/>
              </a:cxn>
              <a:cxn ang="0">
                <a:pos x="494338" y="1223097"/>
              </a:cxn>
              <a:cxn ang="0">
                <a:pos x="622676" y="1285406"/>
              </a:cxn>
              <a:cxn ang="0">
                <a:pos x="758143" y="1338484"/>
              </a:cxn>
              <a:cxn ang="0">
                <a:pos x="895988" y="1384638"/>
              </a:cxn>
              <a:cxn ang="0">
                <a:pos x="1033832" y="1419254"/>
              </a:cxn>
              <a:cxn ang="0">
                <a:pos x="1178806" y="1446947"/>
              </a:cxn>
              <a:cxn ang="0">
                <a:pos x="1323780" y="1463101"/>
              </a:cxn>
              <a:cxn ang="0">
                <a:pos x="1468755" y="1467717"/>
              </a:cxn>
              <a:cxn ang="0">
                <a:pos x="1613729" y="1463101"/>
              </a:cxn>
              <a:cxn ang="0">
                <a:pos x="1758703" y="1449255"/>
              </a:cxn>
              <a:cxn ang="0">
                <a:pos x="1903677" y="1423870"/>
              </a:cxn>
              <a:cxn ang="0">
                <a:pos x="2041521" y="1391562"/>
              </a:cxn>
              <a:cxn ang="0">
                <a:pos x="2179366" y="1350022"/>
              </a:cxn>
              <a:cxn ang="0">
                <a:pos x="2314833" y="1294637"/>
              </a:cxn>
              <a:cxn ang="0">
                <a:pos x="2445548" y="1232328"/>
              </a:cxn>
              <a:cxn ang="0">
                <a:pos x="1889417" y="918477"/>
              </a:cxn>
              <a:cxn ang="0">
                <a:pos x="1882287" y="371544"/>
              </a:cxn>
            </a:cxnLst>
            <a:rect l="0" t="0" r="0" b="0"/>
            <a:pathLst>
              <a:path w="1030" h="637">
                <a:moveTo>
                  <a:pt x="792" y="161"/>
                </a:moveTo>
                <a:lnTo>
                  <a:pt x="753" y="175"/>
                </a:lnTo>
                <a:lnTo>
                  <a:pt x="712" y="187"/>
                </a:lnTo>
                <a:lnTo>
                  <a:pt x="670" y="193"/>
                </a:lnTo>
                <a:lnTo>
                  <a:pt x="628" y="196"/>
                </a:lnTo>
                <a:lnTo>
                  <a:pt x="586" y="194"/>
                </a:lnTo>
                <a:lnTo>
                  <a:pt x="544" y="188"/>
                </a:lnTo>
                <a:lnTo>
                  <a:pt x="502" y="179"/>
                </a:lnTo>
                <a:lnTo>
                  <a:pt x="462" y="166"/>
                </a:lnTo>
                <a:lnTo>
                  <a:pt x="424" y="148"/>
                </a:lnTo>
                <a:lnTo>
                  <a:pt x="388" y="127"/>
                </a:lnTo>
                <a:lnTo>
                  <a:pt x="493" y="0"/>
                </a:lnTo>
                <a:lnTo>
                  <a:pt x="73" y="152"/>
                </a:lnTo>
                <a:lnTo>
                  <a:pt x="31" y="403"/>
                </a:lnTo>
                <a:lnTo>
                  <a:pt x="33" y="405"/>
                </a:lnTo>
                <a:lnTo>
                  <a:pt x="0" y="588"/>
                </a:lnTo>
                <a:lnTo>
                  <a:pt x="104" y="463"/>
                </a:lnTo>
                <a:lnTo>
                  <a:pt x="155" y="498"/>
                </a:lnTo>
                <a:lnTo>
                  <a:pt x="208" y="530"/>
                </a:lnTo>
                <a:lnTo>
                  <a:pt x="262" y="557"/>
                </a:lnTo>
                <a:lnTo>
                  <a:pt x="319" y="580"/>
                </a:lnTo>
                <a:lnTo>
                  <a:pt x="377" y="600"/>
                </a:lnTo>
                <a:lnTo>
                  <a:pt x="435" y="615"/>
                </a:lnTo>
                <a:lnTo>
                  <a:pt x="496" y="627"/>
                </a:lnTo>
                <a:lnTo>
                  <a:pt x="557" y="634"/>
                </a:lnTo>
                <a:lnTo>
                  <a:pt x="618" y="636"/>
                </a:lnTo>
                <a:lnTo>
                  <a:pt x="679" y="634"/>
                </a:lnTo>
                <a:lnTo>
                  <a:pt x="740" y="628"/>
                </a:lnTo>
                <a:lnTo>
                  <a:pt x="801" y="617"/>
                </a:lnTo>
                <a:lnTo>
                  <a:pt x="859" y="603"/>
                </a:lnTo>
                <a:lnTo>
                  <a:pt x="917" y="585"/>
                </a:lnTo>
                <a:lnTo>
                  <a:pt x="974" y="561"/>
                </a:lnTo>
                <a:lnTo>
                  <a:pt x="1029" y="534"/>
                </a:lnTo>
                <a:lnTo>
                  <a:pt x="795" y="398"/>
                </a:lnTo>
                <a:lnTo>
                  <a:pt x="792" y="161"/>
                </a:lnTo>
              </a:path>
            </a:pathLst>
          </a:custGeom>
          <a:solidFill>
            <a:srgbClr val="CCFF66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182" name="Freeform 9"/>
          <p:cNvSpPr/>
          <p:nvPr/>
        </p:nvSpPr>
        <p:spPr>
          <a:xfrm>
            <a:off x="2178050" y="3057525"/>
            <a:ext cx="1657350" cy="2241550"/>
          </a:xfrm>
          <a:custGeom>
            <a:avLst/>
            <a:gdLst/>
            <a:ahLst/>
            <a:cxnLst>
              <a:cxn ang="0">
                <a:pos x="1540836" y="1475129"/>
              </a:cxn>
              <a:cxn ang="0">
                <a:pos x="1476634" y="1392023"/>
              </a:cxn>
              <a:cxn ang="0">
                <a:pos x="1424322" y="1299683"/>
              </a:cxn>
              <a:cxn ang="0">
                <a:pos x="1379143" y="1205035"/>
              </a:cxn>
              <a:cxn ang="0">
                <a:pos x="1345853" y="1108078"/>
              </a:cxn>
              <a:cxn ang="0">
                <a:pos x="1322075" y="1006504"/>
              </a:cxn>
              <a:cxn ang="0">
                <a:pos x="1310186" y="904930"/>
              </a:cxn>
              <a:cxn ang="0">
                <a:pos x="1307808" y="801048"/>
              </a:cxn>
              <a:cxn ang="0">
                <a:pos x="1317319" y="697165"/>
              </a:cxn>
              <a:cxn ang="0">
                <a:pos x="1654972" y="849526"/>
              </a:cxn>
              <a:cxn ang="0">
                <a:pos x="1058135" y="0"/>
              </a:cxn>
              <a:cxn ang="0">
                <a:pos x="0" y="101573"/>
              </a:cxn>
              <a:cxn ang="0">
                <a:pos x="351919" y="260860"/>
              </a:cxn>
              <a:cxn ang="0">
                <a:pos x="316251" y="399369"/>
              </a:cxn>
              <a:cxn ang="0">
                <a:pos x="287717" y="537879"/>
              </a:cxn>
              <a:cxn ang="0">
                <a:pos x="275828" y="681006"/>
              </a:cxn>
              <a:cxn ang="0">
                <a:pos x="266317" y="824133"/>
              </a:cxn>
              <a:cxn ang="0">
                <a:pos x="271073" y="964951"/>
              </a:cxn>
              <a:cxn ang="0">
                <a:pos x="285340" y="1105769"/>
              </a:cxn>
              <a:cxn ang="0">
                <a:pos x="311496" y="1246588"/>
              </a:cxn>
              <a:cxn ang="0">
                <a:pos x="344785" y="1382789"/>
              </a:cxn>
              <a:cxn ang="0">
                <a:pos x="387586" y="1521299"/>
              </a:cxn>
              <a:cxn ang="0">
                <a:pos x="444654" y="1652883"/>
              </a:cxn>
              <a:cxn ang="0">
                <a:pos x="508856" y="1779850"/>
              </a:cxn>
              <a:cxn ang="0">
                <a:pos x="580191" y="1904509"/>
              </a:cxn>
              <a:cxn ang="0">
                <a:pos x="661037" y="2022242"/>
              </a:cxn>
              <a:cxn ang="0">
                <a:pos x="751395" y="2135359"/>
              </a:cxn>
              <a:cxn ang="0">
                <a:pos x="848886" y="2239241"/>
              </a:cxn>
              <a:cxn ang="0">
                <a:pos x="948755" y="1685202"/>
              </a:cxn>
              <a:cxn ang="0">
                <a:pos x="1540836" y="1475129"/>
              </a:cxn>
            </a:cxnLst>
            <a:rect l="0" t="0" r="0" b="0"/>
            <a:pathLst>
              <a:path w="697" h="971">
                <a:moveTo>
                  <a:pt x="648" y="639"/>
                </a:moveTo>
                <a:lnTo>
                  <a:pt x="621" y="603"/>
                </a:lnTo>
                <a:lnTo>
                  <a:pt x="599" y="563"/>
                </a:lnTo>
                <a:lnTo>
                  <a:pt x="580" y="522"/>
                </a:lnTo>
                <a:lnTo>
                  <a:pt x="566" y="480"/>
                </a:lnTo>
                <a:lnTo>
                  <a:pt x="556" y="436"/>
                </a:lnTo>
                <a:lnTo>
                  <a:pt x="551" y="392"/>
                </a:lnTo>
                <a:lnTo>
                  <a:pt x="550" y="347"/>
                </a:lnTo>
                <a:lnTo>
                  <a:pt x="554" y="302"/>
                </a:lnTo>
                <a:lnTo>
                  <a:pt x="696" y="368"/>
                </a:lnTo>
                <a:lnTo>
                  <a:pt x="445" y="0"/>
                </a:lnTo>
                <a:lnTo>
                  <a:pt x="0" y="44"/>
                </a:lnTo>
                <a:lnTo>
                  <a:pt x="148" y="113"/>
                </a:lnTo>
                <a:lnTo>
                  <a:pt x="133" y="173"/>
                </a:lnTo>
                <a:lnTo>
                  <a:pt x="121" y="233"/>
                </a:lnTo>
                <a:lnTo>
                  <a:pt x="116" y="295"/>
                </a:lnTo>
                <a:lnTo>
                  <a:pt x="112" y="357"/>
                </a:lnTo>
                <a:lnTo>
                  <a:pt x="114" y="418"/>
                </a:lnTo>
                <a:lnTo>
                  <a:pt x="120" y="479"/>
                </a:lnTo>
                <a:lnTo>
                  <a:pt x="131" y="540"/>
                </a:lnTo>
                <a:lnTo>
                  <a:pt x="145" y="599"/>
                </a:lnTo>
                <a:lnTo>
                  <a:pt x="163" y="659"/>
                </a:lnTo>
                <a:lnTo>
                  <a:pt x="187" y="716"/>
                </a:lnTo>
                <a:lnTo>
                  <a:pt x="214" y="771"/>
                </a:lnTo>
                <a:lnTo>
                  <a:pt x="244" y="825"/>
                </a:lnTo>
                <a:lnTo>
                  <a:pt x="278" y="876"/>
                </a:lnTo>
                <a:lnTo>
                  <a:pt x="316" y="925"/>
                </a:lnTo>
                <a:lnTo>
                  <a:pt x="357" y="970"/>
                </a:lnTo>
                <a:lnTo>
                  <a:pt x="399" y="730"/>
                </a:lnTo>
                <a:lnTo>
                  <a:pt x="648" y="639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183" name="Rectangle 11"/>
          <p:cNvSpPr/>
          <p:nvPr/>
        </p:nvSpPr>
        <p:spPr>
          <a:xfrm>
            <a:off x="3394075" y="2381250"/>
            <a:ext cx="862013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 anchorCtr="1">
            <a:spAutoFit/>
          </a:bodyPr>
          <a:lstStyle/>
          <a:p>
            <a:pPr lvl="0" defTabSz="787400">
              <a:spcBef>
                <a:spcPct val="20000"/>
              </a:spcBef>
            </a:pPr>
            <a:r>
              <a:rPr lang="zh-CN" altLang="en-US" sz="2400" b="1" dirty="0">
                <a:latin typeface="MHeiTGB-Medium-U" pitchFamily="34" charset="-122"/>
                <a:ea typeface="MHeiTGB-Medium-U" pitchFamily="34" charset="-122"/>
              </a:rPr>
              <a:t>表扬</a:t>
            </a:r>
            <a:endParaRPr lang="zh-CN" altLang="en-US" sz="2400" b="1" dirty="0">
              <a:latin typeface="MHeiTGB-Medium-U" pitchFamily="34" charset="-122"/>
              <a:ea typeface="MHeiTGB-Medium-U" pitchFamily="34" charset="-122"/>
            </a:endParaRPr>
          </a:p>
        </p:txBody>
      </p:sp>
      <p:sp>
        <p:nvSpPr>
          <p:cNvPr id="50184" name="Rectangle 15"/>
          <p:cNvSpPr/>
          <p:nvPr/>
        </p:nvSpPr>
        <p:spPr>
          <a:xfrm>
            <a:off x="3992563" y="3151188"/>
            <a:ext cx="1436687" cy="1516062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144000" tIns="72000" rIns="72000" bIns="72000" anchor="t">
            <a:spAutoFit/>
          </a:bodyPr>
          <a:lstStyle/>
          <a:p>
            <a:pPr lvl="0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表扬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讨论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沟通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启发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感谢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185" name="Rectangle 16"/>
          <p:cNvSpPr/>
          <p:nvPr/>
        </p:nvSpPr>
        <p:spPr>
          <a:xfrm>
            <a:off x="2562225" y="3816350"/>
            <a:ext cx="862013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 anchorCtr="1">
            <a:spAutoFit/>
          </a:bodyPr>
          <a:lstStyle/>
          <a:p>
            <a:pPr lvl="0" defTabSz="787400">
              <a:spcBef>
                <a:spcPct val="20000"/>
              </a:spcBef>
            </a:pPr>
            <a:r>
              <a:rPr lang="zh-CN" altLang="en-US" sz="2400" b="1">
                <a:latin typeface="MHeiTGB-Medium-U" pitchFamily="34" charset="-122"/>
                <a:ea typeface="MHeiTGB-Medium-U" pitchFamily="34" charset="-122"/>
              </a:rPr>
              <a:t>感谢</a:t>
            </a:r>
            <a:endParaRPr lang="zh-CN" altLang="en-US" sz="2400" b="1">
              <a:latin typeface="MHeiTGB-Medium-U" pitchFamily="34" charset="-122"/>
              <a:ea typeface="MHeiTGB-Medium-U" pitchFamily="34" charset="-122"/>
            </a:endParaRPr>
          </a:p>
        </p:txBody>
      </p:sp>
      <p:sp>
        <p:nvSpPr>
          <p:cNvPr id="50186" name="Rectangle 17"/>
          <p:cNvSpPr/>
          <p:nvPr/>
        </p:nvSpPr>
        <p:spPr>
          <a:xfrm>
            <a:off x="3822700" y="5187950"/>
            <a:ext cx="862013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 anchorCtr="1">
            <a:spAutoFit/>
          </a:bodyPr>
          <a:lstStyle/>
          <a:p>
            <a:pPr lvl="0" defTabSz="787400">
              <a:spcBef>
                <a:spcPct val="20000"/>
              </a:spcBef>
            </a:pPr>
            <a:r>
              <a:rPr lang="zh-CN" altLang="en-US" sz="2400" b="1">
                <a:latin typeface="MHeiTGB-Medium-U" pitchFamily="34" charset="-122"/>
                <a:ea typeface="MHeiTGB-Medium-U" pitchFamily="34" charset="-122"/>
              </a:rPr>
              <a:t>启发</a:t>
            </a:r>
            <a:endParaRPr lang="zh-CN" altLang="en-US" sz="2400" b="1">
              <a:latin typeface="MHeiTGB-Medium-U" pitchFamily="34" charset="-122"/>
              <a:ea typeface="MHeiTGB-Medium-U" pitchFamily="34" charset="-122"/>
            </a:endParaRPr>
          </a:p>
        </p:txBody>
      </p:sp>
      <p:sp>
        <p:nvSpPr>
          <p:cNvPr id="50187" name="Rectangle 18"/>
          <p:cNvSpPr/>
          <p:nvPr/>
        </p:nvSpPr>
        <p:spPr>
          <a:xfrm>
            <a:off x="5468938" y="4273550"/>
            <a:ext cx="862012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 anchorCtr="1">
            <a:spAutoFit/>
          </a:bodyPr>
          <a:lstStyle/>
          <a:p>
            <a:pPr lvl="0" defTabSz="787400">
              <a:spcBef>
                <a:spcPct val="20000"/>
              </a:spcBef>
            </a:pPr>
            <a:r>
              <a:rPr lang="zh-CN" altLang="en-US" sz="2400" b="1">
                <a:latin typeface="MHeiTGB-Medium-U" pitchFamily="34" charset="-122"/>
                <a:ea typeface="MHeiTGB-Medium-U" pitchFamily="34" charset="-122"/>
              </a:rPr>
              <a:t>沟通</a:t>
            </a:r>
            <a:endParaRPr lang="zh-CN" altLang="en-US" sz="2400" b="1">
              <a:latin typeface="MHeiTGB-Medium-U" pitchFamily="34" charset="-122"/>
              <a:ea typeface="MHeiTGB-Medium-U" pitchFamily="34" charset="-122"/>
            </a:endParaRPr>
          </a:p>
        </p:txBody>
      </p:sp>
      <p:sp>
        <p:nvSpPr>
          <p:cNvPr id="50188" name="Rectangle 19"/>
          <p:cNvSpPr/>
          <p:nvPr/>
        </p:nvSpPr>
        <p:spPr>
          <a:xfrm>
            <a:off x="5143500" y="2636838"/>
            <a:ext cx="862013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 anchorCtr="1">
            <a:spAutoFit/>
          </a:bodyPr>
          <a:lstStyle/>
          <a:p>
            <a:pPr lvl="0" defTabSz="787400">
              <a:spcBef>
                <a:spcPct val="20000"/>
              </a:spcBef>
            </a:pPr>
            <a:r>
              <a:rPr lang="zh-CN" altLang="en-US" sz="2400" b="1" dirty="0">
                <a:latin typeface="MHeiTGB-Medium-U" pitchFamily="34" charset="-122"/>
                <a:ea typeface="MHeiTGB-Medium-U" pitchFamily="34" charset="-122"/>
              </a:rPr>
              <a:t>讨论</a:t>
            </a:r>
            <a:endParaRPr lang="zh-CN" altLang="en-US" sz="2400" b="1" dirty="0">
              <a:latin typeface="MHeiTGB-Medium-U" pitchFamily="34" charset="-122"/>
              <a:ea typeface="MHeiTGB-Medium-U" pitchFamily="34" charset="-122"/>
            </a:endParaRPr>
          </a:p>
        </p:txBody>
      </p:sp>
      <p:sp>
        <p:nvSpPr>
          <p:cNvPr id="50189" name="Rectangle 20"/>
          <p:cNvSpPr/>
          <p:nvPr/>
        </p:nvSpPr>
        <p:spPr>
          <a:xfrm>
            <a:off x="1746250" y="1812925"/>
            <a:ext cx="1830388" cy="631825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144000" tIns="72000" rIns="72000" bIns="72000" anchor="t">
            <a:spAutoFit/>
          </a:bodyPr>
          <a:lstStyle/>
          <a:p>
            <a:pPr lvl="0">
              <a:buChar char="•"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对员工的安全行为进行表扬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190" name="Rectangle 21"/>
          <p:cNvSpPr/>
          <p:nvPr/>
        </p:nvSpPr>
        <p:spPr>
          <a:xfrm>
            <a:off x="6684963" y="1597025"/>
            <a:ext cx="2208212" cy="1624013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144000" tIns="72000" rIns="72000" bIns="72000" anchor="t">
            <a:spAutoFit/>
          </a:bodyPr>
          <a:lstStyle/>
          <a:p>
            <a:pPr lvl="0">
              <a:buChar char="•"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与员工讨论观察到的不安全行为、状态和可能产生的后果，不要死扣标准，鼓励员工讨论更为安全的工作方式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191" name="Rectangle 22"/>
          <p:cNvSpPr/>
          <p:nvPr/>
        </p:nvSpPr>
        <p:spPr>
          <a:xfrm>
            <a:off x="6672263" y="4554538"/>
            <a:ext cx="1674812" cy="1120775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144000" tIns="72000" rIns="72000" bIns="72000" anchor="t">
            <a:spAutoFit/>
          </a:bodyPr>
          <a:lstStyle/>
          <a:p>
            <a:pPr lvl="0">
              <a:buChar char="•"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就如何安全地工作与员工取得一致意见，并取得员工的承诺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192" name="Rectangle 23"/>
          <p:cNvSpPr/>
          <p:nvPr/>
        </p:nvSpPr>
        <p:spPr>
          <a:xfrm>
            <a:off x="701675" y="3816350"/>
            <a:ext cx="1627188" cy="638175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144000" tIns="72000" rIns="72000" bIns="72000" anchor="t">
            <a:spAutoFit/>
          </a:bodyPr>
          <a:lstStyle/>
          <a:p>
            <a:pPr lvl="0">
              <a:buChar char="•"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5.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对员工的配合表示感谢。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193" name="Rectangle 24"/>
          <p:cNvSpPr/>
          <p:nvPr/>
        </p:nvSpPr>
        <p:spPr>
          <a:xfrm>
            <a:off x="2339975" y="5876925"/>
            <a:ext cx="4310063" cy="404813"/>
          </a:xfrm>
          <a:prstGeom prst="rect">
            <a:avLst/>
          </a:prstGeom>
          <a:noFill/>
          <a:ln w="6350">
            <a:noFill/>
            <a:miter/>
          </a:ln>
        </p:spPr>
        <p:txBody>
          <a:bodyPr wrap="square" lIns="144000" tIns="72000" rIns="72000" bIns="72000" anchor="t">
            <a:spAutoFit/>
          </a:bodyPr>
          <a:lstStyle/>
          <a:p>
            <a:pPr lvl="0">
              <a:buChar char="•"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引导员工讨论工作地点的其他安全问题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194" name="Text Box 27"/>
          <p:cNvSpPr txBox="1"/>
          <p:nvPr/>
        </p:nvSpPr>
        <p:spPr>
          <a:xfrm>
            <a:off x="317500" y="1412875"/>
            <a:ext cx="2641600" cy="422275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144000" tIns="72000" rIns="72000" bIns="72000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沟通的五个方面：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195" name="TextBox 73"/>
          <p:cNvSpPr txBox="1"/>
          <p:nvPr/>
        </p:nvSpPr>
        <p:spPr>
          <a:xfrm>
            <a:off x="776288" y="252413"/>
            <a:ext cx="300355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2800" dirty="0">
                <a:latin typeface="华康俪金黑W8(P)"/>
                <a:ea typeface="华康俪金黑W8(P)"/>
                <a:sym typeface="+mn-ea"/>
              </a:rPr>
              <a:t>行为安全观察</a:t>
            </a:r>
            <a:endParaRPr lang="zh-CN" altLang="en-US" sz="2800" dirty="0">
              <a:latin typeface="华康俪金黑W8(P)"/>
              <a:ea typeface="华康俪金黑W8(P)"/>
            </a:endParaRPr>
          </a:p>
        </p:txBody>
      </p:sp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2843808" y="6309320"/>
            <a:ext cx="3456384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"/>
  <p:tag name="KSO_WM_UNIT_PRESET_TEXT" val="感谢观看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博富特">
  <a:themeElements>
    <a:clrScheme name="1_新思境PPT设计 QQ:43618906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009DD9"/>
      </a:hlink>
      <a:folHlink>
        <a:srgbClr val="85DFD0"/>
      </a:folHlink>
    </a:clrScheme>
    <a:fontScheme name="1_新思境PPT设计 QQ:4361890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新思境PPT设计 QQ:43618906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009DD9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博富特1">
  <a:themeElements>
    <a:clrScheme name="2_新思境PPT设计 QQ:43618906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009DD9"/>
      </a:hlink>
      <a:folHlink>
        <a:srgbClr val="85DFD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 cap="rnd"/>
      </a:spPr>
      <a:bodyPr wrap="square" rtlCol="0">
        <a:spAutoFit/>
      </a:bodyPr>
      <a:lstStyle>
        <a:defPPr marL="285750" indent="-285750">
          <a:buFont typeface="Arial" panose="020B0604020202020204" pitchFamily="34" charset="0"/>
          <a:buChar char="•"/>
          <a:defRPr dirty="0" smtClean="0">
            <a:latin typeface="+mj-ea"/>
            <a:ea typeface="+mj-ea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>
    <a:extraClrScheme>
      <a:clrScheme name="2_新思境PPT设计 QQ:43618906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009DD9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2087</Words>
  <Application>WPS 演示</Application>
  <PresentationFormat>全屏显示(4:3)</PresentationFormat>
  <Paragraphs>239</Paragraphs>
  <Slides>16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Franklin Gothic Medium</vt:lpstr>
      <vt:lpstr>Calibri</vt:lpstr>
      <vt:lpstr>华康俪金黑W8(P)</vt:lpstr>
      <vt:lpstr>黑体</vt:lpstr>
      <vt:lpstr>MHeiTGB-Medium-U</vt:lpstr>
      <vt:lpstr>Arial Unicode MS</vt:lpstr>
      <vt:lpstr>Franklin Gothic Book</vt:lpstr>
      <vt:lpstr>楷体</vt:lpstr>
      <vt:lpstr>汉仪旗黑-85S</vt:lpstr>
      <vt:lpstr>博富特</vt:lpstr>
      <vt:lpstr>博富特1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自由空间</dc:creator>
  <cp:lastModifiedBy>little fairy</cp:lastModifiedBy>
  <cp:revision>693</cp:revision>
  <cp:lastPrinted>2411-12-30T00:00:00Z</cp:lastPrinted>
  <dcterms:created xsi:type="dcterms:W3CDTF">2010-11-15T12:14:00Z</dcterms:created>
  <dcterms:modified xsi:type="dcterms:W3CDTF">2023-11-20T06:48:57Z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7BA0699750474A1F876F048175F8846A_13</vt:lpwstr>
  </property>
</Properties>
</file>