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07" r:id="rId3"/>
    <p:sldId id="942" r:id="rId5"/>
    <p:sldId id="865" r:id="rId6"/>
    <p:sldId id="866" r:id="rId7"/>
    <p:sldId id="892" r:id="rId8"/>
    <p:sldId id="893" r:id="rId9"/>
    <p:sldId id="894" r:id="rId10"/>
    <p:sldId id="895" r:id="rId11"/>
    <p:sldId id="896" r:id="rId12"/>
    <p:sldId id="897" r:id="rId13"/>
    <p:sldId id="898" r:id="rId14"/>
    <p:sldId id="899" r:id="rId15"/>
    <p:sldId id="900" r:id="rId16"/>
    <p:sldId id="901" r:id="rId17"/>
    <p:sldId id="902" r:id="rId18"/>
    <p:sldId id="903" r:id="rId19"/>
    <p:sldId id="904" r:id="rId20"/>
    <p:sldId id="905" r:id="rId21"/>
    <p:sldId id="906" r:id="rId22"/>
    <p:sldId id="907" r:id="rId23"/>
    <p:sldId id="908" r:id="rId24"/>
    <p:sldId id="909" r:id="rId25"/>
    <p:sldId id="910" r:id="rId26"/>
    <p:sldId id="911" r:id="rId27"/>
    <p:sldId id="919" r:id="rId28"/>
    <p:sldId id="912" r:id="rId29"/>
    <p:sldId id="913" r:id="rId30"/>
    <p:sldId id="914" r:id="rId31"/>
    <p:sldId id="915" r:id="rId32"/>
    <p:sldId id="916" r:id="rId33"/>
    <p:sldId id="917" r:id="rId34"/>
    <p:sldId id="918" r:id="rId35"/>
    <p:sldId id="944" r:id="rId36"/>
  </p:sldIdLst>
  <p:sldSz cx="9144000" cy="5143500" type="screen16x9"/>
  <p:notesSz cx="6858000" cy="9144000"/>
  <p:custDataLst>
    <p:tags r:id="rId41"/>
  </p:custData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showGuides="1">
      <p:cViewPr varScale="1">
        <p:scale>
          <a:sx n="93" d="100"/>
          <a:sy n="93" d="100"/>
        </p:scale>
        <p:origin x="666" y="72"/>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21.xml"/><Relationship Id="rId40" Type="http://schemas.openxmlformats.org/officeDocument/2006/relationships/commentAuthors" Target="commentAuthors.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4" Type="http://schemas.openxmlformats.org/officeDocument/2006/relationships/image" Target="../media/image20.jpeg"/><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4" Type="http://schemas.openxmlformats.org/officeDocument/2006/relationships/image" Target="../media/image20.jpeg"/><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5">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6">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BCFBA9B-BA66-49E3-8CC8-44600476C174}" type="doc">
      <dgm:prSet loTypeId="urn:microsoft.com/office/officeart/2008/layout/PictureStrips" loCatId="list" qsTypeId="urn:microsoft.com/office/officeart/2005/8/quickstyle/simple1#2" qsCatId="simple" csTypeId="urn:microsoft.com/office/officeart/2005/8/colors/colorful2#2" csCatId="colorful" phldr="1"/>
      <dgm:spPr/>
      <dgm:t>
        <a:bodyPr/>
        <a:lstStyle/>
        <a:p>
          <a:endParaRPr lang="zh-CN" altLang="en-US"/>
        </a:p>
      </dgm:t>
    </dgm:pt>
    <dgm:pt modelId="{9919CAA5-7FFD-4369-BEEF-A22CCD507076}">
      <dgm:prSet phldrT="[文本]"/>
      <dgm:spPr/>
      <dgm:t>
        <a:bodyPr/>
        <a:lstStyle/>
        <a:p>
          <a:r>
            <a:rPr lang="zh-CN" altLang="en-US" sz="1000" b="1" dirty="0" smtClean="0">
              <a:latin typeface="微软雅黑" panose="020B0503020204020204" pitchFamily="34" charset="-122"/>
              <a:ea typeface="微软雅黑" panose="020B0503020204020204" pitchFamily="34" charset="-122"/>
            </a:rPr>
            <a:t>建立、健全本单位安全生产责任制</a:t>
          </a:r>
          <a:endParaRPr lang="zh-CN" altLang="en-US" sz="1000" b="1" dirty="0">
            <a:latin typeface="微软雅黑" panose="020B0503020204020204" pitchFamily="34" charset="-122"/>
            <a:ea typeface="微软雅黑" panose="020B0503020204020204" pitchFamily="34" charset="-122"/>
          </a:endParaRPr>
        </a:p>
      </dgm:t>
    </dgm:pt>
    <dgm:pt modelId="{19FD0CD3-4C08-4307-BAF6-322EB3AF2331}" cxnId="{4D40E6D8-BC10-4206-A0F8-F4D7E367F634}" type="parTrans">
      <dgm:prSet/>
      <dgm:spPr/>
      <dgm:t>
        <a:bodyPr/>
        <a:lstStyle/>
        <a:p>
          <a:endParaRPr lang="zh-CN" altLang="en-US"/>
        </a:p>
      </dgm:t>
    </dgm:pt>
    <dgm:pt modelId="{FFF8AEFC-A463-43CF-85A2-DAC4F0C77BC2}" cxnId="{4D40E6D8-BC10-4206-A0F8-F4D7E367F634}" type="sibTrans">
      <dgm:prSet/>
      <dgm:spPr/>
      <dgm:t>
        <a:bodyPr/>
        <a:lstStyle/>
        <a:p>
          <a:endParaRPr lang="zh-CN" altLang="en-US"/>
        </a:p>
      </dgm:t>
    </dgm:pt>
    <dgm:pt modelId="{280DD4E9-193A-4F09-B8CC-56D7078AB1A2}">
      <dgm:prSet phldrT="[文本]" custT="1"/>
      <dgm:spPr/>
      <dgm:t>
        <a:bodyPr/>
        <a:lstStyle/>
        <a:p>
          <a:r>
            <a:rPr lang="zh-CN" altLang="en-US" sz="700" b="1" dirty="0" smtClean="0">
              <a:latin typeface="微软雅黑" panose="020B0503020204020204" pitchFamily="34" charset="-122"/>
              <a:ea typeface="微软雅黑" panose="020B0503020204020204" pitchFamily="34" charset="-122"/>
            </a:rPr>
            <a:t>组织制定本单位安全生产规章制度和操作规程</a:t>
          </a:r>
          <a:endParaRPr lang="zh-CN" altLang="en-US" sz="700" b="1" dirty="0">
            <a:latin typeface="微软雅黑" panose="020B0503020204020204" pitchFamily="34" charset="-122"/>
            <a:ea typeface="微软雅黑" panose="020B0503020204020204" pitchFamily="34" charset="-122"/>
          </a:endParaRPr>
        </a:p>
      </dgm:t>
    </dgm:pt>
    <dgm:pt modelId="{04C7A276-440D-41E3-BFF0-26FD2DBEB786}" cxnId="{347C96F5-A529-40A3-8298-C20B9D8867FD}" type="parTrans">
      <dgm:prSet/>
      <dgm:spPr/>
      <dgm:t>
        <a:bodyPr/>
        <a:lstStyle/>
        <a:p>
          <a:endParaRPr lang="zh-CN" altLang="en-US"/>
        </a:p>
      </dgm:t>
    </dgm:pt>
    <dgm:pt modelId="{21D84053-43B0-4BAC-A362-EFA08AF44DE6}" cxnId="{347C96F5-A529-40A3-8298-C20B9D8867FD}" type="sibTrans">
      <dgm:prSet/>
      <dgm:spPr/>
      <dgm:t>
        <a:bodyPr/>
        <a:lstStyle/>
        <a:p>
          <a:endParaRPr lang="zh-CN" altLang="en-US"/>
        </a:p>
      </dgm:t>
    </dgm:pt>
    <dgm:pt modelId="{FFD3121B-C76D-43ED-A383-1B6F495A3DF4}">
      <dgm:prSet phldrT="[文本]" custT="1"/>
      <dgm:spPr/>
      <dgm:t>
        <a:bodyPr/>
        <a:lstStyle/>
        <a:p>
          <a:r>
            <a:rPr lang="en-US" altLang="en-US" sz="700" dirty="0" smtClean="0">
              <a:latin typeface="微软雅黑" panose="020B0503020204020204" pitchFamily="34" charset="-122"/>
              <a:ea typeface="微软雅黑" panose="020B0503020204020204" pitchFamily="34" charset="-122"/>
            </a:rPr>
            <a:t>1.</a:t>
          </a:r>
          <a:r>
            <a:rPr lang="zh-CN" altLang="en-US" sz="700" dirty="0" smtClean="0">
              <a:latin typeface="微软雅黑" panose="020B0503020204020204" pitchFamily="34" charset="-122"/>
              <a:ea typeface="微软雅黑" panose="020B0503020204020204" pitchFamily="34" charset="-122"/>
            </a:rPr>
            <a:t>安全生产教育培训制度、安全检查或隐患排查制度、安全例会制度、特种作业人员管理制度、安全投入管理制度、消防安全管理制度、具有较大危险场所管理制度</a:t>
          </a:r>
          <a:endParaRPr lang="zh-CN" altLang="en-US" sz="700" dirty="0">
            <a:latin typeface="微软雅黑" panose="020B0503020204020204" pitchFamily="34" charset="-122"/>
            <a:ea typeface="微软雅黑" panose="020B0503020204020204" pitchFamily="34" charset="-122"/>
          </a:endParaRPr>
        </a:p>
      </dgm:t>
    </dgm:pt>
    <dgm:pt modelId="{AAD90BC4-5F1B-468E-9A6A-516372CF0537}" cxnId="{B24859D8-F82A-488E-B8B5-2B0F4C742CB2}" type="parTrans">
      <dgm:prSet/>
      <dgm:spPr/>
      <dgm:t>
        <a:bodyPr/>
        <a:lstStyle/>
        <a:p>
          <a:endParaRPr lang="zh-CN" altLang="en-US"/>
        </a:p>
      </dgm:t>
    </dgm:pt>
    <dgm:pt modelId="{E8A4A049-3DAB-4094-8A3D-53A7107EC994}" cxnId="{B24859D8-F82A-488E-B8B5-2B0F4C742CB2}" type="sibTrans">
      <dgm:prSet/>
      <dgm:spPr/>
      <dgm:t>
        <a:bodyPr/>
        <a:lstStyle/>
        <a:p>
          <a:endParaRPr lang="zh-CN" altLang="en-US"/>
        </a:p>
      </dgm:t>
    </dgm:pt>
    <dgm:pt modelId="{BB86BB89-4D23-4304-A6A6-675A813A6AED}">
      <dgm:prSet phldrT="[文本]" custT="1"/>
      <dgm:spPr/>
      <dgm:t>
        <a:bodyPr/>
        <a:lstStyle/>
        <a:p>
          <a:r>
            <a:rPr lang="en-US" altLang="en-US" sz="700" dirty="0" smtClean="0">
              <a:latin typeface="微软雅黑" panose="020B0503020204020204" pitchFamily="34" charset="-122"/>
              <a:ea typeface="微软雅黑" panose="020B0503020204020204" pitchFamily="34" charset="-122"/>
            </a:rPr>
            <a:t>2.</a:t>
          </a:r>
          <a:r>
            <a:rPr lang="zh-CN" altLang="en-US" sz="700" dirty="0" smtClean="0">
              <a:latin typeface="微软雅黑" panose="020B0503020204020204" pitchFamily="34" charset="-122"/>
              <a:ea typeface="微软雅黑" panose="020B0503020204020204" pitchFamily="34" charset="-122"/>
            </a:rPr>
            <a:t>重点岗位、重点设备安全操作规程</a:t>
          </a:r>
          <a:endParaRPr lang="zh-CN" altLang="en-US" sz="700" dirty="0">
            <a:latin typeface="微软雅黑" panose="020B0503020204020204" pitchFamily="34" charset="-122"/>
            <a:ea typeface="微软雅黑" panose="020B0503020204020204" pitchFamily="34" charset="-122"/>
          </a:endParaRPr>
        </a:p>
      </dgm:t>
    </dgm:pt>
    <dgm:pt modelId="{D3A37D0A-6DEB-47B5-A36E-CECBAE9FB868}" cxnId="{8BFC7CE7-EC9E-42AD-9A3E-DC50DB78364D}" type="parTrans">
      <dgm:prSet/>
      <dgm:spPr/>
      <dgm:t>
        <a:bodyPr/>
        <a:lstStyle/>
        <a:p>
          <a:endParaRPr lang="zh-CN" altLang="en-US"/>
        </a:p>
      </dgm:t>
    </dgm:pt>
    <dgm:pt modelId="{2BFEF275-D496-4177-9927-8A71A521F0AD}" cxnId="{8BFC7CE7-EC9E-42AD-9A3E-DC50DB78364D}" type="sibTrans">
      <dgm:prSet/>
      <dgm:spPr/>
      <dgm:t>
        <a:bodyPr/>
        <a:lstStyle/>
        <a:p>
          <a:endParaRPr lang="zh-CN" altLang="en-US"/>
        </a:p>
      </dgm:t>
    </dgm:pt>
    <dgm:pt modelId="{438D5BC2-52F9-4099-94EF-EC4BEA21590A}">
      <dgm:prSet phldrT="[文本]"/>
      <dgm:spPr/>
      <dgm:t>
        <a:bodyPr/>
        <a:lstStyle/>
        <a:p>
          <a:r>
            <a:rPr lang="zh-CN" altLang="en-US" sz="800" b="1" dirty="0" smtClean="0">
              <a:latin typeface="+mj-ea"/>
              <a:ea typeface="+mj-ea"/>
            </a:rPr>
            <a:t>组织制定并实施本单位安全生产教育和培训计划</a:t>
          </a:r>
          <a:endParaRPr lang="zh-CN" altLang="en-US" sz="800" b="1" dirty="0">
            <a:latin typeface="+mj-ea"/>
            <a:ea typeface="+mj-ea"/>
          </a:endParaRPr>
        </a:p>
      </dgm:t>
    </dgm:pt>
    <dgm:pt modelId="{09A20B83-E07E-48E9-AD2D-B76145B44A38}" cxnId="{7B6281C4-9F84-49A1-BC05-CD7DF2F629F6}" type="parTrans">
      <dgm:prSet/>
      <dgm:spPr/>
      <dgm:t>
        <a:bodyPr/>
        <a:lstStyle/>
        <a:p>
          <a:endParaRPr lang="zh-CN" altLang="en-US"/>
        </a:p>
      </dgm:t>
    </dgm:pt>
    <dgm:pt modelId="{291E8C56-BACC-403F-941C-2D63C12F0D9B}" cxnId="{7B6281C4-9F84-49A1-BC05-CD7DF2F629F6}" type="sibTrans">
      <dgm:prSet/>
      <dgm:spPr/>
      <dgm:t>
        <a:bodyPr/>
        <a:lstStyle/>
        <a:p>
          <a:endParaRPr lang="zh-CN" altLang="en-US"/>
        </a:p>
      </dgm:t>
    </dgm:pt>
    <dgm:pt modelId="{853BDDA8-47AA-49F2-A703-FAB9F190CAE0}">
      <dgm:prSet phldrT="[文本]" custT="1"/>
      <dgm:spPr/>
      <dgm:t>
        <a:bodyPr/>
        <a:lstStyle/>
        <a:p>
          <a:r>
            <a:rPr lang="en-US" altLang="en-US" sz="700" dirty="0" smtClean="0">
              <a:latin typeface="+mj-ea"/>
              <a:ea typeface="+mj-ea"/>
            </a:rPr>
            <a:t>1.</a:t>
          </a:r>
          <a:r>
            <a:rPr lang="zh-CN" altLang="en-US" sz="700" dirty="0" smtClean="0">
              <a:latin typeface="+mj-ea"/>
              <a:ea typeface="+mj-ea"/>
            </a:rPr>
            <a:t>制定安全教育培训计划、组织人员安全教育培训，且做好记录，要有培训试卷，确定安全教育培训归口管理部门</a:t>
          </a:r>
          <a:endParaRPr lang="zh-CN" altLang="en-US" sz="700" dirty="0">
            <a:latin typeface="+mj-ea"/>
            <a:ea typeface="+mj-ea"/>
          </a:endParaRPr>
        </a:p>
      </dgm:t>
    </dgm:pt>
    <dgm:pt modelId="{8FBDDA64-92E9-4DC7-AD4C-4C0BF882CC0A}" cxnId="{CC3250C0-2387-48AD-831C-25AEA465F1C7}" type="parTrans">
      <dgm:prSet/>
      <dgm:spPr/>
      <dgm:t>
        <a:bodyPr/>
        <a:lstStyle/>
        <a:p>
          <a:endParaRPr lang="zh-CN" altLang="en-US"/>
        </a:p>
      </dgm:t>
    </dgm:pt>
    <dgm:pt modelId="{B74FDA72-A55B-4658-AC0E-C7FDD7A66E48}" cxnId="{CC3250C0-2387-48AD-831C-25AEA465F1C7}" type="sibTrans">
      <dgm:prSet/>
      <dgm:spPr/>
      <dgm:t>
        <a:bodyPr/>
        <a:lstStyle/>
        <a:p>
          <a:endParaRPr lang="zh-CN" altLang="en-US"/>
        </a:p>
      </dgm:t>
    </dgm:pt>
    <dgm:pt modelId="{936BC973-D848-4945-A04C-A1F6C77F4223}">
      <dgm:prSet phldrT="[文本]" custT="1"/>
      <dgm:spPr/>
      <dgm:t>
        <a:bodyPr/>
        <a:lstStyle/>
        <a:p>
          <a:r>
            <a:rPr lang="en-US" altLang="en-US" sz="700" dirty="0" smtClean="0">
              <a:latin typeface="+mj-ea"/>
              <a:ea typeface="+mj-ea"/>
            </a:rPr>
            <a:t>2.</a:t>
          </a:r>
          <a:r>
            <a:rPr lang="zh-CN" altLang="en-US" sz="700" dirty="0" smtClean="0">
              <a:latin typeface="+mj-ea"/>
              <a:ea typeface="+mj-ea"/>
            </a:rPr>
            <a:t>一般行业主要负责人和安全管理人员外部培训取证；新入职员工岗前安全教育培训不少于</a:t>
          </a:r>
          <a:r>
            <a:rPr lang="en-US" altLang="en-US" sz="700" dirty="0" smtClean="0">
              <a:latin typeface="+mj-ea"/>
              <a:ea typeface="+mj-ea"/>
            </a:rPr>
            <a:t>24</a:t>
          </a:r>
          <a:r>
            <a:rPr lang="zh-CN" altLang="en-US" sz="700" dirty="0" smtClean="0">
              <a:latin typeface="+mj-ea"/>
              <a:ea typeface="+mj-ea"/>
            </a:rPr>
            <a:t>学时，公司级、部门级、班组级；在职员工每年安全教育培训不少于</a:t>
          </a:r>
          <a:r>
            <a:rPr lang="en-US" altLang="en-US" sz="700" dirty="0" smtClean="0">
              <a:latin typeface="+mj-ea"/>
              <a:ea typeface="+mj-ea"/>
            </a:rPr>
            <a:t>8</a:t>
          </a:r>
          <a:r>
            <a:rPr lang="zh-CN" altLang="en-US" sz="700" dirty="0" smtClean="0">
              <a:latin typeface="+mj-ea"/>
              <a:ea typeface="+mj-ea"/>
            </a:rPr>
            <a:t>个小时等</a:t>
          </a:r>
          <a:endParaRPr lang="zh-CN" altLang="en-US" sz="700" dirty="0">
            <a:latin typeface="+mj-ea"/>
            <a:ea typeface="+mj-ea"/>
          </a:endParaRPr>
        </a:p>
      </dgm:t>
    </dgm:pt>
    <dgm:pt modelId="{A5CF9BC6-2437-4125-AB5F-2B6D846D3F0E}" cxnId="{11895854-2503-4FF6-8241-C3B275288ABD}" type="parTrans">
      <dgm:prSet/>
      <dgm:spPr/>
      <dgm:t>
        <a:bodyPr/>
        <a:lstStyle/>
        <a:p>
          <a:endParaRPr lang="zh-CN" altLang="en-US"/>
        </a:p>
      </dgm:t>
    </dgm:pt>
    <dgm:pt modelId="{71449FAF-A19D-4D2C-8966-CAB2C3222E4A}" cxnId="{11895854-2503-4FF6-8241-C3B275288ABD}" type="sibTrans">
      <dgm:prSet/>
      <dgm:spPr/>
      <dgm:t>
        <a:bodyPr/>
        <a:lstStyle/>
        <a:p>
          <a:endParaRPr lang="zh-CN" altLang="en-US"/>
        </a:p>
      </dgm:t>
    </dgm:pt>
    <dgm:pt modelId="{6CE7EBB7-0151-4B67-934A-D13788977A1B}">
      <dgm:prSet phldrT="[文本]" custT="1"/>
      <dgm:spPr/>
      <dgm:t>
        <a:bodyPr/>
        <a:lstStyle/>
        <a:p>
          <a:r>
            <a:rPr lang="zh-CN" altLang="en-US" sz="900" dirty="0" smtClean="0">
              <a:latin typeface="微软雅黑" panose="020B0503020204020204" pitchFamily="34" charset="-122"/>
              <a:ea typeface="微软雅黑" panose="020B0503020204020204" pitchFamily="34" charset="-122"/>
            </a:rPr>
            <a:t>主要负责人、分管安全负责人、安全管理人员、部门科室负责人、特殊工种、具体岗位操作人员、其他从业人员</a:t>
          </a:r>
          <a:endParaRPr lang="zh-CN" altLang="en-US" sz="900" dirty="0">
            <a:latin typeface="微软雅黑" panose="020B0503020204020204" pitchFamily="34" charset="-122"/>
            <a:ea typeface="微软雅黑" panose="020B0503020204020204" pitchFamily="34" charset="-122"/>
          </a:endParaRPr>
        </a:p>
      </dgm:t>
    </dgm:pt>
    <dgm:pt modelId="{9F1D0EF0-63F9-4D7B-85F4-AF78E390245C}" cxnId="{59B4714A-58FC-4761-A3FF-A6A2F6CF6BA6}" type="sibTrans">
      <dgm:prSet/>
      <dgm:spPr/>
      <dgm:t>
        <a:bodyPr/>
        <a:lstStyle/>
        <a:p>
          <a:endParaRPr lang="zh-CN" altLang="en-US"/>
        </a:p>
      </dgm:t>
    </dgm:pt>
    <dgm:pt modelId="{2492BA77-E18C-412E-A469-242908D8C1D5}" cxnId="{59B4714A-58FC-4761-A3FF-A6A2F6CF6BA6}" type="parTrans">
      <dgm:prSet/>
      <dgm:spPr/>
      <dgm:t>
        <a:bodyPr/>
        <a:lstStyle/>
        <a:p>
          <a:endParaRPr lang="zh-CN" altLang="en-US"/>
        </a:p>
      </dgm:t>
    </dgm:pt>
    <dgm:pt modelId="{96773A06-82E9-407A-99B4-FAF19D8077C4}" type="pres">
      <dgm:prSet presAssocID="{6BCFBA9B-BA66-49E3-8CC8-44600476C174}" presName="Name0" presStyleCnt="0">
        <dgm:presLayoutVars>
          <dgm:dir/>
          <dgm:resizeHandles val="exact"/>
        </dgm:presLayoutVars>
      </dgm:prSet>
      <dgm:spPr/>
      <dgm:t>
        <a:bodyPr/>
        <a:lstStyle/>
        <a:p>
          <a:endParaRPr lang="zh-CN" altLang="en-US"/>
        </a:p>
      </dgm:t>
    </dgm:pt>
    <dgm:pt modelId="{5DD5668D-14A3-4591-AFAF-A4294B95FF41}" type="pres">
      <dgm:prSet presAssocID="{9919CAA5-7FFD-4369-BEEF-A22CCD507076}" presName="composite" presStyleCnt="0"/>
      <dgm:spPr/>
    </dgm:pt>
    <dgm:pt modelId="{22FE00C3-9E8E-41E5-911F-E83D49162053}" type="pres">
      <dgm:prSet presAssocID="{9919CAA5-7FFD-4369-BEEF-A22CCD507076}" presName="rect1" presStyleLbl="trAlignAcc1" presStyleIdx="0" presStyleCnt="3">
        <dgm:presLayoutVars>
          <dgm:bulletEnabled val="1"/>
        </dgm:presLayoutVars>
      </dgm:prSet>
      <dgm:spPr/>
      <dgm:t>
        <a:bodyPr/>
        <a:lstStyle/>
        <a:p>
          <a:endParaRPr lang="zh-CN" altLang="en-US"/>
        </a:p>
      </dgm:t>
    </dgm:pt>
    <dgm:pt modelId="{4D189A9C-8D47-4F80-BC5D-E2C5F478297E}" type="pres">
      <dgm:prSet presAssocID="{9919CAA5-7FFD-4369-BEEF-A22CCD507076}"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3000" r="-83000"/>
          </a:stretch>
        </a:blipFill>
      </dgm:spPr>
      <dgm:t>
        <a:bodyPr/>
        <a:lstStyle/>
        <a:p>
          <a:endParaRPr lang="zh-CN" altLang="en-US"/>
        </a:p>
      </dgm:t>
    </dgm:pt>
    <dgm:pt modelId="{A52C48D8-CE50-457C-B033-92F386F144BA}" type="pres">
      <dgm:prSet presAssocID="{FFF8AEFC-A463-43CF-85A2-DAC4F0C77BC2}" presName="sibTrans" presStyleCnt="0"/>
      <dgm:spPr/>
    </dgm:pt>
    <dgm:pt modelId="{05764FE3-94A1-4F4A-BAED-3E53CE8010AC}" type="pres">
      <dgm:prSet presAssocID="{280DD4E9-193A-4F09-B8CC-56D7078AB1A2}" presName="composite" presStyleCnt="0"/>
      <dgm:spPr/>
    </dgm:pt>
    <dgm:pt modelId="{84726C4E-6472-48C0-A380-F0B45556C615}" type="pres">
      <dgm:prSet presAssocID="{280DD4E9-193A-4F09-B8CC-56D7078AB1A2}" presName="rect1" presStyleLbl="trAlignAcc1" presStyleIdx="1" presStyleCnt="3">
        <dgm:presLayoutVars>
          <dgm:bulletEnabled val="1"/>
        </dgm:presLayoutVars>
      </dgm:prSet>
      <dgm:spPr/>
      <dgm:t>
        <a:bodyPr/>
        <a:lstStyle/>
        <a:p>
          <a:endParaRPr lang="zh-CN" altLang="en-US"/>
        </a:p>
      </dgm:t>
    </dgm:pt>
    <dgm:pt modelId="{BD483EE0-A2FA-479C-99F9-0E4F5E7F7A82}" type="pres">
      <dgm:prSet presAssocID="{280DD4E9-193A-4F09-B8CC-56D7078AB1A2}" presName="rect2"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t>
        <a:bodyPr/>
        <a:lstStyle/>
        <a:p>
          <a:endParaRPr lang="zh-CN" altLang="en-US"/>
        </a:p>
      </dgm:t>
    </dgm:pt>
    <dgm:pt modelId="{92242A7D-FF7D-4FC5-A9FF-36B03A6B3039}" type="pres">
      <dgm:prSet presAssocID="{21D84053-43B0-4BAC-A362-EFA08AF44DE6}" presName="sibTrans" presStyleCnt="0"/>
      <dgm:spPr/>
    </dgm:pt>
    <dgm:pt modelId="{EDCB256A-40F1-41B8-85AC-A89E18F6337B}" type="pres">
      <dgm:prSet presAssocID="{438D5BC2-52F9-4099-94EF-EC4BEA21590A}" presName="composite" presStyleCnt="0"/>
      <dgm:spPr/>
    </dgm:pt>
    <dgm:pt modelId="{E40FBC47-29AE-42B5-816A-7D5905843087}" type="pres">
      <dgm:prSet presAssocID="{438D5BC2-52F9-4099-94EF-EC4BEA21590A}" presName="rect1" presStyleLbl="trAlignAcc1" presStyleIdx="2" presStyleCnt="3" custScaleY="153155">
        <dgm:presLayoutVars>
          <dgm:bulletEnabled val="1"/>
        </dgm:presLayoutVars>
      </dgm:prSet>
      <dgm:spPr/>
      <dgm:t>
        <a:bodyPr/>
        <a:lstStyle/>
        <a:p>
          <a:endParaRPr lang="zh-CN" altLang="en-US"/>
        </a:p>
      </dgm:t>
    </dgm:pt>
    <dgm:pt modelId="{354354ED-2F81-4EFF-A54A-DF9590740A1B}" type="pres">
      <dgm:prSet presAssocID="{438D5BC2-52F9-4099-94EF-EC4BEA21590A}" presName="rect2"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dgm:spPr>
      <dgm:t>
        <a:bodyPr/>
        <a:lstStyle/>
        <a:p>
          <a:endParaRPr lang="zh-CN" altLang="en-US"/>
        </a:p>
      </dgm:t>
    </dgm:pt>
  </dgm:ptLst>
  <dgm:cxnLst>
    <dgm:cxn modelId="{E00E4F03-097D-4360-B811-44B21747B970}" type="presOf" srcId="{936BC973-D848-4945-A04C-A1F6C77F4223}" destId="{E40FBC47-29AE-42B5-816A-7D5905843087}" srcOrd="0" destOrd="2" presId="urn:microsoft.com/office/officeart/2008/layout/PictureStrips"/>
    <dgm:cxn modelId="{8556DAD6-8707-4A11-97C4-12EC17C46C95}" type="presOf" srcId="{BB86BB89-4D23-4304-A6A6-675A813A6AED}" destId="{84726C4E-6472-48C0-A380-F0B45556C615}" srcOrd="0" destOrd="2" presId="urn:microsoft.com/office/officeart/2008/layout/PictureStrips"/>
    <dgm:cxn modelId="{29FA94BD-5970-4FFD-B555-A8C809E8D5F7}" type="presOf" srcId="{9919CAA5-7FFD-4369-BEEF-A22CCD507076}" destId="{22FE00C3-9E8E-41E5-911F-E83D49162053}" srcOrd="0" destOrd="0" presId="urn:microsoft.com/office/officeart/2008/layout/PictureStrips"/>
    <dgm:cxn modelId="{8BFC7CE7-EC9E-42AD-9A3E-DC50DB78364D}" srcId="{280DD4E9-193A-4F09-B8CC-56D7078AB1A2}" destId="{BB86BB89-4D23-4304-A6A6-675A813A6AED}" srcOrd="1" destOrd="0" parTransId="{D3A37D0A-6DEB-47B5-A36E-CECBAE9FB868}" sibTransId="{2BFEF275-D496-4177-9927-8A71A521F0AD}"/>
    <dgm:cxn modelId="{7BFF130D-8E09-4B66-A180-A8B62BE591CB}" type="presOf" srcId="{438D5BC2-52F9-4099-94EF-EC4BEA21590A}" destId="{E40FBC47-29AE-42B5-816A-7D5905843087}" srcOrd="0" destOrd="0" presId="urn:microsoft.com/office/officeart/2008/layout/PictureStrips"/>
    <dgm:cxn modelId="{8DB9632C-8F98-4714-B824-CDC5A9705BBD}" type="presOf" srcId="{280DD4E9-193A-4F09-B8CC-56D7078AB1A2}" destId="{84726C4E-6472-48C0-A380-F0B45556C615}" srcOrd="0" destOrd="0" presId="urn:microsoft.com/office/officeart/2008/layout/PictureStrips"/>
    <dgm:cxn modelId="{11895854-2503-4FF6-8241-C3B275288ABD}" srcId="{438D5BC2-52F9-4099-94EF-EC4BEA21590A}" destId="{936BC973-D848-4945-A04C-A1F6C77F4223}" srcOrd="1" destOrd="0" parTransId="{A5CF9BC6-2437-4125-AB5F-2B6D846D3F0E}" sibTransId="{71449FAF-A19D-4D2C-8966-CAB2C3222E4A}"/>
    <dgm:cxn modelId="{CC3250C0-2387-48AD-831C-25AEA465F1C7}" srcId="{438D5BC2-52F9-4099-94EF-EC4BEA21590A}" destId="{853BDDA8-47AA-49F2-A703-FAB9F190CAE0}" srcOrd="0" destOrd="0" parTransId="{8FBDDA64-92E9-4DC7-AD4C-4C0BF882CC0A}" sibTransId="{B74FDA72-A55B-4658-AC0E-C7FDD7A66E48}"/>
    <dgm:cxn modelId="{B24859D8-F82A-488E-B8B5-2B0F4C742CB2}" srcId="{280DD4E9-193A-4F09-B8CC-56D7078AB1A2}" destId="{FFD3121B-C76D-43ED-A383-1B6F495A3DF4}" srcOrd="0" destOrd="0" parTransId="{AAD90BC4-5F1B-468E-9A6A-516372CF0537}" sibTransId="{E8A4A049-3DAB-4094-8A3D-53A7107EC994}"/>
    <dgm:cxn modelId="{702ED2A7-3202-4789-986F-017B3F8461DD}" type="presOf" srcId="{FFD3121B-C76D-43ED-A383-1B6F495A3DF4}" destId="{84726C4E-6472-48C0-A380-F0B45556C615}" srcOrd="0" destOrd="1" presId="urn:microsoft.com/office/officeart/2008/layout/PictureStrips"/>
    <dgm:cxn modelId="{43B8DFE4-5560-4D7F-93AF-DA6B93F170DB}" type="presOf" srcId="{6BCFBA9B-BA66-49E3-8CC8-44600476C174}" destId="{96773A06-82E9-407A-99B4-FAF19D8077C4}" srcOrd="0" destOrd="0" presId="urn:microsoft.com/office/officeart/2008/layout/PictureStrips"/>
    <dgm:cxn modelId="{6794343C-6014-4712-A389-A19EBF0BFD14}" type="presOf" srcId="{853BDDA8-47AA-49F2-A703-FAB9F190CAE0}" destId="{E40FBC47-29AE-42B5-816A-7D5905843087}" srcOrd="0" destOrd="1" presId="urn:microsoft.com/office/officeart/2008/layout/PictureStrips"/>
    <dgm:cxn modelId="{347C96F5-A529-40A3-8298-C20B9D8867FD}" srcId="{6BCFBA9B-BA66-49E3-8CC8-44600476C174}" destId="{280DD4E9-193A-4F09-B8CC-56D7078AB1A2}" srcOrd="1" destOrd="0" parTransId="{04C7A276-440D-41E3-BFF0-26FD2DBEB786}" sibTransId="{21D84053-43B0-4BAC-A362-EFA08AF44DE6}"/>
    <dgm:cxn modelId="{59B4714A-58FC-4761-A3FF-A6A2F6CF6BA6}" srcId="{9919CAA5-7FFD-4369-BEEF-A22CCD507076}" destId="{6CE7EBB7-0151-4B67-934A-D13788977A1B}" srcOrd="0" destOrd="0" parTransId="{2492BA77-E18C-412E-A469-242908D8C1D5}" sibTransId="{9F1D0EF0-63F9-4D7B-85F4-AF78E390245C}"/>
    <dgm:cxn modelId="{7B6281C4-9F84-49A1-BC05-CD7DF2F629F6}" srcId="{6BCFBA9B-BA66-49E3-8CC8-44600476C174}" destId="{438D5BC2-52F9-4099-94EF-EC4BEA21590A}" srcOrd="2" destOrd="0" parTransId="{09A20B83-E07E-48E9-AD2D-B76145B44A38}" sibTransId="{291E8C56-BACC-403F-941C-2D63C12F0D9B}"/>
    <dgm:cxn modelId="{4D40E6D8-BC10-4206-A0F8-F4D7E367F634}" srcId="{6BCFBA9B-BA66-49E3-8CC8-44600476C174}" destId="{9919CAA5-7FFD-4369-BEEF-A22CCD507076}" srcOrd="0" destOrd="0" parTransId="{19FD0CD3-4C08-4307-BAF6-322EB3AF2331}" sibTransId="{FFF8AEFC-A463-43CF-85A2-DAC4F0C77BC2}"/>
    <dgm:cxn modelId="{2A867D31-D530-4E29-BE3B-CFCA0C185CB5}" type="presOf" srcId="{6CE7EBB7-0151-4B67-934A-D13788977A1B}" destId="{22FE00C3-9E8E-41E5-911F-E83D49162053}" srcOrd="0" destOrd="1" presId="urn:microsoft.com/office/officeart/2008/layout/PictureStrips"/>
    <dgm:cxn modelId="{1BC46B9D-A2CE-4B3E-A447-E23D4C0D11D8}" type="presParOf" srcId="{96773A06-82E9-407A-99B4-FAF19D8077C4}" destId="{5DD5668D-14A3-4591-AFAF-A4294B95FF41}" srcOrd="0" destOrd="0" presId="urn:microsoft.com/office/officeart/2008/layout/PictureStrips"/>
    <dgm:cxn modelId="{AC530D1D-36BD-4578-AFAE-4998227BD14F}" type="presParOf" srcId="{5DD5668D-14A3-4591-AFAF-A4294B95FF41}" destId="{22FE00C3-9E8E-41E5-911F-E83D49162053}" srcOrd="0" destOrd="0" presId="urn:microsoft.com/office/officeart/2008/layout/PictureStrips"/>
    <dgm:cxn modelId="{CC8539AF-FEEA-4A67-9ACA-4D2CE5B69321}" type="presParOf" srcId="{5DD5668D-14A3-4591-AFAF-A4294B95FF41}" destId="{4D189A9C-8D47-4F80-BC5D-E2C5F478297E}" srcOrd="1" destOrd="0" presId="urn:microsoft.com/office/officeart/2008/layout/PictureStrips"/>
    <dgm:cxn modelId="{ACE2E738-2A20-4347-8E5E-B7A022FED8A1}" type="presParOf" srcId="{96773A06-82E9-407A-99B4-FAF19D8077C4}" destId="{A52C48D8-CE50-457C-B033-92F386F144BA}" srcOrd="1" destOrd="0" presId="urn:microsoft.com/office/officeart/2008/layout/PictureStrips"/>
    <dgm:cxn modelId="{9BE1FBC8-113A-4BAD-8FCE-02BFCD0FBE49}" type="presParOf" srcId="{96773A06-82E9-407A-99B4-FAF19D8077C4}" destId="{05764FE3-94A1-4F4A-BAED-3E53CE8010AC}" srcOrd="2" destOrd="0" presId="urn:microsoft.com/office/officeart/2008/layout/PictureStrips"/>
    <dgm:cxn modelId="{9460A61C-4C0F-4034-991E-8EA580291AD4}" type="presParOf" srcId="{05764FE3-94A1-4F4A-BAED-3E53CE8010AC}" destId="{84726C4E-6472-48C0-A380-F0B45556C615}" srcOrd="0" destOrd="0" presId="urn:microsoft.com/office/officeart/2008/layout/PictureStrips"/>
    <dgm:cxn modelId="{FBDF2B8D-13F4-4ED3-9803-09BA8D816DE6}" type="presParOf" srcId="{05764FE3-94A1-4F4A-BAED-3E53CE8010AC}" destId="{BD483EE0-A2FA-479C-99F9-0E4F5E7F7A82}" srcOrd="1" destOrd="0" presId="urn:microsoft.com/office/officeart/2008/layout/PictureStrips"/>
    <dgm:cxn modelId="{FBC057EE-2F77-46D6-ABF7-E80C292784E4}" type="presParOf" srcId="{96773A06-82E9-407A-99B4-FAF19D8077C4}" destId="{92242A7D-FF7D-4FC5-A9FF-36B03A6B3039}" srcOrd="3" destOrd="0" presId="urn:microsoft.com/office/officeart/2008/layout/PictureStrips"/>
    <dgm:cxn modelId="{F215A1DF-45C3-4217-A6C3-2D6DE726C8F9}" type="presParOf" srcId="{96773A06-82E9-407A-99B4-FAF19D8077C4}" destId="{EDCB256A-40F1-41B8-85AC-A89E18F6337B}" srcOrd="4" destOrd="0" presId="urn:microsoft.com/office/officeart/2008/layout/PictureStrips"/>
    <dgm:cxn modelId="{FE136BD5-613C-42EC-BD5B-4D8B4460593D}" type="presParOf" srcId="{EDCB256A-40F1-41B8-85AC-A89E18F6337B}" destId="{E40FBC47-29AE-42B5-816A-7D5905843087}" srcOrd="0" destOrd="0" presId="urn:microsoft.com/office/officeart/2008/layout/PictureStrips"/>
    <dgm:cxn modelId="{09BB239D-B16C-41E8-BA7E-CC593A39C973}" type="presParOf" srcId="{EDCB256A-40F1-41B8-85AC-A89E18F6337B}" destId="{354354ED-2F81-4EFF-A54A-DF9590740A1B}" srcOrd="1" destOrd="0" presId="urn:microsoft.com/office/officeart/2008/layout/PictureStrip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CFBA9B-BA66-49E3-8CC8-44600476C174}" type="doc">
      <dgm:prSet loTypeId="urn:microsoft.com/office/officeart/2008/layout/PictureStrips" loCatId="list" qsTypeId="urn:microsoft.com/office/officeart/2005/8/quickstyle/simple1#3" qsCatId="simple" csTypeId="urn:microsoft.com/office/officeart/2005/8/colors/colorful2#3" csCatId="colorful" phldr="1"/>
      <dgm:spPr/>
      <dgm:t>
        <a:bodyPr/>
        <a:lstStyle/>
        <a:p>
          <a:endParaRPr lang="zh-CN" altLang="en-US"/>
        </a:p>
      </dgm:t>
    </dgm:pt>
    <dgm:pt modelId="{9919CAA5-7FFD-4369-BEEF-A22CCD507076}">
      <dgm:prSet phldrT="[文本]" custT="1"/>
      <dgm:spPr/>
      <dgm:t>
        <a:bodyPr/>
        <a:lstStyle/>
        <a:p>
          <a:r>
            <a:rPr lang="zh-CN" altLang="en-US" sz="900" b="1" dirty="0" smtClean="0">
              <a:latin typeface="微软雅黑" panose="020B0503020204020204" pitchFamily="34" charset="-122"/>
              <a:ea typeface="微软雅黑" panose="020B0503020204020204" pitchFamily="34" charset="-122"/>
            </a:rPr>
            <a:t>保证本单位安全生产投入的有效实施</a:t>
          </a:r>
          <a:endParaRPr lang="zh-CN" altLang="en-US" sz="900" b="1" dirty="0">
            <a:latin typeface="微软雅黑" panose="020B0503020204020204" pitchFamily="34" charset="-122"/>
            <a:ea typeface="微软雅黑" panose="020B0503020204020204" pitchFamily="34" charset="-122"/>
          </a:endParaRPr>
        </a:p>
      </dgm:t>
    </dgm:pt>
    <dgm:pt modelId="{19FD0CD3-4C08-4307-BAF6-322EB3AF2331}" cxnId="{4D40E6D8-BC10-4206-A0F8-F4D7E367F634}" type="parTrans">
      <dgm:prSet/>
      <dgm:spPr/>
      <dgm:t>
        <a:bodyPr/>
        <a:lstStyle/>
        <a:p>
          <a:endParaRPr lang="zh-CN" altLang="en-US"/>
        </a:p>
      </dgm:t>
    </dgm:pt>
    <dgm:pt modelId="{FFF8AEFC-A463-43CF-85A2-DAC4F0C77BC2}" cxnId="{4D40E6D8-BC10-4206-A0F8-F4D7E367F634}" type="sibTrans">
      <dgm:prSet/>
      <dgm:spPr/>
      <dgm:t>
        <a:bodyPr/>
        <a:lstStyle/>
        <a:p>
          <a:endParaRPr lang="zh-CN" altLang="en-US"/>
        </a:p>
      </dgm:t>
    </dgm:pt>
    <dgm:pt modelId="{280DD4E9-193A-4F09-B8CC-56D7078AB1A2}">
      <dgm:prSet phldrT="[文本]"/>
      <dgm:spPr/>
      <dgm:t>
        <a:bodyPr/>
        <a:lstStyle/>
        <a:p>
          <a:r>
            <a:rPr lang="zh-CN" altLang="en-US" sz="800" b="1" dirty="0" smtClean="0"/>
            <a:t>督促、检查本单位的安全生产工作，及时消除生产安全事故隐患</a:t>
          </a:r>
          <a:endParaRPr lang="zh-CN" altLang="en-US" sz="800" b="1" dirty="0"/>
        </a:p>
      </dgm:t>
    </dgm:pt>
    <dgm:pt modelId="{04C7A276-440D-41E3-BFF0-26FD2DBEB786}" cxnId="{347C96F5-A529-40A3-8298-C20B9D8867FD}" type="parTrans">
      <dgm:prSet/>
      <dgm:spPr/>
      <dgm:t>
        <a:bodyPr/>
        <a:lstStyle/>
        <a:p>
          <a:endParaRPr lang="zh-CN" altLang="en-US"/>
        </a:p>
      </dgm:t>
    </dgm:pt>
    <dgm:pt modelId="{21D84053-43B0-4BAC-A362-EFA08AF44DE6}" cxnId="{347C96F5-A529-40A3-8298-C20B9D8867FD}" type="sibTrans">
      <dgm:prSet/>
      <dgm:spPr/>
      <dgm:t>
        <a:bodyPr/>
        <a:lstStyle/>
        <a:p>
          <a:endParaRPr lang="zh-CN" altLang="en-US"/>
        </a:p>
      </dgm:t>
    </dgm:pt>
    <dgm:pt modelId="{FFD3121B-C76D-43ED-A383-1B6F495A3DF4}">
      <dgm:prSet phldrT="[文本]" custT="1"/>
      <dgm:spPr/>
      <dgm:t>
        <a:bodyPr/>
        <a:lstStyle/>
        <a:p>
          <a:r>
            <a:rPr lang="en-US" altLang="en-US" sz="800" dirty="0" smtClean="0"/>
            <a:t>1.</a:t>
          </a:r>
          <a:r>
            <a:rPr lang="zh-CN" altLang="en-US" sz="800" dirty="0" smtClean="0"/>
            <a:t>制定年度检查计划；</a:t>
          </a:r>
          <a:r>
            <a:rPr lang="en-US" altLang="en-US" sz="800" dirty="0" smtClean="0"/>
            <a:t>2.</a:t>
          </a:r>
          <a:r>
            <a:rPr lang="zh-CN" altLang="en-US" sz="800" dirty="0" smtClean="0"/>
            <a:t>每年至少带队参加</a:t>
          </a:r>
          <a:r>
            <a:rPr lang="en-US" altLang="en-US" sz="800" dirty="0" smtClean="0"/>
            <a:t>4</a:t>
          </a:r>
          <a:r>
            <a:rPr lang="zh-CN" altLang="en-US" sz="800" dirty="0" smtClean="0"/>
            <a:t>次综合性大检查；</a:t>
          </a:r>
          <a:r>
            <a:rPr lang="en-US" altLang="en-US" sz="800" dirty="0" smtClean="0"/>
            <a:t>3.</a:t>
          </a:r>
          <a:r>
            <a:rPr lang="zh-CN" altLang="en-US" sz="800" dirty="0" smtClean="0"/>
            <a:t>有检查、有限时整改、有复查形成闭环管理，提供安全整改资金</a:t>
          </a:r>
          <a:endParaRPr lang="zh-CN" altLang="en-US" sz="800" dirty="0"/>
        </a:p>
      </dgm:t>
    </dgm:pt>
    <dgm:pt modelId="{AAD90BC4-5F1B-468E-9A6A-516372CF0537}" cxnId="{B24859D8-F82A-488E-B8B5-2B0F4C742CB2}" type="parTrans">
      <dgm:prSet/>
      <dgm:spPr/>
      <dgm:t>
        <a:bodyPr/>
        <a:lstStyle/>
        <a:p>
          <a:endParaRPr lang="zh-CN" altLang="en-US"/>
        </a:p>
      </dgm:t>
    </dgm:pt>
    <dgm:pt modelId="{E8A4A049-3DAB-4094-8A3D-53A7107EC994}" cxnId="{B24859D8-F82A-488E-B8B5-2B0F4C742CB2}" type="sibTrans">
      <dgm:prSet/>
      <dgm:spPr/>
      <dgm:t>
        <a:bodyPr/>
        <a:lstStyle/>
        <a:p>
          <a:endParaRPr lang="zh-CN" altLang="en-US"/>
        </a:p>
      </dgm:t>
    </dgm:pt>
    <dgm:pt modelId="{438D5BC2-52F9-4099-94EF-EC4BEA21590A}">
      <dgm:prSet phldrT="[文本]"/>
      <dgm:spPr/>
      <dgm:t>
        <a:bodyPr/>
        <a:lstStyle/>
        <a:p>
          <a:r>
            <a:rPr lang="zh-CN" altLang="en-US" sz="800" b="1" dirty="0" smtClean="0"/>
            <a:t>组织制定并实施本单位的生产安全事故应急救援预案</a:t>
          </a:r>
          <a:endParaRPr lang="zh-CN" altLang="en-US" sz="800" b="1" dirty="0"/>
        </a:p>
      </dgm:t>
    </dgm:pt>
    <dgm:pt modelId="{09A20B83-E07E-48E9-AD2D-B76145B44A38}" cxnId="{7B6281C4-9F84-49A1-BC05-CD7DF2F629F6}" type="parTrans">
      <dgm:prSet/>
      <dgm:spPr/>
      <dgm:t>
        <a:bodyPr/>
        <a:lstStyle/>
        <a:p>
          <a:endParaRPr lang="zh-CN" altLang="en-US"/>
        </a:p>
      </dgm:t>
    </dgm:pt>
    <dgm:pt modelId="{291E8C56-BACC-403F-941C-2D63C12F0D9B}" cxnId="{7B6281C4-9F84-49A1-BC05-CD7DF2F629F6}" type="sibTrans">
      <dgm:prSet/>
      <dgm:spPr/>
      <dgm:t>
        <a:bodyPr/>
        <a:lstStyle/>
        <a:p>
          <a:endParaRPr lang="zh-CN" altLang="en-US"/>
        </a:p>
      </dgm:t>
    </dgm:pt>
    <dgm:pt modelId="{853BDDA8-47AA-49F2-A703-FAB9F190CAE0}">
      <dgm:prSet phldrT="[文本]" custT="1"/>
      <dgm:spPr/>
      <dgm:t>
        <a:bodyPr/>
        <a:lstStyle/>
        <a:p>
          <a:r>
            <a:rPr lang="en-US" altLang="en-US" sz="700" dirty="0" smtClean="0">
              <a:latin typeface="+mj-ea"/>
              <a:ea typeface="+mj-ea"/>
            </a:rPr>
            <a:t>1.</a:t>
          </a:r>
          <a:r>
            <a:rPr lang="zh-CN" altLang="en-US" sz="700" dirty="0" smtClean="0">
              <a:latin typeface="+mj-ea"/>
              <a:ea typeface="+mj-ea"/>
            </a:rPr>
            <a:t>组织编写本单位综合应急预案、专项应急预案、现场处置预案；每年至少演练一次综合应急预案或者专项应急预案，每半年演练一次现场处置预案；</a:t>
          </a:r>
          <a:r>
            <a:rPr lang="en-US" altLang="en-US" sz="700" dirty="0" smtClean="0">
              <a:latin typeface="+mj-ea"/>
              <a:ea typeface="+mj-ea"/>
            </a:rPr>
            <a:t>2.</a:t>
          </a:r>
          <a:r>
            <a:rPr lang="zh-CN" altLang="en-US" sz="700" dirty="0" smtClean="0">
              <a:latin typeface="+mj-ea"/>
              <a:ea typeface="+mj-ea"/>
            </a:rPr>
            <a:t>每次演练结束要有总结或评价</a:t>
          </a:r>
          <a:endParaRPr lang="zh-CN" altLang="en-US" sz="700" dirty="0">
            <a:latin typeface="+mj-ea"/>
            <a:ea typeface="+mj-ea"/>
          </a:endParaRPr>
        </a:p>
      </dgm:t>
    </dgm:pt>
    <dgm:pt modelId="{8FBDDA64-92E9-4DC7-AD4C-4C0BF882CC0A}" cxnId="{CC3250C0-2387-48AD-831C-25AEA465F1C7}" type="parTrans">
      <dgm:prSet/>
      <dgm:spPr/>
      <dgm:t>
        <a:bodyPr/>
        <a:lstStyle/>
        <a:p>
          <a:endParaRPr lang="zh-CN" altLang="en-US"/>
        </a:p>
      </dgm:t>
    </dgm:pt>
    <dgm:pt modelId="{B74FDA72-A55B-4658-AC0E-C7FDD7A66E48}" cxnId="{CC3250C0-2387-48AD-831C-25AEA465F1C7}" type="sibTrans">
      <dgm:prSet/>
      <dgm:spPr/>
      <dgm:t>
        <a:bodyPr/>
        <a:lstStyle/>
        <a:p>
          <a:endParaRPr lang="zh-CN" altLang="en-US"/>
        </a:p>
      </dgm:t>
    </dgm:pt>
    <dgm:pt modelId="{6CE7EBB7-0151-4B67-934A-D13788977A1B}">
      <dgm:prSet phldrT="[文本]" custT="1"/>
      <dgm:spPr/>
      <dgm:t>
        <a:bodyPr/>
        <a:lstStyle/>
        <a:p>
          <a:r>
            <a:rPr lang="en-US" altLang="en-US" sz="900" dirty="0" smtClean="0">
              <a:latin typeface="微软雅黑" panose="020B0503020204020204" pitchFamily="34" charset="-122"/>
              <a:ea typeface="微软雅黑" panose="020B0503020204020204" pitchFamily="34" charset="-122"/>
            </a:rPr>
            <a:t>1.</a:t>
          </a:r>
          <a:r>
            <a:rPr lang="zh-CN" altLang="en-US" sz="900" dirty="0" smtClean="0">
              <a:latin typeface="微软雅黑" panose="020B0503020204020204" pitchFamily="34" charset="-122"/>
              <a:ea typeface="微软雅黑" panose="020B0503020204020204" pitchFamily="34" charset="-122"/>
            </a:rPr>
            <a:t>制定年度安全生产投入计划，专款专用</a:t>
          </a:r>
          <a:r>
            <a:rPr lang="en-US" altLang="en-US" sz="900" dirty="0" smtClean="0">
              <a:latin typeface="微软雅黑" panose="020B0503020204020204" pitchFamily="34" charset="-122"/>
              <a:ea typeface="微软雅黑" panose="020B0503020204020204" pitchFamily="34" charset="-122"/>
            </a:rPr>
            <a:t>2.</a:t>
          </a:r>
          <a:r>
            <a:rPr lang="zh-CN" altLang="en-US" sz="900" dirty="0" smtClean="0">
              <a:latin typeface="微软雅黑" panose="020B0503020204020204" pitchFamily="34" charset="-122"/>
              <a:ea typeface="微软雅黑" panose="020B0503020204020204" pitchFamily="34" charset="-122"/>
            </a:rPr>
            <a:t>；每笔安全投入都要留存投入票据；</a:t>
          </a:r>
          <a:r>
            <a:rPr lang="en-US" altLang="en-US" sz="900" dirty="0" smtClean="0">
              <a:latin typeface="微软雅黑" panose="020B0503020204020204" pitchFamily="34" charset="-122"/>
              <a:ea typeface="微软雅黑" panose="020B0503020204020204" pitchFamily="34" charset="-122"/>
            </a:rPr>
            <a:t>3.</a:t>
          </a:r>
          <a:r>
            <a:rPr lang="zh-CN" altLang="en-US" sz="900" dirty="0" smtClean="0">
              <a:latin typeface="微软雅黑" panose="020B0503020204020204" pitchFamily="34" charset="-122"/>
              <a:ea typeface="微软雅黑" panose="020B0503020204020204" pitchFamily="34" charset="-122"/>
            </a:rPr>
            <a:t>为员工缴纳工伤保险；</a:t>
          </a:r>
          <a:r>
            <a:rPr lang="en-US" altLang="en-US" sz="900" dirty="0" smtClean="0">
              <a:latin typeface="微软雅黑" panose="020B0503020204020204" pitchFamily="34" charset="-122"/>
              <a:ea typeface="微软雅黑" panose="020B0503020204020204" pitchFamily="34" charset="-122"/>
            </a:rPr>
            <a:t>4.</a:t>
          </a:r>
          <a:r>
            <a:rPr lang="zh-CN" altLang="en-US" sz="900" dirty="0" smtClean="0">
              <a:latin typeface="微软雅黑" panose="020B0503020204020204" pitchFamily="34" charset="-122"/>
              <a:ea typeface="微软雅黑" panose="020B0503020204020204" pitchFamily="34" charset="-122"/>
            </a:rPr>
            <a:t>企业购买安责险</a:t>
          </a:r>
          <a:endParaRPr lang="zh-CN" altLang="en-US" sz="900" dirty="0">
            <a:latin typeface="微软雅黑" panose="020B0503020204020204" pitchFamily="34" charset="-122"/>
            <a:ea typeface="微软雅黑" panose="020B0503020204020204" pitchFamily="34" charset="-122"/>
          </a:endParaRPr>
        </a:p>
      </dgm:t>
    </dgm:pt>
    <dgm:pt modelId="{9F1D0EF0-63F9-4D7B-85F4-AF78E390245C}" cxnId="{59B4714A-58FC-4761-A3FF-A6A2F6CF6BA6}" type="sibTrans">
      <dgm:prSet/>
      <dgm:spPr/>
      <dgm:t>
        <a:bodyPr/>
        <a:lstStyle/>
        <a:p>
          <a:endParaRPr lang="zh-CN" altLang="en-US"/>
        </a:p>
      </dgm:t>
    </dgm:pt>
    <dgm:pt modelId="{2492BA77-E18C-412E-A469-242908D8C1D5}" cxnId="{59B4714A-58FC-4761-A3FF-A6A2F6CF6BA6}" type="parTrans">
      <dgm:prSet/>
      <dgm:spPr/>
      <dgm:t>
        <a:bodyPr/>
        <a:lstStyle/>
        <a:p>
          <a:endParaRPr lang="zh-CN" altLang="en-US"/>
        </a:p>
      </dgm:t>
    </dgm:pt>
    <dgm:pt modelId="{C91030C5-7AB1-40C3-B46E-C8838EE53A3B}">
      <dgm:prSet phldrT="[文本]"/>
      <dgm:spPr/>
      <dgm:t>
        <a:bodyPr/>
        <a:lstStyle/>
        <a:p>
          <a:r>
            <a:rPr lang="zh-CN" altLang="en-US" sz="800" b="1" dirty="0" smtClean="0"/>
            <a:t>及时、如实报告生产安全事故</a:t>
          </a:r>
          <a:endParaRPr lang="zh-CN" altLang="en-US" sz="800" b="1" dirty="0"/>
        </a:p>
      </dgm:t>
    </dgm:pt>
    <dgm:pt modelId="{76D70FCA-4F0B-490E-8C97-B91A9BD62ACC}" cxnId="{5E12C0CF-32D4-48DA-9E58-4723CF566231}" type="parTrans">
      <dgm:prSet/>
      <dgm:spPr/>
      <dgm:t>
        <a:bodyPr/>
        <a:lstStyle/>
        <a:p>
          <a:endParaRPr lang="zh-CN" altLang="en-US"/>
        </a:p>
      </dgm:t>
    </dgm:pt>
    <dgm:pt modelId="{73F9A48A-2161-4C39-8F93-C90727D4D1AE}" cxnId="{5E12C0CF-32D4-48DA-9E58-4723CF566231}" type="sibTrans">
      <dgm:prSet/>
      <dgm:spPr/>
      <dgm:t>
        <a:bodyPr/>
        <a:lstStyle/>
        <a:p>
          <a:endParaRPr lang="zh-CN" altLang="en-US"/>
        </a:p>
      </dgm:t>
    </dgm:pt>
    <dgm:pt modelId="{0F3ED086-F122-427D-8C32-6D44ACF999BF}">
      <dgm:prSet phldrT="[文本]" custT="1"/>
      <dgm:spPr/>
      <dgm:t>
        <a:bodyPr/>
        <a:lstStyle/>
        <a:p>
          <a:r>
            <a:rPr lang="en-US" altLang="en-US" sz="800" dirty="0" smtClean="0"/>
            <a:t>1.</a:t>
          </a:r>
          <a:r>
            <a:rPr lang="zh-CN" altLang="en-US" sz="800" dirty="0" smtClean="0"/>
            <a:t>企业发生事故及时向上级领导部门汇报</a:t>
          </a:r>
          <a:r>
            <a:rPr lang="en-US" altLang="en-US" sz="800" dirty="0" smtClean="0"/>
            <a:t>2.</a:t>
          </a:r>
          <a:r>
            <a:rPr lang="zh-CN" altLang="en-US" sz="800" dirty="0" smtClean="0"/>
            <a:t>发生事故向企业员工进行告知，四不放过原则处理</a:t>
          </a:r>
          <a:endParaRPr lang="zh-CN" altLang="en-US" sz="800" dirty="0"/>
        </a:p>
      </dgm:t>
    </dgm:pt>
    <dgm:pt modelId="{DE48C184-DB0B-43B6-8D0E-1B072C1C5BC6}" cxnId="{9BDC00D3-B758-487D-82D3-1DE68527E08C}" type="parTrans">
      <dgm:prSet/>
      <dgm:spPr/>
      <dgm:t>
        <a:bodyPr/>
        <a:lstStyle/>
        <a:p>
          <a:endParaRPr lang="zh-CN" altLang="en-US"/>
        </a:p>
      </dgm:t>
    </dgm:pt>
    <dgm:pt modelId="{22DE56CF-9330-4015-9444-15315F6696D0}" cxnId="{9BDC00D3-B758-487D-82D3-1DE68527E08C}" type="sibTrans">
      <dgm:prSet/>
      <dgm:spPr/>
      <dgm:t>
        <a:bodyPr/>
        <a:lstStyle/>
        <a:p>
          <a:endParaRPr lang="zh-CN" altLang="en-US"/>
        </a:p>
      </dgm:t>
    </dgm:pt>
    <dgm:pt modelId="{96773A06-82E9-407A-99B4-FAF19D8077C4}" type="pres">
      <dgm:prSet presAssocID="{6BCFBA9B-BA66-49E3-8CC8-44600476C174}" presName="Name0" presStyleCnt="0">
        <dgm:presLayoutVars>
          <dgm:dir/>
          <dgm:resizeHandles val="exact"/>
        </dgm:presLayoutVars>
      </dgm:prSet>
      <dgm:spPr/>
      <dgm:t>
        <a:bodyPr/>
        <a:lstStyle/>
        <a:p>
          <a:endParaRPr lang="zh-CN" altLang="en-US"/>
        </a:p>
      </dgm:t>
    </dgm:pt>
    <dgm:pt modelId="{5DD5668D-14A3-4591-AFAF-A4294B95FF41}" type="pres">
      <dgm:prSet presAssocID="{9919CAA5-7FFD-4369-BEEF-A22CCD507076}" presName="composite" presStyleCnt="0"/>
      <dgm:spPr/>
    </dgm:pt>
    <dgm:pt modelId="{22FE00C3-9E8E-41E5-911F-E83D49162053}" type="pres">
      <dgm:prSet presAssocID="{9919CAA5-7FFD-4369-BEEF-A22CCD507076}" presName="rect1" presStyleLbl="trAlignAcc1" presStyleIdx="0" presStyleCnt="4">
        <dgm:presLayoutVars>
          <dgm:bulletEnabled val="1"/>
        </dgm:presLayoutVars>
      </dgm:prSet>
      <dgm:spPr/>
      <dgm:t>
        <a:bodyPr/>
        <a:lstStyle/>
        <a:p>
          <a:endParaRPr lang="zh-CN" altLang="en-US"/>
        </a:p>
      </dgm:t>
    </dgm:pt>
    <dgm:pt modelId="{4D189A9C-8D47-4F80-BC5D-E2C5F478297E}" type="pres">
      <dgm:prSet presAssocID="{9919CAA5-7FFD-4369-BEEF-A22CCD507076}"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dgm:spPr>
      <dgm:t>
        <a:bodyPr/>
        <a:lstStyle/>
        <a:p>
          <a:endParaRPr lang="zh-CN" altLang="en-US"/>
        </a:p>
      </dgm:t>
    </dgm:pt>
    <dgm:pt modelId="{A52C48D8-CE50-457C-B033-92F386F144BA}" type="pres">
      <dgm:prSet presAssocID="{FFF8AEFC-A463-43CF-85A2-DAC4F0C77BC2}" presName="sibTrans" presStyleCnt="0"/>
      <dgm:spPr/>
    </dgm:pt>
    <dgm:pt modelId="{05764FE3-94A1-4F4A-BAED-3E53CE8010AC}" type="pres">
      <dgm:prSet presAssocID="{280DD4E9-193A-4F09-B8CC-56D7078AB1A2}" presName="composite" presStyleCnt="0"/>
      <dgm:spPr/>
    </dgm:pt>
    <dgm:pt modelId="{84726C4E-6472-48C0-A380-F0B45556C615}" type="pres">
      <dgm:prSet presAssocID="{280DD4E9-193A-4F09-B8CC-56D7078AB1A2}" presName="rect1" presStyleLbl="trAlignAcc1" presStyleIdx="1" presStyleCnt="4">
        <dgm:presLayoutVars>
          <dgm:bulletEnabled val="1"/>
        </dgm:presLayoutVars>
      </dgm:prSet>
      <dgm:spPr/>
      <dgm:t>
        <a:bodyPr/>
        <a:lstStyle/>
        <a:p>
          <a:endParaRPr lang="zh-CN" altLang="en-US"/>
        </a:p>
      </dgm:t>
    </dgm:pt>
    <dgm:pt modelId="{BD483EE0-A2FA-479C-99F9-0E4F5E7F7A82}" type="pres">
      <dgm:prSet presAssocID="{280DD4E9-193A-4F09-B8CC-56D7078AB1A2}" presName="rect2"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4000" r="-24000"/>
          </a:stretch>
        </a:blipFill>
      </dgm:spPr>
      <dgm:t>
        <a:bodyPr/>
        <a:lstStyle/>
        <a:p>
          <a:endParaRPr lang="zh-CN" altLang="en-US"/>
        </a:p>
      </dgm:t>
    </dgm:pt>
    <dgm:pt modelId="{92242A7D-FF7D-4FC5-A9FF-36B03A6B3039}" type="pres">
      <dgm:prSet presAssocID="{21D84053-43B0-4BAC-A362-EFA08AF44DE6}" presName="sibTrans" presStyleCnt="0"/>
      <dgm:spPr/>
    </dgm:pt>
    <dgm:pt modelId="{EDCB256A-40F1-41B8-85AC-A89E18F6337B}" type="pres">
      <dgm:prSet presAssocID="{438D5BC2-52F9-4099-94EF-EC4BEA21590A}" presName="composite" presStyleCnt="0"/>
      <dgm:spPr/>
    </dgm:pt>
    <dgm:pt modelId="{E40FBC47-29AE-42B5-816A-7D5905843087}" type="pres">
      <dgm:prSet presAssocID="{438D5BC2-52F9-4099-94EF-EC4BEA21590A}" presName="rect1" presStyleLbl="trAlignAcc1" presStyleIdx="2" presStyleCnt="4">
        <dgm:presLayoutVars>
          <dgm:bulletEnabled val="1"/>
        </dgm:presLayoutVars>
      </dgm:prSet>
      <dgm:spPr/>
      <dgm:t>
        <a:bodyPr/>
        <a:lstStyle/>
        <a:p>
          <a:endParaRPr lang="zh-CN" altLang="en-US"/>
        </a:p>
      </dgm:t>
    </dgm:pt>
    <dgm:pt modelId="{354354ED-2F81-4EFF-A54A-DF9590740A1B}" type="pres">
      <dgm:prSet presAssocID="{438D5BC2-52F9-4099-94EF-EC4BEA21590A}" presName="rect2"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9000" r="-59000"/>
          </a:stretch>
        </a:blipFill>
      </dgm:spPr>
      <dgm:t>
        <a:bodyPr/>
        <a:lstStyle/>
        <a:p>
          <a:endParaRPr lang="zh-CN" altLang="en-US"/>
        </a:p>
      </dgm:t>
    </dgm:pt>
    <dgm:pt modelId="{352F8A15-11E9-4E82-B2F4-EB0524797FC6}" type="pres">
      <dgm:prSet presAssocID="{291E8C56-BACC-403F-941C-2D63C12F0D9B}" presName="sibTrans" presStyleCnt="0"/>
      <dgm:spPr/>
    </dgm:pt>
    <dgm:pt modelId="{06429B6D-74DB-4826-BF9D-12EE2B8EA8DE}" type="pres">
      <dgm:prSet presAssocID="{C91030C5-7AB1-40C3-B46E-C8838EE53A3B}" presName="composite" presStyleCnt="0"/>
      <dgm:spPr/>
    </dgm:pt>
    <dgm:pt modelId="{A0191D67-9EA7-4EC0-AD7A-350D4B745976}" type="pres">
      <dgm:prSet presAssocID="{C91030C5-7AB1-40C3-B46E-C8838EE53A3B}" presName="rect1" presStyleLbl="trAlignAcc1" presStyleIdx="3" presStyleCnt="4">
        <dgm:presLayoutVars>
          <dgm:bulletEnabled val="1"/>
        </dgm:presLayoutVars>
      </dgm:prSet>
      <dgm:spPr/>
      <dgm:t>
        <a:bodyPr/>
        <a:lstStyle/>
        <a:p>
          <a:endParaRPr lang="zh-CN" altLang="en-US"/>
        </a:p>
      </dgm:t>
    </dgm:pt>
    <dgm:pt modelId="{04C67283-3F88-4AA7-B8DE-42B3C72826C5}" type="pres">
      <dgm:prSet presAssocID="{C91030C5-7AB1-40C3-B46E-C8838EE53A3B}" presName="rect2"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1000" r="-51000"/>
          </a:stretch>
        </a:blipFill>
      </dgm:spPr>
      <dgm:t>
        <a:bodyPr/>
        <a:lstStyle/>
        <a:p>
          <a:endParaRPr lang="zh-CN" altLang="en-US"/>
        </a:p>
      </dgm:t>
    </dgm:pt>
  </dgm:ptLst>
  <dgm:cxnLst>
    <dgm:cxn modelId="{59B4714A-58FC-4761-A3FF-A6A2F6CF6BA6}" srcId="{9919CAA5-7FFD-4369-BEEF-A22CCD507076}" destId="{6CE7EBB7-0151-4B67-934A-D13788977A1B}" srcOrd="0" destOrd="0" parTransId="{2492BA77-E18C-412E-A469-242908D8C1D5}" sibTransId="{9F1D0EF0-63F9-4D7B-85F4-AF78E390245C}"/>
    <dgm:cxn modelId="{85CB3A06-3978-43EF-939C-422DBA1CA16D}" type="presOf" srcId="{0F3ED086-F122-427D-8C32-6D44ACF999BF}" destId="{A0191D67-9EA7-4EC0-AD7A-350D4B745976}" srcOrd="0" destOrd="1" presId="urn:microsoft.com/office/officeart/2008/layout/PictureStrips"/>
    <dgm:cxn modelId="{7580B271-55AE-4923-83F5-B08E4076E646}" type="presOf" srcId="{280DD4E9-193A-4F09-B8CC-56D7078AB1A2}" destId="{84726C4E-6472-48C0-A380-F0B45556C615}" srcOrd="0" destOrd="0" presId="urn:microsoft.com/office/officeart/2008/layout/PictureStrips"/>
    <dgm:cxn modelId="{9BDC00D3-B758-487D-82D3-1DE68527E08C}" srcId="{C91030C5-7AB1-40C3-B46E-C8838EE53A3B}" destId="{0F3ED086-F122-427D-8C32-6D44ACF999BF}" srcOrd="0" destOrd="0" parTransId="{DE48C184-DB0B-43B6-8D0E-1B072C1C5BC6}" sibTransId="{22DE56CF-9330-4015-9444-15315F6696D0}"/>
    <dgm:cxn modelId="{FAC0CD7E-1C8E-464D-AF5F-55DAD0E2DC97}" type="presOf" srcId="{438D5BC2-52F9-4099-94EF-EC4BEA21590A}" destId="{E40FBC47-29AE-42B5-816A-7D5905843087}" srcOrd="0" destOrd="0" presId="urn:microsoft.com/office/officeart/2008/layout/PictureStrips"/>
    <dgm:cxn modelId="{347C96F5-A529-40A3-8298-C20B9D8867FD}" srcId="{6BCFBA9B-BA66-49E3-8CC8-44600476C174}" destId="{280DD4E9-193A-4F09-B8CC-56D7078AB1A2}" srcOrd="1" destOrd="0" parTransId="{04C7A276-440D-41E3-BFF0-26FD2DBEB786}" sibTransId="{21D84053-43B0-4BAC-A362-EFA08AF44DE6}"/>
    <dgm:cxn modelId="{92ADB818-3DBD-41A6-8C6A-50CFE5AAC509}" type="presOf" srcId="{6CE7EBB7-0151-4B67-934A-D13788977A1B}" destId="{22FE00C3-9E8E-41E5-911F-E83D49162053}" srcOrd="0" destOrd="1" presId="urn:microsoft.com/office/officeart/2008/layout/PictureStrips"/>
    <dgm:cxn modelId="{519682E9-A896-47CC-9E5B-820A45DAD728}" type="presOf" srcId="{FFD3121B-C76D-43ED-A383-1B6F495A3DF4}" destId="{84726C4E-6472-48C0-A380-F0B45556C615}" srcOrd="0" destOrd="1" presId="urn:microsoft.com/office/officeart/2008/layout/PictureStrips"/>
    <dgm:cxn modelId="{CC3250C0-2387-48AD-831C-25AEA465F1C7}" srcId="{438D5BC2-52F9-4099-94EF-EC4BEA21590A}" destId="{853BDDA8-47AA-49F2-A703-FAB9F190CAE0}" srcOrd="0" destOrd="0" parTransId="{8FBDDA64-92E9-4DC7-AD4C-4C0BF882CC0A}" sibTransId="{B74FDA72-A55B-4658-AC0E-C7FDD7A66E48}"/>
    <dgm:cxn modelId="{BDDD8501-40DD-47A9-9CD2-24C234F508A2}" type="presOf" srcId="{853BDDA8-47AA-49F2-A703-FAB9F190CAE0}" destId="{E40FBC47-29AE-42B5-816A-7D5905843087}" srcOrd="0" destOrd="1" presId="urn:microsoft.com/office/officeart/2008/layout/PictureStrips"/>
    <dgm:cxn modelId="{B24859D8-F82A-488E-B8B5-2B0F4C742CB2}" srcId="{280DD4E9-193A-4F09-B8CC-56D7078AB1A2}" destId="{FFD3121B-C76D-43ED-A383-1B6F495A3DF4}" srcOrd="0" destOrd="0" parTransId="{AAD90BC4-5F1B-468E-9A6A-516372CF0537}" sibTransId="{E8A4A049-3DAB-4094-8A3D-53A7107EC994}"/>
    <dgm:cxn modelId="{4D40E6D8-BC10-4206-A0F8-F4D7E367F634}" srcId="{6BCFBA9B-BA66-49E3-8CC8-44600476C174}" destId="{9919CAA5-7FFD-4369-BEEF-A22CCD507076}" srcOrd="0" destOrd="0" parTransId="{19FD0CD3-4C08-4307-BAF6-322EB3AF2331}" sibTransId="{FFF8AEFC-A463-43CF-85A2-DAC4F0C77BC2}"/>
    <dgm:cxn modelId="{7B6281C4-9F84-49A1-BC05-CD7DF2F629F6}" srcId="{6BCFBA9B-BA66-49E3-8CC8-44600476C174}" destId="{438D5BC2-52F9-4099-94EF-EC4BEA21590A}" srcOrd="2" destOrd="0" parTransId="{09A20B83-E07E-48E9-AD2D-B76145B44A38}" sibTransId="{291E8C56-BACC-403F-941C-2D63C12F0D9B}"/>
    <dgm:cxn modelId="{194A1DBB-1535-49F5-9B51-DADD8853F6DF}" type="presOf" srcId="{C91030C5-7AB1-40C3-B46E-C8838EE53A3B}" destId="{A0191D67-9EA7-4EC0-AD7A-350D4B745976}" srcOrd="0" destOrd="0" presId="urn:microsoft.com/office/officeart/2008/layout/PictureStrips"/>
    <dgm:cxn modelId="{5E12C0CF-32D4-48DA-9E58-4723CF566231}" srcId="{6BCFBA9B-BA66-49E3-8CC8-44600476C174}" destId="{C91030C5-7AB1-40C3-B46E-C8838EE53A3B}" srcOrd="3" destOrd="0" parTransId="{76D70FCA-4F0B-490E-8C97-B91A9BD62ACC}" sibTransId="{73F9A48A-2161-4C39-8F93-C90727D4D1AE}"/>
    <dgm:cxn modelId="{94D9F33F-114B-483A-9C18-3696670DBBE4}" type="presOf" srcId="{6BCFBA9B-BA66-49E3-8CC8-44600476C174}" destId="{96773A06-82E9-407A-99B4-FAF19D8077C4}" srcOrd="0" destOrd="0" presId="urn:microsoft.com/office/officeart/2008/layout/PictureStrips"/>
    <dgm:cxn modelId="{768CE429-E083-48DE-94E4-D15118DB807C}" type="presOf" srcId="{9919CAA5-7FFD-4369-BEEF-A22CCD507076}" destId="{22FE00C3-9E8E-41E5-911F-E83D49162053}" srcOrd="0" destOrd="0" presId="urn:microsoft.com/office/officeart/2008/layout/PictureStrips"/>
    <dgm:cxn modelId="{38760F54-CE00-4423-9585-76F6430DCCD9}" type="presParOf" srcId="{96773A06-82E9-407A-99B4-FAF19D8077C4}" destId="{5DD5668D-14A3-4591-AFAF-A4294B95FF41}" srcOrd="0" destOrd="0" presId="urn:microsoft.com/office/officeart/2008/layout/PictureStrips"/>
    <dgm:cxn modelId="{F6BAE48F-CB9B-4635-8290-3FD7F904B0A8}" type="presParOf" srcId="{5DD5668D-14A3-4591-AFAF-A4294B95FF41}" destId="{22FE00C3-9E8E-41E5-911F-E83D49162053}" srcOrd="0" destOrd="0" presId="urn:microsoft.com/office/officeart/2008/layout/PictureStrips"/>
    <dgm:cxn modelId="{B5B52235-C135-409D-9A8C-C15A0F01D744}" type="presParOf" srcId="{5DD5668D-14A3-4591-AFAF-A4294B95FF41}" destId="{4D189A9C-8D47-4F80-BC5D-E2C5F478297E}" srcOrd="1" destOrd="0" presId="urn:microsoft.com/office/officeart/2008/layout/PictureStrips"/>
    <dgm:cxn modelId="{7B11A6F5-27A6-4EBE-92FF-297EF1F2BC73}" type="presParOf" srcId="{96773A06-82E9-407A-99B4-FAF19D8077C4}" destId="{A52C48D8-CE50-457C-B033-92F386F144BA}" srcOrd="1" destOrd="0" presId="urn:microsoft.com/office/officeart/2008/layout/PictureStrips"/>
    <dgm:cxn modelId="{B6B94EC5-6609-404F-9E40-A4C114165CB7}" type="presParOf" srcId="{96773A06-82E9-407A-99B4-FAF19D8077C4}" destId="{05764FE3-94A1-4F4A-BAED-3E53CE8010AC}" srcOrd="2" destOrd="0" presId="urn:microsoft.com/office/officeart/2008/layout/PictureStrips"/>
    <dgm:cxn modelId="{7DE5302E-00B8-4A0A-91CB-788910616179}" type="presParOf" srcId="{05764FE3-94A1-4F4A-BAED-3E53CE8010AC}" destId="{84726C4E-6472-48C0-A380-F0B45556C615}" srcOrd="0" destOrd="0" presId="urn:microsoft.com/office/officeart/2008/layout/PictureStrips"/>
    <dgm:cxn modelId="{C28A36CE-140E-42AA-A9EA-2178EA243C87}" type="presParOf" srcId="{05764FE3-94A1-4F4A-BAED-3E53CE8010AC}" destId="{BD483EE0-A2FA-479C-99F9-0E4F5E7F7A82}" srcOrd="1" destOrd="0" presId="urn:microsoft.com/office/officeart/2008/layout/PictureStrips"/>
    <dgm:cxn modelId="{AFBF3734-9127-402F-90ED-DEC9E4306FF6}" type="presParOf" srcId="{96773A06-82E9-407A-99B4-FAF19D8077C4}" destId="{92242A7D-FF7D-4FC5-A9FF-36B03A6B3039}" srcOrd="3" destOrd="0" presId="urn:microsoft.com/office/officeart/2008/layout/PictureStrips"/>
    <dgm:cxn modelId="{C9B46628-2E03-4610-96E4-03B9ECE2F246}" type="presParOf" srcId="{96773A06-82E9-407A-99B4-FAF19D8077C4}" destId="{EDCB256A-40F1-41B8-85AC-A89E18F6337B}" srcOrd="4" destOrd="0" presId="urn:microsoft.com/office/officeart/2008/layout/PictureStrips"/>
    <dgm:cxn modelId="{C3E6479A-F84E-418B-A2E2-B5606388B48E}" type="presParOf" srcId="{EDCB256A-40F1-41B8-85AC-A89E18F6337B}" destId="{E40FBC47-29AE-42B5-816A-7D5905843087}" srcOrd="0" destOrd="0" presId="urn:microsoft.com/office/officeart/2008/layout/PictureStrips"/>
    <dgm:cxn modelId="{CAE48340-6B70-436B-BC1D-C42B43D3A057}" type="presParOf" srcId="{EDCB256A-40F1-41B8-85AC-A89E18F6337B}" destId="{354354ED-2F81-4EFF-A54A-DF9590740A1B}" srcOrd="1" destOrd="0" presId="urn:microsoft.com/office/officeart/2008/layout/PictureStrips"/>
    <dgm:cxn modelId="{DE6769AE-ADCB-49F7-AA9C-652767209BC4}" type="presParOf" srcId="{96773A06-82E9-407A-99B4-FAF19D8077C4}" destId="{352F8A15-11E9-4E82-B2F4-EB0524797FC6}" srcOrd="5" destOrd="0" presId="urn:microsoft.com/office/officeart/2008/layout/PictureStrips"/>
    <dgm:cxn modelId="{A448E736-44AC-436C-8A2C-B4492E5D7E76}" type="presParOf" srcId="{96773A06-82E9-407A-99B4-FAF19D8077C4}" destId="{06429B6D-74DB-4826-BF9D-12EE2B8EA8DE}" srcOrd="6" destOrd="0" presId="urn:microsoft.com/office/officeart/2008/layout/PictureStrips"/>
    <dgm:cxn modelId="{E374B7BB-0A23-4900-9AF7-0B7BFB14887A}" type="presParOf" srcId="{06429B6D-74DB-4826-BF9D-12EE2B8EA8DE}" destId="{A0191D67-9EA7-4EC0-AD7A-350D4B745976}" srcOrd="0" destOrd="0" presId="urn:microsoft.com/office/officeart/2008/layout/PictureStrips"/>
    <dgm:cxn modelId="{5B617252-85F0-4502-8849-108406B31C8E}" type="presParOf" srcId="{06429B6D-74DB-4826-BF9D-12EE2B8EA8DE}" destId="{04C67283-3F88-4AA7-B8DE-42B3C72826C5}" srcOrd="1" destOrd="0" presId="urn:microsoft.com/office/officeart/2008/layout/PictureStrip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CFBA9B-BA66-49E3-8CC8-44600476C174}" type="doc">
      <dgm:prSet loTypeId="urn:microsoft.com/office/officeart/2005/8/layout/vList5" loCatId="list" qsTypeId="urn:microsoft.com/office/officeart/2005/8/quickstyle/simple1#4" qsCatId="simple" csTypeId="urn:microsoft.com/office/officeart/2005/8/colors/colorful2#4" csCatId="colorful" phldr="1"/>
      <dgm:spPr/>
      <dgm:t>
        <a:bodyPr/>
        <a:lstStyle/>
        <a:p>
          <a:endParaRPr lang="zh-CN" altLang="en-US"/>
        </a:p>
      </dgm:t>
    </dgm:pt>
    <dgm:pt modelId="{9919CAA5-7FFD-4369-BEEF-A22CCD507076}">
      <dgm:prSet phldrT="[文本]" phldr="0" custT="1"/>
      <dgm:spPr/>
      <dgm:t>
        <a:bodyPr vert="horz" wrap="square"/>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a:lnSpc>
              <a:spcPct val="100000"/>
            </a:lnSpc>
            <a:spcBef>
              <a:spcPct val="0"/>
            </a:spcBef>
            <a:spcAft>
              <a:spcPct val="35000"/>
            </a:spcAft>
          </a:pPr>
          <a:r>
            <a:rPr lang="zh-CN" altLang="en-US" sz="1000" b="1" dirty="0" smtClean="0"/>
            <a:t>组织或者参与拟定本单位安全生产规章制度、操作规程和生产</a:t>
          </a:r>
          <a:r>
            <a:rPr lang="zh-CN" altLang="en-US" sz="1000" b="1" dirty="0" smtClean="0">
              <a:latin typeface="微软雅黑" panose="020B0503020204020204" pitchFamily="34" charset="-122"/>
              <a:ea typeface="微软雅黑" panose="020B0503020204020204" pitchFamily="34" charset="-122"/>
            </a:rPr>
            <a:t>安全事故</a:t>
          </a:r>
          <a:r>
            <a:rPr lang="zh-CN" altLang="en-US" sz="1000" b="1" dirty="0" smtClean="0"/>
            <a:t>应急</a:t>
          </a:r>
          <a:r>
            <a:rPr lang="zh-CN" altLang="en-US" sz="1050" b="1" dirty="0" smtClean="0"/>
            <a:t>救援预案</a:t>
          </a:r>
          <a:endParaRPr lang="zh-CN" altLang="en-US" sz="1050" b="1" dirty="0"/>
        </a:p>
      </dgm:t>
    </dgm:pt>
    <dgm:pt modelId="{19FD0CD3-4C08-4307-BAF6-322EB3AF2331}" cxnId="{9BE7B391-A4CA-47BF-B84E-E365CF3EFA38}" type="parTrans">
      <dgm:prSet/>
      <dgm:spPr/>
      <dgm:t>
        <a:bodyPr/>
        <a:lstStyle/>
        <a:p>
          <a:endParaRPr lang="zh-CN" altLang="en-US"/>
        </a:p>
      </dgm:t>
    </dgm:pt>
    <dgm:pt modelId="{FFF8AEFC-A463-43CF-85A2-DAC4F0C77BC2}" cxnId="{9BE7B391-A4CA-47BF-B84E-E365CF3EFA38}" type="sibTrans">
      <dgm:prSet/>
      <dgm:spPr/>
      <dgm:t>
        <a:bodyPr/>
        <a:lstStyle/>
        <a:p>
          <a:endParaRPr lang="zh-CN" altLang="en-US"/>
        </a:p>
      </dgm:t>
    </dgm:pt>
    <dgm:pt modelId="{6CE7EBB7-0151-4B67-934A-D13788977A1B}">
      <dgm:prSet phldrT="[文本]" custT="1"/>
      <dgm:spPr/>
      <dgm:t>
        <a:bodyPr/>
        <a:lstStyle/>
        <a:p>
          <a:r>
            <a:rPr lang="en-US" altLang="en-US" sz="900" dirty="0" smtClean="0">
              <a:latin typeface="+mn-ea"/>
              <a:ea typeface="+mn-ea"/>
            </a:rPr>
            <a:t>1.</a:t>
          </a:r>
          <a:r>
            <a:rPr lang="zh-CN" altLang="en-US" sz="900" dirty="0" smtClean="0">
              <a:latin typeface="+mn-ea"/>
              <a:ea typeface="+mn-ea"/>
            </a:rPr>
            <a:t>安全生产教育培训制度、安全检查或隐患排查制度、安全例会制度、特种作业人员管理制度、安全投入管理制度、消防安全管理制度、具有较大危险场所管理制度等</a:t>
          </a:r>
          <a:r>
            <a:rPr lang="en-US" altLang="en-US" sz="900" dirty="0" smtClean="0">
              <a:latin typeface="+mn-ea"/>
              <a:ea typeface="+mn-ea"/>
            </a:rPr>
            <a:t>2.</a:t>
          </a:r>
          <a:r>
            <a:rPr lang="zh-CN" altLang="en-US" sz="900" dirty="0" smtClean="0">
              <a:latin typeface="+mn-ea"/>
              <a:ea typeface="+mn-ea"/>
            </a:rPr>
            <a:t>重点岗位、重点设备安全操作规程</a:t>
          </a:r>
          <a:endParaRPr lang="zh-CN" altLang="en-US" sz="900" dirty="0">
            <a:latin typeface="+mn-ea"/>
            <a:ea typeface="+mn-ea"/>
          </a:endParaRPr>
        </a:p>
      </dgm:t>
    </dgm:pt>
    <dgm:pt modelId="{2492BA77-E18C-412E-A469-242908D8C1D5}" cxnId="{832AA9C7-83A3-4A20-9A92-135A454D9B6D}" type="parTrans">
      <dgm:prSet/>
      <dgm:spPr/>
      <dgm:t>
        <a:bodyPr/>
        <a:lstStyle/>
        <a:p>
          <a:endParaRPr lang="zh-CN" altLang="en-US"/>
        </a:p>
      </dgm:t>
    </dgm:pt>
    <dgm:pt modelId="{9F1D0EF0-63F9-4D7B-85F4-AF78E390245C}" cxnId="{832AA9C7-83A3-4A20-9A92-135A454D9B6D}" type="sibTrans">
      <dgm:prSet/>
      <dgm:spPr/>
      <dgm:t>
        <a:bodyPr/>
        <a:lstStyle/>
        <a:p>
          <a:endParaRPr lang="zh-CN" altLang="en-US"/>
        </a:p>
      </dgm:t>
    </dgm:pt>
    <dgm:pt modelId="{280DD4E9-193A-4F09-B8CC-56D7078AB1A2}">
      <dgm:prSet phldrT="[文本]"/>
      <dgm:spPr/>
      <dgm:t>
        <a:bodyPr/>
        <a:lstStyle/>
        <a:p>
          <a:r>
            <a:rPr lang="zh-CN" altLang="en-US" b="1" dirty="0" smtClean="0"/>
            <a:t>组织或者参与拟定本单位安全生产教育和培训，如实记录安全生产教育和培训情况</a:t>
          </a:r>
          <a:endParaRPr lang="zh-CN" altLang="en-US" b="1" dirty="0"/>
        </a:p>
      </dgm:t>
    </dgm:pt>
    <dgm:pt modelId="{04C7A276-440D-41E3-BFF0-26FD2DBEB786}" cxnId="{96CCAA56-1636-499D-BB2D-2758CB50CC14}" type="parTrans">
      <dgm:prSet/>
      <dgm:spPr/>
      <dgm:t>
        <a:bodyPr/>
        <a:lstStyle/>
        <a:p>
          <a:endParaRPr lang="zh-CN" altLang="en-US"/>
        </a:p>
      </dgm:t>
    </dgm:pt>
    <dgm:pt modelId="{21D84053-43B0-4BAC-A362-EFA08AF44DE6}" cxnId="{96CCAA56-1636-499D-BB2D-2758CB50CC14}" type="sibTrans">
      <dgm:prSet/>
      <dgm:spPr/>
      <dgm:t>
        <a:bodyPr/>
        <a:lstStyle/>
        <a:p>
          <a:endParaRPr lang="zh-CN" altLang="en-US"/>
        </a:p>
      </dgm:t>
    </dgm:pt>
    <dgm:pt modelId="{FFD3121B-C76D-43ED-A383-1B6F495A3DF4}">
      <dgm:prSet phldrT="[文本]" custT="1"/>
      <dgm:spPr/>
      <dgm:t>
        <a:bodyPr/>
        <a:lstStyle/>
        <a:p>
          <a:r>
            <a:rPr lang="en-US" altLang="en-US" sz="700" dirty="0" smtClean="0"/>
            <a:t>1.</a:t>
          </a:r>
          <a:r>
            <a:rPr lang="zh-CN" altLang="en-US" sz="700" dirty="0" smtClean="0"/>
            <a:t>协助制定安全教育培训计划、组织人员安全教育培训，且做好记录，要有培训试卷，确定安全教育培训归口管理部门</a:t>
          </a:r>
          <a:r>
            <a:rPr lang="en-US" altLang="en-US" sz="700" dirty="0" smtClean="0"/>
            <a:t>2.</a:t>
          </a:r>
          <a:r>
            <a:rPr lang="zh-CN" altLang="en-US" sz="700" dirty="0" smtClean="0"/>
            <a:t>一般行业主要负责人和安全管理人员外部培训取证；新入职员工岗前安全教育培训不少于</a:t>
          </a:r>
          <a:r>
            <a:rPr lang="en-US" altLang="en-US" sz="700" dirty="0" smtClean="0"/>
            <a:t>24</a:t>
          </a:r>
          <a:r>
            <a:rPr lang="zh-CN" altLang="en-US" sz="700" dirty="0" smtClean="0"/>
            <a:t>学时，公司级、部门级、班组级；在职员工每年安全教育培训不少于</a:t>
          </a:r>
          <a:r>
            <a:rPr lang="en-US" altLang="en-US" sz="700" dirty="0" smtClean="0"/>
            <a:t>8</a:t>
          </a:r>
          <a:r>
            <a:rPr lang="zh-CN" altLang="en-US" sz="700" dirty="0" smtClean="0"/>
            <a:t>个小时等</a:t>
          </a:r>
          <a:endParaRPr lang="zh-CN" altLang="en-US" sz="700" dirty="0"/>
        </a:p>
      </dgm:t>
    </dgm:pt>
    <dgm:pt modelId="{AAD90BC4-5F1B-468E-9A6A-516372CF0537}" cxnId="{53330240-417B-4DD0-85D5-02FFE2AA5944}" type="parTrans">
      <dgm:prSet/>
      <dgm:spPr/>
      <dgm:t>
        <a:bodyPr/>
        <a:lstStyle/>
        <a:p>
          <a:endParaRPr lang="zh-CN" altLang="en-US"/>
        </a:p>
      </dgm:t>
    </dgm:pt>
    <dgm:pt modelId="{E8A4A049-3DAB-4094-8A3D-53A7107EC994}" cxnId="{53330240-417B-4DD0-85D5-02FFE2AA5944}" type="sibTrans">
      <dgm:prSet/>
      <dgm:spPr/>
      <dgm:t>
        <a:bodyPr/>
        <a:lstStyle/>
        <a:p>
          <a:endParaRPr lang="zh-CN" altLang="en-US"/>
        </a:p>
      </dgm:t>
    </dgm:pt>
    <dgm:pt modelId="{438D5BC2-52F9-4099-94EF-EC4BEA21590A}">
      <dgm:prSet phldrT="[文本]"/>
      <dgm:spPr/>
      <dgm:t>
        <a:bodyPr/>
        <a:lstStyle/>
        <a:p>
          <a:r>
            <a:rPr lang="zh-CN" altLang="en-US" b="1" dirty="0" smtClean="0"/>
            <a:t>督促落实本单位重大危险源的安全管理措施</a:t>
          </a:r>
          <a:endParaRPr lang="zh-CN" altLang="en-US" b="1" dirty="0"/>
        </a:p>
      </dgm:t>
    </dgm:pt>
    <dgm:pt modelId="{09A20B83-E07E-48E9-AD2D-B76145B44A38}" cxnId="{B2A22D28-C17D-4CC8-B123-B6CFD2585AA7}" type="parTrans">
      <dgm:prSet/>
      <dgm:spPr/>
      <dgm:t>
        <a:bodyPr/>
        <a:lstStyle/>
        <a:p>
          <a:endParaRPr lang="zh-CN" altLang="en-US"/>
        </a:p>
      </dgm:t>
    </dgm:pt>
    <dgm:pt modelId="{291E8C56-BACC-403F-941C-2D63C12F0D9B}" cxnId="{B2A22D28-C17D-4CC8-B123-B6CFD2585AA7}" type="sibTrans">
      <dgm:prSet/>
      <dgm:spPr/>
      <dgm:t>
        <a:bodyPr/>
        <a:lstStyle/>
        <a:p>
          <a:endParaRPr lang="zh-CN" altLang="en-US"/>
        </a:p>
      </dgm:t>
    </dgm:pt>
    <dgm:pt modelId="{853BDDA8-47AA-49F2-A703-FAB9F190CAE0}">
      <dgm:prSet phldrT="[文本]"/>
      <dgm:spPr/>
      <dgm:t>
        <a:bodyPr/>
        <a:lstStyle/>
        <a:p>
          <a:r>
            <a:rPr lang="zh-CN" altLang="en-US" dirty="0" smtClean="0"/>
            <a:t>多数企业不存在重大危险源</a:t>
          </a:r>
          <a:endParaRPr lang="zh-CN" altLang="en-US" dirty="0"/>
        </a:p>
      </dgm:t>
    </dgm:pt>
    <dgm:pt modelId="{8FBDDA64-92E9-4DC7-AD4C-4C0BF882CC0A}" cxnId="{426A5094-8DCC-4597-8EA3-09ABEEC98F9D}" type="parTrans">
      <dgm:prSet/>
      <dgm:spPr/>
      <dgm:t>
        <a:bodyPr/>
        <a:lstStyle/>
        <a:p>
          <a:endParaRPr lang="zh-CN" altLang="en-US"/>
        </a:p>
      </dgm:t>
    </dgm:pt>
    <dgm:pt modelId="{B74FDA72-A55B-4658-AC0E-C7FDD7A66E48}" cxnId="{426A5094-8DCC-4597-8EA3-09ABEEC98F9D}" type="sibTrans">
      <dgm:prSet/>
      <dgm:spPr/>
      <dgm:t>
        <a:bodyPr/>
        <a:lstStyle/>
        <a:p>
          <a:endParaRPr lang="zh-CN" altLang="en-US"/>
        </a:p>
      </dgm:t>
    </dgm:pt>
    <dgm:pt modelId="{C91030C5-7AB1-40C3-B46E-C8838EE53A3B}">
      <dgm:prSet phldrT="[文本]"/>
      <dgm:spPr/>
      <dgm:t>
        <a:bodyPr/>
        <a:lstStyle/>
        <a:p>
          <a:r>
            <a:rPr lang="zh-CN" altLang="en-US" b="1" dirty="0" smtClean="0"/>
            <a:t>组织或者参与本单位应急救援演练</a:t>
          </a:r>
          <a:endParaRPr lang="zh-CN" altLang="en-US" b="1" dirty="0"/>
        </a:p>
      </dgm:t>
    </dgm:pt>
    <dgm:pt modelId="{76D70FCA-4F0B-490E-8C97-B91A9BD62ACC}" cxnId="{A6AE90AE-FE76-4164-8AF4-2D6151DC208D}" type="parTrans">
      <dgm:prSet/>
      <dgm:spPr/>
      <dgm:t>
        <a:bodyPr/>
        <a:lstStyle/>
        <a:p>
          <a:endParaRPr lang="zh-CN" altLang="en-US"/>
        </a:p>
      </dgm:t>
    </dgm:pt>
    <dgm:pt modelId="{73F9A48A-2161-4C39-8F93-C90727D4D1AE}" cxnId="{A6AE90AE-FE76-4164-8AF4-2D6151DC208D}" type="sibTrans">
      <dgm:prSet/>
      <dgm:spPr/>
      <dgm:t>
        <a:bodyPr/>
        <a:lstStyle/>
        <a:p>
          <a:endParaRPr lang="zh-CN" altLang="en-US"/>
        </a:p>
      </dgm:t>
    </dgm:pt>
    <dgm:pt modelId="{0F3ED086-F122-427D-8C32-6D44ACF999BF}">
      <dgm:prSet phldrT="[文本]"/>
      <dgm:spPr/>
      <dgm:t>
        <a:bodyPr/>
        <a:lstStyle/>
        <a:p>
          <a:r>
            <a:rPr lang="en-US" altLang="zh-CN" dirty="0" smtClean="0"/>
            <a:t>1.</a:t>
          </a:r>
          <a:r>
            <a:rPr lang="zh-CN" altLang="en-US" dirty="0" smtClean="0"/>
            <a:t>每年至少演练一次综合应急预案或者专项应急预案，每半年演练一次现场处置预案；</a:t>
          </a:r>
          <a:r>
            <a:rPr lang="en-US" altLang="en-US" dirty="0" smtClean="0"/>
            <a:t>2.</a:t>
          </a:r>
          <a:r>
            <a:rPr lang="zh-CN" altLang="en-US" dirty="0" smtClean="0"/>
            <a:t>每次演练做好记录</a:t>
          </a:r>
          <a:endParaRPr lang="zh-CN" altLang="en-US" dirty="0"/>
        </a:p>
      </dgm:t>
    </dgm:pt>
    <dgm:pt modelId="{DE48C184-DB0B-43B6-8D0E-1B072C1C5BC6}" cxnId="{58A47C0C-DB82-464D-A13B-040CF87286E3}" type="parTrans">
      <dgm:prSet/>
      <dgm:spPr/>
      <dgm:t>
        <a:bodyPr/>
        <a:lstStyle/>
        <a:p>
          <a:endParaRPr lang="zh-CN" altLang="en-US"/>
        </a:p>
      </dgm:t>
    </dgm:pt>
    <dgm:pt modelId="{22DE56CF-9330-4015-9444-15315F6696D0}" cxnId="{58A47C0C-DB82-464D-A13B-040CF87286E3}" type="sibTrans">
      <dgm:prSet/>
      <dgm:spPr/>
      <dgm:t>
        <a:bodyPr/>
        <a:lstStyle/>
        <a:p>
          <a:endParaRPr lang="zh-CN" altLang="en-US"/>
        </a:p>
      </dgm:t>
    </dgm:pt>
    <dgm:pt modelId="{133AC779-162F-476B-BDF3-8DB709BE2E2D}" type="pres">
      <dgm:prSet presAssocID="{6BCFBA9B-BA66-49E3-8CC8-44600476C174}" presName="Name0" presStyleCnt="0">
        <dgm:presLayoutVars>
          <dgm:dir/>
          <dgm:animLvl val="lvl"/>
          <dgm:resizeHandles val="exact"/>
        </dgm:presLayoutVars>
      </dgm:prSet>
      <dgm:spPr/>
      <dgm:t>
        <a:bodyPr/>
        <a:lstStyle/>
        <a:p>
          <a:endParaRPr lang="zh-CN" altLang="en-US"/>
        </a:p>
      </dgm:t>
    </dgm:pt>
    <dgm:pt modelId="{0B2C577E-66C6-4A26-8E38-5469E08E389B}" type="pres">
      <dgm:prSet presAssocID="{9919CAA5-7FFD-4369-BEEF-A22CCD507076}" presName="linNode" presStyleCnt="0"/>
      <dgm:spPr/>
    </dgm:pt>
    <dgm:pt modelId="{2AE8946D-1E30-4224-AD6D-618A3CEEA50E}" type="pres">
      <dgm:prSet presAssocID="{9919CAA5-7FFD-4369-BEEF-A22CCD507076}" presName="parentText" presStyleLbl="node1" presStyleIdx="0" presStyleCnt="4">
        <dgm:presLayoutVars>
          <dgm:chMax val="1"/>
          <dgm:bulletEnabled val="1"/>
        </dgm:presLayoutVars>
      </dgm:prSet>
      <dgm:spPr/>
      <dgm:t>
        <a:bodyPr/>
        <a:lstStyle/>
        <a:p>
          <a:endParaRPr lang="zh-CN" altLang="en-US"/>
        </a:p>
      </dgm:t>
    </dgm:pt>
    <dgm:pt modelId="{5045CD83-864A-4C19-9DD6-AA3BE7186F5A}" type="pres">
      <dgm:prSet presAssocID="{9919CAA5-7FFD-4369-BEEF-A22CCD507076}" presName="descendantText" presStyleLbl="alignAccFollowNode1" presStyleIdx="0" presStyleCnt="4">
        <dgm:presLayoutVars>
          <dgm:bulletEnabled val="1"/>
        </dgm:presLayoutVars>
      </dgm:prSet>
      <dgm:spPr/>
      <dgm:t>
        <a:bodyPr/>
        <a:lstStyle/>
        <a:p>
          <a:endParaRPr lang="zh-CN" altLang="en-US"/>
        </a:p>
      </dgm:t>
    </dgm:pt>
    <dgm:pt modelId="{CC0ED34D-E160-43C3-A5BC-74BFEE6A041C}" type="pres">
      <dgm:prSet presAssocID="{FFF8AEFC-A463-43CF-85A2-DAC4F0C77BC2}" presName="sp" presStyleCnt="0"/>
      <dgm:spPr/>
    </dgm:pt>
    <dgm:pt modelId="{B9A4062E-A5A7-493B-A098-F33BA6BDD15B}" type="pres">
      <dgm:prSet presAssocID="{280DD4E9-193A-4F09-B8CC-56D7078AB1A2}" presName="linNode" presStyleCnt="0"/>
      <dgm:spPr/>
    </dgm:pt>
    <dgm:pt modelId="{22F39928-DD9E-4A72-9A3E-EE64E7DFA87A}" type="pres">
      <dgm:prSet presAssocID="{280DD4E9-193A-4F09-B8CC-56D7078AB1A2}" presName="parentText" presStyleLbl="node1" presStyleIdx="1" presStyleCnt="4">
        <dgm:presLayoutVars>
          <dgm:chMax val="1"/>
          <dgm:bulletEnabled val="1"/>
        </dgm:presLayoutVars>
      </dgm:prSet>
      <dgm:spPr/>
      <dgm:t>
        <a:bodyPr/>
        <a:lstStyle/>
        <a:p>
          <a:endParaRPr lang="zh-CN" altLang="en-US"/>
        </a:p>
      </dgm:t>
    </dgm:pt>
    <dgm:pt modelId="{848E0F94-EDE5-41FF-8332-7BF236FF4D1C}" type="pres">
      <dgm:prSet presAssocID="{280DD4E9-193A-4F09-B8CC-56D7078AB1A2}" presName="descendantText" presStyleLbl="alignAccFollowNode1" presStyleIdx="1" presStyleCnt="4">
        <dgm:presLayoutVars>
          <dgm:bulletEnabled val="1"/>
        </dgm:presLayoutVars>
      </dgm:prSet>
      <dgm:spPr/>
      <dgm:t>
        <a:bodyPr/>
        <a:lstStyle/>
        <a:p>
          <a:endParaRPr lang="zh-CN" altLang="en-US"/>
        </a:p>
      </dgm:t>
    </dgm:pt>
    <dgm:pt modelId="{A67836FC-BCFE-4B88-ABE0-4EA6C4159C4C}" type="pres">
      <dgm:prSet presAssocID="{21D84053-43B0-4BAC-A362-EFA08AF44DE6}" presName="sp" presStyleCnt="0"/>
      <dgm:spPr/>
    </dgm:pt>
    <dgm:pt modelId="{2315FB4B-A5E9-446C-9E98-E4634B94D670}" type="pres">
      <dgm:prSet presAssocID="{438D5BC2-52F9-4099-94EF-EC4BEA21590A}" presName="linNode" presStyleCnt="0"/>
      <dgm:spPr/>
    </dgm:pt>
    <dgm:pt modelId="{0FD4026D-3123-44FB-B5B1-234261C160A2}" type="pres">
      <dgm:prSet presAssocID="{438D5BC2-52F9-4099-94EF-EC4BEA21590A}" presName="parentText" presStyleLbl="node1" presStyleIdx="2" presStyleCnt="4">
        <dgm:presLayoutVars>
          <dgm:chMax val="1"/>
          <dgm:bulletEnabled val="1"/>
        </dgm:presLayoutVars>
      </dgm:prSet>
      <dgm:spPr/>
      <dgm:t>
        <a:bodyPr/>
        <a:lstStyle/>
        <a:p>
          <a:endParaRPr lang="zh-CN" altLang="en-US"/>
        </a:p>
      </dgm:t>
    </dgm:pt>
    <dgm:pt modelId="{E48D2A14-5ABD-47E4-9F55-4CA1086A6B27}" type="pres">
      <dgm:prSet presAssocID="{438D5BC2-52F9-4099-94EF-EC4BEA21590A}" presName="descendantText" presStyleLbl="alignAccFollowNode1" presStyleIdx="2" presStyleCnt="4">
        <dgm:presLayoutVars>
          <dgm:bulletEnabled val="1"/>
        </dgm:presLayoutVars>
      </dgm:prSet>
      <dgm:spPr/>
      <dgm:t>
        <a:bodyPr/>
        <a:lstStyle/>
        <a:p>
          <a:endParaRPr lang="zh-CN" altLang="en-US"/>
        </a:p>
      </dgm:t>
    </dgm:pt>
    <dgm:pt modelId="{FE4B29F2-5978-4450-9FC7-8FDC4408310B}" type="pres">
      <dgm:prSet presAssocID="{291E8C56-BACC-403F-941C-2D63C12F0D9B}" presName="sp" presStyleCnt="0"/>
      <dgm:spPr/>
    </dgm:pt>
    <dgm:pt modelId="{031F598D-F5EF-4B18-AC6B-E3C8DE25D6CE}" type="pres">
      <dgm:prSet presAssocID="{C91030C5-7AB1-40C3-B46E-C8838EE53A3B}" presName="linNode" presStyleCnt="0"/>
      <dgm:spPr/>
    </dgm:pt>
    <dgm:pt modelId="{86740309-7100-4125-BA3D-EACF903F1873}" type="pres">
      <dgm:prSet presAssocID="{C91030C5-7AB1-40C3-B46E-C8838EE53A3B}" presName="parentText" presStyleLbl="node1" presStyleIdx="3" presStyleCnt="4">
        <dgm:presLayoutVars>
          <dgm:chMax val="1"/>
          <dgm:bulletEnabled val="1"/>
        </dgm:presLayoutVars>
      </dgm:prSet>
      <dgm:spPr/>
      <dgm:t>
        <a:bodyPr/>
        <a:lstStyle/>
        <a:p>
          <a:endParaRPr lang="zh-CN" altLang="en-US"/>
        </a:p>
      </dgm:t>
    </dgm:pt>
    <dgm:pt modelId="{E476568A-E4FC-4024-95FF-F957C0B31695}" type="pres">
      <dgm:prSet presAssocID="{C91030C5-7AB1-40C3-B46E-C8838EE53A3B}" presName="descendantText" presStyleLbl="alignAccFollowNode1" presStyleIdx="3" presStyleCnt="4">
        <dgm:presLayoutVars>
          <dgm:bulletEnabled val="1"/>
        </dgm:presLayoutVars>
      </dgm:prSet>
      <dgm:spPr/>
      <dgm:t>
        <a:bodyPr/>
        <a:lstStyle/>
        <a:p>
          <a:endParaRPr lang="zh-CN" altLang="en-US"/>
        </a:p>
      </dgm:t>
    </dgm:pt>
  </dgm:ptLst>
  <dgm:cxnLst>
    <dgm:cxn modelId="{42786CDE-C141-431F-ACC2-4B15CF54B569}" type="presOf" srcId="{0F3ED086-F122-427D-8C32-6D44ACF999BF}" destId="{E476568A-E4FC-4024-95FF-F957C0B31695}" srcOrd="0" destOrd="0" presId="urn:microsoft.com/office/officeart/2005/8/layout/vList5"/>
    <dgm:cxn modelId="{96CCAA56-1636-499D-BB2D-2758CB50CC14}" srcId="{6BCFBA9B-BA66-49E3-8CC8-44600476C174}" destId="{280DD4E9-193A-4F09-B8CC-56D7078AB1A2}" srcOrd="1" destOrd="0" parTransId="{04C7A276-440D-41E3-BFF0-26FD2DBEB786}" sibTransId="{21D84053-43B0-4BAC-A362-EFA08AF44DE6}"/>
    <dgm:cxn modelId="{753DF040-CCC5-49F5-A54C-C85EACFC6EBE}" type="presOf" srcId="{C91030C5-7AB1-40C3-B46E-C8838EE53A3B}" destId="{86740309-7100-4125-BA3D-EACF903F1873}" srcOrd="0" destOrd="0" presId="urn:microsoft.com/office/officeart/2005/8/layout/vList5"/>
    <dgm:cxn modelId="{B5D46B5F-4B60-47B4-A8B6-F0A67A6B1E4F}" type="presOf" srcId="{6CE7EBB7-0151-4B67-934A-D13788977A1B}" destId="{5045CD83-864A-4C19-9DD6-AA3BE7186F5A}" srcOrd="0" destOrd="0" presId="urn:microsoft.com/office/officeart/2005/8/layout/vList5"/>
    <dgm:cxn modelId="{426A5094-8DCC-4597-8EA3-09ABEEC98F9D}" srcId="{438D5BC2-52F9-4099-94EF-EC4BEA21590A}" destId="{853BDDA8-47AA-49F2-A703-FAB9F190CAE0}" srcOrd="0" destOrd="0" parTransId="{8FBDDA64-92E9-4DC7-AD4C-4C0BF882CC0A}" sibTransId="{B74FDA72-A55B-4658-AC0E-C7FDD7A66E48}"/>
    <dgm:cxn modelId="{832AA9C7-83A3-4A20-9A92-135A454D9B6D}" srcId="{9919CAA5-7FFD-4369-BEEF-A22CCD507076}" destId="{6CE7EBB7-0151-4B67-934A-D13788977A1B}" srcOrd="0" destOrd="0" parTransId="{2492BA77-E18C-412E-A469-242908D8C1D5}" sibTransId="{9F1D0EF0-63F9-4D7B-85F4-AF78E390245C}"/>
    <dgm:cxn modelId="{E5173D9E-45B2-42DC-B4FA-1AE3FF56A6E6}" type="presOf" srcId="{853BDDA8-47AA-49F2-A703-FAB9F190CAE0}" destId="{E48D2A14-5ABD-47E4-9F55-4CA1086A6B27}" srcOrd="0" destOrd="0" presId="urn:microsoft.com/office/officeart/2005/8/layout/vList5"/>
    <dgm:cxn modelId="{58A47C0C-DB82-464D-A13B-040CF87286E3}" srcId="{C91030C5-7AB1-40C3-B46E-C8838EE53A3B}" destId="{0F3ED086-F122-427D-8C32-6D44ACF999BF}" srcOrd="0" destOrd="0" parTransId="{DE48C184-DB0B-43B6-8D0E-1B072C1C5BC6}" sibTransId="{22DE56CF-9330-4015-9444-15315F6696D0}"/>
    <dgm:cxn modelId="{81121F89-EF17-4942-8F82-4DA3494DAC67}" type="presOf" srcId="{FFD3121B-C76D-43ED-A383-1B6F495A3DF4}" destId="{848E0F94-EDE5-41FF-8332-7BF236FF4D1C}" srcOrd="0" destOrd="0" presId="urn:microsoft.com/office/officeart/2005/8/layout/vList5"/>
    <dgm:cxn modelId="{6940E6F6-971E-4F2D-85CF-30D36AC39AE6}" type="presOf" srcId="{280DD4E9-193A-4F09-B8CC-56D7078AB1A2}" destId="{22F39928-DD9E-4A72-9A3E-EE64E7DFA87A}" srcOrd="0" destOrd="0" presId="urn:microsoft.com/office/officeart/2005/8/layout/vList5"/>
    <dgm:cxn modelId="{24737F41-CD58-4F40-8E36-7F8B260D7AC5}" type="presOf" srcId="{6BCFBA9B-BA66-49E3-8CC8-44600476C174}" destId="{133AC779-162F-476B-BDF3-8DB709BE2E2D}" srcOrd="0" destOrd="0" presId="urn:microsoft.com/office/officeart/2005/8/layout/vList5"/>
    <dgm:cxn modelId="{A6AE90AE-FE76-4164-8AF4-2D6151DC208D}" srcId="{6BCFBA9B-BA66-49E3-8CC8-44600476C174}" destId="{C91030C5-7AB1-40C3-B46E-C8838EE53A3B}" srcOrd="3" destOrd="0" parTransId="{76D70FCA-4F0B-490E-8C97-B91A9BD62ACC}" sibTransId="{73F9A48A-2161-4C39-8F93-C90727D4D1AE}"/>
    <dgm:cxn modelId="{53330240-417B-4DD0-85D5-02FFE2AA5944}" srcId="{280DD4E9-193A-4F09-B8CC-56D7078AB1A2}" destId="{FFD3121B-C76D-43ED-A383-1B6F495A3DF4}" srcOrd="0" destOrd="0" parTransId="{AAD90BC4-5F1B-468E-9A6A-516372CF0537}" sibTransId="{E8A4A049-3DAB-4094-8A3D-53A7107EC994}"/>
    <dgm:cxn modelId="{9BE7B391-A4CA-47BF-B84E-E365CF3EFA38}" srcId="{6BCFBA9B-BA66-49E3-8CC8-44600476C174}" destId="{9919CAA5-7FFD-4369-BEEF-A22CCD507076}" srcOrd="0" destOrd="0" parTransId="{19FD0CD3-4C08-4307-BAF6-322EB3AF2331}" sibTransId="{FFF8AEFC-A463-43CF-85A2-DAC4F0C77BC2}"/>
    <dgm:cxn modelId="{B2A22D28-C17D-4CC8-B123-B6CFD2585AA7}" srcId="{6BCFBA9B-BA66-49E3-8CC8-44600476C174}" destId="{438D5BC2-52F9-4099-94EF-EC4BEA21590A}" srcOrd="2" destOrd="0" parTransId="{09A20B83-E07E-48E9-AD2D-B76145B44A38}" sibTransId="{291E8C56-BACC-403F-941C-2D63C12F0D9B}"/>
    <dgm:cxn modelId="{10936AAE-5449-404F-ACEF-E851391EE95A}" type="presOf" srcId="{9919CAA5-7FFD-4369-BEEF-A22CCD507076}" destId="{2AE8946D-1E30-4224-AD6D-618A3CEEA50E}" srcOrd="0" destOrd="0" presId="urn:microsoft.com/office/officeart/2005/8/layout/vList5"/>
    <dgm:cxn modelId="{A3E6FCF2-7432-4C99-994F-A5D83F9B230C}" type="presOf" srcId="{438D5BC2-52F9-4099-94EF-EC4BEA21590A}" destId="{0FD4026D-3123-44FB-B5B1-234261C160A2}" srcOrd="0" destOrd="0" presId="urn:microsoft.com/office/officeart/2005/8/layout/vList5"/>
    <dgm:cxn modelId="{8434D3A7-7117-475B-AC02-46BEA90B26DF}" type="presParOf" srcId="{133AC779-162F-476B-BDF3-8DB709BE2E2D}" destId="{0B2C577E-66C6-4A26-8E38-5469E08E389B}" srcOrd="0" destOrd="0" presId="urn:microsoft.com/office/officeart/2005/8/layout/vList5"/>
    <dgm:cxn modelId="{D200B0CC-BC93-4F54-B556-DBB74B211817}" type="presParOf" srcId="{0B2C577E-66C6-4A26-8E38-5469E08E389B}" destId="{2AE8946D-1E30-4224-AD6D-618A3CEEA50E}" srcOrd="0" destOrd="0" presId="urn:microsoft.com/office/officeart/2005/8/layout/vList5"/>
    <dgm:cxn modelId="{87468E3D-5159-4858-98F3-D1D3ADA2F720}" type="presParOf" srcId="{0B2C577E-66C6-4A26-8E38-5469E08E389B}" destId="{5045CD83-864A-4C19-9DD6-AA3BE7186F5A}" srcOrd="1" destOrd="0" presId="urn:microsoft.com/office/officeart/2005/8/layout/vList5"/>
    <dgm:cxn modelId="{AC61B771-A5B5-4BAF-A187-40CE43B05A26}" type="presParOf" srcId="{133AC779-162F-476B-BDF3-8DB709BE2E2D}" destId="{CC0ED34D-E160-43C3-A5BC-74BFEE6A041C}" srcOrd="1" destOrd="0" presId="urn:microsoft.com/office/officeart/2005/8/layout/vList5"/>
    <dgm:cxn modelId="{844A9AD4-DDE7-4708-8959-68C8F6330AD7}" type="presParOf" srcId="{133AC779-162F-476B-BDF3-8DB709BE2E2D}" destId="{B9A4062E-A5A7-493B-A098-F33BA6BDD15B}" srcOrd="2" destOrd="0" presId="urn:microsoft.com/office/officeart/2005/8/layout/vList5"/>
    <dgm:cxn modelId="{82DAF4F8-7D92-44B5-A0FD-6B78627DF908}" type="presParOf" srcId="{B9A4062E-A5A7-493B-A098-F33BA6BDD15B}" destId="{22F39928-DD9E-4A72-9A3E-EE64E7DFA87A}" srcOrd="0" destOrd="0" presId="urn:microsoft.com/office/officeart/2005/8/layout/vList5"/>
    <dgm:cxn modelId="{E61DA724-2404-44D4-9A66-1AF308CCC94F}" type="presParOf" srcId="{B9A4062E-A5A7-493B-A098-F33BA6BDD15B}" destId="{848E0F94-EDE5-41FF-8332-7BF236FF4D1C}" srcOrd="1" destOrd="0" presId="urn:microsoft.com/office/officeart/2005/8/layout/vList5"/>
    <dgm:cxn modelId="{152D1EE7-46B0-4906-9500-F395D19D0E47}" type="presParOf" srcId="{133AC779-162F-476B-BDF3-8DB709BE2E2D}" destId="{A67836FC-BCFE-4B88-ABE0-4EA6C4159C4C}" srcOrd="3" destOrd="0" presId="urn:microsoft.com/office/officeart/2005/8/layout/vList5"/>
    <dgm:cxn modelId="{4B0B2E3B-0EFA-485D-843C-2E688E5036F6}" type="presParOf" srcId="{133AC779-162F-476B-BDF3-8DB709BE2E2D}" destId="{2315FB4B-A5E9-446C-9E98-E4634B94D670}" srcOrd="4" destOrd="0" presId="urn:microsoft.com/office/officeart/2005/8/layout/vList5"/>
    <dgm:cxn modelId="{8A48D303-91E2-4B8D-9636-682F2D03092E}" type="presParOf" srcId="{2315FB4B-A5E9-446C-9E98-E4634B94D670}" destId="{0FD4026D-3123-44FB-B5B1-234261C160A2}" srcOrd="0" destOrd="0" presId="urn:microsoft.com/office/officeart/2005/8/layout/vList5"/>
    <dgm:cxn modelId="{AF044B8E-52A1-48DC-B929-1C00BDE7ED5F}" type="presParOf" srcId="{2315FB4B-A5E9-446C-9E98-E4634B94D670}" destId="{E48D2A14-5ABD-47E4-9F55-4CA1086A6B27}" srcOrd="1" destOrd="0" presId="urn:microsoft.com/office/officeart/2005/8/layout/vList5"/>
    <dgm:cxn modelId="{5101CCCF-3660-4AC8-A3D7-30ABDFB517FD}" type="presParOf" srcId="{133AC779-162F-476B-BDF3-8DB709BE2E2D}" destId="{FE4B29F2-5978-4450-9FC7-8FDC4408310B}" srcOrd="5" destOrd="0" presId="urn:microsoft.com/office/officeart/2005/8/layout/vList5"/>
    <dgm:cxn modelId="{454AAA9B-0738-4451-B3BD-EEC8F678420A}" type="presParOf" srcId="{133AC779-162F-476B-BDF3-8DB709BE2E2D}" destId="{031F598D-F5EF-4B18-AC6B-E3C8DE25D6CE}" srcOrd="6" destOrd="0" presId="urn:microsoft.com/office/officeart/2005/8/layout/vList5"/>
    <dgm:cxn modelId="{5B9A4F97-B92D-4A27-B4E9-B6194077C235}" type="presParOf" srcId="{031F598D-F5EF-4B18-AC6B-E3C8DE25D6CE}" destId="{86740309-7100-4125-BA3D-EACF903F1873}" srcOrd="0" destOrd="0" presId="urn:microsoft.com/office/officeart/2005/8/layout/vList5"/>
    <dgm:cxn modelId="{852289B7-32E9-43D7-B151-F2C5B4CA0153}" type="presParOf" srcId="{031F598D-F5EF-4B18-AC6B-E3C8DE25D6CE}" destId="{E476568A-E4FC-4024-95FF-F957C0B31695}"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CFBA9B-BA66-49E3-8CC8-44600476C174}" type="doc">
      <dgm:prSet loTypeId="urn:microsoft.com/office/officeart/2005/8/layout/list1#1" loCatId="list" qsTypeId="urn:microsoft.com/office/officeart/2005/8/quickstyle/simple1#5" qsCatId="simple" csTypeId="urn:microsoft.com/office/officeart/2005/8/colors/colorful2#5" csCatId="colorful" phldr="1"/>
      <dgm:spPr/>
      <dgm:t>
        <a:bodyPr/>
        <a:lstStyle/>
        <a:p>
          <a:endParaRPr lang="zh-CN" altLang="en-US"/>
        </a:p>
      </dgm:t>
    </dgm:pt>
    <dgm:pt modelId="{9919CAA5-7FFD-4369-BEEF-A22CCD507076}">
      <dgm:prSet phldrT="[文本]" phldr="0" custT="1"/>
      <dgm:spPr/>
      <dgm:t>
        <a:bodyPr vert="horz" wrap="square"/>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a:lnSpc>
              <a:spcPct val="100000"/>
            </a:lnSpc>
            <a:spcBef>
              <a:spcPct val="0"/>
            </a:spcBef>
            <a:spcAft>
              <a:spcPct val="35000"/>
            </a:spcAft>
          </a:pPr>
          <a:r>
            <a:rPr lang="zh-CN" altLang="en-US" sz="800" b="1" dirty="0" smtClean="0"/>
            <a:t>检查本单位安全生产状况，及时排查生产安全事故隐患，提出改进安全生产管理的建议</a:t>
          </a:r>
        </a:p>
      </dgm:t>
    </dgm:pt>
    <dgm:pt modelId="{19FD0CD3-4C08-4307-BAF6-322EB3AF2331}" cxnId="{2968C028-FFAE-4C35-9E49-253902E37C74}" type="parTrans">
      <dgm:prSet/>
      <dgm:spPr/>
      <dgm:t>
        <a:bodyPr/>
        <a:lstStyle/>
        <a:p>
          <a:endParaRPr lang="zh-CN" altLang="en-US"/>
        </a:p>
      </dgm:t>
    </dgm:pt>
    <dgm:pt modelId="{FFF8AEFC-A463-43CF-85A2-DAC4F0C77BC2}" cxnId="{2968C028-FFAE-4C35-9E49-253902E37C74}" type="sibTrans">
      <dgm:prSet/>
      <dgm:spPr/>
      <dgm:t>
        <a:bodyPr/>
        <a:lstStyle/>
        <a:p>
          <a:endParaRPr lang="zh-CN" altLang="en-US"/>
        </a:p>
      </dgm:t>
    </dgm:pt>
    <dgm:pt modelId="{6CE7EBB7-0151-4B67-934A-D13788977A1B}">
      <dgm:prSet phldrT="[文本]" custT="1"/>
      <dgm:spPr/>
      <dgm:t>
        <a:bodyPr/>
        <a:lstStyle/>
        <a:p>
          <a:r>
            <a:rPr lang="zh-CN" altLang="en-US" sz="1000" dirty="0" smtClean="0">
              <a:latin typeface="+mn-ea"/>
              <a:ea typeface="+mn-ea"/>
            </a:rPr>
            <a:t>定期对企业进行安全检查，在电气、消防、设备设施、场所环境、人员操作行为等发行安全隐患及时采取措施</a:t>
          </a:r>
          <a:endParaRPr lang="zh-CN" altLang="en-US" sz="1000" dirty="0">
            <a:latin typeface="+mn-ea"/>
            <a:ea typeface="+mn-ea"/>
          </a:endParaRPr>
        </a:p>
      </dgm:t>
    </dgm:pt>
    <dgm:pt modelId="{2492BA77-E18C-412E-A469-242908D8C1D5}" cxnId="{446B7FC2-F5EB-415B-8715-761C4DE6CCB5}" type="parTrans">
      <dgm:prSet/>
      <dgm:spPr/>
      <dgm:t>
        <a:bodyPr/>
        <a:lstStyle/>
        <a:p>
          <a:endParaRPr lang="zh-CN" altLang="en-US"/>
        </a:p>
      </dgm:t>
    </dgm:pt>
    <dgm:pt modelId="{9F1D0EF0-63F9-4D7B-85F4-AF78E390245C}" cxnId="{446B7FC2-F5EB-415B-8715-761C4DE6CCB5}" type="sibTrans">
      <dgm:prSet/>
      <dgm:spPr/>
      <dgm:t>
        <a:bodyPr/>
        <a:lstStyle/>
        <a:p>
          <a:endParaRPr lang="zh-CN" altLang="en-US"/>
        </a:p>
      </dgm:t>
    </dgm:pt>
    <dgm:pt modelId="{280DD4E9-193A-4F09-B8CC-56D7078AB1A2}">
      <dgm:prSet phldrT="[文本]" phldr="0" custT="1"/>
      <dgm:spPr/>
      <dgm:t>
        <a:bodyPr vert="horz" wrap="square"/>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a:lnSpc>
              <a:spcPct val="100000"/>
            </a:lnSpc>
            <a:spcBef>
              <a:spcPct val="0"/>
            </a:spcBef>
            <a:spcAft>
              <a:spcPct val="35000"/>
            </a:spcAft>
          </a:pPr>
          <a:r>
            <a:rPr lang="zh-CN" altLang="en-US" sz="1200" b="1" dirty="0" smtClean="0"/>
            <a:t>制止和纠正违章指挥、强令冒险作业、违反操作规程行为</a:t>
          </a:r>
        </a:p>
      </dgm:t>
    </dgm:pt>
    <dgm:pt modelId="{04C7A276-440D-41E3-BFF0-26FD2DBEB786}" cxnId="{2C3498B4-2FEB-4B89-B307-074DB62B19D2}" type="parTrans">
      <dgm:prSet/>
      <dgm:spPr/>
      <dgm:t>
        <a:bodyPr/>
        <a:lstStyle/>
        <a:p>
          <a:endParaRPr lang="zh-CN" altLang="en-US"/>
        </a:p>
      </dgm:t>
    </dgm:pt>
    <dgm:pt modelId="{21D84053-43B0-4BAC-A362-EFA08AF44DE6}" cxnId="{2C3498B4-2FEB-4B89-B307-074DB62B19D2}" type="sibTrans">
      <dgm:prSet/>
      <dgm:spPr/>
      <dgm:t>
        <a:bodyPr/>
        <a:lstStyle/>
        <a:p>
          <a:endParaRPr lang="zh-CN" altLang="en-US"/>
        </a:p>
      </dgm:t>
    </dgm:pt>
    <dgm:pt modelId="{FFD3121B-C76D-43ED-A383-1B6F495A3DF4}">
      <dgm:prSet phldrT="[文本]" phldr="0" custT="1"/>
      <dgm:spPr/>
      <dgm:t>
        <a:bodyPr vert="horz" wrap="square"/>
        <a:lstStyle>
          <a:lvl1pPr algn="l">
            <a:defRPr sz="22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a:lnSpc>
              <a:spcPct val="100000"/>
            </a:lnSpc>
            <a:spcBef>
              <a:spcPct val="0"/>
            </a:spcBef>
            <a:spcAft>
              <a:spcPct val="15000"/>
            </a:spcAft>
          </a:pPr>
          <a:r>
            <a:rPr lang="en-US" altLang="en-US" sz="1000" dirty="0" smtClean="0">
              <a:latin typeface="微软雅黑" panose="020B0503020204020204" pitchFamily="34" charset="-122"/>
              <a:ea typeface="微软雅黑" panose="020B0503020204020204" pitchFamily="34" charset="-122"/>
            </a:rPr>
            <a:t>1.</a:t>
          </a:r>
          <a:r>
            <a:rPr lang="zh-CN" altLang="en-US" sz="1000" dirty="0" smtClean="0">
              <a:latin typeface="微软雅黑" panose="020B0503020204020204" pitchFamily="34" charset="-122"/>
              <a:ea typeface="微软雅黑" panose="020B0503020204020204" pitchFamily="34" charset="-122"/>
            </a:rPr>
            <a:t>严禁违反劳动纪律</a:t>
          </a:r>
          <a:r>
            <a:rPr lang="en-US" altLang="en-US" sz="1000" dirty="0" smtClean="0">
              <a:latin typeface="微软雅黑" panose="020B0503020204020204" pitchFamily="34" charset="-122"/>
              <a:ea typeface="微软雅黑" panose="020B0503020204020204" pitchFamily="34" charset="-122"/>
            </a:rPr>
            <a:t>2</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违反操作规程、违章指挥</a:t>
          </a:r>
          <a:endParaRPr lang="zh-CN" altLang="en-US" sz="1000" dirty="0">
            <a:latin typeface="微软雅黑" panose="020B0503020204020204" pitchFamily="34" charset="-122"/>
            <a:ea typeface="微软雅黑" panose="020B0503020204020204" pitchFamily="34" charset="-122"/>
          </a:endParaRPr>
        </a:p>
      </dgm:t>
    </dgm:pt>
    <dgm:pt modelId="{AAD90BC4-5F1B-468E-9A6A-516372CF0537}" cxnId="{D9ABBEFC-81AC-4AED-9BC5-530B9D63CFFF}" type="parTrans">
      <dgm:prSet/>
      <dgm:spPr/>
      <dgm:t>
        <a:bodyPr/>
        <a:lstStyle/>
        <a:p>
          <a:endParaRPr lang="zh-CN" altLang="en-US"/>
        </a:p>
      </dgm:t>
    </dgm:pt>
    <dgm:pt modelId="{E8A4A049-3DAB-4094-8A3D-53A7107EC994}" cxnId="{D9ABBEFC-81AC-4AED-9BC5-530B9D63CFFF}" type="sibTrans">
      <dgm:prSet/>
      <dgm:spPr/>
      <dgm:t>
        <a:bodyPr/>
        <a:lstStyle/>
        <a:p>
          <a:endParaRPr lang="zh-CN" altLang="en-US"/>
        </a:p>
      </dgm:t>
    </dgm:pt>
    <dgm:pt modelId="{438D5BC2-52F9-4099-94EF-EC4BEA21590A}">
      <dgm:prSet phldrT="[文本]" phldr="0" custT="1"/>
      <dgm:spPr/>
      <dgm:t>
        <a:bodyPr vert="horz" wrap="square"/>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a:lnSpc>
              <a:spcPct val="100000"/>
            </a:lnSpc>
            <a:spcBef>
              <a:spcPct val="0"/>
            </a:spcBef>
            <a:spcAft>
              <a:spcPct val="35000"/>
            </a:spcAft>
          </a:pPr>
          <a:r>
            <a:rPr lang="zh-CN" altLang="en-US" sz="1400" b="1" dirty="0" smtClean="0"/>
            <a:t>督促落实本单位安全生产整改措施</a:t>
          </a:r>
        </a:p>
      </dgm:t>
    </dgm:pt>
    <dgm:pt modelId="{09A20B83-E07E-48E9-AD2D-B76145B44A38}" cxnId="{42CD7361-F231-4533-81EA-8A075FE8CE7B}" type="parTrans">
      <dgm:prSet/>
      <dgm:spPr/>
      <dgm:t>
        <a:bodyPr/>
        <a:lstStyle/>
        <a:p>
          <a:endParaRPr lang="zh-CN" altLang="en-US"/>
        </a:p>
      </dgm:t>
    </dgm:pt>
    <dgm:pt modelId="{291E8C56-BACC-403F-941C-2D63C12F0D9B}" cxnId="{42CD7361-F231-4533-81EA-8A075FE8CE7B}" type="sibTrans">
      <dgm:prSet/>
      <dgm:spPr/>
      <dgm:t>
        <a:bodyPr/>
        <a:lstStyle/>
        <a:p>
          <a:endParaRPr lang="zh-CN" altLang="en-US"/>
        </a:p>
      </dgm:t>
    </dgm:pt>
    <dgm:pt modelId="{853BDDA8-47AA-49F2-A703-FAB9F190CAE0}">
      <dgm:prSet phldrT="[文本]" phldr="0" custT="1"/>
      <dgm:spPr/>
      <dgm:t>
        <a:bodyPr vert="horz" wrap="square"/>
        <a:lstStyle>
          <a:lvl1pPr algn="l">
            <a:defRPr sz="22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a:lnSpc>
              <a:spcPct val="100000"/>
            </a:lnSpc>
            <a:spcBef>
              <a:spcPct val="0"/>
            </a:spcBef>
            <a:spcAft>
              <a:spcPct val="15000"/>
            </a:spcAft>
          </a:pPr>
          <a:r>
            <a:rPr lang="zh-CN" altLang="en-US" sz="1000" dirty="0" smtClean="0"/>
            <a:t>在电气、消防、设备设施、场所环境、人员操作行为等发行安全隐患制定可行的安全措施，督促技术、设备等相关部门落实整改</a:t>
          </a:r>
          <a:endParaRPr lang="zh-CN" altLang="en-US" sz="1000" dirty="0"/>
        </a:p>
      </dgm:t>
    </dgm:pt>
    <dgm:pt modelId="{8FBDDA64-92E9-4DC7-AD4C-4C0BF882CC0A}" cxnId="{0BB4A335-1571-4327-9EED-FA59A19AA223}" type="parTrans">
      <dgm:prSet/>
      <dgm:spPr/>
      <dgm:t>
        <a:bodyPr/>
        <a:lstStyle/>
        <a:p>
          <a:endParaRPr lang="zh-CN" altLang="en-US"/>
        </a:p>
      </dgm:t>
    </dgm:pt>
    <dgm:pt modelId="{B74FDA72-A55B-4658-AC0E-C7FDD7A66E48}" cxnId="{0BB4A335-1571-4327-9EED-FA59A19AA223}" type="sibTrans">
      <dgm:prSet/>
      <dgm:spPr/>
      <dgm:t>
        <a:bodyPr/>
        <a:lstStyle/>
        <a:p>
          <a:endParaRPr lang="zh-CN" altLang="en-US"/>
        </a:p>
      </dgm:t>
    </dgm:pt>
    <dgm:pt modelId="{3FD97995-E508-4FDA-A91E-90EE86B64B20}" type="pres">
      <dgm:prSet presAssocID="{6BCFBA9B-BA66-49E3-8CC8-44600476C174}" presName="linear" presStyleCnt="0">
        <dgm:presLayoutVars>
          <dgm:dir/>
          <dgm:animLvl val="lvl"/>
          <dgm:resizeHandles val="exact"/>
        </dgm:presLayoutVars>
      </dgm:prSet>
      <dgm:spPr/>
      <dgm:t>
        <a:bodyPr/>
        <a:lstStyle/>
        <a:p>
          <a:endParaRPr lang="zh-CN" altLang="en-US"/>
        </a:p>
      </dgm:t>
    </dgm:pt>
    <dgm:pt modelId="{09330F48-ECE6-4BB6-9C2F-5EC6B2931D5E}" type="pres">
      <dgm:prSet presAssocID="{9919CAA5-7FFD-4369-BEEF-A22CCD507076}" presName="parentLin" presStyleCnt="0"/>
      <dgm:spPr/>
    </dgm:pt>
    <dgm:pt modelId="{941B7AE1-176A-4510-936B-0233860C085F}" type="pres">
      <dgm:prSet presAssocID="{9919CAA5-7FFD-4369-BEEF-A22CCD507076}" presName="parentLeftMargin" presStyleLbl="node1" presStyleIdx="0" presStyleCnt="3"/>
      <dgm:spPr/>
      <dgm:t>
        <a:bodyPr/>
        <a:lstStyle/>
        <a:p>
          <a:endParaRPr lang="zh-CN" altLang="en-US"/>
        </a:p>
      </dgm:t>
    </dgm:pt>
    <dgm:pt modelId="{4DDCA99A-2425-46E1-BD88-AB1D061CD73A}" type="pres">
      <dgm:prSet presAssocID="{9919CAA5-7FFD-4369-BEEF-A22CCD507076}" presName="parentText" presStyleLbl="node1" presStyleIdx="0" presStyleCnt="3">
        <dgm:presLayoutVars>
          <dgm:chMax val="0"/>
          <dgm:bulletEnabled val="1"/>
        </dgm:presLayoutVars>
      </dgm:prSet>
      <dgm:spPr/>
      <dgm:t>
        <a:bodyPr/>
        <a:lstStyle/>
        <a:p>
          <a:endParaRPr lang="zh-CN" altLang="en-US"/>
        </a:p>
      </dgm:t>
    </dgm:pt>
    <dgm:pt modelId="{4D8C91A0-5381-4E37-8717-B24423EB0487}" type="pres">
      <dgm:prSet presAssocID="{9919CAA5-7FFD-4369-BEEF-A22CCD507076}" presName="negativeSpace" presStyleCnt="0"/>
      <dgm:spPr/>
    </dgm:pt>
    <dgm:pt modelId="{2DCBE1F8-7605-4FDC-8788-8B59B21B9DD0}" type="pres">
      <dgm:prSet presAssocID="{9919CAA5-7FFD-4369-BEEF-A22CCD507076}" presName="childText" presStyleLbl="conFgAcc1" presStyleIdx="0" presStyleCnt="3">
        <dgm:presLayoutVars>
          <dgm:bulletEnabled val="1"/>
        </dgm:presLayoutVars>
      </dgm:prSet>
      <dgm:spPr/>
      <dgm:t>
        <a:bodyPr/>
        <a:lstStyle/>
        <a:p>
          <a:endParaRPr lang="zh-CN" altLang="en-US"/>
        </a:p>
      </dgm:t>
    </dgm:pt>
    <dgm:pt modelId="{E4A82A57-19B3-42D1-95A7-2DA4B5A8079C}" type="pres">
      <dgm:prSet presAssocID="{FFF8AEFC-A463-43CF-85A2-DAC4F0C77BC2}" presName="spaceBetweenRectangles" presStyleCnt="0"/>
      <dgm:spPr/>
    </dgm:pt>
    <dgm:pt modelId="{645AE33E-7D46-47CE-9B8A-CFE483C6EFBA}" type="pres">
      <dgm:prSet presAssocID="{280DD4E9-193A-4F09-B8CC-56D7078AB1A2}" presName="parentLin" presStyleCnt="0"/>
      <dgm:spPr/>
    </dgm:pt>
    <dgm:pt modelId="{21CBABF3-9F73-40CF-B0AD-3CA595CF98A2}" type="pres">
      <dgm:prSet presAssocID="{280DD4E9-193A-4F09-B8CC-56D7078AB1A2}" presName="parentLeftMargin" presStyleLbl="node1" presStyleIdx="0" presStyleCnt="3"/>
      <dgm:spPr/>
      <dgm:t>
        <a:bodyPr/>
        <a:lstStyle/>
        <a:p>
          <a:endParaRPr lang="zh-CN" altLang="en-US"/>
        </a:p>
      </dgm:t>
    </dgm:pt>
    <dgm:pt modelId="{CDA43640-CDC3-4BF5-99FA-1BF2B1F79DDC}" type="pres">
      <dgm:prSet presAssocID="{280DD4E9-193A-4F09-B8CC-56D7078AB1A2}" presName="parentText" presStyleLbl="node1" presStyleIdx="1" presStyleCnt="3">
        <dgm:presLayoutVars>
          <dgm:chMax val="0"/>
          <dgm:bulletEnabled val="1"/>
        </dgm:presLayoutVars>
      </dgm:prSet>
      <dgm:spPr/>
      <dgm:t>
        <a:bodyPr/>
        <a:lstStyle/>
        <a:p>
          <a:endParaRPr lang="zh-CN" altLang="en-US"/>
        </a:p>
      </dgm:t>
    </dgm:pt>
    <dgm:pt modelId="{3AB78834-9143-4A6C-AC60-124040D5E1CC}" type="pres">
      <dgm:prSet presAssocID="{280DD4E9-193A-4F09-B8CC-56D7078AB1A2}" presName="negativeSpace" presStyleCnt="0"/>
      <dgm:spPr/>
    </dgm:pt>
    <dgm:pt modelId="{365C4EC4-A345-42DD-93A6-C8A2F237D465}" type="pres">
      <dgm:prSet presAssocID="{280DD4E9-193A-4F09-B8CC-56D7078AB1A2}" presName="childText" presStyleLbl="conFgAcc1" presStyleIdx="1" presStyleCnt="3">
        <dgm:presLayoutVars>
          <dgm:bulletEnabled val="1"/>
        </dgm:presLayoutVars>
      </dgm:prSet>
      <dgm:spPr/>
      <dgm:t>
        <a:bodyPr/>
        <a:lstStyle/>
        <a:p>
          <a:endParaRPr lang="zh-CN" altLang="en-US"/>
        </a:p>
      </dgm:t>
    </dgm:pt>
    <dgm:pt modelId="{35BEF4C5-0010-4C2B-8B74-A8959E19BCF6}" type="pres">
      <dgm:prSet presAssocID="{21D84053-43B0-4BAC-A362-EFA08AF44DE6}" presName="spaceBetweenRectangles" presStyleCnt="0"/>
      <dgm:spPr/>
    </dgm:pt>
    <dgm:pt modelId="{78FDAB5C-F82D-4FC9-A746-07F4E292CE92}" type="pres">
      <dgm:prSet presAssocID="{438D5BC2-52F9-4099-94EF-EC4BEA21590A}" presName="parentLin" presStyleCnt="0"/>
      <dgm:spPr/>
    </dgm:pt>
    <dgm:pt modelId="{23128C4F-0299-4D74-A071-CE5E106F9B9E}" type="pres">
      <dgm:prSet presAssocID="{438D5BC2-52F9-4099-94EF-EC4BEA21590A}" presName="parentLeftMargin" presStyleLbl="node1" presStyleIdx="1" presStyleCnt="3"/>
      <dgm:spPr/>
      <dgm:t>
        <a:bodyPr/>
        <a:lstStyle/>
        <a:p>
          <a:endParaRPr lang="zh-CN" altLang="en-US"/>
        </a:p>
      </dgm:t>
    </dgm:pt>
    <dgm:pt modelId="{536F0AD6-6608-4BB8-8BED-2F656AACDB67}" type="pres">
      <dgm:prSet presAssocID="{438D5BC2-52F9-4099-94EF-EC4BEA21590A}" presName="parentText" presStyleLbl="node1" presStyleIdx="2" presStyleCnt="3">
        <dgm:presLayoutVars>
          <dgm:chMax val="0"/>
          <dgm:bulletEnabled val="1"/>
        </dgm:presLayoutVars>
      </dgm:prSet>
      <dgm:spPr/>
      <dgm:t>
        <a:bodyPr/>
        <a:lstStyle/>
        <a:p>
          <a:endParaRPr lang="zh-CN" altLang="en-US"/>
        </a:p>
      </dgm:t>
    </dgm:pt>
    <dgm:pt modelId="{0B001FDF-48E5-45DD-82DC-37371450ABEC}" type="pres">
      <dgm:prSet presAssocID="{438D5BC2-52F9-4099-94EF-EC4BEA21590A}" presName="negativeSpace" presStyleCnt="0"/>
      <dgm:spPr/>
    </dgm:pt>
    <dgm:pt modelId="{002C94FE-6440-4E66-9B2D-8171F450CCBB}" type="pres">
      <dgm:prSet presAssocID="{438D5BC2-52F9-4099-94EF-EC4BEA21590A}" presName="childText" presStyleLbl="conFgAcc1" presStyleIdx="2" presStyleCnt="3">
        <dgm:presLayoutVars>
          <dgm:bulletEnabled val="1"/>
        </dgm:presLayoutVars>
      </dgm:prSet>
      <dgm:spPr/>
      <dgm:t>
        <a:bodyPr/>
        <a:lstStyle/>
        <a:p>
          <a:endParaRPr lang="zh-CN" altLang="en-US"/>
        </a:p>
      </dgm:t>
    </dgm:pt>
  </dgm:ptLst>
  <dgm:cxnLst>
    <dgm:cxn modelId="{2968C028-FFAE-4C35-9E49-253902E37C74}" srcId="{6BCFBA9B-BA66-49E3-8CC8-44600476C174}" destId="{9919CAA5-7FFD-4369-BEEF-A22CCD507076}" srcOrd="0" destOrd="0" parTransId="{19FD0CD3-4C08-4307-BAF6-322EB3AF2331}" sibTransId="{FFF8AEFC-A463-43CF-85A2-DAC4F0C77BC2}"/>
    <dgm:cxn modelId="{38711706-E77B-46F9-83D1-604C22CA423B}" type="presOf" srcId="{280DD4E9-193A-4F09-B8CC-56D7078AB1A2}" destId="{21CBABF3-9F73-40CF-B0AD-3CA595CF98A2}" srcOrd="0" destOrd="0" presId="urn:microsoft.com/office/officeart/2005/8/layout/list1#1"/>
    <dgm:cxn modelId="{EABDDA67-405F-46F4-88C4-EDAC33B6931D}" type="presOf" srcId="{280DD4E9-193A-4F09-B8CC-56D7078AB1A2}" destId="{CDA43640-CDC3-4BF5-99FA-1BF2B1F79DDC}" srcOrd="1" destOrd="0" presId="urn:microsoft.com/office/officeart/2005/8/layout/list1#1"/>
    <dgm:cxn modelId="{0BB4A335-1571-4327-9EED-FA59A19AA223}" srcId="{438D5BC2-52F9-4099-94EF-EC4BEA21590A}" destId="{853BDDA8-47AA-49F2-A703-FAB9F190CAE0}" srcOrd="0" destOrd="0" parTransId="{8FBDDA64-92E9-4DC7-AD4C-4C0BF882CC0A}" sibTransId="{B74FDA72-A55B-4658-AC0E-C7FDD7A66E48}"/>
    <dgm:cxn modelId="{EC6A309D-2CBD-4EF8-B339-233A1A81DD7F}" type="presOf" srcId="{FFD3121B-C76D-43ED-A383-1B6F495A3DF4}" destId="{365C4EC4-A345-42DD-93A6-C8A2F237D465}" srcOrd="0" destOrd="0" presId="urn:microsoft.com/office/officeart/2005/8/layout/list1#1"/>
    <dgm:cxn modelId="{5D9FBCC7-8E9C-4381-ADB0-22E5A469C48B}" type="presOf" srcId="{438D5BC2-52F9-4099-94EF-EC4BEA21590A}" destId="{536F0AD6-6608-4BB8-8BED-2F656AACDB67}" srcOrd="1" destOrd="0" presId="urn:microsoft.com/office/officeart/2005/8/layout/list1#1"/>
    <dgm:cxn modelId="{0ECC2D30-DD8D-4383-8E50-9ECC0B118538}" type="presOf" srcId="{9919CAA5-7FFD-4369-BEEF-A22CCD507076}" destId="{941B7AE1-176A-4510-936B-0233860C085F}" srcOrd="0" destOrd="0" presId="urn:microsoft.com/office/officeart/2005/8/layout/list1#1"/>
    <dgm:cxn modelId="{9DA434CD-ECDB-4763-A5FE-895541CA0E3C}" type="presOf" srcId="{6BCFBA9B-BA66-49E3-8CC8-44600476C174}" destId="{3FD97995-E508-4FDA-A91E-90EE86B64B20}" srcOrd="0" destOrd="0" presId="urn:microsoft.com/office/officeart/2005/8/layout/list1#1"/>
    <dgm:cxn modelId="{97902A84-27BE-4803-A6B5-2B3326C45EC9}" type="presOf" srcId="{9919CAA5-7FFD-4369-BEEF-A22CCD507076}" destId="{4DDCA99A-2425-46E1-BD88-AB1D061CD73A}" srcOrd="1" destOrd="0" presId="urn:microsoft.com/office/officeart/2005/8/layout/list1#1"/>
    <dgm:cxn modelId="{D9ABBEFC-81AC-4AED-9BC5-530B9D63CFFF}" srcId="{280DD4E9-193A-4F09-B8CC-56D7078AB1A2}" destId="{FFD3121B-C76D-43ED-A383-1B6F495A3DF4}" srcOrd="0" destOrd="0" parTransId="{AAD90BC4-5F1B-468E-9A6A-516372CF0537}" sibTransId="{E8A4A049-3DAB-4094-8A3D-53A7107EC994}"/>
    <dgm:cxn modelId="{2B7AF84C-A205-4BAA-8CE4-1023EFE8D8F7}" type="presOf" srcId="{438D5BC2-52F9-4099-94EF-EC4BEA21590A}" destId="{23128C4F-0299-4D74-A071-CE5E106F9B9E}" srcOrd="0" destOrd="0" presId="urn:microsoft.com/office/officeart/2005/8/layout/list1#1"/>
    <dgm:cxn modelId="{5758D81C-C09C-4AE4-84B3-A1FB51352271}" type="presOf" srcId="{6CE7EBB7-0151-4B67-934A-D13788977A1B}" destId="{2DCBE1F8-7605-4FDC-8788-8B59B21B9DD0}" srcOrd="0" destOrd="0" presId="urn:microsoft.com/office/officeart/2005/8/layout/list1#1"/>
    <dgm:cxn modelId="{42CD7361-F231-4533-81EA-8A075FE8CE7B}" srcId="{6BCFBA9B-BA66-49E3-8CC8-44600476C174}" destId="{438D5BC2-52F9-4099-94EF-EC4BEA21590A}" srcOrd="2" destOrd="0" parTransId="{09A20B83-E07E-48E9-AD2D-B76145B44A38}" sibTransId="{291E8C56-BACC-403F-941C-2D63C12F0D9B}"/>
    <dgm:cxn modelId="{2C3498B4-2FEB-4B89-B307-074DB62B19D2}" srcId="{6BCFBA9B-BA66-49E3-8CC8-44600476C174}" destId="{280DD4E9-193A-4F09-B8CC-56D7078AB1A2}" srcOrd="1" destOrd="0" parTransId="{04C7A276-440D-41E3-BFF0-26FD2DBEB786}" sibTransId="{21D84053-43B0-4BAC-A362-EFA08AF44DE6}"/>
    <dgm:cxn modelId="{F019CEF4-199E-41BC-82A4-737650426C05}" type="presOf" srcId="{853BDDA8-47AA-49F2-A703-FAB9F190CAE0}" destId="{002C94FE-6440-4E66-9B2D-8171F450CCBB}" srcOrd="0" destOrd="0" presId="urn:microsoft.com/office/officeart/2005/8/layout/list1#1"/>
    <dgm:cxn modelId="{446B7FC2-F5EB-415B-8715-761C4DE6CCB5}" srcId="{9919CAA5-7FFD-4369-BEEF-A22CCD507076}" destId="{6CE7EBB7-0151-4B67-934A-D13788977A1B}" srcOrd="0" destOrd="0" parTransId="{2492BA77-E18C-412E-A469-242908D8C1D5}" sibTransId="{9F1D0EF0-63F9-4D7B-85F4-AF78E390245C}"/>
    <dgm:cxn modelId="{6EB7433B-3089-497B-8251-AFE4D5CA3A27}" type="presParOf" srcId="{3FD97995-E508-4FDA-A91E-90EE86B64B20}" destId="{09330F48-ECE6-4BB6-9C2F-5EC6B2931D5E}" srcOrd="0" destOrd="0" presId="urn:microsoft.com/office/officeart/2005/8/layout/list1#1"/>
    <dgm:cxn modelId="{36B02868-011C-44A1-8778-BB5FE2108E2E}" type="presParOf" srcId="{09330F48-ECE6-4BB6-9C2F-5EC6B2931D5E}" destId="{941B7AE1-176A-4510-936B-0233860C085F}" srcOrd="0" destOrd="0" presId="urn:microsoft.com/office/officeart/2005/8/layout/list1#1"/>
    <dgm:cxn modelId="{C0563DEA-FDAE-4FB4-83F1-540FC1F1D685}" type="presParOf" srcId="{09330F48-ECE6-4BB6-9C2F-5EC6B2931D5E}" destId="{4DDCA99A-2425-46E1-BD88-AB1D061CD73A}" srcOrd="1" destOrd="0" presId="urn:microsoft.com/office/officeart/2005/8/layout/list1#1"/>
    <dgm:cxn modelId="{E7FD6D1A-B4E7-4F9A-9D0B-F6CE871FFC33}" type="presParOf" srcId="{3FD97995-E508-4FDA-A91E-90EE86B64B20}" destId="{4D8C91A0-5381-4E37-8717-B24423EB0487}" srcOrd="1" destOrd="0" presId="urn:microsoft.com/office/officeart/2005/8/layout/list1#1"/>
    <dgm:cxn modelId="{35041E3B-2EEC-46CB-B893-D8FEACB5A8A7}" type="presParOf" srcId="{3FD97995-E508-4FDA-A91E-90EE86B64B20}" destId="{2DCBE1F8-7605-4FDC-8788-8B59B21B9DD0}" srcOrd="2" destOrd="0" presId="urn:microsoft.com/office/officeart/2005/8/layout/list1#1"/>
    <dgm:cxn modelId="{4FF40E40-E7A2-4DC6-B92D-F203A8CB0B1A}" type="presParOf" srcId="{3FD97995-E508-4FDA-A91E-90EE86B64B20}" destId="{E4A82A57-19B3-42D1-95A7-2DA4B5A8079C}" srcOrd="3" destOrd="0" presId="urn:microsoft.com/office/officeart/2005/8/layout/list1#1"/>
    <dgm:cxn modelId="{BE853DC3-20D9-4ACA-8519-B85569AE7351}" type="presParOf" srcId="{3FD97995-E508-4FDA-A91E-90EE86B64B20}" destId="{645AE33E-7D46-47CE-9B8A-CFE483C6EFBA}" srcOrd="4" destOrd="0" presId="urn:microsoft.com/office/officeart/2005/8/layout/list1#1"/>
    <dgm:cxn modelId="{BC91ED75-1B9B-4F58-9611-F7558F0E3A4E}" type="presParOf" srcId="{645AE33E-7D46-47CE-9B8A-CFE483C6EFBA}" destId="{21CBABF3-9F73-40CF-B0AD-3CA595CF98A2}" srcOrd="0" destOrd="0" presId="urn:microsoft.com/office/officeart/2005/8/layout/list1#1"/>
    <dgm:cxn modelId="{A75386BD-51F2-4E02-BF57-338C6181800D}" type="presParOf" srcId="{645AE33E-7D46-47CE-9B8A-CFE483C6EFBA}" destId="{CDA43640-CDC3-4BF5-99FA-1BF2B1F79DDC}" srcOrd="1" destOrd="0" presId="urn:microsoft.com/office/officeart/2005/8/layout/list1#1"/>
    <dgm:cxn modelId="{DD2FAE34-C005-4D4B-B2E8-17EA723B16E4}" type="presParOf" srcId="{3FD97995-E508-4FDA-A91E-90EE86B64B20}" destId="{3AB78834-9143-4A6C-AC60-124040D5E1CC}" srcOrd="5" destOrd="0" presId="urn:microsoft.com/office/officeart/2005/8/layout/list1#1"/>
    <dgm:cxn modelId="{EFCF299C-23FC-41AA-A1DD-19BB0850127C}" type="presParOf" srcId="{3FD97995-E508-4FDA-A91E-90EE86B64B20}" destId="{365C4EC4-A345-42DD-93A6-C8A2F237D465}" srcOrd="6" destOrd="0" presId="urn:microsoft.com/office/officeart/2005/8/layout/list1#1"/>
    <dgm:cxn modelId="{A735FC75-B9D2-44D2-B468-784517CB3035}" type="presParOf" srcId="{3FD97995-E508-4FDA-A91E-90EE86B64B20}" destId="{35BEF4C5-0010-4C2B-8B74-A8959E19BCF6}" srcOrd="7" destOrd="0" presId="urn:microsoft.com/office/officeart/2005/8/layout/list1#1"/>
    <dgm:cxn modelId="{9D4012A3-8D0C-443C-99A1-CED4EAFFB058}" type="presParOf" srcId="{3FD97995-E508-4FDA-A91E-90EE86B64B20}" destId="{78FDAB5C-F82D-4FC9-A746-07F4E292CE92}" srcOrd="8" destOrd="0" presId="urn:microsoft.com/office/officeart/2005/8/layout/list1#1"/>
    <dgm:cxn modelId="{C2806D44-8A0C-4BBD-A730-1215DF993B73}" type="presParOf" srcId="{78FDAB5C-F82D-4FC9-A746-07F4E292CE92}" destId="{23128C4F-0299-4D74-A071-CE5E106F9B9E}" srcOrd="0" destOrd="0" presId="urn:microsoft.com/office/officeart/2005/8/layout/list1#1"/>
    <dgm:cxn modelId="{4C7E48C7-1AF7-44F7-97A6-22D7B1956D3D}" type="presParOf" srcId="{78FDAB5C-F82D-4FC9-A746-07F4E292CE92}" destId="{536F0AD6-6608-4BB8-8BED-2F656AACDB67}" srcOrd="1" destOrd="0" presId="urn:microsoft.com/office/officeart/2005/8/layout/list1#1"/>
    <dgm:cxn modelId="{7008A1DA-A44E-494E-A765-1531E5257FBB}" type="presParOf" srcId="{3FD97995-E508-4FDA-A91E-90EE86B64B20}" destId="{0B001FDF-48E5-45DD-82DC-37371450ABEC}" srcOrd="9" destOrd="0" presId="urn:microsoft.com/office/officeart/2005/8/layout/list1#1"/>
    <dgm:cxn modelId="{890AA762-2446-4F66-90EB-B41A7F94CE82}" type="presParOf" srcId="{3FD97995-E508-4FDA-A91E-90EE86B64B20}" destId="{002C94FE-6440-4E66-9B2D-8171F450CCBB}" srcOrd="10"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DA3698-EB9B-444E-BC3B-3C2C5B857838}" type="doc">
      <dgm:prSet loTypeId="urn:microsoft.com/office/officeart/2005/8/layout/orgChart1#1" loCatId="hierarchy" qsTypeId="urn:microsoft.com/office/officeart/2005/8/quickstyle/simple2#1" qsCatId="simple" csTypeId="urn:microsoft.com/office/officeart/2005/8/colors/colorful1#1" csCatId="colorful" phldr="1"/>
      <dgm:spPr/>
      <dgm:t>
        <a:bodyPr/>
        <a:lstStyle/>
        <a:p>
          <a:endParaRPr lang="zh-CN" altLang="en-US"/>
        </a:p>
      </dgm:t>
    </dgm:pt>
    <dgm:pt modelId="{F1333ADE-5FBC-4D13-89FF-E616DD934D52}">
      <dgm:prSet phldrT="[文本]"/>
      <dgm:spPr/>
      <dgm:t>
        <a:bodyPr/>
        <a:lstStyle/>
        <a:p>
          <a:r>
            <a:rPr lang="zh-CN" altLang="en-US" dirty="0" smtClean="0"/>
            <a:t>总经理</a:t>
          </a:r>
          <a:endParaRPr lang="zh-CN" altLang="en-US" dirty="0"/>
        </a:p>
      </dgm:t>
    </dgm:pt>
    <dgm:pt modelId="{BD6C2804-BC7C-40DA-889A-A7AC915CE4FA}" cxnId="{58D6B415-FC9D-4099-9193-551837B2D066}" type="parTrans">
      <dgm:prSet/>
      <dgm:spPr/>
      <dgm:t>
        <a:bodyPr/>
        <a:lstStyle/>
        <a:p>
          <a:endParaRPr lang="zh-CN" altLang="en-US"/>
        </a:p>
      </dgm:t>
    </dgm:pt>
    <dgm:pt modelId="{63C17F03-1832-4551-A557-26375F3E7652}" cxnId="{58D6B415-FC9D-4099-9193-551837B2D066}" type="sibTrans">
      <dgm:prSet/>
      <dgm:spPr/>
      <dgm:t>
        <a:bodyPr/>
        <a:lstStyle/>
        <a:p>
          <a:endParaRPr lang="zh-CN" altLang="en-US"/>
        </a:p>
      </dgm:t>
    </dgm:pt>
    <dgm:pt modelId="{8036BC79-EC93-4A92-A787-4787AC87E052}" type="asst">
      <dgm:prSet phldrT="[文本]"/>
      <dgm:spPr/>
      <dgm:t>
        <a:bodyPr/>
        <a:lstStyle/>
        <a:p>
          <a:r>
            <a:rPr lang="zh-CN" altLang="en-US" dirty="0" smtClean="0"/>
            <a:t>分管安全副总</a:t>
          </a:r>
          <a:endParaRPr lang="zh-CN" altLang="en-US" dirty="0"/>
        </a:p>
      </dgm:t>
    </dgm:pt>
    <dgm:pt modelId="{7AF3100F-52F2-405C-AB28-8704CE4F6DA6}" cxnId="{EDDEAB7C-7145-4FCB-B4EF-A30D6AE01A3C}" type="parTrans">
      <dgm:prSet/>
      <dgm:spPr/>
      <dgm:t>
        <a:bodyPr/>
        <a:lstStyle/>
        <a:p>
          <a:endParaRPr lang="zh-CN" altLang="en-US"/>
        </a:p>
      </dgm:t>
    </dgm:pt>
    <dgm:pt modelId="{EBF3F55B-9462-4373-A029-5138DC459E1C}" cxnId="{EDDEAB7C-7145-4FCB-B4EF-A30D6AE01A3C}" type="sibTrans">
      <dgm:prSet/>
      <dgm:spPr/>
      <dgm:t>
        <a:bodyPr/>
        <a:lstStyle/>
        <a:p>
          <a:endParaRPr lang="zh-CN" altLang="en-US"/>
        </a:p>
      </dgm:t>
    </dgm:pt>
    <dgm:pt modelId="{5BE3355F-7B86-4AC4-8081-5656A4E11975}">
      <dgm:prSet phldrT="[文本]"/>
      <dgm:spPr/>
      <dgm:t>
        <a:bodyPr/>
        <a:lstStyle/>
        <a:p>
          <a:r>
            <a:rPr lang="zh-CN" altLang="en-US" dirty="0" smtClean="0"/>
            <a:t>服务部</a:t>
          </a:r>
          <a:endParaRPr lang="zh-CN" altLang="en-US" dirty="0"/>
        </a:p>
      </dgm:t>
    </dgm:pt>
    <dgm:pt modelId="{4FFB98C1-1C22-4FAA-B346-DE1723C5BD5C}" cxnId="{8C05A434-EB92-4579-A8A7-6BD90E3F0DAC}" type="parTrans">
      <dgm:prSet/>
      <dgm:spPr/>
      <dgm:t>
        <a:bodyPr/>
        <a:lstStyle/>
        <a:p>
          <a:endParaRPr lang="zh-CN" altLang="en-US"/>
        </a:p>
      </dgm:t>
    </dgm:pt>
    <dgm:pt modelId="{D007610A-9528-4BE1-82E0-02C0AFF8154B}" cxnId="{8C05A434-EB92-4579-A8A7-6BD90E3F0DAC}" type="sibTrans">
      <dgm:prSet/>
      <dgm:spPr/>
      <dgm:t>
        <a:bodyPr/>
        <a:lstStyle/>
        <a:p>
          <a:endParaRPr lang="zh-CN" altLang="en-US"/>
        </a:p>
      </dgm:t>
    </dgm:pt>
    <dgm:pt modelId="{C71437B1-8F00-43B8-8EBE-2F9DCE05B0F8}">
      <dgm:prSet phldrT="[文本]"/>
      <dgm:spPr/>
      <dgm:t>
        <a:bodyPr/>
        <a:lstStyle/>
        <a:p>
          <a:r>
            <a:rPr lang="zh-CN" altLang="en-US" dirty="0" smtClean="0"/>
            <a:t>保卫部</a:t>
          </a:r>
          <a:endParaRPr lang="zh-CN" altLang="en-US" dirty="0"/>
        </a:p>
      </dgm:t>
    </dgm:pt>
    <dgm:pt modelId="{0990EAC5-84FB-4935-BE19-9ED2ABC816D4}" cxnId="{7D0F091F-39A2-4920-8B63-B361B0267BD9}" type="parTrans">
      <dgm:prSet/>
      <dgm:spPr/>
      <dgm:t>
        <a:bodyPr/>
        <a:lstStyle/>
        <a:p>
          <a:endParaRPr lang="zh-CN" altLang="en-US"/>
        </a:p>
      </dgm:t>
    </dgm:pt>
    <dgm:pt modelId="{3F13C01F-9B9E-4D1F-89E7-345A19F1EB9E}" cxnId="{7D0F091F-39A2-4920-8B63-B361B0267BD9}" type="sibTrans">
      <dgm:prSet/>
      <dgm:spPr/>
      <dgm:t>
        <a:bodyPr/>
        <a:lstStyle/>
        <a:p>
          <a:endParaRPr lang="zh-CN" altLang="en-US"/>
        </a:p>
      </dgm:t>
    </dgm:pt>
    <dgm:pt modelId="{8D553858-C149-4B7D-A1F2-2DBC040A9C97}">
      <dgm:prSet phldrT="[文本]"/>
      <dgm:spPr/>
      <dgm:t>
        <a:bodyPr/>
        <a:lstStyle/>
        <a:p>
          <a:r>
            <a:rPr lang="zh-CN" altLang="en-US" dirty="0" smtClean="0"/>
            <a:t>财务部</a:t>
          </a:r>
          <a:endParaRPr lang="zh-CN" altLang="en-US" dirty="0"/>
        </a:p>
      </dgm:t>
    </dgm:pt>
    <dgm:pt modelId="{09AC3CFF-D188-442D-87B6-2B028F321662}" cxnId="{D05326BE-F525-4FA2-A2D6-CB966B57F4C3}" type="parTrans">
      <dgm:prSet/>
      <dgm:spPr/>
      <dgm:t>
        <a:bodyPr/>
        <a:lstStyle/>
        <a:p>
          <a:endParaRPr lang="zh-CN" altLang="en-US"/>
        </a:p>
      </dgm:t>
    </dgm:pt>
    <dgm:pt modelId="{9BC68A1C-52FB-4274-99D1-AFF13E5C834F}" cxnId="{D05326BE-F525-4FA2-A2D6-CB966B57F4C3}" type="sibTrans">
      <dgm:prSet/>
      <dgm:spPr/>
      <dgm:t>
        <a:bodyPr/>
        <a:lstStyle/>
        <a:p>
          <a:endParaRPr lang="zh-CN" altLang="en-US"/>
        </a:p>
      </dgm:t>
    </dgm:pt>
    <dgm:pt modelId="{1843E783-7B4C-49B6-9904-0473B3D40BBB}">
      <dgm:prSet phldrT="[文本]"/>
      <dgm:spPr/>
      <dgm:t>
        <a:bodyPr/>
        <a:lstStyle/>
        <a:p>
          <a:r>
            <a:rPr lang="zh-CN" altLang="en-US" dirty="0" smtClean="0"/>
            <a:t>人事部</a:t>
          </a:r>
          <a:endParaRPr lang="zh-CN" altLang="en-US" dirty="0"/>
        </a:p>
      </dgm:t>
    </dgm:pt>
    <dgm:pt modelId="{4D9F7834-C6A8-412C-9C62-BCEA7FF39F19}" cxnId="{8EE079A5-136F-4633-9D5D-E3BC6B145515}" type="parTrans">
      <dgm:prSet/>
      <dgm:spPr/>
      <dgm:t>
        <a:bodyPr/>
        <a:lstStyle/>
        <a:p>
          <a:endParaRPr lang="zh-CN" altLang="en-US"/>
        </a:p>
      </dgm:t>
    </dgm:pt>
    <dgm:pt modelId="{0EB1CDA0-EBFF-4E73-B2CB-08CA760E8489}" cxnId="{8EE079A5-136F-4633-9D5D-E3BC6B145515}" type="sibTrans">
      <dgm:prSet/>
      <dgm:spPr/>
      <dgm:t>
        <a:bodyPr/>
        <a:lstStyle/>
        <a:p>
          <a:endParaRPr lang="zh-CN" altLang="en-US"/>
        </a:p>
      </dgm:t>
    </dgm:pt>
    <dgm:pt modelId="{909507FF-20C8-41BF-B275-BB4BC7988DC2}">
      <dgm:prSet phldrT="[文本]"/>
      <dgm:spPr/>
      <dgm:t>
        <a:bodyPr/>
        <a:lstStyle/>
        <a:p>
          <a:r>
            <a:rPr lang="zh-CN" altLang="en-US" dirty="0" smtClean="0"/>
            <a:t>工程部</a:t>
          </a:r>
          <a:endParaRPr lang="zh-CN" altLang="en-US" dirty="0"/>
        </a:p>
      </dgm:t>
    </dgm:pt>
    <dgm:pt modelId="{D74504E7-7BB3-4E2A-B1FA-F9758495F8E7}" cxnId="{A3E97271-43B6-44B3-B76D-20937414845D}" type="parTrans">
      <dgm:prSet/>
      <dgm:spPr/>
      <dgm:t>
        <a:bodyPr/>
        <a:lstStyle/>
        <a:p>
          <a:endParaRPr lang="zh-CN" altLang="en-US"/>
        </a:p>
      </dgm:t>
    </dgm:pt>
    <dgm:pt modelId="{21DFD7EA-E351-46C9-B28A-4007E58F71EC}" cxnId="{A3E97271-43B6-44B3-B76D-20937414845D}" type="sibTrans">
      <dgm:prSet/>
      <dgm:spPr/>
      <dgm:t>
        <a:bodyPr/>
        <a:lstStyle/>
        <a:p>
          <a:endParaRPr lang="zh-CN" altLang="en-US"/>
        </a:p>
      </dgm:t>
    </dgm:pt>
    <dgm:pt modelId="{960DE9D3-BF7F-4CAE-A837-BD2A5DEECB0D}" type="pres">
      <dgm:prSet presAssocID="{D4DA3698-EB9B-444E-BC3B-3C2C5B857838}" presName="hierChild1" presStyleCnt="0">
        <dgm:presLayoutVars>
          <dgm:orgChart val="1"/>
          <dgm:chPref val="1"/>
          <dgm:dir/>
          <dgm:animOne val="branch"/>
          <dgm:animLvl val="lvl"/>
          <dgm:resizeHandles/>
        </dgm:presLayoutVars>
      </dgm:prSet>
      <dgm:spPr/>
      <dgm:t>
        <a:bodyPr/>
        <a:lstStyle/>
        <a:p>
          <a:endParaRPr lang="zh-CN" altLang="en-US"/>
        </a:p>
      </dgm:t>
    </dgm:pt>
    <dgm:pt modelId="{17C2B91B-C0E6-4668-B3AB-9D3FADF24418}" type="pres">
      <dgm:prSet presAssocID="{F1333ADE-5FBC-4D13-89FF-E616DD934D52}" presName="hierRoot1" presStyleCnt="0">
        <dgm:presLayoutVars>
          <dgm:hierBranch val="init"/>
        </dgm:presLayoutVars>
      </dgm:prSet>
      <dgm:spPr/>
    </dgm:pt>
    <dgm:pt modelId="{51AF4EED-684C-4410-8525-4485BA2602D6}" type="pres">
      <dgm:prSet presAssocID="{F1333ADE-5FBC-4D13-89FF-E616DD934D52}" presName="rootComposite1" presStyleCnt="0"/>
      <dgm:spPr/>
    </dgm:pt>
    <dgm:pt modelId="{2BD4DC39-4828-43E0-9E8D-C71CB4DD02FE}" type="pres">
      <dgm:prSet presAssocID="{F1333ADE-5FBC-4D13-89FF-E616DD934D52}" presName="rootText1" presStyleLbl="node0" presStyleIdx="0" presStyleCnt="1">
        <dgm:presLayoutVars>
          <dgm:chPref val="3"/>
        </dgm:presLayoutVars>
      </dgm:prSet>
      <dgm:spPr/>
      <dgm:t>
        <a:bodyPr/>
        <a:lstStyle/>
        <a:p>
          <a:endParaRPr lang="zh-CN" altLang="en-US"/>
        </a:p>
      </dgm:t>
    </dgm:pt>
    <dgm:pt modelId="{1220AFA3-A857-4CB9-BEE3-0ACE1EA87A15}" type="pres">
      <dgm:prSet presAssocID="{F1333ADE-5FBC-4D13-89FF-E616DD934D52}" presName="rootConnector1" presStyleLbl="node1" presStyleIdx="0" presStyleCnt="0"/>
      <dgm:spPr/>
      <dgm:t>
        <a:bodyPr/>
        <a:lstStyle/>
        <a:p>
          <a:endParaRPr lang="zh-CN" altLang="en-US"/>
        </a:p>
      </dgm:t>
    </dgm:pt>
    <dgm:pt modelId="{D3D0546E-37EA-476A-A3F1-F701FE5A5728}" type="pres">
      <dgm:prSet presAssocID="{F1333ADE-5FBC-4D13-89FF-E616DD934D52}" presName="hierChild2" presStyleCnt="0"/>
      <dgm:spPr/>
    </dgm:pt>
    <dgm:pt modelId="{36B264AD-F575-4689-B3C6-43536EE3225B}" type="pres">
      <dgm:prSet presAssocID="{4FFB98C1-1C22-4FAA-B346-DE1723C5BD5C}" presName="Name37" presStyleLbl="parChTrans1D2" presStyleIdx="0" presStyleCnt="6"/>
      <dgm:spPr/>
      <dgm:t>
        <a:bodyPr/>
        <a:lstStyle/>
        <a:p>
          <a:endParaRPr lang="zh-CN" altLang="en-US"/>
        </a:p>
      </dgm:t>
    </dgm:pt>
    <dgm:pt modelId="{8CCBAC7E-D12F-46CE-9BF9-4BB6D4A26E70}" type="pres">
      <dgm:prSet presAssocID="{5BE3355F-7B86-4AC4-8081-5656A4E11975}" presName="hierRoot2" presStyleCnt="0">
        <dgm:presLayoutVars>
          <dgm:hierBranch val="init"/>
        </dgm:presLayoutVars>
      </dgm:prSet>
      <dgm:spPr/>
    </dgm:pt>
    <dgm:pt modelId="{44F05ACA-DEE5-437C-A571-9C17AEC34697}" type="pres">
      <dgm:prSet presAssocID="{5BE3355F-7B86-4AC4-8081-5656A4E11975}" presName="rootComposite" presStyleCnt="0"/>
      <dgm:spPr/>
    </dgm:pt>
    <dgm:pt modelId="{E50EB253-B5B7-41C4-80F1-548E1A137D2C}" type="pres">
      <dgm:prSet presAssocID="{5BE3355F-7B86-4AC4-8081-5656A4E11975}" presName="rootText" presStyleLbl="node2" presStyleIdx="0" presStyleCnt="5">
        <dgm:presLayoutVars>
          <dgm:chPref val="3"/>
        </dgm:presLayoutVars>
      </dgm:prSet>
      <dgm:spPr/>
      <dgm:t>
        <a:bodyPr/>
        <a:lstStyle/>
        <a:p>
          <a:endParaRPr lang="zh-CN" altLang="en-US"/>
        </a:p>
      </dgm:t>
    </dgm:pt>
    <dgm:pt modelId="{FCFE7027-3BB9-4ACB-A69A-AC982A13563C}" type="pres">
      <dgm:prSet presAssocID="{5BE3355F-7B86-4AC4-8081-5656A4E11975}" presName="rootConnector" presStyleLbl="node2" presStyleIdx="0" presStyleCnt="5"/>
      <dgm:spPr/>
      <dgm:t>
        <a:bodyPr/>
        <a:lstStyle/>
        <a:p>
          <a:endParaRPr lang="zh-CN" altLang="en-US"/>
        </a:p>
      </dgm:t>
    </dgm:pt>
    <dgm:pt modelId="{205E50DC-81DE-4E43-BE7C-C4E2AD42ECC0}" type="pres">
      <dgm:prSet presAssocID="{5BE3355F-7B86-4AC4-8081-5656A4E11975}" presName="hierChild4" presStyleCnt="0"/>
      <dgm:spPr/>
    </dgm:pt>
    <dgm:pt modelId="{06B9A615-B5A7-4CEF-8360-ED6D458598C9}" type="pres">
      <dgm:prSet presAssocID="{5BE3355F-7B86-4AC4-8081-5656A4E11975}" presName="hierChild5" presStyleCnt="0"/>
      <dgm:spPr/>
    </dgm:pt>
    <dgm:pt modelId="{C79948A2-00F5-4169-8740-29D1D55E40AD}" type="pres">
      <dgm:prSet presAssocID="{0990EAC5-84FB-4935-BE19-9ED2ABC816D4}" presName="Name37" presStyleLbl="parChTrans1D2" presStyleIdx="1" presStyleCnt="6"/>
      <dgm:spPr/>
      <dgm:t>
        <a:bodyPr/>
        <a:lstStyle/>
        <a:p>
          <a:endParaRPr lang="zh-CN" altLang="en-US"/>
        </a:p>
      </dgm:t>
    </dgm:pt>
    <dgm:pt modelId="{70600442-7685-4852-BADE-7CE70349AB37}" type="pres">
      <dgm:prSet presAssocID="{C71437B1-8F00-43B8-8EBE-2F9DCE05B0F8}" presName="hierRoot2" presStyleCnt="0">
        <dgm:presLayoutVars>
          <dgm:hierBranch val="init"/>
        </dgm:presLayoutVars>
      </dgm:prSet>
      <dgm:spPr/>
    </dgm:pt>
    <dgm:pt modelId="{0EBA7696-C009-4599-953B-35A80FF54CC8}" type="pres">
      <dgm:prSet presAssocID="{C71437B1-8F00-43B8-8EBE-2F9DCE05B0F8}" presName="rootComposite" presStyleCnt="0"/>
      <dgm:spPr/>
    </dgm:pt>
    <dgm:pt modelId="{00C97202-F917-40E0-87D1-56D2CA208A39}" type="pres">
      <dgm:prSet presAssocID="{C71437B1-8F00-43B8-8EBE-2F9DCE05B0F8}" presName="rootText" presStyleLbl="node2" presStyleIdx="1" presStyleCnt="5">
        <dgm:presLayoutVars>
          <dgm:chPref val="3"/>
        </dgm:presLayoutVars>
      </dgm:prSet>
      <dgm:spPr/>
      <dgm:t>
        <a:bodyPr/>
        <a:lstStyle/>
        <a:p>
          <a:endParaRPr lang="zh-CN" altLang="en-US"/>
        </a:p>
      </dgm:t>
    </dgm:pt>
    <dgm:pt modelId="{B48E4F52-2235-4BB1-AD43-7C16AD9125C6}" type="pres">
      <dgm:prSet presAssocID="{C71437B1-8F00-43B8-8EBE-2F9DCE05B0F8}" presName="rootConnector" presStyleLbl="node2" presStyleIdx="1" presStyleCnt="5"/>
      <dgm:spPr/>
      <dgm:t>
        <a:bodyPr/>
        <a:lstStyle/>
        <a:p>
          <a:endParaRPr lang="zh-CN" altLang="en-US"/>
        </a:p>
      </dgm:t>
    </dgm:pt>
    <dgm:pt modelId="{335D89E3-47EC-468C-9F45-4874A595B861}" type="pres">
      <dgm:prSet presAssocID="{C71437B1-8F00-43B8-8EBE-2F9DCE05B0F8}" presName="hierChild4" presStyleCnt="0"/>
      <dgm:spPr/>
    </dgm:pt>
    <dgm:pt modelId="{DC4841DB-35AE-4660-A08B-23D5A5BD238B}" type="pres">
      <dgm:prSet presAssocID="{C71437B1-8F00-43B8-8EBE-2F9DCE05B0F8}" presName="hierChild5" presStyleCnt="0"/>
      <dgm:spPr/>
    </dgm:pt>
    <dgm:pt modelId="{81221CE7-F92F-442D-A3A8-6916A636E9E7}" type="pres">
      <dgm:prSet presAssocID="{09AC3CFF-D188-442D-87B6-2B028F321662}" presName="Name37" presStyleLbl="parChTrans1D2" presStyleIdx="2" presStyleCnt="6"/>
      <dgm:spPr/>
      <dgm:t>
        <a:bodyPr/>
        <a:lstStyle/>
        <a:p>
          <a:endParaRPr lang="zh-CN" altLang="en-US"/>
        </a:p>
      </dgm:t>
    </dgm:pt>
    <dgm:pt modelId="{2E2AA495-25C3-4451-87F5-9340BBA661AD}" type="pres">
      <dgm:prSet presAssocID="{8D553858-C149-4B7D-A1F2-2DBC040A9C97}" presName="hierRoot2" presStyleCnt="0">
        <dgm:presLayoutVars>
          <dgm:hierBranch val="init"/>
        </dgm:presLayoutVars>
      </dgm:prSet>
      <dgm:spPr/>
    </dgm:pt>
    <dgm:pt modelId="{66FAB090-DC64-4C3A-9A66-F86E31FAA836}" type="pres">
      <dgm:prSet presAssocID="{8D553858-C149-4B7D-A1F2-2DBC040A9C97}" presName="rootComposite" presStyleCnt="0"/>
      <dgm:spPr/>
    </dgm:pt>
    <dgm:pt modelId="{419FDB22-CB0B-4727-986D-D9150F949A6C}" type="pres">
      <dgm:prSet presAssocID="{8D553858-C149-4B7D-A1F2-2DBC040A9C97}" presName="rootText" presStyleLbl="node2" presStyleIdx="2" presStyleCnt="5">
        <dgm:presLayoutVars>
          <dgm:chPref val="3"/>
        </dgm:presLayoutVars>
      </dgm:prSet>
      <dgm:spPr/>
      <dgm:t>
        <a:bodyPr/>
        <a:lstStyle/>
        <a:p>
          <a:endParaRPr lang="zh-CN" altLang="en-US"/>
        </a:p>
      </dgm:t>
    </dgm:pt>
    <dgm:pt modelId="{29686233-FCBE-4EBE-9C17-40819EB279E2}" type="pres">
      <dgm:prSet presAssocID="{8D553858-C149-4B7D-A1F2-2DBC040A9C97}" presName="rootConnector" presStyleLbl="node2" presStyleIdx="2" presStyleCnt="5"/>
      <dgm:spPr/>
      <dgm:t>
        <a:bodyPr/>
        <a:lstStyle/>
        <a:p>
          <a:endParaRPr lang="zh-CN" altLang="en-US"/>
        </a:p>
      </dgm:t>
    </dgm:pt>
    <dgm:pt modelId="{F27A7D1D-F176-4284-BFCF-793ABE4AB876}" type="pres">
      <dgm:prSet presAssocID="{8D553858-C149-4B7D-A1F2-2DBC040A9C97}" presName="hierChild4" presStyleCnt="0"/>
      <dgm:spPr/>
    </dgm:pt>
    <dgm:pt modelId="{B36A7474-83F2-4263-865E-7D27DCAD4131}" type="pres">
      <dgm:prSet presAssocID="{8D553858-C149-4B7D-A1F2-2DBC040A9C97}" presName="hierChild5" presStyleCnt="0"/>
      <dgm:spPr/>
    </dgm:pt>
    <dgm:pt modelId="{DBA60298-C2D0-43EA-9657-9E073B7B78E1}" type="pres">
      <dgm:prSet presAssocID="{4D9F7834-C6A8-412C-9C62-BCEA7FF39F19}" presName="Name37" presStyleLbl="parChTrans1D2" presStyleIdx="3" presStyleCnt="6"/>
      <dgm:spPr/>
      <dgm:t>
        <a:bodyPr/>
        <a:lstStyle/>
        <a:p>
          <a:endParaRPr lang="zh-CN" altLang="en-US"/>
        </a:p>
      </dgm:t>
    </dgm:pt>
    <dgm:pt modelId="{28A0DBB6-651E-4BE2-825D-EA455CE3525B}" type="pres">
      <dgm:prSet presAssocID="{1843E783-7B4C-49B6-9904-0473B3D40BBB}" presName="hierRoot2" presStyleCnt="0">
        <dgm:presLayoutVars>
          <dgm:hierBranch val="init"/>
        </dgm:presLayoutVars>
      </dgm:prSet>
      <dgm:spPr/>
    </dgm:pt>
    <dgm:pt modelId="{D5949836-7DAA-4C80-9DB5-84869725392F}" type="pres">
      <dgm:prSet presAssocID="{1843E783-7B4C-49B6-9904-0473B3D40BBB}" presName="rootComposite" presStyleCnt="0"/>
      <dgm:spPr/>
    </dgm:pt>
    <dgm:pt modelId="{0B592C80-7DF1-420B-B4CD-75693974A860}" type="pres">
      <dgm:prSet presAssocID="{1843E783-7B4C-49B6-9904-0473B3D40BBB}" presName="rootText" presStyleLbl="node2" presStyleIdx="3" presStyleCnt="5" custLinFactNeighborX="-105" custLinFactNeighborY="-4404">
        <dgm:presLayoutVars>
          <dgm:chPref val="3"/>
        </dgm:presLayoutVars>
      </dgm:prSet>
      <dgm:spPr/>
      <dgm:t>
        <a:bodyPr/>
        <a:lstStyle/>
        <a:p>
          <a:endParaRPr lang="zh-CN" altLang="en-US"/>
        </a:p>
      </dgm:t>
    </dgm:pt>
    <dgm:pt modelId="{468130CF-3F59-4757-B1D6-531CC3EC58E5}" type="pres">
      <dgm:prSet presAssocID="{1843E783-7B4C-49B6-9904-0473B3D40BBB}" presName="rootConnector" presStyleLbl="node2" presStyleIdx="3" presStyleCnt="5"/>
      <dgm:spPr/>
      <dgm:t>
        <a:bodyPr/>
        <a:lstStyle/>
        <a:p>
          <a:endParaRPr lang="zh-CN" altLang="en-US"/>
        </a:p>
      </dgm:t>
    </dgm:pt>
    <dgm:pt modelId="{1FBB4551-8EA7-4A69-9D48-FA685D905FB9}" type="pres">
      <dgm:prSet presAssocID="{1843E783-7B4C-49B6-9904-0473B3D40BBB}" presName="hierChild4" presStyleCnt="0"/>
      <dgm:spPr/>
    </dgm:pt>
    <dgm:pt modelId="{D9318351-3EF4-4569-9ED3-772889E8DC51}" type="pres">
      <dgm:prSet presAssocID="{1843E783-7B4C-49B6-9904-0473B3D40BBB}" presName="hierChild5" presStyleCnt="0"/>
      <dgm:spPr/>
    </dgm:pt>
    <dgm:pt modelId="{A333B1E6-EE35-4B74-9B74-80F1BBD74C2B}" type="pres">
      <dgm:prSet presAssocID="{D74504E7-7BB3-4E2A-B1FA-F9758495F8E7}" presName="Name37" presStyleLbl="parChTrans1D2" presStyleIdx="4" presStyleCnt="6"/>
      <dgm:spPr/>
      <dgm:t>
        <a:bodyPr/>
        <a:lstStyle/>
        <a:p>
          <a:endParaRPr lang="zh-CN" altLang="en-US"/>
        </a:p>
      </dgm:t>
    </dgm:pt>
    <dgm:pt modelId="{D997B683-0FDE-4018-B0DE-30FF1DA5C808}" type="pres">
      <dgm:prSet presAssocID="{909507FF-20C8-41BF-B275-BB4BC7988DC2}" presName="hierRoot2" presStyleCnt="0">
        <dgm:presLayoutVars>
          <dgm:hierBranch val="init"/>
        </dgm:presLayoutVars>
      </dgm:prSet>
      <dgm:spPr/>
    </dgm:pt>
    <dgm:pt modelId="{79CC95AB-9561-490B-BABA-4E1C061E75E3}" type="pres">
      <dgm:prSet presAssocID="{909507FF-20C8-41BF-B275-BB4BC7988DC2}" presName="rootComposite" presStyleCnt="0"/>
      <dgm:spPr/>
    </dgm:pt>
    <dgm:pt modelId="{CB8ECADF-D54E-470A-8231-427BD6F56305}" type="pres">
      <dgm:prSet presAssocID="{909507FF-20C8-41BF-B275-BB4BC7988DC2}" presName="rootText" presStyleLbl="node2" presStyleIdx="4" presStyleCnt="5" custLinFactNeighborX="-105" custLinFactNeighborY="-4404">
        <dgm:presLayoutVars>
          <dgm:chPref val="3"/>
        </dgm:presLayoutVars>
      </dgm:prSet>
      <dgm:spPr/>
      <dgm:t>
        <a:bodyPr/>
        <a:lstStyle/>
        <a:p>
          <a:endParaRPr lang="zh-CN" altLang="en-US"/>
        </a:p>
      </dgm:t>
    </dgm:pt>
    <dgm:pt modelId="{AE438AA6-D364-48C3-B795-615CF7306F03}" type="pres">
      <dgm:prSet presAssocID="{909507FF-20C8-41BF-B275-BB4BC7988DC2}" presName="rootConnector" presStyleLbl="node2" presStyleIdx="4" presStyleCnt="5"/>
      <dgm:spPr/>
      <dgm:t>
        <a:bodyPr/>
        <a:lstStyle/>
        <a:p>
          <a:endParaRPr lang="zh-CN" altLang="en-US"/>
        </a:p>
      </dgm:t>
    </dgm:pt>
    <dgm:pt modelId="{504AF7D3-BBEE-4F63-92ED-E528111FACBF}" type="pres">
      <dgm:prSet presAssocID="{909507FF-20C8-41BF-B275-BB4BC7988DC2}" presName="hierChild4" presStyleCnt="0"/>
      <dgm:spPr/>
    </dgm:pt>
    <dgm:pt modelId="{5A493255-DE4B-4C66-B060-6F6DE3489567}" type="pres">
      <dgm:prSet presAssocID="{909507FF-20C8-41BF-B275-BB4BC7988DC2}" presName="hierChild5" presStyleCnt="0"/>
      <dgm:spPr/>
    </dgm:pt>
    <dgm:pt modelId="{12BF328C-09EB-4971-B566-F3661CA3296B}" type="pres">
      <dgm:prSet presAssocID="{F1333ADE-5FBC-4D13-89FF-E616DD934D52}" presName="hierChild3" presStyleCnt="0"/>
      <dgm:spPr/>
    </dgm:pt>
    <dgm:pt modelId="{BA55476D-553E-4715-85EC-7AE5DCBEA07D}" type="pres">
      <dgm:prSet presAssocID="{7AF3100F-52F2-405C-AB28-8704CE4F6DA6}" presName="Name111" presStyleLbl="parChTrans1D2" presStyleIdx="5" presStyleCnt="6"/>
      <dgm:spPr/>
      <dgm:t>
        <a:bodyPr/>
        <a:lstStyle/>
        <a:p>
          <a:endParaRPr lang="zh-CN" altLang="en-US"/>
        </a:p>
      </dgm:t>
    </dgm:pt>
    <dgm:pt modelId="{0531BF29-668E-495F-A341-6602563044D7}" type="pres">
      <dgm:prSet presAssocID="{8036BC79-EC93-4A92-A787-4787AC87E052}" presName="hierRoot3" presStyleCnt="0">
        <dgm:presLayoutVars>
          <dgm:hierBranch val="init"/>
        </dgm:presLayoutVars>
      </dgm:prSet>
      <dgm:spPr/>
    </dgm:pt>
    <dgm:pt modelId="{0CCE690A-1B25-402D-83D1-659B4DB0E00B}" type="pres">
      <dgm:prSet presAssocID="{8036BC79-EC93-4A92-A787-4787AC87E052}" presName="rootComposite3" presStyleCnt="0"/>
      <dgm:spPr/>
    </dgm:pt>
    <dgm:pt modelId="{DC2474AF-26FC-4D43-99C9-D305C5B5EBA4}" type="pres">
      <dgm:prSet presAssocID="{8036BC79-EC93-4A92-A787-4787AC87E052}" presName="rootText3" presStyleLbl="asst1" presStyleIdx="0" presStyleCnt="1">
        <dgm:presLayoutVars>
          <dgm:chPref val="3"/>
        </dgm:presLayoutVars>
      </dgm:prSet>
      <dgm:spPr/>
      <dgm:t>
        <a:bodyPr/>
        <a:lstStyle/>
        <a:p>
          <a:endParaRPr lang="zh-CN" altLang="en-US"/>
        </a:p>
      </dgm:t>
    </dgm:pt>
    <dgm:pt modelId="{75D79F99-559B-4B77-BDFF-C8107FF46508}" type="pres">
      <dgm:prSet presAssocID="{8036BC79-EC93-4A92-A787-4787AC87E052}" presName="rootConnector3" presStyleLbl="asst1" presStyleIdx="0" presStyleCnt="1"/>
      <dgm:spPr/>
      <dgm:t>
        <a:bodyPr/>
        <a:lstStyle/>
        <a:p>
          <a:endParaRPr lang="zh-CN" altLang="en-US"/>
        </a:p>
      </dgm:t>
    </dgm:pt>
    <dgm:pt modelId="{B0F8D3AB-2322-485C-8FE3-2C35A2FD2359}" type="pres">
      <dgm:prSet presAssocID="{8036BC79-EC93-4A92-A787-4787AC87E052}" presName="hierChild6" presStyleCnt="0"/>
      <dgm:spPr/>
    </dgm:pt>
    <dgm:pt modelId="{9813F40F-AD20-4D72-8E67-4934455CBEE1}" type="pres">
      <dgm:prSet presAssocID="{8036BC79-EC93-4A92-A787-4787AC87E052}" presName="hierChild7" presStyleCnt="0"/>
      <dgm:spPr/>
    </dgm:pt>
  </dgm:ptLst>
  <dgm:cxnLst>
    <dgm:cxn modelId="{58D6B415-FC9D-4099-9193-551837B2D066}" srcId="{D4DA3698-EB9B-444E-BC3B-3C2C5B857838}" destId="{F1333ADE-5FBC-4D13-89FF-E616DD934D52}" srcOrd="0" destOrd="0" parTransId="{BD6C2804-BC7C-40DA-889A-A7AC915CE4FA}" sibTransId="{63C17F03-1832-4551-A557-26375F3E7652}"/>
    <dgm:cxn modelId="{1F135979-AED0-4AC4-A3AA-BEB5A4C7AF29}" type="presOf" srcId="{4FFB98C1-1C22-4FAA-B346-DE1723C5BD5C}" destId="{36B264AD-F575-4689-B3C6-43536EE3225B}" srcOrd="0" destOrd="0" presId="urn:microsoft.com/office/officeart/2005/8/layout/orgChart1#1"/>
    <dgm:cxn modelId="{84F6CD52-3598-45B7-A07D-FDB3CB26CE8F}" type="presOf" srcId="{8036BC79-EC93-4A92-A787-4787AC87E052}" destId="{75D79F99-559B-4B77-BDFF-C8107FF46508}" srcOrd="1" destOrd="0" presId="urn:microsoft.com/office/officeart/2005/8/layout/orgChart1#1"/>
    <dgm:cxn modelId="{07BD7C47-36E1-41D6-B3BA-15FDF3184DA3}" type="presOf" srcId="{1843E783-7B4C-49B6-9904-0473B3D40BBB}" destId="{0B592C80-7DF1-420B-B4CD-75693974A860}" srcOrd="0" destOrd="0" presId="urn:microsoft.com/office/officeart/2005/8/layout/orgChart1#1"/>
    <dgm:cxn modelId="{A3E97271-43B6-44B3-B76D-20937414845D}" srcId="{F1333ADE-5FBC-4D13-89FF-E616DD934D52}" destId="{909507FF-20C8-41BF-B275-BB4BC7988DC2}" srcOrd="5" destOrd="0" parTransId="{D74504E7-7BB3-4E2A-B1FA-F9758495F8E7}" sibTransId="{21DFD7EA-E351-46C9-B28A-4007E58F71EC}"/>
    <dgm:cxn modelId="{906B6C32-5F46-42DF-98F5-AF5B0FCCC89C}" type="presOf" srcId="{0990EAC5-84FB-4935-BE19-9ED2ABC816D4}" destId="{C79948A2-00F5-4169-8740-29D1D55E40AD}" srcOrd="0" destOrd="0" presId="urn:microsoft.com/office/officeart/2005/8/layout/orgChart1#1"/>
    <dgm:cxn modelId="{61799AD6-0340-4865-889C-C1ED5111394D}" type="presOf" srcId="{F1333ADE-5FBC-4D13-89FF-E616DD934D52}" destId="{2BD4DC39-4828-43E0-9E8D-C71CB4DD02FE}" srcOrd="0" destOrd="0" presId="urn:microsoft.com/office/officeart/2005/8/layout/orgChart1#1"/>
    <dgm:cxn modelId="{91E52260-46D2-4618-A1BB-7CD218CF03CA}" type="presOf" srcId="{5BE3355F-7B86-4AC4-8081-5656A4E11975}" destId="{FCFE7027-3BB9-4ACB-A69A-AC982A13563C}" srcOrd="1" destOrd="0" presId="urn:microsoft.com/office/officeart/2005/8/layout/orgChart1#1"/>
    <dgm:cxn modelId="{BF4505E5-407D-4F58-B8FF-6AC0753B829A}" type="presOf" srcId="{D4DA3698-EB9B-444E-BC3B-3C2C5B857838}" destId="{960DE9D3-BF7F-4CAE-A837-BD2A5DEECB0D}" srcOrd="0" destOrd="0" presId="urn:microsoft.com/office/officeart/2005/8/layout/orgChart1#1"/>
    <dgm:cxn modelId="{4B1E51D2-284C-4C34-A508-486FE810B653}" type="presOf" srcId="{09AC3CFF-D188-442D-87B6-2B028F321662}" destId="{81221CE7-F92F-442D-A3A8-6916A636E9E7}" srcOrd="0" destOrd="0" presId="urn:microsoft.com/office/officeart/2005/8/layout/orgChart1#1"/>
    <dgm:cxn modelId="{319143F4-798E-4A58-99A2-F5211BB6A15A}" type="presOf" srcId="{4D9F7834-C6A8-412C-9C62-BCEA7FF39F19}" destId="{DBA60298-C2D0-43EA-9657-9E073B7B78E1}" srcOrd="0" destOrd="0" presId="urn:microsoft.com/office/officeart/2005/8/layout/orgChart1#1"/>
    <dgm:cxn modelId="{B20AC774-0EB0-4926-BE5B-9E021226AB71}" type="presOf" srcId="{7AF3100F-52F2-405C-AB28-8704CE4F6DA6}" destId="{BA55476D-553E-4715-85EC-7AE5DCBEA07D}" srcOrd="0" destOrd="0" presId="urn:microsoft.com/office/officeart/2005/8/layout/orgChart1#1"/>
    <dgm:cxn modelId="{8EE079A5-136F-4633-9D5D-E3BC6B145515}" srcId="{F1333ADE-5FBC-4D13-89FF-E616DD934D52}" destId="{1843E783-7B4C-49B6-9904-0473B3D40BBB}" srcOrd="4" destOrd="0" parTransId="{4D9F7834-C6A8-412C-9C62-BCEA7FF39F19}" sibTransId="{0EB1CDA0-EBFF-4E73-B2CB-08CA760E8489}"/>
    <dgm:cxn modelId="{D2705019-1FEA-4E90-B1C3-5E141EE320E2}" type="presOf" srcId="{1843E783-7B4C-49B6-9904-0473B3D40BBB}" destId="{468130CF-3F59-4757-B1D6-531CC3EC58E5}" srcOrd="1" destOrd="0" presId="urn:microsoft.com/office/officeart/2005/8/layout/orgChart1#1"/>
    <dgm:cxn modelId="{A7DBEBE1-1748-4D90-8547-91168931DDA5}" type="presOf" srcId="{C71437B1-8F00-43B8-8EBE-2F9DCE05B0F8}" destId="{00C97202-F917-40E0-87D1-56D2CA208A39}" srcOrd="0" destOrd="0" presId="urn:microsoft.com/office/officeart/2005/8/layout/orgChart1#1"/>
    <dgm:cxn modelId="{7D0F091F-39A2-4920-8B63-B361B0267BD9}" srcId="{F1333ADE-5FBC-4D13-89FF-E616DD934D52}" destId="{C71437B1-8F00-43B8-8EBE-2F9DCE05B0F8}" srcOrd="2" destOrd="0" parTransId="{0990EAC5-84FB-4935-BE19-9ED2ABC816D4}" sibTransId="{3F13C01F-9B9E-4D1F-89E7-345A19F1EB9E}"/>
    <dgm:cxn modelId="{D05326BE-F525-4FA2-A2D6-CB966B57F4C3}" srcId="{F1333ADE-5FBC-4D13-89FF-E616DD934D52}" destId="{8D553858-C149-4B7D-A1F2-2DBC040A9C97}" srcOrd="3" destOrd="0" parTransId="{09AC3CFF-D188-442D-87B6-2B028F321662}" sibTransId="{9BC68A1C-52FB-4274-99D1-AFF13E5C834F}"/>
    <dgm:cxn modelId="{EDDEAB7C-7145-4FCB-B4EF-A30D6AE01A3C}" srcId="{F1333ADE-5FBC-4D13-89FF-E616DD934D52}" destId="{8036BC79-EC93-4A92-A787-4787AC87E052}" srcOrd="0" destOrd="0" parTransId="{7AF3100F-52F2-405C-AB28-8704CE4F6DA6}" sibTransId="{EBF3F55B-9462-4373-A029-5138DC459E1C}"/>
    <dgm:cxn modelId="{D22498EC-127B-4D03-BB74-B9C9E6861B2F}" type="presOf" srcId="{F1333ADE-5FBC-4D13-89FF-E616DD934D52}" destId="{1220AFA3-A857-4CB9-BEE3-0ACE1EA87A15}" srcOrd="1" destOrd="0" presId="urn:microsoft.com/office/officeart/2005/8/layout/orgChart1#1"/>
    <dgm:cxn modelId="{673772D5-A063-44EA-90DA-023ABE2607AF}" type="presOf" srcId="{5BE3355F-7B86-4AC4-8081-5656A4E11975}" destId="{E50EB253-B5B7-41C4-80F1-548E1A137D2C}" srcOrd="0" destOrd="0" presId="urn:microsoft.com/office/officeart/2005/8/layout/orgChart1#1"/>
    <dgm:cxn modelId="{604327A0-0CE7-44F8-B16E-675758699FE7}" type="presOf" srcId="{8036BC79-EC93-4A92-A787-4787AC87E052}" destId="{DC2474AF-26FC-4D43-99C9-D305C5B5EBA4}" srcOrd="0" destOrd="0" presId="urn:microsoft.com/office/officeart/2005/8/layout/orgChart1#1"/>
    <dgm:cxn modelId="{28249B07-BC83-4D01-B28C-11A919200C96}" type="presOf" srcId="{C71437B1-8F00-43B8-8EBE-2F9DCE05B0F8}" destId="{B48E4F52-2235-4BB1-AD43-7C16AD9125C6}" srcOrd="1" destOrd="0" presId="urn:microsoft.com/office/officeart/2005/8/layout/orgChart1#1"/>
    <dgm:cxn modelId="{8C05A434-EB92-4579-A8A7-6BD90E3F0DAC}" srcId="{F1333ADE-5FBC-4D13-89FF-E616DD934D52}" destId="{5BE3355F-7B86-4AC4-8081-5656A4E11975}" srcOrd="1" destOrd="0" parTransId="{4FFB98C1-1C22-4FAA-B346-DE1723C5BD5C}" sibTransId="{D007610A-9528-4BE1-82E0-02C0AFF8154B}"/>
    <dgm:cxn modelId="{CAF9D9AE-0C9A-426A-994E-E9072D6C638A}" type="presOf" srcId="{909507FF-20C8-41BF-B275-BB4BC7988DC2}" destId="{CB8ECADF-D54E-470A-8231-427BD6F56305}" srcOrd="0" destOrd="0" presId="urn:microsoft.com/office/officeart/2005/8/layout/orgChart1#1"/>
    <dgm:cxn modelId="{3D360E06-7CAC-496B-80AE-C797B8D95EA0}" type="presOf" srcId="{8D553858-C149-4B7D-A1F2-2DBC040A9C97}" destId="{419FDB22-CB0B-4727-986D-D9150F949A6C}" srcOrd="0" destOrd="0" presId="urn:microsoft.com/office/officeart/2005/8/layout/orgChart1#1"/>
    <dgm:cxn modelId="{008B4FF9-6DDF-4BE5-ACED-487EF5755A05}" type="presOf" srcId="{909507FF-20C8-41BF-B275-BB4BC7988DC2}" destId="{AE438AA6-D364-48C3-B795-615CF7306F03}" srcOrd="1" destOrd="0" presId="urn:microsoft.com/office/officeart/2005/8/layout/orgChart1#1"/>
    <dgm:cxn modelId="{DF5737FB-599B-4F45-8D63-90BC5FF53026}" type="presOf" srcId="{D74504E7-7BB3-4E2A-B1FA-F9758495F8E7}" destId="{A333B1E6-EE35-4B74-9B74-80F1BBD74C2B}" srcOrd="0" destOrd="0" presId="urn:microsoft.com/office/officeart/2005/8/layout/orgChart1#1"/>
    <dgm:cxn modelId="{109219AD-9FFE-4997-81C3-A4341B063956}" type="presOf" srcId="{8D553858-C149-4B7D-A1F2-2DBC040A9C97}" destId="{29686233-FCBE-4EBE-9C17-40819EB279E2}" srcOrd="1" destOrd="0" presId="urn:microsoft.com/office/officeart/2005/8/layout/orgChart1#1"/>
    <dgm:cxn modelId="{9EA08137-6A0F-415C-BFA0-C1925BB3B98E}" type="presParOf" srcId="{960DE9D3-BF7F-4CAE-A837-BD2A5DEECB0D}" destId="{17C2B91B-C0E6-4668-B3AB-9D3FADF24418}" srcOrd="0" destOrd="0" presId="urn:microsoft.com/office/officeart/2005/8/layout/orgChart1#1"/>
    <dgm:cxn modelId="{44FF824D-0BCA-440E-BB5F-05911749047D}" type="presParOf" srcId="{17C2B91B-C0E6-4668-B3AB-9D3FADF24418}" destId="{51AF4EED-684C-4410-8525-4485BA2602D6}" srcOrd="0" destOrd="0" presId="urn:microsoft.com/office/officeart/2005/8/layout/orgChart1#1"/>
    <dgm:cxn modelId="{6E746135-97B5-4EB1-BCEC-288A65B3B0B3}" type="presParOf" srcId="{51AF4EED-684C-4410-8525-4485BA2602D6}" destId="{2BD4DC39-4828-43E0-9E8D-C71CB4DD02FE}" srcOrd="0" destOrd="0" presId="urn:microsoft.com/office/officeart/2005/8/layout/orgChart1#1"/>
    <dgm:cxn modelId="{47009603-A580-4044-AE6C-0A1753F3FE9F}" type="presParOf" srcId="{51AF4EED-684C-4410-8525-4485BA2602D6}" destId="{1220AFA3-A857-4CB9-BEE3-0ACE1EA87A15}" srcOrd="1" destOrd="0" presId="urn:microsoft.com/office/officeart/2005/8/layout/orgChart1#1"/>
    <dgm:cxn modelId="{C4504B21-5685-43EE-B371-143474EB90B7}" type="presParOf" srcId="{17C2B91B-C0E6-4668-B3AB-9D3FADF24418}" destId="{D3D0546E-37EA-476A-A3F1-F701FE5A5728}" srcOrd="1" destOrd="0" presId="urn:microsoft.com/office/officeart/2005/8/layout/orgChart1#1"/>
    <dgm:cxn modelId="{71A4F513-61EE-46F1-B35A-8D4BE3C661A6}" type="presParOf" srcId="{D3D0546E-37EA-476A-A3F1-F701FE5A5728}" destId="{36B264AD-F575-4689-B3C6-43536EE3225B}" srcOrd="0" destOrd="0" presId="urn:microsoft.com/office/officeart/2005/8/layout/orgChart1#1"/>
    <dgm:cxn modelId="{203C52C1-3AAF-405F-A3FE-FB33C084BD26}" type="presParOf" srcId="{D3D0546E-37EA-476A-A3F1-F701FE5A5728}" destId="{8CCBAC7E-D12F-46CE-9BF9-4BB6D4A26E70}" srcOrd="1" destOrd="0" presId="urn:microsoft.com/office/officeart/2005/8/layout/orgChart1#1"/>
    <dgm:cxn modelId="{B2839AAC-EBB2-4660-9012-2E8EC621CFB9}" type="presParOf" srcId="{8CCBAC7E-D12F-46CE-9BF9-4BB6D4A26E70}" destId="{44F05ACA-DEE5-437C-A571-9C17AEC34697}" srcOrd="0" destOrd="0" presId="urn:microsoft.com/office/officeart/2005/8/layout/orgChart1#1"/>
    <dgm:cxn modelId="{5C3C897F-1CEE-4CD1-9AB1-6F98233F1A3C}" type="presParOf" srcId="{44F05ACA-DEE5-437C-A571-9C17AEC34697}" destId="{E50EB253-B5B7-41C4-80F1-548E1A137D2C}" srcOrd="0" destOrd="0" presId="urn:microsoft.com/office/officeart/2005/8/layout/orgChart1#1"/>
    <dgm:cxn modelId="{02AE2C22-1898-4448-9AAF-29AF6D623890}" type="presParOf" srcId="{44F05ACA-DEE5-437C-A571-9C17AEC34697}" destId="{FCFE7027-3BB9-4ACB-A69A-AC982A13563C}" srcOrd="1" destOrd="0" presId="urn:microsoft.com/office/officeart/2005/8/layout/orgChart1#1"/>
    <dgm:cxn modelId="{FD925D04-B5E6-4290-B54C-AEA24D5BD546}" type="presParOf" srcId="{8CCBAC7E-D12F-46CE-9BF9-4BB6D4A26E70}" destId="{205E50DC-81DE-4E43-BE7C-C4E2AD42ECC0}" srcOrd="1" destOrd="0" presId="urn:microsoft.com/office/officeart/2005/8/layout/orgChart1#1"/>
    <dgm:cxn modelId="{699A545C-262C-427B-9CB9-BB7F7B5180A3}" type="presParOf" srcId="{8CCBAC7E-D12F-46CE-9BF9-4BB6D4A26E70}" destId="{06B9A615-B5A7-4CEF-8360-ED6D458598C9}" srcOrd="2" destOrd="0" presId="urn:microsoft.com/office/officeart/2005/8/layout/orgChart1#1"/>
    <dgm:cxn modelId="{977EAA0B-7D71-42F7-B981-B4AE345C461A}" type="presParOf" srcId="{D3D0546E-37EA-476A-A3F1-F701FE5A5728}" destId="{C79948A2-00F5-4169-8740-29D1D55E40AD}" srcOrd="2" destOrd="0" presId="urn:microsoft.com/office/officeart/2005/8/layout/orgChart1#1"/>
    <dgm:cxn modelId="{1BAA858B-57B5-4EB6-971C-C1A209D38D4A}" type="presParOf" srcId="{D3D0546E-37EA-476A-A3F1-F701FE5A5728}" destId="{70600442-7685-4852-BADE-7CE70349AB37}" srcOrd="3" destOrd="0" presId="urn:microsoft.com/office/officeart/2005/8/layout/orgChart1#1"/>
    <dgm:cxn modelId="{6CE09921-618B-4C06-976D-B4B1A44E80D3}" type="presParOf" srcId="{70600442-7685-4852-BADE-7CE70349AB37}" destId="{0EBA7696-C009-4599-953B-35A80FF54CC8}" srcOrd="0" destOrd="0" presId="urn:microsoft.com/office/officeart/2005/8/layout/orgChart1#1"/>
    <dgm:cxn modelId="{B2A3A05A-6645-4120-932B-323C437F7193}" type="presParOf" srcId="{0EBA7696-C009-4599-953B-35A80FF54CC8}" destId="{00C97202-F917-40E0-87D1-56D2CA208A39}" srcOrd="0" destOrd="0" presId="urn:microsoft.com/office/officeart/2005/8/layout/orgChart1#1"/>
    <dgm:cxn modelId="{73811A16-EBAC-4115-96E2-2C41C32B929E}" type="presParOf" srcId="{0EBA7696-C009-4599-953B-35A80FF54CC8}" destId="{B48E4F52-2235-4BB1-AD43-7C16AD9125C6}" srcOrd="1" destOrd="0" presId="urn:microsoft.com/office/officeart/2005/8/layout/orgChart1#1"/>
    <dgm:cxn modelId="{354DC1F5-3F8D-4039-8770-A69B854676C2}" type="presParOf" srcId="{70600442-7685-4852-BADE-7CE70349AB37}" destId="{335D89E3-47EC-468C-9F45-4874A595B861}" srcOrd="1" destOrd="0" presId="urn:microsoft.com/office/officeart/2005/8/layout/orgChart1#1"/>
    <dgm:cxn modelId="{3E79F1E9-31E3-42CE-A5E1-B42B326A62FC}" type="presParOf" srcId="{70600442-7685-4852-BADE-7CE70349AB37}" destId="{DC4841DB-35AE-4660-A08B-23D5A5BD238B}" srcOrd="2" destOrd="0" presId="urn:microsoft.com/office/officeart/2005/8/layout/orgChart1#1"/>
    <dgm:cxn modelId="{F237E86D-EFC1-4016-9822-D45C13235A92}" type="presParOf" srcId="{D3D0546E-37EA-476A-A3F1-F701FE5A5728}" destId="{81221CE7-F92F-442D-A3A8-6916A636E9E7}" srcOrd="4" destOrd="0" presId="urn:microsoft.com/office/officeart/2005/8/layout/orgChart1#1"/>
    <dgm:cxn modelId="{8D56AE33-EFA5-4714-B465-87ADC05DEF27}" type="presParOf" srcId="{D3D0546E-37EA-476A-A3F1-F701FE5A5728}" destId="{2E2AA495-25C3-4451-87F5-9340BBA661AD}" srcOrd="5" destOrd="0" presId="urn:microsoft.com/office/officeart/2005/8/layout/orgChart1#1"/>
    <dgm:cxn modelId="{4942E09D-D6DA-4037-92A8-41AD4E4A66CC}" type="presParOf" srcId="{2E2AA495-25C3-4451-87F5-9340BBA661AD}" destId="{66FAB090-DC64-4C3A-9A66-F86E31FAA836}" srcOrd="0" destOrd="0" presId="urn:microsoft.com/office/officeart/2005/8/layout/orgChart1#1"/>
    <dgm:cxn modelId="{F154AE30-41A2-4B63-9DF2-DE71392F8277}" type="presParOf" srcId="{66FAB090-DC64-4C3A-9A66-F86E31FAA836}" destId="{419FDB22-CB0B-4727-986D-D9150F949A6C}" srcOrd="0" destOrd="0" presId="urn:microsoft.com/office/officeart/2005/8/layout/orgChart1#1"/>
    <dgm:cxn modelId="{BF706122-A59A-44D0-9828-3A4FC9C08F9E}" type="presParOf" srcId="{66FAB090-DC64-4C3A-9A66-F86E31FAA836}" destId="{29686233-FCBE-4EBE-9C17-40819EB279E2}" srcOrd="1" destOrd="0" presId="urn:microsoft.com/office/officeart/2005/8/layout/orgChart1#1"/>
    <dgm:cxn modelId="{6ED9257B-D7DA-4D86-8E7F-14BA3857FC0E}" type="presParOf" srcId="{2E2AA495-25C3-4451-87F5-9340BBA661AD}" destId="{F27A7D1D-F176-4284-BFCF-793ABE4AB876}" srcOrd="1" destOrd="0" presId="urn:microsoft.com/office/officeart/2005/8/layout/orgChart1#1"/>
    <dgm:cxn modelId="{7808AE1A-A495-42EF-A870-967083BFC430}" type="presParOf" srcId="{2E2AA495-25C3-4451-87F5-9340BBA661AD}" destId="{B36A7474-83F2-4263-865E-7D27DCAD4131}" srcOrd="2" destOrd="0" presId="urn:microsoft.com/office/officeart/2005/8/layout/orgChart1#1"/>
    <dgm:cxn modelId="{421E812A-AD24-457D-B78E-A95082BB14FF}" type="presParOf" srcId="{D3D0546E-37EA-476A-A3F1-F701FE5A5728}" destId="{DBA60298-C2D0-43EA-9657-9E073B7B78E1}" srcOrd="6" destOrd="0" presId="urn:microsoft.com/office/officeart/2005/8/layout/orgChart1#1"/>
    <dgm:cxn modelId="{1B333143-2453-48F6-8F66-3868EE3E9714}" type="presParOf" srcId="{D3D0546E-37EA-476A-A3F1-F701FE5A5728}" destId="{28A0DBB6-651E-4BE2-825D-EA455CE3525B}" srcOrd="7" destOrd="0" presId="urn:microsoft.com/office/officeart/2005/8/layout/orgChart1#1"/>
    <dgm:cxn modelId="{B7EF3FA1-01AF-4372-A653-518AC5671ED0}" type="presParOf" srcId="{28A0DBB6-651E-4BE2-825D-EA455CE3525B}" destId="{D5949836-7DAA-4C80-9DB5-84869725392F}" srcOrd="0" destOrd="0" presId="urn:microsoft.com/office/officeart/2005/8/layout/orgChart1#1"/>
    <dgm:cxn modelId="{845DF934-BE8C-4156-B447-14FC4703DD5E}" type="presParOf" srcId="{D5949836-7DAA-4C80-9DB5-84869725392F}" destId="{0B592C80-7DF1-420B-B4CD-75693974A860}" srcOrd="0" destOrd="0" presId="urn:microsoft.com/office/officeart/2005/8/layout/orgChart1#1"/>
    <dgm:cxn modelId="{A9545195-A6C6-4F9F-8BBC-654266FE85A9}" type="presParOf" srcId="{D5949836-7DAA-4C80-9DB5-84869725392F}" destId="{468130CF-3F59-4757-B1D6-531CC3EC58E5}" srcOrd="1" destOrd="0" presId="urn:microsoft.com/office/officeart/2005/8/layout/orgChart1#1"/>
    <dgm:cxn modelId="{5490C831-68E8-407F-A6D7-F02ECC194A49}" type="presParOf" srcId="{28A0DBB6-651E-4BE2-825D-EA455CE3525B}" destId="{1FBB4551-8EA7-4A69-9D48-FA685D905FB9}" srcOrd="1" destOrd="0" presId="urn:microsoft.com/office/officeart/2005/8/layout/orgChart1#1"/>
    <dgm:cxn modelId="{76FF1839-1C0C-4D5A-88B3-8BE756C2F6D4}" type="presParOf" srcId="{28A0DBB6-651E-4BE2-825D-EA455CE3525B}" destId="{D9318351-3EF4-4569-9ED3-772889E8DC51}" srcOrd="2" destOrd="0" presId="urn:microsoft.com/office/officeart/2005/8/layout/orgChart1#1"/>
    <dgm:cxn modelId="{3C03BC54-4D8D-44DD-BC44-1F1E70E1F493}" type="presParOf" srcId="{D3D0546E-37EA-476A-A3F1-F701FE5A5728}" destId="{A333B1E6-EE35-4B74-9B74-80F1BBD74C2B}" srcOrd="8" destOrd="0" presId="urn:microsoft.com/office/officeart/2005/8/layout/orgChart1#1"/>
    <dgm:cxn modelId="{55F7E60C-C213-4D5C-BD37-2BC94B9DCA8F}" type="presParOf" srcId="{D3D0546E-37EA-476A-A3F1-F701FE5A5728}" destId="{D997B683-0FDE-4018-B0DE-30FF1DA5C808}" srcOrd="9" destOrd="0" presId="urn:microsoft.com/office/officeart/2005/8/layout/orgChart1#1"/>
    <dgm:cxn modelId="{4AECF8E4-B1BF-4E25-95B3-7520FFE065EA}" type="presParOf" srcId="{D997B683-0FDE-4018-B0DE-30FF1DA5C808}" destId="{79CC95AB-9561-490B-BABA-4E1C061E75E3}" srcOrd="0" destOrd="0" presId="urn:microsoft.com/office/officeart/2005/8/layout/orgChart1#1"/>
    <dgm:cxn modelId="{9CB8397C-3EF3-492E-8BC7-3CDE4B8B2A80}" type="presParOf" srcId="{79CC95AB-9561-490B-BABA-4E1C061E75E3}" destId="{CB8ECADF-D54E-470A-8231-427BD6F56305}" srcOrd="0" destOrd="0" presId="urn:microsoft.com/office/officeart/2005/8/layout/orgChart1#1"/>
    <dgm:cxn modelId="{7F201616-42C9-48B4-8E99-097385F62523}" type="presParOf" srcId="{79CC95AB-9561-490B-BABA-4E1C061E75E3}" destId="{AE438AA6-D364-48C3-B795-615CF7306F03}" srcOrd="1" destOrd="0" presId="urn:microsoft.com/office/officeart/2005/8/layout/orgChart1#1"/>
    <dgm:cxn modelId="{4BFF85AD-3FA3-419B-83CA-32B226E5F175}" type="presParOf" srcId="{D997B683-0FDE-4018-B0DE-30FF1DA5C808}" destId="{504AF7D3-BBEE-4F63-92ED-E528111FACBF}" srcOrd="1" destOrd="0" presId="urn:microsoft.com/office/officeart/2005/8/layout/orgChart1#1"/>
    <dgm:cxn modelId="{98624DBD-BD0F-4925-B8E7-73B81183274A}" type="presParOf" srcId="{D997B683-0FDE-4018-B0DE-30FF1DA5C808}" destId="{5A493255-DE4B-4C66-B060-6F6DE3489567}" srcOrd="2" destOrd="0" presId="urn:microsoft.com/office/officeart/2005/8/layout/orgChart1#1"/>
    <dgm:cxn modelId="{6255E690-9961-4C64-BD9E-B194A0A043E9}" type="presParOf" srcId="{17C2B91B-C0E6-4668-B3AB-9D3FADF24418}" destId="{12BF328C-09EB-4971-B566-F3661CA3296B}" srcOrd="2" destOrd="0" presId="urn:microsoft.com/office/officeart/2005/8/layout/orgChart1#1"/>
    <dgm:cxn modelId="{7A80BA04-FFBF-49E2-BA25-9F293C4EB4EF}" type="presParOf" srcId="{12BF328C-09EB-4971-B566-F3661CA3296B}" destId="{BA55476D-553E-4715-85EC-7AE5DCBEA07D}" srcOrd="0" destOrd="0" presId="urn:microsoft.com/office/officeart/2005/8/layout/orgChart1#1"/>
    <dgm:cxn modelId="{91A6F924-AABE-4118-95B3-97794F4BF204}" type="presParOf" srcId="{12BF328C-09EB-4971-B566-F3661CA3296B}" destId="{0531BF29-668E-495F-A341-6602563044D7}" srcOrd="1" destOrd="0" presId="urn:microsoft.com/office/officeart/2005/8/layout/orgChart1#1"/>
    <dgm:cxn modelId="{3928B0D4-4018-4934-B65A-C0ED3C67E600}" type="presParOf" srcId="{0531BF29-668E-495F-A341-6602563044D7}" destId="{0CCE690A-1B25-402D-83D1-659B4DB0E00B}" srcOrd="0" destOrd="0" presId="urn:microsoft.com/office/officeart/2005/8/layout/orgChart1#1"/>
    <dgm:cxn modelId="{5F375360-0F39-4B3A-8AA0-F045ACC85017}" type="presParOf" srcId="{0CCE690A-1B25-402D-83D1-659B4DB0E00B}" destId="{DC2474AF-26FC-4D43-99C9-D305C5B5EBA4}" srcOrd="0" destOrd="0" presId="urn:microsoft.com/office/officeart/2005/8/layout/orgChart1#1"/>
    <dgm:cxn modelId="{1179DDD1-9377-450F-A325-7493A788119B}" type="presParOf" srcId="{0CCE690A-1B25-402D-83D1-659B4DB0E00B}" destId="{75D79F99-559B-4B77-BDFF-C8107FF46508}" srcOrd="1" destOrd="0" presId="urn:microsoft.com/office/officeart/2005/8/layout/orgChart1#1"/>
    <dgm:cxn modelId="{40691357-2B43-444C-AEEA-779E2E71DEAA}" type="presParOf" srcId="{0531BF29-668E-495F-A341-6602563044D7}" destId="{B0F8D3AB-2322-485C-8FE3-2C35A2FD2359}" srcOrd="1" destOrd="0" presId="urn:microsoft.com/office/officeart/2005/8/layout/orgChart1#1"/>
    <dgm:cxn modelId="{E2C3CFCC-F3C1-4E7F-8119-C41C87E6E3D1}" type="presParOf" srcId="{0531BF29-668E-495F-A341-6602563044D7}" destId="{9813F40F-AD20-4D72-8E67-4934455CBEE1}" srcOrd="2" destOrd="0" presId="urn:microsoft.com/office/officeart/2005/8/layout/orgChar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5DF967-45D3-42F4-88D9-7297F625D392}" type="doc">
      <dgm:prSet loTypeId="urn:microsoft.com/office/officeart/2009/3/layout/StepUpProcess#1" loCatId="process" qsTypeId="urn:microsoft.com/office/officeart/2005/8/quickstyle/simple1#24" qsCatId="simple" csTypeId="urn:microsoft.com/office/officeart/2005/8/colors/colorful2#6" csCatId="colorful" phldr="1"/>
      <dgm:spPr/>
      <dgm:t>
        <a:bodyPr/>
        <a:lstStyle/>
        <a:p>
          <a:endParaRPr lang="zh-CN" altLang="en-US"/>
        </a:p>
      </dgm:t>
    </dgm:pt>
    <dgm:pt modelId="{056B98D5-ED2A-43A5-8DC2-02543DF23174}">
      <dgm:prSet phldrT="[文本]" custT="1"/>
      <dgm:spPr/>
      <dgm:t>
        <a:bodyPr/>
        <a:lstStyle/>
        <a:p>
          <a:r>
            <a:rPr lang="zh-CN" altLang="en-US" sz="1600" dirty="0" smtClean="0"/>
            <a:t>现场咨询</a:t>
          </a:r>
          <a:endParaRPr lang="zh-CN" altLang="en-US" sz="1600" dirty="0"/>
        </a:p>
      </dgm:t>
    </dgm:pt>
    <dgm:pt modelId="{445C582E-3B85-4246-8A64-098BC52F1081}" cxnId="{CB4E4A76-DCAD-43BA-9423-0706C2BA0703}" type="parTrans">
      <dgm:prSet/>
      <dgm:spPr/>
      <dgm:t>
        <a:bodyPr/>
        <a:lstStyle/>
        <a:p>
          <a:endParaRPr lang="zh-CN" altLang="en-US"/>
        </a:p>
      </dgm:t>
    </dgm:pt>
    <dgm:pt modelId="{230191F5-9577-4105-A191-FA2F631EB807}" cxnId="{CB4E4A76-DCAD-43BA-9423-0706C2BA0703}" type="sibTrans">
      <dgm:prSet/>
      <dgm:spPr/>
      <dgm:t>
        <a:bodyPr/>
        <a:lstStyle/>
        <a:p>
          <a:endParaRPr lang="zh-CN" altLang="en-US"/>
        </a:p>
      </dgm:t>
    </dgm:pt>
    <dgm:pt modelId="{F46180FE-80AB-43FD-94D5-8A28A8832870}">
      <dgm:prSet phldrT="[文本]" custT="1"/>
      <dgm:spPr/>
      <dgm:t>
        <a:bodyPr/>
        <a:lstStyle/>
        <a:p>
          <a:r>
            <a:rPr lang="zh-CN" altLang="en-US" sz="1600" dirty="0" smtClean="0"/>
            <a:t>帮企业自评</a:t>
          </a:r>
          <a:endParaRPr lang="zh-CN" altLang="en-US" sz="1600" dirty="0"/>
        </a:p>
      </dgm:t>
    </dgm:pt>
    <dgm:pt modelId="{F8A7F4B5-02DD-4763-8F84-47A4A240FC0D}" cxnId="{16946C4F-614A-4B78-9E0D-3AB9659DF883}" type="parTrans">
      <dgm:prSet/>
      <dgm:spPr/>
      <dgm:t>
        <a:bodyPr/>
        <a:lstStyle/>
        <a:p>
          <a:endParaRPr lang="zh-CN" altLang="en-US"/>
        </a:p>
      </dgm:t>
    </dgm:pt>
    <dgm:pt modelId="{74F1C165-C54F-4896-840F-30EB8A3147BE}" cxnId="{16946C4F-614A-4B78-9E0D-3AB9659DF883}" type="sibTrans">
      <dgm:prSet/>
      <dgm:spPr/>
      <dgm:t>
        <a:bodyPr/>
        <a:lstStyle/>
        <a:p>
          <a:endParaRPr lang="zh-CN" altLang="en-US"/>
        </a:p>
      </dgm:t>
    </dgm:pt>
    <dgm:pt modelId="{FC86B6E2-23EA-4190-A00E-491E4DCF504E}">
      <dgm:prSet phldrT="[文本]" custT="1"/>
      <dgm:spPr/>
      <dgm:t>
        <a:bodyPr/>
        <a:lstStyle/>
        <a:p>
          <a:r>
            <a:rPr lang="zh-CN" altLang="en-US" sz="1600" dirty="0" smtClean="0"/>
            <a:t>外部评审</a:t>
          </a:r>
          <a:endParaRPr lang="zh-CN" altLang="en-US" sz="1600" dirty="0"/>
        </a:p>
      </dgm:t>
    </dgm:pt>
    <dgm:pt modelId="{51C74AA8-8B81-4C8C-BCD8-B106AEB960AF}" cxnId="{E8160B68-D2B1-42AA-8760-92596EA0B111}" type="parTrans">
      <dgm:prSet/>
      <dgm:spPr/>
      <dgm:t>
        <a:bodyPr/>
        <a:lstStyle/>
        <a:p>
          <a:endParaRPr lang="zh-CN" altLang="en-US"/>
        </a:p>
      </dgm:t>
    </dgm:pt>
    <dgm:pt modelId="{56C3D949-A9A9-497C-9F21-C94BEB9CC15B}" cxnId="{E8160B68-D2B1-42AA-8760-92596EA0B111}" type="sibTrans">
      <dgm:prSet/>
      <dgm:spPr/>
      <dgm:t>
        <a:bodyPr/>
        <a:lstStyle/>
        <a:p>
          <a:endParaRPr lang="zh-CN" altLang="en-US"/>
        </a:p>
      </dgm:t>
    </dgm:pt>
    <dgm:pt modelId="{9580587A-0DA4-4CD5-8CD9-B2D61BE25F49}" type="pres">
      <dgm:prSet presAssocID="{1D5DF967-45D3-42F4-88D9-7297F625D392}" presName="rootnode" presStyleCnt="0">
        <dgm:presLayoutVars>
          <dgm:chMax/>
          <dgm:chPref/>
          <dgm:dir/>
          <dgm:animLvl val="lvl"/>
        </dgm:presLayoutVars>
      </dgm:prSet>
      <dgm:spPr/>
      <dgm:t>
        <a:bodyPr/>
        <a:lstStyle/>
        <a:p>
          <a:endParaRPr lang="zh-CN" altLang="en-US"/>
        </a:p>
      </dgm:t>
    </dgm:pt>
    <dgm:pt modelId="{56C767EF-2A13-4AE1-982F-3978C7E19004}" type="pres">
      <dgm:prSet presAssocID="{056B98D5-ED2A-43A5-8DC2-02543DF23174}" presName="composite" presStyleCnt="0"/>
      <dgm:spPr/>
    </dgm:pt>
    <dgm:pt modelId="{BBBA63A8-6572-405B-9F8D-DFD798EC40C6}" type="pres">
      <dgm:prSet presAssocID="{056B98D5-ED2A-43A5-8DC2-02543DF23174}" presName="LShape" presStyleLbl="alignNode1" presStyleIdx="0" presStyleCnt="5"/>
      <dgm:spPr/>
    </dgm:pt>
    <dgm:pt modelId="{A90934D6-4029-4DFE-9EB8-35837B415CAD}" type="pres">
      <dgm:prSet presAssocID="{056B98D5-ED2A-43A5-8DC2-02543DF23174}" presName="ParentText" presStyleLbl="revTx" presStyleIdx="0" presStyleCnt="3">
        <dgm:presLayoutVars>
          <dgm:chMax val="0"/>
          <dgm:chPref val="0"/>
          <dgm:bulletEnabled val="1"/>
        </dgm:presLayoutVars>
      </dgm:prSet>
      <dgm:spPr/>
      <dgm:t>
        <a:bodyPr/>
        <a:lstStyle/>
        <a:p>
          <a:endParaRPr lang="zh-CN" altLang="en-US"/>
        </a:p>
      </dgm:t>
    </dgm:pt>
    <dgm:pt modelId="{61B78C5D-926F-4FFA-B39A-C65748005861}" type="pres">
      <dgm:prSet presAssocID="{056B98D5-ED2A-43A5-8DC2-02543DF23174}" presName="Triangle" presStyleLbl="alignNode1" presStyleIdx="1" presStyleCnt="5"/>
      <dgm:spPr/>
    </dgm:pt>
    <dgm:pt modelId="{70A3F2B9-450A-4B8C-AC3D-234BF62BCB84}" type="pres">
      <dgm:prSet presAssocID="{230191F5-9577-4105-A191-FA2F631EB807}" presName="sibTrans" presStyleCnt="0"/>
      <dgm:spPr/>
    </dgm:pt>
    <dgm:pt modelId="{DE6AD332-99DD-448A-9FFB-3DA49751BDEB}" type="pres">
      <dgm:prSet presAssocID="{230191F5-9577-4105-A191-FA2F631EB807}" presName="space" presStyleCnt="0"/>
      <dgm:spPr/>
    </dgm:pt>
    <dgm:pt modelId="{FA99ED06-1836-435A-BAFF-DE5568C47489}" type="pres">
      <dgm:prSet presAssocID="{F46180FE-80AB-43FD-94D5-8A28A8832870}" presName="composite" presStyleCnt="0"/>
      <dgm:spPr/>
    </dgm:pt>
    <dgm:pt modelId="{D5A75C8A-92DF-41AD-B308-F4E814A69D5A}" type="pres">
      <dgm:prSet presAssocID="{F46180FE-80AB-43FD-94D5-8A28A8832870}" presName="LShape" presStyleLbl="alignNode1" presStyleIdx="2" presStyleCnt="5"/>
      <dgm:spPr/>
    </dgm:pt>
    <dgm:pt modelId="{9806F5A5-B701-4D40-8BF2-C7C0397364F9}" type="pres">
      <dgm:prSet presAssocID="{F46180FE-80AB-43FD-94D5-8A28A8832870}" presName="ParentText" presStyleLbl="revTx" presStyleIdx="1" presStyleCnt="3">
        <dgm:presLayoutVars>
          <dgm:chMax val="0"/>
          <dgm:chPref val="0"/>
          <dgm:bulletEnabled val="1"/>
        </dgm:presLayoutVars>
      </dgm:prSet>
      <dgm:spPr/>
      <dgm:t>
        <a:bodyPr/>
        <a:lstStyle/>
        <a:p>
          <a:endParaRPr lang="zh-CN" altLang="en-US"/>
        </a:p>
      </dgm:t>
    </dgm:pt>
    <dgm:pt modelId="{729401F8-0556-4683-922A-0E33FAA2657F}" type="pres">
      <dgm:prSet presAssocID="{F46180FE-80AB-43FD-94D5-8A28A8832870}" presName="Triangle" presStyleLbl="alignNode1" presStyleIdx="3" presStyleCnt="5"/>
      <dgm:spPr/>
    </dgm:pt>
    <dgm:pt modelId="{96ED4A26-FFC2-41C2-AF49-A5EFAF131B5C}" type="pres">
      <dgm:prSet presAssocID="{74F1C165-C54F-4896-840F-30EB8A3147BE}" presName="sibTrans" presStyleCnt="0"/>
      <dgm:spPr/>
    </dgm:pt>
    <dgm:pt modelId="{7F1C1277-6DDD-40E0-8697-B1020661FF48}" type="pres">
      <dgm:prSet presAssocID="{74F1C165-C54F-4896-840F-30EB8A3147BE}" presName="space" presStyleCnt="0"/>
      <dgm:spPr/>
    </dgm:pt>
    <dgm:pt modelId="{94455775-8397-47DA-AFEF-66924C250A95}" type="pres">
      <dgm:prSet presAssocID="{FC86B6E2-23EA-4190-A00E-491E4DCF504E}" presName="composite" presStyleCnt="0"/>
      <dgm:spPr/>
    </dgm:pt>
    <dgm:pt modelId="{7505526A-8687-4867-B4CE-BF10C050ACCE}" type="pres">
      <dgm:prSet presAssocID="{FC86B6E2-23EA-4190-A00E-491E4DCF504E}" presName="LShape" presStyleLbl="alignNode1" presStyleIdx="4" presStyleCnt="5"/>
      <dgm:spPr/>
    </dgm:pt>
    <dgm:pt modelId="{14102721-B5B7-460A-81B9-D9D55C1E4A04}" type="pres">
      <dgm:prSet presAssocID="{FC86B6E2-23EA-4190-A00E-491E4DCF504E}" presName="ParentText" presStyleLbl="revTx" presStyleIdx="2" presStyleCnt="3">
        <dgm:presLayoutVars>
          <dgm:chMax val="0"/>
          <dgm:chPref val="0"/>
          <dgm:bulletEnabled val="1"/>
        </dgm:presLayoutVars>
      </dgm:prSet>
      <dgm:spPr/>
      <dgm:t>
        <a:bodyPr/>
        <a:lstStyle/>
        <a:p>
          <a:endParaRPr lang="zh-CN" altLang="en-US"/>
        </a:p>
      </dgm:t>
    </dgm:pt>
  </dgm:ptLst>
  <dgm:cxnLst>
    <dgm:cxn modelId="{F1628C75-7078-46D3-9857-59A3BB7D81C3}" type="presOf" srcId="{056B98D5-ED2A-43A5-8DC2-02543DF23174}" destId="{A90934D6-4029-4DFE-9EB8-35837B415CAD}" srcOrd="0" destOrd="0" presId="urn:microsoft.com/office/officeart/2009/3/layout/StepUpProcess#1"/>
    <dgm:cxn modelId="{2C2B8856-07E6-47F1-8B2C-ED87F64B36D4}" type="presOf" srcId="{FC86B6E2-23EA-4190-A00E-491E4DCF504E}" destId="{14102721-B5B7-460A-81B9-D9D55C1E4A04}" srcOrd="0" destOrd="0" presId="urn:microsoft.com/office/officeart/2009/3/layout/StepUpProcess#1"/>
    <dgm:cxn modelId="{16946C4F-614A-4B78-9E0D-3AB9659DF883}" srcId="{1D5DF967-45D3-42F4-88D9-7297F625D392}" destId="{F46180FE-80AB-43FD-94D5-8A28A8832870}" srcOrd="1" destOrd="0" parTransId="{F8A7F4B5-02DD-4763-8F84-47A4A240FC0D}" sibTransId="{74F1C165-C54F-4896-840F-30EB8A3147BE}"/>
    <dgm:cxn modelId="{E6116BA1-9C79-4D43-BE56-29E0BF1FB33B}" type="presOf" srcId="{1D5DF967-45D3-42F4-88D9-7297F625D392}" destId="{9580587A-0DA4-4CD5-8CD9-B2D61BE25F49}" srcOrd="0" destOrd="0" presId="urn:microsoft.com/office/officeart/2009/3/layout/StepUpProcess#1"/>
    <dgm:cxn modelId="{CB4E4A76-DCAD-43BA-9423-0706C2BA0703}" srcId="{1D5DF967-45D3-42F4-88D9-7297F625D392}" destId="{056B98D5-ED2A-43A5-8DC2-02543DF23174}" srcOrd="0" destOrd="0" parTransId="{445C582E-3B85-4246-8A64-098BC52F1081}" sibTransId="{230191F5-9577-4105-A191-FA2F631EB807}"/>
    <dgm:cxn modelId="{E8160B68-D2B1-42AA-8760-92596EA0B111}" srcId="{1D5DF967-45D3-42F4-88D9-7297F625D392}" destId="{FC86B6E2-23EA-4190-A00E-491E4DCF504E}" srcOrd="2" destOrd="0" parTransId="{51C74AA8-8B81-4C8C-BCD8-B106AEB960AF}" sibTransId="{56C3D949-A9A9-497C-9F21-C94BEB9CC15B}"/>
    <dgm:cxn modelId="{77BFF74E-453B-4335-92DD-933951BCB2F3}" type="presOf" srcId="{F46180FE-80AB-43FD-94D5-8A28A8832870}" destId="{9806F5A5-B701-4D40-8BF2-C7C0397364F9}" srcOrd="0" destOrd="0" presId="urn:microsoft.com/office/officeart/2009/3/layout/StepUpProcess#1"/>
    <dgm:cxn modelId="{41764C0B-4D15-440F-9479-FDED93A6C97A}" type="presParOf" srcId="{9580587A-0DA4-4CD5-8CD9-B2D61BE25F49}" destId="{56C767EF-2A13-4AE1-982F-3978C7E19004}" srcOrd="0" destOrd="0" presId="urn:microsoft.com/office/officeart/2009/3/layout/StepUpProcess#1"/>
    <dgm:cxn modelId="{490B114C-B7FC-4422-A34F-F60C2A2BC35D}" type="presParOf" srcId="{56C767EF-2A13-4AE1-982F-3978C7E19004}" destId="{BBBA63A8-6572-405B-9F8D-DFD798EC40C6}" srcOrd="0" destOrd="0" presId="urn:microsoft.com/office/officeart/2009/3/layout/StepUpProcess#1"/>
    <dgm:cxn modelId="{10D0CE1F-07ED-4676-9043-F3BEAF8596D6}" type="presParOf" srcId="{56C767EF-2A13-4AE1-982F-3978C7E19004}" destId="{A90934D6-4029-4DFE-9EB8-35837B415CAD}" srcOrd="1" destOrd="0" presId="urn:microsoft.com/office/officeart/2009/3/layout/StepUpProcess#1"/>
    <dgm:cxn modelId="{600C19FD-C7C6-487F-8DD6-B34A8B413790}" type="presParOf" srcId="{56C767EF-2A13-4AE1-982F-3978C7E19004}" destId="{61B78C5D-926F-4FFA-B39A-C65748005861}" srcOrd="2" destOrd="0" presId="urn:microsoft.com/office/officeart/2009/3/layout/StepUpProcess#1"/>
    <dgm:cxn modelId="{08A4BE6B-395F-4285-B2DE-4EA1E125C34B}" type="presParOf" srcId="{9580587A-0DA4-4CD5-8CD9-B2D61BE25F49}" destId="{70A3F2B9-450A-4B8C-AC3D-234BF62BCB84}" srcOrd="1" destOrd="0" presId="urn:microsoft.com/office/officeart/2009/3/layout/StepUpProcess#1"/>
    <dgm:cxn modelId="{06663703-D78E-410E-B1E0-EFC4234B0720}" type="presParOf" srcId="{70A3F2B9-450A-4B8C-AC3D-234BF62BCB84}" destId="{DE6AD332-99DD-448A-9FFB-3DA49751BDEB}" srcOrd="0" destOrd="0" presId="urn:microsoft.com/office/officeart/2009/3/layout/StepUpProcess#1"/>
    <dgm:cxn modelId="{09FA9CF0-F51C-42DE-9016-AA294DA51007}" type="presParOf" srcId="{9580587A-0DA4-4CD5-8CD9-B2D61BE25F49}" destId="{FA99ED06-1836-435A-BAFF-DE5568C47489}" srcOrd="2" destOrd="0" presId="urn:microsoft.com/office/officeart/2009/3/layout/StepUpProcess#1"/>
    <dgm:cxn modelId="{8E92EFAB-F13D-4D0A-82B2-BA29D3049392}" type="presParOf" srcId="{FA99ED06-1836-435A-BAFF-DE5568C47489}" destId="{D5A75C8A-92DF-41AD-B308-F4E814A69D5A}" srcOrd="0" destOrd="0" presId="urn:microsoft.com/office/officeart/2009/3/layout/StepUpProcess#1"/>
    <dgm:cxn modelId="{4F9DCC0F-6B73-44DE-B767-7627BA2DD5E9}" type="presParOf" srcId="{FA99ED06-1836-435A-BAFF-DE5568C47489}" destId="{9806F5A5-B701-4D40-8BF2-C7C0397364F9}" srcOrd="1" destOrd="0" presId="urn:microsoft.com/office/officeart/2009/3/layout/StepUpProcess#1"/>
    <dgm:cxn modelId="{67F91FBB-3B83-4C25-AB98-D0DFCE20629C}" type="presParOf" srcId="{FA99ED06-1836-435A-BAFF-DE5568C47489}" destId="{729401F8-0556-4683-922A-0E33FAA2657F}" srcOrd="2" destOrd="0" presId="urn:microsoft.com/office/officeart/2009/3/layout/StepUpProcess#1"/>
    <dgm:cxn modelId="{D6D9BA5A-FCC4-467B-B8DF-55BC7208C842}" type="presParOf" srcId="{9580587A-0DA4-4CD5-8CD9-B2D61BE25F49}" destId="{96ED4A26-FFC2-41C2-AF49-A5EFAF131B5C}" srcOrd="3" destOrd="0" presId="urn:microsoft.com/office/officeart/2009/3/layout/StepUpProcess#1"/>
    <dgm:cxn modelId="{00E204C7-9248-4773-BFD7-A600DCC79859}" type="presParOf" srcId="{96ED4A26-FFC2-41C2-AF49-A5EFAF131B5C}" destId="{7F1C1277-6DDD-40E0-8697-B1020661FF48}" srcOrd="0" destOrd="0" presId="urn:microsoft.com/office/officeart/2009/3/layout/StepUpProcess#1"/>
    <dgm:cxn modelId="{38FCA070-4296-4A80-94AA-4DF3D5C232F9}" type="presParOf" srcId="{9580587A-0DA4-4CD5-8CD9-B2D61BE25F49}" destId="{94455775-8397-47DA-AFEF-66924C250A95}" srcOrd="4" destOrd="0" presId="urn:microsoft.com/office/officeart/2009/3/layout/StepUpProcess#1"/>
    <dgm:cxn modelId="{13E21033-4C26-4655-B8F6-18B1272C1257}" type="presParOf" srcId="{94455775-8397-47DA-AFEF-66924C250A95}" destId="{7505526A-8687-4867-B4CE-BF10C050ACCE}" srcOrd="0" destOrd="0" presId="urn:microsoft.com/office/officeart/2009/3/layout/StepUpProcess#1"/>
    <dgm:cxn modelId="{758DD45F-4660-40FF-B1DD-313CD20721DB}" type="presParOf" srcId="{94455775-8397-47DA-AFEF-66924C250A95}" destId="{14102721-B5B7-460A-81B9-D9D55C1E4A04}" srcOrd="1" destOrd="0" presId="urn:microsoft.com/office/officeart/2009/3/layout/StepUp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0FFEF6-93C1-4D19-AE79-C5F54C65DAAF}" type="doc">
      <dgm:prSet loTypeId="urn:microsoft.com/office/officeart/2005/8/layout/StepDownProcess#1" loCatId="process" qsTypeId="urn:microsoft.com/office/officeart/2005/8/quickstyle/simple1#25" qsCatId="simple" csTypeId="urn:microsoft.com/office/officeart/2005/8/colors/accent1_1#1" csCatId="accent1" phldr="1"/>
      <dgm:spPr/>
      <dgm:t>
        <a:bodyPr/>
        <a:lstStyle/>
        <a:p>
          <a:endParaRPr lang="zh-CN" altLang="en-US"/>
        </a:p>
      </dgm:t>
    </dgm:pt>
    <dgm:pt modelId="{260A13E1-DE11-448A-A0C3-A9A2905AB4BB}">
      <dgm:prSet phldrT="[文本]"/>
      <dgm:spPr/>
      <dgm:t>
        <a:bodyPr/>
        <a:lstStyle/>
        <a:p>
          <a:pPr rtl="0"/>
          <a:r>
            <a:rPr kumimoji="0" lang="zh-CN" altLang="en-US" b="1" i="0" u="none" strike="noStrike" cap="none" spc="0" normalizeH="0" baseline="0" noProof="0" dirty="0" smtClean="0">
              <a:effectLst/>
              <a:uLnTx/>
              <a:uFillTx/>
              <a:latin typeface="微软雅黑" panose="020B0503020204020204" pitchFamily="34" charset="-122"/>
              <a:ea typeface="微软雅黑" panose="020B0503020204020204" pitchFamily="34" charset="-122"/>
              <a:cs typeface="+mn-cs"/>
            </a:rPr>
            <a:t>评审与报告</a:t>
          </a:r>
          <a:endParaRPr kumimoji="0" lang="zh-CN" altLang="en-US" b="1" i="0" u="none" strike="noStrike" cap="none" spc="0" normalizeH="0" baseline="0" dirty="0">
            <a:effectLst/>
            <a:uLnTx/>
            <a:uFillTx/>
            <a:latin typeface="微软雅黑" panose="020B0503020204020204" pitchFamily="34" charset="-122"/>
            <a:ea typeface="微软雅黑" panose="020B0503020204020204" pitchFamily="34" charset="-122"/>
            <a:cs typeface="+mn-cs"/>
          </a:endParaRPr>
        </a:p>
      </dgm:t>
    </dgm:pt>
    <dgm:pt modelId="{5C5AC977-3115-4E11-B26D-634AEB836825}" cxnId="{117FE94F-EC07-4D77-9F06-E2AEC321B6B7}" type="parTrans">
      <dgm:prSet/>
      <dgm:spPr/>
      <dgm:t>
        <a:bodyPr/>
        <a:lstStyle/>
        <a:p>
          <a:endParaRPr lang="zh-CN" altLang="en-US"/>
        </a:p>
      </dgm:t>
    </dgm:pt>
    <dgm:pt modelId="{5DE5AD57-E465-41CD-8E80-9D434C4367AD}" cxnId="{117FE94F-EC07-4D77-9F06-E2AEC321B6B7}" type="sibTrans">
      <dgm:prSet/>
      <dgm:spPr/>
      <dgm:t>
        <a:bodyPr/>
        <a:lstStyle/>
        <a:p>
          <a:endParaRPr lang="zh-CN" altLang="en-US"/>
        </a:p>
      </dgm:t>
    </dgm:pt>
    <dgm:pt modelId="{146B2DE0-71F3-4594-8269-7C5DB71645C8}">
      <dgm:prSet phldrT="[文本]"/>
      <dgm:spPr/>
      <dgm:t>
        <a:bodyPr/>
        <a:lstStyle/>
        <a:p>
          <a:pPr rtl="0"/>
          <a:r>
            <a:rPr kumimoji="0" lang="zh-CN" altLang="en-US" b="1" i="0" u="none" strike="noStrike" cap="none" spc="0" normalizeH="0" baseline="0" noProof="0" dirty="0" smtClean="0">
              <a:effectLst/>
              <a:uLnTx/>
              <a:uFillTx/>
              <a:latin typeface="微软雅黑" panose="020B0503020204020204" pitchFamily="34" charset="-122"/>
              <a:ea typeface="微软雅黑" panose="020B0503020204020204" pitchFamily="34" charset="-122"/>
              <a:cs typeface="+mn-cs"/>
            </a:rPr>
            <a:t>审核与公告</a:t>
          </a:r>
          <a:endParaRPr kumimoji="0" lang="zh-CN" altLang="en-US" b="1" i="0" u="none" strike="noStrike" cap="none" spc="0" normalizeH="0" baseline="0" dirty="0">
            <a:effectLst/>
            <a:uLnTx/>
            <a:uFillTx/>
            <a:latin typeface="微软雅黑" panose="020B0503020204020204" pitchFamily="34" charset="-122"/>
            <a:ea typeface="微软雅黑" panose="020B0503020204020204" pitchFamily="34" charset="-122"/>
            <a:cs typeface="+mn-cs"/>
          </a:endParaRPr>
        </a:p>
      </dgm:t>
    </dgm:pt>
    <dgm:pt modelId="{3F9BFE7A-6E33-4123-A45C-71FAF43CB101}" cxnId="{A978B707-EC18-4F2C-AC16-828A35688F08}" type="parTrans">
      <dgm:prSet/>
      <dgm:spPr/>
      <dgm:t>
        <a:bodyPr/>
        <a:lstStyle/>
        <a:p>
          <a:endParaRPr lang="zh-CN" altLang="en-US"/>
        </a:p>
      </dgm:t>
    </dgm:pt>
    <dgm:pt modelId="{182889A6-96A6-445B-AF4D-6CD39E577D18}" cxnId="{A978B707-EC18-4F2C-AC16-828A35688F08}" type="sibTrans">
      <dgm:prSet/>
      <dgm:spPr/>
      <dgm:t>
        <a:bodyPr/>
        <a:lstStyle/>
        <a:p>
          <a:endParaRPr lang="zh-CN" altLang="en-US"/>
        </a:p>
      </dgm:t>
    </dgm:pt>
    <dgm:pt modelId="{FB593D0B-EC81-4391-8B16-337D0E9C6C4B}">
      <dgm:prSet/>
      <dgm:spPr/>
      <dgm:t>
        <a:bodyPr/>
        <a:lstStyle/>
        <a:p>
          <a:pPr rtl="0"/>
          <a:r>
            <a:rPr kumimoji="0" lang="zh-CN" altLang="en-US" b="1" i="0" u="none" strike="noStrike" cap="none" spc="0" normalizeH="0" baseline="0" dirty="0" smtClean="0">
              <a:effectLst/>
              <a:uLnTx/>
              <a:uFillTx/>
              <a:latin typeface="微软雅黑" panose="020B0503020204020204" pitchFamily="34" charset="-122"/>
              <a:ea typeface="微软雅黑" panose="020B0503020204020204" pitchFamily="34" charset="-122"/>
              <a:cs typeface="+mn-cs"/>
            </a:rPr>
            <a:t>企业自评</a:t>
          </a:r>
          <a:endParaRPr kumimoji="0" lang="zh-CN" altLang="en-US" b="1" i="0" u="none" strike="noStrike" cap="none" spc="0" normalizeH="0" baseline="0" dirty="0">
            <a:effectLst/>
            <a:uLnTx/>
            <a:uFillTx/>
            <a:latin typeface="微软雅黑" panose="020B0503020204020204" pitchFamily="34" charset="-122"/>
            <a:ea typeface="微软雅黑" panose="020B0503020204020204" pitchFamily="34" charset="-122"/>
            <a:cs typeface="+mn-cs"/>
          </a:endParaRPr>
        </a:p>
      </dgm:t>
    </dgm:pt>
    <dgm:pt modelId="{E8F4F0C9-5A50-4AA0-9736-AFF85C9DBCAC}" cxnId="{BE0B9983-8F66-4905-897D-570C05B3AD8B}" type="parTrans">
      <dgm:prSet/>
      <dgm:spPr/>
      <dgm:t>
        <a:bodyPr/>
        <a:lstStyle/>
        <a:p>
          <a:endParaRPr lang="zh-CN" altLang="en-US"/>
        </a:p>
      </dgm:t>
    </dgm:pt>
    <dgm:pt modelId="{46498BF3-4257-4FE4-BFFB-6FB3A9924AFF}" cxnId="{BE0B9983-8F66-4905-897D-570C05B3AD8B}" type="sibTrans">
      <dgm:prSet/>
      <dgm:spPr/>
      <dgm:t>
        <a:bodyPr/>
        <a:lstStyle/>
        <a:p>
          <a:endParaRPr lang="zh-CN" altLang="en-US"/>
        </a:p>
      </dgm:t>
    </dgm:pt>
    <dgm:pt modelId="{5620ED63-BBF0-4C11-A926-2F992678C0BB}">
      <dgm:prSet phldrT="[文本]"/>
      <dgm:spPr/>
      <dgm:t>
        <a:bodyPr/>
        <a:lstStyle/>
        <a:p>
          <a:pPr rtl="0"/>
          <a:r>
            <a:rPr kumimoji="0" lang="zh-CN" altLang="en-US" b="1" i="0" u="none" strike="noStrike" cap="none" spc="0" normalizeH="0" baseline="0" noProof="0" dirty="0" smtClean="0">
              <a:effectLst/>
              <a:uLnTx/>
              <a:uFillTx/>
              <a:latin typeface="微软雅黑" panose="020B0503020204020204" pitchFamily="34" charset="-122"/>
              <a:ea typeface="微软雅黑" panose="020B0503020204020204" pitchFamily="34" charset="-122"/>
              <a:cs typeface="+mn-cs"/>
            </a:rPr>
            <a:t>颁发证书和牌匾</a:t>
          </a:r>
          <a:endParaRPr kumimoji="0" lang="zh-CN" altLang="en-US" b="1" i="0" u="none" strike="noStrike" cap="none" spc="0" normalizeH="0" baseline="0" dirty="0">
            <a:effectLst/>
            <a:uLnTx/>
            <a:uFillTx/>
            <a:latin typeface="微软雅黑" panose="020B0503020204020204" pitchFamily="34" charset="-122"/>
            <a:ea typeface="微软雅黑" panose="020B0503020204020204" pitchFamily="34" charset="-122"/>
            <a:cs typeface="+mn-cs"/>
          </a:endParaRPr>
        </a:p>
      </dgm:t>
    </dgm:pt>
    <dgm:pt modelId="{5DB9C8C3-B47D-49C2-A6A3-0E9F5AEC5732}" cxnId="{C82DD07D-D0CA-445E-93DD-47CBC1AD4729}" type="parTrans">
      <dgm:prSet/>
      <dgm:spPr/>
      <dgm:t>
        <a:bodyPr/>
        <a:lstStyle/>
        <a:p>
          <a:endParaRPr lang="zh-CN" altLang="en-US"/>
        </a:p>
      </dgm:t>
    </dgm:pt>
    <dgm:pt modelId="{198EDDB8-8C03-44BB-8EDC-425E52983355}" cxnId="{C82DD07D-D0CA-445E-93DD-47CBC1AD4729}" type="sibTrans">
      <dgm:prSet/>
      <dgm:spPr/>
      <dgm:t>
        <a:bodyPr/>
        <a:lstStyle/>
        <a:p>
          <a:endParaRPr lang="zh-CN" altLang="en-US"/>
        </a:p>
      </dgm:t>
    </dgm:pt>
    <dgm:pt modelId="{1179FDF7-6028-400F-80AD-A26E5A016AC5}">
      <dgm:prSet/>
      <dgm:spPr/>
      <dgm:t>
        <a:bodyPr/>
        <a:lstStyle/>
        <a:p>
          <a:pPr rtl="0"/>
          <a:r>
            <a:rPr kumimoji="0" lang="zh-CN" altLang="en-US" b="1" i="0" u="none" strike="noStrike" cap="none" spc="0" normalizeH="0" baseline="0" noProof="0" dirty="0" smtClean="0">
              <a:effectLst/>
              <a:uLnTx/>
              <a:uFillTx/>
              <a:latin typeface="微软雅黑" panose="020B0503020204020204" pitchFamily="34" charset="-122"/>
              <a:ea typeface="微软雅黑" panose="020B0503020204020204" pitchFamily="34" charset="-122"/>
              <a:cs typeface="+mn-cs"/>
            </a:rPr>
            <a:t>申请评审</a:t>
          </a:r>
          <a:endParaRPr kumimoji="0" lang="zh-CN" altLang="en-US" b="1" i="0" u="none" strike="noStrike" cap="none" spc="0" normalizeH="0" baseline="0" dirty="0">
            <a:effectLst/>
            <a:uLnTx/>
            <a:uFillTx/>
            <a:latin typeface="微软雅黑" panose="020B0503020204020204" pitchFamily="34" charset="-122"/>
            <a:ea typeface="微软雅黑" panose="020B0503020204020204" pitchFamily="34" charset="-122"/>
            <a:cs typeface="+mn-cs"/>
          </a:endParaRPr>
        </a:p>
      </dgm:t>
    </dgm:pt>
    <dgm:pt modelId="{42397718-25A5-4350-8208-9EAEBC1ED535}" cxnId="{94D23434-2121-4E6C-BE47-04DE3D61781D}" type="parTrans">
      <dgm:prSet/>
      <dgm:spPr/>
      <dgm:t>
        <a:bodyPr/>
        <a:lstStyle/>
        <a:p>
          <a:endParaRPr lang="zh-CN" altLang="en-US"/>
        </a:p>
      </dgm:t>
    </dgm:pt>
    <dgm:pt modelId="{9C5718B8-0728-4BC7-AD7C-64B93AAC201B}" cxnId="{94D23434-2121-4E6C-BE47-04DE3D61781D}" type="sibTrans">
      <dgm:prSet/>
      <dgm:spPr/>
      <dgm:t>
        <a:bodyPr/>
        <a:lstStyle/>
        <a:p>
          <a:endParaRPr lang="zh-CN" altLang="en-US"/>
        </a:p>
      </dgm:t>
    </dgm:pt>
    <dgm:pt modelId="{BFF971A1-7760-4476-BCB4-6044436695FF}" type="pres">
      <dgm:prSet presAssocID="{530FFEF6-93C1-4D19-AE79-C5F54C65DAAF}" presName="rootnode" presStyleCnt="0">
        <dgm:presLayoutVars>
          <dgm:chMax/>
          <dgm:chPref/>
          <dgm:dir/>
          <dgm:animLvl val="lvl"/>
        </dgm:presLayoutVars>
      </dgm:prSet>
      <dgm:spPr/>
      <dgm:t>
        <a:bodyPr/>
        <a:lstStyle/>
        <a:p>
          <a:endParaRPr lang="zh-CN" altLang="en-US"/>
        </a:p>
      </dgm:t>
    </dgm:pt>
    <dgm:pt modelId="{A0DB405E-228D-47CE-80AF-F57812284C59}" type="pres">
      <dgm:prSet presAssocID="{FB593D0B-EC81-4391-8B16-337D0E9C6C4B}" presName="composite" presStyleCnt="0"/>
      <dgm:spPr/>
    </dgm:pt>
    <dgm:pt modelId="{140EF6FE-9F77-44EC-A9E1-FA987062D23E}" type="pres">
      <dgm:prSet presAssocID="{FB593D0B-EC81-4391-8B16-337D0E9C6C4B}" presName="bentUpArrow1" presStyleLbl="alignImgPlace1" presStyleIdx="0" presStyleCnt="4"/>
      <dgm:spPr/>
    </dgm:pt>
    <dgm:pt modelId="{0018DC32-9DD6-42B0-87EA-6F05CEA3EB36}" type="pres">
      <dgm:prSet presAssocID="{FB593D0B-EC81-4391-8B16-337D0E9C6C4B}" presName="ParentText" presStyleLbl="node1" presStyleIdx="0" presStyleCnt="5">
        <dgm:presLayoutVars>
          <dgm:chMax val="1"/>
          <dgm:chPref val="1"/>
          <dgm:bulletEnabled val="1"/>
        </dgm:presLayoutVars>
      </dgm:prSet>
      <dgm:spPr/>
      <dgm:t>
        <a:bodyPr/>
        <a:lstStyle/>
        <a:p>
          <a:endParaRPr lang="zh-CN" altLang="en-US"/>
        </a:p>
      </dgm:t>
    </dgm:pt>
    <dgm:pt modelId="{88E745FD-6D22-4832-A4F9-4A00C8241E88}" type="pres">
      <dgm:prSet presAssocID="{FB593D0B-EC81-4391-8B16-337D0E9C6C4B}" presName="ChildText" presStyleLbl="revTx" presStyleIdx="0" presStyleCnt="4">
        <dgm:presLayoutVars>
          <dgm:chMax val="0"/>
          <dgm:chPref val="0"/>
          <dgm:bulletEnabled val="1"/>
        </dgm:presLayoutVars>
      </dgm:prSet>
      <dgm:spPr/>
    </dgm:pt>
    <dgm:pt modelId="{205426EA-D75D-468E-9F73-43565A59CEDA}" type="pres">
      <dgm:prSet presAssocID="{46498BF3-4257-4FE4-BFFB-6FB3A9924AFF}" presName="sibTrans" presStyleCnt="0"/>
      <dgm:spPr/>
    </dgm:pt>
    <dgm:pt modelId="{52C5A1D2-FC01-40CB-A7D7-877145ED4D56}" type="pres">
      <dgm:prSet presAssocID="{1179FDF7-6028-400F-80AD-A26E5A016AC5}" presName="composite" presStyleCnt="0"/>
      <dgm:spPr/>
    </dgm:pt>
    <dgm:pt modelId="{D0FCC3B6-B2C4-4485-81DA-3590E72481E1}" type="pres">
      <dgm:prSet presAssocID="{1179FDF7-6028-400F-80AD-A26E5A016AC5}" presName="bentUpArrow1" presStyleLbl="alignImgPlace1" presStyleIdx="1" presStyleCnt="4"/>
      <dgm:spPr/>
    </dgm:pt>
    <dgm:pt modelId="{DF366554-BF86-46AB-B8AA-982E3B799B11}" type="pres">
      <dgm:prSet presAssocID="{1179FDF7-6028-400F-80AD-A26E5A016AC5}" presName="ParentText" presStyleLbl="node1" presStyleIdx="1" presStyleCnt="5">
        <dgm:presLayoutVars>
          <dgm:chMax val="1"/>
          <dgm:chPref val="1"/>
          <dgm:bulletEnabled val="1"/>
        </dgm:presLayoutVars>
      </dgm:prSet>
      <dgm:spPr/>
      <dgm:t>
        <a:bodyPr/>
        <a:lstStyle/>
        <a:p>
          <a:endParaRPr lang="zh-CN" altLang="en-US"/>
        </a:p>
      </dgm:t>
    </dgm:pt>
    <dgm:pt modelId="{49C4C47A-1E17-42F3-8264-E5DF9468C0D8}" type="pres">
      <dgm:prSet presAssocID="{1179FDF7-6028-400F-80AD-A26E5A016AC5}" presName="ChildText" presStyleLbl="revTx" presStyleIdx="1" presStyleCnt="4">
        <dgm:presLayoutVars>
          <dgm:chMax val="0"/>
          <dgm:chPref val="0"/>
          <dgm:bulletEnabled val="1"/>
        </dgm:presLayoutVars>
      </dgm:prSet>
      <dgm:spPr/>
    </dgm:pt>
    <dgm:pt modelId="{6D638D94-C6CD-4E0C-85DB-C40F22DEE263}" type="pres">
      <dgm:prSet presAssocID="{9C5718B8-0728-4BC7-AD7C-64B93AAC201B}" presName="sibTrans" presStyleCnt="0"/>
      <dgm:spPr/>
    </dgm:pt>
    <dgm:pt modelId="{EF923DDA-D3BA-415A-99D0-1FE949503E1D}" type="pres">
      <dgm:prSet presAssocID="{260A13E1-DE11-448A-A0C3-A9A2905AB4BB}" presName="composite" presStyleCnt="0"/>
      <dgm:spPr/>
    </dgm:pt>
    <dgm:pt modelId="{9FB2806D-3A25-4C76-9CBB-80C581943905}" type="pres">
      <dgm:prSet presAssocID="{260A13E1-DE11-448A-A0C3-A9A2905AB4BB}" presName="bentUpArrow1" presStyleLbl="alignImgPlace1" presStyleIdx="2" presStyleCnt="4"/>
      <dgm:spPr/>
    </dgm:pt>
    <dgm:pt modelId="{CF9A1853-C7AB-46EC-A8D1-3EB887D1F6E1}" type="pres">
      <dgm:prSet presAssocID="{260A13E1-DE11-448A-A0C3-A9A2905AB4BB}" presName="ParentText" presStyleLbl="node1" presStyleIdx="2" presStyleCnt="5">
        <dgm:presLayoutVars>
          <dgm:chMax val="1"/>
          <dgm:chPref val="1"/>
          <dgm:bulletEnabled val="1"/>
        </dgm:presLayoutVars>
      </dgm:prSet>
      <dgm:spPr/>
      <dgm:t>
        <a:bodyPr/>
        <a:lstStyle/>
        <a:p>
          <a:endParaRPr lang="zh-CN" altLang="en-US"/>
        </a:p>
      </dgm:t>
    </dgm:pt>
    <dgm:pt modelId="{D10CEE8B-862D-4D67-9845-41CA66F0A263}" type="pres">
      <dgm:prSet presAssocID="{260A13E1-DE11-448A-A0C3-A9A2905AB4BB}" presName="ChildText" presStyleLbl="revTx" presStyleIdx="2" presStyleCnt="4">
        <dgm:presLayoutVars>
          <dgm:chMax val="0"/>
          <dgm:chPref val="0"/>
          <dgm:bulletEnabled val="1"/>
        </dgm:presLayoutVars>
      </dgm:prSet>
      <dgm:spPr/>
      <dgm:t>
        <a:bodyPr/>
        <a:lstStyle/>
        <a:p>
          <a:endParaRPr lang="zh-CN" altLang="en-US"/>
        </a:p>
      </dgm:t>
    </dgm:pt>
    <dgm:pt modelId="{9DFD15BF-DCE3-4491-8026-225AE153111F}" type="pres">
      <dgm:prSet presAssocID="{5DE5AD57-E465-41CD-8E80-9D434C4367AD}" presName="sibTrans" presStyleCnt="0"/>
      <dgm:spPr/>
    </dgm:pt>
    <dgm:pt modelId="{5838DA0F-892C-43C9-81A8-7FC3B241E57F}" type="pres">
      <dgm:prSet presAssocID="{146B2DE0-71F3-4594-8269-7C5DB71645C8}" presName="composite" presStyleCnt="0"/>
      <dgm:spPr/>
    </dgm:pt>
    <dgm:pt modelId="{5AC58B94-F148-4B29-BB83-A0FE83671D28}" type="pres">
      <dgm:prSet presAssocID="{146B2DE0-71F3-4594-8269-7C5DB71645C8}" presName="bentUpArrow1" presStyleLbl="alignImgPlace1" presStyleIdx="3" presStyleCnt="4"/>
      <dgm:spPr/>
    </dgm:pt>
    <dgm:pt modelId="{5B405D59-CBCC-4100-BF01-06B5B0B4086D}" type="pres">
      <dgm:prSet presAssocID="{146B2DE0-71F3-4594-8269-7C5DB71645C8}" presName="ParentText" presStyleLbl="node1" presStyleIdx="3" presStyleCnt="5">
        <dgm:presLayoutVars>
          <dgm:chMax val="1"/>
          <dgm:chPref val="1"/>
          <dgm:bulletEnabled val="1"/>
        </dgm:presLayoutVars>
      </dgm:prSet>
      <dgm:spPr/>
      <dgm:t>
        <a:bodyPr/>
        <a:lstStyle/>
        <a:p>
          <a:endParaRPr lang="zh-CN" altLang="en-US"/>
        </a:p>
      </dgm:t>
    </dgm:pt>
    <dgm:pt modelId="{14E1DF53-0C4A-4B03-8E86-A2BDA68C7E21}" type="pres">
      <dgm:prSet presAssocID="{146B2DE0-71F3-4594-8269-7C5DB71645C8}" presName="ChildText" presStyleLbl="revTx" presStyleIdx="3" presStyleCnt="4">
        <dgm:presLayoutVars>
          <dgm:chMax val="0"/>
          <dgm:chPref val="0"/>
          <dgm:bulletEnabled val="1"/>
        </dgm:presLayoutVars>
      </dgm:prSet>
      <dgm:spPr/>
      <dgm:t>
        <a:bodyPr/>
        <a:lstStyle/>
        <a:p>
          <a:endParaRPr lang="zh-CN" altLang="en-US"/>
        </a:p>
      </dgm:t>
    </dgm:pt>
    <dgm:pt modelId="{713DA618-FE53-4E1E-B5C6-2AD289496E8D}" type="pres">
      <dgm:prSet presAssocID="{182889A6-96A6-445B-AF4D-6CD39E577D18}" presName="sibTrans" presStyleCnt="0"/>
      <dgm:spPr/>
    </dgm:pt>
    <dgm:pt modelId="{5E9F40A6-BBFF-4626-8DFA-B69BEEF6811F}" type="pres">
      <dgm:prSet presAssocID="{5620ED63-BBF0-4C11-A926-2F992678C0BB}" presName="composite" presStyleCnt="0"/>
      <dgm:spPr/>
    </dgm:pt>
    <dgm:pt modelId="{9A5CEBB9-E9CB-4C05-BEB1-27A0B667B376}" type="pres">
      <dgm:prSet presAssocID="{5620ED63-BBF0-4C11-A926-2F992678C0BB}" presName="ParentText" presStyleLbl="node1" presStyleIdx="4" presStyleCnt="5">
        <dgm:presLayoutVars>
          <dgm:chMax val="1"/>
          <dgm:chPref val="1"/>
          <dgm:bulletEnabled val="1"/>
        </dgm:presLayoutVars>
      </dgm:prSet>
      <dgm:spPr/>
      <dgm:t>
        <a:bodyPr/>
        <a:lstStyle/>
        <a:p>
          <a:endParaRPr lang="zh-CN" altLang="en-US"/>
        </a:p>
      </dgm:t>
    </dgm:pt>
  </dgm:ptLst>
  <dgm:cxnLst>
    <dgm:cxn modelId="{C63056C0-A5EB-402B-86A7-A63EC8574E40}" type="presOf" srcId="{530FFEF6-93C1-4D19-AE79-C5F54C65DAAF}" destId="{BFF971A1-7760-4476-BCB4-6044436695FF}" srcOrd="0" destOrd="0" presId="urn:microsoft.com/office/officeart/2005/8/layout/StepDownProcess#1"/>
    <dgm:cxn modelId="{57599021-F4AD-45D1-AA65-A26AE9FEF56F}" type="presOf" srcId="{146B2DE0-71F3-4594-8269-7C5DB71645C8}" destId="{5B405D59-CBCC-4100-BF01-06B5B0B4086D}" srcOrd="0" destOrd="0" presId="urn:microsoft.com/office/officeart/2005/8/layout/StepDownProcess#1"/>
    <dgm:cxn modelId="{C82DD07D-D0CA-445E-93DD-47CBC1AD4729}" srcId="{530FFEF6-93C1-4D19-AE79-C5F54C65DAAF}" destId="{5620ED63-BBF0-4C11-A926-2F992678C0BB}" srcOrd="4" destOrd="0" parTransId="{5DB9C8C3-B47D-49C2-A6A3-0E9F5AEC5732}" sibTransId="{198EDDB8-8C03-44BB-8EDC-425E52983355}"/>
    <dgm:cxn modelId="{CE1C9451-9182-424B-90B6-E8D2A3CC41F9}" type="presOf" srcId="{FB593D0B-EC81-4391-8B16-337D0E9C6C4B}" destId="{0018DC32-9DD6-42B0-87EA-6F05CEA3EB36}" srcOrd="0" destOrd="0" presId="urn:microsoft.com/office/officeart/2005/8/layout/StepDownProcess#1"/>
    <dgm:cxn modelId="{A978B707-EC18-4F2C-AC16-828A35688F08}" srcId="{530FFEF6-93C1-4D19-AE79-C5F54C65DAAF}" destId="{146B2DE0-71F3-4594-8269-7C5DB71645C8}" srcOrd="3" destOrd="0" parTransId="{3F9BFE7A-6E33-4123-A45C-71FAF43CB101}" sibTransId="{182889A6-96A6-445B-AF4D-6CD39E577D18}"/>
    <dgm:cxn modelId="{7FD5CECE-40D6-4340-A036-9500CD916564}" type="presOf" srcId="{5620ED63-BBF0-4C11-A926-2F992678C0BB}" destId="{9A5CEBB9-E9CB-4C05-BEB1-27A0B667B376}" srcOrd="0" destOrd="0" presId="urn:microsoft.com/office/officeart/2005/8/layout/StepDownProcess#1"/>
    <dgm:cxn modelId="{D673A286-4728-40EE-B747-568F2291A4DD}" type="presOf" srcId="{260A13E1-DE11-448A-A0C3-A9A2905AB4BB}" destId="{CF9A1853-C7AB-46EC-A8D1-3EB887D1F6E1}" srcOrd="0" destOrd="0" presId="urn:microsoft.com/office/officeart/2005/8/layout/StepDownProcess#1"/>
    <dgm:cxn modelId="{93CBF8C3-57C6-469F-8C63-5A7F03D032A1}" type="presOf" srcId="{1179FDF7-6028-400F-80AD-A26E5A016AC5}" destId="{DF366554-BF86-46AB-B8AA-982E3B799B11}" srcOrd="0" destOrd="0" presId="urn:microsoft.com/office/officeart/2005/8/layout/StepDownProcess#1"/>
    <dgm:cxn modelId="{BE0B9983-8F66-4905-897D-570C05B3AD8B}" srcId="{530FFEF6-93C1-4D19-AE79-C5F54C65DAAF}" destId="{FB593D0B-EC81-4391-8B16-337D0E9C6C4B}" srcOrd="0" destOrd="0" parTransId="{E8F4F0C9-5A50-4AA0-9736-AFF85C9DBCAC}" sibTransId="{46498BF3-4257-4FE4-BFFB-6FB3A9924AFF}"/>
    <dgm:cxn modelId="{117FE94F-EC07-4D77-9F06-E2AEC321B6B7}" srcId="{530FFEF6-93C1-4D19-AE79-C5F54C65DAAF}" destId="{260A13E1-DE11-448A-A0C3-A9A2905AB4BB}" srcOrd="2" destOrd="0" parTransId="{5C5AC977-3115-4E11-B26D-634AEB836825}" sibTransId="{5DE5AD57-E465-41CD-8E80-9D434C4367AD}"/>
    <dgm:cxn modelId="{94D23434-2121-4E6C-BE47-04DE3D61781D}" srcId="{530FFEF6-93C1-4D19-AE79-C5F54C65DAAF}" destId="{1179FDF7-6028-400F-80AD-A26E5A016AC5}" srcOrd="1" destOrd="0" parTransId="{42397718-25A5-4350-8208-9EAEBC1ED535}" sibTransId="{9C5718B8-0728-4BC7-AD7C-64B93AAC201B}"/>
    <dgm:cxn modelId="{FD5662E9-0456-4CBA-9188-2896AED8F7F4}" type="presParOf" srcId="{BFF971A1-7760-4476-BCB4-6044436695FF}" destId="{A0DB405E-228D-47CE-80AF-F57812284C59}" srcOrd="0" destOrd="0" presId="urn:microsoft.com/office/officeart/2005/8/layout/StepDownProcess#1"/>
    <dgm:cxn modelId="{782C467C-5687-4A2B-B4CC-6B21E1705526}" type="presParOf" srcId="{A0DB405E-228D-47CE-80AF-F57812284C59}" destId="{140EF6FE-9F77-44EC-A9E1-FA987062D23E}" srcOrd="0" destOrd="0" presId="urn:microsoft.com/office/officeart/2005/8/layout/StepDownProcess#1"/>
    <dgm:cxn modelId="{D16BE1BB-6CEC-4538-8E27-A06B430A3AAE}" type="presParOf" srcId="{A0DB405E-228D-47CE-80AF-F57812284C59}" destId="{0018DC32-9DD6-42B0-87EA-6F05CEA3EB36}" srcOrd="1" destOrd="0" presId="urn:microsoft.com/office/officeart/2005/8/layout/StepDownProcess#1"/>
    <dgm:cxn modelId="{8ECA7056-C9A1-4ECB-B756-5DB27E5A5252}" type="presParOf" srcId="{A0DB405E-228D-47CE-80AF-F57812284C59}" destId="{88E745FD-6D22-4832-A4F9-4A00C8241E88}" srcOrd="2" destOrd="0" presId="urn:microsoft.com/office/officeart/2005/8/layout/StepDownProcess#1"/>
    <dgm:cxn modelId="{65B94B1E-AFBD-445C-B6F6-BD233CC13CFD}" type="presParOf" srcId="{BFF971A1-7760-4476-BCB4-6044436695FF}" destId="{205426EA-D75D-468E-9F73-43565A59CEDA}" srcOrd="1" destOrd="0" presId="urn:microsoft.com/office/officeart/2005/8/layout/StepDownProcess#1"/>
    <dgm:cxn modelId="{F15FAEED-3E99-40EE-B3C7-82F8FBA9580A}" type="presParOf" srcId="{BFF971A1-7760-4476-BCB4-6044436695FF}" destId="{52C5A1D2-FC01-40CB-A7D7-877145ED4D56}" srcOrd="2" destOrd="0" presId="urn:microsoft.com/office/officeart/2005/8/layout/StepDownProcess#1"/>
    <dgm:cxn modelId="{0625366F-7FEC-49A3-8DB5-6E462AE9812A}" type="presParOf" srcId="{52C5A1D2-FC01-40CB-A7D7-877145ED4D56}" destId="{D0FCC3B6-B2C4-4485-81DA-3590E72481E1}" srcOrd="0" destOrd="0" presId="urn:microsoft.com/office/officeart/2005/8/layout/StepDownProcess#1"/>
    <dgm:cxn modelId="{1A557C22-2819-4178-B672-9DF305D696F2}" type="presParOf" srcId="{52C5A1D2-FC01-40CB-A7D7-877145ED4D56}" destId="{DF366554-BF86-46AB-B8AA-982E3B799B11}" srcOrd="1" destOrd="0" presId="urn:microsoft.com/office/officeart/2005/8/layout/StepDownProcess#1"/>
    <dgm:cxn modelId="{1E3CBE68-72DF-4E54-881F-83643BD1752A}" type="presParOf" srcId="{52C5A1D2-FC01-40CB-A7D7-877145ED4D56}" destId="{49C4C47A-1E17-42F3-8264-E5DF9468C0D8}" srcOrd="2" destOrd="0" presId="urn:microsoft.com/office/officeart/2005/8/layout/StepDownProcess#1"/>
    <dgm:cxn modelId="{0BB60F9E-5A13-47D8-8B1B-D402AEEDE7C0}" type="presParOf" srcId="{BFF971A1-7760-4476-BCB4-6044436695FF}" destId="{6D638D94-C6CD-4E0C-85DB-C40F22DEE263}" srcOrd="3" destOrd="0" presId="urn:microsoft.com/office/officeart/2005/8/layout/StepDownProcess#1"/>
    <dgm:cxn modelId="{59D731CD-8FCE-4224-ABD6-33838911EA86}" type="presParOf" srcId="{BFF971A1-7760-4476-BCB4-6044436695FF}" destId="{EF923DDA-D3BA-415A-99D0-1FE949503E1D}" srcOrd="4" destOrd="0" presId="urn:microsoft.com/office/officeart/2005/8/layout/StepDownProcess#1"/>
    <dgm:cxn modelId="{BB6D577F-D66D-4C6C-A1D5-F168F08DEAA3}" type="presParOf" srcId="{EF923DDA-D3BA-415A-99D0-1FE949503E1D}" destId="{9FB2806D-3A25-4C76-9CBB-80C581943905}" srcOrd="0" destOrd="0" presId="urn:microsoft.com/office/officeart/2005/8/layout/StepDownProcess#1"/>
    <dgm:cxn modelId="{769C9E6A-E11A-48FA-96B5-282D81975421}" type="presParOf" srcId="{EF923DDA-D3BA-415A-99D0-1FE949503E1D}" destId="{CF9A1853-C7AB-46EC-A8D1-3EB887D1F6E1}" srcOrd="1" destOrd="0" presId="urn:microsoft.com/office/officeart/2005/8/layout/StepDownProcess#1"/>
    <dgm:cxn modelId="{930B9D12-8974-45BA-951A-7956F989B8CD}" type="presParOf" srcId="{EF923DDA-D3BA-415A-99D0-1FE949503E1D}" destId="{D10CEE8B-862D-4D67-9845-41CA66F0A263}" srcOrd="2" destOrd="0" presId="urn:microsoft.com/office/officeart/2005/8/layout/StepDownProcess#1"/>
    <dgm:cxn modelId="{7DD43198-0E2C-471C-95C1-FF9316BD57BE}" type="presParOf" srcId="{BFF971A1-7760-4476-BCB4-6044436695FF}" destId="{9DFD15BF-DCE3-4491-8026-225AE153111F}" srcOrd="5" destOrd="0" presId="urn:microsoft.com/office/officeart/2005/8/layout/StepDownProcess#1"/>
    <dgm:cxn modelId="{0F933573-5DE5-4D9B-A43C-8C2139989F35}" type="presParOf" srcId="{BFF971A1-7760-4476-BCB4-6044436695FF}" destId="{5838DA0F-892C-43C9-81A8-7FC3B241E57F}" srcOrd="6" destOrd="0" presId="urn:microsoft.com/office/officeart/2005/8/layout/StepDownProcess#1"/>
    <dgm:cxn modelId="{0DA3EE11-0E1C-4B0D-9CE5-E918557C32DC}" type="presParOf" srcId="{5838DA0F-892C-43C9-81A8-7FC3B241E57F}" destId="{5AC58B94-F148-4B29-BB83-A0FE83671D28}" srcOrd="0" destOrd="0" presId="urn:microsoft.com/office/officeart/2005/8/layout/StepDownProcess#1"/>
    <dgm:cxn modelId="{BE7DB9FA-8C0D-4AE4-9275-B126835E414E}" type="presParOf" srcId="{5838DA0F-892C-43C9-81A8-7FC3B241E57F}" destId="{5B405D59-CBCC-4100-BF01-06B5B0B4086D}" srcOrd="1" destOrd="0" presId="urn:microsoft.com/office/officeart/2005/8/layout/StepDownProcess#1"/>
    <dgm:cxn modelId="{5F5E0C71-F30A-49A6-A24C-658396D158CC}" type="presParOf" srcId="{5838DA0F-892C-43C9-81A8-7FC3B241E57F}" destId="{14E1DF53-0C4A-4B03-8E86-A2BDA68C7E21}" srcOrd="2" destOrd="0" presId="urn:microsoft.com/office/officeart/2005/8/layout/StepDownProcess#1"/>
    <dgm:cxn modelId="{FC1033C8-D294-4A2B-82B7-CB2CA6AC57C8}" type="presParOf" srcId="{BFF971A1-7760-4476-BCB4-6044436695FF}" destId="{713DA618-FE53-4E1E-B5C6-2AD289496E8D}" srcOrd="7" destOrd="0" presId="urn:microsoft.com/office/officeart/2005/8/layout/StepDownProcess#1"/>
    <dgm:cxn modelId="{1085F06D-A01B-42D8-8C97-82B237DDA734}" type="presParOf" srcId="{BFF971A1-7760-4476-BCB4-6044436695FF}" destId="{5E9F40A6-BBFF-4626-8DFA-B69BEEF6811F}" srcOrd="8" destOrd="0" presId="urn:microsoft.com/office/officeart/2005/8/layout/StepDownProcess#1"/>
    <dgm:cxn modelId="{F3B55040-2CB3-4A9D-AA19-5D1A7616FEB1}" type="presParOf" srcId="{5E9F40A6-BBFF-4626-8DFA-B69BEEF6811F}" destId="{9A5CEBB9-E9CB-4C05-BEB1-27A0B667B376}" srcOrd="0" destOrd="0" presId="urn:microsoft.com/office/officeart/2005/8/layout/StepDown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2642491"/>
        <a:chOff x="0" y="0"/>
        <a:chExt cx="6096000" cy="2642491"/>
      </a:xfrm>
    </dsp:grpSpPr>
    <dsp:sp modelId="{22FE00C3-9E8E-41E5-911F-E83D49162053}">
      <dsp:nvSpPr>
        <dsp:cNvPr id="3" name="矩形 2"/>
        <dsp:cNvSpPr/>
      </dsp:nvSpPr>
      <dsp:spPr bwMode="white">
        <a:xfrm>
          <a:off x="120261" y="376314"/>
          <a:ext cx="2866073" cy="895648"/>
        </a:xfrm>
        <a:prstGeom prst="rect">
          <a:avLst/>
        </a:prstGeom>
      </dsp:spPr>
      <dsp:style>
        <a:lnRef idx="1">
          <a:schemeClr val="accent2"/>
        </a:lnRef>
        <a:fillRef idx="1">
          <a:schemeClr val="lt1">
            <a:alpha val="40000"/>
          </a:schemeClr>
        </a:fillRef>
        <a:effectRef idx="0">
          <a:scrgbClr r="0" g="0" b="0"/>
        </a:effectRef>
        <a:fontRef idx="minor"/>
      </dsp:style>
      <dsp:txBody>
        <a:bodyPr lIns="606652" tIns="38100" rIns="38100" bIns="3810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000" b="1" dirty="0" smtClean="0">
              <a:solidFill>
                <a:schemeClr val="dk1"/>
              </a:solidFill>
              <a:latin typeface="微软雅黑" panose="020B0503020204020204" pitchFamily="34" charset="-122"/>
              <a:ea typeface="微软雅黑" panose="020B0503020204020204" pitchFamily="34" charset="-122"/>
            </a:rPr>
            <a:t>建立、健全本单位安全生产责任制</a:t>
          </a:r>
          <a:endParaRPr lang="zh-CN" altLang="en-US" sz="1000" b="1"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zh-CN" altLang="en-US" sz="900" dirty="0" smtClean="0">
              <a:solidFill>
                <a:schemeClr val="dk1"/>
              </a:solidFill>
              <a:latin typeface="微软雅黑" panose="020B0503020204020204" pitchFamily="34" charset="-122"/>
              <a:ea typeface="微软雅黑" panose="020B0503020204020204" pitchFamily="34" charset="-122"/>
            </a:rPr>
            <a:t>主要负责人、分管安全负责人、安全管理人员、部门科室负责人、特殊工种、具体岗位操作人员、其他从业人员</a:t>
          </a:r>
          <a:endParaRPr lang="zh-CN" altLang="en-US" sz="900" dirty="0">
            <a:solidFill>
              <a:schemeClr val="dk1"/>
            </a:solidFill>
            <a:latin typeface="微软雅黑" panose="020B0503020204020204" pitchFamily="34" charset="-122"/>
            <a:ea typeface="微软雅黑" panose="020B0503020204020204" pitchFamily="34" charset="-122"/>
          </a:endParaRPr>
        </a:p>
      </dsp:txBody>
      <dsp:txXfrm>
        <a:off x="120261" y="376314"/>
        <a:ext cx="2866073" cy="895648"/>
      </dsp:txXfrm>
    </dsp:sp>
    <dsp:sp modelId="{4D189A9C-8D47-4F80-BC5D-E2C5F478297E}">
      <dsp:nvSpPr>
        <dsp:cNvPr id="4" name="矩形 3"/>
        <dsp:cNvSpPr/>
      </dsp:nvSpPr>
      <dsp:spPr bwMode="white">
        <a:xfrm>
          <a:off x="841" y="246943"/>
          <a:ext cx="626953" cy="940430"/>
        </a:xfrm>
        <a:prstGeom prst="rect">
          <a:avLst/>
        </a:prstGeom>
        <a:blipFill>
          <a:blip r:embed="rId1" cstate="print">
            <a:extLst>
              <a:ext uri="{28A0092B-C50C-407E-A947-70E740481C1C}">
                <a14:useLocalDpi xmlns:a14="http://schemas.microsoft.com/office/drawing/2010/main" val="0"/>
              </a:ext>
            </a:extLst>
          </a:blip>
          <a:srcRect/>
          <a:stretch>
            <a:fillRect l="-83000" r="-83000"/>
          </a:stretch>
        </a:blipFill>
      </dsp:spPr>
      <dsp:style>
        <a:lnRef idx="2">
          <a:schemeClr val="lt1"/>
        </a:lnRef>
        <a:fillRef idx="1">
          <a:schemeClr val="accent2">
            <a:tint val="50000"/>
            <a:hueOff val="0"/>
            <a:satOff val="0"/>
            <a:lumOff val="0"/>
            <a:alpha val="100000"/>
          </a:schemeClr>
        </a:fillRef>
        <a:effectRef idx="0">
          <a:scrgbClr r="0" g="0" b="0"/>
        </a:effectRef>
        <a:fontRef idx="minor"/>
      </dsp:style>
      <dsp:txXfrm>
        <a:off x="841" y="246943"/>
        <a:ext cx="626953" cy="940430"/>
      </dsp:txXfrm>
    </dsp:sp>
    <dsp:sp modelId="{84726C4E-6472-48C0-A380-F0B45556C615}">
      <dsp:nvSpPr>
        <dsp:cNvPr id="5" name="矩形 4"/>
        <dsp:cNvSpPr/>
      </dsp:nvSpPr>
      <dsp:spPr bwMode="white">
        <a:xfrm>
          <a:off x="3235168" y="376314"/>
          <a:ext cx="2866073" cy="895648"/>
        </a:xfrm>
        <a:prstGeom prst="rect">
          <a:avLst/>
        </a:prstGeom>
      </dsp:spPr>
      <dsp:style>
        <a:lnRef idx="1">
          <a:schemeClr val="accent2"/>
        </a:lnRef>
        <a:fillRef idx="1">
          <a:schemeClr val="lt1">
            <a:alpha val="40000"/>
          </a:schemeClr>
        </a:fillRef>
        <a:effectRef idx="0">
          <a:scrgbClr r="0" g="0" b="0"/>
        </a:effectRef>
        <a:fontRef idx="minor"/>
      </dsp:style>
      <dsp:txBody>
        <a:bodyPr lIns="606652" tIns="26670" rIns="26670" bIns="2667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700" b="1" dirty="0" smtClean="0">
              <a:solidFill>
                <a:schemeClr val="dk1"/>
              </a:solidFill>
              <a:latin typeface="微软雅黑" panose="020B0503020204020204" pitchFamily="34" charset="-122"/>
              <a:ea typeface="微软雅黑" panose="020B0503020204020204" pitchFamily="34" charset="-122"/>
            </a:rPr>
            <a:t>组织制定本单位安全生产规章制度和操作规程</a:t>
          </a:r>
          <a:endParaRPr lang="zh-CN" altLang="en-US" sz="700" b="1"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en-US" altLang="en-US" sz="700" dirty="0" smtClean="0">
              <a:solidFill>
                <a:schemeClr val="dk1"/>
              </a:solidFill>
              <a:latin typeface="微软雅黑" panose="020B0503020204020204" pitchFamily="34" charset="-122"/>
              <a:ea typeface="微软雅黑" panose="020B0503020204020204" pitchFamily="34" charset="-122"/>
            </a:rPr>
            <a:t>1.</a:t>
          </a:r>
          <a:r>
            <a:rPr lang="zh-CN" altLang="en-US" sz="700" dirty="0" smtClean="0">
              <a:solidFill>
                <a:schemeClr val="dk1"/>
              </a:solidFill>
              <a:latin typeface="微软雅黑" panose="020B0503020204020204" pitchFamily="34" charset="-122"/>
              <a:ea typeface="微软雅黑" panose="020B0503020204020204" pitchFamily="34" charset="-122"/>
            </a:rPr>
            <a:t>安全生产教育培训制度、安全检查或隐患排查制度、安全例会制度、特种作业人员管理制度、安全投入管理制度、消防安全管理制度、具有较大危险场所管理制度</a:t>
          </a:r>
          <a:endParaRPr lang="zh-CN" altLang="en-US" sz="700"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en-US" altLang="en-US" sz="700" dirty="0" smtClean="0">
              <a:solidFill>
                <a:schemeClr val="dk1"/>
              </a:solidFill>
              <a:latin typeface="微软雅黑" panose="020B0503020204020204" pitchFamily="34" charset="-122"/>
              <a:ea typeface="微软雅黑" panose="020B0503020204020204" pitchFamily="34" charset="-122"/>
            </a:rPr>
            <a:t>2.</a:t>
          </a:r>
          <a:r>
            <a:rPr lang="zh-CN" altLang="en-US" sz="700" dirty="0" smtClean="0">
              <a:solidFill>
                <a:schemeClr val="dk1"/>
              </a:solidFill>
              <a:latin typeface="微软雅黑" panose="020B0503020204020204" pitchFamily="34" charset="-122"/>
              <a:ea typeface="微软雅黑" panose="020B0503020204020204" pitchFamily="34" charset="-122"/>
            </a:rPr>
            <a:t>重点岗位、重点设备安全操作规程</a:t>
          </a:r>
          <a:endParaRPr lang="zh-CN" altLang="en-US" sz="700" dirty="0">
            <a:solidFill>
              <a:schemeClr val="dk1"/>
            </a:solidFill>
            <a:latin typeface="微软雅黑" panose="020B0503020204020204" pitchFamily="34" charset="-122"/>
            <a:ea typeface="微软雅黑" panose="020B0503020204020204" pitchFamily="34" charset="-122"/>
          </a:endParaRPr>
        </a:p>
      </dsp:txBody>
      <dsp:txXfrm>
        <a:off x="3235168" y="376314"/>
        <a:ext cx="2866073" cy="895648"/>
      </dsp:txXfrm>
    </dsp:sp>
    <dsp:sp modelId="{BD483EE0-A2FA-479C-99F9-0E4F5E7F7A82}">
      <dsp:nvSpPr>
        <dsp:cNvPr id="6" name="矩形 5"/>
        <dsp:cNvSpPr/>
      </dsp:nvSpPr>
      <dsp:spPr bwMode="white">
        <a:xfrm>
          <a:off x="3115749" y="246943"/>
          <a:ext cx="626953" cy="940430"/>
        </a:xfrm>
        <a:prstGeom prst="rect">
          <a:avLst/>
        </a:prstGeom>
        <a:blipFill>
          <a:blip r:embed="rId2" cstate="print">
            <a:extLst>
              <a:ext uri="{28A0092B-C50C-407E-A947-70E740481C1C}">
                <a14:useLocalDpi xmlns:a14="http://schemas.microsoft.com/office/drawing/2010/main" val="0"/>
              </a:ext>
            </a:extLst>
          </a:blip>
          <a:srcRect/>
          <a:stretch>
            <a:fillRect l="-14000" r="-14000"/>
          </a:stretch>
        </a:blipFill>
      </dsp:spPr>
      <dsp:style>
        <a:lnRef idx="2">
          <a:schemeClr val="lt1"/>
        </a:lnRef>
        <a:fillRef idx="1">
          <a:schemeClr val="accent2">
            <a:tint val="50000"/>
            <a:hueOff val="2700000"/>
            <a:satOff val="-13921"/>
            <a:lumOff val="-1960"/>
            <a:alpha val="100000"/>
          </a:schemeClr>
        </a:fillRef>
        <a:effectRef idx="0">
          <a:scrgbClr r="0" g="0" b="0"/>
        </a:effectRef>
        <a:fontRef idx="minor"/>
      </dsp:style>
      <dsp:txXfrm>
        <a:off x="3115749" y="246943"/>
        <a:ext cx="626953" cy="940430"/>
      </dsp:txXfrm>
    </dsp:sp>
    <dsp:sp modelId="{E40FBC47-29AE-42B5-816A-7D5905843087}">
      <dsp:nvSpPr>
        <dsp:cNvPr id="7" name="矩形 6"/>
        <dsp:cNvSpPr/>
      </dsp:nvSpPr>
      <dsp:spPr bwMode="white">
        <a:xfrm>
          <a:off x="1676162" y="1499901"/>
          <a:ext cx="2866073" cy="895648"/>
        </a:xfrm>
        <a:prstGeom prst="rect">
          <a:avLst/>
        </a:prstGeom>
      </dsp:spPr>
      <dsp:style>
        <a:lnRef idx="1">
          <a:schemeClr val="accent2"/>
        </a:lnRef>
        <a:fillRef idx="1">
          <a:schemeClr val="lt1">
            <a:alpha val="40000"/>
          </a:schemeClr>
        </a:fillRef>
        <a:effectRef idx="0">
          <a:scrgbClr r="0" g="0" b="0"/>
        </a:effectRef>
        <a:fontRef idx="minor"/>
      </dsp:style>
      <dsp:txBody>
        <a:bodyPr lIns="606652" tIns="30480" rIns="30480" bIns="304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800" b="1" dirty="0" smtClean="0">
              <a:solidFill>
                <a:schemeClr val="dk1"/>
              </a:solidFill>
              <a:latin typeface="+mj-ea"/>
              <a:ea typeface="+mj-ea"/>
            </a:rPr>
            <a:t>组织制定并实施本单位安全生产教育和培训计划</a:t>
          </a:r>
          <a:endParaRPr lang="zh-CN" altLang="en-US" sz="800" b="1" dirty="0">
            <a:solidFill>
              <a:schemeClr val="dk1"/>
            </a:solidFill>
            <a:latin typeface="+mj-ea"/>
            <a:ea typeface="+mj-ea"/>
          </a:endParaRPr>
        </a:p>
        <a:p>
          <a:pPr marL="57150" lvl="1" indent="-57150">
            <a:lnSpc>
              <a:spcPct val="100000"/>
            </a:lnSpc>
            <a:spcBef>
              <a:spcPct val="0"/>
            </a:spcBef>
            <a:spcAft>
              <a:spcPct val="15000"/>
            </a:spcAft>
            <a:buChar char="•"/>
          </a:pPr>
          <a:r>
            <a:rPr lang="en-US" altLang="en-US" sz="700" dirty="0" smtClean="0">
              <a:solidFill>
                <a:schemeClr val="dk1"/>
              </a:solidFill>
              <a:latin typeface="+mj-ea"/>
              <a:ea typeface="+mj-ea"/>
            </a:rPr>
            <a:t>1.</a:t>
          </a:r>
          <a:r>
            <a:rPr lang="zh-CN" altLang="en-US" sz="700" dirty="0" smtClean="0">
              <a:solidFill>
                <a:schemeClr val="dk1"/>
              </a:solidFill>
              <a:latin typeface="+mj-ea"/>
              <a:ea typeface="+mj-ea"/>
            </a:rPr>
            <a:t>制定安全教育培训计划、组织人员安全教育培训，且做好记录，要有培训试卷，确定安全教育培训归口管理部门</a:t>
          </a:r>
          <a:endParaRPr lang="zh-CN" altLang="en-US" sz="700" dirty="0">
            <a:solidFill>
              <a:schemeClr val="dk1"/>
            </a:solidFill>
            <a:latin typeface="+mj-ea"/>
            <a:ea typeface="+mj-ea"/>
          </a:endParaRPr>
        </a:p>
        <a:p>
          <a:pPr marL="57150" lvl="1" indent="-57150">
            <a:lnSpc>
              <a:spcPct val="100000"/>
            </a:lnSpc>
            <a:spcBef>
              <a:spcPct val="0"/>
            </a:spcBef>
            <a:spcAft>
              <a:spcPct val="15000"/>
            </a:spcAft>
            <a:buChar char="•"/>
          </a:pPr>
          <a:r>
            <a:rPr lang="en-US" altLang="en-US" sz="700" dirty="0" smtClean="0">
              <a:solidFill>
                <a:schemeClr val="dk1"/>
              </a:solidFill>
              <a:latin typeface="+mj-ea"/>
              <a:ea typeface="+mj-ea"/>
            </a:rPr>
            <a:t>2.</a:t>
          </a:r>
          <a:r>
            <a:rPr lang="zh-CN" altLang="en-US" sz="700" dirty="0" smtClean="0">
              <a:solidFill>
                <a:schemeClr val="dk1"/>
              </a:solidFill>
              <a:latin typeface="+mj-ea"/>
              <a:ea typeface="+mj-ea"/>
            </a:rPr>
            <a:t>一般行业主要负责人和安全管理人员外部培训取证；新入职员工岗前安全教育培训不少于</a:t>
          </a:r>
          <a:r>
            <a:rPr lang="en-US" altLang="en-US" sz="700" dirty="0" smtClean="0">
              <a:solidFill>
                <a:schemeClr val="dk1"/>
              </a:solidFill>
              <a:latin typeface="+mj-ea"/>
              <a:ea typeface="+mj-ea"/>
            </a:rPr>
            <a:t>24</a:t>
          </a:r>
          <a:r>
            <a:rPr lang="zh-CN" altLang="en-US" sz="700" dirty="0" smtClean="0">
              <a:solidFill>
                <a:schemeClr val="dk1"/>
              </a:solidFill>
              <a:latin typeface="+mj-ea"/>
              <a:ea typeface="+mj-ea"/>
            </a:rPr>
            <a:t>学时，公司级、部门级、班组级；在职员工每年安全教育培训不少于</a:t>
          </a:r>
          <a:r>
            <a:rPr lang="en-US" altLang="en-US" sz="700" dirty="0" smtClean="0">
              <a:solidFill>
                <a:schemeClr val="dk1"/>
              </a:solidFill>
              <a:latin typeface="+mj-ea"/>
              <a:ea typeface="+mj-ea"/>
            </a:rPr>
            <a:t>8</a:t>
          </a:r>
          <a:r>
            <a:rPr lang="zh-CN" altLang="en-US" sz="700" dirty="0" smtClean="0">
              <a:solidFill>
                <a:schemeClr val="dk1"/>
              </a:solidFill>
              <a:latin typeface="+mj-ea"/>
              <a:ea typeface="+mj-ea"/>
            </a:rPr>
            <a:t>个小时等</a:t>
          </a:r>
          <a:endParaRPr lang="zh-CN" altLang="en-US" sz="700" dirty="0">
            <a:solidFill>
              <a:schemeClr val="dk1"/>
            </a:solidFill>
            <a:latin typeface="+mj-ea"/>
            <a:ea typeface="+mj-ea"/>
          </a:endParaRPr>
        </a:p>
      </dsp:txBody>
      <dsp:txXfrm>
        <a:off x="1676162" y="1499901"/>
        <a:ext cx="2866073" cy="895648"/>
      </dsp:txXfrm>
    </dsp:sp>
    <dsp:sp modelId="{354354ED-2F81-4EFF-A54A-DF9590740A1B}">
      <dsp:nvSpPr>
        <dsp:cNvPr id="8" name="矩形 7"/>
        <dsp:cNvSpPr/>
      </dsp:nvSpPr>
      <dsp:spPr bwMode="white">
        <a:xfrm>
          <a:off x="1556742" y="1370529"/>
          <a:ext cx="626953" cy="940430"/>
        </a:xfrm>
        <a:prstGeom prst="rect">
          <a:avLst/>
        </a:prstGeom>
        <a:blipFill>
          <a:blip r:embed="rId3" cstate="print">
            <a:extLst>
              <a:ext uri="{28A0092B-C50C-407E-A947-70E740481C1C}">
                <a14:useLocalDpi xmlns:a14="http://schemas.microsoft.com/office/drawing/2010/main" val="0"/>
              </a:ext>
            </a:extLst>
          </a:blip>
          <a:srcRect/>
          <a:stretch>
            <a:fillRect l="-50000" r="-50000"/>
          </a:stretch>
        </a:blipFill>
      </dsp:spPr>
      <dsp:style>
        <a:lnRef idx="2">
          <a:schemeClr val="lt1"/>
        </a:lnRef>
        <a:fillRef idx="1">
          <a:schemeClr val="accent2">
            <a:tint val="50000"/>
            <a:hueOff val="5400000"/>
            <a:satOff val="-27842"/>
            <a:lumOff val="-3921"/>
            <a:alpha val="100000"/>
          </a:schemeClr>
        </a:fillRef>
        <a:effectRef idx="0">
          <a:scrgbClr r="0" g="0" b="0"/>
        </a:effectRef>
        <a:fontRef idx="minor"/>
      </dsp:style>
      <dsp:txXfrm>
        <a:off x="1556742" y="1370529"/>
        <a:ext cx="626953" cy="940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2642491"/>
        <a:chOff x="0" y="0"/>
        <a:chExt cx="6096000" cy="2642491"/>
      </a:xfrm>
    </dsp:grpSpPr>
    <dsp:sp modelId="{22FE00C3-9E8E-41E5-911F-E83D49162053}">
      <dsp:nvSpPr>
        <dsp:cNvPr id="3" name="矩形 2"/>
        <dsp:cNvSpPr/>
      </dsp:nvSpPr>
      <dsp:spPr bwMode="white">
        <a:xfrm>
          <a:off x="120261" y="376314"/>
          <a:ext cx="2866073" cy="895648"/>
        </a:xfrm>
        <a:prstGeom prst="rect">
          <a:avLst/>
        </a:prstGeom>
      </dsp:spPr>
      <dsp:style>
        <a:lnRef idx="1">
          <a:schemeClr val="accent2"/>
        </a:lnRef>
        <a:fillRef idx="1">
          <a:schemeClr val="lt1">
            <a:alpha val="40000"/>
          </a:schemeClr>
        </a:fillRef>
        <a:effectRef idx="0">
          <a:scrgbClr r="0" g="0" b="0"/>
        </a:effectRef>
        <a:fontRef idx="minor"/>
      </dsp:style>
      <dsp:txBody>
        <a:bodyPr lIns="606652" tIns="34290" rIns="34290" bIns="3429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900" b="1" dirty="0" smtClean="0">
              <a:solidFill>
                <a:schemeClr val="dk1"/>
              </a:solidFill>
              <a:latin typeface="微软雅黑" panose="020B0503020204020204" pitchFamily="34" charset="-122"/>
              <a:ea typeface="微软雅黑" panose="020B0503020204020204" pitchFamily="34" charset="-122"/>
            </a:rPr>
            <a:t>保证本单位安全生产投入的有效实施</a:t>
          </a:r>
          <a:endParaRPr lang="zh-CN" altLang="en-US" sz="900" b="1" dirty="0">
            <a:solidFill>
              <a:schemeClr val="dk1"/>
            </a:solidFill>
            <a:latin typeface="微软雅黑" panose="020B0503020204020204" pitchFamily="34" charset="-122"/>
            <a:ea typeface="微软雅黑" panose="020B0503020204020204" pitchFamily="34" charset="-122"/>
          </a:endParaRPr>
        </a:p>
        <a:p>
          <a:pPr marL="57150" lvl="1" indent="-57150">
            <a:lnSpc>
              <a:spcPct val="100000"/>
            </a:lnSpc>
            <a:spcBef>
              <a:spcPct val="0"/>
            </a:spcBef>
            <a:spcAft>
              <a:spcPct val="15000"/>
            </a:spcAft>
            <a:buChar char="•"/>
          </a:pPr>
          <a:r>
            <a:rPr lang="en-US" altLang="en-US" sz="900" dirty="0" smtClean="0">
              <a:solidFill>
                <a:schemeClr val="dk1"/>
              </a:solidFill>
              <a:latin typeface="微软雅黑" panose="020B0503020204020204" pitchFamily="34" charset="-122"/>
              <a:ea typeface="微软雅黑" panose="020B0503020204020204" pitchFamily="34" charset="-122"/>
            </a:rPr>
            <a:t>1.</a:t>
          </a:r>
          <a:r>
            <a:rPr lang="zh-CN" altLang="en-US" sz="900" dirty="0" smtClean="0">
              <a:solidFill>
                <a:schemeClr val="dk1"/>
              </a:solidFill>
              <a:latin typeface="微软雅黑" panose="020B0503020204020204" pitchFamily="34" charset="-122"/>
              <a:ea typeface="微软雅黑" panose="020B0503020204020204" pitchFamily="34" charset="-122"/>
            </a:rPr>
            <a:t>制定年度安全生产投入计划，专款专用</a:t>
          </a:r>
          <a:r>
            <a:rPr lang="en-US" altLang="en-US" sz="900" dirty="0" smtClean="0">
              <a:solidFill>
                <a:schemeClr val="dk1"/>
              </a:solidFill>
              <a:latin typeface="微软雅黑" panose="020B0503020204020204" pitchFamily="34" charset="-122"/>
              <a:ea typeface="微软雅黑" panose="020B0503020204020204" pitchFamily="34" charset="-122"/>
            </a:rPr>
            <a:t>2.</a:t>
          </a:r>
          <a:r>
            <a:rPr lang="zh-CN" altLang="en-US" sz="900" dirty="0" smtClean="0">
              <a:solidFill>
                <a:schemeClr val="dk1"/>
              </a:solidFill>
              <a:latin typeface="微软雅黑" panose="020B0503020204020204" pitchFamily="34" charset="-122"/>
              <a:ea typeface="微软雅黑" panose="020B0503020204020204" pitchFamily="34" charset="-122"/>
            </a:rPr>
            <a:t>；每笔安全投入都要留存投入票据；</a:t>
          </a:r>
          <a:r>
            <a:rPr lang="en-US" altLang="en-US" sz="900" dirty="0" smtClean="0">
              <a:solidFill>
                <a:schemeClr val="dk1"/>
              </a:solidFill>
              <a:latin typeface="微软雅黑" panose="020B0503020204020204" pitchFamily="34" charset="-122"/>
              <a:ea typeface="微软雅黑" panose="020B0503020204020204" pitchFamily="34" charset="-122"/>
            </a:rPr>
            <a:t>3.</a:t>
          </a:r>
          <a:r>
            <a:rPr lang="zh-CN" altLang="en-US" sz="900" dirty="0" smtClean="0">
              <a:solidFill>
                <a:schemeClr val="dk1"/>
              </a:solidFill>
              <a:latin typeface="微软雅黑" panose="020B0503020204020204" pitchFamily="34" charset="-122"/>
              <a:ea typeface="微软雅黑" panose="020B0503020204020204" pitchFamily="34" charset="-122"/>
            </a:rPr>
            <a:t>为员工缴纳工伤保险；</a:t>
          </a:r>
          <a:r>
            <a:rPr lang="en-US" altLang="en-US" sz="900" dirty="0" smtClean="0">
              <a:solidFill>
                <a:schemeClr val="dk1"/>
              </a:solidFill>
              <a:latin typeface="微软雅黑" panose="020B0503020204020204" pitchFamily="34" charset="-122"/>
              <a:ea typeface="微软雅黑" panose="020B0503020204020204" pitchFamily="34" charset="-122"/>
            </a:rPr>
            <a:t>4.</a:t>
          </a:r>
          <a:r>
            <a:rPr lang="zh-CN" altLang="en-US" sz="900" dirty="0" smtClean="0">
              <a:solidFill>
                <a:schemeClr val="dk1"/>
              </a:solidFill>
              <a:latin typeface="微软雅黑" panose="020B0503020204020204" pitchFamily="34" charset="-122"/>
              <a:ea typeface="微软雅黑" panose="020B0503020204020204" pitchFamily="34" charset="-122"/>
            </a:rPr>
            <a:t>企业购买安责险</a:t>
          </a:r>
          <a:endParaRPr lang="zh-CN" altLang="en-US" sz="900" dirty="0">
            <a:solidFill>
              <a:schemeClr val="dk1"/>
            </a:solidFill>
            <a:latin typeface="微软雅黑" panose="020B0503020204020204" pitchFamily="34" charset="-122"/>
            <a:ea typeface="微软雅黑" panose="020B0503020204020204" pitchFamily="34" charset="-122"/>
          </a:endParaRPr>
        </a:p>
      </dsp:txBody>
      <dsp:txXfrm>
        <a:off x="120261" y="376314"/>
        <a:ext cx="2866073" cy="895648"/>
      </dsp:txXfrm>
    </dsp:sp>
    <dsp:sp modelId="{4D189A9C-8D47-4F80-BC5D-E2C5F478297E}">
      <dsp:nvSpPr>
        <dsp:cNvPr id="4" name="矩形 3"/>
        <dsp:cNvSpPr/>
      </dsp:nvSpPr>
      <dsp:spPr bwMode="white">
        <a:xfrm>
          <a:off x="841" y="246943"/>
          <a:ext cx="626953" cy="940430"/>
        </a:xfrm>
        <a:prstGeom prst="rect">
          <a:avLst/>
        </a:prstGeom>
        <a:blipFill>
          <a:blip r:embed="rId1" cstate="print">
            <a:extLst>
              <a:ext uri="{28A0092B-C50C-407E-A947-70E740481C1C}">
                <a14:useLocalDpi xmlns:a14="http://schemas.microsoft.com/office/drawing/2010/main" val="0"/>
              </a:ext>
            </a:extLst>
          </a:blip>
          <a:srcRect/>
          <a:stretch>
            <a:fillRect l="-50000" r="-50000"/>
          </a:stretch>
        </a:blipFill>
      </dsp:spPr>
      <dsp:style>
        <a:lnRef idx="2">
          <a:schemeClr val="lt1"/>
        </a:lnRef>
        <a:fillRef idx="1">
          <a:schemeClr val="accent2">
            <a:tint val="50000"/>
            <a:hueOff val="0"/>
            <a:satOff val="0"/>
            <a:lumOff val="0"/>
            <a:alpha val="100000"/>
          </a:schemeClr>
        </a:fillRef>
        <a:effectRef idx="0">
          <a:scrgbClr r="0" g="0" b="0"/>
        </a:effectRef>
        <a:fontRef idx="minor"/>
      </dsp:style>
      <dsp:txXfrm>
        <a:off x="841" y="246943"/>
        <a:ext cx="626953" cy="940430"/>
      </dsp:txXfrm>
    </dsp:sp>
    <dsp:sp modelId="{84726C4E-6472-48C0-A380-F0B45556C615}">
      <dsp:nvSpPr>
        <dsp:cNvPr id="5" name="矩形 4"/>
        <dsp:cNvSpPr/>
      </dsp:nvSpPr>
      <dsp:spPr bwMode="white">
        <a:xfrm>
          <a:off x="3235168" y="376314"/>
          <a:ext cx="2866073" cy="895648"/>
        </a:xfrm>
        <a:prstGeom prst="rect">
          <a:avLst/>
        </a:prstGeom>
      </dsp:spPr>
      <dsp:style>
        <a:lnRef idx="1">
          <a:schemeClr val="accent2"/>
        </a:lnRef>
        <a:fillRef idx="1">
          <a:schemeClr val="lt1">
            <a:alpha val="40000"/>
          </a:schemeClr>
        </a:fillRef>
        <a:effectRef idx="0">
          <a:scrgbClr r="0" g="0" b="0"/>
        </a:effectRef>
        <a:fontRef idx="minor"/>
      </dsp:style>
      <dsp:txBody>
        <a:bodyPr lIns="606652" tIns="30480" rIns="30480" bIns="304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800" b="1" dirty="0" smtClean="0">
              <a:solidFill>
                <a:schemeClr val="dk1"/>
              </a:solidFill>
            </a:rPr>
            <a:t>督促、检查本单位的安全生产工作，及时消除生产安全事故隐患</a:t>
          </a:r>
          <a:endParaRPr lang="zh-CN" altLang="en-US" sz="800" b="1" dirty="0">
            <a:solidFill>
              <a:schemeClr val="dk1"/>
            </a:solidFill>
          </a:endParaRPr>
        </a:p>
        <a:p>
          <a:pPr marL="57150" lvl="1" indent="-57150">
            <a:lnSpc>
              <a:spcPct val="100000"/>
            </a:lnSpc>
            <a:spcBef>
              <a:spcPct val="0"/>
            </a:spcBef>
            <a:spcAft>
              <a:spcPct val="15000"/>
            </a:spcAft>
            <a:buChar char="•"/>
          </a:pPr>
          <a:r>
            <a:rPr lang="en-US" altLang="en-US" sz="800" dirty="0" smtClean="0">
              <a:solidFill>
                <a:schemeClr val="dk1"/>
              </a:solidFill>
            </a:rPr>
            <a:t>1.</a:t>
          </a:r>
          <a:r>
            <a:rPr lang="zh-CN" altLang="en-US" sz="800" dirty="0" smtClean="0">
              <a:solidFill>
                <a:schemeClr val="dk1"/>
              </a:solidFill>
            </a:rPr>
            <a:t>制定年度检查计划；</a:t>
          </a:r>
          <a:r>
            <a:rPr lang="en-US" altLang="en-US" sz="800" dirty="0" smtClean="0">
              <a:solidFill>
                <a:schemeClr val="dk1"/>
              </a:solidFill>
            </a:rPr>
            <a:t>2.</a:t>
          </a:r>
          <a:r>
            <a:rPr lang="zh-CN" altLang="en-US" sz="800" dirty="0" smtClean="0">
              <a:solidFill>
                <a:schemeClr val="dk1"/>
              </a:solidFill>
            </a:rPr>
            <a:t>每年至少带队参加</a:t>
          </a:r>
          <a:r>
            <a:rPr lang="en-US" altLang="en-US" sz="800" dirty="0" smtClean="0">
              <a:solidFill>
                <a:schemeClr val="dk1"/>
              </a:solidFill>
            </a:rPr>
            <a:t>4</a:t>
          </a:r>
          <a:r>
            <a:rPr lang="zh-CN" altLang="en-US" sz="800" dirty="0" smtClean="0">
              <a:solidFill>
                <a:schemeClr val="dk1"/>
              </a:solidFill>
            </a:rPr>
            <a:t>次综合性大检查；</a:t>
          </a:r>
          <a:r>
            <a:rPr lang="en-US" altLang="en-US" sz="800" dirty="0" smtClean="0">
              <a:solidFill>
                <a:schemeClr val="dk1"/>
              </a:solidFill>
            </a:rPr>
            <a:t>3.</a:t>
          </a:r>
          <a:r>
            <a:rPr lang="zh-CN" altLang="en-US" sz="800" dirty="0" smtClean="0">
              <a:solidFill>
                <a:schemeClr val="dk1"/>
              </a:solidFill>
            </a:rPr>
            <a:t>有检查、有限时整改、有复查形成闭环管理，提供安全整改资金</a:t>
          </a:r>
          <a:endParaRPr lang="zh-CN" altLang="en-US" sz="800" dirty="0">
            <a:solidFill>
              <a:schemeClr val="dk1"/>
            </a:solidFill>
          </a:endParaRPr>
        </a:p>
      </dsp:txBody>
      <dsp:txXfrm>
        <a:off x="3235168" y="376314"/>
        <a:ext cx="2866073" cy="895648"/>
      </dsp:txXfrm>
    </dsp:sp>
    <dsp:sp modelId="{BD483EE0-A2FA-479C-99F9-0E4F5E7F7A82}">
      <dsp:nvSpPr>
        <dsp:cNvPr id="6" name="矩形 5"/>
        <dsp:cNvSpPr/>
      </dsp:nvSpPr>
      <dsp:spPr bwMode="white">
        <a:xfrm>
          <a:off x="3115749" y="246943"/>
          <a:ext cx="626953" cy="940430"/>
        </a:xfrm>
        <a:prstGeom prst="rect">
          <a:avLst/>
        </a:prstGeom>
        <a:blipFill>
          <a:blip r:embed="rId2" cstate="print">
            <a:extLst>
              <a:ext uri="{28A0092B-C50C-407E-A947-70E740481C1C}">
                <a14:useLocalDpi xmlns:a14="http://schemas.microsoft.com/office/drawing/2010/main" val="0"/>
              </a:ext>
            </a:extLst>
          </a:blip>
          <a:srcRect/>
          <a:stretch>
            <a:fillRect l="-24000" r="-24000"/>
          </a:stretch>
        </a:blipFill>
      </dsp:spPr>
      <dsp:style>
        <a:lnRef idx="2">
          <a:schemeClr val="lt1"/>
        </a:lnRef>
        <a:fillRef idx="1">
          <a:schemeClr val="accent2">
            <a:tint val="50000"/>
            <a:hueOff val="1800000"/>
            <a:satOff val="-9280"/>
            <a:lumOff val="-1306"/>
            <a:alpha val="100000"/>
          </a:schemeClr>
        </a:fillRef>
        <a:effectRef idx="0">
          <a:scrgbClr r="0" g="0" b="0"/>
        </a:effectRef>
        <a:fontRef idx="minor"/>
      </dsp:style>
      <dsp:txXfrm>
        <a:off x="3115749" y="246943"/>
        <a:ext cx="626953" cy="940430"/>
      </dsp:txXfrm>
    </dsp:sp>
    <dsp:sp modelId="{E40FBC47-29AE-42B5-816A-7D5905843087}">
      <dsp:nvSpPr>
        <dsp:cNvPr id="7" name="矩形 6"/>
        <dsp:cNvSpPr/>
      </dsp:nvSpPr>
      <dsp:spPr bwMode="white">
        <a:xfrm>
          <a:off x="120261" y="1499901"/>
          <a:ext cx="2866073" cy="895648"/>
        </a:xfrm>
        <a:prstGeom prst="rect">
          <a:avLst/>
        </a:prstGeom>
      </dsp:spPr>
      <dsp:style>
        <a:lnRef idx="1">
          <a:schemeClr val="accent2"/>
        </a:lnRef>
        <a:fillRef idx="1">
          <a:schemeClr val="lt1">
            <a:alpha val="40000"/>
          </a:schemeClr>
        </a:fillRef>
        <a:effectRef idx="0">
          <a:scrgbClr r="0" g="0" b="0"/>
        </a:effectRef>
        <a:fontRef idx="minor"/>
      </dsp:style>
      <dsp:txBody>
        <a:bodyPr lIns="606652" tIns="30480" rIns="30480" bIns="304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800" b="1" dirty="0" smtClean="0">
              <a:solidFill>
                <a:schemeClr val="dk1"/>
              </a:solidFill>
            </a:rPr>
            <a:t>组织制定并实施本单位的生产安全事故应急救援预案</a:t>
          </a:r>
          <a:endParaRPr lang="zh-CN" altLang="en-US" sz="800" b="1" dirty="0">
            <a:solidFill>
              <a:schemeClr val="dk1"/>
            </a:solidFill>
          </a:endParaRPr>
        </a:p>
        <a:p>
          <a:pPr marL="57150" lvl="1" indent="-57150">
            <a:lnSpc>
              <a:spcPct val="100000"/>
            </a:lnSpc>
            <a:spcBef>
              <a:spcPct val="0"/>
            </a:spcBef>
            <a:spcAft>
              <a:spcPct val="15000"/>
            </a:spcAft>
            <a:buChar char="•"/>
          </a:pPr>
          <a:r>
            <a:rPr lang="en-US" altLang="en-US" sz="700" dirty="0" smtClean="0">
              <a:solidFill>
                <a:schemeClr val="dk1"/>
              </a:solidFill>
              <a:latin typeface="+mj-ea"/>
              <a:ea typeface="+mj-ea"/>
            </a:rPr>
            <a:t>1.</a:t>
          </a:r>
          <a:r>
            <a:rPr lang="zh-CN" altLang="en-US" sz="700" dirty="0" smtClean="0">
              <a:solidFill>
                <a:schemeClr val="dk1"/>
              </a:solidFill>
              <a:latin typeface="+mj-ea"/>
              <a:ea typeface="+mj-ea"/>
            </a:rPr>
            <a:t>组织编写本单位综合应急预案、专项应急预案、现场处置预案；每年至少演练一次综合应急预案或者专项应急预案，每半年演练一次现场处置预案；</a:t>
          </a:r>
          <a:r>
            <a:rPr lang="en-US" altLang="en-US" sz="700" dirty="0" smtClean="0">
              <a:solidFill>
                <a:schemeClr val="dk1"/>
              </a:solidFill>
              <a:latin typeface="+mj-ea"/>
              <a:ea typeface="+mj-ea"/>
            </a:rPr>
            <a:t>2.</a:t>
          </a:r>
          <a:r>
            <a:rPr lang="zh-CN" altLang="en-US" sz="700" dirty="0" smtClean="0">
              <a:solidFill>
                <a:schemeClr val="dk1"/>
              </a:solidFill>
              <a:latin typeface="+mj-ea"/>
              <a:ea typeface="+mj-ea"/>
            </a:rPr>
            <a:t>每次演练结束要有总结或评价</a:t>
          </a:r>
          <a:endParaRPr lang="zh-CN" altLang="en-US" sz="700" dirty="0">
            <a:solidFill>
              <a:schemeClr val="dk1"/>
            </a:solidFill>
            <a:latin typeface="+mj-ea"/>
            <a:ea typeface="+mj-ea"/>
          </a:endParaRPr>
        </a:p>
      </dsp:txBody>
      <dsp:txXfrm>
        <a:off x="120261" y="1499901"/>
        <a:ext cx="2866073" cy="895648"/>
      </dsp:txXfrm>
    </dsp:sp>
    <dsp:sp modelId="{354354ED-2F81-4EFF-A54A-DF9590740A1B}">
      <dsp:nvSpPr>
        <dsp:cNvPr id="8" name="矩形 7"/>
        <dsp:cNvSpPr/>
      </dsp:nvSpPr>
      <dsp:spPr bwMode="white">
        <a:xfrm>
          <a:off x="841" y="1370529"/>
          <a:ext cx="626953" cy="940430"/>
        </a:xfrm>
        <a:prstGeom prst="rect">
          <a:avLst/>
        </a:prstGeom>
        <a:blipFill>
          <a:blip r:embed="rId3" cstate="print">
            <a:extLst>
              <a:ext uri="{28A0092B-C50C-407E-A947-70E740481C1C}">
                <a14:useLocalDpi xmlns:a14="http://schemas.microsoft.com/office/drawing/2010/main" val="0"/>
              </a:ext>
            </a:extLst>
          </a:blip>
          <a:srcRect/>
          <a:stretch>
            <a:fillRect l="-59000" r="-59000"/>
          </a:stretch>
        </a:blipFill>
      </dsp:spPr>
      <dsp:style>
        <a:lnRef idx="2">
          <a:schemeClr val="lt1"/>
        </a:lnRef>
        <a:fillRef idx="1">
          <a:schemeClr val="accent2">
            <a:tint val="50000"/>
            <a:hueOff val="3600000"/>
            <a:satOff val="-18561"/>
            <a:lumOff val="-2613"/>
            <a:alpha val="100000"/>
          </a:schemeClr>
        </a:fillRef>
        <a:effectRef idx="0">
          <a:scrgbClr r="0" g="0" b="0"/>
        </a:effectRef>
        <a:fontRef idx="minor"/>
      </dsp:style>
      <dsp:txXfrm>
        <a:off x="841" y="1370529"/>
        <a:ext cx="626953" cy="940430"/>
      </dsp:txXfrm>
    </dsp:sp>
    <dsp:sp modelId="{A0191D67-9EA7-4EC0-AD7A-350D4B745976}">
      <dsp:nvSpPr>
        <dsp:cNvPr id="9" name="矩形 8"/>
        <dsp:cNvSpPr/>
      </dsp:nvSpPr>
      <dsp:spPr bwMode="white">
        <a:xfrm>
          <a:off x="3235168" y="1499901"/>
          <a:ext cx="2866073" cy="895648"/>
        </a:xfrm>
        <a:prstGeom prst="rect">
          <a:avLst/>
        </a:prstGeom>
      </dsp:spPr>
      <dsp:style>
        <a:lnRef idx="1">
          <a:schemeClr val="accent2"/>
        </a:lnRef>
        <a:fillRef idx="1">
          <a:schemeClr val="lt1">
            <a:alpha val="40000"/>
          </a:schemeClr>
        </a:fillRef>
        <a:effectRef idx="0">
          <a:scrgbClr r="0" g="0" b="0"/>
        </a:effectRef>
        <a:fontRef idx="minor"/>
      </dsp:style>
      <dsp:txBody>
        <a:bodyPr lIns="606652" tIns="30480" rIns="30480" bIns="304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800" b="1" dirty="0" smtClean="0">
              <a:solidFill>
                <a:schemeClr val="dk1"/>
              </a:solidFill>
            </a:rPr>
            <a:t>及时、如实报告生产安全事故</a:t>
          </a:r>
          <a:endParaRPr lang="zh-CN" altLang="en-US" sz="800" b="1" dirty="0">
            <a:solidFill>
              <a:schemeClr val="dk1"/>
            </a:solidFill>
          </a:endParaRPr>
        </a:p>
        <a:p>
          <a:pPr marL="57150" lvl="1" indent="-57150">
            <a:lnSpc>
              <a:spcPct val="100000"/>
            </a:lnSpc>
            <a:spcBef>
              <a:spcPct val="0"/>
            </a:spcBef>
            <a:spcAft>
              <a:spcPct val="15000"/>
            </a:spcAft>
            <a:buChar char="•"/>
          </a:pPr>
          <a:r>
            <a:rPr lang="en-US" altLang="en-US" sz="800" dirty="0" smtClean="0">
              <a:solidFill>
                <a:schemeClr val="dk1"/>
              </a:solidFill>
            </a:rPr>
            <a:t>1.</a:t>
          </a:r>
          <a:r>
            <a:rPr lang="zh-CN" altLang="en-US" sz="800" dirty="0" smtClean="0">
              <a:solidFill>
                <a:schemeClr val="dk1"/>
              </a:solidFill>
            </a:rPr>
            <a:t>企业发生事故及时向上级领导部门汇报</a:t>
          </a:r>
          <a:r>
            <a:rPr lang="en-US" altLang="en-US" sz="800" dirty="0" smtClean="0">
              <a:solidFill>
                <a:schemeClr val="dk1"/>
              </a:solidFill>
            </a:rPr>
            <a:t>2.</a:t>
          </a:r>
          <a:r>
            <a:rPr lang="zh-CN" altLang="en-US" sz="800" dirty="0" smtClean="0">
              <a:solidFill>
                <a:schemeClr val="dk1"/>
              </a:solidFill>
            </a:rPr>
            <a:t>发生事故向企业员工进行告知，四不放过原则处理</a:t>
          </a:r>
          <a:endParaRPr lang="zh-CN" altLang="en-US" sz="800" dirty="0">
            <a:solidFill>
              <a:schemeClr val="dk1"/>
            </a:solidFill>
          </a:endParaRPr>
        </a:p>
      </dsp:txBody>
      <dsp:txXfrm>
        <a:off x="3235168" y="1499901"/>
        <a:ext cx="2866073" cy="895648"/>
      </dsp:txXfrm>
    </dsp:sp>
    <dsp:sp modelId="{04C67283-3F88-4AA7-B8DE-42B3C72826C5}">
      <dsp:nvSpPr>
        <dsp:cNvPr id="10" name="矩形 9"/>
        <dsp:cNvSpPr/>
      </dsp:nvSpPr>
      <dsp:spPr bwMode="white">
        <a:xfrm>
          <a:off x="3115749" y="1370529"/>
          <a:ext cx="626953" cy="940430"/>
        </a:xfrm>
        <a:prstGeom prst="rect">
          <a:avLst/>
        </a:prstGeom>
        <a:blipFill>
          <a:blip r:embed="rId4" cstate="print">
            <a:extLst>
              <a:ext uri="{28A0092B-C50C-407E-A947-70E740481C1C}">
                <a14:useLocalDpi xmlns:a14="http://schemas.microsoft.com/office/drawing/2010/main" val="0"/>
              </a:ext>
            </a:extLst>
          </a:blip>
          <a:srcRect/>
          <a:stretch>
            <a:fillRect l="-51000" r="-51000"/>
          </a:stretch>
        </a:blipFill>
      </dsp:spPr>
      <dsp:style>
        <a:lnRef idx="2">
          <a:schemeClr val="lt1"/>
        </a:lnRef>
        <a:fillRef idx="1">
          <a:schemeClr val="accent2">
            <a:tint val="50000"/>
            <a:hueOff val="5400000"/>
            <a:satOff val="-27842"/>
            <a:lumOff val="-3921"/>
            <a:alpha val="100000"/>
          </a:schemeClr>
        </a:fillRef>
        <a:effectRef idx="0">
          <a:scrgbClr r="0" g="0" b="0"/>
        </a:effectRef>
        <a:fontRef idx="minor"/>
      </dsp:style>
      <dsp:txXfrm>
        <a:off x="3115749" y="1370529"/>
        <a:ext cx="626953" cy="940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2642491"/>
        <a:chOff x="0" y="0"/>
        <a:chExt cx="6096000" cy="2642491"/>
      </a:xfrm>
    </dsp:grpSpPr>
    <dsp:sp modelId="{5045CD83-864A-4C19-9DD6-AA3BE7186F5A}">
      <dsp:nvSpPr>
        <dsp:cNvPr id="4" name="同侧圆角矩形 3"/>
        <dsp:cNvSpPr/>
      </dsp:nvSpPr>
      <dsp:spPr bwMode="white">
        <a:xfrm rot="5400000">
          <a:off x="3890582" y="-1632348"/>
          <a:ext cx="509396" cy="3901440"/>
        </a:xfrm>
        <a:prstGeom prst="round2SameRect">
          <a:avLst/>
        </a:prstGeom>
      </dsp:spPr>
      <dsp:style>
        <a:lnRef idx="2">
          <a:schemeClr val="accent2">
            <a:tint val="40000"/>
            <a:alpha val="90000"/>
            <a:hueOff val="0"/>
            <a:satOff val="0"/>
            <a:lumOff val="0"/>
            <a:alpha val="90196"/>
          </a:schemeClr>
        </a:lnRef>
        <a:fillRef idx="1">
          <a:schemeClr val="accent2">
            <a:tint val="40000"/>
            <a:alpha val="90000"/>
            <a:hueOff val="0"/>
            <a:satOff val="0"/>
            <a:lumOff val="0"/>
            <a:alpha val="90196"/>
          </a:schemeClr>
        </a:fillRef>
        <a:effectRef idx="0">
          <a:scrgbClr r="0" g="0" b="0"/>
        </a:effectRef>
        <a:fontRef idx="minor"/>
      </dsp:style>
      <dsp:txBody>
        <a:bodyPr rot="-5400000" lIns="34290" tIns="17145" rIns="34290" bIns="17145" anchor="ctr"/>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marL="57150" lvl="1" indent="-57150">
            <a:lnSpc>
              <a:spcPct val="100000"/>
            </a:lnSpc>
            <a:spcBef>
              <a:spcPct val="0"/>
            </a:spcBef>
            <a:spcAft>
              <a:spcPct val="15000"/>
            </a:spcAft>
            <a:buChar char="•"/>
          </a:pPr>
          <a:r>
            <a:rPr lang="en-US" altLang="en-US" sz="900" dirty="0" smtClean="0">
              <a:solidFill>
                <a:schemeClr val="dk1"/>
              </a:solidFill>
              <a:latin typeface="+mn-ea"/>
              <a:ea typeface="+mn-ea"/>
            </a:rPr>
            <a:t>1.</a:t>
          </a:r>
          <a:r>
            <a:rPr lang="zh-CN" altLang="en-US" sz="900" dirty="0" smtClean="0">
              <a:solidFill>
                <a:schemeClr val="dk1"/>
              </a:solidFill>
              <a:latin typeface="+mn-ea"/>
              <a:ea typeface="+mn-ea"/>
            </a:rPr>
            <a:t>安全生产教育培训制度、安全检查或隐患排查制度、安全例会制度、特种作业人员管理制度、安全投入管理制度、消防安全管理制度、具有较大危险场所管理制度等</a:t>
          </a:r>
          <a:r>
            <a:rPr lang="en-US" altLang="en-US" sz="900" dirty="0" smtClean="0">
              <a:solidFill>
                <a:schemeClr val="dk1"/>
              </a:solidFill>
              <a:latin typeface="+mn-ea"/>
              <a:ea typeface="+mn-ea"/>
            </a:rPr>
            <a:t>2.</a:t>
          </a:r>
          <a:r>
            <a:rPr lang="zh-CN" altLang="en-US" sz="900" dirty="0" smtClean="0">
              <a:solidFill>
                <a:schemeClr val="dk1"/>
              </a:solidFill>
              <a:latin typeface="+mn-ea"/>
              <a:ea typeface="+mn-ea"/>
            </a:rPr>
            <a:t>重点岗位、重点设备安全操作规程</a:t>
          </a:r>
          <a:endParaRPr lang="zh-CN" altLang="en-US" sz="900" dirty="0">
            <a:solidFill>
              <a:schemeClr val="dk1"/>
            </a:solidFill>
            <a:latin typeface="+mn-ea"/>
            <a:ea typeface="+mn-ea"/>
          </a:endParaRPr>
        </a:p>
      </dsp:txBody>
      <dsp:txXfrm rot="5400000">
        <a:off x="3890582" y="-1632348"/>
        <a:ext cx="509396" cy="3901440"/>
      </dsp:txXfrm>
    </dsp:sp>
    <dsp:sp modelId="{2AE8946D-1E30-4224-AD6D-618A3CEEA50E}">
      <dsp:nvSpPr>
        <dsp:cNvPr id="3" name="圆角矩形 2"/>
        <dsp:cNvSpPr/>
      </dsp:nvSpPr>
      <dsp:spPr bwMode="white">
        <a:xfrm>
          <a:off x="0" y="0"/>
          <a:ext cx="2194560" cy="636745"/>
        </a:xfrm>
        <a:prstGeom prst="round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vert="horz" wrap="square" lIns="38100" tIns="19050" rIns="38100" bIns="1905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zh-CN" altLang="en-US" sz="1000" b="1" dirty="0" smtClean="0"/>
            <a:t>组织或者参与拟定本单位安全生产规章制度、操作规程和生产</a:t>
          </a:r>
          <a:r>
            <a:rPr lang="zh-CN" altLang="en-US" sz="1000" b="1" dirty="0" smtClean="0">
              <a:latin typeface="微软雅黑" panose="020B0503020204020204" pitchFamily="34" charset="-122"/>
              <a:ea typeface="微软雅黑" panose="020B0503020204020204" pitchFamily="34" charset="-122"/>
            </a:rPr>
            <a:t>安全事故</a:t>
          </a:r>
          <a:r>
            <a:rPr lang="zh-CN" altLang="en-US" sz="1000" b="1" dirty="0" smtClean="0"/>
            <a:t>应急</a:t>
          </a:r>
          <a:r>
            <a:rPr lang="zh-CN" altLang="en-US" sz="1050" b="1" dirty="0" smtClean="0"/>
            <a:t>救援预案</a:t>
          </a:r>
          <a:endParaRPr lang="zh-CN" altLang="en-US" sz="1050" b="1" dirty="0"/>
        </a:p>
      </dsp:txBody>
      <dsp:txXfrm>
        <a:off x="0" y="0"/>
        <a:ext cx="2194560" cy="636745"/>
      </dsp:txXfrm>
    </dsp:sp>
    <dsp:sp modelId="{848E0F94-EDE5-41FF-8332-7BF236FF4D1C}">
      <dsp:nvSpPr>
        <dsp:cNvPr id="6" name="同侧圆角矩形 5"/>
        <dsp:cNvSpPr/>
      </dsp:nvSpPr>
      <dsp:spPr bwMode="white">
        <a:xfrm rot="5400000">
          <a:off x="3890582" y="-963766"/>
          <a:ext cx="509396" cy="3901440"/>
        </a:xfrm>
        <a:prstGeom prst="round2SameRect">
          <a:avLst/>
        </a:prstGeom>
      </dsp:spPr>
      <dsp:style>
        <a:lnRef idx="2">
          <a:schemeClr val="accent2">
            <a:tint val="40000"/>
            <a:alpha val="90000"/>
            <a:hueOff val="1820000"/>
            <a:satOff val="-8104"/>
            <a:lumOff val="-914"/>
            <a:alpha val="90196"/>
          </a:schemeClr>
        </a:lnRef>
        <a:fillRef idx="1">
          <a:schemeClr val="accent2">
            <a:tint val="40000"/>
            <a:alpha val="90000"/>
            <a:hueOff val="1820000"/>
            <a:satOff val="-8104"/>
            <a:lumOff val="-914"/>
            <a:alpha val="90196"/>
          </a:schemeClr>
        </a:fillRef>
        <a:effectRef idx="0">
          <a:scrgbClr r="0" g="0" b="0"/>
        </a:effectRef>
        <a:fontRef idx="minor"/>
      </dsp:style>
      <dsp:txBody>
        <a:bodyPr rot="-5400000" lIns="26670" tIns="13335" rIns="26670" bIns="13335" anchor="ctr"/>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marL="57150" lvl="1" indent="-57150">
            <a:lnSpc>
              <a:spcPct val="100000"/>
            </a:lnSpc>
            <a:spcBef>
              <a:spcPct val="0"/>
            </a:spcBef>
            <a:spcAft>
              <a:spcPct val="15000"/>
            </a:spcAft>
            <a:buChar char="•"/>
          </a:pPr>
          <a:r>
            <a:rPr lang="en-US" altLang="en-US" sz="700" dirty="0" smtClean="0">
              <a:solidFill>
                <a:schemeClr val="dk1"/>
              </a:solidFill>
            </a:rPr>
            <a:t>1.</a:t>
          </a:r>
          <a:r>
            <a:rPr lang="zh-CN" altLang="en-US" sz="700" dirty="0" smtClean="0">
              <a:solidFill>
                <a:schemeClr val="dk1"/>
              </a:solidFill>
            </a:rPr>
            <a:t>协助制定安全教育培训计划、组织人员安全教育培训，且做好记录，要有培训试卷，确定安全教育培训归口管理部门</a:t>
          </a:r>
          <a:r>
            <a:rPr lang="en-US" altLang="en-US" sz="700" dirty="0" smtClean="0">
              <a:solidFill>
                <a:schemeClr val="dk1"/>
              </a:solidFill>
            </a:rPr>
            <a:t>2.</a:t>
          </a:r>
          <a:r>
            <a:rPr lang="zh-CN" altLang="en-US" sz="700" dirty="0" smtClean="0">
              <a:solidFill>
                <a:schemeClr val="dk1"/>
              </a:solidFill>
            </a:rPr>
            <a:t>一般行业主要负责人和安全管理人员外部培训取证；新入职员工岗前安全教育培训不少于</a:t>
          </a:r>
          <a:r>
            <a:rPr lang="en-US" altLang="en-US" sz="700" dirty="0" smtClean="0">
              <a:solidFill>
                <a:schemeClr val="dk1"/>
              </a:solidFill>
            </a:rPr>
            <a:t>24</a:t>
          </a:r>
          <a:r>
            <a:rPr lang="zh-CN" altLang="en-US" sz="700" dirty="0" smtClean="0">
              <a:solidFill>
                <a:schemeClr val="dk1"/>
              </a:solidFill>
            </a:rPr>
            <a:t>学时，公司级、部门级、班组级；在职员工每年安全教育培训不少于</a:t>
          </a:r>
          <a:r>
            <a:rPr lang="en-US" altLang="en-US" sz="700" dirty="0" smtClean="0">
              <a:solidFill>
                <a:schemeClr val="dk1"/>
              </a:solidFill>
            </a:rPr>
            <a:t>8</a:t>
          </a:r>
          <a:r>
            <a:rPr lang="zh-CN" altLang="en-US" sz="700" dirty="0" smtClean="0">
              <a:solidFill>
                <a:schemeClr val="dk1"/>
              </a:solidFill>
            </a:rPr>
            <a:t>个小时等</a:t>
          </a:r>
          <a:endParaRPr lang="zh-CN" altLang="en-US" sz="700" dirty="0">
            <a:solidFill>
              <a:schemeClr val="dk1"/>
            </a:solidFill>
          </a:endParaRPr>
        </a:p>
      </dsp:txBody>
      <dsp:txXfrm rot="5400000">
        <a:off x="3890582" y="-963766"/>
        <a:ext cx="509396" cy="3901440"/>
      </dsp:txXfrm>
    </dsp:sp>
    <dsp:sp modelId="{22F39928-DD9E-4A72-9A3E-EE64E7DFA87A}">
      <dsp:nvSpPr>
        <dsp:cNvPr id="5" name="圆角矩形 4"/>
        <dsp:cNvSpPr/>
      </dsp:nvSpPr>
      <dsp:spPr bwMode="white">
        <a:xfrm>
          <a:off x="0" y="668582"/>
          <a:ext cx="2194560" cy="636745"/>
        </a:xfrm>
        <a:prstGeom prst="roundRect">
          <a:avLst/>
        </a:prstGeom>
      </dsp:spPr>
      <dsp:style>
        <a:lnRef idx="2">
          <a:schemeClr val="lt1"/>
        </a:lnRef>
        <a:fillRef idx="1">
          <a:schemeClr val="accent2">
            <a:hueOff val="1980000"/>
            <a:satOff val="9412"/>
            <a:lumOff val="-5228"/>
            <a:alpha val="100000"/>
          </a:schemeClr>
        </a:fillRef>
        <a:effectRef idx="0">
          <a:scrgbClr r="0" g="0" b="0"/>
        </a:effectRef>
        <a:fontRef idx="minor">
          <a:schemeClr val="lt1"/>
        </a:fontRef>
      </dsp:style>
      <dsp:txBody>
        <a:bodyPr lIns="41910" tIns="20955" rIns="41910" bIns="2095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zh-CN" altLang="en-US" b="1" dirty="0" smtClean="0"/>
            <a:t>组织或者参与拟定本单位安全生产教育和培训，如实记录安全生产教育和培训情况</a:t>
          </a:r>
          <a:endParaRPr lang="zh-CN" altLang="en-US" b="1" dirty="0"/>
        </a:p>
      </dsp:txBody>
      <dsp:txXfrm>
        <a:off x="0" y="668582"/>
        <a:ext cx="2194560" cy="636745"/>
      </dsp:txXfrm>
    </dsp:sp>
    <dsp:sp modelId="{E48D2A14-5ABD-47E4-9F55-4CA1086A6B27}">
      <dsp:nvSpPr>
        <dsp:cNvPr id="8" name="同侧圆角矩形 7"/>
        <dsp:cNvSpPr/>
      </dsp:nvSpPr>
      <dsp:spPr bwMode="white">
        <a:xfrm rot="5400000">
          <a:off x="3890582" y="-295183"/>
          <a:ext cx="509396" cy="3901440"/>
        </a:xfrm>
        <a:prstGeom prst="round2SameRect">
          <a:avLst/>
        </a:prstGeom>
      </dsp:spPr>
      <dsp:style>
        <a:lnRef idx="2">
          <a:schemeClr val="accent2">
            <a:tint val="40000"/>
            <a:alpha val="90000"/>
            <a:hueOff val="3640000"/>
            <a:satOff val="-16208"/>
            <a:lumOff val="-1829"/>
            <a:alpha val="90196"/>
          </a:schemeClr>
        </a:lnRef>
        <a:fillRef idx="1">
          <a:schemeClr val="accent2">
            <a:tint val="40000"/>
            <a:alpha val="90000"/>
            <a:hueOff val="3640000"/>
            <a:satOff val="-16208"/>
            <a:lumOff val="-1829"/>
            <a:alpha val="90196"/>
          </a:schemeClr>
        </a:fillRef>
        <a:effectRef idx="0">
          <a:scrgbClr r="0" g="0" b="0"/>
        </a:effectRef>
        <a:fontRef idx="minor"/>
      </dsp:style>
      <dsp:txBody>
        <a:bodyPr rot="-5400000" lIns="45719" tIns="22859" rIns="45719" bIns="22859" anchor="ctr"/>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1">
            <a:lnSpc>
              <a:spcPct val="100000"/>
            </a:lnSpc>
            <a:spcBef>
              <a:spcPct val="0"/>
            </a:spcBef>
            <a:spcAft>
              <a:spcPct val="15000"/>
            </a:spcAft>
            <a:buChar char="•"/>
          </a:pPr>
          <a:r>
            <a:rPr lang="zh-CN" altLang="en-US" dirty="0" smtClean="0">
              <a:solidFill>
                <a:schemeClr val="dk1"/>
              </a:solidFill>
            </a:rPr>
            <a:t>多数企业不存在重大危险源</a:t>
          </a:r>
          <a:endParaRPr lang="zh-CN" altLang="en-US" dirty="0">
            <a:solidFill>
              <a:schemeClr val="dk1"/>
            </a:solidFill>
          </a:endParaRPr>
        </a:p>
      </dsp:txBody>
      <dsp:txXfrm rot="5400000">
        <a:off x="3890582" y="-295183"/>
        <a:ext cx="509396" cy="3901440"/>
      </dsp:txXfrm>
    </dsp:sp>
    <dsp:sp modelId="{0FD4026D-3123-44FB-B5B1-234261C160A2}">
      <dsp:nvSpPr>
        <dsp:cNvPr id="7" name="圆角矩形 6"/>
        <dsp:cNvSpPr/>
      </dsp:nvSpPr>
      <dsp:spPr bwMode="white">
        <a:xfrm>
          <a:off x="0" y="1337164"/>
          <a:ext cx="2194560" cy="636745"/>
        </a:xfrm>
        <a:prstGeom prst="roundRect">
          <a:avLst/>
        </a:prstGeom>
      </dsp:spPr>
      <dsp:style>
        <a:lnRef idx="2">
          <a:schemeClr val="lt1"/>
        </a:lnRef>
        <a:fillRef idx="1">
          <a:schemeClr val="accent2">
            <a:hueOff val="3960000"/>
            <a:satOff val="18824"/>
            <a:lumOff val="-10457"/>
            <a:alpha val="100000"/>
          </a:schemeClr>
        </a:fillRef>
        <a:effectRef idx="0">
          <a:scrgbClr r="0" g="0" b="0"/>
        </a:effectRef>
        <a:fontRef idx="minor">
          <a:schemeClr val="lt1"/>
        </a:fontRef>
      </dsp:style>
      <dsp:txBody>
        <a:bodyPr lIns="41910" tIns="20955" rIns="41910" bIns="2095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zh-CN" altLang="en-US" b="1" dirty="0" smtClean="0"/>
            <a:t>督促落实本单位重大危险源的安全管理措施</a:t>
          </a:r>
          <a:endParaRPr lang="zh-CN" altLang="en-US" b="1" dirty="0"/>
        </a:p>
      </dsp:txBody>
      <dsp:txXfrm>
        <a:off x="0" y="1337164"/>
        <a:ext cx="2194560" cy="636745"/>
      </dsp:txXfrm>
    </dsp:sp>
    <dsp:sp modelId="{E476568A-E4FC-4024-95FF-F957C0B31695}">
      <dsp:nvSpPr>
        <dsp:cNvPr id="10" name="同侧圆角矩形 9"/>
        <dsp:cNvSpPr/>
      </dsp:nvSpPr>
      <dsp:spPr bwMode="white">
        <a:xfrm rot="5400000">
          <a:off x="3890582" y="373399"/>
          <a:ext cx="509396" cy="3901440"/>
        </a:xfrm>
        <a:prstGeom prst="round2SameRect">
          <a:avLst/>
        </a:prstGeom>
      </dsp:spPr>
      <dsp:style>
        <a:lnRef idx="2">
          <a:schemeClr val="accent2">
            <a:tint val="40000"/>
            <a:alpha val="90000"/>
            <a:hueOff val="5460000"/>
            <a:satOff val="-24313"/>
            <a:lumOff val="-2744"/>
            <a:alpha val="90196"/>
          </a:schemeClr>
        </a:lnRef>
        <a:fillRef idx="1">
          <a:schemeClr val="accent2">
            <a:tint val="40000"/>
            <a:alpha val="90000"/>
            <a:hueOff val="5460000"/>
            <a:satOff val="-24313"/>
            <a:lumOff val="-2744"/>
            <a:alpha val="90196"/>
          </a:schemeClr>
        </a:fillRef>
        <a:effectRef idx="0">
          <a:scrgbClr r="0" g="0" b="0"/>
        </a:effectRef>
        <a:fontRef idx="minor"/>
      </dsp:style>
      <dsp:txBody>
        <a:bodyPr rot="-5400000" lIns="45719" tIns="22859" rIns="45719" bIns="22859" anchor="ctr"/>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1">
            <a:lnSpc>
              <a:spcPct val="100000"/>
            </a:lnSpc>
            <a:spcBef>
              <a:spcPct val="0"/>
            </a:spcBef>
            <a:spcAft>
              <a:spcPct val="15000"/>
            </a:spcAft>
            <a:buChar char="•"/>
          </a:pPr>
          <a:r>
            <a:rPr lang="en-US" altLang="zh-CN" dirty="0" smtClean="0">
              <a:solidFill>
                <a:schemeClr val="dk1"/>
              </a:solidFill>
            </a:rPr>
            <a:t>1.</a:t>
          </a:r>
          <a:r>
            <a:rPr lang="zh-CN" altLang="en-US" dirty="0" smtClean="0">
              <a:solidFill>
                <a:schemeClr val="dk1"/>
              </a:solidFill>
            </a:rPr>
            <a:t>每年至少演练一次综合应急预案或者专项应急预案，每半年演练一次现场处置预案；</a:t>
          </a:r>
          <a:r>
            <a:rPr lang="en-US" altLang="en-US" dirty="0" smtClean="0">
              <a:solidFill>
                <a:schemeClr val="dk1"/>
              </a:solidFill>
            </a:rPr>
            <a:t>2.</a:t>
          </a:r>
          <a:r>
            <a:rPr lang="zh-CN" altLang="en-US" dirty="0" smtClean="0">
              <a:solidFill>
                <a:schemeClr val="dk1"/>
              </a:solidFill>
            </a:rPr>
            <a:t>每次演练做好记录</a:t>
          </a:r>
          <a:endParaRPr lang="zh-CN" altLang="en-US" dirty="0">
            <a:solidFill>
              <a:schemeClr val="dk1"/>
            </a:solidFill>
          </a:endParaRPr>
        </a:p>
      </dsp:txBody>
      <dsp:txXfrm rot="5400000">
        <a:off x="3890582" y="373399"/>
        <a:ext cx="509396" cy="3901440"/>
      </dsp:txXfrm>
    </dsp:sp>
    <dsp:sp modelId="{86740309-7100-4125-BA3D-EACF903F1873}">
      <dsp:nvSpPr>
        <dsp:cNvPr id="9" name="圆角矩形 8"/>
        <dsp:cNvSpPr/>
      </dsp:nvSpPr>
      <dsp:spPr bwMode="white">
        <a:xfrm>
          <a:off x="0" y="2005746"/>
          <a:ext cx="2194560" cy="636745"/>
        </a:xfrm>
        <a:prstGeom prst="roundRect">
          <a:avLst/>
        </a:prstGeom>
      </dsp:spPr>
      <dsp:style>
        <a:lnRef idx="2">
          <a:schemeClr val="lt1"/>
        </a:lnRef>
        <a:fillRef idx="1">
          <a:schemeClr val="accent2">
            <a:hueOff val="5940000"/>
            <a:satOff val="28235"/>
            <a:lumOff val="-15685"/>
            <a:alpha val="100000"/>
          </a:schemeClr>
        </a:fillRef>
        <a:effectRef idx="0">
          <a:scrgbClr r="0" g="0" b="0"/>
        </a:effectRef>
        <a:fontRef idx="minor">
          <a:schemeClr val="lt1"/>
        </a:fontRef>
      </dsp:style>
      <dsp:txBody>
        <a:bodyPr lIns="41910" tIns="20955" rIns="41910" bIns="2095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zh-CN" altLang="en-US" b="1" dirty="0" smtClean="0"/>
            <a:t>组织或者参与本单位应急救援演练</a:t>
          </a:r>
          <a:endParaRPr lang="zh-CN" altLang="en-US" b="1" dirty="0"/>
        </a:p>
      </dsp:txBody>
      <dsp:txXfrm>
        <a:off x="0" y="2005746"/>
        <a:ext cx="2194560" cy="636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2642491"/>
        <a:chOff x="0" y="0"/>
        <a:chExt cx="6096000" cy="2642491"/>
      </a:xfrm>
    </dsp:grpSpPr>
    <dsp:sp modelId="{2DCBE1F8-7605-4FDC-8788-8B59B21B9DD0}">
      <dsp:nvSpPr>
        <dsp:cNvPr id="5" name="矩形 4"/>
        <dsp:cNvSpPr/>
      </dsp:nvSpPr>
      <dsp:spPr bwMode="white">
        <a:xfrm>
          <a:off x="0" y="244515"/>
          <a:ext cx="6096000" cy="657860"/>
        </a:xfrm>
        <a:prstGeom prst="rect">
          <a:avLst/>
        </a:prstGeom>
      </dsp:spPr>
      <dsp:style>
        <a:lnRef idx="2">
          <a:schemeClr val="accent2">
            <a:hueOff val="0"/>
            <a:satOff val="0"/>
            <a:lumOff val="0"/>
            <a:alpha val="100000"/>
          </a:schemeClr>
        </a:lnRef>
        <a:fillRef idx="1">
          <a:schemeClr val="lt1">
            <a:alpha val="90000"/>
          </a:schemeClr>
        </a:fillRef>
        <a:effectRef idx="0">
          <a:scrgbClr r="0" g="0" b="0"/>
        </a:effectRef>
        <a:fontRef idx="minor"/>
      </dsp:style>
      <dsp:txBody>
        <a:bodyPr lIns="473117" tIns="270764" rIns="473117" bIns="71120"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marL="57150" lvl="1" indent="-57150">
            <a:lnSpc>
              <a:spcPct val="100000"/>
            </a:lnSpc>
            <a:spcBef>
              <a:spcPct val="0"/>
            </a:spcBef>
            <a:spcAft>
              <a:spcPct val="15000"/>
            </a:spcAft>
            <a:buChar char="•"/>
          </a:pPr>
          <a:r>
            <a:rPr lang="zh-CN" altLang="en-US" sz="1000" dirty="0" smtClean="0">
              <a:solidFill>
                <a:schemeClr val="dk1"/>
              </a:solidFill>
              <a:latin typeface="+mn-ea"/>
              <a:ea typeface="+mn-ea"/>
            </a:rPr>
            <a:t>定期对企业进行安全检查，在电气、消防、设备设施、场所环境、人员操作行为等发行安全隐患及时采取措施</a:t>
          </a:r>
          <a:endParaRPr lang="zh-CN" altLang="en-US" sz="1000" dirty="0">
            <a:solidFill>
              <a:schemeClr val="dk1"/>
            </a:solidFill>
            <a:latin typeface="+mn-ea"/>
            <a:ea typeface="+mn-ea"/>
          </a:endParaRPr>
        </a:p>
      </dsp:txBody>
      <dsp:txXfrm>
        <a:off x="0" y="244515"/>
        <a:ext cx="6096000" cy="657860"/>
      </dsp:txXfrm>
    </dsp:sp>
    <dsp:sp modelId="{4DDCA99A-2425-46E1-BD88-AB1D061CD73A}">
      <dsp:nvSpPr>
        <dsp:cNvPr id="4" name="圆角矩形 3"/>
        <dsp:cNvSpPr/>
      </dsp:nvSpPr>
      <dsp:spPr bwMode="white">
        <a:xfrm>
          <a:off x="304800" y="52635"/>
          <a:ext cx="4267200" cy="383760"/>
        </a:xfrm>
        <a:prstGeom prst="round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vert="horz" wrap="square" lIns="161290" tIns="0" rIns="161290"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zh-CN" altLang="en-US" sz="800" b="1" dirty="0" smtClean="0"/>
            <a:t>检查本单位安全生产状况，及时排查生产安全事故隐患，提出改进安全生产管理的建议</a:t>
          </a:r>
        </a:p>
      </dsp:txBody>
      <dsp:txXfrm>
        <a:off x="304800" y="52635"/>
        <a:ext cx="4267200" cy="383760"/>
      </dsp:txXfrm>
    </dsp:sp>
    <dsp:sp modelId="{365C4EC4-A345-42DD-93A6-C8A2F237D465}">
      <dsp:nvSpPr>
        <dsp:cNvPr id="8" name="矩形 7"/>
        <dsp:cNvSpPr/>
      </dsp:nvSpPr>
      <dsp:spPr bwMode="white">
        <a:xfrm>
          <a:off x="0" y="1164456"/>
          <a:ext cx="6096000" cy="505460"/>
        </a:xfrm>
        <a:prstGeom prst="rect">
          <a:avLst/>
        </a:prstGeom>
      </dsp:spPr>
      <dsp:style>
        <a:lnRef idx="2">
          <a:schemeClr val="accent2">
            <a:hueOff val="2970000"/>
            <a:satOff val="14118"/>
            <a:lumOff val="-7842"/>
            <a:alpha val="100000"/>
          </a:schemeClr>
        </a:lnRef>
        <a:fillRef idx="1">
          <a:schemeClr val="lt1">
            <a:alpha val="90000"/>
          </a:schemeClr>
        </a:fillRef>
        <a:effectRef idx="0">
          <a:scrgbClr r="0" g="0" b="0"/>
        </a:effectRef>
        <a:fontRef idx="minor"/>
      </dsp:style>
      <dsp:txBody>
        <a:bodyPr vert="horz" wrap="square" lIns="473117" tIns="270764" rIns="473117" bIns="71120"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marL="57150" lvl="1" indent="-57150">
            <a:lnSpc>
              <a:spcPct val="100000"/>
            </a:lnSpc>
            <a:spcBef>
              <a:spcPct val="0"/>
            </a:spcBef>
            <a:spcAft>
              <a:spcPct val="15000"/>
            </a:spcAft>
            <a:buChar char="•"/>
          </a:pPr>
          <a:r>
            <a:rPr lang="en-US" altLang="en-US" sz="1000" dirty="0" smtClean="0">
              <a:solidFill>
                <a:schemeClr val="dk1"/>
              </a:solidFill>
              <a:latin typeface="微软雅黑" panose="020B0503020204020204" pitchFamily="34" charset="-122"/>
              <a:ea typeface="微软雅黑" panose="020B0503020204020204" pitchFamily="34" charset="-122"/>
            </a:rPr>
            <a:t>1.</a:t>
          </a:r>
          <a:r>
            <a:rPr lang="zh-CN" altLang="en-US" sz="1000" dirty="0" smtClean="0">
              <a:solidFill>
                <a:schemeClr val="dk1"/>
              </a:solidFill>
              <a:latin typeface="微软雅黑" panose="020B0503020204020204" pitchFamily="34" charset="-122"/>
              <a:ea typeface="微软雅黑" panose="020B0503020204020204" pitchFamily="34" charset="-122"/>
            </a:rPr>
            <a:t>严禁违反劳动纪律</a:t>
          </a:r>
          <a:r>
            <a:rPr lang="en-US" altLang="en-US" sz="1000" dirty="0" smtClean="0">
              <a:solidFill>
                <a:schemeClr val="dk1"/>
              </a:solidFill>
              <a:latin typeface="微软雅黑" panose="020B0503020204020204" pitchFamily="34" charset="-122"/>
              <a:ea typeface="微软雅黑" panose="020B0503020204020204" pitchFamily="34" charset="-122"/>
            </a:rPr>
            <a:t>2</a:t>
          </a:r>
          <a:r>
            <a:rPr lang="en-US" altLang="zh-CN" sz="1000" dirty="0" smtClean="0">
              <a:solidFill>
                <a:schemeClr val="dk1"/>
              </a:solidFill>
              <a:latin typeface="微软雅黑" panose="020B0503020204020204" pitchFamily="34" charset="-122"/>
              <a:ea typeface="微软雅黑" panose="020B0503020204020204" pitchFamily="34" charset="-122"/>
            </a:rPr>
            <a:t>.</a:t>
          </a:r>
          <a:r>
            <a:rPr lang="zh-CN" altLang="en-US" sz="1000" dirty="0" smtClean="0">
              <a:solidFill>
                <a:schemeClr val="dk1"/>
              </a:solidFill>
              <a:latin typeface="微软雅黑" panose="020B0503020204020204" pitchFamily="34" charset="-122"/>
              <a:ea typeface="微软雅黑" panose="020B0503020204020204" pitchFamily="34" charset="-122"/>
            </a:rPr>
            <a:t>违反操作规程、违章指挥</a:t>
          </a:r>
          <a:endParaRPr lang="zh-CN" altLang="en-US" sz="1000" dirty="0">
            <a:solidFill>
              <a:schemeClr val="dk1"/>
            </a:solidFill>
            <a:latin typeface="微软雅黑" panose="020B0503020204020204" pitchFamily="34" charset="-122"/>
            <a:ea typeface="微软雅黑" panose="020B0503020204020204" pitchFamily="34" charset="-122"/>
          </a:endParaRPr>
        </a:p>
      </dsp:txBody>
      <dsp:txXfrm>
        <a:off x="0" y="1164456"/>
        <a:ext cx="6096000" cy="505460"/>
      </dsp:txXfrm>
    </dsp:sp>
    <dsp:sp modelId="{CDA43640-CDC3-4BF5-99FA-1BF2B1F79DDC}">
      <dsp:nvSpPr>
        <dsp:cNvPr id="7" name="圆角矩形 6"/>
        <dsp:cNvSpPr/>
      </dsp:nvSpPr>
      <dsp:spPr bwMode="white">
        <a:xfrm>
          <a:off x="304800" y="972575"/>
          <a:ext cx="4267200" cy="383760"/>
        </a:xfrm>
        <a:prstGeom prst="roundRect">
          <a:avLst/>
        </a:prstGeom>
      </dsp:spPr>
      <dsp:style>
        <a:lnRef idx="2">
          <a:schemeClr val="lt1"/>
        </a:lnRef>
        <a:fillRef idx="1">
          <a:schemeClr val="accent2">
            <a:hueOff val="2970000"/>
            <a:satOff val="14118"/>
            <a:lumOff val="-7842"/>
            <a:alpha val="100000"/>
          </a:schemeClr>
        </a:fillRef>
        <a:effectRef idx="0">
          <a:scrgbClr r="0" g="0" b="0"/>
        </a:effectRef>
        <a:fontRef idx="minor">
          <a:schemeClr val="lt1"/>
        </a:fontRef>
      </dsp:style>
      <dsp:txBody>
        <a:bodyPr vert="horz" wrap="square" lIns="161290" tIns="0" rIns="161290"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zh-CN" altLang="en-US" sz="1200" b="1" dirty="0" smtClean="0"/>
            <a:t>制止和纠正违章指挥、强令冒险作业、违反操作规程行为</a:t>
          </a:r>
        </a:p>
      </dsp:txBody>
      <dsp:txXfrm>
        <a:off x="304800" y="972575"/>
        <a:ext cx="4267200" cy="383760"/>
      </dsp:txXfrm>
    </dsp:sp>
    <dsp:sp modelId="{002C94FE-6440-4E66-9B2D-8171F450CCBB}">
      <dsp:nvSpPr>
        <dsp:cNvPr id="11" name="矩形 10"/>
        <dsp:cNvSpPr/>
      </dsp:nvSpPr>
      <dsp:spPr bwMode="white">
        <a:xfrm>
          <a:off x="0" y="1931996"/>
          <a:ext cx="6096000" cy="657860"/>
        </a:xfrm>
        <a:prstGeom prst="rect">
          <a:avLst/>
        </a:prstGeom>
      </dsp:spPr>
      <dsp:style>
        <a:lnRef idx="2">
          <a:schemeClr val="accent2">
            <a:hueOff val="5940000"/>
            <a:satOff val="28235"/>
            <a:lumOff val="-15685"/>
            <a:alpha val="100000"/>
          </a:schemeClr>
        </a:lnRef>
        <a:fillRef idx="1">
          <a:schemeClr val="lt1">
            <a:alpha val="90000"/>
          </a:schemeClr>
        </a:fillRef>
        <a:effectRef idx="0">
          <a:scrgbClr r="0" g="0" b="0"/>
        </a:effectRef>
        <a:fontRef idx="minor"/>
      </dsp:style>
      <dsp:txBody>
        <a:bodyPr vert="horz" wrap="square" lIns="473117" tIns="270764" rIns="473117" bIns="71120"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marL="57150" lvl="1" indent="-57150">
            <a:lnSpc>
              <a:spcPct val="100000"/>
            </a:lnSpc>
            <a:spcBef>
              <a:spcPct val="0"/>
            </a:spcBef>
            <a:spcAft>
              <a:spcPct val="15000"/>
            </a:spcAft>
            <a:buChar char="•"/>
          </a:pPr>
          <a:r>
            <a:rPr lang="zh-CN" altLang="en-US" sz="1000" dirty="0" smtClean="0">
              <a:solidFill>
                <a:schemeClr val="dk1"/>
              </a:solidFill>
            </a:rPr>
            <a:t>在电气、消防、设备设施、场所环境、人员操作行为等发行安全隐患制定可行的安全措施，督促技术、设备等相关部门落实整改</a:t>
          </a:r>
          <a:endParaRPr lang="zh-CN" altLang="en-US" sz="1000" dirty="0">
            <a:solidFill>
              <a:schemeClr val="dk1"/>
            </a:solidFill>
          </a:endParaRPr>
        </a:p>
      </dsp:txBody>
      <dsp:txXfrm>
        <a:off x="0" y="1931996"/>
        <a:ext cx="6096000" cy="657860"/>
      </dsp:txXfrm>
    </dsp:sp>
    <dsp:sp modelId="{536F0AD6-6608-4BB8-8BED-2F656AACDB67}">
      <dsp:nvSpPr>
        <dsp:cNvPr id="10" name="圆角矩形 9"/>
        <dsp:cNvSpPr/>
      </dsp:nvSpPr>
      <dsp:spPr bwMode="white">
        <a:xfrm>
          <a:off x="304800" y="1740116"/>
          <a:ext cx="4267200" cy="383760"/>
        </a:xfrm>
        <a:prstGeom prst="roundRect">
          <a:avLst/>
        </a:prstGeom>
      </dsp:spPr>
      <dsp:style>
        <a:lnRef idx="2">
          <a:schemeClr val="lt1"/>
        </a:lnRef>
        <a:fillRef idx="1">
          <a:schemeClr val="accent2">
            <a:hueOff val="5940000"/>
            <a:satOff val="28235"/>
            <a:lumOff val="-15685"/>
            <a:alpha val="100000"/>
          </a:schemeClr>
        </a:fillRef>
        <a:effectRef idx="0">
          <a:scrgbClr r="0" g="0" b="0"/>
        </a:effectRef>
        <a:fontRef idx="minor">
          <a:schemeClr val="lt1"/>
        </a:fontRef>
      </dsp:style>
      <dsp:txBody>
        <a:bodyPr vert="horz" wrap="square" lIns="161290" tIns="0" rIns="161290"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zh-CN" altLang="en-US" sz="1400" b="1" dirty="0" smtClean="0"/>
            <a:t>督促落实本单位安全生产整改措施</a:t>
          </a:r>
        </a:p>
      </dsp:txBody>
      <dsp:txXfrm>
        <a:off x="304800" y="1740116"/>
        <a:ext cx="4267200" cy="383760"/>
      </dsp:txXfrm>
    </dsp:sp>
    <dsp:sp modelId="{941B7AE1-176A-4510-936B-0233860C085F}">
      <dsp:nvSpPr>
        <dsp:cNvPr id="3" name="矩形 2" hidden="1"/>
        <dsp:cNvSpPr/>
      </dsp:nvSpPr>
      <dsp:spPr>
        <a:xfrm>
          <a:off x="0" y="52635"/>
          <a:ext cx="304800" cy="383760"/>
        </a:xfrm>
        <a:prstGeom prst="rect">
          <a:avLst/>
        </a:prstGeom>
      </dsp:spPr>
      <dsp:txXfrm>
        <a:off x="0" y="52635"/>
        <a:ext cx="304800" cy="383760"/>
      </dsp:txXfrm>
    </dsp:sp>
    <dsp:sp modelId="{21CBABF3-9F73-40CF-B0AD-3CA595CF98A2}">
      <dsp:nvSpPr>
        <dsp:cNvPr id="6" name="矩形 5" hidden="1"/>
        <dsp:cNvSpPr/>
      </dsp:nvSpPr>
      <dsp:spPr>
        <a:xfrm>
          <a:off x="0" y="972575"/>
          <a:ext cx="304800" cy="383760"/>
        </a:xfrm>
        <a:prstGeom prst="rect">
          <a:avLst/>
        </a:prstGeom>
      </dsp:spPr>
      <dsp:txXfrm>
        <a:off x="0" y="972575"/>
        <a:ext cx="304800" cy="383760"/>
      </dsp:txXfrm>
    </dsp:sp>
    <dsp:sp modelId="{23128C4F-0299-4D74-A071-CE5E106F9B9E}">
      <dsp:nvSpPr>
        <dsp:cNvPr id="9" name="矩形 8" hidden="1"/>
        <dsp:cNvSpPr/>
      </dsp:nvSpPr>
      <dsp:spPr>
        <a:xfrm>
          <a:off x="0" y="1740116"/>
          <a:ext cx="304800" cy="383760"/>
        </a:xfrm>
        <a:prstGeom prst="rect">
          <a:avLst/>
        </a:prstGeom>
      </dsp:spPr>
      <dsp:txXfrm>
        <a:off x="0" y="1740116"/>
        <a:ext cx="304800" cy="383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856312" cy="3760192"/>
        <a:chOff x="0" y="0"/>
        <a:chExt cx="5856312" cy="3760192"/>
      </a:xfrm>
    </dsp:grpSpPr>
    <dsp:sp modelId="{36B264AD-F575-4689-B3C6-43536EE3225B}">
      <dsp:nvSpPr>
        <dsp:cNvPr id="5" name="任意多边形 4"/>
        <dsp:cNvSpPr/>
      </dsp:nvSpPr>
      <dsp:spPr bwMode="white">
        <a:xfrm>
          <a:off x="501397" y="1418811"/>
          <a:ext cx="2426759" cy="922570"/>
        </a:xfrm>
        <a:custGeom>
          <a:avLst/>
          <a:gdLst/>
          <a:ahLst/>
          <a:cxnLst/>
          <a:pathLst>
            <a:path w="3822" h="1453">
              <a:moveTo>
                <a:pt x="3822" y="0"/>
              </a:moveTo>
              <a:lnTo>
                <a:pt x="3822" y="1287"/>
              </a:lnTo>
              <a:lnTo>
                <a:pt x="0" y="1287"/>
              </a:lnTo>
              <a:lnTo>
                <a:pt x="0" y="1453"/>
              </a:lnTo>
            </a:path>
          </a:pathLst>
        </a:custGeom>
      </dsp:spPr>
      <dsp:style>
        <a:lnRef idx="2">
          <a:schemeClr val="accent2"/>
        </a:lnRef>
        <a:fillRef idx="0">
          <a:schemeClr val="accent3">
            <a:tint val="90000"/>
          </a:schemeClr>
        </a:fillRef>
        <a:effectRef idx="0">
          <a:scrgbClr r="0" g="0" b="0"/>
        </a:effectRef>
        <a:fontRef idx="minor"/>
      </dsp:style>
      <dsp:txXfrm>
        <a:off x="501397" y="1418811"/>
        <a:ext cx="2426759" cy="922570"/>
      </dsp:txXfrm>
    </dsp:sp>
    <dsp:sp modelId="{C79948A2-00F5-4169-8740-29D1D55E40AD}">
      <dsp:nvSpPr>
        <dsp:cNvPr id="8" name="任意多边形 7"/>
        <dsp:cNvSpPr/>
      </dsp:nvSpPr>
      <dsp:spPr bwMode="white">
        <a:xfrm>
          <a:off x="1714776" y="1418811"/>
          <a:ext cx="1213380" cy="922570"/>
        </a:xfrm>
        <a:custGeom>
          <a:avLst/>
          <a:gdLst/>
          <a:ahLst/>
          <a:cxnLst/>
          <a:pathLst>
            <a:path w="1911" h="1453">
              <a:moveTo>
                <a:pt x="1911" y="0"/>
              </a:moveTo>
              <a:lnTo>
                <a:pt x="1911" y="1287"/>
              </a:lnTo>
              <a:lnTo>
                <a:pt x="0" y="1287"/>
              </a:lnTo>
              <a:lnTo>
                <a:pt x="0" y="1453"/>
              </a:lnTo>
            </a:path>
          </a:pathLst>
        </a:custGeom>
      </dsp:spPr>
      <dsp:style>
        <a:lnRef idx="2">
          <a:schemeClr val="accent2"/>
        </a:lnRef>
        <a:fillRef idx="0">
          <a:schemeClr val="accent3">
            <a:tint val="90000"/>
          </a:schemeClr>
        </a:fillRef>
        <a:effectRef idx="0">
          <a:scrgbClr r="0" g="0" b="0"/>
        </a:effectRef>
        <a:fontRef idx="minor"/>
      </dsp:style>
      <dsp:txXfrm>
        <a:off x="1714776" y="1418811"/>
        <a:ext cx="1213380" cy="922570"/>
      </dsp:txXfrm>
    </dsp:sp>
    <dsp:sp modelId="{81221CE7-F92F-442D-A3A8-6916A636E9E7}">
      <dsp:nvSpPr>
        <dsp:cNvPr id="11" name="任意多边形 10"/>
        <dsp:cNvSpPr/>
      </dsp:nvSpPr>
      <dsp:spPr bwMode="white">
        <a:xfrm>
          <a:off x="2928156" y="1418811"/>
          <a:ext cx="0" cy="922570"/>
        </a:xfrm>
        <a:custGeom>
          <a:avLst/>
          <a:gdLst/>
          <a:ahLst/>
          <a:cxnLst/>
          <a:pathLst>
            <a:path h="1453">
              <a:moveTo>
                <a:pt x="0" y="0"/>
              </a:moveTo>
              <a:lnTo>
                <a:pt x="0" y="1453"/>
              </a:lnTo>
            </a:path>
          </a:pathLst>
        </a:custGeom>
      </dsp:spPr>
      <dsp:style>
        <a:lnRef idx="2">
          <a:schemeClr val="accent2"/>
        </a:lnRef>
        <a:fillRef idx="0">
          <a:schemeClr val="accent3">
            <a:tint val="90000"/>
          </a:schemeClr>
        </a:fillRef>
        <a:effectRef idx="0">
          <a:scrgbClr r="0" g="0" b="0"/>
        </a:effectRef>
        <a:fontRef idx="minor"/>
      </dsp:style>
      <dsp:txXfrm>
        <a:off x="2928156" y="1418811"/>
        <a:ext cx="0" cy="922570"/>
      </dsp:txXfrm>
    </dsp:sp>
    <dsp:sp modelId="{DBA60298-C2D0-43EA-9657-9E073B7B78E1}">
      <dsp:nvSpPr>
        <dsp:cNvPr id="14" name="任意多边形 13"/>
        <dsp:cNvSpPr/>
      </dsp:nvSpPr>
      <dsp:spPr bwMode="white">
        <a:xfrm>
          <a:off x="2928156" y="1418811"/>
          <a:ext cx="1212327" cy="900488"/>
        </a:xfrm>
        <a:custGeom>
          <a:avLst/>
          <a:gdLst/>
          <a:ahLst/>
          <a:cxnLst/>
          <a:pathLst>
            <a:path w="1909" h="1418">
              <a:moveTo>
                <a:pt x="0" y="0"/>
              </a:moveTo>
              <a:lnTo>
                <a:pt x="0" y="1252"/>
              </a:lnTo>
              <a:lnTo>
                <a:pt x="1909" y="1252"/>
              </a:lnTo>
              <a:lnTo>
                <a:pt x="1909" y="1418"/>
              </a:lnTo>
            </a:path>
          </a:pathLst>
        </a:custGeom>
      </dsp:spPr>
      <dsp:style>
        <a:lnRef idx="2">
          <a:schemeClr val="accent2"/>
        </a:lnRef>
        <a:fillRef idx="0">
          <a:schemeClr val="accent3">
            <a:tint val="90000"/>
          </a:schemeClr>
        </a:fillRef>
        <a:effectRef idx="0">
          <a:scrgbClr r="0" g="0" b="0"/>
        </a:effectRef>
        <a:fontRef idx="minor"/>
      </dsp:style>
      <dsp:txXfrm>
        <a:off x="2928156" y="1418811"/>
        <a:ext cx="1212327" cy="900488"/>
      </dsp:txXfrm>
    </dsp:sp>
    <dsp:sp modelId="{A333B1E6-EE35-4B74-9B74-80F1BBD74C2B}">
      <dsp:nvSpPr>
        <dsp:cNvPr id="17" name="任意多边形 16"/>
        <dsp:cNvSpPr/>
      </dsp:nvSpPr>
      <dsp:spPr bwMode="white">
        <a:xfrm>
          <a:off x="2928156" y="1418811"/>
          <a:ext cx="2425706" cy="900488"/>
        </a:xfrm>
        <a:custGeom>
          <a:avLst/>
          <a:gdLst/>
          <a:ahLst/>
          <a:cxnLst/>
          <a:pathLst>
            <a:path w="3820" h="1418">
              <a:moveTo>
                <a:pt x="0" y="0"/>
              </a:moveTo>
              <a:lnTo>
                <a:pt x="0" y="1252"/>
              </a:lnTo>
              <a:lnTo>
                <a:pt x="3820" y="1252"/>
              </a:lnTo>
              <a:lnTo>
                <a:pt x="3820" y="1418"/>
              </a:lnTo>
            </a:path>
          </a:pathLst>
        </a:custGeom>
      </dsp:spPr>
      <dsp:style>
        <a:lnRef idx="2">
          <a:schemeClr val="accent2"/>
        </a:lnRef>
        <a:fillRef idx="0">
          <a:schemeClr val="accent3">
            <a:tint val="90000"/>
          </a:schemeClr>
        </a:fillRef>
        <a:effectRef idx="0">
          <a:scrgbClr r="0" g="0" b="0"/>
        </a:effectRef>
        <a:fontRef idx="minor"/>
      </dsp:style>
      <dsp:txXfrm>
        <a:off x="2928156" y="1418811"/>
        <a:ext cx="2425706" cy="900488"/>
      </dsp:txXfrm>
    </dsp:sp>
    <dsp:sp modelId="{BA55476D-553E-4715-85EC-7AE5DCBEA07D}">
      <dsp:nvSpPr>
        <dsp:cNvPr id="20" name="任意多边形 19"/>
        <dsp:cNvSpPr/>
      </dsp:nvSpPr>
      <dsp:spPr bwMode="white">
        <a:xfrm>
          <a:off x="2822863" y="1418811"/>
          <a:ext cx="105293" cy="461285"/>
        </a:xfrm>
        <a:custGeom>
          <a:avLst/>
          <a:gdLst/>
          <a:ahLst/>
          <a:cxnLst/>
          <a:pathLst>
            <a:path w="166" h="726">
              <a:moveTo>
                <a:pt x="166" y="0"/>
              </a:moveTo>
              <a:lnTo>
                <a:pt x="166" y="726"/>
              </a:lnTo>
              <a:lnTo>
                <a:pt x="0" y="726"/>
              </a:lnTo>
            </a:path>
          </a:pathLst>
        </a:custGeom>
      </dsp:spPr>
      <dsp:style>
        <a:lnRef idx="2">
          <a:schemeClr val="accent2"/>
        </a:lnRef>
        <a:fillRef idx="0">
          <a:schemeClr val="accent3">
            <a:tint val="90000"/>
          </a:schemeClr>
        </a:fillRef>
        <a:effectRef idx="0">
          <a:scrgbClr r="0" g="0" b="0"/>
        </a:effectRef>
        <a:fontRef idx="minor"/>
      </dsp:style>
      <dsp:txXfrm>
        <a:off x="2822863" y="1418811"/>
        <a:ext cx="105293" cy="461285"/>
      </dsp:txXfrm>
    </dsp:sp>
    <dsp:sp modelId="{2BD4DC39-4828-43E0-9E8D-C71CB4DD02FE}">
      <dsp:nvSpPr>
        <dsp:cNvPr id="3" name="矩形 2"/>
        <dsp:cNvSpPr/>
      </dsp:nvSpPr>
      <dsp:spPr bwMode="white">
        <a:xfrm>
          <a:off x="2426759" y="917415"/>
          <a:ext cx="1002793" cy="501397"/>
        </a:xfrm>
        <a:prstGeom prst="rect">
          <a:avLst/>
        </a:prstGeom>
      </dsp:spPr>
      <dsp:style>
        <a:lnRef idx="3">
          <a:schemeClr val="lt1"/>
        </a:lnRef>
        <a:fillRef idx="1">
          <a:schemeClr val="accent1"/>
        </a:fillRef>
        <a:effectRef idx="1">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t>总经理</a:t>
          </a:r>
          <a:endParaRPr lang="zh-CN" altLang="en-US" dirty="0"/>
        </a:p>
      </dsp:txBody>
      <dsp:txXfrm>
        <a:off x="2426759" y="917415"/>
        <a:ext cx="1002793" cy="501397"/>
      </dsp:txXfrm>
    </dsp:sp>
    <dsp:sp modelId="{E50EB253-B5B7-41C4-80F1-548E1A137D2C}">
      <dsp:nvSpPr>
        <dsp:cNvPr id="6" name="矩形 5"/>
        <dsp:cNvSpPr/>
      </dsp:nvSpPr>
      <dsp:spPr bwMode="white">
        <a:xfrm>
          <a:off x="0" y="2341381"/>
          <a:ext cx="1002793" cy="501397"/>
        </a:xfrm>
        <a:prstGeom prst="rect">
          <a:avLst/>
        </a:prstGeom>
      </dsp:spPr>
      <dsp:style>
        <a:lnRef idx="3">
          <a:schemeClr val="lt1"/>
        </a:lnRef>
        <a:fillRef idx="1">
          <a:schemeClr val="accent2">
            <a:hueOff val="0"/>
            <a:satOff val="0"/>
            <a:lumOff val="0"/>
            <a:alpha val="100000"/>
          </a:schemeClr>
        </a:fillRef>
        <a:effectRef idx="1">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t>服务部</a:t>
          </a:r>
          <a:endParaRPr lang="zh-CN" altLang="en-US" dirty="0"/>
        </a:p>
      </dsp:txBody>
      <dsp:txXfrm>
        <a:off x="0" y="2341381"/>
        <a:ext cx="1002793" cy="501397"/>
      </dsp:txXfrm>
    </dsp:sp>
    <dsp:sp modelId="{00C97202-F917-40E0-87D1-56D2CA208A39}">
      <dsp:nvSpPr>
        <dsp:cNvPr id="9" name="矩形 8"/>
        <dsp:cNvSpPr/>
      </dsp:nvSpPr>
      <dsp:spPr bwMode="white">
        <a:xfrm>
          <a:off x="1213380" y="2341381"/>
          <a:ext cx="1002793" cy="501397"/>
        </a:xfrm>
        <a:prstGeom prst="rect">
          <a:avLst/>
        </a:prstGeom>
      </dsp:spPr>
      <dsp:style>
        <a:lnRef idx="3">
          <a:schemeClr val="lt1"/>
        </a:lnRef>
        <a:fillRef idx="1">
          <a:schemeClr val="accent2">
            <a:hueOff val="0"/>
            <a:satOff val="0"/>
            <a:lumOff val="0"/>
            <a:alpha val="100000"/>
          </a:schemeClr>
        </a:fillRef>
        <a:effectRef idx="1">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t>保卫部</a:t>
          </a:r>
          <a:endParaRPr lang="zh-CN" altLang="en-US" dirty="0"/>
        </a:p>
      </dsp:txBody>
      <dsp:txXfrm>
        <a:off x="1213380" y="2341381"/>
        <a:ext cx="1002793" cy="501397"/>
      </dsp:txXfrm>
    </dsp:sp>
    <dsp:sp modelId="{419FDB22-CB0B-4727-986D-D9150F949A6C}">
      <dsp:nvSpPr>
        <dsp:cNvPr id="12" name="矩形 11"/>
        <dsp:cNvSpPr/>
      </dsp:nvSpPr>
      <dsp:spPr bwMode="white">
        <a:xfrm>
          <a:off x="2426759" y="2341381"/>
          <a:ext cx="1002793" cy="501397"/>
        </a:xfrm>
        <a:prstGeom prst="rect">
          <a:avLst/>
        </a:prstGeom>
      </dsp:spPr>
      <dsp:style>
        <a:lnRef idx="3">
          <a:schemeClr val="lt1"/>
        </a:lnRef>
        <a:fillRef idx="1">
          <a:schemeClr val="accent2">
            <a:hueOff val="0"/>
            <a:satOff val="0"/>
            <a:lumOff val="0"/>
            <a:alpha val="100000"/>
          </a:schemeClr>
        </a:fillRef>
        <a:effectRef idx="1">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t>财务部</a:t>
          </a:r>
          <a:endParaRPr lang="zh-CN" altLang="en-US" dirty="0"/>
        </a:p>
      </dsp:txBody>
      <dsp:txXfrm>
        <a:off x="2426759" y="2341381"/>
        <a:ext cx="1002793" cy="501397"/>
      </dsp:txXfrm>
    </dsp:sp>
    <dsp:sp modelId="{0B592C80-7DF1-420B-B4CD-75693974A860}">
      <dsp:nvSpPr>
        <dsp:cNvPr id="15" name="矩形 14"/>
        <dsp:cNvSpPr/>
      </dsp:nvSpPr>
      <dsp:spPr bwMode="white">
        <a:xfrm>
          <a:off x="3639086" y="2319299"/>
          <a:ext cx="1002793" cy="501397"/>
        </a:xfrm>
        <a:prstGeom prst="rect">
          <a:avLst/>
        </a:prstGeom>
      </dsp:spPr>
      <dsp:style>
        <a:lnRef idx="3">
          <a:schemeClr val="lt1"/>
        </a:lnRef>
        <a:fillRef idx="1">
          <a:schemeClr val="accent2">
            <a:hueOff val="0"/>
            <a:satOff val="0"/>
            <a:lumOff val="0"/>
            <a:alpha val="100000"/>
          </a:schemeClr>
        </a:fillRef>
        <a:effectRef idx="1">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t>人事部</a:t>
          </a:r>
          <a:endParaRPr lang="zh-CN" altLang="en-US" dirty="0"/>
        </a:p>
      </dsp:txBody>
      <dsp:txXfrm>
        <a:off x="3639086" y="2319299"/>
        <a:ext cx="1002793" cy="501397"/>
      </dsp:txXfrm>
    </dsp:sp>
    <dsp:sp modelId="{CB8ECADF-D54E-470A-8231-427BD6F56305}">
      <dsp:nvSpPr>
        <dsp:cNvPr id="18" name="矩形 17"/>
        <dsp:cNvSpPr/>
      </dsp:nvSpPr>
      <dsp:spPr bwMode="white">
        <a:xfrm>
          <a:off x="4852466" y="2319299"/>
          <a:ext cx="1002793" cy="501397"/>
        </a:xfrm>
        <a:prstGeom prst="rect">
          <a:avLst/>
        </a:prstGeom>
      </dsp:spPr>
      <dsp:style>
        <a:lnRef idx="3">
          <a:schemeClr val="lt1"/>
        </a:lnRef>
        <a:fillRef idx="1">
          <a:schemeClr val="accent2">
            <a:hueOff val="0"/>
            <a:satOff val="0"/>
            <a:lumOff val="0"/>
            <a:alpha val="100000"/>
          </a:schemeClr>
        </a:fillRef>
        <a:effectRef idx="1">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t>工程部</a:t>
          </a:r>
          <a:endParaRPr lang="zh-CN" altLang="en-US" dirty="0"/>
        </a:p>
      </dsp:txBody>
      <dsp:txXfrm>
        <a:off x="4852466" y="2319299"/>
        <a:ext cx="1002793" cy="501397"/>
      </dsp:txXfrm>
    </dsp:sp>
    <dsp:sp modelId="{DC2474AF-26FC-4D43-99C9-D305C5B5EBA4}">
      <dsp:nvSpPr>
        <dsp:cNvPr id="21" name="矩形 20"/>
        <dsp:cNvSpPr/>
      </dsp:nvSpPr>
      <dsp:spPr bwMode="white">
        <a:xfrm>
          <a:off x="1820070" y="1629398"/>
          <a:ext cx="1002793" cy="501397"/>
        </a:xfrm>
        <a:prstGeom prst="rect">
          <a:avLst/>
        </a:prstGeom>
      </dsp:spPr>
      <dsp:style>
        <a:lnRef idx="3">
          <a:schemeClr val="lt1"/>
        </a:lnRef>
        <a:fillRef idx="1">
          <a:schemeClr val="accent2"/>
        </a:fillRef>
        <a:effectRef idx="1">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t>分管安全副总</a:t>
          </a:r>
          <a:endParaRPr lang="zh-CN" altLang="en-US" dirty="0"/>
        </a:p>
      </dsp:txBody>
      <dsp:txXfrm>
        <a:off x="1820070" y="1629398"/>
        <a:ext cx="1002793" cy="501397"/>
      </dsp:txXfrm>
    </dsp:sp>
    <dsp:sp modelId="{1220AFA3-A857-4CB9-BEE3-0ACE1EA87A15}">
      <dsp:nvSpPr>
        <dsp:cNvPr id="4" name="矩形 3" hidden="1"/>
        <dsp:cNvSpPr/>
      </dsp:nvSpPr>
      <dsp:spPr>
        <a:xfrm>
          <a:off x="2426759" y="917415"/>
          <a:ext cx="200559" cy="501397"/>
        </a:xfrm>
        <a:prstGeom prst="rect">
          <a:avLst/>
        </a:prstGeom>
      </dsp:spPr>
      <dsp:txXfrm>
        <a:off x="2426759" y="917415"/>
        <a:ext cx="200559" cy="501397"/>
      </dsp:txXfrm>
    </dsp:sp>
    <dsp:sp modelId="{FCFE7027-3BB9-4ACB-A69A-AC982A13563C}">
      <dsp:nvSpPr>
        <dsp:cNvPr id="7" name="矩形 6" hidden="1"/>
        <dsp:cNvSpPr/>
      </dsp:nvSpPr>
      <dsp:spPr>
        <a:xfrm>
          <a:off x="0" y="2341381"/>
          <a:ext cx="200559" cy="501397"/>
        </a:xfrm>
        <a:prstGeom prst="rect">
          <a:avLst/>
        </a:prstGeom>
      </dsp:spPr>
      <dsp:txXfrm>
        <a:off x="0" y="2341381"/>
        <a:ext cx="200559" cy="501397"/>
      </dsp:txXfrm>
    </dsp:sp>
    <dsp:sp modelId="{B48E4F52-2235-4BB1-AD43-7C16AD9125C6}">
      <dsp:nvSpPr>
        <dsp:cNvPr id="10" name="矩形 9" hidden="1"/>
        <dsp:cNvSpPr/>
      </dsp:nvSpPr>
      <dsp:spPr>
        <a:xfrm>
          <a:off x="1213380" y="2341381"/>
          <a:ext cx="200559" cy="501397"/>
        </a:xfrm>
        <a:prstGeom prst="rect">
          <a:avLst/>
        </a:prstGeom>
      </dsp:spPr>
      <dsp:txXfrm>
        <a:off x="1213380" y="2341381"/>
        <a:ext cx="200559" cy="501397"/>
      </dsp:txXfrm>
    </dsp:sp>
    <dsp:sp modelId="{29686233-FCBE-4EBE-9C17-40819EB279E2}">
      <dsp:nvSpPr>
        <dsp:cNvPr id="13" name="矩形 12" hidden="1"/>
        <dsp:cNvSpPr/>
      </dsp:nvSpPr>
      <dsp:spPr>
        <a:xfrm>
          <a:off x="2426759" y="2341381"/>
          <a:ext cx="200559" cy="501397"/>
        </a:xfrm>
        <a:prstGeom prst="rect">
          <a:avLst/>
        </a:prstGeom>
      </dsp:spPr>
      <dsp:txXfrm>
        <a:off x="2426759" y="2341381"/>
        <a:ext cx="200559" cy="501397"/>
      </dsp:txXfrm>
    </dsp:sp>
    <dsp:sp modelId="{468130CF-3F59-4757-B1D6-531CC3EC58E5}">
      <dsp:nvSpPr>
        <dsp:cNvPr id="16" name="矩形 15" hidden="1"/>
        <dsp:cNvSpPr/>
      </dsp:nvSpPr>
      <dsp:spPr>
        <a:xfrm>
          <a:off x="3639086" y="2319299"/>
          <a:ext cx="200559" cy="501397"/>
        </a:xfrm>
        <a:prstGeom prst="rect">
          <a:avLst/>
        </a:prstGeom>
      </dsp:spPr>
      <dsp:txXfrm>
        <a:off x="3639086" y="2319299"/>
        <a:ext cx="200559" cy="501397"/>
      </dsp:txXfrm>
    </dsp:sp>
    <dsp:sp modelId="{AE438AA6-D364-48C3-B795-615CF7306F03}">
      <dsp:nvSpPr>
        <dsp:cNvPr id="19" name="矩形 18" hidden="1"/>
        <dsp:cNvSpPr/>
      </dsp:nvSpPr>
      <dsp:spPr>
        <a:xfrm>
          <a:off x="4852466" y="2319299"/>
          <a:ext cx="200559" cy="501397"/>
        </a:xfrm>
        <a:prstGeom prst="rect">
          <a:avLst/>
        </a:prstGeom>
      </dsp:spPr>
      <dsp:txXfrm>
        <a:off x="4852466" y="2319299"/>
        <a:ext cx="200559" cy="501397"/>
      </dsp:txXfrm>
    </dsp:sp>
    <dsp:sp modelId="{75D79F99-559B-4B77-BDFF-C8107FF46508}">
      <dsp:nvSpPr>
        <dsp:cNvPr id="22" name="矩形 21" hidden="1"/>
        <dsp:cNvSpPr/>
      </dsp:nvSpPr>
      <dsp:spPr>
        <a:xfrm>
          <a:off x="1820070" y="1629398"/>
          <a:ext cx="200559" cy="501397"/>
        </a:xfrm>
        <a:prstGeom prst="rect">
          <a:avLst/>
        </a:prstGeom>
      </dsp:spPr>
      <dsp:txXfrm>
        <a:off x="1820070" y="1629398"/>
        <a:ext cx="200559" cy="501397"/>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200128" cy="2608064"/>
        <a:chOff x="0" y="0"/>
        <a:chExt cx="4200128" cy="2608064"/>
      </a:xfrm>
    </dsp:grpSpPr>
    <dsp:sp modelId="{BBBA63A8-6572-405B-9F8D-DFD798EC40C6}">
      <dsp:nvSpPr>
        <dsp:cNvPr id="3" name="L 形 2"/>
        <dsp:cNvSpPr/>
      </dsp:nvSpPr>
      <dsp:spPr bwMode="white">
        <a:xfrm rot="5400000">
          <a:off x="260859" y="997069"/>
          <a:ext cx="785746" cy="1307463"/>
        </a:xfrm>
        <a:prstGeom prst="corner">
          <a:avLst>
            <a:gd name="adj1" fmla="val 16120"/>
            <a:gd name="adj2" fmla="val 16110"/>
          </a:avLst>
        </a:prstGeom>
      </dsp:spPr>
      <dsp:style>
        <a:lnRef idx="2">
          <a:schemeClr val="accent2">
            <a:hueOff val="0"/>
            <a:satOff val="0"/>
            <a:lumOff val="0"/>
            <a:alpha val="100000"/>
          </a:schemeClr>
        </a:lnRef>
        <a:fillRef idx="1">
          <a:schemeClr val="accent2">
            <a:hueOff val="0"/>
            <a:satOff val="0"/>
            <a:lumOff val="0"/>
            <a:alpha val="100000"/>
          </a:schemeClr>
        </a:fillRef>
        <a:effectRef idx="0">
          <a:scrgbClr r="0" g="0" b="0"/>
        </a:effectRef>
        <a:fontRef idx="minor">
          <a:schemeClr val="lt1"/>
        </a:fontRef>
      </dsp:style>
      <dsp:txXfrm rot="5400000">
        <a:off x="260859" y="997069"/>
        <a:ext cx="785746" cy="1307463"/>
      </dsp:txXfrm>
    </dsp:sp>
    <dsp:sp modelId="{A90934D6-4029-4DFE-9EB8-35837B415CAD}">
      <dsp:nvSpPr>
        <dsp:cNvPr id="4" name="矩形 3"/>
        <dsp:cNvSpPr/>
      </dsp:nvSpPr>
      <dsp:spPr bwMode="white">
        <a:xfrm>
          <a:off x="129698" y="1387719"/>
          <a:ext cx="1180385" cy="103467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960" tIns="60960" rIns="60960" bIns="6096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600" dirty="0" smtClean="0">
              <a:solidFill>
                <a:schemeClr val="tx1"/>
              </a:solidFill>
            </a:rPr>
            <a:t>现场咨询</a:t>
          </a:r>
          <a:endParaRPr lang="zh-CN" altLang="en-US" sz="1600" dirty="0">
            <a:solidFill>
              <a:schemeClr val="tx1"/>
            </a:solidFill>
          </a:endParaRPr>
        </a:p>
      </dsp:txBody>
      <dsp:txXfrm>
        <a:off x="129698" y="1387719"/>
        <a:ext cx="1180385" cy="1034677"/>
      </dsp:txXfrm>
    </dsp:sp>
    <dsp:sp modelId="{61B78C5D-926F-4FFA-B39A-C65748005861}">
      <dsp:nvSpPr>
        <dsp:cNvPr id="5" name="等腰三角形 4"/>
        <dsp:cNvSpPr/>
      </dsp:nvSpPr>
      <dsp:spPr bwMode="white">
        <a:xfrm>
          <a:off x="1087369" y="900812"/>
          <a:ext cx="222714" cy="222714"/>
        </a:xfrm>
        <a:prstGeom prst="triangle">
          <a:avLst>
            <a:gd name="adj" fmla="val 100000"/>
          </a:avLst>
        </a:prstGeom>
      </dsp:spPr>
      <dsp:style>
        <a:lnRef idx="2">
          <a:schemeClr val="accent2">
            <a:hueOff val="1485000"/>
            <a:satOff val="7059"/>
            <a:lumOff val="-3921"/>
            <a:alpha val="100000"/>
          </a:schemeClr>
        </a:lnRef>
        <a:fillRef idx="1">
          <a:schemeClr val="accent2">
            <a:hueOff val="1485000"/>
            <a:satOff val="7059"/>
            <a:lumOff val="-3921"/>
            <a:alpha val="100000"/>
          </a:schemeClr>
        </a:fillRef>
        <a:effectRef idx="0">
          <a:scrgbClr r="0" g="0" b="0"/>
        </a:effectRef>
        <a:fontRef idx="minor">
          <a:schemeClr val="lt1"/>
        </a:fontRef>
      </dsp:style>
      <dsp:txXfrm>
        <a:off x="1087369" y="900812"/>
        <a:ext cx="222714" cy="222714"/>
      </dsp:txXfrm>
    </dsp:sp>
    <dsp:sp modelId="{D5A75C8A-92DF-41AD-B308-F4E814A69D5A}">
      <dsp:nvSpPr>
        <dsp:cNvPr id="6" name="L 形 5"/>
        <dsp:cNvSpPr/>
      </dsp:nvSpPr>
      <dsp:spPr bwMode="white">
        <a:xfrm rot="5400000">
          <a:off x="1705881" y="639497"/>
          <a:ext cx="785746" cy="1307463"/>
        </a:xfrm>
        <a:prstGeom prst="corner">
          <a:avLst>
            <a:gd name="adj1" fmla="val 16120"/>
            <a:gd name="adj2" fmla="val 16110"/>
          </a:avLst>
        </a:prstGeom>
      </dsp:spPr>
      <dsp:style>
        <a:lnRef idx="2">
          <a:schemeClr val="accent2">
            <a:hueOff val="2970000"/>
            <a:satOff val="14118"/>
            <a:lumOff val="-7842"/>
            <a:alpha val="100000"/>
          </a:schemeClr>
        </a:lnRef>
        <a:fillRef idx="1">
          <a:schemeClr val="accent2">
            <a:hueOff val="2970000"/>
            <a:satOff val="14118"/>
            <a:lumOff val="-7842"/>
            <a:alpha val="100000"/>
          </a:schemeClr>
        </a:fillRef>
        <a:effectRef idx="0">
          <a:scrgbClr r="0" g="0" b="0"/>
        </a:effectRef>
        <a:fontRef idx="minor">
          <a:schemeClr val="lt1"/>
        </a:fontRef>
      </dsp:style>
      <dsp:txXfrm rot="5400000">
        <a:off x="1705881" y="639497"/>
        <a:ext cx="785746" cy="1307463"/>
      </dsp:txXfrm>
    </dsp:sp>
    <dsp:sp modelId="{9806F5A5-B701-4D40-8BF2-C7C0397364F9}">
      <dsp:nvSpPr>
        <dsp:cNvPr id="7" name="矩形 6"/>
        <dsp:cNvSpPr/>
      </dsp:nvSpPr>
      <dsp:spPr bwMode="white">
        <a:xfrm>
          <a:off x="1574720" y="1030147"/>
          <a:ext cx="1180385" cy="103467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960" tIns="60960" rIns="60960" bIns="6096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600" dirty="0" smtClean="0">
              <a:solidFill>
                <a:schemeClr val="tx1"/>
              </a:solidFill>
            </a:rPr>
            <a:t>帮企业自评</a:t>
          </a:r>
          <a:endParaRPr lang="zh-CN" altLang="en-US" sz="1600" dirty="0">
            <a:solidFill>
              <a:schemeClr val="tx1"/>
            </a:solidFill>
          </a:endParaRPr>
        </a:p>
      </dsp:txBody>
      <dsp:txXfrm>
        <a:off x="1574720" y="1030147"/>
        <a:ext cx="1180385" cy="1034677"/>
      </dsp:txXfrm>
    </dsp:sp>
    <dsp:sp modelId="{729401F8-0556-4683-922A-0E33FAA2657F}">
      <dsp:nvSpPr>
        <dsp:cNvPr id="8" name="等腰三角形 7"/>
        <dsp:cNvSpPr/>
      </dsp:nvSpPr>
      <dsp:spPr bwMode="white">
        <a:xfrm>
          <a:off x="2532392" y="543240"/>
          <a:ext cx="222714" cy="222714"/>
        </a:xfrm>
        <a:prstGeom prst="triangle">
          <a:avLst>
            <a:gd name="adj" fmla="val 100000"/>
          </a:avLst>
        </a:prstGeom>
      </dsp:spPr>
      <dsp:style>
        <a:lnRef idx="2">
          <a:schemeClr val="accent2">
            <a:hueOff val="4455000"/>
            <a:satOff val="21176"/>
            <a:lumOff val="-11764"/>
            <a:alpha val="100000"/>
          </a:schemeClr>
        </a:lnRef>
        <a:fillRef idx="1">
          <a:schemeClr val="accent2">
            <a:hueOff val="4455000"/>
            <a:satOff val="21176"/>
            <a:lumOff val="-11764"/>
            <a:alpha val="100000"/>
          </a:schemeClr>
        </a:fillRef>
        <a:effectRef idx="0">
          <a:scrgbClr r="0" g="0" b="0"/>
        </a:effectRef>
        <a:fontRef idx="minor">
          <a:schemeClr val="lt1"/>
        </a:fontRef>
      </dsp:style>
      <dsp:txXfrm>
        <a:off x="2532392" y="543240"/>
        <a:ext cx="222714" cy="222714"/>
      </dsp:txXfrm>
    </dsp:sp>
    <dsp:sp modelId="{7505526A-8687-4867-B4CE-BF10C050ACCE}">
      <dsp:nvSpPr>
        <dsp:cNvPr id="9" name="L 形 8"/>
        <dsp:cNvSpPr/>
      </dsp:nvSpPr>
      <dsp:spPr bwMode="white">
        <a:xfrm rot="5400000">
          <a:off x="3150903" y="281925"/>
          <a:ext cx="785746" cy="1307463"/>
        </a:xfrm>
        <a:prstGeom prst="corner">
          <a:avLst>
            <a:gd name="adj1" fmla="val 16120"/>
            <a:gd name="adj2" fmla="val 16110"/>
          </a:avLst>
        </a:prstGeom>
      </dsp:spPr>
      <dsp:style>
        <a:lnRef idx="2">
          <a:schemeClr val="accent2">
            <a:hueOff val="5940000"/>
            <a:satOff val="28235"/>
            <a:lumOff val="-15685"/>
            <a:alpha val="100000"/>
          </a:schemeClr>
        </a:lnRef>
        <a:fillRef idx="1">
          <a:schemeClr val="accent2">
            <a:hueOff val="5940000"/>
            <a:satOff val="28235"/>
            <a:lumOff val="-15685"/>
            <a:alpha val="100000"/>
          </a:schemeClr>
        </a:fillRef>
        <a:effectRef idx="0">
          <a:scrgbClr r="0" g="0" b="0"/>
        </a:effectRef>
        <a:fontRef idx="minor">
          <a:schemeClr val="lt1"/>
        </a:fontRef>
      </dsp:style>
      <dsp:txXfrm rot="5400000">
        <a:off x="3150903" y="281925"/>
        <a:ext cx="785746" cy="1307463"/>
      </dsp:txXfrm>
    </dsp:sp>
    <dsp:sp modelId="{14102721-B5B7-460A-81B9-D9D55C1E4A04}">
      <dsp:nvSpPr>
        <dsp:cNvPr id="10" name="矩形 9"/>
        <dsp:cNvSpPr/>
      </dsp:nvSpPr>
      <dsp:spPr bwMode="white">
        <a:xfrm>
          <a:off x="3019743" y="672575"/>
          <a:ext cx="1180385" cy="103467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960" tIns="60960" rIns="60960" bIns="6096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600" dirty="0" smtClean="0">
              <a:solidFill>
                <a:schemeClr val="tx1"/>
              </a:solidFill>
            </a:rPr>
            <a:t>外部评审</a:t>
          </a:r>
          <a:endParaRPr lang="zh-CN" altLang="en-US" sz="1600" dirty="0">
            <a:solidFill>
              <a:schemeClr val="tx1"/>
            </a:solidFill>
          </a:endParaRPr>
        </a:p>
      </dsp:txBody>
      <dsp:txXfrm>
        <a:off x="3019743" y="672575"/>
        <a:ext cx="1180385" cy="1034677"/>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208240" cy="3112120"/>
        <a:chOff x="0" y="0"/>
        <a:chExt cx="5208240" cy="3112120"/>
      </a:xfrm>
    </dsp:grpSpPr>
    <dsp:sp modelId="{140EF6FE-9F77-44EC-A9E1-FA987062D23E}">
      <dsp:nvSpPr>
        <dsp:cNvPr id="3" name="直角上箭头 2"/>
        <dsp:cNvSpPr/>
      </dsp:nvSpPr>
      <dsp:spPr bwMode="white">
        <a:xfrm rot="5400000">
          <a:off x="1106580" y="517751"/>
          <a:ext cx="439373" cy="500211"/>
        </a:xfrm>
        <a:prstGeom prst="bentUpArrow">
          <a:avLst>
            <a:gd name="adj1" fmla="val 32840"/>
            <a:gd name="adj2" fmla="val 25000"/>
            <a:gd name="adj3" fmla="val 35780"/>
          </a:avLst>
        </a:prstGeom>
      </dsp:spPr>
      <dsp:style>
        <a:lnRef idx="2">
          <a:schemeClr val="accent1">
            <a:shade val="80000"/>
          </a:schemeClr>
        </a:lnRef>
        <a:fillRef idx="1">
          <a:schemeClr val="accent1">
            <a:tint val="40000"/>
          </a:schemeClr>
        </a:fillRef>
        <a:effectRef idx="0">
          <a:scrgbClr r="0" g="0" b="0"/>
        </a:effectRef>
        <a:fontRef idx="minor"/>
      </dsp:style>
      <dsp:txXfrm rot="5400000">
        <a:off x="1106580" y="517751"/>
        <a:ext cx="439373" cy="500211"/>
      </dsp:txXfrm>
    </dsp:sp>
    <dsp:sp modelId="{0018DC32-9DD6-42B0-87EA-6F05CEA3EB36}">
      <dsp:nvSpPr>
        <dsp:cNvPr id="4" name="圆角矩形 3"/>
        <dsp:cNvSpPr/>
      </dsp:nvSpPr>
      <dsp:spPr bwMode="white">
        <a:xfrm>
          <a:off x="985072" y="0"/>
          <a:ext cx="739645" cy="517728"/>
        </a:xfrm>
        <a:prstGeom prst="roundRect">
          <a:avLst>
            <a:gd name="adj" fmla="val 16670"/>
          </a:avLst>
        </a:prstGeom>
      </dsp:spPr>
      <dsp:style>
        <a:lnRef idx="2">
          <a:schemeClr val="accent1">
            <a:shade val="80000"/>
          </a:schemeClr>
        </a:lnRef>
        <a:fillRef idx="1">
          <a:schemeClr val="lt1"/>
        </a:fillRef>
        <a:effectRef idx="0">
          <a:scrgbClr r="0" g="0" b="0"/>
        </a:effectRef>
        <a:fontRef idx="minor">
          <a:schemeClr val="lt1"/>
        </a:fontRef>
      </dsp:style>
      <dsp:txBody>
        <a:bodyPr lIns="41910" tIns="41910" rIns="41910" bIns="4191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rtl="0">
            <a:lnSpc>
              <a:spcPct val="100000"/>
            </a:lnSpc>
            <a:spcBef>
              <a:spcPct val="0"/>
            </a:spcBef>
            <a:spcAft>
              <a:spcPct val="35000"/>
            </a:spcAft>
          </a:pPr>
          <a:r>
            <a:rPr kumimoji="0" lang="zh-CN" altLang="en-US" b="1" i="0" u="none" strike="noStrike" cap="none" spc="0" normalizeH="0" baseline="0" dirty="0" smtClean="0">
              <a:solidFill>
                <a:schemeClr val="dk1"/>
              </a:solidFill>
              <a:effectLst/>
              <a:uLnTx/>
              <a:uFillTx/>
              <a:latin typeface="微软雅黑" panose="020B0503020204020204" pitchFamily="34" charset="-122"/>
              <a:ea typeface="微软雅黑" panose="020B0503020204020204" pitchFamily="34" charset="-122"/>
              <a:cs typeface="+mn-cs"/>
            </a:rPr>
            <a:t>企业自评</a:t>
          </a:r>
          <a:endParaRPr kumimoji="0" lang="zh-CN" altLang="en-US" b="1" i="0" u="none" strike="noStrike" cap="none" spc="0" normalizeH="0" baseline="0" dirty="0">
            <a:solidFill>
              <a:schemeClr val="dk1"/>
            </a:solidFill>
            <a:effectLst/>
            <a:uLnTx/>
            <a:uFillTx/>
            <a:latin typeface="微软雅黑" panose="020B0503020204020204" pitchFamily="34" charset="-122"/>
            <a:ea typeface="微软雅黑" panose="020B0503020204020204" pitchFamily="34" charset="-122"/>
            <a:cs typeface="+mn-cs"/>
          </a:endParaRPr>
        </a:p>
      </dsp:txBody>
      <dsp:txXfrm>
        <a:off x="985072" y="0"/>
        <a:ext cx="739645" cy="517728"/>
      </dsp:txXfrm>
    </dsp:sp>
    <dsp:sp modelId="{88E745FD-6D22-4832-A4F9-4A00C8241E88}">
      <dsp:nvSpPr>
        <dsp:cNvPr id="5" name="矩形 4"/>
        <dsp:cNvSpPr/>
      </dsp:nvSpPr>
      <dsp:spPr bwMode="white">
        <a:xfrm>
          <a:off x="1724718" y="52306"/>
          <a:ext cx="537948" cy="41845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endParaRPr>
            <a:solidFill>
              <a:schemeClr val="tx1"/>
            </a:solidFill>
          </a:endParaRPr>
        </a:p>
      </dsp:txBody>
      <dsp:txXfrm>
        <a:off x="1724718" y="52306"/>
        <a:ext cx="537948" cy="418450"/>
      </dsp:txXfrm>
    </dsp:sp>
    <dsp:sp modelId="{D0FCC3B6-B2C4-4485-81DA-3590E72481E1}">
      <dsp:nvSpPr>
        <dsp:cNvPr id="6" name="直角上箭头 5"/>
        <dsp:cNvSpPr/>
      </dsp:nvSpPr>
      <dsp:spPr bwMode="white">
        <a:xfrm rot="5400000">
          <a:off x="1731193" y="1166349"/>
          <a:ext cx="439373" cy="500211"/>
        </a:xfrm>
        <a:prstGeom prst="bentUpArrow">
          <a:avLst>
            <a:gd name="adj1" fmla="val 32840"/>
            <a:gd name="adj2" fmla="val 25000"/>
            <a:gd name="adj3" fmla="val 35780"/>
          </a:avLst>
        </a:prstGeom>
      </dsp:spPr>
      <dsp:style>
        <a:lnRef idx="2">
          <a:schemeClr val="accent1">
            <a:shade val="80000"/>
          </a:schemeClr>
        </a:lnRef>
        <a:fillRef idx="1">
          <a:schemeClr val="accent1">
            <a:tint val="40000"/>
          </a:schemeClr>
        </a:fillRef>
        <a:effectRef idx="0">
          <a:scrgbClr r="0" g="0" b="0"/>
        </a:effectRef>
        <a:fontRef idx="minor"/>
      </dsp:style>
      <dsp:txXfrm rot="5400000">
        <a:off x="1731193" y="1166349"/>
        <a:ext cx="439373" cy="500211"/>
      </dsp:txXfrm>
    </dsp:sp>
    <dsp:sp modelId="{DF366554-BF86-46AB-B8AA-982E3B799B11}">
      <dsp:nvSpPr>
        <dsp:cNvPr id="7" name="圆角矩形 6"/>
        <dsp:cNvSpPr/>
      </dsp:nvSpPr>
      <dsp:spPr bwMode="white">
        <a:xfrm>
          <a:off x="1609685" y="648598"/>
          <a:ext cx="739645" cy="517728"/>
        </a:xfrm>
        <a:prstGeom prst="roundRect">
          <a:avLst>
            <a:gd name="adj" fmla="val 16670"/>
          </a:avLst>
        </a:prstGeom>
      </dsp:spPr>
      <dsp:style>
        <a:lnRef idx="2">
          <a:schemeClr val="accent1">
            <a:shade val="80000"/>
          </a:schemeClr>
        </a:lnRef>
        <a:fillRef idx="1">
          <a:schemeClr val="lt1"/>
        </a:fillRef>
        <a:effectRef idx="0">
          <a:scrgbClr r="0" g="0" b="0"/>
        </a:effectRef>
        <a:fontRef idx="minor">
          <a:schemeClr val="lt1"/>
        </a:fontRef>
      </dsp:style>
      <dsp:txBody>
        <a:bodyPr lIns="41910" tIns="41910" rIns="41910" bIns="4191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rtl="0">
            <a:lnSpc>
              <a:spcPct val="100000"/>
            </a:lnSpc>
            <a:spcBef>
              <a:spcPct val="0"/>
            </a:spcBef>
            <a:spcAft>
              <a:spcPct val="35000"/>
            </a:spcAft>
          </a:pPr>
          <a:r>
            <a:rPr kumimoji="0" lang="zh-CN" altLang="en-US" b="1" i="0" u="none" strike="noStrike" cap="none" spc="0" normalizeH="0" baseline="0" noProof="0" dirty="0" smtClean="0">
              <a:solidFill>
                <a:schemeClr val="dk1"/>
              </a:solidFill>
              <a:effectLst/>
              <a:uLnTx/>
              <a:uFillTx/>
              <a:latin typeface="微软雅黑" panose="020B0503020204020204" pitchFamily="34" charset="-122"/>
              <a:ea typeface="微软雅黑" panose="020B0503020204020204" pitchFamily="34" charset="-122"/>
              <a:cs typeface="+mn-cs"/>
            </a:rPr>
            <a:t>申请评审</a:t>
          </a:r>
          <a:endParaRPr kumimoji="0" lang="zh-CN" altLang="en-US" b="1" i="0" u="none" strike="noStrike" cap="none" spc="0" normalizeH="0" baseline="0" dirty="0">
            <a:solidFill>
              <a:schemeClr val="dk1"/>
            </a:solidFill>
            <a:effectLst/>
            <a:uLnTx/>
            <a:uFillTx/>
            <a:latin typeface="微软雅黑" panose="020B0503020204020204" pitchFamily="34" charset="-122"/>
            <a:ea typeface="微软雅黑" panose="020B0503020204020204" pitchFamily="34" charset="-122"/>
            <a:cs typeface="+mn-cs"/>
          </a:endParaRPr>
        </a:p>
      </dsp:txBody>
      <dsp:txXfrm>
        <a:off x="1609685" y="648598"/>
        <a:ext cx="739645" cy="517728"/>
      </dsp:txXfrm>
    </dsp:sp>
    <dsp:sp modelId="{49C4C47A-1E17-42F3-8264-E5DF9468C0D8}">
      <dsp:nvSpPr>
        <dsp:cNvPr id="8" name="矩形 7"/>
        <dsp:cNvSpPr/>
      </dsp:nvSpPr>
      <dsp:spPr bwMode="white">
        <a:xfrm>
          <a:off x="2349330" y="700904"/>
          <a:ext cx="537948" cy="41845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endParaRPr>
            <a:solidFill>
              <a:schemeClr val="tx1"/>
            </a:solidFill>
          </a:endParaRPr>
        </a:p>
      </dsp:txBody>
      <dsp:txXfrm>
        <a:off x="2349330" y="700904"/>
        <a:ext cx="537948" cy="418450"/>
      </dsp:txXfrm>
    </dsp:sp>
    <dsp:sp modelId="{9FB2806D-3A25-4C76-9CBB-80C581943905}">
      <dsp:nvSpPr>
        <dsp:cNvPr id="9" name="直角上箭头 8"/>
        <dsp:cNvSpPr/>
      </dsp:nvSpPr>
      <dsp:spPr bwMode="white">
        <a:xfrm rot="5400000">
          <a:off x="2355805" y="1814947"/>
          <a:ext cx="439373" cy="500211"/>
        </a:xfrm>
        <a:prstGeom prst="bentUpArrow">
          <a:avLst>
            <a:gd name="adj1" fmla="val 32840"/>
            <a:gd name="adj2" fmla="val 25000"/>
            <a:gd name="adj3" fmla="val 35780"/>
          </a:avLst>
        </a:prstGeom>
      </dsp:spPr>
      <dsp:style>
        <a:lnRef idx="2">
          <a:schemeClr val="accent1">
            <a:shade val="80000"/>
          </a:schemeClr>
        </a:lnRef>
        <a:fillRef idx="1">
          <a:schemeClr val="accent1">
            <a:tint val="40000"/>
          </a:schemeClr>
        </a:fillRef>
        <a:effectRef idx="0">
          <a:scrgbClr r="0" g="0" b="0"/>
        </a:effectRef>
        <a:fontRef idx="minor"/>
      </dsp:style>
      <dsp:txXfrm rot="5400000">
        <a:off x="2355805" y="1814947"/>
        <a:ext cx="439373" cy="500211"/>
      </dsp:txXfrm>
    </dsp:sp>
    <dsp:sp modelId="{CF9A1853-C7AB-46EC-A8D1-3EB887D1F6E1}">
      <dsp:nvSpPr>
        <dsp:cNvPr id="10" name="圆角矩形 9"/>
        <dsp:cNvSpPr/>
      </dsp:nvSpPr>
      <dsp:spPr bwMode="white">
        <a:xfrm>
          <a:off x="2234297" y="1297196"/>
          <a:ext cx="739645" cy="517728"/>
        </a:xfrm>
        <a:prstGeom prst="roundRect">
          <a:avLst>
            <a:gd name="adj" fmla="val 16670"/>
          </a:avLst>
        </a:prstGeom>
      </dsp:spPr>
      <dsp:style>
        <a:lnRef idx="2">
          <a:schemeClr val="accent1">
            <a:shade val="80000"/>
          </a:schemeClr>
        </a:lnRef>
        <a:fillRef idx="1">
          <a:schemeClr val="lt1"/>
        </a:fillRef>
        <a:effectRef idx="0">
          <a:scrgbClr r="0" g="0" b="0"/>
        </a:effectRef>
        <a:fontRef idx="minor">
          <a:schemeClr val="lt1"/>
        </a:fontRef>
      </dsp:style>
      <dsp:txBody>
        <a:bodyPr lIns="41910" tIns="41910" rIns="41910" bIns="4191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rtl="0">
            <a:lnSpc>
              <a:spcPct val="100000"/>
            </a:lnSpc>
            <a:spcBef>
              <a:spcPct val="0"/>
            </a:spcBef>
            <a:spcAft>
              <a:spcPct val="35000"/>
            </a:spcAft>
          </a:pPr>
          <a:r>
            <a:rPr kumimoji="0" lang="zh-CN" altLang="en-US" b="1" i="0" u="none" strike="noStrike" cap="none" spc="0" normalizeH="0" baseline="0" noProof="0" dirty="0" smtClean="0">
              <a:solidFill>
                <a:schemeClr val="dk1"/>
              </a:solidFill>
              <a:effectLst/>
              <a:uLnTx/>
              <a:uFillTx/>
              <a:latin typeface="微软雅黑" panose="020B0503020204020204" pitchFamily="34" charset="-122"/>
              <a:ea typeface="微软雅黑" panose="020B0503020204020204" pitchFamily="34" charset="-122"/>
              <a:cs typeface="+mn-cs"/>
            </a:rPr>
            <a:t>评审与报告</a:t>
          </a:r>
          <a:endParaRPr kumimoji="0" lang="zh-CN" altLang="en-US" b="1" i="0" u="none" strike="noStrike" cap="none" spc="0" normalizeH="0" baseline="0" dirty="0">
            <a:solidFill>
              <a:schemeClr val="dk1"/>
            </a:solidFill>
            <a:effectLst/>
            <a:uLnTx/>
            <a:uFillTx/>
            <a:latin typeface="微软雅黑" panose="020B0503020204020204" pitchFamily="34" charset="-122"/>
            <a:ea typeface="微软雅黑" panose="020B0503020204020204" pitchFamily="34" charset="-122"/>
            <a:cs typeface="+mn-cs"/>
          </a:endParaRPr>
        </a:p>
      </dsp:txBody>
      <dsp:txXfrm>
        <a:off x="2234297" y="1297196"/>
        <a:ext cx="739645" cy="517728"/>
      </dsp:txXfrm>
    </dsp:sp>
    <dsp:sp modelId="{D10CEE8B-862D-4D67-9845-41CA66F0A263}">
      <dsp:nvSpPr>
        <dsp:cNvPr id="11" name="矩形 10"/>
        <dsp:cNvSpPr/>
      </dsp:nvSpPr>
      <dsp:spPr bwMode="white">
        <a:xfrm>
          <a:off x="2973943" y="1349502"/>
          <a:ext cx="537948" cy="41845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endParaRPr>
            <a:solidFill>
              <a:schemeClr val="tx1"/>
            </a:solidFill>
          </a:endParaRPr>
        </a:p>
      </dsp:txBody>
      <dsp:txXfrm>
        <a:off x="2973943" y="1349502"/>
        <a:ext cx="537948" cy="418450"/>
      </dsp:txXfrm>
    </dsp:sp>
    <dsp:sp modelId="{5AC58B94-F148-4B29-BB83-A0FE83671D28}">
      <dsp:nvSpPr>
        <dsp:cNvPr id="12" name="直角上箭头 11"/>
        <dsp:cNvSpPr/>
      </dsp:nvSpPr>
      <dsp:spPr bwMode="white">
        <a:xfrm rot="5400000">
          <a:off x="2980418" y="2463545"/>
          <a:ext cx="439373" cy="500211"/>
        </a:xfrm>
        <a:prstGeom prst="bentUpArrow">
          <a:avLst>
            <a:gd name="adj1" fmla="val 32840"/>
            <a:gd name="adj2" fmla="val 25000"/>
            <a:gd name="adj3" fmla="val 35780"/>
          </a:avLst>
        </a:prstGeom>
      </dsp:spPr>
      <dsp:style>
        <a:lnRef idx="2">
          <a:schemeClr val="accent1">
            <a:shade val="80000"/>
          </a:schemeClr>
        </a:lnRef>
        <a:fillRef idx="1">
          <a:schemeClr val="accent1">
            <a:tint val="40000"/>
          </a:schemeClr>
        </a:fillRef>
        <a:effectRef idx="0">
          <a:scrgbClr r="0" g="0" b="0"/>
        </a:effectRef>
        <a:fontRef idx="minor"/>
      </dsp:style>
      <dsp:txXfrm rot="5400000">
        <a:off x="2980418" y="2463545"/>
        <a:ext cx="439373" cy="500211"/>
      </dsp:txXfrm>
    </dsp:sp>
    <dsp:sp modelId="{5B405D59-CBCC-4100-BF01-06B5B0B4086D}">
      <dsp:nvSpPr>
        <dsp:cNvPr id="13" name="圆角矩形 12"/>
        <dsp:cNvSpPr/>
      </dsp:nvSpPr>
      <dsp:spPr bwMode="white">
        <a:xfrm>
          <a:off x="2858910" y="1945794"/>
          <a:ext cx="739645" cy="517728"/>
        </a:xfrm>
        <a:prstGeom prst="roundRect">
          <a:avLst>
            <a:gd name="adj" fmla="val 16670"/>
          </a:avLst>
        </a:prstGeom>
      </dsp:spPr>
      <dsp:style>
        <a:lnRef idx="2">
          <a:schemeClr val="accent1">
            <a:shade val="80000"/>
          </a:schemeClr>
        </a:lnRef>
        <a:fillRef idx="1">
          <a:schemeClr val="lt1"/>
        </a:fillRef>
        <a:effectRef idx="0">
          <a:scrgbClr r="0" g="0" b="0"/>
        </a:effectRef>
        <a:fontRef idx="minor">
          <a:schemeClr val="lt1"/>
        </a:fontRef>
      </dsp:style>
      <dsp:txBody>
        <a:bodyPr lIns="41910" tIns="41910" rIns="41910" bIns="4191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rtl="0">
            <a:lnSpc>
              <a:spcPct val="100000"/>
            </a:lnSpc>
            <a:spcBef>
              <a:spcPct val="0"/>
            </a:spcBef>
            <a:spcAft>
              <a:spcPct val="35000"/>
            </a:spcAft>
          </a:pPr>
          <a:r>
            <a:rPr kumimoji="0" lang="zh-CN" altLang="en-US" b="1" i="0" u="none" strike="noStrike" cap="none" spc="0" normalizeH="0" baseline="0" noProof="0" dirty="0" smtClean="0">
              <a:solidFill>
                <a:schemeClr val="dk1"/>
              </a:solidFill>
              <a:effectLst/>
              <a:uLnTx/>
              <a:uFillTx/>
              <a:latin typeface="微软雅黑" panose="020B0503020204020204" pitchFamily="34" charset="-122"/>
              <a:ea typeface="微软雅黑" panose="020B0503020204020204" pitchFamily="34" charset="-122"/>
              <a:cs typeface="+mn-cs"/>
            </a:rPr>
            <a:t>审核与公告</a:t>
          </a:r>
          <a:endParaRPr kumimoji="0" lang="zh-CN" altLang="en-US" b="1" i="0" u="none" strike="noStrike" cap="none" spc="0" normalizeH="0" baseline="0" dirty="0">
            <a:solidFill>
              <a:schemeClr val="dk1"/>
            </a:solidFill>
            <a:effectLst/>
            <a:uLnTx/>
            <a:uFillTx/>
            <a:latin typeface="微软雅黑" panose="020B0503020204020204" pitchFamily="34" charset="-122"/>
            <a:ea typeface="微软雅黑" panose="020B0503020204020204" pitchFamily="34" charset="-122"/>
            <a:cs typeface="+mn-cs"/>
          </a:endParaRPr>
        </a:p>
      </dsp:txBody>
      <dsp:txXfrm>
        <a:off x="2858910" y="1945794"/>
        <a:ext cx="739645" cy="517728"/>
      </dsp:txXfrm>
    </dsp:sp>
    <dsp:sp modelId="{14E1DF53-0C4A-4B03-8E86-A2BDA68C7E21}">
      <dsp:nvSpPr>
        <dsp:cNvPr id="14" name="矩形 13"/>
        <dsp:cNvSpPr/>
      </dsp:nvSpPr>
      <dsp:spPr bwMode="white">
        <a:xfrm>
          <a:off x="3598555" y="1998101"/>
          <a:ext cx="537948" cy="41845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endParaRPr>
            <a:solidFill>
              <a:schemeClr val="tx1"/>
            </a:solidFill>
          </a:endParaRPr>
        </a:p>
      </dsp:txBody>
      <dsp:txXfrm>
        <a:off x="3598555" y="1998101"/>
        <a:ext cx="537948" cy="418450"/>
      </dsp:txXfrm>
    </dsp:sp>
    <dsp:sp modelId="{9A5CEBB9-E9CB-4C05-BEB1-27A0B667B376}">
      <dsp:nvSpPr>
        <dsp:cNvPr id="15" name="圆角矩形 14"/>
        <dsp:cNvSpPr/>
      </dsp:nvSpPr>
      <dsp:spPr bwMode="white">
        <a:xfrm>
          <a:off x="3483522" y="2594392"/>
          <a:ext cx="739645" cy="517728"/>
        </a:xfrm>
        <a:prstGeom prst="roundRect">
          <a:avLst>
            <a:gd name="adj" fmla="val 16670"/>
          </a:avLst>
        </a:prstGeom>
      </dsp:spPr>
      <dsp:style>
        <a:lnRef idx="2">
          <a:schemeClr val="accent1">
            <a:shade val="80000"/>
          </a:schemeClr>
        </a:lnRef>
        <a:fillRef idx="1">
          <a:schemeClr val="lt1"/>
        </a:fillRef>
        <a:effectRef idx="0">
          <a:scrgbClr r="0" g="0" b="0"/>
        </a:effectRef>
        <a:fontRef idx="minor">
          <a:schemeClr val="lt1"/>
        </a:fontRef>
      </dsp:style>
      <dsp:txBody>
        <a:bodyPr lIns="41910" tIns="41910" rIns="41910" bIns="41910"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rtl="0">
            <a:lnSpc>
              <a:spcPct val="100000"/>
            </a:lnSpc>
            <a:spcBef>
              <a:spcPct val="0"/>
            </a:spcBef>
            <a:spcAft>
              <a:spcPct val="35000"/>
            </a:spcAft>
          </a:pPr>
          <a:r>
            <a:rPr kumimoji="0" lang="zh-CN" altLang="en-US" b="1" i="0" u="none" strike="noStrike" cap="none" spc="0" normalizeH="0" baseline="0" noProof="0" dirty="0" smtClean="0">
              <a:solidFill>
                <a:schemeClr val="dk1"/>
              </a:solidFill>
              <a:effectLst/>
              <a:uLnTx/>
              <a:uFillTx/>
              <a:latin typeface="微软雅黑" panose="020B0503020204020204" pitchFamily="34" charset="-122"/>
              <a:ea typeface="微软雅黑" panose="020B0503020204020204" pitchFamily="34" charset="-122"/>
              <a:cs typeface="+mn-cs"/>
            </a:rPr>
            <a:t>颁发证书和牌匾</a:t>
          </a:r>
          <a:endParaRPr kumimoji="0" lang="zh-CN" altLang="en-US" b="1" i="0" u="none" strike="noStrike" cap="none" spc="0" normalizeH="0" baseline="0" dirty="0">
            <a:solidFill>
              <a:schemeClr val="dk1"/>
            </a:solidFill>
            <a:effectLst/>
            <a:uLnTx/>
            <a:uFillTx/>
            <a:latin typeface="微软雅黑" panose="020B0503020204020204" pitchFamily="34" charset="-122"/>
            <a:ea typeface="微软雅黑" panose="020B0503020204020204" pitchFamily="34" charset="-122"/>
            <a:cs typeface="+mn-cs"/>
          </a:endParaRPr>
        </a:p>
      </dsp:txBody>
      <dsp:txXfrm>
        <a:off x="3483522" y="2594392"/>
        <a:ext cx="739645" cy="517728"/>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1">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1">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type="bentUpArrow" r:blip="" rot="90">
                    <dgm:adjLst>
                      <dgm:adj idx="1" val="0.3284"/>
                      <dgm:adj idx="2" val="0.25"/>
                      <dgm:adj idx="3" val="0.3578"/>
                    </dgm:adjLst>
                  </dgm:shape>
                </dgm:if>
                <dgm:else name="Name13">
                  <dgm:shape xmlns:r="http://schemas.openxmlformats.org/officeDocument/2006/relationships" type="bentArrow" r:blip="" rot="180">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fld>
            <a:endParaRPr lang="zh-CN" altLang="en-US"/>
          </a:p>
        </p:txBody>
      </p:sp>
    </p:spTree>
  </p:cSld>
  <p:clrMapOvr>
    <a:masterClrMapping/>
  </p:clrMapOvr>
  <p:transition spd="slow" advClick="0" advTm="2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25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itchFamily="34" charset="0"/>
                <a:ea typeface="冬青黑体简体中文 W3" charset="-122"/>
              </a:defRPr>
            </a:lvl1pPr>
            <a:lvl2pPr marL="742950" indent="-285750">
              <a:defRPr>
                <a:solidFill>
                  <a:schemeClr val="tx1"/>
                </a:solidFill>
                <a:latin typeface="Open Sans" pitchFamily="34" charset="0"/>
                <a:ea typeface="冬青黑体简体中文 W3" charset="-122"/>
              </a:defRPr>
            </a:lvl2pPr>
            <a:lvl3pPr marL="1143000" indent="-228600">
              <a:defRPr>
                <a:solidFill>
                  <a:schemeClr val="tx1"/>
                </a:solidFill>
                <a:latin typeface="Open Sans" pitchFamily="34" charset="0"/>
                <a:ea typeface="冬青黑体简体中文 W3" charset="-122"/>
              </a:defRPr>
            </a:lvl3pPr>
            <a:lvl4pPr marL="1600200" indent="-228600">
              <a:defRPr>
                <a:solidFill>
                  <a:schemeClr val="tx1"/>
                </a:solidFill>
                <a:latin typeface="Open Sans" pitchFamily="34" charset="0"/>
                <a:ea typeface="冬青黑体简体中文 W3" charset="-122"/>
              </a:defRPr>
            </a:lvl4pPr>
            <a:lvl5pPr marL="2057400" indent="-228600">
              <a:defRPr>
                <a:solidFill>
                  <a:schemeClr val="tx1"/>
                </a:solidFill>
                <a:latin typeface="Open Sans" pitchFamily="34" charset="0"/>
                <a:ea typeface="冬青黑体简体中文 W3" charset="-122"/>
              </a:defRPr>
            </a:lvl5pPr>
            <a:lvl6pPr marL="2514600" indent="-228600" fontAlgn="base">
              <a:spcBef>
                <a:spcPct val="0"/>
              </a:spcBef>
              <a:spcAft>
                <a:spcPct val="0"/>
              </a:spcAft>
              <a:defRPr>
                <a:solidFill>
                  <a:schemeClr val="tx1"/>
                </a:solidFill>
                <a:latin typeface="Open Sans" pitchFamily="34" charset="0"/>
                <a:ea typeface="冬青黑体简体中文 W3" charset="-122"/>
              </a:defRPr>
            </a:lvl6pPr>
            <a:lvl7pPr marL="2971800" indent="-228600" fontAlgn="base">
              <a:spcBef>
                <a:spcPct val="0"/>
              </a:spcBef>
              <a:spcAft>
                <a:spcPct val="0"/>
              </a:spcAft>
              <a:defRPr>
                <a:solidFill>
                  <a:schemeClr val="tx1"/>
                </a:solidFill>
                <a:latin typeface="Open Sans" pitchFamily="34" charset="0"/>
                <a:ea typeface="冬青黑体简体中文 W3" charset="-122"/>
              </a:defRPr>
            </a:lvl7pPr>
            <a:lvl8pPr marL="3429000" indent="-228600" fontAlgn="base">
              <a:spcBef>
                <a:spcPct val="0"/>
              </a:spcBef>
              <a:spcAft>
                <a:spcPct val="0"/>
              </a:spcAft>
              <a:defRPr>
                <a:solidFill>
                  <a:schemeClr val="tx1"/>
                </a:solidFill>
                <a:latin typeface="Open Sans" pitchFamily="34" charset="0"/>
                <a:ea typeface="冬青黑体简体中文 W3" charset="-122"/>
              </a:defRPr>
            </a:lvl8pPr>
            <a:lvl9pPr marL="3886200" indent="-228600" fontAlgn="base">
              <a:spcBef>
                <a:spcPct val="0"/>
              </a:spcBef>
              <a:spcAft>
                <a:spcPct val="0"/>
              </a:spcAft>
              <a:defRPr>
                <a:solidFill>
                  <a:schemeClr val="tx1"/>
                </a:solidFill>
                <a:latin typeface="Open Sans" pitchFamily="34" charset="0"/>
                <a:ea typeface="冬青黑体简体中文 W3"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defTabSz="685165">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3"/>
          <p:cNvSpPr txBox="1"/>
          <p:nvPr userDrawn="1"/>
        </p:nvSpPr>
        <p:spPr>
          <a:xfrm>
            <a:off x="265113" y="464995"/>
            <a:ext cx="1196489" cy="207753"/>
          </a:xfrm>
          <a:prstGeom prst="rect">
            <a:avLst/>
          </a:prstGeom>
          <a:noFill/>
        </p:spPr>
        <p:txBody>
          <a:bodyPr wrap="none" lIns="68584" tIns="34292" rIns="68584" bIns="34292">
            <a:spAutoFit/>
          </a:bodyPr>
          <a:lstStyle/>
          <a:p>
            <a:pPr defTabSz="685165">
              <a:defRPr/>
            </a:pPr>
            <a:r>
              <a:rPr lang="en-US" altLang="zh-CN" sz="900" dirty="0">
                <a:solidFill>
                  <a:schemeClr val="tx1">
                    <a:lumMod val="50000"/>
                    <a:lumOff val="50000"/>
                  </a:schemeClr>
                </a:solidFill>
                <a:cs typeface="+mn-ea"/>
                <a:sym typeface="+mn-lt"/>
              </a:rPr>
              <a:t>Annual work summary</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defTabSz="685165">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工作完成情况</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3"/>
          <p:cNvSpPr txBox="1"/>
          <p:nvPr userDrawn="1"/>
        </p:nvSpPr>
        <p:spPr>
          <a:xfrm>
            <a:off x="265114" y="464995"/>
            <a:ext cx="858256" cy="207753"/>
          </a:xfrm>
          <a:prstGeom prst="rect">
            <a:avLst/>
          </a:prstGeom>
          <a:noFill/>
        </p:spPr>
        <p:txBody>
          <a:bodyPr wrap="none" lIns="68584" tIns="34292" rIns="68584" bIns="34292">
            <a:spAutoFit/>
          </a:bodyPr>
          <a:lstStyle/>
          <a:p>
            <a:pPr defTabSz="685165">
              <a:defRPr/>
            </a:pPr>
            <a:r>
              <a:rPr lang="en-US" altLang="zh-CN" sz="900" dirty="0">
                <a:solidFill>
                  <a:schemeClr val="tx1">
                    <a:lumMod val="50000"/>
                    <a:lumOff val="50000"/>
                  </a:schemeClr>
                </a:solidFill>
                <a:cs typeface="+mn-ea"/>
                <a:sym typeface="+mn-lt"/>
              </a:rPr>
              <a:t>Job completion</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defTabSz="685165">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成功项目展示</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3"/>
          <p:cNvSpPr txBox="1"/>
          <p:nvPr userDrawn="1"/>
        </p:nvSpPr>
        <p:spPr>
          <a:xfrm>
            <a:off x="265113" y="464995"/>
            <a:ext cx="1606858" cy="207753"/>
          </a:xfrm>
          <a:prstGeom prst="rect">
            <a:avLst/>
          </a:prstGeom>
          <a:noFill/>
        </p:spPr>
        <p:txBody>
          <a:bodyPr wrap="none" lIns="68584" tIns="34292" rIns="68584" bIns="34292">
            <a:spAutoFit/>
          </a:bodyPr>
          <a:lstStyle/>
          <a:p>
            <a:pPr defTabSz="685165">
              <a:defRPr/>
            </a:pPr>
            <a:r>
              <a:rPr lang="en-US" altLang="zh-CN" sz="900" dirty="0">
                <a:solidFill>
                  <a:schemeClr val="tx1">
                    <a:lumMod val="50000"/>
                    <a:lumOff val="50000"/>
                  </a:schemeClr>
                </a:solidFill>
                <a:cs typeface="+mn-ea"/>
                <a:sym typeface="+mn-lt"/>
              </a:rPr>
              <a:t>Successful project presentation</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3" name="文本框 32"/>
          <p:cNvSpPr txBox="1"/>
          <p:nvPr userDrawn="1"/>
        </p:nvSpPr>
        <p:spPr>
          <a:xfrm>
            <a:off x="265114" y="257096"/>
            <a:ext cx="1138781" cy="269226"/>
          </a:xfrm>
          <a:prstGeom prst="rect">
            <a:avLst/>
          </a:prstGeom>
          <a:noFill/>
        </p:spPr>
        <p:txBody>
          <a:bodyPr wrap="none" lIns="68584" tIns="34292" rIns="68584" bIns="34292">
            <a:spAutoFit/>
          </a:bodyPr>
          <a:lstStyle/>
          <a:p>
            <a:pPr defTabSz="685165">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明年工作计划</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3"/>
          <p:cNvSpPr txBox="1"/>
          <p:nvPr userDrawn="1"/>
        </p:nvSpPr>
        <p:spPr>
          <a:xfrm>
            <a:off x="265113" y="464995"/>
            <a:ext cx="1209313" cy="207753"/>
          </a:xfrm>
          <a:prstGeom prst="rect">
            <a:avLst/>
          </a:prstGeom>
          <a:noFill/>
        </p:spPr>
        <p:txBody>
          <a:bodyPr wrap="none" lIns="68584" tIns="34292" rIns="68584" bIns="34292">
            <a:spAutoFit/>
          </a:bodyPr>
          <a:lstStyle/>
          <a:p>
            <a:pPr defTabSz="685165">
              <a:defRPr/>
            </a:pPr>
            <a:r>
              <a:rPr lang="en-US" altLang="zh-CN" sz="900" dirty="0">
                <a:solidFill>
                  <a:schemeClr val="tx1">
                    <a:lumMod val="50000"/>
                    <a:lumOff val="50000"/>
                  </a:schemeClr>
                </a:solidFill>
                <a:cs typeface="+mn-ea"/>
                <a:sym typeface="+mn-lt"/>
              </a:rPr>
              <a:t>Work plan for next yea</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tags" Target="../tags/tag8.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fld>
            <a:endParaRPr lang="zh-CN" altLang="en-US"/>
          </a:p>
        </p:txBody>
      </p:sp>
      <p:pic>
        <p:nvPicPr>
          <p:cNvPr id="8" name="图片 7"/>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2.png"/><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5.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13.jpeg"/><Relationship Id="rId4" Type="http://schemas.openxmlformats.org/officeDocument/2006/relationships/tags" Target="../tags/tag18.xml"/><Relationship Id="rId3" Type="http://schemas.openxmlformats.org/officeDocument/2006/relationships/image" Target="../media/image12.jpeg"/><Relationship Id="rId2" Type="http://schemas.openxmlformats.org/officeDocument/2006/relationships/tags" Target="../tags/tag17.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0" y="-34781"/>
            <a:ext cx="9135879" cy="5143500"/>
          </a:xfrm>
          <a:prstGeom prst="rect">
            <a:avLst/>
          </a:prstGeom>
        </p:spPr>
      </p:pic>
      <p:sp>
        <p:nvSpPr>
          <p:cNvPr id="9" name="矩形 8"/>
          <p:cNvSpPr/>
          <p:nvPr/>
        </p:nvSpPr>
        <p:spPr>
          <a:xfrm>
            <a:off x="1296974" y="1347614"/>
            <a:ext cx="2517275" cy="971550"/>
          </a:xfrm>
          <a:prstGeom prst="rect">
            <a:avLst/>
          </a:prstGeom>
        </p:spPr>
        <p:txBody>
          <a:bodyPr wrap="square" lIns="48756" tIns="24378" rIns="48756" bIns="24378">
            <a:spAutoFit/>
          </a:bodyPr>
          <a:lstStyle/>
          <a:p>
            <a:pPr algn="ctr"/>
            <a:r>
              <a:rPr lang="en-US" altLang="zh-CN" sz="6000" spc="213" dirty="0">
                <a:solidFill>
                  <a:schemeClr val="accent1"/>
                </a:solidFill>
                <a:latin typeface="Broadway" pitchFamily="18" charset="0"/>
                <a:ea typeface="微软雅黑" panose="020B0503020204020204" pitchFamily="34" charset="-122"/>
                <a:cs typeface="Arial" panose="020B0604020202020204" pitchFamily="34" charset="0"/>
              </a:rPr>
              <a:t>2018</a:t>
            </a:r>
            <a:endParaRPr lang="en-US" altLang="zh-CN" sz="6000" spc="213" dirty="0">
              <a:solidFill>
                <a:schemeClr val="accent1"/>
              </a:solidFill>
              <a:latin typeface="Broadway" pitchFamily="18" charset="0"/>
              <a:ea typeface="微软雅黑" panose="020B0503020204020204" pitchFamily="34" charset="-122"/>
              <a:cs typeface="Arial" panose="020B0604020202020204" pitchFamily="34" charset="0"/>
            </a:endParaRPr>
          </a:p>
        </p:txBody>
      </p:sp>
      <p:sp>
        <p:nvSpPr>
          <p:cNvPr id="10" name="文本框 16"/>
          <p:cNvSpPr txBox="1"/>
          <p:nvPr/>
        </p:nvSpPr>
        <p:spPr>
          <a:xfrm>
            <a:off x="251520" y="2278428"/>
            <a:ext cx="4464496" cy="496544"/>
          </a:xfrm>
          <a:prstGeom prst="rect">
            <a:avLst/>
          </a:prstGeom>
          <a:noFill/>
        </p:spPr>
        <p:txBody>
          <a:bodyPr wrap="square" lIns="65023" tIns="32511" rIns="65023" bIns="32511" rtlCol="0">
            <a:spAutoFit/>
          </a:bodyPr>
          <a:lstStyle/>
          <a:p>
            <a:pPr>
              <a:buNone/>
            </a:pPr>
            <a:r>
              <a:rPr lang="zh-CN" altLang="en-US" sz="2800" b="1" cap="all"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安全生产标准化</a:t>
            </a:r>
            <a:r>
              <a:rPr lang="zh-CN" altLang="en-US" sz="2800" b="1" cap="all"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启动培训会</a:t>
            </a:r>
            <a:endParaRPr lang="zh-CN" altLang="en-US" sz="2800" b="1" cap="all"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 name="组合 5"/>
          <p:cNvGrpSpPr/>
          <p:nvPr/>
        </p:nvGrpSpPr>
        <p:grpSpPr>
          <a:xfrm>
            <a:off x="251" y="3890452"/>
            <a:ext cx="9143498" cy="1252907"/>
            <a:chOff x="251" y="4076867"/>
            <a:chExt cx="9143498" cy="1066492"/>
          </a:xfrm>
        </p:grpSpPr>
        <p:sp>
          <p:nvSpPr>
            <p:cNvPr id="13" name="Freeform 6"/>
            <p:cNvSpPr/>
            <p:nvPr/>
          </p:nvSpPr>
          <p:spPr bwMode="auto">
            <a:xfrm>
              <a:off x="251" y="4076867"/>
              <a:ext cx="9143498" cy="931777"/>
            </a:xfrm>
            <a:custGeom>
              <a:avLst/>
              <a:gdLst>
                <a:gd name="T0" fmla="*/ 5699 w 5699"/>
                <a:gd name="T1" fmla="*/ 0 h 581"/>
                <a:gd name="T2" fmla="*/ 5699 w 5699"/>
                <a:gd name="T3" fmla="*/ 141 h 581"/>
                <a:gd name="T4" fmla="*/ 5473 w 5699"/>
                <a:gd name="T5" fmla="*/ 202 h 581"/>
                <a:gd name="T6" fmla="*/ 5238 w 5699"/>
                <a:gd name="T7" fmla="*/ 258 h 581"/>
                <a:gd name="T8" fmla="*/ 4996 w 5699"/>
                <a:gd name="T9" fmla="*/ 310 h 581"/>
                <a:gd name="T10" fmla="*/ 4745 w 5699"/>
                <a:gd name="T11" fmla="*/ 357 h 581"/>
                <a:gd name="T12" fmla="*/ 4485 w 5699"/>
                <a:gd name="T13" fmla="*/ 399 h 581"/>
                <a:gd name="T14" fmla="*/ 4217 w 5699"/>
                <a:gd name="T15" fmla="*/ 437 h 581"/>
                <a:gd name="T16" fmla="*/ 3942 w 5699"/>
                <a:gd name="T17" fmla="*/ 470 h 581"/>
                <a:gd name="T18" fmla="*/ 3658 w 5699"/>
                <a:gd name="T19" fmla="*/ 500 h 581"/>
                <a:gd name="T20" fmla="*/ 3368 w 5699"/>
                <a:gd name="T21" fmla="*/ 524 h 581"/>
                <a:gd name="T22" fmla="*/ 3068 w 5699"/>
                <a:gd name="T23" fmla="*/ 545 h 581"/>
                <a:gd name="T24" fmla="*/ 2760 w 5699"/>
                <a:gd name="T25" fmla="*/ 561 h 581"/>
                <a:gd name="T26" fmla="*/ 2443 w 5699"/>
                <a:gd name="T27" fmla="*/ 571 h 581"/>
                <a:gd name="T28" fmla="*/ 2119 w 5699"/>
                <a:gd name="T29" fmla="*/ 578 h 581"/>
                <a:gd name="T30" fmla="*/ 1787 w 5699"/>
                <a:gd name="T31" fmla="*/ 581 h 581"/>
                <a:gd name="T32" fmla="*/ 1445 w 5699"/>
                <a:gd name="T33" fmla="*/ 580 h 581"/>
                <a:gd name="T34" fmla="*/ 1095 w 5699"/>
                <a:gd name="T35" fmla="*/ 573 h 581"/>
                <a:gd name="T36" fmla="*/ 738 w 5699"/>
                <a:gd name="T37" fmla="*/ 561 h 581"/>
                <a:gd name="T38" fmla="*/ 375 w 5699"/>
                <a:gd name="T39" fmla="*/ 547 h 581"/>
                <a:gd name="T40" fmla="*/ 0 w 5699"/>
                <a:gd name="T41" fmla="*/ 526 h 581"/>
                <a:gd name="T42" fmla="*/ 0 w 5699"/>
                <a:gd name="T43" fmla="*/ 503 h 581"/>
                <a:gd name="T44" fmla="*/ 394 w 5699"/>
                <a:gd name="T45" fmla="*/ 515 h 581"/>
                <a:gd name="T46" fmla="*/ 779 w 5699"/>
                <a:gd name="T47" fmla="*/ 524 h 581"/>
                <a:gd name="T48" fmla="*/ 1155 w 5699"/>
                <a:gd name="T49" fmla="*/ 527 h 581"/>
                <a:gd name="T50" fmla="*/ 1522 w 5699"/>
                <a:gd name="T51" fmla="*/ 526 h 581"/>
                <a:gd name="T52" fmla="*/ 1879 w 5699"/>
                <a:gd name="T53" fmla="*/ 519 h 581"/>
                <a:gd name="T54" fmla="*/ 2227 w 5699"/>
                <a:gd name="T55" fmla="*/ 507 h 581"/>
                <a:gd name="T56" fmla="*/ 2567 w 5699"/>
                <a:gd name="T57" fmla="*/ 491 h 581"/>
                <a:gd name="T58" fmla="*/ 2898 w 5699"/>
                <a:gd name="T59" fmla="*/ 470 h 581"/>
                <a:gd name="T60" fmla="*/ 3218 w 5699"/>
                <a:gd name="T61" fmla="*/ 446 h 581"/>
                <a:gd name="T62" fmla="*/ 3530 w 5699"/>
                <a:gd name="T63" fmla="*/ 414 h 581"/>
                <a:gd name="T64" fmla="*/ 3832 w 5699"/>
                <a:gd name="T65" fmla="*/ 380 h 581"/>
                <a:gd name="T66" fmla="*/ 4127 w 5699"/>
                <a:gd name="T67" fmla="*/ 339 h 581"/>
                <a:gd name="T68" fmla="*/ 4412 w 5699"/>
                <a:gd name="T69" fmla="*/ 294 h 581"/>
                <a:gd name="T70" fmla="*/ 4687 w 5699"/>
                <a:gd name="T71" fmla="*/ 245 h 581"/>
                <a:gd name="T72" fmla="*/ 4954 w 5699"/>
                <a:gd name="T73" fmla="*/ 192 h 581"/>
                <a:gd name="T74" fmla="*/ 5211 w 5699"/>
                <a:gd name="T75" fmla="*/ 132 h 581"/>
                <a:gd name="T76" fmla="*/ 5459 w 5699"/>
                <a:gd name="T77" fmla="*/ 68 h 581"/>
                <a:gd name="T78" fmla="*/ 5699 w 5699"/>
                <a:gd name="T7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99" h="581">
                  <a:moveTo>
                    <a:pt x="5699" y="0"/>
                  </a:moveTo>
                  <a:lnTo>
                    <a:pt x="5699" y="141"/>
                  </a:lnTo>
                  <a:lnTo>
                    <a:pt x="5473" y="202"/>
                  </a:lnTo>
                  <a:lnTo>
                    <a:pt x="5238" y="258"/>
                  </a:lnTo>
                  <a:lnTo>
                    <a:pt x="4996" y="310"/>
                  </a:lnTo>
                  <a:lnTo>
                    <a:pt x="4745" y="357"/>
                  </a:lnTo>
                  <a:lnTo>
                    <a:pt x="4485" y="399"/>
                  </a:lnTo>
                  <a:lnTo>
                    <a:pt x="4217" y="437"/>
                  </a:lnTo>
                  <a:lnTo>
                    <a:pt x="3942" y="470"/>
                  </a:lnTo>
                  <a:lnTo>
                    <a:pt x="3658" y="500"/>
                  </a:lnTo>
                  <a:lnTo>
                    <a:pt x="3368" y="524"/>
                  </a:lnTo>
                  <a:lnTo>
                    <a:pt x="3068" y="545"/>
                  </a:lnTo>
                  <a:lnTo>
                    <a:pt x="2760" y="561"/>
                  </a:lnTo>
                  <a:lnTo>
                    <a:pt x="2443" y="571"/>
                  </a:lnTo>
                  <a:lnTo>
                    <a:pt x="2119" y="578"/>
                  </a:lnTo>
                  <a:lnTo>
                    <a:pt x="1787" y="581"/>
                  </a:lnTo>
                  <a:lnTo>
                    <a:pt x="1445" y="580"/>
                  </a:lnTo>
                  <a:lnTo>
                    <a:pt x="1095" y="573"/>
                  </a:lnTo>
                  <a:lnTo>
                    <a:pt x="738" y="561"/>
                  </a:lnTo>
                  <a:lnTo>
                    <a:pt x="375" y="547"/>
                  </a:lnTo>
                  <a:lnTo>
                    <a:pt x="0" y="526"/>
                  </a:lnTo>
                  <a:lnTo>
                    <a:pt x="0" y="503"/>
                  </a:lnTo>
                  <a:lnTo>
                    <a:pt x="394" y="515"/>
                  </a:lnTo>
                  <a:lnTo>
                    <a:pt x="779" y="524"/>
                  </a:lnTo>
                  <a:lnTo>
                    <a:pt x="1155" y="527"/>
                  </a:lnTo>
                  <a:lnTo>
                    <a:pt x="1522" y="526"/>
                  </a:lnTo>
                  <a:lnTo>
                    <a:pt x="1879" y="519"/>
                  </a:lnTo>
                  <a:lnTo>
                    <a:pt x="2227" y="507"/>
                  </a:lnTo>
                  <a:lnTo>
                    <a:pt x="2567" y="491"/>
                  </a:lnTo>
                  <a:lnTo>
                    <a:pt x="2898" y="470"/>
                  </a:lnTo>
                  <a:lnTo>
                    <a:pt x="3218" y="446"/>
                  </a:lnTo>
                  <a:lnTo>
                    <a:pt x="3530" y="414"/>
                  </a:lnTo>
                  <a:lnTo>
                    <a:pt x="3832" y="380"/>
                  </a:lnTo>
                  <a:lnTo>
                    <a:pt x="4127" y="339"/>
                  </a:lnTo>
                  <a:lnTo>
                    <a:pt x="4412" y="294"/>
                  </a:lnTo>
                  <a:lnTo>
                    <a:pt x="4687" y="245"/>
                  </a:lnTo>
                  <a:lnTo>
                    <a:pt x="4954" y="192"/>
                  </a:lnTo>
                  <a:lnTo>
                    <a:pt x="5211" y="132"/>
                  </a:lnTo>
                  <a:lnTo>
                    <a:pt x="5459" y="68"/>
                  </a:lnTo>
                  <a:lnTo>
                    <a:pt x="5699" y="0"/>
                  </a:lnTo>
                  <a:close/>
                </a:path>
              </a:pathLst>
            </a:custGeom>
            <a:solidFill>
              <a:schemeClr val="accent2"/>
            </a:solidFill>
            <a:ln w="0">
              <a:noFill/>
              <a:prstDash val="solid"/>
              <a:round/>
            </a:ln>
          </p:spPr>
          <p:txBody>
            <a:bodyPr vert="horz" wrap="square" lIns="91435" tIns="45717" rIns="91435" bIns="45717" numCol="1" anchor="t" anchorCtr="0" compatLnSpc="1"/>
            <a:lstStyle/>
            <a:p>
              <a:endParaRPr lang="zh-CN" altLang="en-US" sz="1280"/>
            </a:p>
          </p:txBody>
        </p:sp>
        <p:sp>
          <p:nvSpPr>
            <p:cNvPr id="14" name="Freeform 8"/>
            <p:cNvSpPr/>
            <p:nvPr/>
          </p:nvSpPr>
          <p:spPr bwMode="auto">
            <a:xfrm>
              <a:off x="251" y="4362334"/>
              <a:ext cx="9143498" cy="781025"/>
            </a:xfrm>
            <a:custGeom>
              <a:avLst/>
              <a:gdLst>
                <a:gd name="T0" fmla="*/ 5699 w 5699"/>
                <a:gd name="T1" fmla="*/ 0 h 487"/>
                <a:gd name="T2" fmla="*/ 5699 w 5699"/>
                <a:gd name="T3" fmla="*/ 487 h 487"/>
                <a:gd name="T4" fmla="*/ 0 w 5699"/>
                <a:gd name="T5" fmla="*/ 487 h 487"/>
                <a:gd name="T6" fmla="*/ 0 w 5699"/>
                <a:gd name="T7" fmla="*/ 360 h 487"/>
                <a:gd name="T8" fmla="*/ 375 w 5699"/>
                <a:gd name="T9" fmla="*/ 381 h 487"/>
                <a:gd name="T10" fmla="*/ 738 w 5699"/>
                <a:gd name="T11" fmla="*/ 398 h 487"/>
                <a:gd name="T12" fmla="*/ 1095 w 5699"/>
                <a:gd name="T13" fmla="*/ 410 h 487"/>
                <a:gd name="T14" fmla="*/ 1445 w 5699"/>
                <a:gd name="T15" fmla="*/ 419 h 487"/>
                <a:gd name="T16" fmla="*/ 1787 w 5699"/>
                <a:gd name="T17" fmla="*/ 423 h 487"/>
                <a:gd name="T18" fmla="*/ 2119 w 5699"/>
                <a:gd name="T19" fmla="*/ 421 h 487"/>
                <a:gd name="T20" fmla="*/ 2443 w 5699"/>
                <a:gd name="T21" fmla="*/ 416 h 487"/>
                <a:gd name="T22" fmla="*/ 2760 w 5699"/>
                <a:gd name="T23" fmla="*/ 405 h 487"/>
                <a:gd name="T24" fmla="*/ 3068 w 5699"/>
                <a:gd name="T25" fmla="*/ 391 h 487"/>
                <a:gd name="T26" fmla="*/ 3368 w 5699"/>
                <a:gd name="T27" fmla="*/ 372 h 487"/>
                <a:gd name="T28" fmla="*/ 3658 w 5699"/>
                <a:gd name="T29" fmla="*/ 348 h 487"/>
                <a:gd name="T30" fmla="*/ 3942 w 5699"/>
                <a:gd name="T31" fmla="*/ 320 h 487"/>
                <a:gd name="T32" fmla="*/ 4217 w 5699"/>
                <a:gd name="T33" fmla="*/ 289 h 487"/>
                <a:gd name="T34" fmla="*/ 4485 w 5699"/>
                <a:gd name="T35" fmla="*/ 250 h 487"/>
                <a:gd name="T36" fmla="*/ 4745 w 5699"/>
                <a:gd name="T37" fmla="*/ 210 h 487"/>
                <a:gd name="T38" fmla="*/ 4996 w 5699"/>
                <a:gd name="T39" fmla="*/ 163 h 487"/>
                <a:gd name="T40" fmla="*/ 5238 w 5699"/>
                <a:gd name="T41" fmla="*/ 113 h 487"/>
                <a:gd name="T42" fmla="*/ 5473 w 5699"/>
                <a:gd name="T43" fmla="*/ 59 h 487"/>
                <a:gd name="T44" fmla="*/ 5699 w 5699"/>
                <a:gd name="T4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99" h="487">
                  <a:moveTo>
                    <a:pt x="5699" y="0"/>
                  </a:moveTo>
                  <a:lnTo>
                    <a:pt x="5699" y="487"/>
                  </a:lnTo>
                  <a:lnTo>
                    <a:pt x="0" y="487"/>
                  </a:lnTo>
                  <a:lnTo>
                    <a:pt x="0" y="360"/>
                  </a:lnTo>
                  <a:lnTo>
                    <a:pt x="375" y="381"/>
                  </a:lnTo>
                  <a:lnTo>
                    <a:pt x="738" y="398"/>
                  </a:lnTo>
                  <a:lnTo>
                    <a:pt x="1095" y="410"/>
                  </a:lnTo>
                  <a:lnTo>
                    <a:pt x="1445" y="419"/>
                  </a:lnTo>
                  <a:lnTo>
                    <a:pt x="1787" y="423"/>
                  </a:lnTo>
                  <a:lnTo>
                    <a:pt x="2119" y="421"/>
                  </a:lnTo>
                  <a:lnTo>
                    <a:pt x="2443" y="416"/>
                  </a:lnTo>
                  <a:lnTo>
                    <a:pt x="2760" y="405"/>
                  </a:lnTo>
                  <a:lnTo>
                    <a:pt x="3068" y="391"/>
                  </a:lnTo>
                  <a:lnTo>
                    <a:pt x="3368" y="372"/>
                  </a:lnTo>
                  <a:lnTo>
                    <a:pt x="3658" y="348"/>
                  </a:lnTo>
                  <a:lnTo>
                    <a:pt x="3942" y="320"/>
                  </a:lnTo>
                  <a:lnTo>
                    <a:pt x="4217" y="289"/>
                  </a:lnTo>
                  <a:lnTo>
                    <a:pt x="4485" y="250"/>
                  </a:lnTo>
                  <a:lnTo>
                    <a:pt x="4745" y="210"/>
                  </a:lnTo>
                  <a:lnTo>
                    <a:pt x="4996" y="163"/>
                  </a:lnTo>
                  <a:lnTo>
                    <a:pt x="5238" y="113"/>
                  </a:lnTo>
                  <a:lnTo>
                    <a:pt x="5473" y="59"/>
                  </a:lnTo>
                  <a:lnTo>
                    <a:pt x="5699" y="0"/>
                  </a:lnTo>
                  <a:close/>
                </a:path>
              </a:pathLst>
            </a:custGeom>
            <a:solidFill>
              <a:schemeClr val="accent1"/>
            </a:solidFill>
            <a:ln w="0">
              <a:noFill/>
              <a:prstDash val="solid"/>
              <a:round/>
            </a:ln>
          </p:spPr>
          <p:txBody>
            <a:bodyPr vert="horz" wrap="square" lIns="91435" tIns="45717" rIns="91435" bIns="45717" numCol="1" anchor="t" anchorCtr="0" compatLnSpc="1"/>
            <a:lstStyle/>
            <a:p>
              <a:endParaRPr lang="zh-CN" altLang="en-US" sz="1280"/>
            </a:p>
          </p:txBody>
        </p:sp>
      </p:grpSp>
      <p:sp>
        <p:nvSpPr>
          <p:cNvPr id="3" name="文本框 2" descr="7b0a2020202022776f7264617274223a20227b5c2269645c223a32353030343531362c5c227469645c223a31333439377d220a7d0a"/>
          <p:cNvSpPr txBox="1"/>
          <p:nvPr>
            <p:custDataLst>
              <p:tags r:id="rId2"/>
            </p:custDataLst>
          </p:nvPr>
        </p:nvSpPr>
        <p:spPr>
          <a:xfrm>
            <a:off x="2771934" y="29251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434434" y="38611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2" name="椭圆 1"/>
          <p:cNvSpPr/>
          <p:nvPr>
            <p:custDataLst>
              <p:tags r:id="rId4"/>
            </p:custDataLst>
          </p:nvPr>
        </p:nvSpPr>
        <p:spPr>
          <a:xfrm>
            <a:off x="3366770" y="38615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5" name="椭圆 4"/>
          <p:cNvSpPr/>
          <p:nvPr>
            <p:custDataLst>
              <p:tags r:id="rId5"/>
            </p:custDataLst>
          </p:nvPr>
        </p:nvSpPr>
        <p:spPr>
          <a:xfrm>
            <a:off x="4299106" y="38611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pic>
        <p:nvPicPr>
          <p:cNvPr id="7" name="图片 6"/>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8100695" y="123190"/>
            <a:ext cx="975360" cy="492125"/>
          </a:xfrm>
          <a:prstGeom prst="rect">
            <a:avLst/>
          </a:prstGeom>
        </p:spPr>
      </p:pic>
    </p:spTree>
  </p:cSld>
  <p:clrMapOvr>
    <a:masterClrMapping/>
  </p:clrMapOvr>
  <p:transition spd="med" advClick="0" advTm="6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6140"/>
                                  </p:iterate>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 calcmode="lin" valueType="num">
                                      <p:cBhvr>
                                        <p:cTn id="2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3955" y="839625"/>
            <a:ext cx="6764406" cy="3416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endParaRPr>
          </a:p>
        </p:txBody>
      </p:sp>
      <p:sp>
        <p:nvSpPr>
          <p:cNvPr id="3" name="矩形 2"/>
          <p:cNvSpPr/>
          <p:nvPr/>
        </p:nvSpPr>
        <p:spPr>
          <a:xfrm>
            <a:off x="2863841" y="247663"/>
            <a:ext cx="3416321" cy="415498"/>
          </a:xfrm>
          <a:prstGeom prst="rect">
            <a:avLst/>
          </a:prstGeom>
          <a:solidFill>
            <a:schemeClr val="accent2"/>
          </a:solidFill>
        </p:spPr>
        <p:txBody>
          <a:bodyPr wrap="none">
            <a:spAutoFit/>
          </a:bodyPr>
          <a:lstStyle/>
          <a:p>
            <a:pPr algn="ctr"/>
            <a:r>
              <a:rPr lang="zh-CN" altLang="en-US" sz="2100" b="1" dirty="0">
                <a:latin typeface="+mj-ea"/>
                <a:ea typeface="+mj-ea"/>
              </a:rPr>
              <a:t>安全生产管理人员履行职责</a:t>
            </a:r>
            <a:endParaRPr lang="zh-CN" altLang="en-US" sz="2100" b="1" dirty="0">
              <a:latin typeface="+mj-ea"/>
              <a:ea typeface="+mj-ea"/>
            </a:endParaRPr>
          </a:p>
        </p:txBody>
      </p:sp>
      <p:sp>
        <p:nvSpPr>
          <p:cNvPr id="4" name="文本框 3"/>
          <p:cNvSpPr txBox="1"/>
          <p:nvPr/>
        </p:nvSpPr>
        <p:spPr>
          <a:xfrm>
            <a:off x="1163955" y="962043"/>
            <a:ext cx="6764406" cy="438582"/>
          </a:xfrm>
          <a:prstGeom prst="rect">
            <a:avLst/>
          </a:prstGeom>
          <a:noFill/>
        </p:spPr>
        <p:txBody>
          <a:bodyPr wrap="square" rtlCol="0" anchor="t">
            <a:spAutoFit/>
          </a:bodyPr>
          <a:lstStyle/>
          <a:p>
            <a:pPr algn="ctr">
              <a:lnSpc>
                <a:spcPct val="150000"/>
              </a:lnSpc>
            </a:pPr>
            <a:r>
              <a:rPr lang="zh-CN" altLang="en-US" sz="1500" dirty="0"/>
              <a:t>安法第二十二条  安全生产管理机构以及安全生产管理人员履行下列职责：</a:t>
            </a:r>
            <a:endParaRPr lang="zh-CN" altLang="en-US" sz="1500" dirty="0"/>
          </a:p>
        </p:txBody>
      </p:sp>
      <p:graphicFrame>
        <p:nvGraphicFramePr>
          <p:cNvPr id="5" name="图示 4"/>
          <p:cNvGraphicFramePr/>
          <p:nvPr/>
        </p:nvGraphicFramePr>
        <p:xfrm>
          <a:off x="1524000" y="1480557"/>
          <a:ext cx="6096000" cy="264249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7258" y="319"/>
            <a:ext cx="0" cy="51428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lowchart: Decision 78"/>
          <p:cNvSpPr/>
          <p:nvPr/>
        </p:nvSpPr>
        <p:spPr>
          <a:xfrm>
            <a:off x="1845423" y="1635764"/>
            <a:ext cx="1375034" cy="137510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a:p>
        </p:txBody>
      </p:sp>
      <p:sp>
        <p:nvSpPr>
          <p:cNvPr id="63" name="Flowchart: Decision 79"/>
          <p:cNvSpPr/>
          <p:nvPr/>
        </p:nvSpPr>
        <p:spPr>
          <a:xfrm>
            <a:off x="1845423" y="1846017"/>
            <a:ext cx="1375034" cy="137510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a:p>
        </p:txBody>
      </p:sp>
      <p:sp>
        <p:nvSpPr>
          <p:cNvPr id="94" name="TextBox 93"/>
          <p:cNvSpPr txBox="1"/>
          <p:nvPr/>
        </p:nvSpPr>
        <p:spPr>
          <a:xfrm>
            <a:off x="2151389" y="2173661"/>
            <a:ext cx="644277" cy="681210"/>
          </a:xfrm>
          <a:prstGeom prst="rect">
            <a:avLst/>
          </a:prstGeom>
          <a:noFill/>
        </p:spPr>
        <p:txBody>
          <a:bodyPr wrap="none" lIns="65023" tIns="32511" rIns="65023" bIns="32511" rtlCol="0">
            <a:spAutoFit/>
          </a:bodyPr>
          <a:lstStyle/>
          <a:p>
            <a:r>
              <a:rPr lang="zh-CN" altLang="en-US" sz="4000" b="1" dirty="0" smtClean="0">
                <a:solidFill>
                  <a:schemeClr val="accent1"/>
                </a:solidFill>
                <a:latin typeface="微软雅黑" panose="020B0503020204020204" pitchFamily="34" charset="-122"/>
                <a:ea typeface="微软雅黑" panose="020B0503020204020204" pitchFamily="34" charset="-122"/>
              </a:rPr>
              <a:t>二</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419872" y="2292701"/>
            <a:ext cx="5055741" cy="558099"/>
          </a:xfrm>
          <a:prstGeom prst="rect">
            <a:avLst/>
          </a:prstGeom>
          <a:noFill/>
        </p:spPr>
        <p:txBody>
          <a:bodyPr wrap="none" lIns="65023" tIns="32511" rIns="65023" bIns="32511" rtlCol="0">
            <a:spAutoFit/>
          </a:bodyPr>
          <a:lstStyle/>
          <a:p>
            <a:pPr lvl="0"/>
            <a:r>
              <a:rPr lang="zh-CN" altLang="en-US" sz="3200" b="1" dirty="0">
                <a:solidFill>
                  <a:schemeClr val="accent1"/>
                </a:solidFill>
                <a:latin typeface="微软雅黑" panose="020B0503020204020204" pitchFamily="34" charset="-122"/>
                <a:ea typeface="微软雅黑" panose="020B0503020204020204" pitchFamily="34" charset="-122"/>
              </a:rPr>
              <a:t>安全生产标准化概念</a:t>
            </a:r>
            <a:r>
              <a:rPr lang="zh-CN" altLang="en-US" sz="3200" b="1" dirty="0" smtClean="0">
                <a:solidFill>
                  <a:schemeClr val="accent1"/>
                </a:solidFill>
                <a:latin typeface="微软雅黑" panose="020B0503020204020204" pitchFamily="34" charset="-122"/>
                <a:ea typeface="微软雅黑" panose="020B0503020204020204" pitchFamily="34" charset="-122"/>
              </a:rPr>
              <a:t>及作用</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500"/>
                                        <p:tgtEl>
                                          <p:spTgt spid="63"/>
                                        </p:tgtEl>
                                      </p:cBhvr>
                                    </p:animEffect>
                                  </p:childTnLst>
                                </p:cTn>
                              </p:par>
                              <p:par>
                                <p:cTn id="8" presetID="8" presetClass="emph" presetSubtype="0" decel="58000" fill="hold" grpId="1" nodeType="withEffect">
                                  <p:stCondLst>
                                    <p:cond delay="0"/>
                                  </p:stCondLst>
                                  <p:childTnLst>
                                    <p:animRot by="-21600000">
                                      <p:cBhvr>
                                        <p:cTn id="9" dur="1500" fill="hold"/>
                                        <p:tgtEl>
                                          <p:spTgt spid="63"/>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63"/>
                                        </p:tgtEl>
                                        <p:attrNameLst>
                                          <p:attrName>ppt_x</p:attrName>
                                          <p:attrName>ppt_y</p:attrName>
                                        </p:attrNameLst>
                                      </p:cBhvr>
                                    </p:animMotion>
                                  </p:childTnLst>
                                </p:cTn>
                              </p:par>
                              <p:par>
                                <p:cTn id="12" presetID="22" presetClass="entr" presetSubtype="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0"/>
                                        <p:tgtEl>
                                          <p:spTgt spid="4"/>
                                        </p:tgtEl>
                                      </p:cBhvr>
                                    </p:animEffect>
                                  </p:childTnLst>
                                </p:cTn>
                              </p:par>
                            </p:childTnLst>
                          </p:cTn>
                        </p:par>
                        <p:par>
                          <p:cTn id="15" fill="hold">
                            <p:stCondLst>
                              <p:cond delay="1500"/>
                            </p:stCondLst>
                            <p:childTnLst>
                              <p:par>
                                <p:cTn id="16" presetID="10" presetClass="entr" presetSubtype="0" fill="hold" grpId="1"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64" presetClass="path" presetSubtype="0" accel="50000" decel="50000" fill="hold" grpId="0" nodeType="withEffect">
                                  <p:stCondLst>
                                    <p:cond delay="0"/>
                                  </p:stCondLst>
                                  <p:childTnLst>
                                    <p:animMotion origin="layout" path="M -3.05556E-6 0.03612 L -3.05556E-6 -4.19753E-6 " pathEditMode="relative" rAng="0" ptsTypes="AA">
                                      <p:cBhvr>
                                        <p:cTn id="20" dur="750" fill="hold"/>
                                        <p:tgtEl>
                                          <p:spTgt spid="61"/>
                                        </p:tgtEl>
                                        <p:attrNameLst>
                                          <p:attrName>ppt_x</p:attrName>
                                          <p:attrName>ppt_y</p:attrName>
                                        </p:attrNameLst>
                                      </p:cBhvr>
                                      <p:rCtr x="0" y="-1821"/>
                                    </p:animMotion>
                                  </p:childTnLst>
                                </p:cTn>
                              </p:par>
                              <p:par>
                                <p:cTn id="21" presetID="10" presetClass="entr" presetSubtype="0" fill="hold" grpId="0" nodeType="withEffect">
                                  <p:stCondLst>
                                    <p:cond delay="25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childTnLst>
                          </p:cTn>
                        </p:par>
                        <p:par>
                          <p:cTn id="24" fill="hold">
                            <p:stCondLst>
                              <p:cond delay="20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up)">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3" grpId="2" animBg="1"/>
      <p:bldP spid="94"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23528" y="3173055"/>
            <a:ext cx="8064896" cy="982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23528" y="835947"/>
            <a:ext cx="8064896" cy="1636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3578552" cy="438586"/>
          </a:xfrm>
          <a:prstGeom prst="rect">
            <a:avLst/>
          </a:prstGeom>
          <a:solidFill>
            <a:schemeClr val="accent5">
              <a:lumMod val="40000"/>
              <a:lumOff val="60000"/>
            </a:schemeClr>
          </a:solidFill>
        </p:spPr>
        <p:txBody>
          <a:bodyPr wrap="non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01</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什么是安全生产标准化</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5" name="矩形 4"/>
          <p:cNvSpPr/>
          <p:nvPr/>
        </p:nvSpPr>
        <p:spPr>
          <a:xfrm>
            <a:off x="755576" y="856506"/>
            <a:ext cx="7632848" cy="1615827"/>
          </a:xfrm>
          <a:prstGeom prst="rect">
            <a:avLst/>
          </a:prstGeom>
        </p:spPr>
        <p:txBody>
          <a:bodyPr wrap="square">
            <a:spAutoFit/>
          </a:bodyPr>
          <a:lstStyle/>
          <a:p>
            <a:pPr>
              <a:lnSpc>
                <a:spcPct val="150000"/>
              </a:lnSpc>
            </a:pPr>
            <a:r>
              <a:rPr lang="zh-CN" altLang="en-US" sz="1600" dirty="0">
                <a:latin typeface="+mj-ea"/>
                <a:ea typeface="+mj-ea"/>
              </a:rPr>
              <a:t>企业通过</a:t>
            </a:r>
            <a:r>
              <a:rPr lang="zh-CN" altLang="en-US" sz="1600" dirty="0">
                <a:solidFill>
                  <a:srgbClr val="FF0000"/>
                </a:solidFill>
                <a:latin typeface="+mj-ea"/>
                <a:ea typeface="+mj-ea"/>
              </a:rPr>
              <a:t>落实企业安全生产主体</a:t>
            </a:r>
            <a:r>
              <a:rPr lang="zh-CN" altLang="en-US" sz="1600" dirty="0" smtClean="0">
                <a:solidFill>
                  <a:srgbClr val="FF0000"/>
                </a:solidFill>
                <a:latin typeface="+mj-ea"/>
                <a:ea typeface="+mj-ea"/>
              </a:rPr>
              <a:t>责任（</a:t>
            </a:r>
            <a:r>
              <a:rPr lang="en-US" altLang="zh-CN" sz="1600" dirty="0" smtClean="0">
                <a:solidFill>
                  <a:srgbClr val="FF0000"/>
                </a:solidFill>
                <a:latin typeface="+mj-ea"/>
                <a:ea typeface="+mj-ea"/>
              </a:rPr>
              <a:t>2010</a:t>
            </a:r>
            <a:r>
              <a:rPr lang="zh-CN" altLang="en-US" sz="1600" dirty="0" smtClean="0">
                <a:solidFill>
                  <a:srgbClr val="FF0000"/>
                </a:solidFill>
                <a:latin typeface="+mj-ea"/>
                <a:ea typeface="+mj-ea"/>
              </a:rPr>
              <a:t>版本建立安全生产责任制），</a:t>
            </a:r>
            <a:r>
              <a:rPr lang="zh-CN" altLang="en-US" sz="1600" dirty="0">
                <a:latin typeface="+mj-ea"/>
                <a:ea typeface="+mj-ea"/>
              </a:rPr>
              <a:t>通过</a:t>
            </a:r>
            <a:r>
              <a:rPr lang="zh-CN" altLang="en-US" sz="1600" dirty="0">
                <a:solidFill>
                  <a:srgbClr val="FF0000"/>
                </a:solidFill>
                <a:latin typeface="+mj-ea"/>
                <a:ea typeface="+mj-ea"/>
              </a:rPr>
              <a:t>全员全过程参与，</a:t>
            </a:r>
            <a:r>
              <a:rPr lang="zh-CN" altLang="en-US" sz="1600" dirty="0">
                <a:latin typeface="+mj-ea"/>
                <a:ea typeface="+mj-ea"/>
              </a:rPr>
              <a:t>建立并保持安全生产管理体系，</a:t>
            </a:r>
            <a:r>
              <a:rPr lang="zh-CN" altLang="en-US" sz="1600" dirty="0">
                <a:solidFill>
                  <a:srgbClr val="FF0000"/>
                </a:solidFill>
                <a:latin typeface="+mj-ea"/>
                <a:ea typeface="+mj-ea"/>
              </a:rPr>
              <a:t>全面管控生产经营活动各环节的安全生产与职业卫生工作，</a:t>
            </a:r>
            <a:r>
              <a:rPr lang="zh-CN" altLang="en-US" sz="1600" dirty="0">
                <a:latin typeface="+mj-ea"/>
                <a:ea typeface="+mj-ea"/>
              </a:rPr>
              <a:t>实现</a:t>
            </a:r>
            <a:r>
              <a:rPr lang="zh-CN" altLang="en-US" sz="1600" dirty="0">
                <a:solidFill>
                  <a:srgbClr val="FF0000"/>
                </a:solidFill>
                <a:latin typeface="+mj-ea"/>
                <a:ea typeface="+mj-ea"/>
              </a:rPr>
              <a:t>安全健康管理系统化、岗位操作行为规范化、设备设施本质安全化、作业环境器具定置化，并持续</a:t>
            </a:r>
            <a:r>
              <a:rPr lang="zh-CN" altLang="en-US" sz="1600" dirty="0" smtClean="0">
                <a:solidFill>
                  <a:srgbClr val="FF0000"/>
                </a:solidFill>
                <a:latin typeface="+mj-ea"/>
                <a:ea typeface="+mj-ea"/>
              </a:rPr>
              <a:t>改进</a:t>
            </a:r>
            <a:r>
              <a:rPr lang="zh-CN" altLang="en-US" dirty="0" smtClean="0">
                <a:solidFill>
                  <a:srgbClr val="FF0000"/>
                </a:solidFill>
                <a:latin typeface="+mj-ea"/>
                <a:ea typeface="+mj-ea"/>
              </a:rPr>
              <a:t>。</a:t>
            </a:r>
            <a:endParaRPr lang="zh-CN" altLang="en-US" dirty="0">
              <a:solidFill>
                <a:srgbClr val="FF0000"/>
              </a:solidFill>
              <a:latin typeface="+mj-ea"/>
              <a:ea typeface="+mj-ea"/>
            </a:endParaRPr>
          </a:p>
        </p:txBody>
      </p:sp>
      <p:sp>
        <p:nvSpPr>
          <p:cNvPr id="6" name="文本框 32"/>
          <p:cNvSpPr txBox="1"/>
          <p:nvPr/>
        </p:nvSpPr>
        <p:spPr>
          <a:xfrm>
            <a:off x="251520" y="2634179"/>
            <a:ext cx="4030599" cy="377030"/>
          </a:xfrm>
          <a:prstGeom prst="rect">
            <a:avLst/>
          </a:prstGeom>
          <a:solidFill>
            <a:schemeClr val="accent5">
              <a:lumMod val="40000"/>
              <a:lumOff val="60000"/>
            </a:schemeClr>
          </a:solidFill>
        </p:spPr>
        <p:txBody>
          <a:bodyPr wrap="none" lIns="68584" tIns="34292" rIns="68584" bIns="34292">
            <a:spAutoFit/>
          </a:bodyPr>
          <a:lstStyle/>
          <a:p>
            <a:pPr defTabSz="685165">
              <a:defRPr/>
            </a:pPr>
            <a:r>
              <a:rPr lang="en-US" altLang="zh-CN" sz="2000" dirty="0" smtClean="0">
                <a:solidFill>
                  <a:schemeClr val="bg1"/>
                </a:solidFill>
                <a:latin typeface="微软雅黑" panose="020B0503020204020204" pitchFamily="34" charset="-122"/>
                <a:ea typeface="微软雅黑" panose="020B0503020204020204" pitchFamily="34" charset="-122"/>
                <a:cs typeface="+mn-ea"/>
                <a:sym typeface="+mn-lt"/>
              </a:rPr>
              <a:t>02</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开展安全生产标准化的根本目的</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a:xfrm>
            <a:off x="3235" y="2614002"/>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3" name="矩形 2"/>
          <p:cNvSpPr/>
          <p:nvPr/>
        </p:nvSpPr>
        <p:spPr>
          <a:xfrm>
            <a:off x="755576" y="3221102"/>
            <a:ext cx="7632848" cy="874022"/>
          </a:xfrm>
          <a:prstGeom prst="rect">
            <a:avLst/>
          </a:prstGeom>
        </p:spPr>
        <p:txBody>
          <a:bodyPr wrap="square">
            <a:spAutoFit/>
          </a:bodyPr>
          <a:lstStyle/>
          <a:p>
            <a:pPr>
              <a:lnSpc>
                <a:spcPct val="150000"/>
              </a:lnSpc>
            </a:pPr>
            <a:r>
              <a:rPr lang="zh-CN" altLang="en-US" dirty="0"/>
              <a:t>通过安全生产标准化，</a:t>
            </a:r>
            <a:r>
              <a:rPr lang="zh-CN" altLang="en-US" dirty="0">
                <a:solidFill>
                  <a:srgbClr val="FF0000"/>
                </a:solidFill>
              </a:rPr>
              <a:t>全面提升企业安全生产管理水平，</a:t>
            </a:r>
            <a:r>
              <a:rPr lang="zh-CN" altLang="en-US" dirty="0"/>
              <a:t>逐步</a:t>
            </a:r>
            <a:r>
              <a:rPr lang="zh-CN" altLang="en-US" dirty="0">
                <a:solidFill>
                  <a:srgbClr val="FF0000"/>
                </a:solidFill>
              </a:rPr>
              <a:t>建立动态</a:t>
            </a:r>
            <a:r>
              <a:rPr lang="zh-CN" altLang="en-US" dirty="0"/>
              <a:t>的</a:t>
            </a:r>
            <a:r>
              <a:rPr lang="zh-CN" altLang="en-US" dirty="0">
                <a:solidFill>
                  <a:srgbClr val="FF0000"/>
                </a:solidFill>
              </a:rPr>
              <a:t>隐患排查治理机制，</a:t>
            </a:r>
            <a:r>
              <a:rPr lang="zh-CN" altLang="en-US" dirty="0"/>
              <a:t>达到有效</a:t>
            </a:r>
            <a:r>
              <a:rPr lang="zh-CN" altLang="en-US" dirty="0">
                <a:solidFill>
                  <a:srgbClr val="FF0000"/>
                </a:solidFill>
              </a:rPr>
              <a:t>预防生产安全事故、实现本质安全的目的。</a:t>
            </a:r>
            <a:endParaRPr lang="zh-CN" altLang="en-US"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61293" y="879555"/>
            <a:ext cx="8064896" cy="2134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51520" y="3049690"/>
            <a:ext cx="8064896" cy="2003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4194105" cy="438586"/>
          </a:xfrm>
          <a:prstGeom prst="rect">
            <a:avLst/>
          </a:prstGeom>
          <a:solidFill>
            <a:schemeClr val="accent5">
              <a:lumMod val="40000"/>
              <a:lumOff val="60000"/>
            </a:schemeClr>
          </a:solidFill>
        </p:spPr>
        <p:txBody>
          <a:bodyPr wrap="non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03</a:t>
            </a:r>
            <a:r>
              <a:rPr lang="zh-CN" altLang="en-US" sz="2400" dirty="0" smtClean="0">
                <a:solidFill>
                  <a:schemeClr val="bg1"/>
                </a:solidFill>
                <a:latin typeface="微软雅黑" panose="020B0503020204020204" pitchFamily="34" charset="-122"/>
                <a:ea typeface="微软雅黑" panose="020B0503020204020204" pitchFamily="34" charset="-122"/>
                <a:cs typeface="+mn-ea"/>
                <a:sym typeface="+mn-lt"/>
              </a:rPr>
              <a:t>开展</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安全生产标准化的作用</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5" name="矩形 4"/>
          <p:cNvSpPr/>
          <p:nvPr/>
        </p:nvSpPr>
        <p:spPr>
          <a:xfrm>
            <a:off x="611560" y="915566"/>
            <a:ext cx="7560840" cy="2062103"/>
          </a:xfrm>
          <a:prstGeom prst="rect">
            <a:avLst/>
          </a:prstGeom>
        </p:spPr>
        <p:txBody>
          <a:bodyPr wrap="square">
            <a:spAutoFit/>
          </a:bodyPr>
          <a:lstStyle/>
          <a:p>
            <a:pPr marL="285750" indent="-285750">
              <a:lnSpc>
                <a:spcPct val="200000"/>
              </a:lnSpc>
              <a:buFont typeface="Wingdings" panose="05000000000000000000" pitchFamily="2" charset="2"/>
              <a:buChar char="n"/>
            </a:pPr>
            <a:r>
              <a:rPr lang="zh-CN" altLang="en-US" sz="1600" dirty="0">
                <a:latin typeface="+mj-ea"/>
                <a:ea typeface="+mj-ea"/>
              </a:rPr>
              <a:t> 帮助企业消除大量存在的安全生产隐患，有助于提升企业的本质安全水平</a:t>
            </a:r>
            <a:r>
              <a:rPr lang="zh-CN" altLang="en-US" sz="1600" dirty="0" smtClean="0">
                <a:latin typeface="+mj-ea"/>
                <a:ea typeface="+mj-ea"/>
              </a:rPr>
              <a:t>；</a:t>
            </a:r>
            <a:endParaRPr lang="en-US" altLang="zh-CN" sz="1600" dirty="0" smtClean="0">
              <a:latin typeface="+mj-ea"/>
              <a:ea typeface="+mj-ea"/>
            </a:endParaRPr>
          </a:p>
          <a:p>
            <a:pPr marL="285750" indent="-285750">
              <a:lnSpc>
                <a:spcPct val="200000"/>
              </a:lnSpc>
              <a:buFont typeface="Wingdings" panose="05000000000000000000" pitchFamily="2" charset="2"/>
              <a:buChar char="n"/>
            </a:pPr>
            <a:r>
              <a:rPr lang="zh-CN" altLang="en-US" sz="1600" dirty="0" smtClean="0">
                <a:latin typeface="+mj-ea"/>
                <a:ea typeface="+mj-ea"/>
              </a:rPr>
              <a:t>遏制</a:t>
            </a:r>
            <a:r>
              <a:rPr lang="zh-CN" altLang="en-US" sz="1600" dirty="0">
                <a:latin typeface="+mj-ea"/>
                <a:ea typeface="+mj-ea"/>
              </a:rPr>
              <a:t>各类安全生产事故的发生，降低事故发生的概率</a:t>
            </a:r>
            <a:r>
              <a:rPr lang="zh-CN" altLang="en-US" sz="1600" dirty="0" smtClean="0">
                <a:latin typeface="+mj-ea"/>
                <a:ea typeface="+mj-ea"/>
              </a:rPr>
              <a:t>；</a:t>
            </a:r>
            <a:endParaRPr lang="en-US" altLang="zh-CN" sz="1600" dirty="0" smtClean="0">
              <a:latin typeface="+mj-ea"/>
              <a:ea typeface="+mj-ea"/>
            </a:endParaRPr>
          </a:p>
          <a:p>
            <a:pPr marL="285750" indent="-285750">
              <a:lnSpc>
                <a:spcPct val="200000"/>
              </a:lnSpc>
              <a:buFont typeface="Wingdings" panose="05000000000000000000" pitchFamily="2" charset="2"/>
              <a:buChar char="n"/>
            </a:pPr>
            <a:r>
              <a:rPr lang="zh-CN" altLang="en-US" sz="1600" dirty="0" smtClean="0">
                <a:latin typeface="+mj-ea"/>
                <a:ea typeface="+mj-ea"/>
              </a:rPr>
              <a:t>企业</a:t>
            </a:r>
            <a:r>
              <a:rPr lang="zh-CN" altLang="en-US" sz="1600" dirty="0">
                <a:latin typeface="+mj-ea"/>
                <a:ea typeface="+mj-ea"/>
              </a:rPr>
              <a:t>安全文化意识及氛围大幅提升</a:t>
            </a:r>
            <a:r>
              <a:rPr lang="zh-CN" altLang="en-US" sz="1600" dirty="0" smtClean="0">
                <a:latin typeface="+mj-ea"/>
                <a:ea typeface="+mj-ea"/>
              </a:rPr>
              <a:t>；</a:t>
            </a:r>
            <a:endParaRPr lang="en-US" altLang="zh-CN" sz="1600" dirty="0" smtClean="0">
              <a:latin typeface="+mj-ea"/>
              <a:ea typeface="+mj-ea"/>
            </a:endParaRPr>
          </a:p>
          <a:p>
            <a:pPr marL="285750" indent="-285750">
              <a:lnSpc>
                <a:spcPct val="200000"/>
              </a:lnSpc>
              <a:buFont typeface="Wingdings" panose="05000000000000000000" pitchFamily="2" charset="2"/>
              <a:buChar char="n"/>
            </a:pPr>
            <a:r>
              <a:rPr lang="zh-CN" altLang="en-US" sz="1600" dirty="0" smtClean="0">
                <a:latin typeface="+mj-ea"/>
                <a:ea typeface="+mj-ea"/>
              </a:rPr>
              <a:t>企业</a:t>
            </a:r>
            <a:r>
              <a:rPr lang="zh-CN" altLang="en-US" sz="1600" dirty="0">
                <a:latin typeface="+mj-ea"/>
                <a:ea typeface="+mj-ea"/>
              </a:rPr>
              <a:t>安全生产的规范化、制度化管理得到改进，生产效率明显提高。</a:t>
            </a:r>
            <a:endParaRPr lang="zh-CN" altLang="en-US" dirty="0">
              <a:solidFill>
                <a:srgbClr val="FF0000"/>
              </a:solidFill>
              <a:latin typeface="+mj-ea"/>
              <a:ea typeface="+mj-ea"/>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3527" y="3181073"/>
            <a:ext cx="2737051" cy="1872040"/>
          </a:xfrm>
          <a:prstGeom prst="rect">
            <a:avLst/>
          </a:prstGeom>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6903" y="3176286"/>
            <a:ext cx="2717505" cy="1811670"/>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b="8353"/>
          <a:stretch>
            <a:fillRect/>
          </a:stretch>
        </p:blipFill>
        <p:spPr>
          <a:xfrm>
            <a:off x="3173640" y="3171669"/>
            <a:ext cx="2240202" cy="18162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7258" y="319"/>
            <a:ext cx="0" cy="51428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lowchart: Decision 78"/>
          <p:cNvSpPr/>
          <p:nvPr/>
        </p:nvSpPr>
        <p:spPr>
          <a:xfrm>
            <a:off x="1845423" y="1635764"/>
            <a:ext cx="1375034" cy="137510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a:p>
        </p:txBody>
      </p:sp>
      <p:sp>
        <p:nvSpPr>
          <p:cNvPr id="63" name="Flowchart: Decision 79"/>
          <p:cNvSpPr/>
          <p:nvPr/>
        </p:nvSpPr>
        <p:spPr>
          <a:xfrm>
            <a:off x="1845423" y="1846017"/>
            <a:ext cx="1375034" cy="137510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a:p>
        </p:txBody>
      </p:sp>
      <p:sp>
        <p:nvSpPr>
          <p:cNvPr id="94" name="TextBox 93"/>
          <p:cNvSpPr txBox="1"/>
          <p:nvPr/>
        </p:nvSpPr>
        <p:spPr>
          <a:xfrm>
            <a:off x="2151389" y="2173661"/>
            <a:ext cx="644277" cy="681210"/>
          </a:xfrm>
          <a:prstGeom prst="rect">
            <a:avLst/>
          </a:prstGeom>
          <a:noFill/>
        </p:spPr>
        <p:txBody>
          <a:bodyPr wrap="none" lIns="65023" tIns="32511" rIns="65023" bIns="32511" rtlCol="0">
            <a:spAutoFit/>
          </a:bodyPr>
          <a:lstStyle/>
          <a:p>
            <a:r>
              <a:rPr lang="zh-CN" altLang="en-US" sz="4000" b="1" dirty="0" smtClean="0">
                <a:solidFill>
                  <a:schemeClr val="accent1"/>
                </a:solidFill>
                <a:latin typeface="微软雅黑" panose="020B0503020204020204" pitchFamily="34" charset="-122"/>
                <a:ea typeface="微软雅黑" panose="020B0503020204020204" pitchFamily="34" charset="-122"/>
              </a:rPr>
              <a:t>三</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419872" y="2292701"/>
            <a:ext cx="5055741" cy="558099"/>
          </a:xfrm>
          <a:prstGeom prst="rect">
            <a:avLst/>
          </a:prstGeom>
          <a:noFill/>
        </p:spPr>
        <p:txBody>
          <a:bodyPr wrap="none" lIns="65023" tIns="32511" rIns="65023" bIns="32511" rtlCol="0">
            <a:spAutoFit/>
          </a:bodyPr>
          <a:lstStyle/>
          <a:p>
            <a:pPr lvl="0"/>
            <a:r>
              <a:rPr lang="zh-CN" altLang="en-US" sz="3200" b="1" dirty="0">
                <a:solidFill>
                  <a:schemeClr val="accent1"/>
                </a:solidFill>
                <a:latin typeface="微软雅黑" panose="020B0503020204020204" pitchFamily="34" charset="-122"/>
                <a:ea typeface="微软雅黑" panose="020B0503020204020204" pitchFamily="34" charset="-122"/>
              </a:rPr>
              <a:t>安全生产标准化架构和要素</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500"/>
                                        <p:tgtEl>
                                          <p:spTgt spid="63"/>
                                        </p:tgtEl>
                                      </p:cBhvr>
                                    </p:animEffect>
                                  </p:childTnLst>
                                </p:cTn>
                              </p:par>
                              <p:par>
                                <p:cTn id="8" presetID="8" presetClass="emph" presetSubtype="0" decel="58000" fill="hold" grpId="1" nodeType="withEffect">
                                  <p:stCondLst>
                                    <p:cond delay="0"/>
                                  </p:stCondLst>
                                  <p:childTnLst>
                                    <p:animRot by="-21600000">
                                      <p:cBhvr>
                                        <p:cTn id="9" dur="1500" fill="hold"/>
                                        <p:tgtEl>
                                          <p:spTgt spid="63"/>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63"/>
                                        </p:tgtEl>
                                        <p:attrNameLst>
                                          <p:attrName>ppt_x</p:attrName>
                                          <p:attrName>ppt_y</p:attrName>
                                        </p:attrNameLst>
                                      </p:cBhvr>
                                    </p:animMotion>
                                  </p:childTnLst>
                                </p:cTn>
                              </p:par>
                              <p:par>
                                <p:cTn id="12" presetID="22" presetClass="entr" presetSubtype="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0"/>
                                        <p:tgtEl>
                                          <p:spTgt spid="4"/>
                                        </p:tgtEl>
                                      </p:cBhvr>
                                    </p:animEffect>
                                  </p:childTnLst>
                                </p:cTn>
                              </p:par>
                            </p:childTnLst>
                          </p:cTn>
                        </p:par>
                        <p:par>
                          <p:cTn id="15" fill="hold">
                            <p:stCondLst>
                              <p:cond delay="1500"/>
                            </p:stCondLst>
                            <p:childTnLst>
                              <p:par>
                                <p:cTn id="16" presetID="10" presetClass="entr" presetSubtype="0" fill="hold" grpId="1"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64" presetClass="path" presetSubtype="0" accel="50000" decel="50000" fill="hold" grpId="0" nodeType="withEffect">
                                  <p:stCondLst>
                                    <p:cond delay="0"/>
                                  </p:stCondLst>
                                  <p:childTnLst>
                                    <p:animMotion origin="layout" path="M -3.05556E-6 0.03612 L -3.05556E-6 -4.19753E-6 " pathEditMode="relative" rAng="0" ptsTypes="AA">
                                      <p:cBhvr>
                                        <p:cTn id="20" dur="750" fill="hold"/>
                                        <p:tgtEl>
                                          <p:spTgt spid="61"/>
                                        </p:tgtEl>
                                        <p:attrNameLst>
                                          <p:attrName>ppt_x</p:attrName>
                                          <p:attrName>ppt_y</p:attrName>
                                        </p:attrNameLst>
                                      </p:cBhvr>
                                      <p:rCtr x="0" y="-1821"/>
                                    </p:animMotion>
                                  </p:childTnLst>
                                </p:cTn>
                              </p:par>
                              <p:par>
                                <p:cTn id="21" presetID="10" presetClass="entr" presetSubtype="0" fill="hold" grpId="0" nodeType="withEffect">
                                  <p:stCondLst>
                                    <p:cond delay="25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childTnLst>
                          </p:cTn>
                        </p:par>
                        <p:par>
                          <p:cTn id="24" fill="hold">
                            <p:stCondLst>
                              <p:cond delay="20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up)">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3" grpId="2" animBg="1"/>
      <p:bldP spid="94"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306746" y="879553"/>
            <a:ext cx="4585734" cy="3132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261293" y="879554"/>
            <a:ext cx="3878659" cy="3132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1731892" cy="438586"/>
          </a:xfrm>
          <a:prstGeom prst="rect">
            <a:avLst/>
          </a:prstGeom>
          <a:solidFill>
            <a:srgbClr val="FF0000"/>
          </a:solidFill>
        </p:spPr>
        <p:txBody>
          <a:bodyPr wrap="non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01</a:t>
            </a:r>
            <a:r>
              <a:rPr lang="zh-CN" altLang="en-US" sz="2400" dirty="0" smtClean="0">
                <a:solidFill>
                  <a:schemeClr val="bg1"/>
                </a:solidFill>
                <a:latin typeface="微软雅黑" panose="020B0503020204020204" pitchFamily="34" charset="-122"/>
                <a:ea typeface="微软雅黑" panose="020B0503020204020204" pitchFamily="34" charset="-122"/>
                <a:cs typeface="+mn-ea"/>
                <a:sym typeface="+mn-lt"/>
              </a:rPr>
              <a:t>资质证照</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3" name="矩形 2"/>
          <p:cNvSpPr/>
          <p:nvPr/>
        </p:nvSpPr>
        <p:spPr>
          <a:xfrm>
            <a:off x="395536" y="1055514"/>
            <a:ext cx="1107996" cy="369332"/>
          </a:xfrm>
          <a:prstGeom prst="rect">
            <a:avLst/>
          </a:prstGeom>
        </p:spPr>
        <p:txBody>
          <a:bodyPr wrap="none">
            <a:spAutoFit/>
          </a:bodyPr>
          <a:lstStyle/>
          <a:p>
            <a:r>
              <a:rPr lang="zh-CN" altLang="en-US" b="1" dirty="0"/>
              <a:t>营业执照</a:t>
            </a:r>
            <a:endParaRPr lang="zh-CN" altLang="en-US" b="1" dirty="0"/>
          </a:p>
        </p:txBody>
      </p:sp>
      <p:sp>
        <p:nvSpPr>
          <p:cNvPr id="6" name="矩形 5"/>
          <p:cNvSpPr/>
          <p:nvPr/>
        </p:nvSpPr>
        <p:spPr>
          <a:xfrm>
            <a:off x="395536" y="1559570"/>
            <a:ext cx="3744416" cy="2308324"/>
          </a:xfrm>
          <a:prstGeom prst="rect">
            <a:avLst/>
          </a:prstGeom>
        </p:spPr>
        <p:txBody>
          <a:bodyPr wrap="square">
            <a:spAutoFit/>
          </a:bodyPr>
          <a:lstStyle/>
          <a:p>
            <a:pPr>
              <a:lnSpc>
                <a:spcPct val="150000"/>
              </a:lnSpc>
            </a:pPr>
            <a:r>
              <a:rPr lang="en-US" altLang="zh-CN" sz="1600" b="1" dirty="0">
                <a:solidFill>
                  <a:srgbClr val="FF0000"/>
                </a:solidFill>
                <a:latin typeface="+mn-ea"/>
              </a:rPr>
              <a:t>※</a:t>
            </a:r>
            <a:r>
              <a:rPr lang="zh-CN" altLang="en-US" sz="1600" b="1" dirty="0">
                <a:solidFill>
                  <a:srgbClr val="FF0000"/>
                </a:solidFill>
                <a:latin typeface="+mn-ea"/>
              </a:rPr>
              <a:t>营业执照如有以下情况，即为否决：</a:t>
            </a:r>
            <a:endParaRPr lang="zh-CN" altLang="en-US" sz="1600" b="1" dirty="0">
              <a:solidFill>
                <a:srgbClr val="FF0000"/>
              </a:solidFill>
              <a:latin typeface="+mn-ea"/>
            </a:endParaRPr>
          </a:p>
          <a:p>
            <a:pPr>
              <a:lnSpc>
                <a:spcPct val="150000"/>
              </a:lnSpc>
            </a:pPr>
            <a:r>
              <a:rPr lang="en-US" altLang="zh-CN" sz="1600" dirty="0">
                <a:latin typeface="+mn-ea"/>
              </a:rPr>
              <a:t>1</a:t>
            </a:r>
            <a:r>
              <a:rPr lang="zh-CN" altLang="en-US" sz="1600" dirty="0">
                <a:latin typeface="+mn-ea"/>
              </a:rPr>
              <a:t>、营业执照与生产经营内容不符；</a:t>
            </a:r>
            <a:endParaRPr lang="zh-CN" altLang="en-US" sz="1600" dirty="0">
              <a:latin typeface="+mn-ea"/>
            </a:endParaRPr>
          </a:p>
          <a:p>
            <a:pPr>
              <a:lnSpc>
                <a:spcPct val="150000"/>
              </a:lnSpc>
            </a:pPr>
            <a:r>
              <a:rPr lang="en-US" altLang="zh-CN" sz="1600" dirty="0">
                <a:latin typeface="+mn-ea"/>
              </a:rPr>
              <a:t>2</a:t>
            </a:r>
            <a:r>
              <a:rPr lang="zh-CN" altLang="en-US" sz="1600" dirty="0">
                <a:latin typeface="+mn-ea"/>
              </a:rPr>
              <a:t>、超过营业执照有效期从事生产经营；</a:t>
            </a:r>
            <a:endParaRPr lang="zh-CN" altLang="en-US" sz="1600" dirty="0">
              <a:latin typeface="+mn-ea"/>
            </a:endParaRPr>
          </a:p>
          <a:p>
            <a:pPr>
              <a:lnSpc>
                <a:spcPct val="150000"/>
              </a:lnSpc>
            </a:pPr>
            <a:r>
              <a:rPr lang="en-US" altLang="zh-CN" sz="1600" dirty="0">
                <a:latin typeface="+mn-ea"/>
              </a:rPr>
              <a:t>3</a:t>
            </a:r>
            <a:r>
              <a:rPr lang="zh-CN" altLang="en-US" sz="1600" dirty="0">
                <a:latin typeface="+mn-ea"/>
              </a:rPr>
              <a:t>、未及时办理工商行政管理部门年审；</a:t>
            </a:r>
            <a:endParaRPr lang="zh-CN" altLang="en-US" sz="1600" dirty="0">
              <a:latin typeface="+mn-ea"/>
            </a:endParaRPr>
          </a:p>
          <a:p>
            <a:pPr>
              <a:lnSpc>
                <a:spcPct val="150000"/>
              </a:lnSpc>
            </a:pPr>
            <a:r>
              <a:rPr lang="en-US" altLang="zh-CN" sz="1600" dirty="0">
                <a:latin typeface="+mn-ea"/>
              </a:rPr>
              <a:t>4</a:t>
            </a:r>
            <a:r>
              <a:rPr lang="zh-CN" altLang="en-US" sz="1600" dirty="0">
                <a:latin typeface="+mn-ea"/>
              </a:rPr>
              <a:t>、公司营业执照记载的事项发生变更，未及时换发营业执照。</a:t>
            </a:r>
            <a:endParaRPr lang="zh-CN" altLang="en-US" sz="1600" dirty="0">
              <a:latin typeface="+mn-ea"/>
            </a:endParaRPr>
          </a:p>
        </p:txBody>
      </p:sp>
      <p:sp>
        <p:nvSpPr>
          <p:cNvPr id="7" name="矩形 6"/>
          <p:cNvSpPr/>
          <p:nvPr/>
        </p:nvSpPr>
        <p:spPr>
          <a:xfrm>
            <a:off x="4427984" y="1567611"/>
            <a:ext cx="4464496" cy="2308324"/>
          </a:xfrm>
          <a:prstGeom prst="rect">
            <a:avLst/>
          </a:prstGeom>
        </p:spPr>
        <p:txBody>
          <a:bodyPr wrap="square">
            <a:spAutoFit/>
          </a:bodyPr>
          <a:lstStyle/>
          <a:p>
            <a:pPr>
              <a:lnSpc>
                <a:spcPct val="150000"/>
              </a:lnSpc>
            </a:pPr>
            <a:r>
              <a:rPr lang="en-US" altLang="zh-CN" sz="1600" dirty="0">
                <a:latin typeface="+mn-ea"/>
              </a:rPr>
              <a:t>1 </a:t>
            </a:r>
            <a:r>
              <a:rPr lang="zh-CN" altLang="en-US" sz="1600" dirty="0">
                <a:latin typeface="+mn-ea"/>
              </a:rPr>
              <a:t>、取得消防验收合格意见书或报公安机关消防机构备案</a:t>
            </a:r>
            <a:endParaRPr lang="zh-CN" altLang="en-US" sz="1600" dirty="0">
              <a:latin typeface="+mn-ea"/>
            </a:endParaRPr>
          </a:p>
          <a:p>
            <a:pPr>
              <a:lnSpc>
                <a:spcPct val="150000"/>
              </a:lnSpc>
            </a:pPr>
            <a:r>
              <a:rPr lang="en-US" altLang="zh-CN" sz="1600" dirty="0">
                <a:solidFill>
                  <a:srgbClr val="FF0000"/>
                </a:solidFill>
                <a:latin typeface="+mn-ea"/>
              </a:rPr>
              <a:t>※</a:t>
            </a:r>
            <a:r>
              <a:rPr lang="zh-CN" altLang="en-US" sz="1600" dirty="0">
                <a:solidFill>
                  <a:srgbClr val="FF0000"/>
                </a:solidFill>
                <a:latin typeface="+mn-ea"/>
              </a:rPr>
              <a:t>如果企业中有涉危场所，</a:t>
            </a:r>
            <a:r>
              <a:rPr lang="en-US" altLang="zh-CN" sz="1600" dirty="0">
                <a:solidFill>
                  <a:srgbClr val="FF0000"/>
                </a:solidFill>
                <a:latin typeface="+mn-ea"/>
              </a:rPr>
              <a:t>2011</a:t>
            </a:r>
            <a:r>
              <a:rPr lang="zh-CN" altLang="en-US" sz="1600" dirty="0">
                <a:solidFill>
                  <a:srgbClr val="FF0000"/>
                </a:solidFill>
                <a:latin typeface="+mn-ea"/>
              </a:rPr>
              <a:t>年</a:t>
            </a:r>
            <a:r>
              <a:rPr lang="en-US" altLang="zh-CN" sz="1600" dirty="0">
                <a:solidFill>
                  <a:srgbClr val="FF0000"/>
                </a:solidFill>
                <a:latin typeface="+mn-ea"/>
              </a:rPr>
              <a:t>1</a:t>
            </a:r>
            <a:r>
              <a:rPr lang="zh-CN" altLang="en-US" sz="1600" dirty="0">
                <a:solidFill>
                  <a:srgbClr val="FF0000"/>
                </a:solidFill>
                <a:latin typeface="+mn-ea"/>
              </a:rPr>
              <a:t>月</a:t>
            </a:r>
            <a:r>
              <a:rPr lang="en-US" altLang="zh-CN" sz="1600" dirty="0">
                <a:solidFill>
                  <a:srgbClr val="FF0000"/>
                </a:solidFill>
                <a:latin typeface="+mn-ea"/>
              </a:rPr>
              <a:t>1</a:t>
            </a:r>
            <a:r>
              <a:rPr lang="zh-CN" altLang="en-US" sz="1600" dirty="0">
                <a:solidFill>
                  <a:srgbClr val="FF0000"/>
                </a:solidFill>
                <a:latin typeface="+mn-ea"/>
              </a:rPr>
              <a:t>日前建的涉危场所，未进行消防验收或消防安全现状检查或安全评价的，即为否决；</a:t>
            </a:r>
            <a:r>
              <a:rPr lang="en-US" altLang="zh-CN" sz="1600" dirty="0">
                <a:solidFill>
                  <a:srgbClr val="FF0000"/>
                </a:solidFill>
                <a:latin typeface="+mn-ea"/>
              </a:rPr>
              <a:t>2011</a:t>
            </a:r>
            <a:r>
              <a:rPr lang="zh-CN" altLang="en-US" sz="1600" dirty="0">
                <a:solidFill>
                  <a:srgbClr val="FF0000"/>
                </a:solidFill>
                <a:latin typeface="+mn-ea"/>
              </a:rPr>
              <a:t>年</a:t>
            </a:r>
            <a:r>
              <a:rPr lang="en-US" altLang="zh-CN" sz="1600" dirty="0">
                <a:solidFill>
                  <a:srgbClr val="FF0000"/>
                </a:solidFill>
                <a:latin typeface="+mn-ea"/>
              </a:rPr>
              <a:t>1</a:t>
            </a:r>
            <a:r>
              <a:rPr lang="zh-CN" altLang="en-US" sz="1600" dirty="0">
                <a:solidFill>
                  <a:srgbClr val="FF0000"/>
                </a:solidFill>
                <a:latin typeface="+mn-ea"/>
              </a:rPr>
              <a:t>月</a:t>
            </a:r>
            <a:r>
              <a:rPr lang="en-US" altLang="zh-CN" sz="1600" dirty="0">
                <a:solidFill>
                  <a:srgbClr val="FF0000"/>
                </a:solidFill>
                <a:latin typeface="+mn-ea"/>
              </a:rPr>
              <a:t>1</a:t>
            </a:r>
            <a:r>
              <a:rPr lang="zh-CN" altLang="en-US" sz="1600" dirty="0">
                <a:solidFill>
                  <a:srgbClr val="FF0000"/>
                </a:solidFill>
                <a:latin typeface="+mn-ea"/>
              </a:rPr>
              <a:t>日后建的涉危场所，未进行消防验收的，即为否决。</a:t>
            </a:r>
            <a:endParaRPr lang="zh-CN" altLang="en-US" sz="1600" dirty="0">
              <a:solidFill>
                <a:srgbClr val="FF0000"/>
              </a:solidFill>
              <a:latin typeface="+mn-ea"/>
            </a:endParaRPr>
          </a:p>
        </p:txBody>
      </p:sp>
      <p:sp>
        <p:nvSpPr>
          <p:cNvPr id="8" name="矩形 7"/>
          <p:cNvSpPr/>
          <p:nvPr/>
        </p:nvSpPr>
        <p:spPr>
          <a:xfrm>
            <a:off x="4427984" y="1039959"/>
            <a:ext cx="1800493" cy="369332"/>
          </a:xfrm>
          <a:prstGeom prst="rect">
            <a:avLst/>
          </a:prstGeom>
        </p:spPr>
        <p:txBody>
          <a:bodyPr wrap="none">
            <a:spAutoFit/>
          </a:bodyPr>
          <a:lstStyle/>
          <a:p>
            <a:r>
              <a:rPr lang="zh-CN" altLang="en-US" b="1" dirty="0"/>
              <a:t>消防验收意见书</a:t>
            </a:r>
            <a:endParaRPr lang="zh-CN" altLang="en-US" b="1" dirty="0"/>
          </a:p>
        </p:txBody>
      </p:sp>
      <p:cxnSp>
        <p:nvCxnSpPr>
          <p:cNvPr id="17" name="直接连接符 16"/>
          <p:cNvCxnSpPr/>
          <p:nvPr/>
        </p:nvCxnSpPr>
        <p:spPr>
          <a:xfrm>
            <a:off x="4211960" y="879553"/>
            <a:ext cx="0" cy="3132355"/>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26191" y="4099514"/>
            <a:ext cx="8064896" cy="544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solidFill>
                <a:schemeClr val="tx1"/>
              </a:solidFill>
            </a:endParaRPr>
          </a:p>
        </p:txBody>
      </p:sp>
      <p:sp>
        <p:nvSpPr>
          <p:cNvPr id="12" name="矩形 11"/>
          <p:cNvSpPr/>
          <p:nvPr/>
        </p:nvSpPr>
        <p:spPr>
          <a:xfrm>
            <a:off x="261293" y="879555"/>
            <a:ext cx="8064896" cy="16056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3270775" cy="438586"/>
          </a:xfrm>
          <a:prstGeom prst="rect">
            <a:avLst/>
          </a:prstGeom>
          <a:solidFill>
            <a:srgbClr val="FF0000"/>
          </a:solidFill>
        </p:spPr>
        <p:txBody>
          <a:bodyPr wrap="non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02</a:t>
            </a:r>
            <a:r>
              <a:rPr lang="zh-CN" altLang="en-US" sz="2400" dirty="0" smtClean="0">
                <a:solidFill>
                  <a:schemeClr val="bg1"/>
                </a:solidFill>
                <a:latin typeface="微软雅黑" panose="020B0503020204020204" pitchFamily="34" charset="-122"/>
                <a:ea typeface="微软雅黑" panose="020B0503020204020204" pitchFamily="34" charset="-122"/>
                <a:cs typeface="+mn-ea"/>
                <a:sym typeface="+mn-lt"/>
              </a:rPr>
              <a:t>安全管理</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机构或人员</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5" name="矩形 4"/>
          <p:cNvSpPr/>
          <p:nvPr/>
        </p:nvSpPr>
        <p:spPr>
          <a:xfrm>
            <a:off x="467544" y="915566"/>
            <a:ext cx="7776864" cy="1569660"/>
          </a:xfrm>
          <a:prstGeom prst="rect">
            <a:avLst/>
          </a:prstGeom>
        </p:spPr>
        <p:txBody>
          <a:bodyPr wrap="square">
            <a:spAutoFit/>
          </a:bodyPr>
          <a:lstStyle/>
          <a:p>
            <a:pPr>
              <a:lnSpc>
                <a:spcPct val="150000"/>
              </a:lnSpc>
            </a:pPr>
            <a:r>
              <a:rPr lang="zh-CN" altLang="en-US" sz="1600" dirty="0"/>
              <a:t>从业人员</a:t>
            </a:r>
            <a:r>
              <a:rPr lang="zh-CN" altLang="en-US" sz="1600" dirty="0">
                <a:solidFill>
                  <a:srgbClr val="FF0000"/>
                </a:solidFill>
              </a:rPr>
              <a:t>超过</a:t>
            </a:r>
            <a:r>
              <a:rPr lang="en-US" altLang="zh-CN" sz="1600" dirty="0">
                <a:solidFill>
                  <a:srgbClr val="FF0000"/>
                </a:solidFill>
              </a:rPr>
              <a:t>100</a:t>
            </a:r>
            <a:r>
              <a:rPr lang="zh-CN" altLang="en-US" sz="1600" dirty="0">
                <a:solidFill>
                  <a:srgbClr val="FF0000"/>
                </a:solidFill>
              </a:rPr>
              <a:t>人</a:t>
            </a:r>
            <a:r>
              <a:rPr lang="zh-CN" altLang="en-US" sz="1600" dirty="0"/>
              <a:t>的，应当</a:t>
            </a:r>
            <a:r>
              <a:rPr lang="zh-CN" altLang="en-US" sz="1600" dirty="0">
                <a:solidFill>
                  <a:srgbClr val="FF0000"/>
                </a:solidFill>
              </a:rPr>
              <a:t>设置安全生产管理机构或配备专职安全生产管理人员；</a:t>
            </a:r>
            <a:r>
              <a:rPr lang="zh-CN" altLang="en-US" sz="1600" dirty="0"/>
              <a:t>从业人员在</a:t>
            </a:r>
            <a:r>
              <a:rPr lang="en-US" altLang="zh-CN" sz="1600" dirty="0">
                <a:solidFill>
                  <a:srgbClr val="FF0000"/>
                </a:solidFill>
              </a:rPr>
              <a:t>100</a:t>
            </a:r>
            <a:r>
              <a:rPr lang="zh-CN" altLang="en-US" sz="1600" dirty="0">
                <a:solidFill>
                  <a:srgbClr val="FF0000"/>
                </a:solidFill>
              </a:rPr>
              <a:t>人以下</a:t>
            </a:r>
            <a:r>
              <a:rPr lang="zh-CN" altLang="en-US" sz="1600" dirty="0"/>
              <a:t>的，应当</a:t>
            </a:r>
            <a:r>
              <a:rPr lang="zh-CN" altLang="en-US" sz="1600" dirty="0">
                <a:solidFill>
                  <a:srgbClr val="FF0000"/>
                </a:solidFill>
              </a:rPr>
              <a:t>配备专职或者兼职安全生产管理人员，</a:t>
            </a:r>
            <a:r>
              <a:rPr lang="zh-CN" altLang="en-US" sz="1600" dirty="0"/>
              <a:t>或者</a:t>
            </a:r>
            <a:r>
              <a:rPr lang="zh-CN" altLang="en-US" sz="1600" dirty="0">
                <a:solidFill>
                  <a:srgbClr val="FF0000"/>
                </a:solidFill>
              </a:rPr>
              <a:t>委托具有国家规定的相关专业技术资格的工程技术人员提供安全生产管理服务</a:t>
            </a:r>
            <a:r>
              <a:rPr lang="zh-CN" altLang="en-US" sz="1600" dirty="0" smtClean="0">
                <a:solidFill>
                  <a:srgbClr val="FF0000"/>
                </a:solidFill>
              </a:rPr>
              <a:t>。</a:t>
            </a:r>
            <a:r>
              <a:rPr lang="zh-CN" altLang="en-US" sz="1600" dirty="0" smtClean="0"/>
              <a:t>（北京地区按照</a:t>
            </a:r>
            <a:r>
              <a:rPr lang="zh-CN" altLang="en-US" sz="1600" dirty="0" smtClean="0">
                <a:solidFill>
                  <a:srgbClr val="FF0000"/>
                </a:solidFill>
              </a:rPr>
              <a:t>北京市责任主体规范</a:t>
            </a:r>
            <a:r>
              <a:rPr lang="zh-CN" altLang="en-US" sz="1600" dirty="0" smtClean="0"/>
              <a:t>要求</a:t>
            </a:r>
            <a:r>
              <a:rPr lang="en-US" altLang="zh-CN" sz="1600" dirty="0" smtClean="0">
                <a:solidFill>
                  <a:srgbClr val="FF0000"/>
                </a:solidFill>
              </a:rPr>
              <a:t>200</a:t>
            </a:r>
            <a:r>
              <a:rPr lang="zh-CN" altLang="en-US" sz="1600" dirty="0" smtClean="0">
                <a:solidFill>
                  <a:srgbClr val="FF0000"/>
                </a:solidFill>
              </a:rPr>
              <a:t>人以上企业配备不少于</a:t>
            </a:r>
            <a:r>
              <a:rPr lang="en-US" altLang="zh-CN" sz="1600" dirty="0" smtClean="0">
                <a:solidFill>
                  <a:srgbClr val="FF0000"/>
                </a:solidFill>
              </a:rPr>
              <a:t>1%</a:t>
            </a:r>
            <a:r>
              <a:rPr lang="zh-CN" altLang="en-US" sz="1600" dirty="0" smtClean="0">
                <a:solidFill>
                  <a:srgbClr val="FF0000"/>
                </a:solidFill>
              </a:rPr>
              <a:t>的专职安全员</a:t>
            </a:r>
            <a:r>
              <a:rPr lang="zh-CN" altLang="en-US" sz="1600" dirty="0" smtClean="0"/>
              <a:t>）</a:t>
            </a:r>
            <a:endParaRPr lang="zh-CN" altLang="en-US" sz="1600" dirty="0"/>
          </a:p>
        </p:txBody>
      </p:sp>
      <p:sp>
        <p:nvSpPr>
          <p:cNvPr id="13" name="矩形 12"/>
          <p:cNvSpPr/>
          <p:nvPr/>
        </p:nvSpPr>
        <p:spPr>
          <a:xfrm>
            <a:off x="233066" y="2571750"/>
            <a:ext cx="8064896" cy="1404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solidFill>
                <a:schemeClr val="tx1"/>
              </a:solidFill>
            </a:endParaRPr>
          </a:p>
        </p:txBody>
      </p:sp>
      <p:sp>
        <p:nvSpPr>
          <p:cNvPr id="9" name="矩形 8"/>
          <p:cNvSpPr/>
          <p:nvPr/>
        </p:nvSpPr>
        <p:spPr>
          <a:xfrm>
            <a:off x="424477" y="2637662"/>
            <a:ext cx="7776864" cy="1338828"/>
          </a:xfrm>
          <a:prstGeom prst="rect">
            <a:avLst/>
          </a:prstGeom>
        </p:spPr>
        <p:txBody>
          <a:bodyPr wrap="square">
            <a:spAutoFit/>
          </a:bodyPr>
          <a:lstStyle/>
          <a:p>
            <a:pPr>
              <a:lnSpc>
                <a:spcPct val="150000"/>
              </a:lnSpc>
            </a:pPr>
            <a:r>
              <a:rPr lang="zh-CN" altLang="en-US" dirty="0">
                <a:solidFill>
                  <a:srgbClr val="FF0000"/>
                </a:solidFill>
              </a:rPr>
              <a:t>补充内容</a:t>
            </a:r>
            <a:r>
              <a:rPr lang="en-US" altLang="zh-CN" dirty="0">
                <a:solidFill>
                  <a:srgbClr val="FF0000"/>
                </a:solidFill>
              </a:rPr>
              <a:t>:</a:t>
            </a:r>
            <a:r>
              <a:rPr lang="zh-CN" altLang="en-US" dirty="0"/>
              <a:t>企业成立安全委员会或者安全生产领导小组，由总经理为主任（组长）、分     管安全副总为副主任（副组长）、成员为各个部分</a:t>
            </a:r>
            <a:r>
              <a:rPr lang="zh-CN" altLang="en-US" dirty="0" smtClean="0"/>
              <a:t>负责人。</a:t>
            </a:r>
            <a:endParaRPr lang="en-US" altLang="zh-CN" dirty="0" smtClean="0"/>
          </a:p>
          <a:p>
            <a:pPr>
              <a:lnSpc>
                <a:spcPct val="150000"/>
              </a:lnSpc>
            </a:pPr>
            <a:r>
              <a:rPr lang="zh-CN" altLang="en-US" dirty="0" smtClean="0">
                <a:solidFill>
                  <a:srgbClr val="FF0000"/>
                </a:solidFill>
              </a:rPr>
              <a:t>注：形成正式的任命文件</a:t>
            </a:r>
            <a:endParaRPr lang="zh-CN" altLang="en-US" dirty="0">
              <a:solidFill>
                <a:srgbClr val="FF0000"/>
              </a:solidFill>
            </a:endParaRPr>
          </a:p>
        </p:txBody>
      </p:sp>
      <p:sp>
        <p:nvSpPr>
          <p:cNvPr id="10" name="矩形 9"/>
          <p:cNvSpPr/>
          <p:nvPr/>
        </p:nvSpPr>
        <p:spPr>
          <a:xfrm>
            <a:off x="309598" y="4187229"/>
            <a:ext cx="8092755" cy="369332"/>
          </a:xfrm>
          <a:prstGeom prst="rect">
            <a:avLst/>
          </a:prstGeom>
        </p:spPr>
        <p:txBody>
          <a:bodyPr wrap="square">
            <a:spAutoFit/>
          </a:bodyPr>
          <a:lstStyle/>
          <a:p>
            <a:r>
              <a:rPr lang="zh-CN" altLang="en-US" dirty="0"/>
              <a:t>企业内部应当设置事故隐患排查治理的专业技术队伍，并在企业内部公布</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
          <p:cNvSpPr txBox="1"/>
          <p:nvPr/>
        </p:nvSpPr>
        <p:spPr>
          <a:xfrm>
            <a:off x="251520" y="246495"/>
            <a:ext cx="3270775" cy="438586"/>
          </a:xfrm>
          <a:prstGeom prst="rect">
            <a:avLst/>
          </a:prstGeom>
          <a:solidFill>
            <a:srgbClr val="FF0000"/>
          </a:solidFill>
        </p:spPr>
        <p:txBody>
          <a:bodyPr wrap="non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02</a:t>
            </a:r>
            <a:r>
              <a:rPr lang="zh-CN" altLang="en-US" sz="2400" dirty="0" smtClean="0">
                <a:solidFill>
                  <a:schemeClr val="bg1"/>
                </a:solidFill>
                <a:latin typeface="微软雅黑" panose="020B0503020204020204" pitchFamily="34" charset="-122"/>
                <a:ea typeface="微软雅黑" panose="020B0503020204020204" pitchFamily="34" charset="-122"/>
                <a:cs typeface="+mn-ea"/>
                <a:sym typeface="+mn-lt"/>
              </a:rPr>
              <a:t>安全管理</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机构或人员</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graphicFrame>
        <p:nvGraphicFramePr>
          <p:cNvPr id="3" name="图示 2"/>
          <p:cNvGraphicFramePr/>
          <p:nvPr/>
        </p:nvGraphicFramePr>
        <p:xfrm>
          <a:off x="1643844" y="691654"/>
          <a:ext cx="5856312" cy="376019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51520" y="3679139"/>
            <a:ext cx="8064896" cy="735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51520" y="987574"/>
            <a:ext cx="8064896" cy="2344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2655222" cy="438586"/>
          </a:xfrm>
          <a:prstGeom prst="rect">
            <a:avLst/>
          </a:prstGeom>
          <a:solidFill>
            <a:srgbClr val="FF0000"/>
          </a:solidFill>
        </p:spPr>
        <p:txBody>
          <a:bodyPr wrap="non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03</a:t>
            </a:r>
            <a:r>
              <a:rPr lang="zh-CN" altLang="en-US" sz="2400" dirty="0" smtClean="0">
                <a:solidFill>
                  <a:schemeClr val="bg1"/>
                </a:solidFill>
                <a:latin typeface="微软雅黑" panose="020B0503020204020204" pitchFamily="34" charset="-122"/>
                <a:ea typeface="微软雅黑" panose="020B0503020204020204" pitchFamily="34" charset="-122"/>
                <a:cs typeface="+mn-ea"/>
                <a:sym typeface="+mn-lt"/>
              </a:rPr>
              <a:t>安全生产责任制</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5" name="矩形 4"/>
          <p:cNvSpPr/>
          <p:nvPr/>
        </p:nvSpPr>
        <p:spPr>
          <a:xfrm>
            <a:off x="395536" y="1005579"/>
            <a:ext cx="7776864" cy="2308324"/>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latin typeface="+mn-ea"/>
              </a:rPr>
              <a:t>企业根据自身安全生产实际，制定总体和年度安全生产目标。</a:t>
            </a:r>
            <a:endParaRPr lang="zh-CN" altLang="en-US" sz="1600" dirty="0">
              <a:latin typeface="+mn-ea"/>
            </a:endParaRPr>
          </a:p>
          <a:p>
            <a:pPr marL="285750" indent="-285750">
              <a:lnSpc>
                <a:spcPct val="150000"/>
              </a:lnSpc>
              <a:buFont typeface="Wingdings" panose="05000000000000000000" pitchFamily="2" charset="2"/>
              <a:buChar char="n"/>
            </a:pPr>
            <a:r>
              <a:rPr lang="zh-CN" altLang="en-US" sz="1600" dirty="0">
                <a:latin typeface="+mn-ea"/>
              </a:rPr>
              <a:t>按照所属基层单位和部门在生产经营中的职能，制定安全生产指标和考核办法</a:t>
            </a:r>
            <a:r>
              <a:rPr lang="zh-CN" altLang="en-US" sz="1600" dirty="0" smtClean="0">
                <a:latin typeface="+mn-ea"/>
              </a:rPr>
              <a:t>。</a:t>
            </a:r>
            <a:endParaRPr lang="en-US" altLang="zh-CN" sz="1600" dirty="0" smtClean="0">
              <a:latin typeface="+mn-ea"/>
            </a:endParaRPr>
          </a:p>
          <a:p>
            <a:pPr marL="285750" indent="-285750">
              <a:lnSpc>
                <a:spcPct val="150000"/>
              </a:lnSpc>
              <a:buFont typeface="Wingdings" panose="05000000000000000000" pitchFamily="2" charset="2"/>
              <a:buChar char="n"/>
            </a:pPr>
            <a:r>
              <a:rPr lang="zh-CN" altLang="en-US" sz="1600" dirty="0" smtClean="0">
                <a:latin typeface="+mn-ea"/>
              </a:rPr>
              <a:t>制定各级人员安全生产责任制，纵向到底、横向到边。（与企业安全组织框架图对应）一岗双责，明确考核内容。</a:t>
            </a:r>
            <a:endParaRPr lang="zh-CN" altLang="en-US" sz="1600" dirty="0">
              <a:latin typeface="+mn-ea"/>
            </a:endParaRPr>
          </a:p>
          <a:p>
            <a:pPr marL="285750" indent="-285750">
              <a:lnSpc>
                <a:spcPct val="150000"/>
              </a:lnSpc>
              <a:buFont typeface="Wingdings" panose="05000000000000000000" pitchFamily="2" charset="2"/>
              <a:buChar char="n"/>
            </a:pPr>
            <a:r>
              <a:rPr lang="zh-CN" altLang="en-US" sz="1600" dirty="0">
                <a:latin typeface="+mn-ea"/>
              </a:rPr>
              <a:t>开展企业安全生产承诺</a:t>
            </a:r>
            <a:r>
              <a:rPr lang="zh-CN" altLang="en-US" sz="1600" dirty="0" smtClean="0">
                <a:latin typeface="+mn-ea"/>
              </a:rPr>
              <a:t>活动。</a:t>
            </a:r>
            <a:endParaRPr lang="zh-CN" altLang="en-US" sz="1600" dirty="0">
              <a:latin typeface="+mn-ea"/>
            </a:endParaRPr>
          </a:p>
          <a:p>
            <a:pPr>
              <a:lnSpc>
                <a:spcPct val="150000"/>
              </a:lnSpc>
            </a:pPr>
            <a:r>
              <a:rPr lang="zh-CN" altLang="en-US" sz="1600" dirty="0">
                <a:solidFill>
                  <a:srgbClr val="FF0000"/>
                </a:solidFill>
                <a:latin typeface="+mn-ea"/>
              </a:rPr>
              <a:t>在考核年度内未发生安全生产死亡事故（否决</a:t>
            </a:r>
            <a:r>
              <a:rPr lang="zh-CN" altLang="en-US" sz="1600" dirty="0" smtClean="0">
                <a:solidFill>
                  <a:srgbClr val="FF0000"/>
                </a:solidFill>
                <a:latin typeface="+mn-ea"/>
              </a:rPr>
              <a:t>项）。</a:t>
            </a:r>
            <a:endParaRPr lang="zh-CN" altLang="en-US" sz="1600" dirty="0">
              <a:solidFill>
                <a:srgbClr val="FF0000"/>
              </a:solidFill>
              <a:latin typeface="+mn-ea"/>
            </a:endParaRPr>
          </a:p>
        </p:txBody>
      </p:sp>
      <p:sp>
        <p:nvSpPr>
          <p:cNvPr id="3" name="矩形 2"/>
          <p:cNvSpPr/>
          <p:nvPr/>
        </p:nvSpPr>
        <p:spPr>
          <a:xfrm>
            <a:off x="395536" y="3723878"/>
            <a:ext cx="7992888" cy="646331"/>
          </a:xfrm>
          <a:prstGeom prst="rect">
            <a:avLst/>
          </a:prstGeom>
        </p:spPr>
        <p:txBody>
          <a:bodyPr wrap="square">
            <a:spAutoFit/>
          </a:bodyPr>
          <a:lstStyle/>
          <a:p>
            <a:r>
              <a:rPr lang="zh-CN" altLang="en-US" dirty="0" smtClean="0"/>
              <a:t>注意：编写安全生产责任制要参考</a:t>
            </a:r>
            <a:r>
              <a:rPr lang="en-US" altLang="zh-CN" dirty="0" smtClean="0"/>
              <a:t>《</a:t>
            </a:r>
            <a:r>
              <a:rPr lang="zh-CN" altLang="en-US" dirty="0"/>
              <a:t>安全生产法</a:t>
            </a:r>
            <a:r>
              <a:rPr lang="en-US" altLang="zh-CN" dirty="0" smtClean="0"/>
              <a:t>》</a:t>
            </a:r>
            <a:r>
              <a:rPr lang="zh-CN" altLang="en-US" dirty="0" smtClean="0"/>
              <a:t>和</a:t>
            </a:r>
            <a:r>
              <a:rPr lang="en-US" altLang="zh-CN" dirty="0" smtClean="0"/>
              <a:t>《</a:t>
            </a:r>
            <a:r>
              <a:rPr lang="zh-CN" altLang="en-US" dirty="0" smtClean="0"/>
              <a:t>北京市生产经营单位安全生产主体责任规范</a:t>
            </a:r>
            <a:r>
              <a:rPr lang="en-US" altLang="zh-CN" dirty="0" smtClean="0"/>
              <a:t>》</a:t>
            </a:r>
            <a:r>
              <a:rPr lang="zh-CN" altLang="en-US" dirty="0" smtClean="0"/>
              <a:t>（北京地区企业）</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990256" y="858474"/>
            <a:ext cx="3398168" cy="4248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51520" y="843558"/>
            <a:ext cx="4680520" cy="4248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4501882" cy="438586"/>
          </a:xfrm>
          <a:prstGeom prst="rect">
            <a:avLst/>
          </a:prstGeom>
          <a:solidFill>
            <a:srgbClr val="FF0000"/>
          </a:solidFill>
        </p:spPr>
        <p:txBody>
          <a:bodyPr wrap="non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04</a:t>
            </a:r>
            <a:r>
              <a:rPr lang="zh-CN" altLang="en-US" sz="2400" dirty="0" smtClean="0">
                <a:solidFill>
                  <a:schemeClr val="bg1"/>
                </a:solidFill>
                <a:latin typeface="微软雅黑" panose="020B0503020204020204" pitchFamily="34" charset="-122"/>
                <a:ea typeface="微软雅黑" panose="020B0503020204020204" pitchFamily="34" charset="-122"/>
                <a:cs typeface="+mn-ea"/>
                <a:sym typeface="+mn-lt"/>
              </a:rPr>
              <a:t>安全生产规章制度和操作规程</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5" name="矩形 4"/>
          <p:cNvSpPr/>
          <p:nvPr/>
        </p:nvSpPr>
        <p:spPr>
          <a:xfrm>
            <a:off x="395536" y="843558"/>
            <a:ext cx="4536504" cy="4339650"/>
          </a:xfrm>
          <a:prstGeom prst="rect">
            <a:avLst/>
          </a:prstGeom>
        </p:spPr>
        <p:txBody>
          <a:bodyPr wrap="square">
            <a:spAutoFit/>
          </a:bodyPr>
          <a:lstStyle/>
          <a:p>
            <a:pPr>
              <a:lnSpc>
                <a:spcPct val="150000"/>
              </a:lnSpc>
            </a:pPr>
            <a:r>
              <a:rPr lang="zh-CN" altLang="en-US" sz="1600" dirty="0">
                <a:solidFill>
                  <a:srgbClr val="FF0000"/>
                </a:solidFill>
                <a:latin typeface="+mn-ea"/>
              </a:rPr>
              <a:t>企业根据实际情况，制定下列安全生产规章制度：</a:t>
            </a:r>
            <a:endParaRPr lang="zh-CN" altLang="en-US" sz="1600" dirty="0">
              <a:solidFill>
                <a:srgbClr val="FF0000"/>
              </a:solidFill>
              <a:latin typeface="+mn-ea"/>
            </a:endParaRPr>
          </a:p>
          <a:p>
            <a:pPr marL="285750" indent="-285750">
              <a:lnSpc>
                <a:spcPct val="150000"/>
              </a:lnSpc>
              <a:buFont typeface="Wingdings" panose="05000000000000000000" pitchFamily="2" charset="2"/>
              <a:buChar char="n"/>
            </a:pPr>
            <a:r>
              <a:rPr lang="en-US" altLang="zh-CN" sz="1400" dirty="0">
                <a:latin typeface="+mn-ea"/>
              </a:rPr>
              <a:t>1</a:t>
            </a:r>
            <a:r>
              <a:rPr lang="zh-CN" altLang="en-US" sz="1400" dirty="0">
                <a:latin typeface="+mn-ea"/>
              </a:rPr>
              <a:t>、安全生产教育和培训制度；</a:t>
            </a:r>
            <a:endParaRPr lang="zh-CN" altLang="en-US" sz="1400" dirty="0">
              <a:latin typeface="+mn-ea"/>
            </a:endParaRPr>
          </a:p>
          <a:p>
            <a:pPr marL="285750" indent="-285750">
              <a:lnSpc>
                <a:spcPct val="150000"/>
              </a:lnSpc>
              <a:buFont typeface="Wingdings" panose="05000000000000000000" pitchFamily="2" charset="2"/>
              <a:buChar char="n"/>
            </a:pPr>
            <a:r>
              <a:rPr lang="en-US" altLang="zh-CN" sz="1400" dirty="0">
                <a:latin typeface="+mn-ea"/>
              </a:rPr>
              <a:t>2</a:t>
            </a:r>
            <a:r>
              <a:rPr lang="zh-CN" altLang="en-US" sz="1400" dirty="0">
                <a:latin typeface="+mn-ea"/>
              </a:rPr>
              <a:t>、安全生产检查制度；</a:t>
            </a:r>
            <a:endParaRPr lang="zh-CN" altLang="en-US" sz="1400" dirty="0">
              <a:latin typeface="+mn-ea"/>
            </a:endParaRPr>
          </a:p>
          <a:p>
            <a:pPr marL="285750" indent="-285750">
              <a:lnSpc>
                <a:spcPct val="150000"/>
              </a:lnSpc>
              <a:buFont typeface="Wingdings" panose="05000000000000000000" pitchFamily="2" charset="2"/>
              <a:buChar char="n"/>
            </a:pPr>
            <a:r>
              <a:rPr lang="en-US" altLang="zh-CN" sz="1400" dirty="0">
                <a:latin typeface="+mn-ea"/>
              </a:rPr>
              <a:t>3</a:t>
            </a:r>
            <a:r>
              <a:rPr lang="zh-CN" altLang="en-US" sz="1400" dirty="0">
                <a:latin typeface="+mn-ea"/>
              </a:rPr>
              <a:t>、安全生产事故隐患排查治理制度；</a:t>
            </a:r>
            <a:endParaRPr lang="zh-CN" altLang="en-US" sz="1400" dirty="0">
              <a:latin typeface="+mn-ea"/>
            </a:endParaRPr>
          </a:p>
          <a:p>
            <a:pPr marL="285750" indent="-285750">
              <a:lnSpc>
                <a:spcPct val="150000"/>
              </a:lnSpc>
              <a:buFont typeface="Wingdings" panose="05000000000000000000" pitchFamily="2" charset="2"/>
              <a:buChar char="n"/>
            </a:pPr>
            <a:r>
              <a:rPr lang="en-US" altLang="zh-CN" sz="1400" dirty="0">
                <a:latin typeface="+mn-ea"/>
              </a:rPr>
              <a:t>4</a:t>
            </a:r>
            <a:r>
              <a:rPr lang="zh-CN" altLang="en-US" sz="1400" dirty="0">
                <a:latin typeface="+mn-ea"/>
              </a:rPr>
              <a:t>、具有较大危险因素的生产经营场所</a:t>
            </a:r>
            <a:r>
              <a:rPr lang="zh-CN" altLang="en-US" sz="1400" dirty="0" smtClean="0">
                <a:latin typeface="+mn-ea"/>
              </a:rPr>
              <a:t>、</a:t>
            </a:r>
            <a:endParaRPr lang="en-US" altLang="zh-CN" sz="1400" dirty="0" smtClean="0">
              <a:latin typeface="+mn-ea"/>
            </a:endParaRPr>
          </a:p>
          <a:p>
            <a:pPr>
              <a:lnSpc>
                <a:spcPct val="150000"/>
              </a:lnSpc>
            </a:pPr>
            <a:r>
              <a:rPr lang="zh-CN" altLang="en-US" sz="1400" dirty="0" smtClean="0">
                <a:latin typeface="+mn-ea"/>
              </a:rPr>
              <a:t>设备</a:t>
            </a:r>
            <a:r>
              <a:rPr lang="zh-CN" altLang="en-US" sz="1400" dirty="0">
                <a:latin typeface="+mn-ea"/>
              </a:rPr>
              <a:t>和设施的安全管理制度；</a:t>
            </a:r>
            <a:endParaRPr lang="zh-CN" altLang="en-US" sz="1400" dirty="0">
              <a:latin typeface="+mn-ea"/>
            </a:endParaRPr>
          </a:p>
          <a:p>
            <a:pPr marL="285750" indent="-285750">
              <a:lnSpc>
                <a:spcPct val="150000"/>
              </a:lnSpc>
              <a:buFont typeface="Wingdings" panose="05000000000000000000" pitchFamily="2" charset="2"/>
              <a:buChar char="n"/>
            </a:pPr>
            <a:r>
              <a:rPr lang="en-US" altLang="zh-CN" sz="1400" dirty="0">
                <a:latin typeface="+mn-ea"/>
              </a:rPr>
              <a:t>5</a:t>
            </a:r>
            <a:r>
              <a:rPr lang="zh-CN" altLang="en-US" sz="1400" dirty="0">
                <a:latin typeface="+mn-ea"/>
              </a:rPr>
              <a:t>、安全生产例会制度</a:t>
            </a:r>
            <a:r>
              <a:rPr lang="zh-CN" altLang="en-US" sz="1400" dirty="0" smtClean="0">
                <a:latin typeface="+mn-ea"/>
              </a:rPr>
              <a:t>；</a:t>
            </a:r>
            <a:endParaRPr lang="en-US" altLang="zh-CN" sz="1400" dirty="0" smtClean="0">
              <a:latin typeface="+mn-ea"/>
            </a:endParaRPr>
          </a:p>
          <a:p>
            <a:pPr marL="285750" indent="-285750">
              <a:lnSpc>
                <a:spcPct val="150000"/>
              </a:lnSpc>
              <a:buFont typeface="Wingdings" panose="05000000000000000000" pitchFamily="2" charset="2"/>
              <a:buChar char="n"/>
            </a:pPr>
            <a:r>
              <a:rPr lang="en-US" altLang="zh-CN" sz="1400" dirty="0" smtClean="0">
                <a:latin typeface="+mn-ea"/>
              </a:rPr>
              <a:t>6</a:t>
            </a:r>
            <a:r>
              <a:rPr lang="zh-CN" altLang="en-US" sz="1400" dirty="0">
                <a:latin typeface="+mn-ea"/>
              </a:rPr>
              <a:t>、危险作业管理制度；</a:t>
            </a:r>
            <a:endParaRPr lang="zh-CN" altLang="en-US" sz="1400" dirty="0">
              <a:latin typeface="+mn-ea"/>
            </a:endParaRPr>
          </a:p>
          <a:p>
            <a:pPr marL="285750" indent="-285750">
              <a:lnSpc>
                <a:spcPct val="150000"/>
              </a:lnSpc>
              <a:buFont typeface="Wingdings" panose="05000000000000000000" pitchFamily="2" charset="2"/>
              <a:buChar char="n"/>
            </a:pPr>
            <a:r>
              <a:rPr lang="en-US" altLang="zh-CN" sz="1400" dirty="0">
                <a:latin typeface="+mn-ea"/>
              </a:rPr>
              <a:t>7</a:t>
            </a:r>
            <a:r>
              <a:rPr lang="zh-CN" altLang="en-US" sz="1400" dirty="0">
                <a:latin typeface="+mn-ea"/>
              </a:rPr>
              <a:t>、特种作业人员管理制度；</a:t>
            </a:r>
            <a:endParaRPr lang="zh-CN" altLang="en-US" sz="1400" dirty="0">
              <a:latin typeface="+mn-ea"/>
            </a:endParaRPr>
          </a:p>
          <a:p>
            <a:pPr marL="285750" indent="-285750">
              <a:lnSpc>
                <a:spcPct val="150000"/>
              </a:lnSpc>
              <a:buFont typeface="Wingdings" panose="05000000000000000000" pitchFamily="2" charset="2"/>
              <a:buChar char="n"/>
            </a:pPr>
            <a:r>
              <a:rPr lang="en-US" altLang="zh-CN" sz="1400" dirty="0">
                <a:latin typeface="+mn-ea"/>
              </a:rPr>
              <a:t>8</a:t>
            </a:r>
            <a:r>
              <a:rPr lang="zh-CN" altLang="en-US" sz="1400" dirty="0">
                <a:latin typeface="+mn-ea"/>
              </a:rPr>
              <a:t>、劳动防护用品配备和管理制度；</a:t>
            </a:r>
            <a:endParaRPr lang="zh-CN" altLang="en-US" sz="1400" dirty="0">
              <a:latin typeface="+mn-ea"/>
            </a:endParaRPr>
          </a:p>
          <a:p>
            <a:pPr marL="285750" indent="-285750">
              <a:lnSpc>
                <a:spcPct val="150000"/>
              </a:lnSpc>
              <a:buFont typeface="Wingdings" panose="05000000000000000000" pitchFamily="2" charset="2"/>
              <a:buChar char="n"/>
            </a:pPr>
            <a:r>
              <a:rPr lang="en-US" altLang="zh-CN" sz="1400" dirty="0">
                <a:latin typeface="+mn-ea"/>
              </a:rPr>
              <a:t>9</a:t>
            </a:r>
            <a:r>
              <a:rPr lang="zh-CN" altLang="en-US" sz="1400" dirty="0">
                <a:latin typeface="+mn-ea"/>
              </a:rPr>
              <a:t>、安全生产奖励和惩罚制度；</a:t>
            </a:r>
            <a:endParaRPr lang="zh-CN" altLang="en-US" sz="1400" dirty="0">
              <a:latin typeface="+mn-ea"/>
            </a:endParaRPr>
          </a:p>
          <a:p>
            <a:pPr marL="285750" indent="-285750">
              <a:lnSpc>
                <a:spcPct val="150000"/>
              </a:lnSpc>
              <a:buFont typeface="Wingdings" panose="05000000000000000000" pitchFamily="2" charset="2"/>
              <a:buChar char="n"/>
            </a:pPr>
            <a:r>
              <a:rPr lang="en-US" altLang="zh-CN" sz="1400" dirty="0">
                <a:latin typeface="+mn-ea"/>
              </a:rPr>
              <a:t>10</a:t>
            </a:r>
            <a:r>
              <a:rPr lang="zh-CN" altLang="en-US" sz="1400" dirty="0">
                <a:latin typeface="+mn-ea"/>
              </a:rPr>
              <a:t>、生产安全事故报告和调查处理制度；</a:t>
            </a:r>
            <a:endParaRPr lang="zh-CN" altLang="en-US" sz="1400" dirty="0">
              <a:latin typeface="+mn-ea"/>
            </a:endParaRPr>
          </a:p>
          <a:p>
            <a:pPr marL="285750" indent="-285750">
              <a:lnSpc>
                <a:spcPct val="150000"/>
              </a:lnSpc>
              <a:buFont typeface="Wingdings" panose="05000000000000000000" pitchFamily="2" charset="2"/>
              <a:buChar char="n"/>
            </a:pPr>
            <a:r>
              <a:rPr lang="en-US" altLang="zh-CN" sz="1400" dirty="0" smtClean="0">
                <a:latin typeface="+mn-ea"/>
              </a:rPr>
              <a:t>11</a:t>
            </a:r>
            <a:r>
              <a:rPr lang="zh-CN" altLang="en-US" sz="1400" dirty="0" smtClean="0">
                <a:latin typeface="+mn-ea"/>
              </a:rPr>
              <a:t>、</a:t>
            </a:r>
            <a:r>
              <a:rPr lang="zh-CN" altLang="en-US" sz="1400" dirty="0">
                <a:latin typeface="+mn-ea"/>
              </a:rPr>
              <a:t>其他保障安全生产的规章制度</a:t>
            </a:r>
            <a:r>
              <a:rPr lang="zh-CN" altLang="en-US" sz="1400" dirty="0" smtClean="0">
                <a:latin typeface="+mn-ea"/>
              </a:rPr>
              <a:t>。</a:t>
            </a:r>
            <a:endParaRPr lang="zh-CN" altLang="en-US" sz="1400" dirty="0">
              <a:latin typeface="+mn-ea"/>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b="15720"/>
          <a:stretch>
            <a:fillRect/>
          </a:stretch>
        </p:blipFill>
        <p:spPr>
          <a:xfrm>
            <a:off x="5111626" y="1082376"/>
            <a:ext cx="3197179" cy="37708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67436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44634" y="2629096"/>
            <a:ext cx="8064896" cy="1512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44634" y="843558"/>
            <a:ext cx="8064896" cy="1512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4501882" cy="438586"/>
          </a:xfrm>
          <a:prstGeom prst="rect">
            <a:avLst/>
          </a:prstGeom>
          <a:solidFill>
            <a:srgbClr val="FF0000"/>
          </a:solidFill>
        </p:spPr>
        <p:txBody>
          <a:bodyPr wrap="non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04</a:t>
            </a:r>
            <a:r>
              <a:rPr lang="zh-CN" altLang="en-US" sz="2400" dirty="0" smtClean="0">
                <a:solidFill>
                  <a:schemeClr val="bg1"/>
                </a:solidFill>
                <a:latin typeface="微软雅黑" panose="020B0503020204020204" pitchFamily="34" charset="-122"/>
                <a:ea typeface="微软雅黑" panose="020B0503020204020204" pitchFamily="34" charset="-122"/>
                <a:cs typeface="+mn-ea"/>
                <a:sym typeface="+mn-lt"/>
              </a:rPr>
              <a:t>安全生产规章制度和操作规程</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3" name="矩形 2"/>
          <p:cNvSpPr/>
          <p:nvPr/>
        </p:nvSpPr>
        <p:spPr>
          <a:xfrm>
            <a:off x="467544" y="987574"/>
            <a:ext cx="7128792" cy="1338828"/>
          </a:xfrm>
          <a:prstGeom prst="rect">
            <a:avLst/>
          </a:prstGeom>
        </p:spPr>
        <p:txBody>
          <a:bodyPr wrap="square">
            <a:spAutoFit/>
          </a:bodyPr>
          <a:lstStyle/>
          <a:p>
            <a:pPr>
              <a:lnSpc>
                <a:spcPct val="150000"/>
              </a:lnSpc>
            </a:pPr>
            <a:r>
              <a:rPr lang="zh-CN" altLang="en-US" dirty="0"/>
              <a:t>制定相关岗位和设备设施的安全生产操作规程。</a:t>
            </a:r>
            <a:endParaRPr lang="zh-CN" altLang="en-US" dirty="0"/>
          </a:p>
          <a:p>
            <a:pPr>
              <a:lnSpc>
                <a:spcPct val="150000"/>
              </a:lnSpc>
            </a:pPr>
            <a:r>
              <a:rPr lang="zh-CN" altLang="en-US" dirty="0">
                <a:solidFill>
                  <a:srgbClr val="FF0000"/>
                </a:solidFill>
              </a:rPr>
              <a:t>每台设备都要编制安全操作规程并张贴在设备附近显著位置上。</a:t>
            </a:r>
            <a:endParaRPr lang="zh-CN" altLang="en-US" dirty="0">
              <a:solidFill>
                <a:srgbClr val="FF0000"/>
              </a:solidFill>
            </a:endParaRPr>
          </a:p>
          <a:p>
            <a:pPr>
              <a:lnSpc>
                <a:spcPct val="150000"/>
              </a:lnSpc>
            </a:pPr>
            <a:r>
              <a:rPr lang="zh-CN" altLang="en-US" dirty="0"/>
              <a:t>危险作业有害作业岗位要编制作业指导书。</a:t>
            </a:r>
            <a:endParaRPr lang="zh-CN" altLang="en-US" dirty="0"/>
          </a:p>
        </p:txBody>
      </p:sp>
      <p:sp>
        <p:nvSpPr>
          <p:cNvPr id="6" name="矩形 5"/>
          <p:cNvSpPr/>
          <p:nvPr/>
        </p:nvSpPr>
        <p:spPr>
          <a:xfrm>
            <a:off x="438239" y="2715766"/>
            <a:ext cx="7704856" cy="1338828"/>
          </a:xfrm>
          <a:prstGeom prst="rect">
            <a:avLst/>
          </a:prstGeom>
        </p:spPr>
        <p:txBody>
          <a:bodyPr wrap="square">
            <a:spAutoFit/>
          </a:bodyPr>
          <a:lstStyle/>
          <a:p>
            <a:pPr>
              <a:lnSpc>
                <a:spcPct val="150000"/>
              </a:lnSpc>
            </a:pPr>
            <a:r>
              <a:rPr lang="zh-CN" altLang="en-US" dirty="0" smtClean="0"/>
              <a:t>安全生产操作规程：参考</a:t>
            </a:r>
            <a:r>
              <a:rPr lang="en-US" altLang="zh-CN" dirty="0" smtClean="0"/>
              <a:t>《</a:t>
            </a:r>
            <a:r>
              <a:rPr lang="zh-CN" altLang="en-US" dirty="0"/>
              <a:t>北京市企业岗位安全操作规程编写指南</a:t>
            </a:r>
            <a:r>
              <a:rPr lang="en-US" altLang="zh-CN" dirty="0" smtClean="0"/>
              <a:t>》</a:t>
            </a:r>
            <a:r>
              <a:rPr lang="zh-CN" altLang="en-US" dirty="0" smtClean="0"/>
              <a:t>编写。</a:t>
            </a:r>
            <a:endParaRPr lang="en-US" altLang="zh-CN" dirty="0" smtClean="0"/>
          </a:p>
          <a:p>
            <a:pPr>
              <a:lnSpc>
                <a:spcPct val="150000"/>
              </a:lnSpc>
            </a:pPr>
            <a:r>
              <a:rPr lang="zh-CN" altLang="en-US" dirty="0" smtClean="0"/>
              <a:t>包含要素：</a:t>
            </a:r>
            <a:r>
              <a:rPr lang="zh-CN" altLang="en-US" dirty="0" smtClean="0">
                <a:solidFill>
                  <a:srgbClr val="FF0000"/>
                </a:solidFill>
              </a:rPr>
              <a:t>适用范围、岗位安全作业</a:t>
            </a:r>
            <a:r>
              <a:rPr lang="zh-CN" altLang="en-US" dirty="0">
                <a:solidFill>
                  <a:srgbClr val="FF0000"/>
                </a:solidFill>
              </a:rPr>
              <a:t>职责、岗位主要危险有害因素、岗位劳动防护用品佩戴</a:t>
            </a:r>
            <a:r>
              <a:rPr lang="zh-CN" altLang="en-US" dirty="0" smtClean="0">
                <a:solidFill>
                  <a:srgbClr val="FF0000"/>
                </a:solidFill>
              </a:rPr>
              <a:t>要求、岗位</a:t>
            </a:r>
            <a:r>
              <a:rPr lang="zh-CN" altLang="en-US" dirty="0">
                <a:solidFill>
                  <a:srgbClr val="FF0000"/>
                </a:solidFill>
              </a:rPr>
              <a:t>作业安全要求、岗位应急</a:t>
            </a:r>
            <a:r>
              <a:rPr lang="zh-CN" altLang="en-US" dirty="0" smtClean="0">
                <a:solidFill>
                  <a:srgbClr val="FF0000"/>
                </a:solidFill>
              </a:rPr>
              <a:t>要求。</a:t>
            </a:r>
            <a:endParaRPr lang="en-US" altLang="zh-CN" dirty="0" smtClean="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139954" y="1857741"/>
            <a:ext cx="4185152" cy="2980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260210" y="1857741"/>
            <a:ext cx="3591710" cy="2946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60210" y="915566"/>
            <a:ext cx="8064896" cy="714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2962999" cy="438586"/>
          </a:xfrm>
          <a:prstGeom prst="rect">
            <a:avLst/>
          </a:prstGeom>
          <a:solidFill>
            <a:srgbClr val="FF0000"/>
          </a:solidFill>
        </p:spPr>
        <p:txBody>
          <a:bodyPr wrap="non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05</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安全生产记录档案</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5" name="矩形 4"/>
          <p:cNvSpPr/>
          <p:nvPr/>
        </p:nvSpPr>
        <p:spPr>
          <a:xfrm>
            <a:off x="260210" y="1857741"/>
            <a:ext cx="3591710" cy="3046988"/>
          </a:xfrm>
          <a:prstGeom prst="rect">
            <a:avLst/>
          </a:prstGeom>
        </p:spPr>
        <p:txBody>
          <a:bodyPr wrap="square">
            <a:spAutoFit/>
          </a:bodyPr>
          <a:lstStyle/>
          <a:p>
            <a:pPr>
              <a:lnSpc>
                <a:spcPct val="150000"/>
              </a:lnSpc>
            </a:pPr>
            <a:r>
              <a:rPr lang="en-US" altLang="zh-CN" sz="1600" dirty="0" smtClean="0"/>
              <a:t>1</a:t>
            </a:r>
            <a:r>
              <a:rPr lang="zh-CN" altLang="en-US" sz="1600" dirty="0"/>
              <a:t>、安全生产教育、培训和考核档案；</a:t>
            </a:r>
            <a:endParaRPr lang="zh-CN" altLang="en-US" sz="1600" dirty="0"/>
          </a:p>
          <a:p>
            <a:pPr>
              <a:lnSpc>
                <a:spcPct val="150000"/>
              </a:lnSpc>
            </a:pPr>
            <a:r>
              <a:rPr lang="en-US" altLang="zh-CN" sz="1600" dirty="0"/>
              <a:t>2</a:t>
            </a:r>
            <a:r>
              <a:rPr lang="zh-CN" altLang="en-US" sz="1600" dirty="0"/>
              <a:t>、安全生产隐患排查治理整改档案；</a:t>
            </a:r>
            <a:endParaRPr lang="zh-CN" altLang="en-US" sz="1600" dirty="0"/>
          </a:p>
          <a:p>
            <a:pPr>
              <a:lnSpc>
                <a:spcPct val="150000"/>
              </a:lnSpc>
            </a:pPr>
            <a:r>
              <a:rPr lang="en-US" altLang="zh-CN" sz="1600" dirty="0"/>
              <a:t>3</a:t>
            </a:r>
            <a:r>
              <a:rPr lang="zh-CN" altLang="en-US" sz="1600" dirty="0"/>
              <a:t>、事故记录管理档案；</a:t>
            </a:r>
            <a:endParaRPr lang="zh-CN" altLang="en-US" sz="1600" dirty="0"/>
          </a:p>
          <a:p>
            <a:pPr>
              <a:lnSpc>
                <a:spcPct val="150000"/>
              </a:lnSpc>
            </a:pPr>
            <a:r>
              <a:rPr lang="en-US" altLang="zh-CN" sz="1600" dirty="0"/>
              <a:t>4</a:t>
            </a:r>
            <a:r>
              <a:rPr lang="zh-CN" altLang="en-US" sz="1600" dirty="0"/>
              <a:t>、安全生产例会记录；</a:t>
            </a:r>
            <a:endParaRPr lang="zh-CN" altLang="en-US" sz="1600" dirty="0"/>
          </a:p>
          <a:p>
            <a:pPr>
              <a:lnSpc>
                <a:spcPct val="150000"/>
              </a:lnSpc>
            </a:pPr>
            <a:r>
              <a:rPr lang="en-US" altLang="zh-CN" sz="1600" dirty="0"/>
              <a:t>5</a:t>
            </a:r>
            <a:r>
              <a:rPr lang="zh-CN" altLang="en-US" sz="1600" dirty="0"/>
              <a:t>、危险化学品档案（出入库记录和</a:t>
            </a:r>
            <a:r>
              <a:rPr lang="en-US" altLang="zh-CN" sz="1600" dirty="0"/>
              <a:t>MSDS</a:t>
            </a:r>
            <a:r>
              <a:rPr lang="zh-CN" altLang="en-US" sz="1600" dirty="0"/>
              <a:t>）；</a:t>
            </a:r>
            <a:endParaRPr lang="zh-CN" altLang="en-US" sz="1600" dirty="0"/>
          </a:p>
          <a:p>
            <a:pPr>
              <a:lnSpc>
                <a:spcPct val="150000"/>
              </a:lnSpc>
            </a:pPr>
            <a:r>
              <a:rPr lang="en-US" altLang="zh-CN" sz="1600" dirty="0"/>
              <a:t>6</a:t>
            </a:r>
            <a:r>
              <a:rPr lang="zh-CN" altLang="en-US" sz="1600" dirty="0"/>
              <a:t>、劳动防护用品发放记录</a:t>
            </a:r>
            <a:r>
              <a:rPr lang="zh-CN" altLang="en-US" sz="1600" dirty="0" smtClean="0"/>
              <a:t>；</a:t>
            </a:r>
            <a:endParaRPr lang="en-US" altLang="zh-CN" sz="1600" dirty="0" smtClean="0"/>
          </a:p>
          <a:p>
            <a:pPr>
              <a:lnSpc>
                <a:spcPct val="150000"/>
              </a:lnSpc>
            </a:pPr>
            <a:r>
              <a:rPr lang="en-US" altLang="zh-CN" sz="1600" dirty="0"/>
              <a:t>7</a:t>
            </a:r>
            <a:r>
              <a:rPr lang="zh-CN" altLang="en-US" sz="1600" dirty="0"/>
              <a:t>、安全生产奖惩档案</a:t>
            </a:r>
            <a:r>
              <a:rPr lang="zh-CN" altLang="en-US" sz="1600" dirty="0" smtClean="0"/>
              <a:t>；</a:t>
            </a:r>
            <a:endParaRPr lang="zh-CN" altLang="en-US" sz="1600" dirty="0"/>
          </a:p>
        </p:txBody>
      </p:sp>
      <p:sp>
        <p:nvSpPr>
          <p:cNvPr id="7" name="矩形 6"/>
          <p:cNvSpPr/>
          <p:nvPr/>
        </p:nvSpPr>
        <p:spPr>
          <a:xfrm>
            <a:off x="467544" y="984008"/>
            <a:ext cx="7704856" cy="646331"/>
          </a:xfrm>
          <a:prstGeom prst="rect">
            <a:avLst/>
          </a:prstGeom>
        </p:spPr>
        <p:txBody>
          <a:bodyPr wrap="square">
            <a:spAutoFit/>
          </a:bodyPr>
          <a:lstStyle/>
          <a:p>
            <a:r>
              <a:rPr lang="zh-CN" altLang="en-US" dirty="0"/>
              <a:t>企业应当建立下述记录档案，并对有关安全生产的文件、报告、记录等及时归档。</a:t>
            </a:r>
            <a:endParaRPr lang="zh-CN" altLang="en-US" dirty="0"/>
          </a:p>
        </p:txBody>
      </p:sp>
      <p:sp>
        <p:nvSpPr>
          <p:cNvPr id="8" name="矩形 7"/>
          <p:cNvSpPr/>
          <p:nvPr/>
        </p:nvSpPr>
        <p:spPr>
          <a:xfrm>
            <a:off x="4319972" y="1857741"/>
            <a:ext cx="4104456" cy="3003194"/>
          </a:xfrm>
          <a:prstGeom prst="rect">
            <a:avLst/>
          </a:prstGeom>
        </p:spPr>
        <p:txBody>
          <a:bodyPr wrap="square">
            <a:spAutoFit/>
          </a:bodyPr>
          <a:lstStyle/>
          <a:p>
            <a:pPr>
              <a:lnSpc>
                <a:spcPct val="150000"/>
              </a:lnSpc>
            </a:pPr>
            <a:r>
              <a:rPr lang="en-US" altLang="zh-CN" sz="1600" dirty="0" smtClean="0"/>
              <a:t>8</a:t>
            </a:r>
            <a:r>
              <a:rPr lang="zh-CN" altLang="en-US" sz="1600" dirty="0" smtClean="0"/>
              <a:t>、危险作业（如：动火、有限空间、高空作业、吊装、临时用电等）审批档案；</a:t>
            </a:r>
            <a:endParaRPr lang="zh-CN" altLang="en-US" sz="1600" dirty="0" smtClean="0"/>
          </a:p>
          <a:p>
            <a:pPr>
              <a:lnSpc>
                <a:spcPct val="150000"/>
              </a:lnSpc>
            </a:pPr>
            <a:r>
              <a:rPr lang="en-US" altLang="zh-CN" sz="1600" dirty="0" smtClean="0"/>
              <a:t>9</a:t>
            </a:r>
            <a:r>
              <a:rPr lang="zh-CN" altLang="en-US" sz="1600" dirty="0"/>
              <a:t>、建筑消防设施检测报告。</a:t>
            </a:r>
            <a:endParaRPr lang="zh-CN" altLang="en-US" sz="1600" dirty="0"/>
          </a:p>
          <a:p>
            <a:pPr>
              <a:lnSpc>
                <a:spcPct val="150000"/>
              </a:lnSpc>
            </a:pPr>
            <a:r>
              <a:rPr lang="en-US" altLang="zh-CN" sz="1600" dirty="0"/>
              <a:t>10</a:t>
            </a:r>
            <a:r>
              <a:rPr lang="zh-CN" altLang="en-US" sz="1600" dirty="0"/>
              <a:t>、风险识别清单；</a:t>
            </a:r>
            <a:endParaRPr lang="zh-CN" altLang="en-US" sz="1600" dirty="0"/>
          </a:p>
          <a:p>
            <a:pPr>
              <a:lnSpc>
                <a:spcPct val="150000"/>
              </a:lnSpc>
            </a:pPr>
            <a:r>
              <a:rPr lang="en-US" altLang="zh-CN" sz="1600" dirty="0"/>
              <a:t>11</a:t>
            </a:r>
            <a:r>
              <a:rPr lang="zh-CN" altLang="en-US" sz="1600" dirty="0"/>
              <a:t>、事故隐患排查重点部位清单；</a:t>
            </a:r>
            <a:endParaRPr lang="zh-CN" altLang="en-US" sz="1600" dirty="0"/>
          </a:p>
          <a:p>
            <a:pPr>
              <a:lnSpc>
                <a:spcPct val="150000"/>
              </a:lnSpc>
            </a:pPr>
            <a:r>
              <a:rPr lang="en-US" altLang="zh-CN" sz="1600" dirty="0"/>
              <a:t>12</a:t>
            </a:r>
            <a:r>
              <a:rPr lang="zh-CN" altLang="en-US" sz="1600" dirty="0"/>
              <a:t>、事故隐患分析和现状评估报告；</a:t>
            </a:r>
            <a:endParaRPr lang="zh-CN" altLang="en-US" sz="1600" dirty="0"/>
          </a:p>
          <a:p>
            <a:pPr>
              <a:lnSpc>
                <a:spcPct val="150000"/>
              </a:lnSpc>
            </a:pPr>
            <a:r>
              <a:rPr lang="en-US" altLang="zh-CN" sz="1600" dirty="0"/>
              <a:t>13</a:t>
            </a:r>
            <a:r>
              <a:rPr lang="zh-CN" altLang="en-US" sz="1600" dirty="0"/>
              <a:t>、事故隐患治理验收报告；</a:t>
            </a:r>
            <a:endParaRPr lang="zh-CN" altLang="en-US" sz="1600" dirty="0"/>
          </a:p>
          <a:p>
            <a:pPr>
              <a:lnSpc>
                <a:spcPct val="150000"/>
              </a:lnSpc>
            </a:pPr>
            <a:r>
              <a:rPr lang="en-US" altLang="zh-CN" sz="1600" dirty="0"/>
              <a:t>14</a:t>
            </a:r>
            <a:r>
              <a:rPr lang="zh-CN" altLang="en-US" sz="1600" dirty="0"/>
              <a:t>、事故隐患排查治理台账。</a:t>
            </a:r>
            <a:endParaRPr lang="zh-CN" altLang="en-US" sz="1600" dirty="0"/>
          </a:p>
        </p:txBody>
      </p:sp>
      <p:cxnSp>
        <p:nvCxnSpPr>
          <p:cNvPr id="15" name="直接连接符 14"/>
          <p:cNvCxnSpPr/>
          <p:nvPr/>
        </p:nvCxnSpPr>
        <p:spPr>
          <a:xfrm>
            <a:off x="3995936" y="1857741"/>
            <a:ext cx="0" cy="294625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44634" y="4325305"/>
            <a:ext cx="8064896" cy="373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244634" y="2082157"/>
            <a:ext cx="8064896" cy="2084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44634" y="843559"/>
            <a:ext cx="8064896"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2962999" cy="438586"/>
          </a:xfrm>
          <a:prstGeom prst="rect">
            <a:avLst/>
          </a:prstGeom>
          <a:solidFill>
            <a:srgbClr val="FF0000"/>
          </a:solidFill>
        </p:spPr>
        <p:txBody>
          <a:bodyPr wrap="non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06</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安全生产教育培训</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3" name="矩形 2"/>
          <p:cNvSpPr/>
          <p:nvPr/>
        </p:nvSpPr>
        <p:spPr>
          <a:xfrm>
            <a:off x="467544" y="987574"/>
            <a:ext cx="7128792" cy="874022"/>
          </a:xfrm>
          <a:prstGeom prst="rect">
            <a:avLst/>
          </a:prstGeom>
        </p:spPr>
        <p:txBody>
          <a:bodyPr wrap="square">
            <a:spAutoFit/>
          </a:bodyPr>
          <a:lstStyle/>
          <a:p>
            <a:pPr>
              <a:lnSpc>
                <a:spcPct val="150000"/>
              </a:lnSpc>
            </a:pPr>
            <a:r>
              <a:rPr lang="zh-CN" altLang="en-US" dirty="0">
                <a:solidFill>
                  <a:srgbClr val="FF0000"/>
                </a:solidFill>
              </a:rPr>
              <a:t>制定企业年度培训计划，计划包括培训时间、对象、内容、责任人和培训</a:t>
            </a:r>
            <a:r>
              <a:rPr lang="zh-CN" altLang="en-US" dirty="0" smtClean="0">
                <a:solidFill>
                  <a:srgbClr val="FF0000"/>
                </a:solidFill>
              </a:rPr>
              <a:t>方式。</a:t>
            </a:r>
            <a:r>
              <a:rPr lang="zh-CN" altLang="en-US" dirty="0" smtClean="0"/>
              <a:t>（计划由主要负责人审批）</a:t>
            </a:r>
            <a:endParaRPr lang="zh-CN" altLang="en-US" dirty="0"/>
          </a:p>
        </p:txBody>
      </p:sp>
      <p:sp>
        <p:nvSpPr>
          <p:cNvPr id="6" name="矩形 5"/>
          <p:cNvSpPr/>
          <p:nvPr/>
        </p:nvSpPr>
        <p:spPr>
          <a:xfrm>
            <a:off x="424654" y="2054010"/>
            <a:ext cx="7704856" cy="2062103"/>
          </a:xfrm>
          <a:prstGeom prst="rect">
            <a:avLst/>
          </a:prstGeom>
        </p:spPr>
        <p:txBody>
          <a:bodyPr wrap="square">
            <a:spAutoFit/>
          </a:bodyPr>
          <a:lstStyle/>
          <a:p>
            <a:r>
              <a:rPr lang="zh-CN" altLang="en-US" sz="1600" dirty="0"/>
              <a:t>生产经营单位主要负责人、安全生产管理人员和从业人员每年接受的在岗安全生产教育和培训时间不得少于</a:t>
            </a:r>
            <a:r>
              <a:rPr lang="en-US" altLang="zh-CN" sz="1600" dirty="0"/>
              <a:t>8</a:t>
            </a:r>
            <a:r>
              <a:rPr lang="zh-CN" altLang="en-US" sz="1600" dirty="0"/>
              <a:t>学时</a:t>
            </a:r>
            <a:r>
              <a:rPr lang="zh-CN" altLang="en-US" sz="1600" dirty="0" smtClean="0"/>
              <a:t>；（培训取证）</a:t>
            </a:r>
            <a:endParaRPr lang="en-US" altLang="zh-CN" sz="1600" dirty="0" smtClean="0"/>
          </a:p>
          <a:p>
            <a:r>
              <a:rPr lang="zh-CN" altLang="en-US" sz="1600" dirty="0" smtClean="0"/>
              <a:t>在职员工每年重新教育不少于</a:t>
            </a:r>
            <a:r>
              <a:rPr lang="en-US" altLang="zh-CN" sz="1600" dirty="0" smtClean="0"/>
              <a:t>8</a:t>
            </a:r>
            <a:r>
              <a:rPr lang="zh-CN" altLang="en-US" sz="1600" dirty="0" smtClean="0"/>
              <a:t>个学时</a:t>
            </a:r>
            <a:r>
              <a:rPr lang="zh-CN" altLang="en-US" sz="1600" dirty="0"/>
              <a:t>；</a:t>
            </a:r>
            <a:endParaRPr lang="zh-CN" altLang="en-US" sz="1600" dirty="0"/>
          </a:p>
          <a:p>
            <a:r>
              <a:rPr lang="zh-CN" altLang="en-US" sz="1600" dirty="0">
                <a:solidFill>
                  <a:srgbClr val="FF0000"/>
                </a:solidFill>
              </a:rPr>
              <a:t>新招用的从业人员上岗前接受安全生产教育和培训的时间不得少于</a:t>
            </a:r>
            <a:r>
              <a:rPr lang="en-US" altLang="zh-CN" sz="1600" dirty="0">
                <a:solidFill>
                  <a:srgbClr val="FF0000"/>
                </a:solidFill>
              </a:rPr>
              <a:t>24</a:t>
            </a:r>
            <a:r>
              <a:rPr lang="zh-CN" altLang="en-US" sz="1600" dirty="0">
                <a:solidFill>
                  <a:srgbClr val="FF0000"/>
                </a:solidFill>
              </a:rPr>
              <a:t>学时；</a:t>
            </a:r>
            <a:endParaRPr lang="zh-CN" altLang="en-US" sz="1600" dirty="0">
              <a:solidFill>
                <a:srgbClr val="FF0000"/>
              </a:solidFill>
            </a:endParaRPr>
          </a:p>
          <a:p>
            <a:r>
              <a:rPr lang="zh-CN" altLang="en-US" sz="1600" dirty="0"/>
              <a:t>换岗的，离岗</a:t>
            </a:r>
            <a:r>
              <a:rPr lang="en-US" altLang="zh-CN" sz="1600" dirty="0"/>
              <a:t>6</a:t>
            </a:r>
            <a:r>
              <a:rPr lang="zh-CN" altLang="en-US" sz="1600" dirty="0"/>
              <a:t>个月以上的，以及生产经营单位采用新工艺、新技术、新材料或者使用新设备的，均不得少于</a:t>
            </a:r>
            <a:r>
              <a:rPr lang="en-US" altLang="zh-CN" sz="1600" dirty="0"/>
              <a:t>4</a:t>
            </a:r>
            <a:r>
              <a:rPr lang="zh-CN" altLang="en-US" sz="1600" dirty="0"/>
              <a:t>学时</a:t>
            </a:r>
            <a:r>
              <a:rPr lang="zh-CN" altLang="en-US" sz="1600" dirty="0" smtClean="0"/>
              <a:t>。</a:t>
            </a:r>
            <a:endParaRPr lang="en-US" altLang="zh-CN" sz="1600" dirty="0" smtClean="0"/>
          </a:p>
          <a:p>
            <a:r>
              <a:rPr lang="zh-CN" altLang="en-US" sz="1600" dirty="0" smtClean="0">
                <a:solidFill>
                  <a:srgbClr val="FF0000"/>
                </a:solidFill>
              </a:rPr>
              <a:t>特种作业人员持证上岗，参加外部培训，同样参加内部每年不少于</a:t>
            </a:r>
            <a:r>
              <a:rPr lang="en-US" altLang="zh-CN" sz="1600" dirty="0" smtClean="0">
                <a:solidFill>
                  <a:srgbClr val="FF0000"/>
                </a:solidFill>
              </a:rPr>
              <a:t>8</a:t>
            </a:r>
            <a:r>
              <a:rPr lang="zh-CN" altLang="en-US" sz="1600" dirty="0" smtClean="0">
                <a:solidFill>
                  <a:srgbClr val="FF0000"/>
                </a:solidFill>
              </a:rPr>
              <a:t>个学时培训。</a:t>
            </a:r>
            <a:endParaRPr lang="en-US" altLang="zh-CN" sz="1600" dirty="0" smtClean="0">
              <a:solidFill>
                <a:srgbClr val="FF0000"/>
              </a:solidFill>
            </a:endParaRPr>
          </a:p>
          <a:p>
            <a:r>
              <a:rPr lang="zh-CN" altLang="en-US" sz="1600" dirty="0">
                <a:solidFill>
                  <a:srgbClr val="FF0000"/>
                </a:solidFill>
              </a:rPr>
              <a:t>相关</a:t>
            </a:r>
            <a:r>
              <a:rPr lang="zh-CN" altLang="en-US" sz="1600" dirty="0" smtClean="0">
                <a:solidFill>
                  <a:srgbClr val="FF0000"/>
                </a:solidFill>
              </a:rPr>
              <a:t>方人员列入本公司安全生产管理体系中。</a:t>
            </a:r>
            <a:endParaRPr lang="en-US" altLang="zh-CN" sz="1600" dirty="0" smtClean="0">
              <a:solidFill>
                <a:srgbClr val="FF0000"/>
              </a:solidFill>
            </a:endParaRPr>
          </a:p>
        </p:txBody>
      </p:sp>
      <p:sp>
        <p:nvSpPr>
          <p:cNvPr id="5" name="矩形 4"/>
          <p:cNvSpPr/>
          <p:nvPr/>
        </p:nvSpPr>
        <p:spPr>
          <a:xfrm>
            <a:off x="467544" y="4309160"/>
            <a:ext cx="3877985" cy="369332"/>
          </a:xfrm>
          <a:prstGeom prst="rect">
            <a:avLst/>
          </a:prstGeom>
        </p:spPr>
        <p:txBody>
          <a:bodyPr wrap="none">
            <a:spAutoFit/>
          </a:bodyPr>
          <a:lstStyle/>
          <a:p>
            <a:r>
              <a:rPr lang="zh-CN" altLang="en-US" dirty="0">
                <a:solidFill>
                  <a:srgbClr val="FF0000"/>
                </a:solidFill>
              </a:rPr>
              <a:t>注意：</a:t>
            </a:r>
            <a:r>
              <a:rPr lang="zh-CN" altLang="en-US" dirty="0" smtClean="0">
                <a:solidFill>
                  <a:srgbClr val="FF0000"/>
                </a:solidFill>
              </a:rPr>
              <a:t>上述</a:t>
            </a:r>
            <a:r>
              <a:rPr lang="zh-CN" altLang="en-US" dirty="0">
                <a:solidFill>
                  <a:srgbClr val="FF0000"/>
                </a:solidFill>
              </a:rPr>
              <a:t>学时要求是针对一般行业</a:t>
            </a:r>
            <a:endParaRPr lang="zh-CN" altLang="en-US" dirty="0">
              <a:solidFill>
                <a:srgbClr val="FF0000"/>
              </a:solidFill>
            </a:endParaRPr>
          </a:p>
        </p:txBody>
      </p:sp>
      <p:sp>
        <p:nvSpPr>
          <p:cNvPr id="7" name="矩形 6"/>
          <p:cNvSpPr/>
          <p:nvPr/>
        </p:nvSpPr>
        <p:spPr>
          <a:xfrm>
            <a:off x="5767018" y="3824860"/>
            <a:ext cx="1829318" cy="86409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计划、记录、三级登记卡、试卷（每年至少一次）、照片</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44634" y="1059582"/>
            <a:ext cx="8064896" cy="1944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2347446" cy="438586"/>
          </a:xfrm>
          <a:prstGeom prst="rect">
            <a:avLst/>
          </a:prstGeom>
          <a:solidFill>
            <a:srgbClr val="FF0000"/>
          </a:solidFill>
        </p:spPr>
        <p:txBody>
          <a:bodyPr wrap="non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07</a:t>
            </a:r>
            <a:r>
              <a:rPr lang="zh-CN" altLang="en-US" sz="2400" dirty="0" smtClean="0">
                <a:solidFill>
                  <a:schemeClr val="bg1"/>
                </a:solidFill>
                <a:latin typeface="微软雅黑" panose="020B0503020204020204" pitchFamily="34" charset="-122"/>
                <a:ea typeface="微软雅黑" panose="020B0503020204020204" pitchFamily="34" charset="-122"/>
                <a:cs typeface="+mn-ea"/>
                <a:sym typeface="+mn-lt"/>
              </a:rPr>
              <a:t>应急救援预案</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3" name="矩形 2"/>
          <p:cNvSpPr/>
          <p:nvPr/>
        </p:nvSpPr>
        <p:spPr>
          <a:xfrm>
            <a:off x="467544" y="1203598"/>
            <a:ext cx="7128792" cy="1754326"/>
          </a:xfrm>
          <a:prstGeom prst="rect">
            <a:avLst/>
          </a:prstGeom>
        </p:spPr>
        <p:txBody>
          <a:bodyPr wrap="square">
            <a:spAutoFit/>
          </a:bodyPr>
          <a:lstStyle/>
          <a:p>
            <a:pPr>
              <a:lnSpc>
                <a:spcPct val="150000"/>
              </a:lnSpc>
            </a:pPr>
            <a:r>
              <a:rPr lang="zh-CN" altLang="en-US" dirty="0"/>
              <a:t>根据本单位生产经营的特点，</a:t>
            </a:r>
            <a:r>
              <a:rPr lang="zh-CN" altLang="en-US" dirty="0">
                <a:solidFill>
                  <a:srgbClr val="FF0000"/>
                </a:solidFill>
              </a:rPr>
              <a:t>制定生产安全事故应急救援预案。</a:t>
            </a:r>
            <a:r>
              <a:rPr lang="zh-CN" altLang="en-US" dirty="0"/>
              <a:t>应急救援预案应当包括</a:t>
            </a:r>
            <a:r>
              <a:rPr lang="zh-CN" altLang="en-US" dirty="0">
                <a:solidFill>
                  <a:srgbClr val="FF0000"/>
                </a:solidFill>
              </a:rPr>
              <a:t>应急救援组织及其职责、危险目标的确定与潜在危险性评估、启动程序、紧急处置措施方案、应急救援组织训练和演习、应急救援设备器材的储备、经费保障等</a:t>
            </a:r>
            <a:r>
              <a:rPr lang="zh-CN" altLang="en-US" dirty="0" smtClean="0">
                <a:solidFill>
                  <a:srgbClr val="FF0000"/>
                </a:solidFill>
              </a:rPr>
              <a:t>内容。</a:t>
            </a:r>
            <a:endParaRPr lang="zh-CN" altLang="en-US" dirty="0">
              <a:solidFill>
                <a:srgbClr val="FF0000"/>
              </a:solidFill>
            </a:endParaRPr>
          </a:p>
        </p:txBody>
      </p:sp>
      <p:sp>
        <p:nvSpPr>
          <p:cNvPr id="7" name="矩形 6"/>
          <p:cNvSpPr/>
          <p:nvPr/>
        </p:nvSpPr>
        <p:spPr>
          <a:xfrm>
            <a:off x="251520" y="3291830"/>
            <a:ext cx="8058010" cy="93610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预案文本、应急预案年度演练计划、演练方案、应急演练记录（综合或专项不少于一次，现场处置预案每年不少两次）、应急演练的总结评价、应急相关培训记录、演练照片及签到、应急器材装备台账、应急器材维护保养记录、成立应急队伍的任命文件</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52246" y="3776147"/>
            <a:ext cx="8064896" cy="739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44634" y="1059582"/>
            <a:ext cx="8064896" cy="1944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2347446" cy="438586"/>
          </a:xfrm>
          <a:prstGeom prst="rect">
            <a:avLst/>
          </a:prstGeom>
          <a:solidFill>
            <a:srgbClr val="FF0000"/>
          </a:solidFill>
        </p:spPr>
        <p:txBody>
          <a:bodyPr wrap="non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08</a:t>
            </a:r>
            <a:r>
              <a:rPr lang="zh-CN" altLang="en-US" sz="2400" dirty="0" smtClean="0">
                <a:solidFill>
                  <a:schemeClr val="bg1"/>
                </a:solidFill>
                <a:latin typeface="微软雅黑" panose="020B0503020204020204" pitchFamily="34" charset="-122"/>
                <a:ea typeface="微软雅黑" panose="020B0503020204020204" pitchFamily="34" charset="-122"/>
                <a:cs typeface="+mn-ea"/>
                <a:sym typeface="+mn-lt"/>
              </a:rPr>
              <a:t>安全生产投入</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3" name="矩形 2"/>
          <p:cNvSpPr/>
          <p:nvPr/>
        </p:nvSpPr>
        <p:spPr>
          <a:xfrm>
            <a:off x="467544" y="1203598"/>
            <a:ext cx="7128792" cy="1754326"/>
          </a:xfrm>
          <a:prstGeom prst="rect">
            <a:avLst/>
          </a:prstGeom>
        </p:spPr>
        <p:txBody>
          <a:bodyPr wrap="square">
            <a:spAutoFit/>
          </a:bodyPr>
          <a:lstStyle/>
          <a:p>
            <a:pPr>
              <a:lnSpc>
                <a:spcPct val="150000"/>
              </a:lnSpc>
            </a:pPr>
            <a:r>
              <a:rPr lang="zh-CN" altLang="en-US" dirty="0" smtClean="0">
                <a:solidFill>
                  <a:srgbClr val="FF0000"/>
                </a:solidFill>
              </a:rPr>
              <a:t>企业应</a:t>
            </a:r>
            <a:r>
              <a:rPr lang="zh-CN" altLang="en-US" dirty="0">
                <a:solidFill>
                  <a:srgbClr val="FF0000"/>
                </a:solidFill>
              </a:rPr>
              <a:t>具备维持正常运营和保障安全生产条件所需的资金投入</a:t>
            </a:r>
            <a:r>
              <a:rPr lang="zh-CN" altLang="en-US" dirty="0"/>
              <a:t>。</a:t>
            </a:r>
            <a:endParaRPr lang="zh-CN" altLang="en-US" dirty="0"/>
          </a:p>
          <a:p>
            <a:pPr>
              <a:lnSpc>
                <a:spcPct val="150000"/>
              </a:lnSpc>
            </a:pPr>
            <a:r>
              <a:rPr lang="zh-CN" altLang="en-US" dirty="0" smtClean="0"/>
              <a:t>安全生产</a:t>
            </a:r>
            <a:r>
              <a:rPr lang="zh-CN" altLang="en-US" dirty="0"/>
              <a:t>资金投入或者安全费用应用于下列安全生产事项：</a:t>
            </a:r>
            <a:r>
              <a:rPr lang="zh-CN" altLang="en-US" dirty="0">
                <a:solidFill>
                  <a:srgbClr val="FF0000"/>
                </a:solidFill>
              </a:rPr>
              <a:t>安全技术措施工程建设；安全设备、设施的更新和维护；安全生产宣传、教育和培训；劳动防护用品配备和其他保障安全生产的事项。</a:t>
            </a:r>
            <a:endParaRPr lang="zh-CN" altLang="en-US" dirty="0">
              <a:solidFill>
                <a:srgbClr val="FF0000"/>
              </a:solidFill>
            </a:endParaRPr>
          </a:p>
        </p:txBody>
      </p:sp>
      <p:sp>
        <p:nvSpPr>
          <p:cNvPr id="7" name="矩形 6"/>
          <p:cNvSpPr/>
          <p:nvPr/>
        </p:nvSpPr>
        <p:spPr>
          <a:xfrm>
            <a:off x="251520" y="3101940"/>
            <a:ext cx="8058010"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年度安全生产投入计划、安全生产投入台账、安全生产每笔投入的票据</a:t>
            </a:r>
            <a:endParaRPr lang="zh-CN" altLang="en-US" sz="1400" dirty="0"/>
          </a:p>
        </p:txBody>
      </p:sp>
      <p:sp>
        <p:nvSpPr>
          <p:cNvPr id="5" name="矩形 4"/>
          <p:cNvSpPr/>
          <p:nvPr/>
        </p:nvSpPr>
        <p:spPr>
          <a:xfrm>
            <a:off x="312966" y="3939902"/>
            <a:ext cx="7787426" cy="369332"/>
          </a:xfrm>
          <a:prstGeom prst="rect">
            <a:avLst/>
          </a:prstGeom>
        </p:spPr>
        <p:txBody>
          <a:bodyPr wrap="square">
            <a:spAutoFit/>
          </a:bodyPr>
          <a:lstStyle/>
          <a:p>
            <a:r>
              <a:rPr lang="zh-CN" altLang="en-US" dirty="0"/>
              <a:t>为从业人员办理</a:t>
            </a:r>
            <a:r>
              <a:rPr lang="zh-CN" altLang="en-US" dirty="0">
                <a:solidFill>
                  <a:srgbClr val="FF0000"/>
                </a:solidFill>
              </a:rPr>
              <a:t>工伤保险</a:t>
            </a:r>
            <a:r>
              <a:rPr lang="zh-CN" altLang="en-US" dirty="0"/>
              <a:t>和其他依法应当办理的</a:t>
            </a:r>
            <a:r>
              <a:rPr lang="zh-CN" altLang="en-US" dirty="0">
                <a:solidFill>
                  <a:srgbClr val="FF0000"/>
                </a:solidFill>
              </a:rPr>
              <a:t>安全生产责任险</a:t>
            </a:r>
            <a:r>
              <a:rPr lang="zh-CN" altLang="en-US" dirty="0"/>
              <a:t>等事项。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44634" y="1059581"/>
            <a:ext cx="8064896" cy="3093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2039669" cy="438586"/>
          </a:xfrm>
          <a:prstGeom prst="rect">
            <a:avLst/>
          </a:prstGeom>
          <a:solidFill>
            <a:srgbClr val="FF0000"/>
          </a:solidFill>
        </p:spPr>
        <p:txBody>
          <a:bodyPr wrap="non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09</a:t>
            </a:r>
            <a:r>
              <a:rPr lang="zh-CN" altLang="en-US" sz="2400" dirty="0" smtClean="0">
                <a:solidFill>
                  <a:schemeClr val="bg1"/>
                </a:solidFill>
                <a:latin typeface="微软雅黑" panose="020B0503020204020204" pitchFamily="34" charset="-122"/>
                <a:ea typeface="微软雅黑" panose="020B0503020204020204" pitchFamily="34" charset="-122"/>
                <a:cs typeface="+mn-ea"/>
                <a:sym typeface="+mn-lt"/>
              </a:rPr>
              <a:t>相关方管理</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3" name="矩形 2"/>
          <p:cNvSpPr/>
          <p:nvPr/>
        </p:nvSpPr>
        <p:spPr>
          <a:xfrm>
            <a:off x="395536" y="1106383"/>
            <a:ext cx="7128792" cy="3046988"/>
          </a:xfrm>
          <a:prstGeom prst="rect">
            <a:avLst/>
          </a:prstGeom>
        </p:spPr>
        <p:txBody>
          <a:bodyPr wrap="square">
            <a:spAutoFit/>
          </a:bodyPr>
          <a:lstStyle/>
          <a:p>
            <a:pPr>
              <a:lnSpc>
                <a:spcPct val="150000"/>
              </a:lnSpc>
            </a:pPr>
            <a:r>
              <a:rPr lang="en-US" altLang="zh-CN" sz="1600" dirty="0"/>
              <a:t>1</a:t>
            </a:r>
            <a:r>
              <a:rPr lang="zh-CN" altLang="en-US" sz="1600" dirty="0"/>
              <a:t>、经营单位（甲方）不得将经营项目、场所、设备发包或者出租给不具备安全生产条件或者相应资质的单位或者个人（乙方）。</a:t>
            </a:r>
            <a:endParaRPr lang="zh-CN" altLang="en-US" sz="1600" dirty="0"/>
          </a:p>
          <a:p>
            <a:pPr>
              <a:lnSpc>
                <a:spcPct val="150000"/>
              </a:lnSpc>
            </a:pPr>
            <a:r>
              <a:rPr lang="en-US" altLang="zh-CN" sz="1600" dirty="0"/>
              <a:t>2</a:t>
            </a:r>
            <a:r>
              <a:rPr lang="zh-CN" altLang="en-US" sz="1600" dirty="0"/>
              <a:t>、经营项目、场所有多个承包单位、承租单位的，经营单位应当与承包单位、承租单位签订专门的安全管理协议，或者在承包合同、租赁合同中约定各自的安全管理职责；经营单位对承包单位、承租单位的安全工作统一协调、管理。</a:t>
            </a:r>
            <a:endParaRPr lang="zh-CN" altLang="en-US" sz="1600" dirty="0"/>
          </a:p>
          <a:p>
            <a:pPr>
              <a:lnSpc>
                <a:spcPct val="150000"/>
              </a:lnSpc>
            </a:pPr>
            <a:r>
              <a:rPr lang="en-US" altLang="zh-CN" sz="1600" dirty="0"/>
              <a:t>3</a:t>
            </a:r>
            <a:r>
              <a:rPr lang="zh-CN" altLang="en-US" sz="1600" dirty="0"/>
              <a:t>、同一建筑物内的多个生产经营单位共同委托物业服务企业或者其他管理人进行管理的，由物业服务企业或者其他管理人依照委托协议承担其管理范围内的安全生产管理职责</a:t>
            </a:r>
            <a:endParaRPr lang="zh-CN" altLang="en-US" sz="1600" dirty="0"/>
          </a:p>
        </p:txBody>
      </p:sp>
      <p:sp>
        <p:nvSpPr>
          <p:cNvPr id="7" name="矩形 6"/>
          <p:cNvSpPr/>
          <p:nvPr/>
        </p:nvSpPr>
        <p:spPr>
          <a:xfrm>
            <a:off x="244634" y="4371950"/>
            <a:ext cx="8058010"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相关方资质、合同（包含安全协议书，明确双方责任书）、相关方台账包含人员台账、特种作业人员证书、联合相关方培训及检查记录</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44634" y="2270943"/>
            <a:ext cx="3656095" cy="2749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4030478" y="2287901"/>
            <a:ext cx="4032448" cy="2749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44634" y="1059583"/>
            <a:ext cx="8064896"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2962999" cy="438586"/>
          </a:xfrm>
          <a:prstGeom prst="rect">
            <a:avLst/>
          </a:prstGeom>
          <a:solidFill>
            <a:srgbClr val="FF0000"/>
          </a:solidFill>
        </p:spPr>
        <p:txBody>
          <a:bodyPr wrap="non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10</a:t>
            </a:r>
            <a:r>
              <a:rPr lang="zh-CN" altLang="en-US" sz="2400" dirty="0" smtClean="0">
                <a:solidFill>
                  <a:schemeClr val="bg1"/>
                </a:solidFill>
                <a:latin typeface="微软雅黑" panose="020B0503020204020204" pitchFamily="34" charset="-122"/>
                <a:ea typeface="微软雅黑" panose="020B0503020204020204" pitchFamily="34" charset="-122"/>
                <a:cs typeface="+mn-ea"/>
                <a:sym typeface="+mn-lt"/>
              </a:rPr>
              <a:t>安全生产现场管理</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3" name="矩形 2"/>
          <p:cNvSpPr/>
          <p:nvPr/>
        </p:nvSpPr>
        <p:spPr>
          <a:xfrm>
            <a:off x="467544" y="1203598"/>
            <a:ext cx="7128792" cy="923330"/>
          </a:xfrm>
          <a:prstGeom prst="rect">
            <a:avLst/>
          </a:prstGeom>
        </p:spPr>
        <p:txBody>
          <a:bodyPr wrap="square">
            <a:spAutoFit/>
          </a:bodyPr>
          <a:lstStyle/>
          <a:p>
            <a:pPr>
              <a:lnSpc>
                <a:spcPct val="150000"/>
              </a:lnSpc>
            </a:pPr>
            <a:r>
              <a:rPr lang="zh-CN" altLang="en-US" dirty="0" smtClean="0">
                <a:solidFill>
                  <a:srgbClr val="FF0000"/>
                </a:solidFill>
              </a:rPr>
              <a:t>场所环境、消防安全、设备设施安全、特种设备安全、电气安全、危险作业安全、人员操作行为安全等。</a:t>
            </a:r>
            <a:endParaRPr lang="zh-CN" altLang="en-US" dirty="0">
              <a:solidFill>
                <a:srgbClr val="FF0000"/>
              </a:solidFill>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b="2401"/>
          <a:stretch>
            <a:fillRect/>
          </a:stretch>
        </p:blipFill>
        <p:spPr>
          <a:xfrm>
            <a:off x="4146455" y="2355726"/>
            <a:ext cx="3786722" cy="2609246"/>
          </a:xfrm>
          <a:prstGeom prst="rect">
            <a:avLst/>
          </a:prstGeom>
        </p:spPr>
      </p:pic>
      <p:sp>
        <p:nvSpPr>
          <p:cNvPr id="9" name="矩形 8"/>
          <p:cNvSpPr/>
          <p:nvPr/>
        </p:nvSpPr>
        <p:spPr>
          <a:xfrm>
            <a:off x="755576" y="2367687"/>
            <a:ext cx="2746975" cy="2585323"/>
          </a:xfrm>
          <a:prstGeom prst="rect">
            <a:avLst/>
          </a:prstGeom>
        </p:spPr>
        <p:txBody>
          <a:bodyPr wrap="square">
            <a:spAutoFit/>
          </a:bodyPr>
          <a:lstStyle/>
          <a:p>
            <a:pPr>
              <a:lnSpc>
                <a:spcPct val="150000"/>
              </a:lnSpc>
            </a:pPr>
            <a:r>
              <a:rPr lang="zh-CN" altLang="en-US" dirty="0" smtClean="0">
                <a:solidFill>
                  <a:srgbClr val="FF0000"/>
                </a:solidFill>
              </a:rPr>
              <a:t>注意：上述检查重点不一一讲解，后续由专业老师去现场检查，对检查出来的问题整理出报告，报给企业安全主管部门，专业老师指导进行整改。</a:t>
            </a:r>
            <a:endParaRPr lang="zh-CN" altLang="en-US"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7258" y="319"/>
            <a:ext cx="0" cy="51428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lowchart: Decision 78"/>
          <p:cNvSpPr/>
          <p:nvPr/>
        </p:nvSpPr>
        <p:spPr>
          <a:xfrm>
            <a:off x="1845423" y="1635764"/>
            <a:ext cx="1375034" cy="137510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a:p>
        </p:txBody>
      </p:sp>
      <p:sp>
        <p:nvSpPr>
          <p:cNvPr id="63" name="Flowchart: Decision 79"/>
          <p:cNvSpPr/>
          <p:nvPr/>
        </p:nvSpPr>
        <p:spPr>
          <a:xfrm>
            <a:off x="1845423" y="1846017"/>
            <a:ext cx="1375034" cy="137510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a:p>
        </p:txBody>
      </p:sp>
      <p:sp>
        <p:nvSpPr>
          <p:cNvPr id="94" name="TextBox 93"/>
          <p:cNvSpPr txBox="1"/>
          <p:nvPr/>
        </p:nvSpPr>
        <p:spPr>
          <a:xfrm>
            <a:off x="2151389" y="2173661"/>
            <a:ext cx="644277" cy="681210"/>
          </a:xfrm>
          <a:prstGeom prst="rect">
            <a:avLst/>
          </a:prstGeom>
          <a:noFill/>
        </p:spPr>
        <p:txBody>
          <a:bodyPr wrap="none" lIns="65023" tIns="32511" rIns="65023" bIns="32511" rtlCol="0">
            <a:spAutoFit/>
          </a:bodyPr>
          <a:lstStyle/>
          <a:p>
            <a:r>
              <a:rPr lang="zh-CN" altLang="en-US" sz="4000" b="1" dirty="0" smtClean="0">
                <a:solidFill>
                  <a:schemeClr val="accent1"/>
                </a:solidFill>
                <a:latin typeface="微软雅黑" panose="020B0503020204020204" pitchFamily="34" charset="-122"/>
                <a:ea typeface="微软雅黑" panose="020B0503020204020204" pitchFamily="34" charset="-122"/>
              </a:rPr>
              <a:t>四</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419872" y="2292701"/>
            <a:ext cx="4645372" cy="558099"/>
          </a:xfrm>
          <a:prstGeom prst="rect">
            <a:avLst/>
          </a:prstGeom>
          <a:noFill/>
        </p:spPr>
        <p:txBody>
          <a:bodyPr wrap="none" lIns="65023" tIns="32511" rIns="65023" bIns="32511" rtlCol="0">
            <a:spAutoFit/>
          </a:bodyPr>
          <a:lstStyle/>
          <a:p>
            <a:pPr lvl="0"/>
            <a:r>
              <a:rPr lang="zh-CN" altLang="en-US" sz="3200" b="1" dirty="0">
                <a:solidFill>
                  <a:schemeClr val="accent1"/>
                </a:solidFill>
                <a:latin typeface="微软雅黑" panose="020B0503020204020204" pitchFamily="34" charset="-122"/>
                <a:ea typeface="微软雅黑" panose="020B0503020204020204" pitchFamily="34" charset="-122"/>
              </a:rPr>
              <a:t>全员参与配合完成标准化</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500"/>
                                        <p:tgtEl>
                                          <p:spTgt spid="63"/>
                                        </p:tgtEl>
                                      </p:cBhvr>
                                    </p:animEffect>
                                  </p:childTnLst>
                                </p:cTn>
                              </p:par>
                              <p:par>
                                <p:cTn id="8" presetID="8" presetClass="emph" presetSubtype="0" decel="58000" fill="hold" grpId="1" nodeType="withEffect">
                                  <p:stCondLst>
                                    <p:cond delay="0"/>
                                  </p:stCondLst>
                                  <p:childTnLst>
                                    <p:animRot by="-21600000">
                                      <p:cBhvr>
                                        <p:cTn id="9" dur="1500" fill="hold"/>
                                        <p:tgtEl>
                                          <p:spTgt spid="63"/>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63"/>
                                        </p:tgtEl>
                                        <p:attrNameLst>
                                          <p:attrName>ppt_x</p:attrName>
                                          <p:attrName>ppt_y</p:attrName>
                                        </p:attrNameLst>
                                      </p:cBhvr>
                                    </p:animMotion>
                                  </p:childTnLst>
                                </p:cTn>
                              </p:par>
                              <p:par>
                                <p:cTn id="12" presetID="22" presetClass="entr" presetSubtype="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0"/>
                                        <p:tgtEl>
                                          <p:spTgt spid="4"/>
                                        </p:tgtEl>
                                      </p:cBhvr>
                                    </p:animEffect>
                                  </p:childTnLst>
                                </p:cTn>
                              </p:par>
                            </p:childTnLst>
                          </p:cTn>
                        </p:par>
                        <p:par>
                          <p:cTn id="15" fill="hold">
                            <p:stCondLst>
                              <p:cond delay="1500"/>
                            </p:stCondLst>
                            <p:childTnLst>
                              <p:par>
                                <p:cTn id="16" presetID="10" presetClass="entr" presetSubtype="0" fill="hold" grpId="1"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64" presetClass="path" presetSubtype="0" accel="50000" decel="50000" fill="hold" grpId="0" nodeType="withEffect">
                                  <p:stCondLst>
                                    <p:cond delay="0"/>
                                  </p:stCondLst>
                                  <p:childTnLst>
                                    <p:animMotion origin="layout" path="M -3.05556E-6 0.03612 L -3.05556E-6 -4.19753E-6 " pathEditMode="relative" rAng="0" ptsTypes="AA">
                                      <p:cBhvr>
                                        <p:cTn id="20" dur="750" fill="hold"/>
                                        <p:tgtEl>
                                          <p:spTgt spid="61"/>
                                        </p:tgtEl>
                                        <p:attrNameLst>
                                          <p:attrName>ppt_x</p:attrName>
                                          <p:attrName>ppt_y</p:attrName>
                                        </p:attrNameLst>
                                      </p:cBhvr>
                                      <p:rCtr x="0" y="-1821"/>
                                    </p:animMotion>
                                  </p:childTnLst>
                                </p:cTn>
                              </p:par>
                              <p:par>
                                <p:cTn id="21" presetID="10" presetClass="entr" presetSubtype="0" fill="hold" grpId="0" nodeType="withEffect">
                                  <p:stCondLst>
                                    <p:cond delay="25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childTnLst>
                          </p:cTn>
                        </p:par>
                        <p:par>
                          <p:cTn id="24" fill="hold">
                            <p:stCondLst>
                              <p:cond delay="20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up)">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3" grpId="2" animBg="1"/>
      <p:bldP spid="94"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51520" y="1059582"/>
            <a:ext cx="8064896"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2376264" cy="438586"/>
          </a:xfrm>
          <a:prstGeom prst="rect">
            <a:avLst/>
          </a:prstGeom>
          <a:solidFill>
            <a:schemeClr val="accent4">
              <a:lumMod val="60000"/>
              <a:lumOff val="40000"/>
            </a:schemeClr>
          </a:solidFill>
        </p:spPr>
        <p:txBody>
          <a:bodyPr wrap="squar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01</a:t>
            </a:r>
            <a:r>
              <a:rPr lang="zh-CN" altLang="en-US" sz="2400" dirty="0" smtClean="0">
                <a:solidFill>
                  <a:schemeClr val="bg1"/>
                </a:solidFill>
                <a:latin typeface="微软雅黑" panose="020B0503020204020204" pitchFamily="34" charset="-122"/>
                <a:ea typeface="微软雅黑" panose="020B0503020204020204" pitchFamily="34" charset="-122"/>
                <a:cs typeface="+mn-ea"/>
                <a:sym typeface="+mn-lt"/>
              </a:rPr>
              <a:t>领导高度重视</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3" name="矩形 2"/>
          <p:cNvSpPr/>
          <p:nvPr/>
        </p:nvSpPr>
        <p:spPr>
          <a:xfrm>
            <a:off x="395536" y="1059582"/>
            <a:ext cx="7128792" cy="4154984"/>
          </a:xfrm>
          <a:prstGeom prst="rect">
            <a:avLst/>
          </a:prstGeom>
        </p:spPr>
        <p:txBody>
          <a:bodyPr wrap="square">
            <a:spAutoFit/>
          </a:bodyPr>
          <a:lstStyle/>
          <a:p>
            <a:pPr>
              <a:lnSpc>
                <a:spcPct val="150000"/>
              </a:lnSpc>
            </a:pPr>
            <a:r>
              <a:rPr lang="zh-CN" altLang="en-US" sz="1600" dirty="0">
                <a:solidFill>
                  <a:srgbClr val="FF0000"/>
                </a:solidFill>
              </a:rPr>
              <a:t> 在主要负责人领导下设立“安全生产领导小组”，由第一责任人任组长；主管安全的副总为副组长；各部门负责人为成员，协助主要负责人实施整个公司安全管理工作。</a:t>
            </a:r>
            <a:endParaRPr lang="zh-CN" altLang="en-US" sz="1600" dirty="0">
              <a:solidFill>
                <a:srgbClr val="FF0000"/>
              </a:solidFill>
            </a:endParaRPr>
          </a:p>
          <a:p>
            <a:pPr marL="285750" indent="-285750">
              <a:lnSpc>
                <a:spcPct val="150000"/>
              </a:lnSpc>
              <a:buFont typeface="Wingdings" panose="05000000000000000000" pitchFamily="2" charset="2"/>
              <a:buChar char="n"/>
            </a:pPr>
            <a:r>
              <a:rPr lang="zh-CN" altLang="en-US" sz="1600" dirty="0"/>
              <a:t>建立、健全本单位安全生产责任制</a:t>
            </a:r>
            <a:endParaRPr lang="zh-CN" altLang="en-US" sz="1600" dirty="0"/>
          </a:p>
          <a:p>
            <a:pPr marL="285750" indent="-285750">
              <a:lnSpc>
                <a:spcPct val="150000"/>
              </a:lnSpc>
              <a:buFont typeface="Wingdings" panose="05000000000000000000" pitchFamily="2" charset="2"/>
              <a:buChar char="n"/>
            </a:pPr>
            <a:r>
              <a:rPr lang="zh-CN" altLang="en-US" sz="1600" dirty="0"/>
              <a:t>组织制定本单位安全生产规章制度和操作规程</a:t>
            </a:r>
            <a:endParaRPr lang="zh-CN" altLang="en-US" sz="1600" dirty="0"/>
          </a:p>
          <a:p>
            <a:pPr marL="285750" indent="-285750">
              <a:lnSpc>
                <a:spcPct val="150000"/>
              </a:lnSpc>
              <a:buFont typeface="Wingdings" panose="05000000000000000000" pitchFamily="2" charset="2"/>
              <a:buChar char="n"/>
            </a:pPr>
            <a:r>
              <a:rPr lang="zh-CN" altLang="en-US" sz="1600" dirty="0"/>
              <a:t>组织制定并实施本单位安全生产教育和培训计划</a:t>
            </a:r>
            <a:endParaRPr lang="zh-CN" altLang="en-US" sz="1600" dirty="0"/>
          </a:p>
          <a:p>
            <a:pPr marL="285750" indent="-285750">
              <a:lnSpc>
                <a:spcPct val="150000"/>
              </a:lnSpc>
              <a:buFont typeface="Wingdings" panose="05000000000000000000" pitchFamily="2" charset="2"/>
              <a:buChar char="n"/>
            </a:pPr>
            <a:r>
              <a:rPr lang="zh-CN" altLang="en-US" sz="1600" dirty="0"/>
              <a:t>保证本单位安全生产投入的有效实施</a:t>
            </a:r>
            <a:endParaRPr lang="zh-CN" altLang="en-US" sz="1600" dirty="0"/>
          </a:p>
          <a:p>
            <a:pPr marL="285750" indent="-285750">
              <a:lnSpc>
                <a:spcPct val="150000"/>
              </a:lnSpc>
              <a:buFont typeface="Wingdings" panose="05000000000000000000" pitchFamily="2" charset="2"/>
              <a:buChar char="n"/>
            </a:pPr>
            <a:r>
              <a:rPr lang="zh-CN" altLang="en-US" sz="1600" dirty="0"/>
              <a:t>督促、检查本单位的安全生产工作，及时消除生产安全事故隐患</a:t>
            </a:r>
            <a:endParaRPr lang="zh-CN" altLang="en-US" sz="1600" dirty="0"/>
          </a:p>
          <a:p>
            <a:pPr marL="285750" indent="-285750">
              <a:lnSpc>
                <a:spcPct val="150000"/>
              </a:lnSpc>
              <a:buFont typeface="Wingdings" panose="05000000000000000000" pitchFamily="2" charset="2"/>
              <a:buChar char="n"/>
            </a:pPr>
            <a:r>
              <a:rPr lang="zh-CN" altLang="en-US" sz="1600" dirty="0"/>
              <a:t>组织制定并实施本单位的生产安全事故应急救援预案</a:t>
            </a:r>
            <a:endParaRPr lang="zh-CN" altLang="en-US" sz="1600" dirty="0"/>
          </a:p>
          <a:p>
            <a:pPr marL="285750" indent="-285750">
              <a:lnSpc>
                <a:spcPct val="150000"/>
              </a:lnSpc>
              <a:buFont typeface="Wingdings" panose="05000000000000000000" pitchFamily="2" charset="2"/>
              <a:buChar char="n"/>
            </a:pPr>
            <a:r>
              <a:rPr lang="zh-CN" altLang="en-US" sz="1600" dirty="0"/>
              <a:t>及时、如实报告生产安全事故</a:t>
            </a:r>
            <a:endParaRPr lang="zh-CN" altLang="en-US" sz="1600" dirty="0"/>
          </a:p>
          <a:p>
            <a:pPr>
              <a:lnSpc>
                <a:spcPct val="150000"/>
              </a:lnSpc>
            </a:pPr>
            <a:r>
              <a:rPr lang="zh-CN" altLang="en-US" sz="1600" dirty="0">
                <a:solidFill>
                  <a:srgbClr val="FF0000"/>
                </a:solidFill>
              </a:rPr>
              <a:t>注：主要负责人七项职责是重中之重（特别强调了多次）</a:t>
            </a:r>
            <a:endParaRPr lang="zh-CN" altLang="en-US" sz="16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51520" y="1059582"/>
            <a:ext cx="8064896" cy="3456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1872208" cy="438586"/>
          </a:xfrm>
          <a:prstGeom prst="rect">
            <a:avLst/>
          </a:prstGeom>
          <a:solidFill>
            <a:schemeClr val="accent4">
              <a:lumMod val="60000"/>
              <a:lumOff val="40000"/>
            </a:schemeClr>
          </a:solidFill>
        </p:spPr>
        <p:txBody>
          <a:bodyPr wrap="squar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01</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全员</a:t>
            </a:r>
            <a:r>
              <a:rPr lang="zh-CN" altLang="en-US" sz="2400" dirty="0" smtClean="0">
                <a:solidFill>
                  <a:schemeClr val="bg1"/>
                </a:solidFill>
                <a:latin typeface="微软雅黑" panose="020B0503020204020204" pitchFamily="34" charset="-122"/>
                <a:ea typeface="微软雅黑" panose="020B0503020204020204" pitchFamily="34" charset="-122"/>
                <a:cs typeface="+mn-ea"/>
                <a:sym typeface="+mn-lt"/>
              </a:rPr>
              <a:t>参与</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3" name="矩形 2"/>
          <p:cNvSpPr/>
          <p:nvPr/>
        </p:nvSpPr>
        <p:spPr>
          <a:xfrm>
            <a:off x="395536" y="1059582"/>
            <a:ext cx="7848872" cy="3416320"/>
          </a:xfrm>
          <a:prstGeom prst="rect">
            <a:avLst/>
          </a:prstGeom>
        </p:spPr>
        <p:txBody>
          <a:bodyPr wrap="square">
            <a:spAutoFit/>
          </a:bodyPr>
          <a:lstStyle/>
          <a:p>
            <a:pPr>
              <a:lnSpc>
                <a:spcPct val="150000"/>
              </a:lnSpc>
            </a:pPr>
            <a:r>
              <a:rPr lang="zh-CN" altLang="en-US" sz="1600" dirty="0"/>
              <a:t> 安全工作不是一个人的工作，也不是一个部门的工作，而是全员配合的工作；安全生产标准化达标不是一个人的达标，也不是一个部门的达标，而是整改公司的达标。</a:t>
            </a:r>
            <a:endParaRPr lang="zh-CN" altLang="en-US" sz="1600" dirty="0"/>
          </a:p>
          <a:p>
            <a:pPr>
              <a:lnSpc>
                <a:spcPct val="150000"/>
              </a:lnSpc>
            </a:pPr>
            <a:r>
              <a:rPr lang="zh-CN" altLang="en-US" sz="1600" dirty="0" smtClean="0">
                <a:solidFill>
                  <a:srgbClr val="FF0000"/>
                </a:solidFill>
              </a:rPr>
              <a:t>公司</a:t>
            </a:r>
            <a:r>
              <a:rPr lang="zh-CN" altLang="en-US" sz="1600" dirty="0">
                <a:solidFill>
                  <a:srgbClr val="FF0000"/>
                </a:solidFill>
              </a:rPr>
              <a:t>确定安全主管部门，其他部门配合主管部门完成各项工作：</a:t>
            </a:r>
            <a:endParaRPr lang="zh-CN" altLang="en-US" sz="1600" dirty="0">
              <a:solidFill>
                <a:srgbClr val="FF0000"/>
              </a:solidFill>
            </a:endParaRPr>
          </a:p>
          <a:p>
            <a:pPr marL="285750" indent="-285750">
              <a:lnSpc>
                <a:spcPct val="150000"/>
              </a:lnSpc>
              <a:buFont typeface="Wingdings" panose="05000000000000000000" pitchFamily="2" charset="2"/>
              <a:buChar char="n"/>
            </a:pPr>
            <a:r>
              <a:rPr lang="zh-CN" altLang="en-US" sz="1600" dirty="0" smtClean="0"/>
              <a:t>各个</a:t>
            </a:r>
            <a:r>
              <a:rPr lang="zh-CN" altLang="en-US" sz="1600" dirty="0"/>
              <a:t>部门根据安全主管部门要求，结合法律法规、集团要求、公司要求、部门实际情况编写各项资料：规章制度、操作规程、应急预案、责任制等。</a:t>
            </a:r>
            <a:endParaRPr lang="zh-CN" altLang="en-US" sz="1600" dirty="0"/>
          </a:p>
          <a:p>
            <a:pPr marL="285750" indent="-285750">
              <a:lnSpc>
                <a:spcPct val="150000"/>
              </a:lnSpc>
              <a:buFont typeface="Wingdings" panose="05000000000000000000" pitchFamily="2" charset="2"/>
              <a:buChar char="n"/>
            </a:pPr>
            <a:r>
              <a:rPr lang="zh-CN" altLang="en-US" sz="1600" dirty="0" smtClean="0"/>
              <a:t>各个</a:t>
            </a:r>
            <a:r>
              <a:rPr lang="zh-CN" altLang="en-US" sz="1600" dirty="0"/>
              <a:t>部门负责所辖区的现场管理，需要整改的及时配合治理部门。</a:t>
            </a:r>
            <a:endParaRPr lang="zh-CN" altLang="en-US" sz="1600" dirty="0"/>
          </a:p>
          <a:p>
            <a:pPr marL="285750" indent="-285750">
              <a:lnSpc>
                <a:spcPct val="150000"/>
              </a:lnSpc>
              <a:buFont typeface="Wingdings" panose="05000000000000000000" pitchFamily="2" charset="2"/>
              <a:buChar char="n"/>
            </a:pPr>
            <a:r>
              <a:rPr lang="zh-CN" altLang="en-US" sz="1600" dirty="0" smtClean="0"/>
              <a:t>各个</a:t>
            </a:r>
            <a:r>
              <a:rPr lang="zh-CN" altLang="en-US" sz="1600" dirty="0"/>
              <a:t>部门根据主管安全部门要求的格式进行汇总本部门</a:t>
            </a:r>
            <a:r>
              <a:rPr lang="zh-CN" altLang="en-US" sz="1600" dirty="0" smtClean="0"/>
              <a:t>资料。</a:t>
            </a:r>
            <a:endParaRPr lang="zh-CN" altLang="en-US" sz="1600" dirty="0"/>
          </a:p>
          <a:p>
            <a:pPr marL="285750" indent="-285750">
              <a:lnSpc>
                <a:spcPct val="150000"/>
              </a:lnSpc>
              <a:buFont typeface="Wingdings" panose="05000000000000000000" pitchFamily="2" charset="2"/>
              <a:buChar char="n"/>
            </a:pPr>
            <a:r>
              <a:rPr lang="zh-CN" altLang="en-US" sz="1600" dirty="0" smtClean="0"/>
              <a:t>各个</a:t>
            </a:r>
            <a:r>
              <a:rPr lang="zh-CN" altLang="en-US" sz="1600" dirty="0"/>
              <a:t>部门根据主管安全部门要求及时将本部门产生记录及时提交，主管部门及时</a:t>
            </a:r>
            <a:r>
              <a:rPr lang="zh-CN" altLang="en-US" sz="1600" dirty="0" smtClean="0"/>
              <a:t>归档。</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2527258" y="319"/>
            <a:ext cx="0" cy="51428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Flowchart: Decision 78"/>
          <p:cNvSpPr/>
          <p:nvPr/>
        </p:nvSpPr>
        <p:spPr>
          <a:xfrm>
            <a:off x="1845423" y="1635764"/>
            <a:ext cx="1375034" cy="137510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a:p>
        </p:txBody>
      </p:sp>
      <p:sp>
        <p:nvSpPr>
          <p:cNvPr id="19" name="Flowchart: Decision 79"/>
          <p:cNvSpPr/>
          <p:nvPr/>
        </p:nvSpPr>
        <p:spPr>
          <a:xfrm>
            <a:off x="1845423" y="1846017"/>
            <a:ext cx="1375034" cy="137510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a:p>
        </p:txBody>
      </p:sp>
      <p:sp>
        <p:nvSpPr>
          <p:cNvPr id="20" name="TextBox 93"/>
          <p:cNvSpPr txBox="1"/>
          <p:nvPr/>
        </p:nvSpPr>
        <p:spPr>
          <a:xfrm>
            <a:off x="2075934" y="2259373"/>
            <a:ext cx="849359" cy="496467"/>
          </a:xfrm>
          <a:prstGeom prst="rect">
            <a:avLst/>
          </a:prstGeom>
          <a:noFill/>
        </p:spPr>
        <p:txBody>
          <a:bodyPr wrap="none" lIns="65023" tIns="32511" rIns="65023" bIns="32511"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rPr>
              <a:t>目录</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231870" y="884481"/>
            <a:ext cx="3251904" cy="3374538"/>
            <a:chOff x="4231870" y="411510"/>
            <a:chExt cx="3251904" cy="3374538"/>
          </a:xfrm>
        </p:grpSpPr>
        <p:sp>
          <p:nvSpPr>
            <p:cNvPr id="21" name="TextBox 5"/>
            <p:cNvSpPr txBox="1"/>
            <p:nvPr/>
          </p:nvSpPr>
          <p:spPr>
            <a:xfrm>
              <a:off x="5018486" y="514037"/>
              <a:ext cx="2465288" cy="281101"/>
            </a:xfrm>
            <a:prstGeom prst="rect">
              <a:avLst/>
            </a:prstGeom>
            <a:noFill/>
          </p:spPr>
          <p:txBody>
            <a:bodyPr wrap="none" lIns="65023" tIns="32511" rIns="65023" bIns="32511" rtlCol="0">
              <a:spAutoFit/>
            </a:bodyPr>
            <a:lstStyle/>
            <a:p>
              <a:pPr lvl="0"/>
              <a:r>
                <a:rPr lang="zh-CN" altLang="en-US" sz="1400" b="1" dirty="0">
                  <a:solidFill>
                    <a:schemeClr val="accent1"/>
                  </a:solidFill>
                  <a:latin typeface="微软雅黑" panose="020B0503020204020204" pitchFamily="34" charset="-122"/>
                  <a:ea typeface="微软雅黑" panose="020B0503020204020204" pitchFamily="34" charset="-122"/>
                </a:rPr>
                <a:t>安全生产标准化法律法规要求</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sp>
          <p:nvSpPr>
            <p:cNvPr id="22" name="TextBox 39"/>
            <p:cNvSpPr txBox="1"/>
            <p:nvPr/>
          </p:nvSpPr>
          <p:spPr>
            <a:xfrm>
              <a:off x="5018486" y="1196552"/>
              <a:ext cx="2285752" cy="281101"/>
            </a:xfrm>
            <a:prstGeom prst="rect">
              <a:avLst/>
            </a:prstGeom>
            <a:noFill/>
          </p:spPr>
          <p:txBody>
            <a:bodyPr wrap="none" lIns="65023" tIns="32511" rIns="65023" bIns="32511" rtlCol="0">
              <a:spAutoFit/>
            </a:bodyPr>
            <a:lstStyle/>
            <a:p>
              <a:pPr lvl="0"/>
              <a:r>
                <a:rPr lang="zh-CN" altLang="en-US" sz="1400" b="1" dirty="0">
                  <a:solidFill>
                    <a:schemeClr val="accent2"/>
                  </a:solidFill>
                  <a:latin typeface="微软雅黑" panose="020B0503020204020204" pitchFamily="34" charset="-122"/>
                  <a:ea typeface="微软雅黑" panose="020B0503020204020204" pitchFamily="34" charset="-122"/>
                </a:rPr>
                <a:t>安全生产标准化概念</a:t>
              </a:r>
              <a:r>
                <a:rPr lang="zh-CN" altLang="en-US" sz="1400" b="1" dirty="0" smtClean="0">
                  <a:solidFill>
                    <a:schemeClr val="accent2"/>
                  </a:solidFill>
                  <a:latin typeface="微软雅黑" panose="020B0503020204020204" pitchFamily="34" charset="-122"/>
                  <a:ea typeface="微软雅黑" panose="020B0503020204020204" pitchFamily="34" charset="-122"/>
                </a:rPr>
                <a:t>及作用</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43"/>
            <p:cNvSpPr txBox="1"/>
            <p:nvPr/>
          </p:nvSpPr>
          <p:spPr>
            <a:xfrm>
              <a:off x="5018486" y="1870363"/>
              <a:ext cx="2285752" cy="281101"/>
            </a:xfrm>
            <a:prstGeom prst="rect">
              <a:avLst/>
            </a:prstGeom>
            <a:noFill/>
          </p:spPr>
          <p:txBody>
            <a:bodyPr wrap="none" lIns="65023" tIns="32511" rIns="65023" bIns="32511" rtlCol="0">
              <a:spAutoFit/>
            </a:bodyPr>
            <a:lstStyle/>
            <a:p>
              <a:pPr lvl="0"/>
              <a:r>
                <a:rPr lang="zh-CN" altLang="en-US" sz="1400" b="1" dirty="0">
                  <a:solidFill>
                    <a:schemeClr val="accent1"/>
                  </a:solidFill>
                  <a:latin typeface="微软雅黑" panose="020B0503020204020204" pitchFamily="34" charset="-122"/>
                  <a:ea typeface="微软雅黑" panose="020B0503020204020204" pitchFamily="34" charset="-122"/>
                </a:rPr>
                <a:t>安全生产标准化架构和要素</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47"/>
            <p:cNvSpPr txBox="1"/>
            <p:nvPr/>
          </p:nvSpPr>
          <p:spPr>
            <a:xfrm>
              <a:off x="5018486" y="2528276"/>
              <a:ext cx="2106216" cy="281101"/>
            </a:xfrm>
            <a:prstGeom prst="rect">
              <a:avLst/>
            </a:prstGeom>
            <a:noFill/>
          </p:spPr>
          <p:txBody>
            <a:bodyPr wrap="none" lIns="65023" tIns="32511" rIns="65023" bIns="32511" rtlCol="0">
              <a:spAutoFit/>
            </a:bodyPr>
            <a:lstStyle/>
            <a:p>
              <a:pPr lvl="0"/>
              <a:r>
                <a:rPr lang="zh-CN" altLang="en-US" sz="1400" b="1" dirty="0">
                  <a:solidFill>
                    <a:schemeClr val="accent2"/>
                  </a:solidFill>
                  <a:latin typeface="微软雅黑" panose="020B0503020204020204" pitchFamily="34" charset="-122"/>
                  <a:ea typeface="微软雅黑" panose="020B0503020204020204" pitchFamily="34" charset="-122"/>
                </a:rPr>
                <a:t>全员参与配合完成标准化</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5090480" y="1037279"/>
              <a:ext cx="178536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090480" y="1704317"/>
              <a:ext cx="178536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090480" y="2404418"/>
              <a:ext cx="178536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090480" y="3036043"/>
              <a:ext cx="178536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43"/>
            <p:cNvGrpSpPr/>
            <p:nvPr/>
          </p:nvGrpSpPr>
          <p:grpSpPr>
            <a:xfrm>
              <a:off x="4231870" y="411510"/>
              <a:ext cx="570629" cy="657914"/>
              <a:chOff x="4231809" y="1009798"/>
              <a:chExt cx="570731" cy="657995"/>
            </a:xfrm>
          </p:grpSpPr>
          <p:grpSp>
            <p:nvGrpSpPr>
              <p:cNvPr id="3" name="组合 44"/>
              <p:cNvGrpSpPr/>
              <p:nvPr/>
            </p:nvGrpSpPr>
            <p:grpSpPr>
              <a:xfrm>
                <a:off x="4231809" y="1009798"/>
                <a:ext cx="570731" cy="657995"/>
                <a:chOff x="4067944" y="489262"/>
                <a:chExt cx="1375279" cy="1585559"/>
              </a:xfrm>
            </p:grpSpPr>
            <p:sp>
              <p:nvSpPr>
                <p:cNvPr id="47" name="Flowchart: Decision 78"/>
                <p:cNvSpPr/>
                <p:nvPr/>
              </p:nvSpPr>
              <p:spPr>
                <a:xfrm>
                  <a:off x="4067944" y="489262"/>
                  <a:ext cx="1375279" cy="137527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8"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grpSp>
          <p:sp>
            <p:nvSpPr>
              <p:cNvPr id="46" name="TextBox 12"/>
              <p:cNvSpPr txBox="1"/>
              <p:nvPr/>
            </p:nvSpPr>
            <p:spPr>
              <a:xfrm>
                <a:off x="4310472" y="1151468"/>
                <a:ext cx="442829" cy="400159"/>
              </a:xfrm>
              <a:prstGeom prst="rect">
                <a:avLst/>
              </a:prstGeom>
              <a:noFill/>
            </p:spPr>
            <p:txBody>
              <a:bodyPr wrap="none" rtlCol="0">
                <a:spAutoFit/>
              </a:bodyPr>
              <a:lstStyle/>
              <a:p>
                <a:r>
                  <a:rPr lang="zh-CN" altLang="en-US" sz="2000" b="1" dirty="0" smtClean="0">
                    <a:solidFill>
                      <a:schemeClr val="accent1"/>
                    </a:solidFill>
                  </a:rPr>
                  <a:t>一</a:t>
                </a:r>
                <a:endParaRPr lang="zh-CN" altLang="en-US" sz="2000" b="1" dirty="0">
                  <a:solidFill>
                    <a:schemeClr val="accent1"/>
                  </a:solidFill>
                </a:endParaRPr>
              </a:p>
            </p:txBody>
          </p:sp>
        </p:grpSp>
        <p:grpSp>
          <p:nvGrpSpPr>
            <p:cNvPr id="4" name="组合 48"/>
            <p:cNvGrpSpPr/>
            <p:nvPr/>
          </p:nvGrpSpPr>
          <p:grpSpPr>
            <a:xfrm>
              <a:off x="4231870" y="1094024"/>
              <a:ext cx="570629" cy="657914"/>
              <a:chOff x="4231809" y="1692397"/>
              <a:chExt cx="570731" cy="657995"/>
            </a:xfrm>
          </p:grpSpPr>
          <p:grpSp>
            <p:nvGrpSpPr>
              <p:cNvPr id="5" name="组合 49"/>
              <p:cNvGrpSpPr/>
              <p:nvPr/>
            </p:nvGrpSpPr>
            <p:grpSpPr>
              <a:xfrm>
                <a:off x="4231809" y="1692397"/>
                <a:ext cx="570731" cy="657995"/>
                <a:chOff x="4067944" y="489262"/>
                <a:chExt cx="1375279" cy="1585559"/>
              </a:xfrm>
            </p:grpSpPr>
            <p:sp>
              <p:nvSpPr>
                <p:cNvPr id="52" name="Flowchart: Decision 78"/>
                <p:cNvSpPr/>
                <p:nvPr/>
              </p:nvSpPr>
              <p:spPr>
                <a:xfrm>
                  <a:off x="4067944" y="489262"/>
                  <a:ext cx="1375279" cy="1375279"/>
                </a:xfrm>
                <a:prstGeom prst="flowChartDecision">
                  <a:avLst/>
                </a:prstGeom>
                <a:solidFill>
                  <a:schemeClr val="accent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53"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51" name="TextBox 61"/>
              <p:cNvSpPr txBox="1"/>
              <p:nvPr/>
            </p:nvSpPr>
            <p:spPr>
              <a:xfrm>
                <a:off x="4310472" y="1855545"/>
                <a:ext cx="442829" cy="400159"/>
              </a:xfrm>
              <a:prstGeom prst="rect">
                <a:avLst/>
              </a:prstGeom>
              <a:noFill/>
            </p:spPr>
            <p:txBody>
              <a:bodyPr wrap="none" rtlCol="0">
                <a:spAutoFit/>
              </a:bodyPr>
              <a:lstStyle/>
              <a:p>
                <a:r>
                  <a:rPr lang="zh-CN" altLang="en-US" sz="2000" b="1" dirty="0" smtClean="0">
                    <a:solidFill>
                      <a:schemeClr val="accent2"/>
                    </a:solidFill>
                  </a:rPr>
                  <a:t>二</a:t>
                </a:r>
                <a:endParaRPr lang="zh-CN" altLang="en-US" sz="2000" b="1" dirty="0">
                  <a:solidFill>
                    <a:schemeClr val="accent2"/>
                  </a:solidFill>
                </a:endParaRPr>
              </a:p>
            </p:txBody>
          </p:sp>
        </p:grpSp>
        <p:grpSp>
          <p:nvGrpSpPr>
            <p:cNvPr id="6" name="组合 53"/>
            <p:cNvGrpSpPr/>
            <p:nvPr/>
          </p:nvGrpSpPr>
          <p:grpSpPr>
            <a:xfrm>
              <a:off x="4231870" y="1767837"/>
              <a:ext cx="570629" cy="657914"/>
              <a:chOff x="4231809" y="2366292"/>
              <a:chExt cx="570731" cy="657995"/>
            </a:xfrm>
          </p:grpSpPr>
          <p:grpSp>
            <p:nvGrpSpPr>
              <p:cNvPr id="7" name="组合 54"/>
              <p:cNvGrpSpPr/>
              <p:nvPr/>
            </p:nvGrpSpPr>
            <p:grpSpPr>
              <a:xfrm>
                <a:off x="4231809" y="2366292"/>
                <a:ext cx="570731" cy="657995"/>
                <a:chOff x="4067944" y="489262"/>
                <a:chExt cx="1375279" cy="1585559"/>
              </a:xfrm>
            </p:grpSpPr>
            <p:sp>
              <p:nvSpPr>
                <p:cNvPr id="57" name="Flowchart: Decision 78"/>
                <p:cNvSpPr/>
                <p:nvPr/>
              </p:nvSpPr>
              <p:spPr>
                <a:xfrm>
                  <a:off x="4067944" y="489262"/>
                  <a:ext cx="1375279" cy="137527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58"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56" name="TextBox 63"/>
              <p:cNvSpPr txBox="1"/>
              <p:nvPr/>
            </p:nvSpPr>
            <p:spPr>
              <a:xfrm>
                <a:off x="4310472" y="2531445"/>
                <a:ext cx="442829" cy="400159"/>
              </a:xfrm>
              <a:prstGeom prst="rect">
                <a:avLst/>
              </a:prstGeom>
              <a:noFill/>
            </p:spPr>
            <p:txBody>
              <a:bodyPr wrap="none" rtlCol="0">
                <a:spAutoFit/>
              </a:bodyPr>
              <a:lstStyle/>
              <a:p>
                <a:r>
                  <a:rPr lang="zh-CN" altLang="en-US" sz="2000" b="1" dirty="0" smtClean="0">
                    <a:solidFill>
                      <a:schemeClr val="accent1"/>
                    </a:solidFill>
                  </a:rPr>
                  <a:t>三</a:t>
                </a:r>
                <a:endParaRPr lang="zh-CN" altLang="en-US" sz="2000" b="1" dirty="0">
                  <a:solidFill>
                    <a:schemeClr val="accent1"/>
                  </a:solidFill>
                </a:endParaRPr>
              </a:p>
            </p:txBody>
          </p:sp>
        </p:grpSp>
        <p:grpSp>
          <p:nvGrpSpPr>
            <p:cNvPr id="8" name="组合 58"/>
            <p:cNvGrpSpPr/>
            <p:nvPr/>
          </p:nvGrpSpPr>
          <p:grpSpPr>
            <a:xfrm>
              <a:off x="4231870" y="2425748"/>
              <a:ext cx="570629" cy="657913"/>
              <a:chOff x="4231809" y="3024287"/>
              <a:chExt cx="570731" cy="657995"/>
            </a:xfrm>
          </p:grpSpPr>
          <p:grpSp>
            <p:nvGrpSpPr>
              <p:cNvPr id="9" name="组合 59"/>
              <p:cNvGrpSpPr/>
              <p:nvPr/>
            </p:nvGrpSpPr>
            <p:grpSpPr>
              <a:xfrm>
                <a:off x="4231809" y="3024287"/>
                <a:ext cx="570731" cy="657995"/>
                <a:chOff x="4067944" y="489262"/>
                <a:chExt cx="1375279" cy="1585559"/>
              </a:xfrm>
            </p:grpSpPr>
            <p:sp>
              <p:nvSpPr>
                <p:cNvPr id="62" name="Flowchart: Decision 78"/>
                <p:cNvSpPr/>
                <p:nvPr/>
              </p:nvSpPr>
              <p:spPr>
                <a:xfrm>
                  <a:off x="4067944" y="489262"/>
                  <a:ext cx="1375279" cy="1375279"/>
                </a:xfrm>
                <a:prstGeom prst="flowChartDecision">
                  <a:avLst/>
                </a:prstGeom>
                <a:solidFill>
                  <a:schemeClr val="accent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3"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61" name="TextBox 64"/>
              <p:cNvSpPr txBox="1"/>
              <p:nvPr/>
            </p:nvSpPr>
            <p:spPr>
              <a:xfrm>
                <a:off x="4310472" y="3180686"/>
                <a:ext cx="442829" cy="400160"/>
              </a:xfrm>
              <a:prstGeom prst="rect">
                <a:avLst/>
              </a:prstGeom>
              <a:noFill/>
            </p:spPr>
            <p:txBody>
              <a:bodyPr wrap="none" rtlCol="0">
                <a:spAutoFit/>
              </a:bodyPr>
              <a:lstStyle/>
              <a:p>
                <a:r>
                  <a:rPr lang="zh-CN" altLang="en-US" sz="2000" b="1" dirty="0" smtClean="0">
                    <a:solidFill>
                      <a:schemeClr val="accent2"/>
                    </a:solidFill>
                  </a:rPr>
                  <a:t>四</a:t>
                </a:r>
                <a:endParaRPr lang="zh-CN" altLang="en-US" sz="2000" b="1" dirty="0">
                  <a:solidFill>
                    <a:schemeClr val="accent2"/>
                  </a:solidFill>
                </a:endParaRPr>
              </a:p>
            </p:txBody>
          </p:sp>
        </p:grpSp>
        <p:sp>
          <p:nvSpPr>
            <p:cNvPr id="34" name="TextBox 43"/>
            <p:cNvSpPr txBox="1"/>
            <p:nvPr/>
          </p:nvSpPr>
          <p:spPr>
            <a:xfrm>
              <a:off x="5018486" y="3230660"/>
              <a:ext cx="2285752" cy="281101"/>
            </a:xfrm>
            <a:prstGeom prst="rect">
              <a:avLst/>
            </a:prstGeom>
            <a:noFill/>
          </p:spPr>
          <p:txBody>
            <a:bodyPr wrap="none" lIns="65023" tIns="32511" rIns="65023" bIns="32511" rtlCol="0">
              <a:spAutoFit/>
            </a:bodyPr>
            <a:lstStyle/>
            <a:p>
              <a:pPr lvl="0"/>
              <a:r>
                <a:rPr lang="zh-CN" altLang="en-US" sz="1400" b="1" dirty="0">
                  <a:solidFill>
                    <a:schemeClr val="accent1"/>
                  </a:solidFill>
                  <a:latin typeface="微软雅黑" panose="020B0503020204020204" pitchFamily="34" charset="-122"/>
                  <a:ea typeface="微软雅黑" panose="020B0503020204020204" pitchFamily="34" charset="-122"/>
                </a:rPr>
                <a:t>安全生产标准化创建与实施</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5090480" y="3764715"/>
              <a:ext cx="178536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8" name="组合 53"/>
            <p:cNvGrpSpPr/>
            <p:nvPr/>
          </p:nvGrpSpPr>
          <p:grpSpPr>
            <a:xfrm>
              <a:off x="4231870" y="3128134"/>
              <a:ext cx="570629" cy="657914"/>
              <a:chOff x="4231809" y="2366292"/>
              <a:chExt cx="570731" cy="657995"/>
            </a:xfrm>
          </p:grpSpPr>
          <p:grpSp>
            <p:nvGrpSpPr>
              <p:cNvPr id="39" name="组合 54"/>
              <p:cNvGrpSpPr/>
              <p:nvPr/>
            </p:nvGrpSpPr>
            <p:grpSpPr>
              <a:xfrm>
                <a:off x="4231809" y="2366292"/>
                <a:ext cx="570731" cy="657995"/>
                <a:chOff x="4067944" y="489262"/>
                <a:chExt cx="1375279" cy="1585559"/>
              </a:xfrm>
            </p:grpSpPr>
            <p:sp>
              <p:nvSpPr>
                <p:cNvPr id="43" name="Flowchart: Decision 78"/>
                <p:cNvSpPr/>
                <p:nvPr/>
              </p:nvSpPr>
              <p:spPr>
                <a:xfrm>
                  <a:off x="4067944" y="489262"/>
                  <a:ext cx="1375279" cy="137527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4"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40" name="TextBox 63"/>
              <p:cNvSpPr txBox="1"/>
              <p:nvPr/>
            </p:nvSpPr>
            <p:spPr>
              <a:xfrm>
                <a:off x="4310472" y="2531445"/>
                <a:ext cx="442829" cy="400159"/>
              </a:xfrm>
              <a:prstGeom prst="rect">
                <a:avLst/>
              </a:prstGeom>
              <a:noFill/>
            </p:spPr>
            <p:txBody>
              <a:bodyPr wrap="none" rtlCol="0">
                <a:spAutoFit/>
              </a:bodyPr>
              <a:lstStyle/>
              <a:p>
                <a:r>
                  <a:rPr lang="zh-CN" altLang="en-US" sz="2000" b="1" dirty="0" smtClean="0">
                    <a:solidFill>
                      <a:schemeClr val="accent1"/>
                    </a:solidFill>
                  </a:rPr>
                  <a:t>五</a:t>
                </a:r>
                <a:endParaRPr lang="zh-CN" altLang="en-US" sz="2000" b="1" dirty="0">
                  <a:solidFill>
                    <a:schemeClr val="accent1"/>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500"/>
                                        <p:tgtEl>
                                          <p:spTgt spid="19"/>
                                        </p:tgtEl>
                                      </p:cBhvr>
                                    </p:animEffect>
                                  </p:childTnLst>
                                </p:cTn>
                              </p:par>
                              <p:par>
                                <p:cTn id="8" presetID="8" presetClass="emph" presetSubtype="0" decel="58000" fill="hold" grpId="1" nodeType="withEffect">
                                  <p:stCondLst>
                                    <p:cond delay="0"/>
                                  </p:stCondLst>
                                  <p:childTnLst>
                                    <p:animRot by="-21600000">
                                      <p:cBhvr>
                                        <p:cTn id="9" dur="1500" fill="hold"/>
                                        <p:tgtEl>
                                          <p:spTgt spid="19"/>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19"/>
                                        </p:tgtEl>
                                        <p:attrNameLst>
                                          <p:attrName>ppt_x</p:attrName>
                                          <p:attrName>ppt_y</p:attrName>
                                        </p:attrNameLst>
                                      </p:cBhvr>
                                    </p:animMotion>
                                  </p:childTnLst>
                                </p:cTn>
                              </p:par>
                              <p:par>
                                <p:cTn id="12" presetID="22" presetClass="entr" presetSubtype="1"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1000"/>
                                        <p:tgtEl>
                                          <p:spTgt spid="17"/>
                                        </p:tgtEl>
                                      </p:cBhvr>
                                    </p:animEffect>
                                  </p:childTnLst>
                                </p:cTn>
                              </p:par>
                            </p:childTnLst>
                          </p:cTn>
                        </p:par>
                        <p:par>
                          <p:cTn id="15" fill="hold">
                            <p:stCondLst>
                              <p:cond delay="1500"/>
                            </p:stCondLst>
                            <p:childTnLst>
                              <p:par>
                                <p:cTn id="16" presetID="10" presetClass="entr" presetSubtype="0" fill="hold" grpId="1"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64" presetClass="path" presetSubtype="0" accel="50000" decel="50000" fill="hold" grpId="0" nodeType="withEffect">
                                  <p:stCondLst>
                                    <p:cond delay="0"/>
                                  </p:stCondLst>
                                  <p:childTnLst>
                                    <p:animMotion origin="layout" path="M -3.05556E-6 0.03612 L -3.05556E-6 -4.19753E-6 " pathEditMode="relative" rAng="0" ptsTypes="AA">
                                      <p:cBhvr>
                                        <p:cTn id="20" dur="750" fill="hold"/>
                                        <p:tgtEl>
                                          <p:spTgt spid="18"/>
                                        </p:tgtEl>
                                        <p:attrNameLst>
                                          <p:attrName>ppt_x</p:attrName>
                                          <p:attrName>ppt_y</p:attrName>
                                        </p:attrNameLst>
                                      </p:cBhvr>
                                      <p:rCtr x="0" y="-1821"/>
                                    </p:animMotion>
                                  </p:childTnLst>
                                </p:cTn>
                              </p:par>
                              <p:par>
                                <p:cTn id="21" presetID="10" presetClass="entr" presetSubtype="0"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19" grpId="2" animBg="1"/>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7258" y="319"/>
            <a:ext cx="0" cy="51428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lowchart: Decision 78"/>
          <p:cNvSpPr/>
          <p:nvPr/>
        </p:nvSpPr>
        <p:spPr>
          <a:xfrm>
            <a:off x="1845423" y="1635764"/>
            <a:ext cx="1375034" cy="137510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a:p>
        </p:txBody>
      </p:sp>
      <p:sp>
        <p:nvSpPr>
          <p:cNvPr id="63" name="Flowchart: Decision 79"/>
          <p:cNvSpPr/>
          <p:nvPr/>
        </p:nvSpPr>
        <p:spPr>
          <a:xfrm>
            <a:off x="1845423" y="1846017"/>
            <a:ext cx="1375034" cy="137510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a:p>
        </p:txBody>
      </p:sp>
      <p:sp>
        <p:nvSpPr>
          <p:cNvPr id="94" name="TextBox 93"/>
          <p:cNvSpPr txBox="1"/>
          <p:nvPr/>
        </p:nvSpPr>
        <p:spPr>
          <a:xfrm>
            <a:off x="2151389" y="2173661"/>
            <a:ext cx="644277" cy="681210"/>
          </a:xfrm>
          <a:prstGeom prst="rect">
            <a:avLst/>
          </a:prstGeom>
          <a:noFill/>
        </p:spPr>
        <p:txBody>
          <a:bodyPr wrap="none" lIns="65023" tIns="32511" rIns="65023" bIns="32511" rtlCol="0">
            <a:spAutoFit/>
          </a:bodyPr>
          <a:lstStyle/>
          <a:p>
            <a:r>
              <a:rPr lang="zh-CN" altLang="en-US" sz="4000" b="1" dirty="0" smtClean="0">
                <a:solidFill>
                  <a:schemeClr val="accent1"/>
                </a:solidFill>
                <a:latin typeface="微软雅黑" panose="020B0503020204020204" pitchFamily="34" charset="-122"/>
                <a:ea typeface="微软雅黑" panose="020B0503020204020204" pitchFamily="34" charset="-122"/>
              </a:rPr>
              <a:t>五</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419872" y="2292701"/>
            <a:ext cx="5055741" cy="558099"/>
          </a:xfrm>
          <a:prstGeom prst="rect">
            <a:avLst/>
          </a:prstGeom>
          <a:noFill/>
        </p:spPr>
        <p:txBody>
          <a:bodyPr wrap="none" lIns="65023" tIns="32511" rIns="65023" bIns="32511" rtlCol="0">
            <a:spAutoFit/>
          </a:bodyPr>
          <a:lstStyle/>
          <a:p>
            <a:pPr lvl="0"/>
            <a:r>
              <a:rPr lang="zh-CN" altLang="en-US" sz="3200" b="1" dirty="0" smtClean="0">
                <a:solidFill>
                  <a:schemeClr val="accent1"/>
                </a:solidFill>
                <a:latin typeface="微软雅黑" panose="020B0503020204020204" pitchFamily="34" charset="-122"/>
                <a:ea typeface="微软雅黑" panose="020B0503020204020204" pitchFamily="34" charset="-122"/>
              </a:rPr>
              <a:t>安全生产标准化创建与实施</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500"/>
                                        <p:tgtEl>
                                          <p:spTgt spid="63"/>
                                        </p:tgtEl>
                                      </p:cBhvr>
                                    </p:animEffect>
                                  </p:childTnLst>
                                </p:cTn>
                              </p:par>
                              <p:par>
                                <p:cTn id="8" presetID="8" presetClass="emph" presetSubtype="0" decel="58000" fill="hold" grpId="1" nodeType="withEffect">
                                  <p:stCondLst>
                                    <p:cond delay="0"/>
                                  </p:stCondLst>
                                  <p:childTnLst>
                                    <p:animRot by="-21600000">
                                      <p:cBhvr>
                                        <p:cTn id="9" dur="1500" fill="hold"/>
                                        <p:tgtEl>
                                          <p:spTgt spid="63"/>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63"/>
                                        </p:tgtEl>
                                        <p:attrNameLst>
                                          <p:attrName>ppt_x</p:attrName>
                                          <p:attrName>ppt_y</p:attrName>
                                        </p:attrNameLst>
                                      </p:cBhvr>
                                    </p:animMotion>
                                  </p:childTnLst>
                                </p:cTn>
                              </p:par>
                              <p:par>
                                <p:cTn id="12" presetID="22" presetClass="entr" presetSubtype="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0"/>
                                        <p:tgtEl>
                                          <p:spTgt spid="4"/>
                                        </p:tgtEl>
                                      </p:cBhvr>
                                    </p:animEffect>
                                  </p:childTnLst>
                                </p:cTn>
                              </p:par>
                            </p:childTnLst>
                          </p:cTn>
                        </p:par>
                        <p:par>
                          <p:cTn id="15" fill="hold">
                            <p:stCondLst>
                              <p:cond delay="1500"/>
                            </p:stCondLst>
                            <p:childTnLst>
                              <p:par>
                                <p:cTn id="16" presetID="10" presetClass="entr" presetSubtype="0" fill="hold" grpId="1"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64" presetClass="path" presetSubtype="0" accel="50000" decel="50000" fill="hold" grpId="0" nodeType="withEffect">
                                  <p:stCondLst>
                                    <p:cond delay="0"/>
                                  </p:stCondLst>
                                  <p:childTnLst>
                                    <p:animMotion origin="layout" path="M -3.05556E-6 0.03612 L -3.05556E-6 -4.19753E-6 " pathEditMode="relative" rAng="0" ptsTypes="AA">
                                      <p:cBhvr>
                                        <p:cTn id="20" dur="750" fill="hold"/>
                                        <p:tgtEl>
                                          <p:spTgt spid="61"/>
                                        </p:tgtEl>
                                        <p:attrNameLst>
                                          <p:attrName>ppt_x</p:attrName>
                                          <p:attrName>ppt_y</p:attrName>
                                        </p:attrNameLst>
                                      </p:cBhvr>
                                      <p:rCtr x="0" y="-1821"/>
                                    </p:animMotion>
                                  </p:childTnLst>
                                </p:cTn>
                              </p:par>
                              <p:par>
                                <p:cTn id="21" presetID="10" presetClass="entr" presetSubtype="0" fill="hold" grpId="0" nodeType="withEffect">
                                  <p:stCondLst>
                                    <p:cond delay="25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childTnLst>
                          </p:cTn>
                        </p:par>
                        <p:par>
                          <p:cTn id="24" fill="hold">
                            <p:stCondLst>
                              <p:cond delay="20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up)">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3" grpId="2" animBg="1"/>
      <p:bldP spid="94"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1520" y="1021103"/>
            <a:ext cx="8064896" cy="3782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1872208" cy="438586"/>
          </a:xfrm>
          <a:prstGeom prst="rect">
            <a:avLst/>
          </a:prstGeom>
          <a:solidFill>
            <a:srgbClr val="00B0F0"/>
          </a:solidFill>
        </p:spPr>
        <p:txBody>
          <a:bodyPr wrap="squar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01</a:t>
            </a:r>
            <a:r>
              <a:rPr lang="zh-CN" altLang="en-US" sz="2400" dirty="0" smtClean="0">
                <a:solidFill>
                  <a:schemeClr val="bg1"/>
                </a:solidFill>
                <a:latin typeface="微软雅黑" panose="020B0503020204020204" pitchFamily="34" charset="-122"/>
                <a:ea typeface="微软雅黑" panose="020B0503020204020204" pitchFamily="34" charset="-122"/>
                <a:cs typeface="+mn-ea"/>
                <a:sym typeface="+mn-lt"/>
              </a:rPr>
              <a:t>创建流程</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5" name="矩形 4"/>
          <p:cNvSpPr/>
          <p:nvPr/>
        </p:nvSpPr>
        <p:spPr>
          <a:xfrm>
            <a:off x="395536" y="1059582"/>
            <a:ext cx="4572000" cy="3782895"/>
          </a:xfrm>
          <a:prstGeom prst="rect">
            <a:avLst/>
          </a:prstGeom>
        </p:spPr>
        <p:txBody>
          <a:bodyPr>
            <a:spAutoFit/>
          </a:bodyPr>
          <a:lstStyle/>
          <a:p>
            <a:pPr>
              <a:lnSpc>
                <a:spcPct val="150000"/>
              </a:lnSpc>
            </a:pPr>
            <a:r>
              <a:rPr lang="zh-CN" altLang="en-US" dirty="0">
                <a:latin typeface="+mn-ea"/>
              </a:rPr>
              <a:t>企业安全生产标准化建设流程包括八个阶段</a:t>
            </a:r>
            <a:r>
              <a:rPr lang="en-US" altLang="zh-CN" dirty="0">
                <a:latin typeface="+mn-ea"/>
              </a:rPr>
              <a:t>:</a:t>
            </a:r>
            <a:endParaRPr lang="en-US" altLang="zh-CN" dirty="0">
              <a:latin typeface="+mn-ea"/>
            </a:endParaRPr>
          </a:p>
          <a:p>
            <a:pPr>
              <a:lnSpc>
                <a:spcPct val="150000"/>
              </a:lnSpc>
            </a:pPr>
            <a:r>
              <a:rPr lang="en-US" altLang="zh-CN" dirty="0">
                <a:latin typeface="+mn-ea"/>
              </a:rPr>
              <a:t>1.</a:t>
            </a:r>
            <a:r>
              <a:rPr lang="zh-CN" altLang="en-US" dirty="0">
                <a:latin typeface="+mn-ea"/>
              </a:rPr>
              <a:t>策划准备及制定目标</a:t>
            </a:r>
            <a:r>
              <a:rPr lang="en-US" altLang="zh-CN" dirty="0">
                <a:latin typeface="+mn-ea"/>
              </a:rPr>
              <a:t>;</a:t>
            </a:r>
            <a:endParaRPr lang="en-US" altLang="zh-CN" dirty="0">
              <a:latin typeface="+mn-ea"/>
            </a:endParaRPr>
          </a:p>
          <a:p>
            <a:pPr>
              <a:lnSpc>
                <a:spcPct val="150000"/>
              </a:lnSpc>
            </a:pPr>
            <a:r>
              <a:rPr lang="en-US" altLang="zh-CN" dirty="0">
                <a:latin typeface="+mn-ea"/>
              </a:rPr>
              <a:t>2.</a:t>
            </a:r>
            <a:r>
              <a:rPr lang="zh-CN" altLang="en-US" dirty="0">
                <a:latin typeface="+mn-ea"/>
              </a:rPr>
              <a:t>教育培训</a:t>
            </a:r>
            <a:r>
              <a:rPr lang="en-US" altLang="zh-CN" dirty="0">
                <a:latin typeface="+mn-ea"/>
              </a:rPr>
              <a:t>;</a:t>
            </a:r>
            <a:endParaRPr lang="en-US" altLang="zh-CN" dirty="0">
              <a:latin typeface="+mn-ea"/>
            </a:endParaRPr>
          </a:p>
          <a:p>
            <a:pPr>
              <a:lnSpc>
                <a:spcPct val="150000"/>
              </a:lnSpc>
            </a:pPr>
            <a:r>
              <a:rPr lang="en-US" altLang="zh-CN" dirty="0">
                <a:latin typeface="+mn-ea"/>
              </a:rPr>
              <a:t>3.</a:t>
            </a:r>
            <a:r>
              <a:rPr lang="zh-CN" altLang="en-US" dirty="0">
                <a:latin typeface="+mn-ea"/>
              </a:rPr>
              <a:t>现状梳理</a:t>
            </a:r>
            <a:r>
              <a:rPr lang="en-US" altLang="zh-CN" dirty="0">
                <a:latin typeface="+mn-ea"/>
              </a:rPr>
              <a:t>;</a:t>
            </a:r>
            <a:endParaRPr lang="en-US" altLang="zh-CN" dirty="0">
              <a:latin typeface="+mn-ea"/>
            </a:endParaRPr>
          </a:p>
          <a:p>
            <a:pPr>
              <a:lnSpc>
                <a:spcPct val="150000"/>
              </a:lnSpc>
            </a:pPr>
            <a:r>
              <a:rPr lang="en-US" altLang="zh-CN" dirty="0">
                <a:latin typeface="+mn-ea"/>
              </a:rPr>
              <a:t>4.</a:t>
            </a:r>
            <a:r>
              <a:rPr lang="zh-CN" altLang="en-US" dirty="0">
                <a:latin typeface="+mn-ea"/>
              </a:rPr>
              <a:t>管理文件制修订</a:t>
            </a:r>
            <a:r>
              <a:rPr lang="en-US" altLang="zh-CN" dirty="0">
                <a:latin typeface="+mn-ea"/>
              </a:rPr>
              <a:t>;</a:t>
            </a:r>
            <a:endParaRPr lang="en-US" altLang="zh-CN" dirty="0">
              <a:latin typeface="+mn-ea"/>
            </a:endParaRPr>
          </a:p>
          <a:p>
            <a:pPr>
              <a:lnSpc>
                <a:spcPct val="150000"/>
              </a:lnSpc>
            </a:pPr>
            <a:r>
              <a:rPr lang="en-US" altLang="zh-CN" dirty="0">
                <a:latin typeface="+mn-ea"/>
              </a:rPr>
              <a:t>5.</a:t>
            </a:r>
            <a:r>
              <a:rPr lang="zh-CN" altLang="en-US" dirty="0">
                <a:latin typeface="+mn-ea"/>
              </a:rPr>
              <a:t>实施运行及整改</a:t>
            </a:r>
            <a:r>
              <a:rPr lang="en-US" altLang="zh-CN" dirty="0">
                <a:latin typeface="+mn-ea"/>
              </a:rPr>
              <a:t>;</a:t>
            </a:r>
            <a:endParaRPr lang="en-US" altLang="zh-CN" dirty="0">
              <a:latin typeface="+mn-ea"/>
            </a:endParaRPr>
          </a:p>
          <a:p>
            <a:pPr>
              <a:lnSpc>
                <a:spcPct val="150000"/>
              </a:lnSpc>
            </a:pPr>
            <a:r>
              <a:rPr lang="en-US" altLang="zh-CN" dirty="0">
                <a:latin typeface="+mn-ea"/>
              </a:rPr>
              <a:t>6.</a:t>
            </a:r>
            <a:r>
              <a:rPr lang="zh-CN" altLang="en-US" dirty="0">
                <a:latin typeface="+mn-ea"/>
              </a:rPr>
              <a:t>企业自评</a:t>
            </a:r>
            <a:r>
              <a:rPr lang="en-US" altLang="zh-CN" dirty="0">
                <a:latin typeface="+mn-ea"/>
              </a:rPr>
              <a:t>;</a:t>
            </a:r>
            <a:endParaRPr lang="en-US" altLang="zh-CN" dirty="0">
              <a:latin typeface="+mn-ea"/>
            </a:endParaRPr>
          </a:p>
          <a:p>
            <a:pPr>
              <a:lnSpc>
                <a:spcPct val="150000"/>
              </a:lnSpc>
            </a:pPr>
            <a:r>
              <a:rPr lang="en-US" altLang="zh-CN" dirty="0">
                <a:latin typeface="+mn-ea"/>
              </a:rPr>
              <a:t>7.</a:t>
            </a:r>
            <a:r>
              <a:rPr lang="zh-CN" altLang="en-US" dirty="0">
                <a:latin typeface="+mn-ea"/>
              </a:rPr>
              <a:t>评审申请</a:t>
            </a:r>
            <a:r>
              <a:rPr lang="en-US" altLang="zh-CN" dirty="0">
                <a:latin typeface="+mn-ea"/>
              </a:rPr>
              <a:t>;</a:t>
            </a:r>
            <a:endParaRPr lang="en-US" altLang="zh-CN" dirty="0">
              <a:latin typeface="+mn-ea"/>
            </a:endParaRPr>
          </a:p>
          <a:p>
            <a:pPr>
              <a:lnSpc>
                <a:spcPct val="150000"/>
              </a:lnSpc>
            </a:pPr>
            <a:r>
              <a:rPr lang="en-US" altLang="zh-CN" dirty="0">
                <a:latin typeface="+mn-ea"/>
              </a:rPr>
              <a:t>8.</a:t>
            </a:r>
            <a:r>
              <a:rPr lang="zh-CN" altLang="en-US" dirty="0">
                <a:latin typeface="+mn-ea"/>
              </a:rPr>
              <a:t>外部评审等。</a:t>
            </a:r>
            <a:endParaRPr lang="zh-CN" altLang="en-US" dirty="0">
              <a:latin typeface="+mn-ea"/>
            </a:endParaRPr>
          </a:p>
        </p:txBody>
      </p:sp>
      <p:graphicFrame>
        <p:nvGraphicFramePr>
          <p:cNvPr id="6" name="图示 5"/>
          <p:cNvGraphicFramePr/>
          <p:nvPr/>
        </p:nvGraphicFramePr>
        <p:xfrm>
          <a:off x="3131840" y="2139702"/>
          <a:ext cx="4200128" cy="26080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文本框 7"/>
          <p:cNvSpPr txBox="1"/>
          <p:nvPr/>
        </p:nvSpPr>
        <p:spPr>
          <a:xfrm>
            <a:off x="4211960" y="3939902"/>
            <a:ext cx="2520280" cy="369332"/>
          </a:xfrm>
          <a:prstGeom prst="rect">
            <a:avLst/>
          </a:prstGeom>
          <a:noFill/>
        </p:spPr>
        <p:txBody>
          <a:bodyPr wrap="square" rtlCol="0">
            <a:spAutoFit/>
          </a:bodyPr>
          <a:lstStyle/>
          <a:p>
            <a:r>
              <a:rPr lang="zh-CN" altLang="en-US" dirty="0" smtClean="0">
                <a:solidFill>
                  <a:srgbClr val="FF0000"/>
                </a:solidFill>
              </a:rPr>
              <a:t>注：中介机构咨询程序</a:t>
            </a:r>
            <a:endParaRPr lang="zh-CN" altLang="en-US"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
          <p:cNvSpPr txBox="1"/>
          <p:nvPr/>
        </p:nvSpPr>
        <p:spPr>
          <a:xfrm>
            <a:off x="251520" y="246495"/>
            <a:ext cx="2736304" cy="438586"/>
          </a:xfrm>
          <a:prstGeom prst="rect">
            <a:avLst/>
          </a:prstGeom>
          <a:solidFill>
            <a:srgbClr val="00B0F0"/>
          </a:solidFill>
        </p:spPr>
        <p:txBody>
          <a:bodyPr wrap="squar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02</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申报和评审流程</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graphicFrame>
        <p:nvGraphicFramePr>
          <p:cNvPr id="6" name="图示 5"/>
          <p:cNvGraphicFramePr/>
          <p:nvPr/>
        </p:nvGraphicFramePr>
        <p:xfrm>
          <a:off x="1967880" y="1015690"/>
          <a:ext cx="5208240" cy="3112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8" name="矩形 17"/>
          <p:cNvSpPr/>
          <p:nvPr/>
        </p:nvSpPr>
        <p:spPr>
          <a:xfrm>
            <a:off x="3707904" y="850816"/>
            <a:ext cx="2808312" cy="784830"/>
          </a:xfrm>
          <a:prstGeom prst="rect">
            <a:avLst/>
          </a:prstGeom>
        </p:spPr>
        <p:txBody>
          <a:bodyPr wrap="square">
            <a:spAutoFit/>
          </a:bodyPr>
          <a:lstStyle/>
          <a:p>
            <a:pPr>
              <a:lnSpc>
                <a:spcPct val="150000"/>
              </a:lnSpc>
            </a:pPr>
            <a:r>
              <a:rPr lang="en-US" altLang="zh-CN" sz="1000" dirty="0" smtClean="0"/>
              <a:t>01</a:t>
            </a:r>
            <a:r>
              <a:rPr lang="zh-CN" altLang="en-US" sz="1000" dirty="0" smtClean="0"/>
              <a:t>企业</a:t>
            </a:r>
            <a:r>
              <a:rPr lang="zh-CN" altLang="en-US" sz="1000" dirty="0"/>
              <a:t>成立自评机构，按照评定标准的要求进行自评，形成自评</a:t>
            </a:r>
            <a:r>
              <a:rPr lang="zh-CN" altLang="en-US" sz="1000" dirty="0" smtClean="0"/>
              <a:t>报告。</a:t>
            </a:r>
            <a:endParaRPr lang="zh-CN" altLang="en-US" sz="1000" dirty="0"/>
          </a:p>
          <a:p>
            <a:pPr>
              <a:lnSpc>
                <a:spcPct val="150000"/>
              </a:lnSpc>
            </a:pPr>
            <a:r>
              <a:rPr lang="zh-CN" altLang="en-US" sz="1000" dirty="0" smtClean="0"/>
              <a:t>企业</a:t>
            </a:r>
            <a:r>
              <a:rPr lang="zh-CN" altLang="en-US" sz="1000" dirty="0"/>
              <a:t>自评可以邀请专业技术服务机构提供支持。</a:t>
            </a:r>
            <a:endParaRPr lang="zh-CN" altLang="en-US" sz="1000" dirty="0"/>
          </a:p>
        </p:txBody>
      </p:sp>
      <p:sp>
        <p:nvSpPr>
          <p:cNvPr id="19" name="矩形 18"/>
          <p:cNvSpPr/>
          <p:nvPr/>
        </p:nvSpPr>
        <p:spPr>
          <a:xfrm>
            <a:off x="4427984" y="1548537"/>
            <a:ext cx="2430016" cy="784830"/>
          </a:xfrm>
          <a:prstGeom prst="rect">
            <a:avLst/>
          </a:prstGeom>
        </p:spPr>
        <p:txBody>
          <a:bodyPr wrap="square">
            <a:spAutoFit/>
          </a:bodyPr>
          <a:lstStyle/>
          <a:p>
            <a:pPr>
              <a:lnSpc>
                <a:spcPct val="150000"/>
              </a:lnSpc>
            </a:pPr>
            <a:r>
              <a:rPr lang="en-US" altLang="zh-CN" sz="1000" dirty="0" smtClean="0"/>
              <a:t>02</a:t>
            </a:r>
            <a:r>
              <a:rPr lang="zh-CN" altLang="en-US" sz="1000" dirty="0" smtClean="0"/>
              <a:t>符合</a:t>
            </a:r>
            <a:r>
              <a:rPr lang="zh-CN" altLang="en-US" sz="1000" dirty="0"/>
              <a:t>申请要求的，评审单位组织评审；不符合申请要求的，书面通知申请企业，并说明理由。</a:t>
            </a:r>
            <a:endParaRPr lang="zh-CN" altLang="en-US" sz="1000" dirty="0"/>
          </a:p>
        </p:txBody>
      </p:sp>
      <p:sp>
        <p:nvSpPr>
          <p:cNvPr id="20" name="矩形 19"/>
          <p:cNvSpPr/>
          <p:nvPr/>
        </p:nvSpPr>
        <p:spPr>
          <a:xfrm>
            <a:off x="80169" y="2283718"/>
            <a:ext cx="3517929" cy="1708160"/>
          </a:xfrm>
          <a:prstGeom prst="rect">
            <a:avLst/>
          </a:prstGeom>
        </p:spPr>
        <p:txBody>
          <a:bodyPr wrap="square">
            <a:spAutoFit/>
          </a:bodyPr>
          <a:lstStyle/>
          <a:p>
            <a:pPr>
              <a:lnSpc>
                <a:spcPct val="150000"/>
              </a:lnSpc>
            </a:pPr>
            <a:r>
              <a:rPr lang="en-US" altLang="zh-CN" sz="1000" dirty="0" smtClean="0"/>
              <a:t>03</a:t>
            </a:r>
            <a:r>
              <a:rPr lang="zh-CN" altLang="en-US" sz="1000" dirty="0" smtClean="0"/>
              <a:t>评审</a:t>
            </a:r>
            <a:r>
              <a:rPr lang="zh-CN" altLang="en-US" sz="1000" dirty="0"/>
              <a:t>单位按照相关评定标准的要求进行评审。评审完成后，经申请受理单位初步审查后，将符合要求的评审报告，报送审核公告的安全监管部门；对于不符合要求的评审报告，书面通知评审单位，并说明理由。</a:t>
            </a:r>
            <a:endParaRPr lang="zh-CN" altLang="en-US" sz="1000" dirty="0"/>
          </a:p>
          <a:p>
            <a:pPr>
              <a:lnSpc>
                <a:spcPct val="150000"/>
              </a:lnSpc>
            </a:pPr>
            <a:r>
              <a:rPr lang="zh-CN" altLang="en-US" sz="1000" dirty="0" smtClean="0"/>
              <a:t>评审</a:t>
            </a:r>
            <a:r>
              <a:rPr lang="zh-CN" altLang="en-US" sz="1000" dirty="0"/>
              <a:t>结果未达到企业申请等级的，经申请企业同意，限期整改后重审；或根据评审实际达到的等级，按本办法的规定，向相应的安全监管部门申请审核</a:t>
            </a:r>
            <a:r>
              <a:rPr lang="zh-CN" altLang="en-US" sz="1000" dirty="0" smtClean="0"/>
              <a:t>。</a:t>
            </a:r>
            <a:r>
              <a:rPr lang="zh-CN" altLang="en-US" sz="1000" dirty="0" smtClean="0">
                <a:solidFill>
                  <a:srgbClr val="FF0000"/>
                </a:solidFill>
              </a:rPr>
              <a:t>北京地区</a:t>
            </a:r>
            <a:r>
              <a:rPr lang="en-US" altLang="zh-CN" sz="1000" dirty="0" smtClean="0">
                <a:solidFill>
                  <a:srgbClr val="FF0000"/>
                </a:solidFill>
              </a:rPr>
              <a:t>700</a:t>
            </a:r>
            <a:r>
              <a:rPr lang="zh-CN" altLang="en-US" sz="1000" dirty="0" smtClean="0">
                <a:solidFill>
                  <a:srgbClr val="FF0000"/>
                </a:solidFill>
              </a:rPr>
              <a:t>分以上达标。</a:t>
            </a:r>
            <a:endParaRPr lang="zh-CN" altLang="en-US" sz="1000" dirty="0">
              <a:solidFill>
                <a:srgbClr val="FF0000"/>
              </a:solidFill>
            </a:endParaRPr>
          </a:p>
        </p:txBody>
      </p:sp>
      <p:sp>
        <p:nvSpPr>
          <p:cNvPr id="22" name="矩形 21"/>
          <p:cNvSpPr/>
          <p:nvPr/>
        </p:nvSpPr>
        <p:spPr>
          <a:xfrm>
            <a:off x="5678073" y="2745383"/>
            <a:ext cx="3078088" cy="784830"/>
          </a:xfrm>
          <a:prstGeom prst="rect">
            <a:avLst/>
          </a:prstGeom>
        </p:spPr>
        <p:txBody>
          <a:bodyPr wrap="square">
            <a:spAutoFit/>
          </a:bodyPr>
          <a:lstStyle/>
          <a:p>
            <a:pPr>
              <a:lnSpc>
                <a:spcPct val="150000"/>
              </a:lnSpc>
            </a:pPr>
            <a:r>
              <a:rPr lang="en-US" altLang="zh-CN" sz="1000" dirty="0">
                <a:latin typeface="+mn-ea"/>
              </a:rPr>
              <a:t>04</a:t>
            </a:r>
            <a:r>
              <a:rPr lang="zh-CN" altLang="en-US" sz="1000" dirty="0" smtClean="0">
                <a:latin typeface="+mn-ea"/>
              </a:rPr>
              <a:t>审核公告的安全监管</a:t>
            </a:r>
            <a:r>
              <a:rPr lang="zh-CN" altLang="en-US" sz="1000" dirty="0">
                <a:latin typeface="+mn-ea"/>
              </a:rPr>
              <a:t>部门对提交的评审报告进行审核，对符合标准的企业予以公告；对不符合标准的企业，书面通知申请受理单位，并说明理由。</a:t>
            </a:r>
            <a:endParaRPr lang="zh-CN" altLang="en-US" sz="1000" dirty="0">
              <a:latin typeface="+mn-ea"/>
            </a:endParaRPr>
          </a:p>
        </p:txBody>
      </p:sp>
      <p:sp>
        <p:nvSpPr>
          <p:cNvPr id="23" name="矩形 22"/>
          <p:cNvSpPr/>
          <p:nvPr/>
        </p:nvSpPr>
        <p:spPr>
          <a:xfrm>
            <a:off x="4644008" y="4227934"/>
            <a:ext cx="2430016" cy="553998"/>
          </a:xfrm>
          <a:prstGeom prst="rect">
            <a:avLst/>
          </a:prstGeom>
        </p:spPr>
        <p:txBody>
          <a:bodyPr wrap="square">
            <a:spAutoFit/>
          </a:bodyPr>
          <a:lstStyle/>
          <a:p>
            <a:pPr>
              <a:lnSpc>
                <a:spcPct val="150000"/>
              </a:lnSpc>
            </a:pPr>
            <a:r>
              <a:rPr lang="en-US" altLang="zh-CN" sz="1000" dirty="0" smtClean="0"/>
              <a:t>05</a:t>
            </a:r>
            <a:r>
              <a:rPr lang="zh-CN" altLang="en-US" sz="1000" dirty="0" smtClean="0"/>
              <a:t>经</a:t>
            </a:r>
            <a:r>
              <a:rPr lang="zh-CN" altLang="en-US" sz="1000" dirty="0"/>
              <a:t>公告的企业，由区安协颁发相应等级的安全生产标准化证书和牌匾</a:t>
            </a:r>
            <a:endParaRPr lang="zh-CN" altLang="en-US" sz="1000"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21045" y="3111500"/>
            <a:ext cx="300799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875020" y="3373755"/>
            <a:ext cx="106362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09130" y="4050665"/>
            <a:ext cx="74930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527258" y="319"/>
            <a:ext cx="0" cy="51428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lowchart: Decision 78"/>
          <p:cNvSpPr/>
          <p:nvPr/>
        </p:nvSpPr>
        <p:spPr>
          <a:xfrm>
            <a:off x="1845423" y="1635764"/>
            <a:ext cx="1375034" cy="1375109"/>
          </a:xfrm>
          <a:prstGeom prst="flowChartDecision">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a:p>
        </p:txBody>
      </p:sp>
      <p:sp>
        <p:nvSpPr>
          <p:cNvPr id="63" name="Flowchart: Decision 79"/>
          <p:cNvSpPr/>
          <p:nvPr/>
        </p:nvSpPr>
        <p:spPr>
          <a:xfrm>
            <a:off x="1845423" y="1846017"/>
            <a:ext cx="1375034" cy="137510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a:p>
        </p:txBody>
      </p:sp>
      <p:sp>
        <p:nvSpPr>
          <p:cNvPr id="94" name="TextBox 93"/>
          <p:cNvSpPr txBox="1"/>
          <p:nvPr/>
        </p:nvSpPr>
        <p:spPr>
          <a:xfrm>
            <a:off x="2151389" y="2173661"/>
            <a:ext cx="644277" cy="681210"/>
          </a:xfrm>
          <a:prstGeom prst="rect">
            <a:avLst/>
          </a:prstGeom>
          <a:noFill/>
        </p:spPr>
        <p:txBody>
          <a:bodyPr wrap="none" lIns="65023" tIns="32511" rIns="65023" bIns="32511" rtlCol="0">
            <a:spAutoFit/>
          </a:bodyPr>
          <a:lstStyle/>
          <a:p>
            <a:r>
              <a:rPr lang="zh-CN" altLang="en-US" sz="4000" b="1" dirty="0" smtClean="0">
                <a:solidFill>
                  <a:schemeClr val="accent1"/>
                </a:solidFill>
                <a:latin typeface="微软雅黑" panose="020B0503020204020204" pitchFamily="34" charset="-122"/>
                <a:ea typeface="微软雅黑" panose="020B0503020204020204" pitchFamily="34" charset="-122"/>
              </a:rPr>
              <a:t>一</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419872" y="2292701"/>
            <a:ext cx="5466110" cy="558099"/>
          </a:xfrm>
          <a:prstGeom prst="rect">
            <a:avLst/>
          </a:prstGeom>
          <a:noFill/>
        </p:spPr>
        <p:txBody>
          <a:bodyPr wrap="none" lIns="65023" tIns="32511" rIns="65023" bIns="32511" rtlCol="0">
            <a:spAutoFit/>
          </a:bodyPr>
          <a:lstStyle/>
          <a:p>
            <a:pPr lvl="0"/>
            <a:r>
              <a:rPr lang="zh-CN" altLang="en-US" sz="3200" b="1" dirty="0">
                <a:solidFill>
                  <a:schemeClr val="accent1"/>
                </a:solidFill>
                <a:latin typeface="微软雅黑" panose="020B0503020204020204" pitchFamily="34" charset="-122"/>
                <a:ea typeface="微软雅黑" panose="020B0503020204020204" pitchFamily="34" charset="-122"/>
              </a:rPr>
              <a:t>安全生产标准化法律法规</a:t>
            </a:r>
            <a:r>
              <a:rPr lang="zh-CN" altLang="en-US" sz="3200" b="1" dirty="0" smtClean="0">
                <a:solidFill>
                  <a:schemeClr val="accent1"/>
                </a:solidFill>
                <a:latin typeface="微软雅黑" panose="020B0503020204020204" pitchFamily="34" charset="-122"/>
                <a:ea typeface="微软雅黑" panose="020B0503020204020204" pitchFamily="34" charset="-122"/>
              </a:rPr>
              <a:t>要求</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500"/>
                                        <p:tgtEl>
                                          <p:spTgt spid="63"/>
                                        </p:tgtEl>
                                      </p:cBhvr>
                                    </p:animEffect>
                                  </p:childTnLst>
                                </p:cTn>
                              </p:par>
                              <p:par>
                                <p:cTn id="8" presetID="8" presetClass="emph" presetSubtype="0" decel="58000" fill="hold" grpId="1" nodeType="withEffect">
                                  <p:stCondLst>
                                    <p:cond delay="0"/>
                                  </p:stCondLst>
                                  <p:childTnLst>
                                    <p:animRot by="-21600000">
                                      <p:cBhvr>
                                        <p:cTn id="9" dur="1500" fill="hold"/>
                                        <p:tgtEl>
                                          <p:spTgt spid="63"/>
                                        </p:tgtEl>
                                        <p:attrNameLst>
                                          <p:attrName>r</p:attrName>
                                        </p:attrNameLst>
                                      </p:cBhvr>
                                    </p:animRot>
                                  </p:childTnLst>
                                </p:cTn>
                              </p:par>
                              <p:par>
                                <p:cTn id="10" presetID="0" presetClass="path" presetSubtype="0" accel="50000" decel="50000" fill="hold" grpId="2" nodeType="withEffect">
                                  <p:stCondLst>
                                    <p:cond delay="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11" dur="1500" fill="hold"/>
                                        <p:tgtEl>
                                          <p:spTgt spid="63"/>
                                        </p:tgtEl>
                                        <p:attrNameLst>
                                          <p:attrName>ppt_x</p:attrName>
                                          <p:attrName>ppt_y</p:attrName>
                                        </p:attrNameLst>
                                      </p:cBhvr>
                                    </p:animMotion>
                                  </p:childTnLst>
                                </p:cTn>
                              </p:par>
                              <p:par>
                                <p:cTn id="12" presetID="22" presetClass="entr" presetSubtype="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0"/>
                                        <p:tgtEl>
                                          <p:spTgt spid="4"/>
                                        </p:tgtEl>
                                      </p:cBhvr>
                                    </p:animEffect>
                                  </p:childTnLst>
                                </p:cTn>
                              </p:par>
                            </p:childTnLst>
                          </p:cTn>
                        </p:par>
                        <p:par>
                          <p:cTn id="15" fill="hold">
                            <p:stCondLst>
                              <p:cond delay="1500"/>
                            </p:stCondLst>
                            <p:childTnLst>
                              <p:par>
                                <p:cTn id="16" presetID="10" presetClass="entr" presetSubtype="0" fill="hold" grpId="1"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64" presetClass="path" presetSubtype="0" accel="50000" decel="50000" fill="hold" grpId="0" nodeType="withEffect">
                                  <p:stCondLst>
                                    <p:cond delay="0"/>
                                  </p:stCondLst>
                                  <p:childTnLst>
                                    <p:animMotion origin="layout" path="M -3.05556E-6 0.03612 L -3.05556E-6 -4.19753E-6 " pathEditMode="relative" rAng="0" ptsTypes="AA">
                                      <p:cBhvr>
                                        <p:cTn id="20" dur="750" fill="hold"/>
                                        <p:tgtEl>
                                          <p:spTgt spid="61"/>
                                        </p:tgtEl>
                                        <p:attrNameLst>
                                          <p:attrName>ppt_x</p:attrName>
                                          <p:attrName>ppt_y</p:attrName>
                                        </p:attrNameLst>
                                      </p:cBhvr>
                                      <p:rCtr x="0" y="-1821"/>
                                    </p:animMotion>
                                  </p:childTnLst>
                                </p:cTn>
                              </p:par>
                              <p:par>
                                <p:cTn id="21" presetID="10" presetClass="entr" presetSubtype="0" fill="hold" grpId="0" nodeType="withEffect">
                                  <p:stCondLst>
                                    <p:cond delay="25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childTnLst>
                          </p:cTn>
                        </p:par>
                        <p:par>
                          <p:cTn id="24" fill="hold">
                            <p:stCondLst>
                              <p:cond delay="20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up)">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3" grpId="0" animBg="1"/>
      <p:bldP spid="63" grpId="1" animBg="1"/>
      <p:bldP spid="63" grpId="2" animBg="1"/>
      <p:bldP spid="94"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47441" y="863458"/>
            <a:ext cx="8064896" cy="1543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47441" y="3169839"/>
            <a:ext cx="8064896" cy="1222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文本框 32"/>
          <p:cNvSpPr txBox="1"/>
          <p:nvPr/>
        </p:nvSpPr>
        <p:spPr>
          <a:xfrm>
            <a:off x="251520" y="246495"/>
            <a:ext cx="5117435" cy="438586"/>
          </a:xfrm>
          <a:prstGeom prst="rect">
            <a:avLst/>
          </a:prstGeom>
          <a:solidFill>
            <a:schemeClr val="accent2"/>
          </a:solidFill>
        </p:spPr>
        <p:txBody>
          <a:bodyPr wrap="none" lIns="68584" tIns="34292" rIns="68584" bIns="34292">
            <a:spAutoFit/>
          </a:bodyPr>
          <a:lstStyle/>
          <a:p>
            <a:pPr defTabSz="685165">
              <a:defRPr/>
            </a:pPr>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01《</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企业安全生产标准化基本规范</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5" name="矩形 4"/>
          <p:cNvSpPr/>
          <p:nvPr/>
        </p:nvSpPr>
        <p:spPr>
          <a:xfrm>
            <a:off x="755576" y="856506"/>
            <a:ext cx="7632848" cy="1615827"/>
          </a:xfrm>
          <a:prstGeom prst="rect">
            <a:avLst/>
          </a:prstGeom>
        </p:spPr>
        <p:txBody>
          <a:bodyPr wrap="square">
            <a:spAutoFit/>
          </a:bodyPr>
          <a:lstStyle/>
          <a:p>
            <a:pPr>
              <a:lnSpc>
                <a:spcPct val="150000"/>
              </a:lnSpc>
            </a:pPr>
            <a:r>
              <a:rPr lang="en-US" altLang="zh-CN" sz="1600" dirty="0">
                <a:latin typeface="+mj-ea"/>
                <a:ea typeface="+mj-ea"/>
              </a:rPr>
              <a:t>《</a:t>
            </a:r>
            <a:r>
              <a:rPr lang="zh-CN" altLang="en-US" sz="1600" dirty="0">
                <a:latin typeface="+mj-ea"/>
                <a:ea typeface="+mj-ea"/>
              </a:rPr>
              <a:t>企业安全生产标准化基本规范</a:t>
            </a:r>
            <a:r>
              <a:rPr lang="en-US" altLang="zh-CN" sz="1600" dirty="0">
                <a:latin typeface="+mj-ea"/>
                <a:ea typeface="+mj-ea"/>
              </a:rPr>
              <a:t>》</a:t>
            </a:r>
            <a:r>
              <a:rPr lang="zh-CN" altLang="en-US" sz="1600" dirty="0">
                <a:latin typeface="+mj-ea"/>
                <a:ea typeface="+mj-ea"/>
              </a:rPr>
              <a:t>，于</a:t>
            </a:r>
            <a:r>
              <a:rPr lang="en-US" altLang="zh-CN" sz="1600" dirty="0">
                <a:latin typeface="+mj-ea"/>
                <a:ea typeface="+mj-ea"/>
              </a:rPr>
              <a:t>2010</a:t>
            </a:r>
            <a:r>
              <a:rPr lang="zh-CN" altLang="en-US" sz="1600" dirty="0">
                <a:latin typeface="+mj-ea"/>
                <a:ea typeface="+mj-ea"/>
              </a:rPr>
              <a:t>年</a:t>
            </a:r>
            <a:r>
              <a:rPr lang="en-US" altLang="zh-CN" sz="1600" dirty="0">
                <a:latin typeface="+mj-ea"/>
                <a:ea typeface="+mj-ea"/>
              </a:rPr>
              <a:t>4</a:t>
            </a:r>
            <a:r>
              <a:rPr lang="zh-CN" altLang="en-US" sz="1600" dirty="0">
                <a:latin typeface="+mj-ea"/>
                <a:ea typeface="+mj-ea"/>
              </a:rPr>
              <a:t>月</a:t>
            </a:r>
            <a:r>
              <a:rPr lang="en-US" altLang="zh-CN" sz="1600" dirty="0">
                <a:latin typeface="+mj-ea"/>
                <a:ea typeface="+mj-ea"/>
              </a:rPr>
              <a:t>15</a:t>
            </a:r>
            <a:r>
              <a:rPr lang="zh-CN" altLang="en-US" sz="1600" dirty="0">
                <a:latin typeface="+mj-ea"/>
                <a:ea typeface="+mj-ea"/>
              </a:rPr>
              <a:t>日公布， 自</a:t>
            </a:r>
            <a:r>
              <a:rPr lang="en-US" altLang="zh-CN" sz="1600" dirty="0">
                <a:latin typeface="+mj-ea"/>
                <a:ea typeface="+mj-ea"/>
              </a:rPr>
              <a:t>2010</a:t>
            </a:r>
            <a:r>
              <a:rPr lang="zh-CN" altLang="en-US" sz="1600" dirty="0">
                <a:latin typeface="+mj-ea"/>
                <a:ea typeface="+mj-ea"/>
              </a:rPr>
              <a:t>年</a:t>
            </a:r>
            <a:r>
              <a:rPr lang="en-US" altLang="zh-CN" sz="1600" dirty="0">
                <a:latin typeface="+mj-ea"/>
                <a:ea typeface="+mj-ea"/>
              </a:rPr>
              <a:t>6</a:t>
            </a:r>
            <a:r>
              <a:rPr lang="zh-CN" altLang="en-US" sz="1600" dirty="0">
                <a:latin typeface="+mj-ea"/>
                <a:ea typeface="+mj-ea"/>
              </a:rPr>
              <a:t>月</a:t>
            </a:r>
            <a:r>
              <a:rPr lang="en-US" altLang="zh-CN" sz="1600" dirty="0">
                <a:latin typeface="+mj-ea"/>
                <a:ea typeface="+mj-ea"/>
              </a:rPr>
              <a:t>1</a:t>
            </a:r>
            <a:r>
              <a:rPr lang="zh-CN" altLang="en-US" sz="1600" dirty="0">
                <a:latin typeface="+mj-ea"/>
                <a:ea typeface="+mj-ea"/>
              </a:rPr>
              <a:t>日起施行，这意味着我国广大企业的安全生产标准化工作将得到规范。本标准由国家安全生产监督管理总局提出，由全国安全生产标准化技术委员会归口。新版</a:t>
            </a:r>
            <a:r>
              <a:rPr lang="en-US" altLang="zh-CN" sz="1600" dirty="0">
                <a:latin typeface="+mj-ea"/>
                <a:ea typeface="+mj-ea"/>
              </a:rPr>
              <a:t>《</a:t>
            </a:r>
            <a:r>
              <a:rPr lang="zh-CN" altLang="en-US" sz="1600" dirty="0">
                <a:latin typeface="+mj-ea"/>
                <a:ea typeface="+mj-ea"/>
              </a:rPr>
              <a:t>企业安全生产标准化基本规范</a:t>
            </a:r>
            <a:r>
              <a:rPr lang="en-US" altLang="zh-CN" sz="1600" dirty="0">
                <a:latin typeface="+mj-ea"/>
                <a:ea typeface="+mj-ea"/>
              </a:rPr>
              <a:t>》(GB/T 33000-2016)</a:t>
            </a:r>
            <a:r>
              <a:rPr lang="zh-CN" altLang="en-US" sz="1600" dirty="0">
                <a:latin typeface="+mj-ea"/>
                <a:ea typeface="+mj-ea"/>
              </a:rPr>
              <a:t>于</a:t>
            </a:r>
            <a:r>
              <a:rPr lang="en-US" altLang="zh-CN" sz="1600" dirty="0">
                <a:latin typeface="+mj-ea"/>
                <a:ea typeface="+mj-ea"/>
              </a:rPr>
              <a:t>2017</a:t>
            </a:r>
            <a:r>
              <a:rPr lang="zh-CN" altLang="en-US" sz="1600" dirty="0">
                <a:latin typeface="+mj-ea"/>
                <a:ea typeface="+mj-ea"/>
              </a:rPr>
              <a:t>年</a:t>
            </a:r>
            <a:r>
              <a:rPr lang="en-US" altLang="zh-CN" sz="1600" dirty="0">
                <a:latin typeface="+mj-ea"/>
                <a:ea typeface="+mj-ea"/>
              </a:rPr>
              <a:t>4</a:t>
            </a:r>
            <a:r>
              <a:rPr lang="zh-CN" altLang="en-US" sz="1600" dirty="0">
                <a:latin typeface="+mj-ea"/>
                <a:ea typeface="+mj-ea"/>
              </a:rPr>
              <a:t>月</a:t>
            </a:r>
            <a:r>
              <a:rPr lang="en-US" altLang="zh-CN" sz="1600" dirty="0">
                <a:latin typeface="+mj-ea"/>
                <a:ea typeface="+mj-ea"/>
              </a:rPr>
              <a:t>1</a:t>
            </a:r>
            <a:r>
              <a:rPr lang="zh-CN" altLang="en-US" sz="1600" dirty="0">
                <a:latin typeface="+mj-ea"/>
                <a:ea typeface="+mj-ea"/>
              </a:rPr>
              <a:t>日起正式实施</a:t>
            </a:r>
            <a:r>
              <a:rPr lang="zh-CN" altLang="en-US" dirty="0">
                <a:latin typeface="+mj-ea"/>
                <a:ea typeface="+mj-ea"/>
              </a:rPr>
              <a:t>。</a:t>
            </a:r>
            <a:endParaRPr lang="zh-CN" altLang="en-US" dirty="0">
              <a:latin typeface="+mj-ea"/>
              <a:ea typeface="+mj-ea"/>
            </a:endParaRPr>
          </a:p>
        </p:txBody>
      </p:sp>
      <p:sp>
        <p:nvSpPr>
          <p:cNvPr id="6" name="文本框 32"/>
          <p:cNvSpPr txBox="1"/>
          <p:nvPr/>
        </p:nvSpPr>
        <p:spPr>
          <a:xfrm>
            <a:off x="251520" y="2643758"/>
            <a:ext cx="8525419" cy="377030"/>
          </a:xfrm>
          <a:prstGeom prst="rect">
            <a:avLst/>
          </a:prstGeom>
          <a:solidFill>
            <a:schemeClr val="accent2"/>
          </a:solidFill>
        </p:spPr>
        <p:txBody>
          <a:bodyPr wrap="none" lIns="68584" tIns="34292" rIns="68584" bIns="34292">
            <a:spAutoFit/>
          </a:bodyPr>
          <a:lstStyle/>
          <a:p>
            <a:pPr defTabSz="685165">
              <a:defRPr/>
            </a:pPr>
            <a:r>
              <a:rPr lang="en-US" altLang="zh-CN" sz="2000" dirty="0" smtClean="0">
                <a:solidFill>
                  <a:schemeClr val="bg1"/>
                </a:solidFill>
                <a:latin typeface="微软雅黑" panose="020B0503020204020204" pitchFamily="34" charset="-122"/>
                <a:ea typeface="微软雅黑" panose="020B0503020204020204" pitchFamily="34" charset="-122"/>
                <a:cs typeface="+mn-ea"/>
                <a:sym typeface="+mn-lt"/>
              </a:rPr>
              <a:t>02</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国务院关于进一步加强企业安全生产工作的通知（国发</a:t>
            </a: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〔2010〕23</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号</a:t>
            </a:r>
            <a:r>
              <a:rPr lang="zh-CN" altLang="en-US" sz="2000" dirty="0" smtClean="0">
                <a:solidFill>
                  <a:schemeClr val="bg1"/>
                </a:solidFill>
                <a:latin typeface="微软雅黑" panose="020B0503020204020204" pitchFamily="34" charset="-122"/>
                <a:ea typeface="微软雅黑" panose="020B0503020204020204" pitchFamily="34" charset="-122"/>
                <a:cs typeface="+mn-ea"/>
                <a:sym typeface="+mn-lt"/>
              </a:rPr>
              <a:t>）</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a:xfrm>
            <a:off x="3235" y="2614002"/>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8" name="矩形 7"/>
          <p:cNvSpPr/>
          <p:nvPr/>
        </p:nvSpPr>
        <p:spPr>
          <a:xfrm>
            <a:off x="755576" y="3192213"/>
            <a:ext cx="7632848" cy="1200329"/>
          </a:xfrm>
          <a:prstGeom prst="rect">
            <a:avLst/>
          </a:prstGeom>
        </p:spPr>
        <p:txBody>
          <a:bodyPr wrap="square">
            <a:spAutoFit/>
          </a:bodyPr>
          <a:lstStyle/>
          <a:p>
            <a:pPr>
              <a:lnSpc>
                <a:spcPct val="150000"/>
              </a:lnSpc>
            </a:pPr>
            <a:r>
              <a:rPr lang="zh-CN" altLang="en-US" sz="1600" dirty="0">
                <a:latin typeface="+mj-ea"/>
                <a:ea typeface="+mj-ea"/>
              </a:rPr>
              <a:t> 全面开展安全达标。深入开展以</a:t>
            </a:r>
            <a:r>
              <a:rPr lang="zh-CN" altLang="en-US" sz="1600" dirty="0">
                <a:solidFill>
                  <a:srgbClr val="FF0000"/>
                </a:solidFill>
                <a:latin typeface="+mj-ea"/>
                <a:ea typeface="+mj-ea"/>
              </a:rPr>
              <a:t>岗位达标、专业达标</a:t>
            </a:r>
            <a:r>
              <a:rPr lang="zh-CN" altLang="en-US" sz="1600" dirty="0">
                <a:latin typeface="+mj-ea"/>
                <a:ea typeface="+mj-ea"/>
              </a:rPr>
              <a:t>和</a:t>
            </a:r>
            <a:r>
              <a:rPr lang="zh-CN" altLang="en-US" sz="1600" dirty="0">
                <a:solidFill>
                  <a:srgbClr val="FF0000"/>
                </a:solidFill>
                <a:latin typeface="+mj-ea"/>
                <a:ea typeface="+mj-ea"/>
              </a:rPr>
              <a:t>企业达标</a:t>
            </a:r>
            <a:r>
              <a:rPr lang="zh-CN" altLang="en-US" sz="1600" dirty="0">
                <a:latin typeface="+mj-ea"/>
                <a:ea typeface="+mj-ea"/>
              </a:rPr>
              <a:t>为内容的安全生产标准化建设，凡在</a:t>
            </a:r>
            <a:r>
              <a:rPr lang="zh-CN" altLang="en-US" sz="1600" dirty="0">
                <a:solidFill>
                  <a:srgbClr val="FF0000"/>
                </a:solidFill>
                <a:latin typeface="+mj-ea"/>
                <a:ea typeface="+mj-ea"/>
              </a:rPr>
              <a:t>规定时间</a:t>
            </a:r>
            <a:r>
              <a:rPr lang="zh-CN" altLang="en-US" sz="1600" dirty="0">
                <a:latin typeface="+mj-ea"/>
                <a:ea typeface="+mj-ea"/>
              </a:rPr>
              <a:t>内</a:t>
            </a:r>
            <a:r>
              <a:rPr lang="zh-CN" altLang="en-US" sz="1600" dirty="0">
                <a:solidFill>
                  <a:srgbClr val="FF0000"/>
                </a:solidFill>
                <a:latin typeface="+mj-ea"/>
                <a:ea typeface="+mj-ea"/>
              </a:rPr>
              <a:t>未实现达标</a:t>
            </a:r>
            <a:r>
              <a:rPr lang="zh-CN" altLang="en-US" sz="1600" dirty="0">
                <a:latin typeface="+mj-ea"/>
                <a:ea typeface="+mj-ea"/>
              </a:rPr>
              <a:t>的企业要依法</a:t>
            </a:r>
            <a:r>
              <a:rPr lang="zh-CN" altLang="en-US" sz="1600" dirty="0">
                <a:solidFill>
                  <a:srgbClr val="FF0000"/>
                </a:solidFill>
                <a:latin typeface="+mj-ea"/>
                <a:ea typeface="+mj-ea"/>
              </a:rPr>
              <a:t>暂扣生产许可证</a:t>
            </a:r>
            <a:r>
              <a:rPr lang="zh-CN" altLang="en-US" sz="1600" dirty="0">
                <a:latin typeface="+mj-ea"/>
                <a:ea typeface="+mj-ea"/>
              </a:rPr>
              <a:t>和</a:t>
            </a:r>
            <a:r>
              <a:rPr lang="zh-CN" altLang="en-US" sz="1600" dirty="0">
                <a:solidFill>
                  <a:srgbClr val="FF0000"/>
                </a:solidFill>
                <a:latin typeface="+mj-ea"/>
                <a:ea typeface="+mj-ea"/>
              </a:rPr>
              <a:t>安全生产许可证，责令停产整顿；对整改逾期未达标的，地方政府要予以关闭。</a:t>
            </a:r>
            <a:endParaRPr lang="zh-CN" altLang="en-US" sz="1600" dirty="0">
              <a:solidFill>
                <a:srgbClr val="FF0000"/>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735584" y="1152410"/>
            <a:ext cx="3940872" cy="2520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251520" y="1152410"/>
            <a:ext cx="4313958" cy="2931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88024" y="1224419"/>
            <a:ext cx="3827676" cy="2376264"/>
          </a:xfrm>
          <a:prstGeom prst="rect">
            <a:avLst/>
          </a:prstGeom>
        </p:spPr>
      </p:pic>
      <p:sp>
        <p:nvSpPr>
          <p:cNvPr id="2" name="文本框 32"/>
          <p:cNvSpPr txBox="1"/>
          <p:nvPr/>
        </p:nvSpPr>
        <p:spPr>
          <a:xfrm>
            <a:off x="251520" y="277273"/>
            <a:ext cx="7711093" cy="377030"/>
          </a:xfrm>
          <a:prstGeom prst="rect">
            <a:avLst/>
          </a:prstGeom>
          <a:solidFill>
            <a:schemeClr val="accent2"/>
          </a:solidFill>
        </p:spPr>
        <p:txBody>
          <a:bodyPr wrap="none" lIns="68584" tIns="34292" rIns="68584" bIns="34292">
            <a:spAutoFit/>
          </a:bodyPr>
          <a:lstStyle/>
          <a:p>
            <a:pPr defTabSz="685165">
              <a:defRPr/>
            </a:pP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03《</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中华人民共和国安全生产法</a:t>
            </a: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a:t>
            </a:r>
            <a:r>
              <a:rPr lang="en-US" altLang="zh-CN" sz="2000" dirty="0">
                <a:solidFill>
                  <a:schemeClr val="bg1"/>
                </a:solidFill>
                <a:latin typeface="微软雅黑" panose="020B0503020204020204" pitchFamily="34" charset="-122"/>
                <a:ea typeface="微软雅黑" panose="020B0503020204020204" pitchFamily="34" charset="-122"/>
                <a:cs typeface="+mn-ea"/>
                <a:sym typeface="+mn-lt"/>
              </a:rPr>
              <a:t>2014</a:t>
            </a:r>
            <a:r>
              <a:rPr lang="zh-CN" altLang="en-US" sz="2000" dirty="0">
                <a:solidFill>
                  <a:schemeClr val="bg1"/>
                </a:solidFill>
                <a:latin typeface="微软雅黑" panose="020B0503020204020204" pitchFamily="34" charset="-122"/>
                <a:ea typeface="微软雅黑" panose="020B0503020204020204" pitchFamily="34" charset="-122"/>
                <a:cs typeface="+mn-ea"/>
                <a:sym typeface="+mn-lt"/>
              </a:rPr>
              <a:t>年颁布主席令第十三号</a:t>
            </a:r>
            <a:r>
              <a:rPr lang="zh-CN" altLang="en-US" sz="2000" dirty="0" smtClean="0">
                <a:solidFill>
                  <a:schemeClr val="bg1"/>
                </a:solidFill>
                <a:latin typeface="微软雅黑" panose="020B0503020204020204" pitchFamily="34" charset="-122"/>
                <a:ea typeface="微软雅黑" panose="020B0503020204020204" pitchFamily="34" charset="-122"/>
                <a:cs typeface="+mn-ea"/>
                <a:sym typeface="+mn-lt"/>
              </a:rPr>
              <a:t>）</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0" y="257096"/>
            <a:ext cx="160338" cy="41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5" name="矩形 4"/>
          <p:cNvSpPr/>
          <p:nvPr/>
        </p:nvSpPr>
        <p:spPr>
          <a:xfrm>
            <a:off x="258043" y="1080403"/>
            <a:ext cx="4392488" cy="3003515"/>
          </a:xfrm>
          <a:prstGeom prst="rect">
            <a:avLst/>
          </a:prstGeom>
        </p:spPr>
        <p:txBody>
          <a:bodyPr wrap="square">
            <a:spAutoFit/>
          </a:bodyPr>
          <a:lstStyle/>
          <a:p>
            <a:pPr>
              <a:lnSpc>
                <a:spcPct val="150000"/>
              </a:lnSpc>
            </a:pPr>
            <a:r>
              <a:rPr lang="zh-CN" altLang="en-US" sz="1400" dirty="0">
                <a:latin typeface="+mj-ea"/>
                <a:ea typeface="+mj-ea"/>
              </a:rPr>
              <a:t> </a:t>
            </a:r>
            <a:r>
              <a:rPr lang="en-US" altLang="zh-CN" sz="1400" dirty="0">
                <a:latin typeface="+mj-ea"/>
                <a:ea typeface="+mj-ea"/>
              </a:rPr>
              <a:t>2014</a:t>
            </a:r>
            <a:r>
              <a:rPr lang="zh-CN" altLang="en-US" sz="1400" dirty="0">
                <a:latin typeface="+mj-ea"/>
                <a:ea typeface="+mj-ea"/>
              </a:rPr>
              <a:t>年</a:t>
            </a:r>
            <a:r>
              <a:rPr lang="en-US" altLang="zh-CN" sz="1400" dirty="0">
                <a:latin typeface="+mj-ea"/>
                <a:ea typeface="+mj-ea"/>
              </a:rPr>
              <a:t>8</a:t>
            </a:r>
            <a:r>
              <a:rPr lang="zh-CN" altLang="en-US" sz="1400" dirty="0">
                <a:latin typeface="+mj-ea"/>
                <a:ea typeface="+mj-ea"/>
              </a:rPr>
              <a:t>月</a:t>
            </a:r>
            <a:r>
              <a:rPr lang="en-US" altLang="zh-CN" sz="1400" dirty="0">
                <a:latin typeface="+mj-ea"/>
                <a:ea typeface="+mj-ea"/>
              </a:rPr>
              <a:t>31</a:t>
            </a:r>
            <a:r>
              <a:rPr lang="zh-CN" altLang="en-US" sz="1400" dirty="0">
                <a:latin typeface="+mj-ea"/>
                <a:ea typeface="+mj-ea"/>
              </a:rPr>
              <a:t>日第十二届全国人民代表大会常务委员会第十次会议通过全国人民代表大会常务委员会关于修改</a:t>
            </a:r>
            <a:r>
              <a:rPr lang="en-US" altLang="zh-CN" sz="1400" dirty="0">
                <a:solidFill>
                  <a:srgbClr val="FF0000"/>
                </a:solidFill>
                <a:latin typeface="+mj-ea"/>
                <a:ea typeface="+mj-ea"/>
              </a:rPr>
              <a:t>《</a:t>
            </a:r>
            <a:r>
              <a:rPr lang="zh-CN" altLang="en-US" sz="1400" dirty="0">
                <a:solidFill>
                  <a:srgbClr val="FF0000"/>
                </a:solidFill>
                <a:latin typeface="+mj-ea"/>
                <a:ea typeface="+mj-ea"/>
              </a:rPr>
              <a:t>中华人民共和国安全生产法</a:t>
            </a:r>
            <a:r>
              <a:rPr lang="en-US" altLang="zh-CN" sz="1400" dirty="0">
                <a:solidFill>
                  <a:srgbClr val="FF0000"/>
                </a:solidFill>
                <a:latin typeface="+mj-ea"/>
                <a:ea typeface="+mj-ea"/>
              </a:rPr>
              <a:t>》</a:t>
            </a:r>
            <a:r>
              <a:rPr lang="zh-CN" altLang="en-US" sz="1400" dirty="0">
                <a:latin typeface="+mj-ea"/>
                <a:ea typeface="+mj-ea"/>
              </a:rPr>
              <a:t>的决定，</a:t>
            </a:r>
            <a:r>
              <a:rPr lang="zh-CN" altLang="en-US" sz="1400" dirty="0">
                <a:solidFill>
                  <a:srgbClr val="FF0000"/>
                </a:solidFill>
                <a:latin typeface="+mj-ea"/>
                <a:ea typeface="+mj-ea"/>
              </a:rPr>
              <a:t>自</a:t>
            </a:r>
            <a:r>
              <a:rPr lang="en-US" altLang="zh-CN" sz="1400" dirty="0">
                <a:solidFill>
                  <a:srgbClr val="FF0000"/>
                </a:solidFill>
                <a:latin typeface="+mj-ea"/>
                <a:ea typeface="+mj-ea"/>
              </a:rPr>
              <a:t>2014</a:t>
            </a:r>
            <a:r>
              <a:rPr lang="zh-CN" altLang="en-US" sz="1400" dirty="0">
                <a:solidFill>
                  <a:srgbClr val="FF0000"/>
                </a:solidFill>
                <a:latin typeface="+mj-ea"/>
                <a:ea typeface="+mj-ea"/>
              </a:rPr>
              <a:t>年</a:t>
            </a:r>
            <a:r>
              <a:rPr lang="en-US" altLang="zh-CN" sz="1400" dirty="0">
                <a:solidFill>
                  <a:srgbClr val="FF0000"/>
                </a:solidFill>
                <a:latin typeface="+mj-ea"/>
                <a:ea typeface="+mj-ea"/>
              </a:rPr>
              <a:t>12</a:t>
            </a:r>
            <a:r>
              <a:rPr lang="zh-CN" altLang="en-US" sz="1400" dirty="0">
                <a:solidFill>
                  <a:srgbClr val="FF0000"/>
                </a:solidFill>
                <a:latin typeface="+mj-ea"/>
                <a:ea typeface="+mj-ea"/>
              </a:rPr>
              <a:t>月</a:t>
            </a:r>
            <a:r>
              <a:rPr lang="en-US" altLang="zh-CN" sz="1400" dirty="0">
                <a:solidFill>
                  <a:srgbClr val="FF0000"/>
                </a:solidFill>
                <a:latin typeface="+mj-ea"/>
                <a:ea typeface="+mj-ea"/>
              </a:rPr>
              <a:t>1</a:t>
            </a:r>
            <a:r>
              <a:rPr lang="zh-CN" altLang="en-US" sz="1400" dirty="0">
                <a:solidFill>
                  <a:srgbClr val="FF0000"/>
                </a:solidFill>
                <a:latin typeface="+mj-ea"/>
                <a:ea typeface="+mj-ea"/>
              </a:rPr>
              <a:t>日起施行。</a:t>
            </a:r>
            <a:endParaRPr lang="zh-CN" altLang="en-US" sz="1400" dirty="0">
              <a:solidFill>
                <a:srgbClr val="FF0000"/>
              </a:solidFill>
              <a:latin typeface="+mj-ea"/>
              <a:ea typeface="+mj-ea"/>
            </a:endParaRPr>
          </a:p>
          <a:p>
            <a:pPr>
              <a:lnSpc>
                <a:spcPct val="150000"/>
              </a:lnSpc>
            </a:pPr>
            <a:r>
              <a:rPr lang="zh-CN" altLang="en-US" sz="1400" dirty="0" smtClean="0">
                <a:latin typeface="+mj-ea"/>
                <a:ea typeface="+mj-ea"/>
              </a:rPr>
              <a:t>总则</a:t>
            </a:r>
            <a:r>
              <a:rPr lang="zh-CN" altLang="en-US" sz="1400" dirty="0">
                <a:latin typeface="+mj-ea"/>
                <a:ea typeface="+mj-ea"/>
              </a:rPr>
              <a:t>第四条生产经营单位必须遵守本法和其他有关安全生产的法律、法规，加强安全生产管理，建立、健全安全生产责任制和安全生产规章制度，改善安全生产条件，</a:t>
            </a:r>
            <a:r>
              <a:rPr lang="zh-CN" altLang="en-US" sz="1400" dirty="0">
                <a:solidFill>
                  <a:srgbClr val="FF0000"/>
                </a:solidFill>
                <a:latin typeface="+mj-ea"/>
                <a:ea typeface="+mj-ea"/>
              </a:rPr>
              <a:t>推进安全生产标准化建设，提高安全生产水平，确保</a:t>
            </a:r>
            <a:r>
              <a:rPr lang="zh-CN" altLang="en-US" sz="1400" dirty="0" smtClean="0">
                <a:solidFill>
                  <a:srgbClr val="FF0000"/>
                </a:solidFill>
                <a:latin typeface="+mj-ea"/>
                <a:ea typeface="+mj-ea"/>
              </a:rPr>
              <a:t>安全生产</a:t>
            </a:r>
            <a:r>
              <a:rPr lang="zh-CN" altLang="en-US" sz="1600" dirty="0" smtClean="0">
                <a:solidFill>
                  <a:srgbClr val="FF0000"/>
                </a:solidFill>
                <a:latin typeface="+mj-ea"/>
                <a:ea typeface="+mj-ea"/>
              </a:rPr>
              <a:t>。</a:t>
            </a:r>
            <a:endParaRPr lang="zh-CN" altLang="en-US" dirty="0">
              <a:solidFill>
                <a:srgbClr val="FF0000"/>
              </a:solidFill>
              <a:latin typeface="+mj-ea"/>
              <a:ea typeface="+mj-ea"/>
            </a:endParaRPr>
          </a:p>
        </p:txBody>
      </p:sp>
      <p:cxnSp>
        <p:nvCxnSpPr>
          <p:cNvPr id="11" name="直接连接符 10"/>
          <p:cNvCxnSpPr/>
          <p:nvPr/>
        </p:nvCxnSpPr>
        <p:spPr>
          <a:xfrm>
            <a:off x="4650531" y="1152411"/>
            <a:ext cx="0" cy="2808312"/>
          </a:xfrm>
          <a:prstGeom prst="line">
            <a:avLst/>
          </a:prstGeom>
          <a:ln>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63955" y="839625"/>
            <a:ext cx="6764406" cy="3416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mj-ea"/>
              <a:ea typeface="+mj-ea"/>
            </a:endParaRPr>
          </a:p>
        </p:txBody>
      </p:sp>
      <p:sp>
        <p:nvSpPr>
          <p:cNvPr id="2" name="矩形 1"/>
          <p:cNvSpPr/>
          <p:nvPr/>
        </p:nvSpPr>
        <p:spPr>
          <a:xfrm>
            <a:off x="2863841" y="247663"/>
            <a:ext cx="3416321" cy="415498"/>
          </a:xfrm>
          <a:prstGeom prst="rect">
            <a:avLst/>
          </a:prstGeom>
          <a:solidFill>
            <a:schemeClr val="accent2"/>
          </a:solidFill>
        </p:spPr>
        <p:txBody>
          <a:bodyPr wrap="none">
            <a:spAutoFit/>
          </a:bodyPr>
          <a:lstStyle/>
          <a:p>
            <a:pPr algn="ctr"/>
            <a:r>
              <a:rPr lang="zh-CN" altLang="en-US" sz="2100" b="1" dirty="0">
                <a:solidFill>
                  <a:schemeClr val="bg1"/>
                </a:solidFill>
                <a:latin typeface="+mj-ea"/>
                <a:ea typeface="+mj-ea"/>
              </a:rPr>
              <a:t>主要负责人必须履行的职责</a:t>
            </a:r>
            <a:endParaRPr lang="zh-CN" altLang="en-US" sz="2100" b="1" dirty="0">
              <a:solidFill>
                <a:schemeClr val="bg1"/>
              </a:solidFill>
              <a:latin typeface="+mj-ea"/>
              <a:ea typeface="+mj-ea"/>
            </a:endParaRPr>
          </a:p>
        </p:txBody>
      </p:sp>
      <p:sp>
        <p:nvSpPr>
          <p:cNvPr id="6" name="文本框 5"/>
          <p:cNvSpPr txBox="1"/>
          <p:nvPr/>
        </p:nvSpPr>
        <p:spPr>
          <a:xfrm>
            <a:off x="1163955" y="962043"/>
            <a:ext cx="6816092" cy="438582"/>
          </a:xfrm>
          <a:prstGeom prst="rect">
            <a:avLst/>
          </a:prstGeom>
          <a:noFill/>
        </p:spPr>
        <p:txBody>
          <a:bodyPr wrap="square" rtlCol="0" anchor="t">
            <a:spAutoFit/>
          </a:bodyPr>
          <a:lstStyle/>
          <a:p>
            <a:pPr algn="ctr">
              <a:lnSpc>
                <a:spcPct val="150000"/>
              </a:lnSpc>
            </a:pPr>
            <a:r>
              <a:rPr lang="zh-CN" altLang="en-US" sz="1500" dirty="0">
                <a:latin typeface="+mj-ea"/>
                <a:ea typeface="+mj-ea"/>
              </a:rPr>
              <a:t>安法第十八条  生产经营单位的主要负责人对本单位安全生产工作负有下列职责：</a:t>
            </a:r>
            <a:endParaRPr lang="zh-CN" altLang="en-US" sz="1500" dirty="0">
              <a:latin typeface="+mj-ea"/>
              <a:ea typeface="+mj-ea"/>
            </a:endParaRPr>
          </a:p>
        </p:txBody>
      </p:sp>
      <p:graphicFrame>
        <p:nvGraphicFramePr>
          <p:cNvPr id="3" name="图示 2"/>
          <p:cNvGraphicFramePr/>
          <p:nvPr/>
        </p:nvGraphicFramePr>
        <p:xfrm>
          <a:off x="1524000" y="1621564"/>
          <a:ext cx="6096000" cy="264249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63955" y="839625"/>
            <a:ext cx="6764406" cy="3416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2863841" y="247663"/>
            <a:ext cx="3416321" cy="415498"/>
          </a:xfrm>
          <a:prstGeom prst="rect">
            <a:avLst/>
          </a:prstGeom>
          <a:solidFill>
            <a:schemeClr val="accent2"/>
          </a:solidFill>
        </p:spPr>
        <p:txBody>
          <a:bodyPr wrap="none">
            <a:spAutoFit/>
          </a:bodyPr>
          <a:lstStyle/>
          <a:p>
            <a:pPr algn="ctr"/>
            <a:r>
              <a:rPr lang="zh-CN" altLang="en-US" sz="2100" b="1" dirty="0">
                <a:solidFill>
                  <a:schemeClr val="bg1"/>
                </a:solidFill>
                <a:latin typeface="+mj-ea"/>
                <a:ea typeface="+mj-ea"/>
              </a:rPr>
              <a:t>主要负责人必须履行的职责</a:t>
            </a:r>
            <a:endParaRPr lang="zh-CN" altLang="en-US" sz="2100" b="1" dirty="0">
              <a:solidFill>
                <a:schemeClr val="bg1"/>
              </a:solidFill>
              <a:latin typeface="+mj-ea"/>
              <a:ea typeface="+mj-ea"/>
            </a:endParaRPr>
          </a:p>
        </p:txBody>
      </p:sp>
      <p:sp>
        <p:nvSpPr>
          <p:cNvPr id="6" name="文本框 5"/>
          <p:cNvSpPr txBox="1"/>
          <p:nvPr/>
        </p:nvSpPr>
        <p:spPr>
          <a:xfrm>
            <a:off x="1163955" y="962043"/>
            <a:ext cx="6816092" cy="438582"/>
          </a:xfrm>
          <a:prstGeom prst="rect">
            <a:avLst/>
          </a:prstGeom>
          <a:noFill/>
        </p:spPr>
        <p:txBody>
          <a:bodyPr wrap="square" rtlCol="0" anchor="t">
            <a:spAutoFit/>
          </a:bodyPr>
          <a:lstStyle/>
          <a:p>
            <a:pPr algn="ctr">
              <a:lnSpc>
                <a:spcPct val="150000"/>
              </a:lnSpc>
            </a:pPr>
            <a:r>
              <a:rPr lang="zh-CN" altLang="en-US" sz="1500" dirty="0">
                <a:latin typeface="微软雅黑" panose="020B0503020204020204" pitchFamily="34" charset="-122"/>
                <a:ea typeface="微软雅黑" panose="020B0503020204020204" pitchFamily="34" charset="-122"/>
              </a:rPr>
              <a:t>安法第十八条  生产经营单位的主要负责人对本单位安全生产工作负有下列职责：</a:t>
            </a:r>
            <a:endParaRPr lang="zh-CN" altLang="en-US" sz="1500" dirty="0">
              <a:latin typeface="微软雅黑" panose="020B0503020204020204" pitchFamily="34" charset="-122"/>
              <a:ea typeface="微软雅黑" panose="020B0503020204020204" pitchFamily="34" charset="-122"/>
            </a:endParaRPr>
          </a:p>
        </p:txBody>
      </p:sp>
      <p:graphicFrame>
        <p:nvGraphicFramePr>
          <p:cNvPr id="3" name="图示 2"/>
          <p:cNvGraphicFramePr/>
          <p:nvPr/>
        </p:nvGraphicFramePr>
        <p:xfrm>
          <a:off x="1524000" y="1621564"/>
          <a:ext cx="6096000" cy="264249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3955" y="839625"/>
            <a:ext cx="6764406" cy="3416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n>
                <a:solidFill>
                  <a:schemeClr val="bg1"/>
                </a:solidFill>
              </a:ln>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863841" y="247663"/>
            <a:ext cx="3416321" cy="415498"/>
          </a:xfrm>
          <a:prstGeom prst="rect">
            <a:avLst/>
          </a:prstGeom>
          <a:solidFill>
            <a:schemeClr val="accent2"/>
          </a:solidFill>
        </p:spPr>
        <p:txBody>
          <a:bodyPr wrap="none">
            <a:spAutoFit/>
          </a:bodyPr>
          <a:lstStyle/>
          <a:p>
            <a:pPr algn="ctr"/>
            <a:r>
              <a:rPr lang="zh-CN" altLang="en-US" sz="2100" b="1" dirty="0">
                <a:latin typeface="+mj-ea"/>
                <a:ea typeface="+mj-ea"/>
              </a:rPr>
              <a:t>安全生产管理人员履行职责</a:t>
            </a:r>
            <a:endParaRPr lang="zh-CN" altLang="en-US" sz="2100" b="1" dirty="0">
              <a:latin typeface="+mj-ea"/>
              <a:ea typeface="+mj-ea"/>
            </a:endParaRPr>
          </a:p>
        </p:txBody>
      </p:sp>
      <p:sp>
        <p:nvSpPr>
          <p:cNvPr id="4" name="文本框 3"/>
          <p:cNvSpPr txBox="1"/>
          <p:nvPr/>
        </p:nvSpPr>
        <p:spPr>
          <a:xfrm>
            <a:off x="1163955" y="962043"/>
            <a:ext cx="6764406" cy="438582"/>
          </a:xfrm>
          <a:prstGeom prst="rect">
            <a:avLst/>
          </a:prstGeom>
          <a:noFill/>
        </p:spPr>
        <p:txBody>
          <a:bodyPr wrap="square" rtlCol="0" anchor="t">
            <a:spAutoFit/>
          </a:bodyPr>
          <a:lstStyle/>
          <a:p>
            <a:pPr algn="ctr">
              <a:lnSpc>
                <a:spcPct val="150000"/>
              </a:lnSpc>
            </a:pPr>
            <a:r>
              <a:rPr lang="zh-CN" altLang="en-US" sz="1500" dirty="0"/>
              <a:t>安法第二十二条  安全生产管理机构以及安全生产管理人员履行下列职责：</a:t>
            </a:r>
            <a:endParaRPr lang="zh-CN" altLang="en-US" sz="1500" dirty="0"/>
          </a:p>
        </p:txBody>
      </p:sp>
      <p:graphicFrame>
        <p:nvGraphicFramePr>
          <p:cNvPr id="5" name="图示 4"/>
          <p:cNvGraphicFramePr/>
          <p:nvPr/>
        </p:nvGraphicFramePr>
        <p:xfrm>
          <a:off x="1524000" y="1480557"/>
          <a:ext cx="6096000" cy="264249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Office 主题​​">
  <a:themeElements>
    <a:clrScheme name="自定义 1045">
      <a:dk1>
        <a:sysClr val="windowText" lastClr="000000"/>
      </a:dk1>
      <a:lt1>
        <a:sysClr val="window" lastClr="FFFFFF"/>
      </a:lt1>
      <a:dk2>
        <a:srgbClr val="1F497D"/>
      </a:dk2>
      <a:lt2>
        <a:srgbClr val="EEECE1"/>
      </a:lt2>
      <a:accent1>
        <a:srgbClr val="00B050"/>
      </a:accent1>
      <a:accent2>
        <a:srgbClr val="DBB825"/>
      </a:accent2>
      <a:accent3>
        <a:srgbClr val="00B050"/>
      </a:accent3>
      <a:accent4>
        <a:srgbClr val="DBB825"/>
      </a:accent4>
      <a:accent5>
        <a:srgbClr val="00B050"/>
      </a:accent5>
      <a:accent6>
        <a:srgbClr val="DBB825"/>
      </a:accent6>
      <a:hlink>
        <a:srgbClr val="007FA2"/>
      </a:hlink>
      <a:folHlink>
        <a:srgbClr val="FF4957"/>
      </a:folHlink>
    </a:clrScheme>
    <a:fontScheme name="自定义 5">
      <a:majorFont>
        <a:latin typeface="Franklin Gothic Medium"/>
        <a:ea typeface="微软雅黑"/>
        <a:cs typeface=""/>
      </a:majorFont>
      <a:minorFont>
        <a:latin typeface="Franklin Gothic Book"/>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5089</Words>
  <Application>WPS 演示</Application>
  <PresentationFormat>全屏显示(16:9)</PresentationFormat>
  <Paragraphs>296</Paragraphs>
  <Slides>33</Slides>
  <Notes>25</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33</vt:i4>
      </vt:variant>
    </vt:vector>
  </HeadingPairs>
  <TitlesOfParts>
    <vt:vector size="49" baseType="lpstr">
      <vt:lpstr>Arial</vt:lpstr>
      <vt:lpstr>宋体</vt:lpstr>
      <vt:lpstr>Wingdings</vt:lpstr>
      <vt:lpstr>Open Sans</vt:lpstr>
      <vt:lpstr>ksdb</vt:lpstr>
      <vt:lpstr>冬青黑体简体中文 W3</vt:lpstr>
      <vt:lpstr>黑体</vt:lpstr>
      <vt:lpstr>微软雅黑</vt:lpstr>
      <vt:lpstr>Broadway</vt:lpstr>
      <vt:lpstr>Franklin Gothic Book</vt:lpstr>
      <vt:lpstr>Arial Unicode MS</vt:lpstr>
      <vt:lpstr>Franklin Gothic Medium</vt:lpstr>
      <vt:lpstr>Calibri</vt:lpstr>
      <vt:lpstr>楷体</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多彩年度工作总结</dc:title>
  <dc:creator>USER</dc:creator>
  <cp:lastModifiedBy>little fairy</cp:lastModifiedBy>
  <cp:revision>456</cp:revision>
  <dcterms:created xsi:type="dcterms:W3CDTF">1900-01-01T00:00:00Z</dcterms:created>
  <dcterms:modified xsi:type="dcterms:W3CDTF">2023-11-20T05:22:04Z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ICV">
    <vt:lpwstr>2AC349EB1D844C059239AB00706E87F1_13</vt:lpwstr>
  </property>
</Properties>
</file>