
<file path=[Content_Types].xml><?xml version="1.0" encoding="utf-8"?>
<Types xmlns="http://schemas.openxmlformats.org/package/2006/content-types">
  <Default Extension="vml" ContentType="application/vnd.openxmlformats-officedocument.vmlDrawing"/>
  <Default Extension="xls" ContentType="application/vnd.ms-excel"/>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
  </p:notesMasterIdLst>
  <p:sldIdLst>
    <p:sldId id="258" r:id="rId4"/>
    <p:sldId id="398" r:id="rId5"/>
    <p:sldId id="286" r:id="rId6"/>
    <p:sldId id="257" r:id="rId7"/>
    <p:sldId id="297" r:id="rId8"/>
    <p:sldId id="346" r:id="rId9"/>
    <p:sldId id="290" r:id="rId11"/>
    <p:sldId id="298" r:id="rId12"/>
    <p:sldId id="300" r:id="rId13"/>
    <p:sldId id="299" r:id="rId14"/>
    <p:sldId id="301" r:id="rId15"/>
    <p:sldId id="347" r:id="rId16"/>
    <p:sldId id="302" r:id="rId17"/>
    <p:sldId id="348" r:id="rId18"/>
    <p:sldId id="304" r:id="rId19"/>
    <p:sldId id="303" r:id="rId20"/>
    <p:sldId id="305" r:id="rId21"/>
    <p:sldId id="314" r:id="rId22"/>
    <p:sldId id="313" r:id="rId23"/>
    <p:sldId id="306" r:id="rId24"/>
    <p:sldId id="326" r:id="rId25"/>
    <p:sldId id="315" r:id="rId26"/>
    <p:sldId id="351" r:id="rId27"/>
    <p:sldId id="317" r:id="rId28"/>
    <p:sldId id="318" r:id="rId29"/>
    <p:sldId id="320" r:id="rId30"/>
    <p:sldId id="321" r:id="rId31"/>
    <p:sldId id="322" r:id="rId32"/>
    <p:sldId id="323" r:id="rId33"/>
    <p:sldId id="324" r:id="rId34"/>
    <p:sldId id="325" r:id="rId35"/>
    <p:sldId id="368" r:id="rId36"/>
    <p:sldId id="309" r:id="rId37"/>
    <p:sldId id="367" r:id="rId38"/>
    <p:sldId id="357" r:id="rId39"/>
    <p:sldId id="366" r:id="rId40"/>
    <p:sldId id="356" r:id="rId41"/>
    <p:sldId id="354" r:id="rId42"/>
    <p:sldId id="352" r:id="rId43"/>
    <p:sldId id="327" r:id="rId44"/>
    <p:sldId id="359" r:id="rId45"/>
    <p:sldId id="360" r:id="rId46"/>
    <p:sldId id="328" r:id="rId47"/>
    <p:sldId id="369" r:id="rId48"/>
    <p:sldId id="361" r:id="rId49"/>
    <p:sldId id="329" r:id="rId50"/>
    <p:sldId id="362" r:id="rId51"/>
    <p:sldId id="330" r:id="rId52"/>
    <p:sldId id="363" r:id="rId53"/>
    <p:sldId id="331" r:id="rId54"/>
    <p:sldId id="364" r:id="rId55"/>
    <p:sldId id="340" r:id="rId56"/>
    <p:sldId id="341" r:id="rId57"/>
    <p:sldId id="342" r:id="rId58"/>
    <p:sldId id="343" r:id="rId59"/>
    <p:sldId id="400" r:id="rId60"/>
  </p:sldIdLst>
  <p:sldSz cx="9144000" cy="5715000" type="screen16x10"/>
  <p:notesSz cx="6858000" cy="9144000"/>
  <p:custDataLst>
    <p:tags r:id="rId65"/>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1799" userDrawn="1">
          <p15:clr>
            <a:srgbClr val="A4A3A4"/>
          </p15:clr>
        </p15:guide>
        <p15:guide id="2" pos="29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gs" Target="tags/tag22.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7620EC9-CFF3-487C-8F43-FD95B4923701}" type="doc">
      <dgm:prSet loTypeId="urn:microsoft.com/office/officeart/2005/8/layout/venn2" loCatId="relationship" qsTypeId="urn:microsoft.com/office/officeart/2005/8/quickstyle/simple5#1" qsCatId="simple" csTypeId="urn:microsoft.com/office/officeart/2005/8/colors/accent1_2#1" csCatId="accent1" phldr="1"/>
      <dgm:spPr/>
      <dgm:t>
        <a:bodyPr/>
        <a:lstStyle/>
        <a:p>
          <a:endParaRPr lang="zh-CN" altLang="en-US"/>
        </a:p>
      </dgm:t>
    </dgm:pt>
    <dgm:pt modelId="{55454EFF-AA50-4039-80C6-679761FE6702}">
      <dgm:prSet phldrT="[文本]"/>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75000"/>
              </a:schemeClr>
            </a:gs>
          </a:gsLst>
        </a:gradFill>
      </dgm:spPr>
      <dgm:t>
        <a:bodyPr/>
        <a:lstStyle/>
        <a:p>
          <a:r>
            <a:rPr lang="zh-CN" altLang="en-US" dirty="0" smtClean="0">
              <a:latin typeface="方正正中黑简体" panose="02000000000000000000" pitchFamily="2" charset="-122"/>
              <a:ea typeface="方正正中黑简体" panose="02000000000000000000" pitchFamily="2" charset="-122"/>
            </a:rPr>
            <a:t>安全常识</a:t>
          </a:r>
          <a:endParaRPr lang="zh-CN" altLang="en-US" dirty="0">
            <a:latin typeface="方正正中黑简体" panose="02000000000000000000" pitchFamily="2" charset="-122"/>
            <a:ea typeface="方正正中黑简体" panose="02000000000000000000" pitchFamily="2" charset="-122"/>
          </a:endParaRPr>
        </a:p>
      </dgm:t>
    </dgm:pt>
    <dgm:pt modelId="{908FC6A4-08BD-4959-8570-64F1D16565AC}" cxnId="{0B93FB68-75F7-4DED-A7FC-45503855AED9}" type="parTrans">
      <dgm:prSet/>
      <dgm:spPr/>
      <dgm:t>
        <a:bodyPr/>
        <a:lstStyle/>
        <a:p>
          <a:endParaRPr lang="zh-CN" altLang="en-US"/>
        </a:p>
      </dgm:t>
    </dgm:pt>
    <dgm:pt modelId="{1168C83C-7F7B-4ECE-BDBB-8619FDF264BE}" cxnId="{0B93FB68-75F7-4DED-A7FC-45503855AED9}" type="sibTrans">
      <dgm:prSet/>
      <dgm:spPr/>
      <dgm:t>
        <a:bodyPr/>
        <a:lstStyle/>
        <a:p>
          <a:endParaRPr lang="zh-CN" altLang="en-US"/>
        </a:p>
      </dgm:t>
    </dgm:pt>
    <dgm:pt modelId="{4D7229E0-8E87-422F-98D8-DA4C6CCC452D}">
      <dgm:prSet phldrT="[文本]"/>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75000"/>
              </a:schemeClr>
            </a:gs>
          </a:gsLst>
        </a:gradFill>
      </dgm:spPr>
      <dgm:t>
        <a:bodyPr/>
        <a:lstStyle/>
        <a:p>
          <a:r>
            <a:rPr lang="zh-CN" altLang="en-US" dirty="0" smtClean="0">
              <a:latin typeface="方正正中黑简体" panose="02000000000000000000" pitchFamily="2" charset="-122"/>
              <a:ea typeface="方正正中黑简体" panose="02000000000000000000" pitchFamily="2" charset="-122"/>
            </a:rPr>
            <a:t>专业安全知识</a:t>
          </a:r>
          <a:endParaRPr lang="zh-CN" altLang="en-US" dirty="0">
            <a:latin typeface="方正正中黑简体" panose="02000000000000000000" pitchFamily="2" charset="-122"/>
            <a:ea typeface="方正正中黑简体" panose="02000000000000000000" pitchFamily="2" charset="-122"/>
          </a:endParaRPr>
        </a:p>
      </dgm:t>
    </dgm:pt>
    <dgm:pt modelId="{44A1E85A-316E-485F-9CC0-23077FE4FF2D}" cxnId="{C273058A-F15A-4131-80BA-96B0C76D208B}" type="parTrans">
      <dgm:prSet/>
      <dgm:spPr/>
      <dgm:t>
        <a:bodyPr/>
        <a:lstStyle/>
        <a:p>
          <a:endParaRPr lang="zh-CN" altLang="en-US"/>
        </a:p>
      </dgm:t>
    </dgm:pt>
    <dgm:pt modelId="{2ED71CB5-C10D-414D-BC69-9221CCBE8BA8}" cxnId="{C273058A-F15A-4131-80BA-96B0C76D208B}" type="sibTrans">
      <dgm:prSet/>
      <dgm:spPr/>
      <dgm:t>
        <a:bodyPr/>
        <a:lstStyle/>
        <a:p>
          <a:endParaRPr lang="zh-CN" altLang="en-US"/>
        </a:p>
      </dgm:t>
    </dgm:pt>
    <dgm:pt modelId="{58DD82E6-6111-462D-8779-88119A464AD0}">
      <dgm:prSet phldrT="[文本]"/>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75000"/>
              </a:schemeClr>
            </a:gs>
          </a:gsLst>
        </a:gradFill>
      </dgm:spPr>
      <dgm:t>
        <a:bodyPr/>
        <a:lstStyle/>
        <a:p>
          <a:r>
            <a:rPr lang="zh-CN" altLang="en-US" dirty="0" smtClean="0">
              <a:latin typeface="方正正中黑简体" panose="02000000000000000000" pitchFamily="2" charset="-122"/>
              <a:ea typeface="方正正中黑简体" panose="02000000000000000000" pitchFamily="2" charset="-122"/>
            </a:rPr>
            <a:t>环境保护</a:t>
          </a:r>
          <a:endParaRPr lang="zh-CN" altLang="en-US" dirty="0">
            <a:latin typeface="方正正中黑简体" panose="02000000000000000000" pitchFamily="2" charset="-122"/>
            <a:ea typeface="方正正中黑简体" panose="02000000000000000000" pitchFamily="2" charset="-122"/>
          </a:endParaRPr>
        </a:p>
      </dgm:t>
    </dgm:pt>
    <dgm:pt modelId="{09493095-35B6-4DEA-8EA7-5C91B936FEFB}" cxnId="{614DBC0D-CDE3-4E2E-B490-7AB2704EC875}" type="parTrans">
      <dgm:prSet/>
      <dgm:spPr/>
      <dgm:t>
        <a:bodyPr/>
        <a:lstStyle/>
        <a:p>
          <a:endParaRPr lang="zh-CN" altLang="en-US"/>
        </a:p>
      </dgm:t>
    </dgm:pt>
    <dgm:pt modelId="{43CB17E7-0267-4796-8892-94D923279F70}" cxnId="{614DBC0D-CDE3-4E2E-B490-7AB2704EC875}" type="sibTrans">
      <dgm:prSet/>
      <dgm:spPr/>
      <dgm:t>
        <a:bodyPr/>
        <a:lstStyle/>
        <a:p>
          <a:endParaRPr lang="zh-CN" altLang="en-US"/>
        </a:p>
      </dgm:t>
    </dgm:pt>
    <dgm:pt modelId="{0607C59F-ECBF-4160-9175-F9194579B0B7}">
      <dgm:prSet phldrT="[文本]"/>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75000"/>
              </a:schemeClr>
            </a:gs>
          </a:gsLst>
        </a:gradFill>
      </dgm:spPr>
      <dgm:t>
        <a:bodyPr/>
        <a:lstStyle/>
        <a:p>
          <a:r>
            <a:rPr lang="zh-CN" altLang="en-US" dirty="0" smtClean="0">
              <a:latin typeface="方正正中黑简体" panose="02000000000000000000" pitchFamily="2" charset="-122"/>
              <a:ea typeface="方正正中黑简体" panose="02000000000000000000" pitchFamily="2" charset="-122"/>
            </a:rPr>
            <a:t>法律法规</a:t>
          </a:r>
          <a:endParaRPr lang="zh-CN" altLang="en-US" dirty="0">
            <a:latin typeface="方正正中黑简体" panose="02000000000000000000" pitchFamily="2" charset="-122"/>
            <a:ea typeface="方正正中黑简体" panose="02000000000000000000" pitchFamily="2" charset="-122"/>
          </a:endParaRPr>
        </a:p>
      </dgm:t>
    </dgm:pt>
    <dgm:pt modelId="{C000CE68-855E-4EC6-A8A3-0B8790F055AD}" cxnId="{637C50E9-FE3D-45BC-A248-AD6BEBA1158F}" type="parTrans">
      <dgm:prSet/>
      <dgm:spPr/>
      <dgm:t>
        <a:bodyPr/>
        <a:lstStyle/>
        <a:p>
          <a:endParaRPr lang="zh-CN" altLang="en-US"/>
        </a:p>
      </dgm:t>
    </dgm:pt>
    <dgm:pt modelId="{541269C2-937E-4C1B-ACD0-29E9ACDB62EA}" cxnId="{637C50E9-FE3D-45BC-A248-AD6BEBA1158F}" type="sibTrans">
      <dgm:prSet/>
      <dgm:spPr/>
      <dgm:t>
        <a:bodyPr/>
        <a:lstStyle/>
        <a:p>
          <a:endParaRPr lang="zh-CN" altLang="en-US"/>
        </a:p>
      </dgm:t>
    </dgm:pt>
    <dgm:pt modelId="{E361C366-3441-4A6F-8544-F0C74E9AB94C}" type="pres">
      <dgm:prSet presAssocID="{57620EC9-CFF3-487C-8F43-FD95B4923701}" presName="Name0" presStyleCnt="0">
        <dgm:presLayoutVars>
          <dgm:chMax val="7"/>
          <dgm:resizeHandles val="exact"/>
        </dgm:presLayoutVars>
      </dgm:prSet>
      <dgm:spPr/>
      <dgm:t>
        <a:bodyPr/>
        <a:lstStyle/>
        <a:p>
          <a:endParaRPr lang="zh-CN" altLang="en-US"/>
        </a:p>
      </dgm:t>
    </dgm:pt>
    <dgm:pt modelId="{4382CFD8-19D1-492E-84E7-AA8DD7BD9480}" type="pres">
      <dgm:prSet presAssocID="{57620EC9-CFF3-487C-8F43-FD95B4923701}" presName="comp1" presStyleCnt="0"/>
      <dgm:spPr/>
    </dgm:pt>
    <dgm:pt modelId="{448BFB69-2399-42E2-A452-11F4934E762B}" type="pres">
      <dgm:prSet presAssocID="{57620EC9-CFF3-487C-8F43-FD95B4923701}" presName="circle1" presStyleLbl="node1" presStyleIdx="0" presStyleCnt="4"/>
      <dgm:spPr/>
      <dgm:t>
        <a:bodyPr/>
        <a:lstStyle/>
        <a:p>
          <a:endParaRPr lang="zh-CN" altLang="en-US"/>
        </a:p>
      </dgm:t>
    </dgm:pt>
    <dgm:pt modelId="{70302254-14B4-4886-8C84-2795E2732BAD}" type="pres">
      <dgm:prSet presAssocID="{57620EC9-CFF3-487C-8F43-FD95B4923701}" presName="c1text" presStyleLbl="node1" presStyleIdx="0" presStyleCnt="4">
        <dgm:presLayoutVars>
          <dgm:bulletEnabled val="1"/>
        </dgm:presLayoutVars>
      </dgm:prSet>
      <dgm:spPr/>
      <dgm:t>
        <a:bodyPr/>
        <a:lstStyle/>
        <a:p>
          <a:endParaRPr lang="zh-CN" altLang="en-US"/>
        </a:p>
      </dgm:t>
    </dgm:pt>
    <dgm:pt modelId="{F013CCE9-25F2-4186-B831-B3508D614AE5}" type="pres">
      <dgm:prSet presAssocID="{57620EC9-CFF3-487C-8F43-FD95B4923701}" presName="comp2" presStyleCnt="0"/>
      <dgm:spPr/>
    </dgm:pt>
    <dgm:pt modelId="{11BCB45C-5FC9-45F6-A35B-2ECA9ADA8FFB}" type="pres">
      <dgm:prSet presAssocID="{57620EC9-CFF3-487C-8F43-FD95B4923701}" presName="circle2" presStyleLbl="node1" presStyleIdx="1" presStyleCnt="4"/>
      <dgm:spPr/>
      <dgm:t>
        <a:bodyPr/>
        <a:lstStyle/>
        <a:p>
          <a:endParaRPr lang="zh-CN" altLang="en-US"/>
        </a:p>
      </dgm:t>
    </dgm:pt>
    <dgm:pt modelId="{E6D0A0DF-08C0-437A-A006-427054D09D59}" type="pres">
      <dgm:prSet presAssocID="{57620EC9-CFF3-487C-8F43-FD95B4923701}" presName="c2text" presStyleLbl="node1" presStyleIdx="1" presStyleCnt="4">
        <dgm:presLayoutVars>
          <dgm:bulletEnabled val="1"/>
        </dgm:presLayoutVars>
      </dgm:prSet>
      <dgm:spPr/>
      <dgm:t>
        <a:bodyPr/>
        <a:lstStyle/>
        <a:p>
          <a:endParaRPr lang="zh-CN" altLang="en-US"/>
        </a:p>
      </dgm:t>
    </dgm:pt>
    <dgm:pt modelId="{4385BED3-6F21-4021-9C74-E39D4F7CF78A}" type="pres">
      <dgm:prSet presAssocID="{57620EC9-CFF3-487C-8F43-FD95B4923701}" presName="comp3" presStyleCnt="0"/>
      <dgm:spPr/>
    </dgm:pt>
    <dgm:pt modelId="{CD806D99-3D63-4070-A96C-9AC76838958B}" type="pres">
      <dgm:prSet presAssocID="{57620EC9-CFF3-487C-8F43-FD95B4923701}" presName="circle3" presStyleLbl="node1" presStyleIdx="2" presStyleCnt="4"/>
      <dgm:spPr/>
      <dgm:t>
        <a:bodyPr/>
        <a:lstStyle/>
        <a:p>
          <a:endParaRPr lang="zh-CN" altLang="en-US"/>
        </a:p>
      </dgm:t>
    </dgm:pt>
    <dgm:pt modelId="{0E250AB2-2644-4BAC-9999-64CB68D604F8}" type="pres">
      <dgm:prSet presAssocID="{57620EC9-CFF3-487C-8F43-FD95B4923701}" presName="c3text" presStyleLbl="node1" presStyleIdx="2" presStyleCnt="4">
        <dgm:presLayoutVars>
          <dgm:bulletEnabled val="1"/>
        </dgm:presLayoutVars>
      </dgm:prSet>
      <dgm:spPr/>
      <dgm:t>
        <a:bodyPr/>
        <a:lstStyle/>
        <a:p>
          <a:endParaRPr lang="zh-CN" altLang="en-US"/>
        </a:p>
      </dgm:t>
    </dgm:pt>
    <dgm:pt modelId="{830568E2-9886-4459-9C43-D76978FD40BE}" type="pres">
      <dgm:prSet presAssocID="{57620EC9-CFF3-487C-8F43-FD95B4923701}" presName="comp4" presStyleCnt="0"/>
      <dgm:spPr/>
    </dgm:pt>
    <dgm:pt modelId="{9C72EB82-E5BF-45F1-AC5B-298D1AF25B74}" type="pres">
      <dgm:prSet presAssocID="{57620EC9-CFF3-487C-8F43-FD95B4923701}" presName="circle4" presStyleLbl="node1" presStyleIdx="3" presStyleCnt="4"/>
      <dgm:spPr/>
      <dgm:t>
        <a:bodyPr/>
        <a:lstStyle/>
        <a:p>
          <a:endParaRPr lang="zh-CN" altLang="en-US"/>
        </a:p>
      </dgm:t>
    </dgm:pt>
    <dgm:pt modelId="{4A19EEA7-0089-4FDD-9299-159100955092}" type="pres">
      <dgm:prSet presAssocID="{57620EC9-CFF3-487C-8F43-FD95B4923701}" presName="c4text" presStyleLbl="node1" presStyleIdx="3" presStyleCnt="4">
        <dgm:presLayoutVars>
          <dgm:bulletEnabled val="1"/>
        </dgm:presLayoutVars>
      </dgm:prSet>
      <dgm:spPr/>
      <dgm:t>
        <a:bodyPr/>
        <a:lstStyle/>
        <a:p>
          <a:endParaRPr lang="zh-CN" altLang="en-US"/>
        </a:p>
      </dgm:t>
    </dgm:pt>
  </dgm:ptLst>
  <dgm:cxnLst>
    <dgm:cxn modelId="{798090BD-BDEE-4CA3-B4B2-96B119243E54}" type="presOf" srcId="{4D7229E0-8E87-422F-98D8-DA4C6CCC452D}" destId="{E6D0A0DF-08C0-437A-A006-427054D09D59}" srcOrd="1" destOrd="0" presId="urn:microsoft.com/office/officeart/2005/8/layout/venn2"/>
    <dgm:cxn modelId="{3959F6D1-BBFF-4B3B-810E-F83510F7C706}" type="presOf" srcId="{58DD82E6-6111-462D-8779-88119A464AD0}" destId="{0E250AB2-2644-4BAC-9999-64CB68D604F8}" srcOrd="1" destOrd="0" presId="urn:microsoft.com/office/officeart/2005/8/layout/venn2"/>
    <dgm:cxn modelId="{75368333-F16C-42DA-AB79-300F69649408}" type="presOf" srcId="{55454EFF-AA50-4039-80C6-679761FE6702}" destId="{70302254-14B4-4886-8C84-2795E2732BAD}" srcOrd="1" destOrd="0" presId="urn:microsoft.com/office/officeart/2005/8/layout/venn2"/>
    <dgm:cxn modelId="{0B93FB68-75F7-4DED-A7FC-45503855AED9}" srcId="{57620EC9-CFF3-487C-8F43-FD95B4923701}" destId="{55454EFF-AA50-4039-80C6-679761FE6702}" srcOrd="0" destOrd="0" parTransId="{908FC6A4-08BD-4959-8570-64F1D16565AC}" sibTransId="{1168C83C-7F7B-4ECE-BDBB-8619FDF264BE}"/>
    <dgm:cxn modelId="{AF3DB721-32C9-4513-BEFC-820100707F0F}" type="presOf" srcId="{58DD82E6-6111-462D-8779-88119A464AD0}" destId="{CD806D99-3D63-4070-A96C-9AC76838958B}" srcOrd="0" destOrd="0" presId="urn:microsoft.com/office/officeart/2005/8/layout/venn2"/>
    <dgm:cxn modelId="{CE19AC6B-EA62-4FEE-BE8B-B2202A5C6168}" type="presOf" srcId="{4D7229E0-8E87-422F-98D8-DA4C6CCC452D}" destId="{11BCB45C-5FC9-45F6-A35B-2ECA9ADA8FFB}" srcOrd="0" destOrd="0" presId="urn:microsoft.com/office/officeart/2005/8/layout/venn2"/>
    <dgm:cxn modelId="{C273058A-F15A-4131-80BA-96B0C76D208B}" srcId="{57620EC9-CFF3-487C-8F43-FD95B4923701}" destId="{4D7229E0-8E87-422F-98D8-DA4C6CCC452D}" srcOrd="1" destOrd="0" parTransId="{44A1E85A-316E-485F-9CC0-23077FE4FF2D}" sibTransId="{2ED71CB5-C10D-414D-BC69-9221CCBE8BA8}"/>
    <dgm:cxn modelId="{614DBC0D-CDE3-4E2E-B490-7AB2704EC875}" srcId="{57620EC9-CFF3-487C-8F43-FD95B4923701}" destId="{58DD82E6-6111-462D-8779-88119A464AD0}" srcOrd="2" destOrd="0" parTransId="{09493095-35B6-4DEA-8EA7-5C91B936FEFB}" sibTransId="{43CB17E7-0267-4796-8892-94D923279F70}"/>
    <dgm:cxn modelId="{637C50E9-FE3D-45BC-A248-AD6BEBA1158F}" srcId="{57620EC9-CFF3-487C-8F43-FD95B4923701}" destId="{0607C59F-ECBF-4160-9175-F9194579B0B7}" srcOrd="3" destOrd="0" parTransId="{C000CE68-855E-4EC6-A8A3-0B8790F055AD}" sibTransId="{541269C2-937E-4C1B-ACD0-29E9ACDB62EA}"/>
    <dgm:cxn modelId="{8211D86B-9E80-4479-944B-EDDE0E6D393B}" type="presOf" srcId="{0607C59F-ECBF-4160-9175-F9194579B0B7}" destId="{9C72EB82-E5BF-45F1-AC5B-298D1AF25B74}" srcOrd="0" destOrd="0" presId="urn:microsoft.com/office/officeart/2005/8/layout/venn2"/>
    <dgm:cxn modelId="{99DCA442-EE75-4C28-9585-1957DAD291C0}" type="presOf" srcId="{57620EC9-CFF3-487C-8F43-FD95B4923701}" destId="{E361C366-3441-4A6F-8544-F0C74E9AB94C}" srcOrd="0" destOrd="0" presId="urn:microsoft.com/office/officeart/2005/8/layout/venn2"/>
    <dgm:cxn modelId="{93776450-AEA4-4598-BCD6-9BCA854FBB0A}" type="presOf" srcId="{0607C59F-ECBF-4160-9175-F9194579B0B7}" destId="{4A19EEA7-0089-4FDD-9299-159100955092}" srcOrd="1" destOrd="0" presId="urn:microsoft.com/office/officeart/2005/8/layout/venn2"/>
    <dgm:cxn modelId="{62C8C852-1A3F-486C-95C8-E09F9C97EAE9}" type="presOf" srcId="{55454EFF-AA50-4039-80C6-679761FE6702}" destId="{448BFB69-2399-42E2-A452-11F4934E762B}" srcOrd="0" destOrd="0" presId="urn:microsoft.com/office/officeart/2005/8/layout/venn2"/>
    <dgm:cxn modelId="{B3BD08CD-CD9C-4A85-9AE9-48F9C29C3DBF}" type="presParOf" srcId="{E361C366-3441-4A6F-8544-F0C74E9AB94C}" destId="{4382CFD8-19D1-492E-84E7-AA8DD7BD9480}" srcOrd="0" destOrd="0" presId="urn:microsoft.com/office/officeart/2005/8/layout/venn2"/>
    <dgm:cxn modelId="{D809D2E9-E2A7-4D4A-854A-5EC01F290B62}" type="presParOf" srcId="{4382CFD8-19D1-492E-84E7-AA8DD7BD9480}" destId="{448BFB69-2399-42E2-A452-11F4934E762B}" srcOrd="0" destOrd="0" presId="urn:microsoft.com/office/officeart/2005/8/layout/venn2"/>
    <dgm:cxn modelId="{D18D9952-13A4-4FF1-9E38-80C8D8ECDC22}" type="presParOf" srcId="{4382CFD8-19D1-492E-84E7-AA8DD7BD9480}" destId="{70302254-14B4-4886-8C84-2795E2732BAD}" srcOrd="1" destOrd="0" presId="urn:microsoft.com/office/officeart/2005/8/layout/venn2"/>
    <dgm:cxn modelId="{F4F810A2-9C7A-492D-B390-D84DE13F3CD2}" type="presParOf" srcId="{E361C366-3441-4A6F-8544-F0C74E9AB94C}" destId="{F013CCE9-25F2-4186-B831-B3508D614AE5}" srcOrd="1" destOrd="0" presId="urn:microsoft.com/office/officeart/2005/8/layout/venn2"/>
    <dgm:cxn modelId="{68525B17-23D7-4C8D-B15C-D71F59AD9E12}" type="presParOf" srcId="{F013CCE9-25F2-4186-B831-B3508D614AE5}" destId="{11BCB45C-5FC9-45F6-A35B-2ECA9ADA8FFB}" srcOrd="0" destOrd="0" presId="urn:microsoft.com/office/officeart/2005/8/layout/venn2"/>
    <dgm:cxn modelId="{2EA078F9-750E-4715-B6F9-833C46713D88}" type="presParOf" srcId="{F013CCE9-25F2-4186-B831-B3508D614AE5}" destId="{E6D0A0DF-08C0-437A-A006-427054D09D59}" srcOrd="1" destOrd="0" presId="urn:microsoft.com/office/officeart/2005/8/layout/venn2"/>
    <dgm:cxn modelId="{27253771-6486-4692-BBAC-85F7F3A47367}" type="presParOf" srcId="{E361C366-3441-4A6F-8544-F0C74E9AB94C}" destId="{4385BED3-6F21-4021-9C74-E39D4F7CF78A}" srcOrd="2" destOrd="0" presId="urn:microsoft.com/office/officeart/2005/8/layout/venn2"/>
    <dgm:cxn modelId="{76031446-6EB4-4BC0-A810-F6BCF34D223A}" type="presParOf" srcId="{4385BED3-6F21-4021-9C74-E39D4F7CF78A}" destId="{CD806D99-3D63-4070-A96C-9AC76838958B}" srcOrd="0" destOrd="0" presId="urn:microsoft.com/office/officeart/2005/8/layout/venn2"/>
    <dgm:cxn modelId="{0F01A4CB-D121-434B-848D-3B56596F4F8A}" type="presParOf" srcId="{4385BED3-6F21-4021-9C74-E39D4F7CF78A}" destId="{0E250AB2-2644-4BAC-9999-64CB68D604F8}" srcOrd="1" destOrd="0" presId="urn:microsoft.com/office/officeart/2005/8/layout/venn2"/>
    <dgm:cxn modelId="{E0D749B9-7CBC-44E6-A062-0D885FA65AEC}" type="presParOf" srcId="{E361C366-3441-4A6F-8544-F0C74E9AB94C}" destId="{830568E2-9886-4459-9C43-D76978FD40BE}" srcOrd="3" destOrd="0" presId="urn:microsoft.com/office/officeart/2005/8/layout/venn2"/>
    <dgm:cxn modelId="{072CB0E7-A963-44FE-9B61-B4444C6311FC}" type="presParOf" srcId="{830568E2-9886-4459-9C43-D76978FD40BE}" destId="{9C72EB82-E5BF-45F1-AC5B-298D1AF25B74}" srcOrd="0" destOrd="0" presId="urn:microsoft.com/office/officeart/2005/8/layout/venn2"/>
    <dgm:cxn modelId="{A5DECBB7-2E5E-4A40-9ECD-6EF999971A26}" type="presParOf" srcId="{830568E2-9886-4459-9C43-D76978FD40BE}" destId="{4A19EEA7-0089-4FDD-9299-159100955092}" srcOrd="1" destOrd="0" presId="urn:microsoft.com/office/officeart/2005/8/layout/ven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249603" cy="3249603"/>
        <a:chOff x="0" y="0"/>
        <a:chExt cx="3249603" cy="3249603"/>
      </a:xfrm>
    </dsp:grpSpPr>
    <dsp:sp modelId="{448BFB69-2399-42E2-A452-11F4934E762B}">
      <dsp:nvSpPr>
        <dsp:cNvPr id="3" name="椭圆 2"/>
        <dsp:cNvSpPr/>
      </dsp:nvSpPr>
      <dsp:spPr bwMode="white">
        <a:xfrm>
          <a:off x="568680" y="0"/>
          <a:ext cx="3249603" cy="324960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75000"/>
              </a:schemeClr>
            </a:gs>
          </a:gsLst>
        </a:gradFill>
      </dsp:spPr>
      <dsp:style>
        <a:lnRef idx="0">
          <a:schemeClr val="lt1"/>
        </a:lnRef>
        <a:fillRef idx="3">
          <a:schemeClr val="accent1"/>
        </a:fillRef>
        <a:effectRef idx="3">
          <a:scrgbClr r="0" g="0" b="0"/>
        </a:effectRef>
        <a:fontRef idx="minor">
          <a:schemeClr val="lt1"/>
        </a:fontRef>
      </dsp:style>
      <dsp:txBody>
        <a:bodyPr lIns="71120" tIns="71120" rIns="71120" bIns="7112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smtClean="0">
              <a:latin typeface="方正正中黑简体" panose="02000000000000000000" pitchFamily="2" charset="-122"/>
              <a:ea typeface="方正正中黑简体" panose="02000000000000000000" pitchFamily="2" charset="-122"/>
            </a:rPr>
            <a:t>安全常识</a:t>
          </a:r>
          <a:endParaRPr lang="zh-CN" altLang="en-US" dirty="0">
            <a:latin typeface="方正正中黑简体" panose="02000000000000000000" pitchFamily="2" charset="-122"/>
            <a:ea typeface="方正正中黑简体" panose="02000000000000000000" pitchFamily="2" charset="-122"/>
          </a:endParaRPr>
        </a:p>
      </dsp:txBody>
      <dsp:txXfrm>
        <a:off x="568680" y="0"/>
        <a:ext cx="3249603" cy="3249603"/>
      </dsp:txXfrm>
    </dsp:sp>
    <dsp:sp modelId="{11BCB45C-5FC9-45F6-A35B-2ECA9ADA8FFB}">
      <dsp:nvSpPr>
        <dsp:cNvPr id="4" name="椭圆 3"/>
        <dsp:cNvSpPr/>
      </dsp:nvSpPr>
      <dsp:spPr bwMode="white">
        <a:xfrm>
          <a:off x="893640" y="649921"/>
          <a:ext cx="2599682" cy="25996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75000"/>
              </a:schemeClr>
            </a:gs>
          </a:gsLst>
        </a:gradFill>
      </dsp:spPr>
      <dsp:style>
        <a:lnRef idx="0">
          <a:schemeClr val="lt1"/>
        </a:lnRef>
        <a:fillRef idx="3">
          <a:schemeClr val="accent1"/>
        </a:fillRef>
        <a:effectRef idx="3">
          <a:scrgbClr r="0" g="0" b="0"/>
        </a:effectRef>
        <a:fontRef idx="minor">
          <a:schemeClr val="lt1"/>
        </a:fontRef>
      </dsp:style>
      <dsp:txBody>
        <a:bodyPr lIns="71120" tIns="71120" rIns="71120" bIns="7112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smtClean="0">
              <a:latin typeface="方正正中黑简体" panose="02000000000000000000" pitchFamily="2" charset="-122"/>
              <a:ea typeface="方正正中黑简体" panose="02000000000000000000" pitchFamily="2" charset="-122"/>
            </a:rPr>
            <a:t>专业安全知识</a:t>
          </a:r>
          <a:endParaRPr lang="zh-CN" altLang="en-US" dirty="0">
            <a:latin typeface="方正正中黑简体" panose="02000000000000000000" pitchFamily="2" charset="-122"/>
            <a:ea typeface="方正正中黑简体" panose="02000000000000000000" pitchFamily="2" charset="-122"/>
          </a:endParaRPr>
        </a:p>
      </dsp:txBody>
      <dsp:txXfrm>
        <a:off x="893640" y="649921"/>
        <a:ext cx="2599682" cy="2599682"/>
      </dsp:txXfrm>
    </dsp:sp>
    <dsp:sp modelId="{CD806D99-3D63-4070-A96C-9AC76838958B}">
      <dsp:nvSpPr>
        <dsp:cNvPr id="5" name="椭圆 4"/>
        <dsp:cNvSpPr/>
      </dsp:nvSpPr>
      <dsp:spPr bwMode="white">
        <a:xfrm>
          <a:off x="1218601" y="1299841"/>
          <a:ext cx="1949762" cy="194976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75000"/>
              </a:schemeClr>
            </a:gs>
          </a:gsLst>
        </a:gradFill>
      </dsp:spPr>
      <dsp:style>
        <a:lnRef idx="0">
          <a:schemeClr val="lt1"/>
        </a:lnRef>
        <a:fillRef idx="3">
          <a:schemeClr val="accent1"/>
        </a:fillRef>
        <a:effectRef idx="3">
          <a:scrgbClr r="0" g="0" b="0"/>
        </a:effectRef>
        <a:fontRef idx="minor">
          <a:schemeClr val="lt1"/>
        </a:fontRef>
      </dsp:style>
      <dsp:txBody>
        <a:bodyPr lIns="71120" tIns="71120" rIns="71120" bIns="7112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smtClean="0">
              <a:latin typeface="方正正中黑简体" panose="02000000000000000000" pitchFamily="2" charset="-122"/>
              <a:ea typeface="方正正中黑简体" panose="02000000000000000000" pitchFamily="2" charset="-122"/>
            </a:rPr>
            <a:t>环境保护</a:t>
          </a:r>
          <a:endParaRPr lang="zh-CN" altLang="en-US" dirty="0">
            <a:latin typeface="方正正中黑简体" panose="02000000000000000000" pitchFamily="2" charset="-122"/>
            <a:ea typeface="方正正中黑简体" panose="02000000000000000000" pitchFamily="2" charset="-122"/>
          </a:endParaRPr>
        </a:p>
      </dsp:txBody>
      <dsp:txXfrm>
        <a:off x="1218601" y="1299841"/>
        <a:ext cx="1949762" cy="1949762"/>
      </dsp:txXfrm>
    </dsp:sp>
    <dsp:sp modelId="{9C72EB82-E5BF-45F1-AC5B-298D1AF25B74}">
      <dsp:nvSpPr>
        <dsp:cNvPr id="6" name="椭圆 5"/>
        <dsp:cNvSpPr/>
      </dsp:nvSpPr>
      <dsp:spPr bwMode="white">
        <a:xfrm>
          <a:off x="1543561" y="1949762"/>
          <a:ext cx="1299841" cy="129984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75000"/>
              </a:schemeClr>
            </a:gs>
          </a:gsLst>
        </a:gradFill>
      </dsp:spPr>
      <dsp:style>
        <a:lnRef idx="0">
          <a:schemeClr val="lt1"/>
        </a:lnRef>
        <a:fillRef idx="3">
          <a:schemeClr val="accent1"/>
        </a:fillRef>
        <a:effectRef idx="3">
          <a:scrgbClr r="0" g="0" b="0"/>
        </a:effectRef>
        <a:fontRef idx="minor">
          <a:schemeClr val="lt1"/>
        </a:fontRef>
      </dsp:style>
      <dsp:txBody>
        <a:bodyPr lIns="71120" tIns="71120" rIns="71120" bIns="7112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smtClean="0">
              <a:latin typeface="方正正中黑简体" panose="02000000000000000000" pitchFamily="2" charset="-122"/>
              <a:ea typeface="方正正中黑简体" panose="02000000000000000000" pitchFamily="2" charset="-122"/>
            </a:rPr>
            <a:t>法律法规</a:t>
          </a:r>
          <a:endParaRPr lang="zh-CN" altLang="en-US" dirty="0">
            <a:latin typeface="方正正中黑简体" panose="02000000000000000000" pitchFamily="2" charset="-122"/>
            <a:ea typeface="方正正中黑简体" panose="02000000000000000000" pitchFamily="2" charset="-122"/>
          </a:endParaRPr>
        </a:p>
      </dsp:txBody>
      <dsp:txXfrm>
        <a:off x="1543561" y="1949762"/>
        <a:ext cx="1299841" cy="129984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042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042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9636"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9637"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p:sp>
      <p:sp>
        <p:nvSpPr>
          <p:cNvPr id="7065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066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066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p:sp>
      <p:sp>
        <p:nvSpPr>
          <p:cNvPr id="7168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168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168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p:sp>
      <p:sp>
        <p:nvSpPr>
          <p:cNvPr id="7270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270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270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373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373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p:sp>
      <p:sp>
        <p:nvSpPr>
          <p:cNvPr id="7475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4756"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4757"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p:sp>
      <p:sp>
        <p:nvSpPr>
          <p:cNvPr id="7577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578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578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680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680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p:sp>
      <p:sp>
        <p:nvSpPr>
          <p:cNvPr id="7782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782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782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p:sp>
      <p:sp>
        <p:nvSpPr>
          <p:cNvPr id="7885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885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885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144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144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p:sp>
      <p:sp>
        <p:nvSpPr>
          <p:cNvPr id="7987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79876"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79877"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p:sp>
      <p:sp>
        <p:nvSpPr>
          <p:cNvPr id="8089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090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8090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p:sp>
      <p:sp>
        <p:nvSpPr>
          <p:cNvPr id="8192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192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8192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p:sp>
      <p:sp>
        <p:nvSpPr>
          <p:cNvPr id="8294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294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8294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p:sp>
      <p:sp>
        <p:nvSpPr>
          <p:cNvPr id="8397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397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8397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p:sp>
      <p:sp>
        <p:nvSpPr>
          <p:cNvPr id="8499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4996"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84997"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602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8602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p:sp>
      <p:sp>
        <p:nvSpPr>
          <p:cNvPr id="8704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704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8704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806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8806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p:sp>
      <p:sp>
        <p:nvSpPr>
          <p:cNvPr id="8909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8909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8909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246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246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p:sp>
      <p:sp>
        <p:nvSpPr>
          <p:cNvPr id="9011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0116"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0117"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p:sp>
      <p:sp>
        <p:nvSpPr>
          <p:cNvPr id="9113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114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114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216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216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p:sp>
      <p:sp>
        <p:nvSpPr>
          <p:cNvPr id="9318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318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318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p:sp>
      <p:sp>
        <p:nvSpPr>
          <p:cNvPr id="9421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421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421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p:sp>
      <p:sp>
        <p:nvSpPr>
          <p:cNvPr id="9523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5236"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5237"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626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626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p:sp>
      <p:sp>
        <p:nvSpPr>
          <p:cNvPr id="9728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728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728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p:sp>
      <p:sp>
        <p:nvSpPr>
          <p:cNvPr id="9830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830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830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p:sp>
      <p:sp>
        <p:nvSpPr>
          <p:cNvPr id="9933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9933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9933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p:sp>
      <p:sp>
        <p:nvSpPr>
          <p:cNvPr id="6349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349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349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0356"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0357"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p:sp>
      <p:sp>
        <p:nvSpPr>
          <p:cNvPr id="10137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138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138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p:sp>
      <p:sp>
        <p:nvSpPr>
          <p:cNvPr id="10240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240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240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p:sp>
      <p:sp>
        <p:nvSpPr>
          <p:cNvPr id="10342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342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342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p:sp>
      <p:sp>
        <p:nvSpPr>
          <p:cNvPr id="10445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445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445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TextEdit="1"/>
          </p:cNvSpPr>
          <p:nvPr>
            <p:ph type="sldImg"/>
          </p:nvPr>
        </p:nvSpPr>
        <p:spPr/>
      </p:sp>
      <p:sp>
        <p:nvSpPr>
          <p:cNvPr id="10547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5476"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5477"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p:sp>
      <p:sp>
        <p:nvSpPr>
          <p:cNvPr id="10649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650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650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p:sp>
      <p:sp>
        <p:nvSpPr>
          <p:cNvPr id="10752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752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752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854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854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p:sp>
      <p:sp>
        <p:nvSpPr>
          <p:cNvPr id="10957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0957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10957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p:sp>
      <p:sp>
        <p:nvSpPr>
          <p:cNvPr id="6451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4516"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4517"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p:sp>
      <p:sp>
        <p:nvSpPr>
          <p:cNvPr id="65539"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5540"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5541"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6564"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6565"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7588"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7589"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68612" name="日期占位符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fld id="{BB962C8B-B14F-4D97-AF65-F5344CB8AC3E}" type="datetime1">
              <a:rPr lang="zh-CN" altLang="en-US" dirty="0"/>
            </a:fld>
            <a:endParaRPr lang="zh-CN" altLang="en-US" sz="1200" dirty="0"/>
          </a:p>
        </p:txBody>
      </p:sp>
      <p:sp>
        <p:nvSpPr>
          <p:cNvPr id="68613" name="灯片编号占位符 4"/>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416050"/>
            <a:ext cx="77724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023235"/>
            <a:ext cx="6400800" cy="14605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333500"/>
            <a:ext cx="82296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925"/>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812925"/>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333500"/>
            <a:ext cx="82296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792288" y="4473575"/>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74675" y="816610"/>
            <a:ext cx="4311650" cy="4355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500308"/>
            <a:ext cx="2683069" cy="298118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218883"/>
            <a:ext cx="3963299" cy="983006"/>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5291528"/>
            <a:ext cx="2025000" cy="2640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5291528"/>
            <a:ext cx="2970000" cy="2640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5291528"/>
            <a:ext cx="2025000" cy="2640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291978"/>
            <a:ext cx="3963299" cy="682626"/>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925"/>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812925"/>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792288" y="4473575"/>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3.png"/><Relationship Id="rId14" Type="http://schemas.openxmlformats.org/officeDocument/2006/relationships/tags" Target="../tags/tag9.xml"/><Relationship Id="rId13" Type="http://schemas.openxmlformats.org/officeDocument/2006/relationships/image" Target="../media/image4.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2050" name="Picture 2" descr="C:\Users\PC\Desktop\edss.jpg"/>
          <p:cNvPicPr>
            <a:picLocks noChangeAspect="1"/>
          </p:cNvPicPr>
          <p:nvPr userDrawn="1"/>
        </p:nvPicPr>
        <p:blipFill>
          <a:blip r:embed="rId12"/>
          <a:stretch>
            <a:fillRect/>
          </a:stretch>
        </p:blipFill>
        <p:spPr>
          <a:xfrm>
            <a:off x="0" y="3175"/>
            <a:ext cx="9144000" cy="5711825"/>
          </a:xfrm>
          <a:prstGeom prst="rect">
            <a:avLst/>
          </a:prstGeom>
          <a:noFill/>
          <a:ln w="9525">
            <a:noFill/>
          </a:ln>
        </p:spPr>
      </p:pic>
      <p:sp>
        <p:nvSpPr>
          <p:cNvPr id="1028" name="矩形 1"/>
          <p:cNvSpPr>
            <a:spLocks noChangeArrowheads="1"/>
          </p:cNvSpPr>
          <p:nvPr userDrawn="1"/>
        </p:nvSpPr>
        <p:spPr bwMode="auto">
          <a:xfrm flipV="1">
            <a:off x="2543175" y="381000"/>
            <a:ext cx="5345113" cy="46038"/>
          </a:xfrm>
          <a:prstGeom prst="rect">
            <a:avLst/>
          </a:prstGeom>
          <a:solidFill>
            <a:srgbClr val="0070C0"/>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29" name="矩形 9"/>
          <p:cNvSpPr>
            <a:spLocks noChangeArrowheads="1"/>
          </p:cNvSpPr>
          <p:nvPr userDrawn="1"/>
        </p:nvSpPr>
        <p:spPr bwMode="auto">
          <a:xfrm flipV="1">
            <a:off x="7900988" y="381000"/>
            <a:ext cx="1241425" cy="46038"/>
          </a:xfrm>
          <a:prstGeom prst="rect">
            <a:avLst/>
          </a:prstGeom>
          <a:solidFill>
            <a:srgbClr val="7F7F7F"/>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2054" name="Picture 2" descr="C:\Users\PC\Desktop\5255.png"/>
          <p:cNvPicPr>
            <a:picLocks noChangeAspect="1"/>
          </p:cNvPicPr>
          <p:nvPr userDrawn="1"/>
        </p:nvPicPr>
        <p:blipFill>
          <a:blip r:embed="rId13"/>
          <a:srcRect b="14337"/>
          <a:stretch>
            <a:fillRect/>
          </a:stretch>
        </p:blipFill>
        <p:spPr>
          <a:xfrm>
            <a:off x="6443663" y="4572000"/>
            <a:ext cx="2700337" cy="1143000"/>
          </a:xfrm>
          <a:prstGeom prst="rect">
            <a:avLst/>
          </a:prstGeom>
          <a:noFill/>
          <a:ln w="9525">
            <a:noFill/>
          </a:ln>
        </p:spPr>
      </p:pic>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72246" y="1211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3074" name="Picture 2"/>
          <p:cNvPicPr>
            <a:picLocks noChangeAspect="1"/>
          </p:cNvPicPr>
          <p:nvPr userDrawn="1"/>
        </p:nvPicPr>
        <p:blipFill>
          <a:blip r:embed="rId13"/>
          <a:stretch>
            <a:fillRect/>
          </a:stretch>
        </p:blipFill>
        <p:spPr>
          <a:xfrm>
            <a:off x="1588" y="1588"/>
            <a:ext cx="9142412" cy="5710237"/>
          </a:xfrm>
          <a:prstGeom prst="rect">
            <a:avLst/>
          </a:prstGeom>
          <a:noFill/>
          <a:ln w="9525">
            <a:noFill/>
          </a:ln>
        </p:spPr>
      </p:pic>
      <p:cxnSp>
        <p:nvCxnSpPr>
          <p:cNvPr id="3" name="直接连接符 56"/>
          <p:cNvCxnSpPr/>
          <p:nvPr userDrawn="1"/>
        </p:nvCxnSpPr>
        <p:spPr>
          <a:xfrm>
            <a:off x="3906838" y="434975"/>
            <a:ext cx="5237162" cy="0"/>
          </a:xfrm>
          <a:prstGeom prst="line">
            <a:avLst/>
          </a:prstGeom>
          <a:ln w="57150" cap="flat" cmpd="sng">
            <a:solidFill>
              <a:srgbClr val="0070C0"/>
            </a:solidFill>
            <a:prstDash val="solid"/>
            <a:headEnd type="none" w="med" len="med"/>
            <a:tailEnd type="none" w="med" len="med"/>
          </a:ln>
        </p:spPr>
      </p:cxnSp>
      <p:sp>
        <p:nvSpPr>
          <p:cNvPr id="4" name="文本框 3"/>
          <p:cNvSpPr txBox="1"/>
          <p:nvPr userDrawn="1"/>
        </p:nvSpPr>
        <p:spPr>
          <a:xfrm>
            <a:off x="306338" y="173365"/>
            <a:ext cx="3600500" cy="523220"/>
          </a:xfrm>
          <a:prstGeom prst="rect">
            <a:avLst/>
          </a:prstGeom>
          <a:noFill/>
        </p:spPr>
        <p:txBody>
          <a:bodyPr wrap="square" rtlCol="0">
            <a:spAutoFit/>
          </a:bodyPr>
          <a:lstStyle/>
          <a:p>
            <a:r>
              <a:rPr lang="en-US" altLang="zh-CN" sz="2800" b="1"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2016</a:t>
            </a:r>
            <a:r>
              <a:rPr lang="zh-CN" altLang="en-US" sz="2800" b="1"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年工作情况汇报</a:t>
            </a:r>
            <a:endParaRPr lang="zh-CN" altLang="en-US" sz="2800" b="1" dirty="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72246" y="1211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pn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6.jpe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oleObject" Target="../embeddings/Workbook1.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3.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oleObject" Target="../embeddings/oleObject1.bin"/><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hyperlink" Target="http://www.luqiao8.co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56.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22.jpeg"/><Relationship Id="rId4" Type="http://schemas.openxmlformats.org/officeDocument/2006/relationships/tags" Target="../tags/tag19.xml"/><Relationship Id="rId3" Type="http://schemas.openxmlformats.org/officeDocument/2006/relationships/image" Target="../media/image21.jpeg"/><Relationship Id="rId2" Type="http://schemas.openxmlformats.org/officeDocument/2006/relationships/tags" Target="../tags/tag18.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1"/>
          <a:stretch>
            <a:fillRect/>
          </a:stretch>
        </p:blipFill>
        <p:spPr>
          <a:xfrm>
            <a:off x="1588" y="1588"/>
            <a:ext cx="9142412" cy="5710237"/>
          </a:xfrm>
          <a:prstGeom prst="rect">
            <a:avLst/>
          </a:prstGeom>
          <a:noFill/>
          <a:ln w="9525">
            <a:noFill/>
          </a:ln>
        </p:spPr>
      </p:pic>
      <p:sp>
        <p:nvSpPr>
          <p:cNvPr id="4102" name="等腰三角形 6"/>
          <p:cNvSpPr/>
          <p:nvPr/>
        </p:nvSpPr>
        <p:spPr>
          <a:xfrm rot="5400000">
            <a:off x="-14287" y="517525"/>
            <a:ext cx="285750" cy="249238"/>
          </a:xfrm>
          <a:prstGeom prst="triangle">
            <a:avLst>
              <a:gd name="adj" fmla="val 50000"/>
            </a:avLst>
          </a:prstGeom>
          <a:solidFill>
            <a:srgbClr val="0070C0"/>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 name="组合 2"/>
          <p:cNvGrpSpPr/>
          <p:nvPr/>
        </p:nvGrpSpPr>
        <p:grpSpPr>
          <a:xfrm>
            <a:off x="-98707" y="523194"/>
            <a:ext cx="9242707" cy="3528490"/>
            <a:chOff x="-13162" y="411527"/>
            <a:chExt cx="9242707" cy="3528490"/>
          </a:xfrm>
        </p:grpSpPr>
        <p:pic>
          <p:nvPicPr>
            <p:cNvPr id="9218" name="Picture 2" descr="https://timgsa.baidu.com/timg?image&amp;quality=80&amp;size=b9999_10000&amp;sec=1498495640581&amp;di=7943023891d52598c78b11d06515342d&amp;imgtype=0&amp;src=http%3A%2F%2Fwww.wendangwang.com%2Fpic%2Fb55a7902ead8710c5c5b3c12%2F1-810-jpg_6-1440-0-0-1440.jpg"/>
            <p:cNvPicPr>
              <a:picLocks noChangeAspect="1" noChangeArrowheads="1"/>
            </p:cNvPicPr>
            <p:nvPr/>
          </p:nvPicPr>
          <p:blipFill rotWithShape="1">
            <a:blip r:embed="rId2">
              <a:extLst>
                <a:ext uri="{28A0092B-C50C-407E-A947-70E740481C1C}">
                  <a14:useLocalDpi xmlns:a14="http://schemas.microsoft.com/office/drawing/2010/main" val="0"/>
                </a:ext>
              </a:extLst>
            </a:blip>
            <a:srcRect t="12498" b="19635"/>
            <a:stretch>
              <a:fillRect/>
            </a:stretch>
          </p:blipFill>
          <p:spPr bwMode="auto">
            <a:xfrm>
              <a:off x="-13162" y="411527"/>
              <a:ext cx="9242707" cy="35284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s://timgsa.baidu.com/timg?image&amp;quality=80&amp;size=b9999_10000&amp;sec=1498495640581&amp;di=7943023891d52598c78b11d06515342d&amp;imgtype=0&amp;src=http%3A%2F%2Fwww.wendangwang.com%2Fpic%2Fb55a7902ead8710c5c5b3c12%2F1-810-jpg_6-1440-0-0-1440.jpg"/>
            <p:cNvPicPr>
              <a:picLocks noChangeAspect="1" noChangeArrowheads="1"/>
            </p:cNvPicPr>
            <p:nvPr/>
          </p:nvPicPr>
          <p:blipFill rotWithShape="1">
            <a:blip r:embed="rId2">
              <a:extLst>
                <a:ext uri="{28A0092B-C50C-407E-A947-70E740481C1C}">
                  <a14:useLocalDpi xmlns:a14="http://schemas.microsoft.com/office/drawing/2010/main" val="0"/>
                </a:ext>
              </a:extLst>
            </a:blip>
            <a:srcRect l="44409" t="70663" r="22090" b="19635"/>
            <a:stretch>
              <a:fillRect/>
            </a:stretch>
          </p:blipFill>
          <p:spPr bwMode="auto">
            <a:xfrm>
              <a:off x="3491850" y="3145540"/>
              <a:ext cx="3096430" cy="504430"/>
            </a:xfrm>
            <a:prstGeom prst="rect">
              <a:avLst/>
            </a:prstGeom>
            <a:noFill/>
            <a:extLst>
              <a:ext uri="{909E8E84-426E-40DD-AFC4-6F175D3DCCD1}">
                <a14:hiddenFill xmlns:a14="http://schemas.microsoft.com/office/drawing/2010/main">
                  <a:solidFill>
                    <a:srgbClr val="FFFFFF"/>
                  </a:solidFill>
                </a14:hiddenFill>
              </a:ext>
            </a:extLst>
          </p:spPr>
        </p:pic>
      </p:grpSp>
      <p:sp>
        <p:nvSpPr>
          <p:cNvPr id="4099" name="矩形 4"/>
          <p:cNvSpPr/>
          <p:nvPr/>
        </p:nvSpPr>
        <p:spPr>
          <a:xfrm>
            <a:off x="253207" y="3697741"/>
            <a:ext cx="8286750" cy="707886"/>
          </a:xfrm>
          <a:prstGeom prst="rect">
            <a:avLst/>
          </a:prstGeom>
          <a:noFill/>
          <a:ln w="9525">
            <a:noFill/>
          </a:ln>
        </p:spPr>
        <p:txBody>
          <a:bodyPr>
            <a:spAutoFit/>
          </a:bodyPr>
          <a:lstStyle/>
          <a:p>
            <a:pPr lvl="0" algn="ctr" eaLnBrk="1" hangingPunct="1"/>
            <a:r>
              <a:rPr lang="en-US" altLang="zh-CN" sz="4000" b="1"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4000" b="1"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集团</a:t>
            </a:r>
            <a:r>
              <a:rPr lang="en-US" altLang="zh-CN" sz="4000" b="1"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4000" b="1" dirty="0" smtClean="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项目部安全管理</a:t>
            </a:r>
            <a:r>
              <a:rPr lang="zh-CN" altLang="en-US" sz="4000" b="1" dirty="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工作汇报</a:t>
            </a:r>
            <a:endParaRPr lang="zh-CN" altLang="en-US" sz="4000" b="1" dirty="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descr="7b0a2020202022776f7264617274223a20227b5c2269645c223a32353030343531362c5c227469645c223a31333439377d220a7d0a"/>
          <p:cNvSpPr txBox="1"/>
          <p:nvPr>
            <p:custDataLst>
              <p:tags r:id="rId3"/>
            </p:custDataLst>
          </p:nvPr>
        </p:nvSpPr>
        <p:spPr>
          <a:xfrm>
            <a:off x="6588284" y="32896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6250784" y="43691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7183120" y="43695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8115456" y="43691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pic>
        <p:nvPicPr>
          <p:cNvPr id="4" name="图片 3"/>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172246" y="49371"/>
            <a:ext cx="898096" cy="453553"/>
          </a:xfrm>
          <a:prstGeom prst="rect">
            <a:avLst/>
          </a:prstGeom>
        </p:spPr>
      </p:pic>
    </p:spTree>
  </p:cSld>
  <p:clrMapOvr>
    <a:masterClrMapping/>
  </p:clrMapOvr>
  <p:transition spd="slow" advTm="1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filter="fade">
                                      <p:cBhvr>
                                        <p:cTn id="7" dur="750"/>
                                        <p:tgtEl>
                                          <p:spTgt spid="4098"/>
                                        </p:tgtEl>
                                      </p:cBhvr>
                                    </p:animEffect>
                                  </p:childTnLst>
                                </p:cTn>
                              </p:par>
                            </p:childTnLst>
                          </p:cTn>
                        </p:par>
                        <p:par>
                          <p:cTn id="8" fill="hold">
                            <p:stCondLst>
                              <p:cond delay="1000"/>
                            </p:stCondLst>
                            <p:childTnLst>
                              <p:par>
                                <p:cTn id="9" presetID="6" presetClass="emph" presetSubtype="0" fill="hold" grpId="0" nodeType="afterEffect">
                                  <p:stCondLst>
                                    <p:cond delay="0"/>
                                  </p:stCondLst>
                                  <p:childTnLst>
                                    <p:animScale>
                                      <p:cBhvr>
                                        <p:cTn id="10" dur="2000" fill="hold"/>
                                        <p:tgtEl>
                                          <p:spTgt spid="4099"/>
                                        </p:tgtEl>
                                      </p:cBhvr>
                                      <p:by x="150000" y="150000"/>
                                    </p:animScale>
                                  </p:childTnLst>
                                </p:cTn>
                              </p:par>
                            </p:childTnLst>
                          </p:cTn>
                        </p:par>
                        <p:par>
                          <p:cTn id="11" fill="hold">
                            <p:stCondLst>
                              <p:cond delay="3000"/>
                            </p:stCondLst>
                            <p:childTnLst>
                              <p:par>
                                <p:cTn id="12" presetID="2" presetClass="entr" presetSubtype="8" fill="hold" grpId="0" nodeType="afterEffect">
                                  <p:stCondLst>
                                    <p:cond delay="0"/>
                                  </p:stCondLst>
                                  <p:childTnLst>
                                    <p:set>
                                      <p:cBhvr>
                                        <p:cTn id="13" dur="1" fill="hold">
                                          <p:stCondLst>
                                            <p:cond delay="0"/>
                                          </p:stCondLst>
                                        </p:cTn>
                                        <p:tgtEl>
                                          <p:spTgt spid="4102"/>
                                        </p:tgtEl>
                                        <p:attrNameLst>
                                          <p:attrName>style.visibility</p:attrName>
                                        </p:attrNameLst>
                                      </p:cBhvr>
                                      <p:to>
                                        <p:strVal val="visible"/>
                                      </p:to>
                                    </p:set>
                                    <p:anim calcmode="lin" valueType="num">
                                      <p:cBhvr>
                                        <p:cTn id="14" dur="500" fill="hold"/>
                                        <p:tgtEl>
                                          <p:spTgt spid="4102"/>
                                        </p:tgtEl>
                                        <p:attrNameLst>
                                          <p:attrName>ppt_x</p:attrName>
                                        </p:attrNameLst>
                                      </p:cBhvr>
                                      <p:tavLst>
                                        <p:tav tm="0">
                                          <p:val>
                                            <p:strVal val="0-#ppt_w/2"/>
                                          </p:val>
                                        </p:tav>
                                        <p:tav tm="100000">
                                          <p:val>
                                            <p:strVal val="#ppt_x"/>
                                          </p:val>
                                        </p:tav>
                                      </p:tavLst>
                                    </p:anim>
                                    <p:anim calcmode="lin" valueType="num">
                                      <p:cBhvr>
                                        <p:cTn id="15"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ldLvl="0" animBg="1"/>
      <p:bldP spid="4099"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86063" y="785813"/>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安全教育培训内容</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aphicFrame>
        <p:nvGraphicFramePr>
          <p:cNvPr id="13" name="图示 12"/>
          <p:cNvGraphicFramePr/>
          <p:nvPr/>
        </p:nvGraphicFramePr>
        <p:xfrm>
          <a:off x="507504" y="1563285"/>
          <a:ext cx="4386963" cy="324960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 name="组合 13"/>
          <p:cNvGrpSpPr/>
          <p:nvPr/>
        </p:nvGrpSpPr>
        <p:grpSpPr>
          <a:xfrm>
            <a:off x="4689475" y="1500188"/>
            <a:ext cx="3525838" cy="830262"/>
            <a:chOff x="6252835" y="2048565"/>
            <a:chExt cx="4207702" cy="997198"/>
          </a:xfrm>
        </p:grpSpPr>
        <p:sp>
          <p:nvSpPr>
            <p:cNvPr id="15" name="任意多边形 14"/>
            <p:cNvSpPr/>
            <p:nvPr/>
          </p:nvSpPr>
          <p:spPr>
            <a:xfrm rot="2774622">
              <a:off x="6253488" y="2110833"/>
              <a:ext cx="388965" cy="390269"/>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7058001" y="2048565"/>
              <a:ext cx="3402536" cy="99719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法律法规教育内容：与本项目施工相关的法律、行政法规、部门规章、福建省法规及管理条例等，例如：民用爆炸物品安全管理条例。</a:t>
              </a:r>
              <a:endParaRPr kumimoji="0" lang="zh-CN" altLang="zh-CN"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16"/>
          <p:cNvGrpSpPr/>
          <p:nvPr/>
        </p:nvGrpSpPr>
        <p:grpSpPr>
          <a:xfrm>
            <a:off x="4689475" y="2428875"/>
            <a:ext cx="3525838" cy="646113"/>
            <a:chOff x="6252836" y="3200028"/>
            <a:chExt cx="4207701" cy="775596"/>
          </a:xfrm>
        </p:grpSpPr>
        <p:sp>
          <p:nvSpPr>
            <p:cNvPr id="18" name="任意多边形 17"/>
            <p:cNvSpPr/>
            <p:nvPr/>
          </p:nvSpPr>
          <p:spPr>
            <a:xfrm rot="2774622">
              <a:off x="6253597" y="3265966"/>
              <a:ext cx="388751" cy="390268"/>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7058002" y="3200028"/>
              <a:ext cx="3402535" cy="775596"/>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环境保护教育内容：水土保持、节能减排、环境保护方法及工艺等，例如：减少砼罐车冲洗水污染采用三级沉淀池</a:t>
              </a:r>
              <a:r>
                <a:rPr kumimoji="0" lang="zh-CN" altLang="zh-CN"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zh-CN"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4" name="组合 19"/>
          <p:cNvGrpSpPr/>
          <p:nvPr/>
        </p:nvGrpSpPr>
        <p:grpSpPr>
          <a:xfrm>
            <a:off x="4689475" y="3214688"/>
            <a:ext cx="3597275" cy="830262"/>
            <a:chOff x="6252836" y="4351493"/>
            <a:chExt cx="4207701" cy="997195"/>
          </a:xfrm>
        </p:grpSpPr>
        <p:sp>
          <p:nvSpPr>
            <p:cNvPr id="21" name="任意多边形 20"/>
            <p:cNvSpPr/>
            <p:nvPr/>
          </p:nvSpPr>
          <p:spPr>
            <a:xfrm rot="2774622">
              <a:off x="6252375" y="4422502"/>
              <a:ext cx="390871" cy="389946"/>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7056868" y="4351493"/>
              <a:ext cx="3403669" cy="99719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专业性安全知识教育内容：特种设备、临时用电、挖孔桩、隧道作业、高空作业、爆破作业及安全操作规程等，例如：起重吊装作业手语及旗语所表达的指令</a:t>
              </a:r>
              <a:r>
                <a:rPr kumimoji="0" lang="zh-CN" altLang="zh-CN"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zh-CN"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5" name="组合 22"/>
          <p:cNvGrpSpPr/>
          <p:nvPr/>
        </p:nvGrpSpPr>
        <p:grpSpPr>
          <a:xfrm>
            <a:off x="4689475" y="4143375"/>
            <a:ext cx="3668713" cy="830263"/>
            <a:chOff x="6252835" y="5502961"/>
            <a:chExt cx="4207702" cy="997195"/>
          </a:xfrm>
        </p:grpSpPr>
        <p:sp>
          <p:nvSpPr>
            <p:cNvPr id="24" name="任意多边形 23"/>
            <p:cNvSpPr/>
            <p:nvPr/>
          </p:nvSpPr>
          <p:spPr>
            <a:xfrm rot="2774622">
              <a:off x="6253173" y="5569359"/>
              <a:ext cx="388963" cy="389636"/>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矩形 24"/>
            <p:cNvSpPr/>
            <p:nvPr/>
          </p:nvSpPr>
          <p:spPr>
            <a:xfrm>
              <a:off x="7057597" y="5502961"/>
              <a:ext cx="3402940" cy="99719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安全常识教育内容：三宝四口、消防、防洪防汛、高温中暑、应急救援、交通安全及标准化作业等，例如：个体防护用品正确使用方法</a:t>
              </a:r>
              <a:r>
                <a:rPr kumimoji="0" lang="zh-CN" altLang="zh-CN"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zh-CN"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安全教育培训</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
        <p:nvSpPr>
          <p:cNvPr id="13" name="六边形 12"/>
          <p:cNvSpPr/>
          <p:nvPr/>
        </p:nvSpPr>
        <p:spPr bwMode="auto">
          <a:xfrm>
            <a:off x="2714625" y="1928813"/>
            <a:ext cx="2000250" cy="1643063"/>
          </a:xfrm>
          <a:prstGeom prst="hexagon">
            <a:avLst/>
          </a:prstGeom>
          <a:blipFill>
            <a:blip r:embed="rId1"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六边形 13"/>
          <p:cNvSpPr/>
          <p:nvPr/>
        </p:nvSpPr>
        <p:spPr bwMode="auto">
          <a:xfrm>
            <a:off x="4429125" y="2786063"/>
            <a:ext cx="2000250" cy="1643063"/>
          </a:xfrm>
          <a:prstGeom prst="hexagon">
            <a:avLst/>
          </a:prstGeom>
          <a:blipFill>
            <a:blip r:embed="rId2"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六边形 14"/>
          <p:cNvSpPr/>
          <p:nvPr/>
        </p:nvSpPr>
        <p:spPr bwMode="auto">
          <a:xfrm>
            <a:off x="1000125" y="2786063"/>
            <a:ext cx="2000250" cy="1643063"/>
          </a:xfrm>
          <a:prstGeom prst="hexagon">
            <a:avLst/>
          </a:prstGeom>
          <a:blipFill>
            <a:blip r:embed="rId3"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六边形 15"/>
          <p:cNvSpPr/>
          <p:nvPr/>
        </p:nvSpPr>
        <p:spPr bwMode="auto">
          <a:xfrm>
            <a:off x="6143625" y="1928813"/>
            <a:ext cx="2000250" cy="1643063"/>
          </a:xfrm>
          <a:prstGeom prst="hexagon">
            <a:avLst/>
          </a:prstGeom>
          <a:blipFill>
            <a:blip r:embed="rId4"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六边形 39"/>
          <p:cNvSpPr/>
          <p:nvPr/>
        </p:nvSpPr>
        <p:spPr>
          <a:xfrm>
            <a:off x="6286500" y="3714750"/>
            <a:ext cx="928688" cy="857250"/>
          </a:xfrm>
          <a:prstGeom prst="hexagon">
            <a:avLst>
              <a:gd name="adj" fmla="val 24911"/>
              <a:gd name="vf" fmla="val 115470"/>
            </a:avLst>
          </a:prstGeom>
          <a:solidFill>
            <a:srgbClr val="D8D8D8">
              <a:alpha val="63136"/>
            </a:srgbClr>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par>
                                <p:cTn id="12" presetID="23" presetClass="entr" presetSubtype="16"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54" presetClass="entr" presetSubtype="0" accel="10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ppt_w*0.05"/>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anim calcmode="lin" valueType="num">
                                      <p:cBhvr>
                                        <p:cTn id="21" dur="500" fill="hold"/>
                                        <p:tgtEl>
                                          <p:spTgt spid="15"/>
                                        </p:tgtEl>
                                        <p:attrNameLst>
                                          <p:attrName>ppt_x</p:attrName>
                                        </p:attrNameLst>
                                      </p:cBhvr>
                                      <p:tavLst>
                                        <p:tav tm="0">
                                          <p:val>
                                            <p:strVal val="#ppt_x-.2"/>
                                          </p:val>
                                        </p:tav>
                                        <p:tav tm="100000">
                                          <p:val>
                                            <p:strVal val="#ppt_x"/>
                                          </p:val>
                                        </p:tav>
                                      </p:tavLst>
                                    </p:anim>
                                    <p:anim calcmode="lin" valueType="num">
                                      <p:cBhvr>
                                        <p:cTn id="22" dur="500" fill="hold"/>
                                        <p:tgtEl>
                                          <p:spTgt spid="15"/>
                                        </p:tgtEl>
                                        <p:attrNameLst>
                                          <p:attrName>ppt_y</p:attrName>
                                        </p:attrNameLst>
                                      </p:cBhvr>
                                      <p:tavLst>
                                        <p:tav tm="0">
                                          <p:val>
                                            <p:strVal val="#ppt_y"/>
                                          </p:val>
                                        </p:tav>
                                        <p:tav tm="100000">
                                          <p:val>
                                            <p:strVal val="#ppt_y"/>
                                          </p:val>
                                        </p:tav>
                                      </p:tavLst>
                                    </p:anim>
                                    <p:animEffect transition="in" filter="fade">
                                      <p:cBhvr>
                                        <p:cTn id="23" dur="500"/>
                                        <p:tgtEl>
                                          <p:spTgt spid="15"/>
                                        </p:tgtEl>
                                      </p:cBhvr>
                                    </p:animEffect>
                                  </p:childTnLst>
                                </p:cTn>
                              </p:par>
                            </p:childTnLst>
                          </p:cTn>
                        </p:par>
                        <p:par>
                          <p:cTn id="24" fill="hold">
                            <p:stCondLst>
                              <p:cond delay="1000"/>
                            </p:stCondLst>
                            <p:childTnLst>
                              <p:par>
                                <p:cTn id="25" presetID="25"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3"/>
                                        </p:tgtEl>
                                      </p:cBhvr>
                                    </p:animEffect>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54" presetClass="entr" presetSubtype="0" accel="10000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ppt_w*0.05"/>
                                          </p:val>
                                        </p:tav>
                                        <p:tav tm="100000">
                                          <p:val>
                                            <p:strVal val="#ppt_w"/>
                                          </p:val>
                                        </p:tav>
                                      </p:tavLst>
                                    </p:anim>
                                    <p:anim calcmode="lin" valueType="num">
                                      <p:cBhvr>
                                        <p:cTn id="44" dur="500" fill="hold"/>
                                        <p:tgtEl>
                                          <p:spTgt spid="16"/>
                                        </p:tgtEl>
                                        <p:attrNameLst>
                                          <p:attrName>ppt_h</p:attrName>
                                        </p:attrNameLst>
                                      </p:cBhvr>
                                      <p:tavLst>
                                        <p:tav tm="0">
                                          <p:val>
                                            <p:strVal val="#ppt_h"/>
                                          </p:val>
                                        </p:tav>
                                        <p:tav tm="100000">
                                          <p:val>
                                            <p:strVal val="#ppt_h"/>
                                          </p:val>
                                        </p:tav>
                                      </p:tavLst>
                                    </p:anim>
                                    <p:anim calcmode="lin" valueType="num">
                                      <p:cBhvr>
                                        <p:cTn id="45" dur="500" fill="hold"/>
                                        <p:tgtEl>
                                          <p:spTgt spid="16"/>
                                        </p:tgtEl>
                                        <p:attrNameLst>
                                          <p:attrName>ppt_x</p:attrName>
                                        </p:attrNameLst>
                                      </p:cBhvr>
                                      <p:tavLst>
                                        <p:tav tm="0">
                                          <p:val>
                                            <p:strVal val="#ppt_x-.2"/>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3" grpId="0" animBg="1"/>
      <p:bldP spid="14" grpId="0" animBg="1"/>
      <p:bldP spid="15" grpId="0" animBg="1"/>
      <p:bldP spid="16" grpId="0" animBg="1"/>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2308225"/>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为切实提高安全生产管理标准化、规范化水平和应急救援能力，我项目部制定了“平安工地”建设实施方案，并且严格按照实施方案执行落实各项管控措施。实施方案包括：动员部署阶段、创建示范工地阶段、推进落实阶段、总结上报阶段和推广验收阶段，现正处于总结上报阶段，总结工作正在进行中。</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平安工地建设</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ox(in)">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grpSp>
        <p:nvGrpSpPr>
          <p:cNvPr id="2" name="Group 2"/>
          <p:cNvGrpSpPr/>
          <p:nvPr/>
        </p:nvGrpSpPr>
        <p:grpSpPr>
          <a:xfrm>
            <a:off x="7262813" y="2197100"/>
            <a:ext cx="1677987" cy="1374775"/>
            <a:chOff x="0" y="0"/>
            <a:chExt cx="1677511" cy="1374579"/>
          </a:xfrm>
        </p:grpSpPr>
        <p:grpSp>
          <p:nvGrpSpPr>
            <p:cNvPr id="14363" name="Group 3"/>
            <p:cNvGrpSpPr/>
            <p:nvPr/>
          </p:nvGrpSpPr>
          <p:grpSpPr>
            <a:xfrm>
              <a:off x="0" y="0"/>
              <a:ext cx="1677511" cy="1374578"/>
              <a:chOff x="0" y="0"/>
              <a:chExt cx="2617944" cy="2145185"/>
            </a:xfrm>
          </p:grpSpPr>
          <p:sp>
            <p:nvSpPr>
              <p:cNvPr id="14365" name="Oval 8"/>
              <p:cNvSpPr/>
              <p:nvPr/>
            </p:nvSpPr>
            <p:spPr>
              <a:xfrm flipV="1">
                <a:off x="0" y="1700034"/>
                <a:ext cx="2617944" cy="445151"/>
              </a:xfrm>
              <a:prstGeom prst="ellipse">
                <a:avLst/>
              </a:prstGeom>
              <a:gradFill rotWithShape="1">
                <a:gsLst>
                  <a:gs pos="0">
                    <a:srgbClr val="000000"/>
                  </a:gs>
                  <a:gs pos="100000">
                    <a:srgbClr val="FFFFFF"/>
                  </a:gs>
                </a:gsLst>
                <a:path path="shape">
                  <a:fillToRect l="50000" t="50000" r="50000" b="50000"/>
                </a:path>
                <a:tileRect/>
              </a:gradFill>
              <a:ln w="9525">
                <a:noFill/>
              </a:ln>
            </p:spPr>
            <p:txBody>
              <a:bodyPr wrap="none" anchor="ctr"/>
              <a:lstStyle/>
              <a:p>
                <a:pPr lvl="0" eaLnBrk="1" hangingPunct="1"/>
                <a:endParaRPr lang="zh-CN" altLang="en-US"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66" name="Oval 19"/>
              <p:cNvSpPr/>
              <p:nvPr/>
            </p:nvSpPr>
            <p:spPr>
              <a:xfrm>
                <a:off x="364499" y="0"/>
                <a:ext cx="1931237" cy="1931674"/>
              </a:xfrm>
              <a:prstGeom prst="ellipse">
                <a:avLst/>
              </a:prstGeom>
              <a:solidFill>
                <a:srgbClr val="0070C0"/>
              </a:solidFill>
              <a:ln w="9525">
                <a:noFill/>
              </a:ln>
            </p:spPr>
            <p:txBody>
              <a:bodyPr anchor="ctr"/>
              <a:lstStyle/>
              <a:p>
                <a:pPr lvl="0" algn="ctr" eaLnBrk="1" hangingPunct="1"/>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7" name="未知"/>
              <p:cNvSpPr/>
              <p:nvPr/>
            </p:nvSpPr>
            <p:spPr>
              <a:xfrm>
                <a:off x="586017" y="44314"/>
                <a:ext cx="1490214" cy="727147"/>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gs>
                </a:gsLst>
                <a:lin ang="5400000" scaled="1"/>
                <a:tileRect/>
              </a:gradFill>
              <a:ln w="9525">
                <a:noFill/>
              </a:ln>
            </p:spPr>
            <p:txBody>
              <a:bodyPr/>
              <a:lstStyle/>
              <a:p>
                <a:pPr lvl="0" eaLnBrk="1" hangingPunct="1"/>
                <a:endParaRPr lang="zh-CN" altLang="en-US"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364" name="TextBox 54"/>
            <p:cNvSpPr/>
            <p:nvPr/>
          </p:nvSpPr>
          <p:spPr>
            <a:xfrm>
              <a:off x="241934" y="545964"/>
              <a:ext cx="1210245" cy="400053"/>
            </a:xfrm>
            <a:prstGeom prst="rect">
              <a:avLst/>
            </a:prstGeom>
            <a:noFill/>
            <a:ln w="9525">
              <a:noFill/>
            </a:ln>
          </p:spPr>
          <p:txBody>
            <a:bodyPr wrap="none">
              <a:spAutoFit/>
            </a:bodyPr>
            <a:lstStyle/>
            <a:p>
              <a:pPr lvl="0" eaLnBrk="1" hangingPunct="1"/>
              <a:r>
                <a:rPr lang="zh-CN" altLang="en-US" sz="2000" b="1" i="1" dirty="0">
                  <a:solidFill>
                    <a:srgbClr val="FFFFFF"/>
                  </a:solidFill>
                  <a:latin typeface="Impact" panose="020B0806030902050204" pitchFamily="34" charset="0"/>
                  <a:ea typeface="微软雅黑" panose="020B0503020204020204" pitchFamily="34" charset="-122"/>
                  <a:sym typeface="Impact" panose="020B0806030902050204" pitchFamily="34" charset="0"/>
                </a:rPr>
                <a:t>平安工地</a:t>
              </a:r>
              <a:endParaRPr lang="zh-CN" altLang="en-US" sz="2000" b="1" i="1"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9" name="AutoShape 7"/>
          <p:cNvSpPr/>
          <p:nvPr/>
        </p:nvSpPr>
        <p:spPr>
          <a:xfrm>
            <a:off x="381000" y="2398713"/>
            <a:ext cx="6784975" cy="915987"/>
          </a:xfrm>
          <a:prstGeom prst="homePlate">
            <a:avLst>
              <a:gd name="adj" fmla="val 39985"/>
            </a:avLst>
          </a:prstGeom>
          <a:gradFill rotWithShape="1">
            <a:gsLst>
              <a:gs pos="0">
                <a:srgbClr val="FBFBFB"/>
              </a:gs>
              <a:gs pos="100000">
                <a:srgbClr val="EAEAEA"/>
              </a:gs>
            </a:gsLst>
            <a:lin ang="5400000" scaled="1"/>
            <a:tileRect/>
          </a:gradFill>
          <a:ln w="9525" cap="flat" cmpd="sng">
            <a:solidFill>
              <a:srgbClr val="EAEAEA"/>
            </a:solidFill>
            <a:prstDash val="solid"/>
            <a:miter/>
            <a:headEnd type="none" w="med" len="med"/>
            <a:tailEnd type="none" w="med" len="med"/>
          </a:ln>
        </p:spPr>
        <p:txBody>
          <a:bodyPr wrap="none" anchor="ctr"/>
          <a:lstStyle/>
          <a:p>
            <a:pPr marL="357505" lvl="0" indent="-357505" eaLnBrk="1" hangingPunct="1">
              <a:lnSpc>
                <a:spcPct val="120000"/>
              </a:lnSpc>
            </a:pPr>
            <a:endParaRPr lang="zh-CN" altLang="en-US" sz="120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8"/>
          <p:cNvSpPr/>
          <p:nvPr/>
        </p:nvSpPr>
        <p:spPr>
          <a:xfrm>
            <a:off x="5005388" y="2386013"/>
            <a:ext cx="566737" cy="938212"/>
          </a:xfrm>
          <a:prstGeom prst="chevron">
            <a:avLst>
              <a:gd name="adj" fmla="val 55467"/>
            </a:avLst>
          </a:prstGeom>
          <a:solidFill>
            <a:srgbClr val="0070C0"/>
          </a:solidFill>
          <a:ln w="9525">
            <a:noFill/>
          </a:ln>
        </p:spPr>
        <p:txBody>
          <a:bodyPr anchor="ctr"/>
          <a:lstStyle/>
          <a:p>
            <a:pPr lvl="0" algn="ctr" eaLnBrk="1" hangingPunct="1"/>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AutoShape 8"/>
          <p:cNvSpPr/>
          <p:nvPr/>
        </p:nvSpPr>
        <p:spPr>
          <a:xfrm>
            <a:off x="3221038" y="2386013"/>
            <a:ext cx="566737" cy="938212"/>
          </a:xfrm>
          <a:prstGeom prst="chevron">
            <a:avLst>
              <a:gd name="adj" fmla="val 55467"/>
            </a:avLst>
          </a:prstGeom>
          <a:solidFill>
            <a:srgbClr val="0070C0"/>
          </a:solidFill>
          <a:ln w="9525">
            <a:noFill/>
          </a:ln>
        </p:spPr>
        <p:txBody>
          <a:bodyPr anchor="ctr"/>
          <a:lstStyle/>
          <a:p>
            <a:pPr lvl="0" algn="ctr" eaLnBrk="1" hangingPunct="1"/>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AutoShape 8"/>
          <p:cNvSpPr/>
          <p:nvPr/>
        </p:nvSpPr>
        <p:spPr>
          <a:xfrm>
            <a:off x="1435100" y="2386013"/>
            <a:ext cx="566738" cy="938212"/>
          </a:xfrm>
          <a:prstGeom prst="chevron">
            <a:avLst>
              <a:gd name="adj" fmla="val 55467"/>
            </a:avLst>
          </a:prstGeom>
          <a:solidFill>
            <a:srgbClr val="0070C0"/>
          </a:solidFill>
          <a:ln w="9525">
            <a:noFill/>
          </a:ln>
        </p:spPr>
        <p:txBody>
          <a:bodyPr anchor="ctr"/>
          <a:lstStyle/>
          <a:p>
            <a:pPr lvl="0" algn="ctr" eaLnBrk="1" hangingPunct="1"/>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AutoShape 8"/>
          <p:cNvSpPr/>
          <p:nvPr/>
        </p:nvSpPr>
        <p:spPr>
          <a:xfrm>
            <a:off x="6791325" y="2386013"/>
            <a:ext cx="566738" cy="938212"/>
          </a:xfrm>
          <a:prstGeom prst="chevron">
            <a:avLst>
              <a:gd name="adj" fmla="val 55467"/>
            </a:avLst>
          </a:prstGeom>
          <a:solidFill>
            <a:srgbClr val="0070C0"/>
          </a:solidFill>
          <a:ln w="9525">
            <a:noFill/>
          </a:ln>
        </p:spPr>
        <p:txBody>
          <a:bodyPr anchor="ctr"/>
          <a:lstStyle/>
          <a:p>
            <a:pPr lvl="0" algn="ctr" eaLnBrk="1" hangingPunct="1"/>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63"/>
          <p:cNvSpPr/>
          <p:nvPr/>
        </p:nvSpPr>
        <p:spPr>
          <a:xfrm>
            <a:off x="357188" y="2671763"/>
            <a:ext cx="1666875" cy="365760"/>
          </a:xfrm>
          <a:prstGeom prst="rect">
            <a:avLst/>
          </a:prstGeom>
          <a:noFill/>
          <a:ln w="9525">
            <a:noFill/>
          </a:ln>
        </p:spPr>
        <p:txBody>
          <a:bodyPr>
            <a:spAutoFit/>
          </a:bodyPr>
          <a:lstStyle/>
          <a:p>
            <a:pPr lvl="0" eaLnBrk="1" hangingPunct="1"/>
            <a:r>
              <a:rPr lang="en-US" altLang="zh-CN" b="1" i="1" dirty="0">
                <a:solidFill>
                  <a:srgbClr val="646464"/>
                </a:solidFill>
                <a:latin typeface="华文楷体" pitchFamily="2" charset="-122"/>
                <a:ea typeface="华文楷体" pitchFamily="2" charset="-122"/>
                <a:sym typeface="Impact" panose="020B0806030902050204" pitchFamily="34" charset="0"/>
              </a:rPr>
              <a:t>2016</a:t>
            </a:r>
            <a:r>
              <a:rPr lang="zh-CN" altLang="en-US" b="1" i="1" dirty="0">
                <a:solidFill>
                  <a:srgbClr val="646464"/>
                </a:solidFill>
                <a:latin typeface="华文楷体" pitchFamily="2" charset="-122"/>
                <a:ea typeface="华文楷体" pitchFamily="2" charset="-122"/>
                <a:sym typeface="Impact" panose="020B0806030902050204" pitchFamily="34" charset="0"/>
              </a:rPr>
              <a:t>年</a:t>
            </a:r>
            <a:r>
              <a:rPr lang="en-US" altLang="zh-CN" b="1" i="1" dirty="0">
                <a:solidFill>
                  <a:srgbClr val="646464"/>
                </a:solidFill>
                <a:latin typeface="华文楷体" pitchFamily="2" charset="-122"/>
                <a:ea typeface="华文楷体" pitchFamily="2" charset="-122"/>
                <a:sym typeface="Impact" panose="020B0806030902050204" pitchFamily="34" charset="0"/>
              </a:rPr>
              <a:t>4-5</a:t>
            </a:r>
            <a:r>
              <a:rPr lang="zh-CN" altLang="en-US" b="1" i="1" dirty="0">
                <a:solidFill>
                  <a:srgbClr val="646464"/>
                </a:solidFill>
                <a:latin typeface="华文楷体" pitchFamily="2" charset="-122"/>
                <a:ea typeface="华文楷体" pitchFamily="2" charset="-122"/>
                <a:sym typeface="Impact" panose="020B0806030902050204" pitchFamily="34" charset="0"/>
              </a:rPr>
              <a:t>月</a:t>
            </a:r>
            <a:endParaRPr lang="zh-CN" altLang="en-US" b="1" i="1" dirty="0">
              <a:solidFill>
                <a:srgbClr val="646464"/>
              </a:solidFill>
              <a:latin typeface="华文楷体" pitchFamily="2" charset="-122"/>
              <a:ea typeface="华文楷体" pitchFamily="2" charset="-122"/>
              <a:sym typeface="Impact" panose="020B0806030902050204" pitchFamily="34" charset="0"/>
            </a:endParaRPr>
          </a:p>
        </p:txBody>
      </p:sp>
      <p:sp>
        <p:nvSpPr>
          <p:cNvPr id="25" name="TextBox 64"/>
          <p:cNvSpPr/>
          <p:nvPr/>
        </p:nvSpPr>
        <p:spPr>
          <a:xfrm>
            <a:off x="2047875" y="2671763"/>
            <a:ext cx="1451610" cy="365760"/>
          </a:xfrm>
          <a:prstGeom prst="rect">
            <a:avLst/>
          </a:prstGeom>
          <a:noFill/>
          <a:ln w="9525">
            <a:noFill/>
          </a:ln>
        </p:spPr>
        <p:txBody>
          <a:bodyPr wrap="none">
            <a:spAutoFit/>
          </a:bodyPr>
          <a:lstStyle/>
          <a:p>
            <a:pPr lvl="0" eaLnBrk="1" hangingPunct="1"/>
            <a:r>
              <a:rPr lang="en-US" altLang="zh-CN" b="1" i="1" dirty="0">
                <a:solidFill>
                  <a:srgbClr val="646464"/>
                </a:solidFill>
                <a:latin typeface="华文楷体" pitchFamily="2" charset="-122"/>
                <a:ea typeface="华文楷体" pitchFamily="2" charset="-122"/>
                <a:sym typeface="Impact" panose="020B0806030902050204" pitchFamily="34" charset="0"/>
              </a:rPr>
              <a:t>2016</a:t>
            </a:r>
            <a:r>
              <a:rPr lang="zh-CN" altLang="en-US" b="1" i="1" dirty="0">
                <a:solidFill>
                  <a:srgbClr val="646464"/>
                </a:solidFill>
                <a:latin typeface="华文楷体" pitchFamily="2" charset="-122"/>
                <a:ea typeface="华文楷体" pitchFamily="2" charset="-122"/>
                <a:sym typeface="Impact" panose="020B0806030902050204" pitchFamily="34" charset="0"/>
              </a:rPr>
              <a:t>年</a:t>
            </a:r>
            <a:r>
              <a:rPr lang="en-US" altLang="zh-CN" b="1" i="1" dirty="0">
                <a:solidFill>
                  <a:srgbClr val="646464"/>
                </a:solidFill>
                <a:latin typeface="华文楷体" pitchFamily="2" charset="-122"/>
                <a:ea typeface="华文楷体" pitchFamily="2" charset="-122"/>
                <a:sym typeface="Impact" panose="020B0806030902050204" pitchFamily="34" charset="0"/>
              </a:rPr>
              <a:t>6-8</a:t>
            </a:r>
            <a:r>
              <a:rPr lang="zh-CN" altLang="en-US" b="1" i="1" dirty="0">
                <a:solidFill>
                  <a:srgbClr val="646464"/>
                </a:solidFill>
                <a:latin typeface="华文楷体" pitchFamily="2" charset="-122"/>
                <a:ea typeface="华文楷体" pitchFamily="2" charset="-122"/>
                <a:sym typeface="Impact" panose="020B0806030902050204" pitchFamily="34" charset="0"/>
              </a:rPr>
              <a:t>月</a:t>
            </a:r>
            <a:endParaRPr lang="zh-CN" altLang="en-US" b="1" i="1" dirty="0">
              <a:solidFill>
                <a:srgbClr val="646464"/>
              </a:solidFill>
              <a:latin typeface="华文楷体" pitchFamily="2" charset="-122"/>
              <a:ea typeface="华文楷体" pitchFamily="2" charset="-122"/>
              <a:sym typeface="Impact" panose="020B0806030902050204" pitchFamily="34" charset="0"/>
            </a:endParaRPr>
          </a:p>
        </p:txBody>
      </p:sp>
      <p:sp>
        <p:nvSpPr>
          <p:cNvPr id="26" name="TextBox 65"/>
          <p:cNvSpPr/>
          <p:nvPr/>
        </p:nvSpPr>
        <p:spPr>
          <a:xfrm>
            <a:off x="3821113" y="2671763"/>
            <a:ext cx="1726565" cy="384810"/>
          </a:xfrm>
          <a:prstGeom prst="rect">
            <a:avLst/>
          </a:prstGeom>
          <a:noFill/>
          <a:ln w="9525">
            <a:noFill/>
          </a:ln>
        </p:spPr>
        <p:txBody>
          <a:bodyPr wrap="none">
            <a:spAutoFit/>
          </a:bodyPr>
          <a:lstStyle/>
          <a:p>
            <a:pPr lvl="0" eaLnBrk="1" hangingPunct="1"/>
            <a:r>
              <a:rPr lang="en-US" altLang="zh-CN" b="1" i="1" dirty="0">
                <a:solidFill>
                  <a:srgbClr val="646464"/>
                </a:solidFill>
                <a:latin typeface="华文隶书" pitchFamily="2" charset="-122"/>
                <a:ea typeface="华文隶书" pitchFamily="2" charset="-122"/>
                <a:sym typeface="Impact" panose="020B0806030902050204" pitchFamily="34" charset="0"/>
              </a:rPr>
              <a:t>2016</a:t>
            </a:r>
            <a:r>
              <a:rPr lang="zh-CN" altLang="en-US" b="1" i="1" dirty="0">
                <a:solidFill>
                  <a:srgbClr val="646464"/>
                </a:solidFill>
                <a:latin typeface="华文隶书" pitchFamily="2" charset="-122"/>
                <a:ea typeface="华文隶书" pitchFamily="2" charset="-122"/>
                <a:sym typeface="Impact" panose="020B0806030902050204" pitchFamily="34" charset="0"/>
              </a:rPr>
              <a:t>年</a:t>
            </a:r>
            <a:r>
              <a:rPr lang="en-US" altLang="zh-CN" b="1" i="1" dirty="0">
                <a:solidFill>
                  <a:srgbClr val="646464"/>
                </a:solidFill>
                <a:latin typeface="华文隶书" pitchFamily="2" charset="-122"/>
                <a:ea typeface="华文隶书" pitchFamily="2" charset="-122"/>
                <a:sym typeface="Impact" panose="020B0806030902050204" pitchFamily="34" charset="0"/>
              </a:rPr>
              <a:t>9-12</a:t>
            </a:r>
            <a:r>
              <a:rPr lang="zh-CN" altLang="en-US" b="1" i="1" dirty="0">
                <a:solidFill>
                  <a:srgbClr val="646464"/>
                </a:solidFill>
                <a:latin typeface="华文隶书" pitchFamily="2" charset="-122"/>
                <a:ea typeface="华文隶书" pitchFamily="2" charset="-122"/>
                <a:sym typeface="Impact" panose="020B0806030902050204" pitchFamily="34" charset="0"/>
              </a:rPr>
              <a:t>月</a:t>
            </a:r>
            <a:endParaRPr lang="zh-CN" altLang="en-US" b="1" i="1" dirty="0">
              <a:solidFill>
                <a:srgbClr val="646464"/>
              </a:solidFill>
              <a:latin typeface="华文隶书" pitchFamily="2" charset="-122"/>
              <a:ea typeface="华文隶书" pitchFamily="2" charset="-122"/>
              <a:sym typeface="Impact" panose="020B0806030902050204" pitchFamily="34" charset="0"/>
            </a:endParaRPr>
          </a:p>
        </p:txBody>
      </p:sp>
      <p:sp>
        <p:nvSpPr>
          <p:cNvPr id="27" name="TextBox 66"/>
          <p:cNvSpPr/>
          <p:nvPr/>
        </p:nvSpPr>
        <p:spPr>
          <a:xfrm>
            <a:off x="5595938" y="2671763"/>
            <a:ext cx="1344930" cy="384810"/>
          </a:xfrm>
          <a:prstGeom prst="rect">
            <a:avLst/>
          </a:prstGeom>
          <a:noFill/>
          <a:ln w="9525">
            <a:noFill/>
          </a:ln>
        </p:spPr>
        <p:txBody>
          <a:bodyPr wrap="none">
            <a:spAutoFit/>
          </a:bodyPr>
          <a:lstStyle/>
          <a:p>
            <a:pPr lvl="0" eaLnBrk="1" hangingPunct="1"/>
            <a:r>
              <a:rPr lang="en-US" altLang="zh-CN" b="1" i="1" dirty="0">
                <a:solidFill>
                  <a:srgbClr val="646464"/>
                </a:solidFill>
                <a:latin typeface="华文隶书" pitchFamily="2" charset="-122"/>
                <a:ea typeface="华文隶书" pitchFamily="2" charset="-122"/>
                <a:sym typeface="Impact" panose="020B0806030902050204" pitchFamily="34" charset="0"/>
              </a:rPr>
              <a:t>2017</a:t>
            </a:r>
            <a:r>
              <a:rPr lang="zh-CN" altLang="en-US" b="1" i="1" dirty="0">
                <a:solidFill>
                  <a:srgbClr val="646464"/>
                </a:solidFill>
                <a:latin typeface="华文隶书" pitchFamily="2" charset="-122"/>
                <a:ea typeface="华文隶书" pitchFamily="2" charset="-122"/>
                <a:sym typeface="Impact" panose="020B0806030902050204" pitchFamily="34" charset="0"/>
              </a:rPr>
              <a:t>年</a:t>
            </a:r>
            <a:r>
              <a:rPr lang="en-US" altLang="zh-CN" b="1" i="1" dirty="0">
                <a:solidFill>
                  <a:srgbClr val="646464"/>
                </a:solidFill>
                <a:latin typeface="华文隶书" pitchFamily="2" charset="-122"/>
                <a:ea typeface="华文隶书" pitchFamily="2" charset="-122"/>
                <a:sym typeface="Impact" panose="020B0806030902050204" pitchFamily="34" charset="0"/>
              </a:rPr>
              <a:t>1</a:t>
            </a:r>
            <a:r>
              <a:rPr lang="zh-CN" altLang="en-US" b="1" i="1" dirty="0">
                <a:solidFill>
                  <a:srgbClr val="646464"/>
                </a:solidFill>
                <a:latin typeface="华文隶书" pitchFamily="2" charset="-122"/>
                <a:ea typeface="华文隶书" pitchFamily="2" charset="-122"/>
                <a:sym typeface="Impact" panose="020B0806030902050204" pitchFamily="34" charset="0"/>
              </a:rPr>
              <a:t>月</a:t>
            </a:r>
            <a:endParaRPr lang="zh-CN" altLang="en-US" b="1" i="1" dirty="0">
              <a:solidFill>
                <a:srgbClr val="646464"/>
              </a:solidFill>
              <a:latin typeface="华文隶书" pitchFamily="2" charset="-122"/>
              <a:ea typeface="华文隶书" pitchFamily="2" charset="-122"/>
              <a:sym typeface="Impact" panose="020B0806030902050204" pitchFamily="34" charset="0"/>
            </a:endParaRPr>
          </a:p>
        </p:txBody>
      </p:sp>
      <p:grpSp>
        <p:nvGrpSpPr>
          <p:cNvPr id="4" name="Group 17"/>
          <p:cNvGrpSpPr/>
          <p:nvPr/>
        </p:nvGrpSpPr>
        <p:grpSpPr>
          <a:xfrm>
            <a:off x="931863" y="3162300"/>
            <a:ext cx="1925637" cy="1800225"/>
            <a:chOff x="0" y="-1"/>
            <a:chExt cx="1925931" cy="1800025"/>
          </a:xfrm>
        </p:grpSpPr>
        <p:sp>
          <p:nvSpPr>
            <p:cNvPr id="14361" name="直接连接符 68"/>
            <p:cNvSpPr/>
            <p:nvPr/>
          </p:nvSpPr>
          <p:spPr>
            <a:xfrm>
              <a:off x="0" y="-1"/>
              <a:ext cx="1" cy="1800025"/>
            </a:xfrm>
            <a:prstGeom prst="line">
              <a:avLst/>
            </a:prstGeom>
            <a:ln w="28575" cap="flat" cmpd="sng">
              <a:solidFill>
                <a:srgbClr val="888888"/>
              </a:solidFill>
              <a:prstDash val="solid"/>
              <a:miter/>
              <a:headEnd type="oval" w="med" len="med"/>
              <a:tailEnd type="oval" w="med" len="med"/>
            </a:ln>
          </p:spPr>
        </p:sp>
        <p:sp>
          <p:nvSpPr>
            <p:cNvPr id="14362" name="TextBox 69"/>
            <p:cNvSpPr/>
            <p:nvPr/>
          </p:nvSpPr>
          <p:spPr>
            <a:xfrm>
              <a:off x="0" y="338147"/>
              <a:ext cx="1925931" cy="1338846"/>
            </a:xfrm>
            <a:prstGeom prst="rect">
              <a:avLst/>
            </a:prstGeom>
            <a:noFill/>
            <a:ln w="9525">
              <a:noFill/>
            </a:ln>
          </p:spPr>
          <p:txBody>
            <a:bodyPr>
              <a:spAutoFit/>
            </a:bodyPr>
            <a:lstStyle/>
            <a:p>
              <a:pPr lvl="0" eaLnBrk="1" hangingPunct="1">
                <a:lnSpc>
                  <a:spcPct val="150000"/>
                </a:lnSpc>
              </a:pPr>
              <a:r>
                <a:rPr lang="zh-CN" altLang="en-US" b="1" dirty="0">
                  <a:solidFill>
                    <a:srgbClr val="646464"/>
                  </a:solidFill>
                  <a:latin typeface="Arial" panose="020B0604020202020204" pitchFamily="34" charset="0"/>
                  <a:ea typeface="微软雅黑" panose="020B0503020204020204" pitchFamily="34" charset="-122"/>
                  <a:sym typeface="Arial" panose="020B0604020202020204" pitchFamily="34" charset="0"/>
                </a:rPr>
                <a:t>动员部署阶段</a:t>
              </a:r>
              <a:endParaRPr lang="en-US" altLang="x-none" b="1"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a:p>
              <a:pPr lvl="0" eaLnBrk="1" hangingPunct="1">
                <a:lnSpc>
                  <a:spcPct val="150000"/>
                </a:lnSpc>
              </a:pPr>
              <a:r>
                <a:rPr lang="zh-CN" altLang="en-US" sz="1200" dirty="0">
                  <a:solidFill>
                    <a:srgbClr val="646464"/>
                  </a:solidFill>
                  <a:latin typeface="Arial" panose="020B0604020202020204" pitchFamily="34" charset="0"/>
                  <a:ea typeface="微软雅黑" panose="020B0503020204020204" pitchFamily="34" charset="-122"/>
                  <a:sym typeface="Arial" panose="020B0604020202020204" pitchFamily="34" charset="0"/>
                </a:rPr>
                <a:t>宣传平安工地建设标准及规范，部署各部门和作业队伍应做的具体工作。</a:t>
              </a:r>
              <a:endParaRPr lang="zh-CN" altLang="en-US" sz="120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0"/>
          <p:cNvGrpSpPr/>
          <p:nvPr/>
        </p:nvGrpSpPr>
        <p:grpSpPr>
          <a:xfrm>
            <a:off x="2551113" y="642938"/>
            <a:ext cx="1925637" cy="1944687"/>
            <a:chOff x="0" y="0"/>
            <a:chExt cx="1925931" cy="1944943"/>
          </a:xfrm>
        </p:grpSpPr>
        <p:sp>
          <p:nvSpPr>
            <p:cNvPr id="37" name="直接连接符 71"/>
            <p:cNvSpPr>
              <a:spLocks noChangeShapeType="1"/>
            </p:cNvSpPr>
            <p:nvPr/>
          </p:nvSpPr>
          <p:spPr bwMode="auto">
            <a:xfrm>
              <a:off x="0" y="144481"/>
              <a:ext cx="0" cy="1800462"/>
            </a:xfrm>
            <a:prstGeom prst="line">
              <a:avLst/>
            </a:prstGeom>
            <a:noFill/>
            <a:ln w="28575" cmpd="sng">
              <a:solidFill>
                <a:srgbClr val="888888"/>
              </a:solidFill>
              <a:miter lim="800000"/>
              <a:headEnd type="oval" w="med" len="med"/>
              <a:tailEnd type="oval"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w="38100">
                  <a:solidFill>
                    <a:schemeClr val="tx1"/>
                  </a:solid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60" name="TextBox 72"/>
            <p:cNvSpPr/>
            <p:nvPr/>
          </p:nvSpPr>
          <p:spPr>
            <a:xfrm>
              <a:off x="0" y="0"/>
              <a:ext cx="1925931" cy="1339004"/>
            </a:xfrm>
            <a:prstGeom prst="rect">
              <a:avLst/>
            </a:prstGeom>
            <a:noFill/>
            <a:ln w="9525">
              <a:noFill/>
            </a:ln>
          </p:spPr>
          <p:txBody>
            <a:bodyPr>
              <a:spAutoFit/>
            </a:bodyPr>
            <a:lstStyle/>
            <a:p>
              <a:pPr lvl="0" eaLnBrk="1" hangingPunct="1">
                <a:lnSpc>
                  <a:spcPct val="150000"/>
                </a:lnSpc>
              </a:pPr>
              <a:r>
                <a:rPr lang="zh-CN" altLang="en-US" b="1" dirty="0">
                  <a:solidFill>
                    <a:srgbClr val="646464"/>
                  </a:solidFill>
                  <a:latin typeface="Arial" panose="020B0604020202020204" pitchFamily="34" charset="0"/>
                  <a:ea typeface="微软雅黑" panose="020B0503020204020204" pitchFamily="34" charset="-122"/>
                  <a:sym typeface="Arial" panose="020B0604020202020204" pitchFamily="34" charset="0"/>
                </a:rPr>
                <a:t>创建示范阶段</a:t>
              </a:r>
              <a:endParaRPr lang="en-US" altLang="x-none" b="1"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a:p>
              <a:pPr lvl="0" eaLnBrk="1" hangingPunct="1">
                <a:lnSpc>
                  <a:spcPct val="150000"/>
                </a:lnSpc>
              </a:pPr>
              <a:r>
                <a:rPr lang="zh-CN" altLang="en-US" sz="1200" dirty="0">
                  <a:solidFill>
                    <a:srgbClr val="646464"/>
                  </a:solidFill>
                  <a:latin typeface="Arial" panose="020B0604020202020204" pitchFamily="34" charset="0"/>
                  <a:ea typeface="微软雅黑" panose="020B0503020204020204" pitchFamily="34" charset="-122"/>
                  <a:sym typeface="Arial" panose="020B0604020202020204" pitchFamily="34" charset="0"/>
                </a:rPr>
                <a:t>以***为示范点，严格按照平安工地建设标准及规范，进行建设及作业活动。</a:t>
              </a:r>
              <a:endParaRPr lang="zh-CN" altLang="en-US" sz="120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3"/>
          <p:cNvGrpSpPr/>
          <p:nvPr/>
        </p:nvGrpSpPr>
        <p:grpSpPr>
          <a:xfrm>
            <a:off x="4298950" y="3182938"/>
            <a:ext cx="2011363" cy="1800225"/>
            <a:chOff x="0" y="0"/>
            <a:chExt cx="1925931" cy="1732754"/>
          </a:xfrm>
        </p:grpSpPr>
        <p:sp>
          <p:nvSpPr>
            <p:cNvPr id="14357" name="直接连接符 74"/>
            <p:cNvSpPr/>
            <p:nvPr/>
          </p:nvSpPr>
          <p:spPr>
            <a:xfrm>
              <a:off x="7492" y="0"/>
              <a:ext cx="1" cy="1732754"/>
            </a:xfrm>
            <a:prstGeom prst="line">
              <a:avLst/>
            </a:prstGeom>
            <a:ln w="28575" cap="flat" cmpd="sng">
              <a:solidFill>
                <a:srgbClr val="888888"/>
              </a:solidFill>
              <a:prstDash val="solid"/>
              <a:miter/>
              <a:headEnd type="oval" w="med" len="med"/>
              <a:tailEnd type="oval" w="med" len="med"/>
            </a:ln>
          </p:spPr>
        </p:sp>
        <p:sp>
          <p:nvSpPr>
            <p:cNvPr id="14358" name="TextBox 75"/>
            <p:cNvSpPr/>
            <p:nvPr/>
          </p:nvSpPr>
          <p:spPr>
            <a:xfrm>
              <a:off x="0" y="305642"/>
              <a:ext cx="1925931" cy="1288811"/>
            </a:xfrm>
            <a:prstGeom prst="rect">
              <a:avLst/>
            </a:prstGeom>
            <a:noFill/>
            <a:ln w="9525">
              <a:noFill/>
            </a:ln>
          </p:spPr>
          <p:txBody>
            <a:bodyPr>
              <a:spAutoFit/>
            </a:bodyPr>
            <a:lstStyle/>
            <a:p>
              <a:pPr lvl="0" eaLnBrk="1" hangingPunct="1">
                <a:lnSpc>
                  <a:spcPct val="150000"/>
                </a:lnSpc>
              </a:pPr>
              <a:r>
                <a:rPr lang="zh-CN" altLang="en-US" b="1" dirty="0">
                  <a:solidFill>
                    <a:srgbClr val="646464"/>
                  </a:solidFill>
                  <a:latin typeface="Arial" panose="020B0604020202020204" pitchFamily="34" charset="0"/>
                  <a:ea typeface="微软雅黑" panose="020B0503020204020204" pitchFamily="34" charset="-122"/>
                  <a:sym typeface="Arial" panose="020B0604020202020204" pitchFamily="34" charset="0"/>
                </a:rPr>
                <a:t>推进落实阶段</a:t>
              </a:r>
              <a:endParaRPr lang="en-US" altLang="en-US" b="1"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a:p>
              <a:pPr lvl="0" eaLnBrk="1" hangingPunct="1">
                <a:lnSpc>
                  <a:spcPct val="150000"/>
                </a:lnSpc>
              </a:pPr>
              <a:r>
                <a:rPr lang="zh-CN" altLang="en-US" sz="1200" dirty="0">
                  <a:solidFill>
                    <a:srgbClr val="646464"/>
                  </a:solidFill>
                  <a:latin typeface="Arial" panose="020B0604020202020204" pitchFamily="34" charset="0"/>
                  <a:ea typeface="微软雅黑" panose="020B0503020204020204" pitchFamily="34" charset="-122"/>
                  <a:sym typeface="Arial" panose="020B0604020202020204" pitchFamily="34" charset="0"/>
                </a:rPr>
                <a:t>根据示范点的经验，在全项目所有作业区域推进落实平安工地建设。</a:t>
              </a:r>
              <a:endParaRPr lang="zh-CN" altLang="en-US" sz="120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26"/>
          <p:cNvGrpSpPr/>
          <p:nvPr/>
        </p:nvGrpSpPr>
        <p:grpSpPr>
          <a:xfrm>
            <a:off x="6146800" y="714375"/>
            <a:ext cx="1925638" cy="1944688"/>
            <a:chOff x="0" y="0"/>
            <a:chExt cx="1925931" cy="1944943"/>
          </a:xfrm>
        </p:grpSpPr>
        <p:sp>
          <p:nvSpPr>
            <p:cNvPr id="14355" name="直接连接符 77"/>
            <p:cNvSpPr/>
            <p:nvPr/>
          </p:nvSpPr>
          <p:spPr>
            <a:xfrm>
              <a:off x="0" y="144015"/>
              <a:ext cx="1" cy="1800928"/>
            </a:xfrm>
            <a:prstGeom prst="line">
              <a:avLst/>
            </a:prstGeom>
            <a:ln w="28575" cap="flat" cmpd="sng">
              <a:solidFill>
                <a:srgbClr val="888888"/>
              </a:solidFill>
              <a:prstDash val="solid"/>
              <a:miter/>
              <a:headEnd type="oval" w="med" len="med"/>
              <a:tailEnd type="oval" w="med" len="med"/>
            </a:ln>
          </p:spPr>
        </p:sp>
        <p:sp>
          <p:nvSpPr>
            <p:cNvPr id="14356" name="TextBox 78"/>
            <p:cNvSpPr/>
            <p:nvPr/>
          </p:nvSpPr>
          <p:spPr>
            <a:xfrm>
              <a:off x="0" y="0"/>
              <a:ext cx="1925931" cy="1339518"/>
            </a:xfrm>
            <a:prstGeom prst="rect">
              <a:avLst/>
            </a:prstGeom>
            <a:noFill/>
            <a:ln w="9525">
              <a:noFill/>
            </a:ln>
          </p:spPr>
          <p:txBody>
            <a:bodyPr>
              <a:spAutoFit/>
            </a:bodyPr>
            <a:lstStyle/>
            <a:p>
              <a:pPr lvl="0" eaLnBrk="1" hangingPunct="1">
                <a:lnSpc>
                  <a:spcPct val="150000"/>
                </a:lnSpc>
              </a:pPr>
              <a:r>
                <a:rPr lang="zh-CN" altLang="en-US" b="1" dirty="0">
                  <a:solidFill>
                    <a:srgbClr val="0070C0"/>
                  </a:solidFill>
                  <a:latin typeface="Arial" panose="020B0604020202020204" pitchFamily="34" charset="0"/>
                  <a:ea typeface="微软雅黑" panose="020B0503020204020204" pitchFamily="34" charset="-122"/>
                  <a:sym typeface="Arial" panose="020B0604020202020204" pitchFamily="34" charset="0"/>
                </a:rPr>
                <a:t>总结上报阶段</a:t>
              </a:r>
              <a:endParaRPr lang="en-US" altLang="x-none" b="1"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a:p>
              <a:pPr lvl="0" eaLnBrk="1" hangingPunct="1">
                <a:lnSpc>
                  <a:spcPct val="150000"/>
                </a:lnSpc>
              </a:pPr>
              <a:r>
                <a:rPr lang="zh-CN" altLang="en-US" sz="1200" dirty="0">
                  <a:solidFill>
                    <a:srgbClr val="0070C0"/>
                  </a:solidFill>
                  <a:latin typeface="Arial" panose="020B0604020202020204" pitchFamily="34" charset="0"/>
                  <a:ea typeface="微软雅黑" panose="020B0503020204020204" pitchFamily="34" charset="-122"/>
                  <a:sym typeface="Arial" panose="020B0604020202020204" pitchFamily="34" charset="0"/>
                </a:rPr>
                <a:t>将平安工地建设的有关材料、图片及活动开展情况总结上报监理及业主单位。</a:t>
              </a:r>
              <a:endParaRPr lang="zh-CN" altLang="en-US" sz="120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0-#ppt_w/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250" fill="hold"/>
                                        <p:tgtEl>
                                          <p:spTgt spid="22"/>
                                        </p:tgtEl>
                                        <p:attrNameLst>
                                          <p:attrName>ppt_x</p:attrName>
                                        </p:attrNameLst>
                                      </p:cBhvr>
                                      <p:tavLst>
                                        <p:tav tm="0">
                                          <p:val>
                                            <p:strVal val="0-#ppt_w/2"/>
                                          </p:val>
                                        </p:tav>
                                        <p:tav tm="100000">
                                          <p:val>
                                            <p:strVal val="#ppt_x"/>
                                          </p:val>
                                        </p:tav>
                                      </p:tavLst>
                                    </p:anim>
                                    <p:anim calcmode="lin" valueType="num">
                                      <p:cBhvr>
                                        <p:cTn id="13" dur="250" fill="hold"/>
                                        <p:tgtEl>
                                          <p:spTgt spid="2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ppt_x</p:attrName>
                                        </p:attrNameLst>
                                      </p:cBhvr>
                                      <p:tavLst>
                                        <p:tav tm="0">
                                          <p:val>
                                            <p:strVal val="0-#ppt_w/2"/>
                                          </p:val>
                                        </p:tav>
                                        <p:tav tm="100000">
                                          <p:val>
                                            <p:strVal val="#ppt_x"/>
                                          </p:val>
                                        </p:tav>
                                      </p:tavLst>
                                    </p:anim>
                                    <p:anim calcmode="lin" valueType="num">
                                      <p:cBhvr>
                                        <p:cTn id="17" dur="250" fill="hold"/>
                                        <p:tgtEl>
                                          <p:spTgt spid="2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250" fill="hold"/>
                                        <p:tgtEl>
                                          <p:spTgt spid="20"/>
                                        </p:tgtEl>
                                        <p:attrNameLst>
                                          <p:attrName>ppt_x</p:attrName>
                                        </p:attrNameLst>
                                      </p:cBhvr>
                                      <p:tavLst>
                                        <p:tav tm="0">
                                          <p:val>
                                            <p:strVal val="0-#ppt_w/2"/>
                                          </p:val>
                                        </p:tav>
                                        <p:tav tm="100000">
                                          <p:val>
                                            <p:strVal val="#ppt_x"/>
                                          </p:val>
                                        </p:tav>
                                      </p:tavLst>
                                    </p:anim>
                                    <p:anim calcmode="lin" valueType="num">
                                      <p:cBhvr>
                                        <p:cTn id="21" dur="25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23"/>
                                        </p:tgtEl>
                                        <p:attrNameLst>
                                          <p:attrName>style.visibility</p:attrName>
                                        </p:attrNameLst>
                                      </p:cBhvr>
                                      <p:to>
                                        <p:strVal val="visible"/>
                                      </p:to>
                                    </p:set>
                                    <p:anim calcmode="lin" valueType="num">
                                      <p:cBhvr>
                                        <p:cTn id="24" dur="250" fill="hold"/>
                                        <p:tgtEl>
                                          <p:spTgt spid="23"/>
                                        </p:tgtEl>
                                        <p:attrNameLst>
                                          <p:attrName>ppt_x</p:attrName>
                                        </p:attrNameLst>
                                      </p:cBhvr>
                                      <p:tavLst>
                                        <p:tav tm="0">
                                          <p:val>
                                            <p:strVal val="0-#ppt_w/2"/>
                                          </p:val>
                                        </p:tav>
                                        <p:tav tm="100000">
                                          <p:val>
                                            <p:strVal val="#ppt_x"/>
                                          </p:val>
                                        </p:tav>
                                      </p:tavLst>
                                    </p:anim>
                                    <p:anim calcmode="lin" valueType="num">
                                      <p:cBhvr>
                                        <p:cTn id="25" dur="25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filter="fade">
                                      <p:cBhvr>
                                        <p:cTn id="29" dur="500"/>
                                        <p:tgtEl>
                                          <p:spTgt spid="24"/>
                                        </p:tgtEl>
                                      </p:cBhvr>
                                    </p:animEffect>
                                    <p:anim calcmode="lin" valueType="num">
                                      <p:cBhvr>
                                        <p:cTn id="30" dur="500" fill="hold"/>
                                        <p:tgtEl>
                                          <p:spTgt spid="24"/>
                                        </p:tgtEl>
                                        <p:attrNameLst>
                                          <p:attrName>ppt_x</p:attrName>
                                        </p:attrNameLst>
                                      </p:cBhvr>
                                      <p:tavLst>
                                        <p:tav tm="0">
                                          <p:val>
                                            <p:strVal val="#ppt_x"/>
                                          </p:val>
                                        </p:tav>
                                        <p:tav tm="100000">
                                          <p:val>
                                            <p:strVal val="#ppt_x"/>
                                          </p:val>
                                        </p:tav>
                                      </p:tavLst>
                                    </p:anim>
                                    <p:anim calcmode="lin" valueType="num">
                                      <p:cBhvr>
                                        <p:cTn id="31" dur="5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filter="fade">
                                      <p:cBhvr>
                                        <p:cTn id="34" dur="500"/>
                                        <p:tgtEl>
                                          <p:spTgt spid="25"/>
                                        </p:tgtEl>
                                      </p:cBhvr>
                                    </p:animEffect>
                                    <p:anim calcmode="lin" valueType="num">
                                      <p:cBhvr>
                                        <p:cTn id="35" dur="500" fill="hold"/>
                                        <p:tgtEl>
                                          <p:spTgt spid="25"/>
                                        </p:tgtEl>
                                        <p:attrNameLst>
                                          <p:attrName>ppt_x</p:attrName>
                                        </p:attrNameLst>
                                      </p:cBhvr>
                                      <p:tavLst>
                                        <p:tav tm="0">
                                          <p:val>
                                            <p:strVal val="#ppt_x"/>
                                          </p:val>
                                        </p:tav>
                                        <p:tav tm="100000">
                                          <p:val>
                                            <p:strVal val="#ppt_x"/>
                                          </p:val>
                                        </p:tav>
                                      </p:tavLst>
                                    </p:anim>
                                    <p:anim calcmode="lin" valueType="num">
                                      <p:cBhvr>
                                        <p:cTn id="36" dur="500" fill="hold"/>
                                        <p:tgtEl>
                                          <p:spTgt spid="2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filter="fade">
                                      <p:cBhvr>
                                        <p:cTn id="39" dur="500"/>
                                        <p:tgtEl>
                                          <p:spTgt spid="26"/>
                                        </p:tgtEl>
                                      </p:cBhvr>
                                    </p:animEffect>
                                    <p:anim calcmode="lin" valueType="num">
                                      <p:cBhvr>
                                        <p:cTn id="40" dur="500" fill="hold"/>
                                        <p:tgtEl>
                                          <p:spTgt spid="26"/>
                                        </p:tgtEl>
                                        <p:attrNameLst>
                                          <p:attrName>ppt_x</p:attrName>
                                        </p:attrNameLst>
                                      </p:cBhvr>
                                      <p:tavLst>
                                        <p:tav tm="0">
                                          <p:val>
                                            <p:strVal val="#ppt_x"/>
                                          </p:val>
                                        </p:tav>
                                        <p:tav tm="100000">
                                          <p:val>
                                            <p:strVal val="#ppt_x"/>
                                          </p:val>
                                        </p:tav>
                                      </p:tavLst>
                                    </p:anim>
                                    <p:anim calcmode="lin" valueType="num">
                                      <p:cBhvr>
                                        <p:cTn id="41" dur="5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filter="fade">
                                      <p:cBhvr>
                                        <p:cTn id="44" dur="500"/>
                                        <p:tgtEl>
                                          <p:spTgt spid="27"/>
                                        </p:tgtEl>
                                      </p:cBhvr>
                                    </p:animEffect>
                                    <p:anim calcmode="lin" valueType="num">
                                      <p:cBhvr>
                                        <p:cTn id="45" dur="500" fill="hold"/>
                                        <p:tgtEl>
                                          <p:spTgt spid="27"/>
                                        </p:tgtEl>
                                        <p:attrNameLst>
                                          <p:attrName>ppt_x</p:attrName>
                                        </p:attrNameLst>
                                      </p:cBhvr>
                                      <p:tavLst>
                                        <p:tav tm="0">
                                          <p:val>
                                            <p:strVal val="#ppt_x"/>
                                          </p:val>
                                        </p:tav>
                                        <p:tav tm="100000">
                                          <p:val>
                                            <p:strVal val="#ppt_x"/>
                                          </p:val>
                                        </p:tav>
                                      </p:tavLst>
                                    </p:anim>
                                    <p:anim calcmode="lin" valueType="num">
                                      <p:cBhvr>
                                        <p:cTn id="46" dur="5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filter="wipe(down)">
                                      <p:cBhvr>
                                        <p:cTn id="56" dur="250"/>
                                        <p:tgtEl>
                                          <p:spTgt spid="4"/>
                                        </p:tgtEl>
                                      </p:cBhvr>
                                    </p:animEffect>
                                  </p:childTnLst>
                                </p:cTn>
                              </p:par>
                              <p:par>
                                <p:cTn id="57" presetID="2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filter="wipe(down)">
                                      <p:cBhvr>
                                        <p:cTn id="59" dur="250"/>
                                        <p:tgtEl>
                                          <p:spTgt spid="5"/>
                                        </p:tgtEl>
                                      </p:cBhvr>
                                    </p:animEffect>
                                  </p:childTnLst>
                                </p:cTn>
                              </p:par>
                              <p:par>
                                <p:cTn id="60" presetID="22" presetClass="entr" presetSubtype="4"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filter="wipe(down)">
                                      <p:cBhvr>
                                        <p:cTn id="62" dur="250"/>
                                        <p:tgtEl>
                                          <p:spTgt spid="6"/>
                                        </p:tgtEl>
                                      </p:cBhvr>
                                    </p:animEffect>
                                  </p:childTnLst>
                                </p:cTn>
                              </p:par>
                              <p:par>
                                <p:cTn id="63" presetID="22" presetClass="entr" presetSubtype="4"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filter="wipe(down)">
                                      <p:cBhvr>
                                        <p:cTn id="6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2" grpId="0" bldLvl="0" animBg="1"/>
      <p:bldP spid="23" grpId="0" bldLvl="0" animBg="1"/>
      <p:bldP spid="24" grpId="0" bldLvl="0"/>
      <p:bldP spid="25" grpId="0" bldLvl="0"/>
      <p:bldP spid="26" grpId="0" bldLvl="0"/>
      <p:bldP spid="27"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2308225"/>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我项目部通过开展“平安工地”建设活动，切实的将安全生产法律法规、技术规范落实到了各个生产环节及整个工程建设过程中，杜绝了安全事故的发生，实现了年初制定的安全生产目标。在每月进行的自我评价考核及监理单位的考核评价中均取得良好的成绩。</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平安工地建设</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ox(in)">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3000375" y="71437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自我评价考核得分统计</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aphicFrame>
        <p:nvGraphicFramePr>
          <p:cNvPr id="13" name="图表 21"/>
          <p:cNvGraphicFramePr/>
          <p:nvPr/>
        </p:nvGraphicFramePr>
        <p:xfrm>
          <a:off x="144463" y="1225550"/>
          <a:ext cx="8639175" cy="3581400"/>
        </p:xfrm>
        <a:graphic>
          <a:graphicData uri="http://schemas.openxmlformats.org/presentationml/2006/ole">
            <mc:AlternateContent xmlns:mc="http://schemas.openxmlformats.org/markup-compatibility/2006">
              <mc:Choice xmlns:v="urn:schemas-microsoft-com:vml" Requires="v">
                <p:oleObj spid="_x0000_s4102" name="" r:id="rId1" imgW="8637905" imgH="3584575" progId="Excel.Chart.8">
                  <p:embed/>
                </p:oleObj>
              </mc:Choice>
              <mc:Fallback>
                <p:oleObj name="" r:id="rId1" imgW="8637905" imgH="3584575" progId="Excel.Chart.8">
                  <p:embed/>
                  <p:pic>
                    <p:nvPicPr>
                      <p:cNvPr id="0" name="图片 3076"/>
                      <p:cNvPicPr/>
                      <p:nvPr/>
                    </p:nvPicPr>
                    <p:blipFill>
                      <a:blip r:embed="rId2"/>
                      <a:stretch>
                        <a:fillRect/>
                      </a:stretch>
                    </p:blipFill>
                    <p:spPr>
                      <a:xfrm>
                        <a:off x="144463" y="1225550"/>
                        <a:ext cx="8639175" cy="3581400"/>
                      </a:xfrm>
                      <a:prstGeom prst="rect">
                        <a:avLst/>
                      </a:prstGeom>
                      <a:noFill/>
                      <a:ln w="38100">
                        <a:noFill/>
                        <a:miter/>
                      </a:ln>
                    </p:spPr>
                  </p:pic>
                </p:oleObj>
              </mc:Fallback>
            </mc:AlternateContent>
          </a:graphicData>
        </a:graphic>
      </p:graphicFrame>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edg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OleChart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14625" y="785813"/>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平安工地建设</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
        <p:nvSpPr>
          <p:cNvPr id="13" name="六边形 12"/>
          <p:cNvSpPr/>
          <p:nvPr/>
        </p:nvSpPr>
        <p:spPr bwMode="auto">
          <a:xfrm>
            <a:off x="571500" y="1641475"/>
            <a:ext cx="2286000" cy="1930400"/>
          </a:xfrm>
          <a:prstGeom prst="hexagon">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六边形 16"/>
          <p:cNvSpPr/>
          <p:nvPr/>
        </p:nvSpPr>
        <p:spPr bwMode="auto">
          <a:xfrm>
            <a:off x="2500313" y="2713038"/>
            <a:ext cx="2286000" cy="1930400"/>
          </a:xfrm>
          <a:prstGeom prst="hexagon">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六边形 17"/>
          <p:cNvSpPr/>
          <p:nvPr/>
        </p:nvSpPr>
        <p:spPr bwMode="auto">
          <a:xfrm>
            <a:off x="4429125" y="1714500"/>
            <a:ext cx="2286000" cy="1930400"/>
          </a:xfrm>
          <a:prstGeom prst="hexagon">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六边形 18"/>
          <p:cNvSpPr/>
          <p:nvPr/>
        </p:nvSpPr>
        <p:spPr bwMode="auto">
          <a:xfrm>
            <a:off x="6357938" y="2714625"/>
            <a:ext cx="2286000" cy="1930400"/>
          </a:xfrm>
          <a:prstGeom prst="hexagon">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六边形 39"/>
          <p:cNvSpPr/>
          <p:nvPr/>
        </p:nvSpPr>
        <p:spPr>
          <a:xfrm>
            <a:off x="6572250" y="1785938"/>
            <a:ext cx="928688" cy="857250"/>
          </a:xfrm>
          <a:prstGeom prst="hexagon">
            <a:avLst>
              <a:gd name="adj" fmla="val 24911"/>
              <a:gd name="vf" fmla="val 115470"/>
            </a:avLst>
          </a:prstGeom>
          <a:solidFill>
            <a:srgbClr val="D8D8D8">
              <a:alpha val="63136"/>
            </a:srgbClr>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5"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3"/>
                                        </p:tgtEl>
                                      </p:cBhvr>
                                    </p:animEffect>
                                  </p:childTnLst>
                                </p:cTn>
                              </p:par>
                            </p:childTnLst>
                          </p:cTn>
                        </p:par>
                        <p:par>
                          <p:cTn id="23" fill="hold">
                            <p:stCondLst>
                              <p:cond delay="1500"/>
                            </p:stCondLst>
                            <p:childTnLst>
                              <p:par>
                                <p:cTn id="24" presetID="25"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7"/>
                                        </p:tgtEl>
                                      </p:cBhvr>
                                    </p:animEffect>
                                  </p:childTnLst>
                                </p:cTn>
                              </p:par>
                            </p:childTnLst>
                          </p:cTn>
                        </p:par>
                        <p:par>
                          <p:cTn id="34" fill="hold">
                            <p:stCondLst>
                              <p:cond delay="2500"/>
                            </p:stCondLst>
                            <p:childTnLst>
                              <p:par>
                                <p:cTn id="35" presetID="25"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0" dur="1000" fill="hold"/>
                                        <p:tgtEl>
                                          <p:spTgt spid="1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8"/>
                                        </p:tgtEl>
                                      </p:cBhvr>
                                    </p:animEffect>
                                  </p:childTnLst>
                                </p:cTn>
                              </p:par>
                            </p:childTnLst>
                          </p:cTn>
                        </p:par>
                        <p:par>
                          <p:cTn id="45" fill="hold">
                            <p:stCondLst>
                              <p:cond delay="3500"/>
                            </p:stCondLst>
                            <p:childTnLst>
                              <p:par>
                                <p:cTn id="46" presetID="25"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1" dur="1000" fill="hold"/>
                                        <p:tgtEl>
                                          <p:spTgt spid="19"/>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9"/>
                                        </p:tgtEl>
                                      </p:cBhvr>
                                    </p:animEffect>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3" grpId="0" animBg="1"/>
      <p:bldP spid="17" grpId="0" animBg="1"/>
      <p:bldP spid="18" grpId="0" animBg="1"/>
      <p:bldP spid="19" grpId="0" animBg="1"/>
      <p:bldP spid="2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2800350"/>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每项工程开工前项目部结合工序（单位</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作业特点、环境条件、施工组织等因素，用定性和定量相结合的方法初步分析其孕险环境与致险因子，辨识施工作业活动中典型事故类型，建立危害因素、危险源普查清单，评估施工期间的整体安全风险大小，确定安全风险等级。安全风险等级在高度以上的工程将采用鱼刺图法、</a:t>
            </a:r>
            <a:r>
              <a:rPr lang="en-US" altLang="zh-CN" sz="1600" dirty="0">
                <a:latin typeface="微软雅黑" panose="020B0503020204020204" pitchFamily="34" charset="-122"/>
                <a:ea typeface="微软雅黑" panose="020B0503020204020204" pitchFamily="34" charset="-122"/>
              </a:rPr>
              <a:t>LEC</a:t>
            </a:r>
            <a:r>
              <a:rPr lang="zh-CN" altLang="en-US" sz="1600" dirty="0">
                <a:latin typeface="微软雅黑" panose="020B0503020204020204" pitchFamily="34" charset="-122"/>
                <a:ea typeface="微软雅黑" panose="020B0503020204020204" pitchFamily="34" charset="-122"/>
              </a:rPr>
              <a:t>法和风险矩阵法等专业评估方法进行安全专项风险评估。</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安全风险管控</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ox(in)">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2" name="五角星 18"/>
          <p:cNvSpPr>
            <a:spLocks noChangeArrowheads="1"/>
          </p:cNvSpPr>
          <p:nvPr/>
        </p:nvSpPr>
        <p:spPr bwMode="auto">
          <a:xfrm>
            <a:off x="2867025" y="1322388"/>
            <a:ext cx="3070225" cy="3070225"/>
          </a:xfrm>
          <a:prstGeom prst="star5">
            <a:avLst/>
          </a:prstGeom>
          <a:gradFill rotWithShape="1">
            <a:gsLst>
              <a:gs pos="0">
                <a:srgbClr val="00B0F0"/>
              </a:gs>
              <a:gs pos="16699">
                <a:srgbClr val="0070C0"/>
              </a:gs>
              <a:gs pos="100000">
                <a:srgbClr val="00B0F0"/>
              </a:gs>
            </a:gsLst>
            <a:lin ang="5400000" scaled="1"/>
          </a:gradFill>
          <a:ln w="19050" cmpd="sng">
            <a:solidFill>
              <a:srgbClr val="395E8A"/>
            </a:solid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 name="任意多边形 19"/>
          <p:cNvSpPr/>
          <p:nvPr/>
        </p:nvSpPr>
        <p:spPr>
          <a:xfrm flipH="1">
            <a:off x="2359025" y="1884363"/>
            <a:ext cx="946150" cy="404812"/>
          </a:xfrm>
          <a:custGeom>
            <a:avLst/>
            <a:gdLst>
              <a:gd name="txL" fmla="*/ 0 w 1651819"/>
              <a:gd name="txT" fmla="*/ 0 h 501445"/>
              <a:gd name="txR" fmla="*/ 1651819 w 1651819"/>
              <a:gd name="txB" fmla="*/ 501445 h 501445"/>
            </a:gdLst>
            <a:ahLst/>
            <a:cxnLst>
              <a:cxn ang="0">
                <a:pos x="0" y="58956"/>
              </a:cxn>
              <a:cxn ang="0">
                <a:pos x="1421" y="0"/>
              </a:cxn>
              <a:cxn ang="0">
                <a:pos x="6280" y="0"/>
              </a:cxn>
            </a:cxnLst>
            <a:rect l="txL" t="txT" r="txR" b="txB"/>
            <a:pathLst>
              <a:path w="1651819" h="501445">
                <a:moveTo>
                  <a:pt x="0" y="501445"/>
                </a:moveTo>
                <a:lnTo>
                  <a:pt x="373626" y="0"/>
                </a:lnTo>
                <a:lnTo>
                  <a:pt x="1651819" y="0"/>
                </a:lnTo>
              </a:path>
            </a:pathLst>
          </a:custGeom>
          <a:noFill/>
          <a:ln w="9525" cap="flat" cmpd="sng">
            <a:solidFill>
              <a:srgbClr val="C00000"/>
            </a:solidFill>
            <a:prstDash val="dash"/>
            <a:miter/>
            <a:headEnd type="diamond" w="med" len="med"/>
            <a:tailEnd type="diamond" w="med" len="med"/>
          </a:ln>
        </p:spPr>
        <p:txBody>
          <a:bodyPr anchor="ctr"/>
          <a:lstStyle/>
          <a:p>
            <a:pPr lvl="0" algn="ctr" eaLnBrk="1" hangingPunct="1"/>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4" name="任意多边形 20"/>
          <p:cNvSpPr/>
          <p:nvPr/>
        </p:nvSpPr>
        <p:spPr>
          <a:xfrm flipH="1">
            <a:off x="2428875" y="3479800"/>
            <a:ext cx="946150" cy="404813"/>
          </a:xfrm>
          <a:custGeom>
            <a:avLst/>
            <a:gdLst>
              <a:gd name="txL" fmla="*/ 0 w 1651819"/>
              <a:gd name="txT" fmla="*/ 0 h 501445"/>
              <a:gd name="txR" fmla="*/ 1651819 w 1651819"/>
              <a:gd name="txB" fmla="*/ 501445 h 501445"/>
            </a:gdLst>
            <a:ahLst/>
            <a:cxnLst>
              <a:cxn ang="0">
                <a:pos x="0" y="58957"/>
              </a:cxn>
              <a:cxn ang="0">
                <a:pos x="1421" y="0"/>
              </a:cxn>
              <a:cxn ang="0">
                <a:pos x="6280" y="0"/>
              </a:cxn>
            </a:cxnLst>
            <a:rect l="txL" t="txT" r="txR" b="txB"/>
            <a:pathLst>
              <a:path w="1651819" h="501445">
                <a:moveTo>
                  <a:pt x="0" y="501445"/>
                </a:moveTo>
                <a:lnTo>
                  <a:pt x="373626" y="0"/>
                </a:lnTo>
                <a:lnTo>
                  <a:pt x="1651819" y="0"/>
                </a:lnTo>
              </a:path>
            </a:pathLst>
          </a:custGeom>
          <a:noFill/>
          <a:ln w="9525" cap="flat" cmpd="sng">
            <a:solidFill>
              <a:srgbClr val="C00000"/>
            </a:solidFill>
            <a:prstDash val="dash"/>
            <a:miter/>
            <a:headEnd type="diamond" w="med" len="med"/>
            <a:tailEnd type="diamond" w="med" len="med"/>
          </a:ln>
        </p:spPr>
        <p:txBody>
          <a:bodyPr anchor="ctr"/>
          <a:lstStyle/>
          <a:p>
            <a:pPr lvl="0" algn="ctr" eaLnBrk="1" hangingPunct="1"/>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5" name="TextBox 18"/>
          <p:cNvSpPr/>
          <p:nvPr/>
        </p:nvSpPr>
        <p:spPr>
          <a:xfrm>
            <a:off x="447675" y="1536700"/>
            <a:ext cx="2338388" cy="800100"/>
          </a:xfrm>
          <a:prstGeom prst="rect">
            <a:avLst/>
          </a:prstGeom>
          <a:noFill/>
          <a:ln w="9525">
            <a:noFill/>
          </a:ln>
        </p:spPr>
        <p:txBody>
          <a:bodyPr wrap="none">
            <a:spAutoFit/>
          </a:bodyPr>
          <a:lstStyle/>
          <a:p>
            <a:pPr lvl="0" eaLnBrk="1" hangingPunct="1"/>
            <a:r>
              <a:rPr lang="zh-CN" altLang="en-US" sz="3200" dirty="0">
                <a:solidFill>
                  <a:srgbClr val="0070C0"/>
                </a:solidFill>
                <a:latin typeface="方正大黑简体" panose="03000509000000000000" pitchFamily="65" charset="-122"/>
                <a:ea typeface="方正大黑简体" panose="03000509000000000000" pitchFamily="65" charset="-122"/>
                <a:sym typeface="微软雅黑" panose="020B0503020204020204" pitchFamily="34" charset="-122"/>
              </a:rPr>
              <a:t>人</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：加强教育培训，</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提高安全意识及安全技能。</a:t>
            </a:r>
            <a:endParaRPr lang="en-US" altLang="x-none"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9"/>
          <p:cNvSpPr/>
          <p:nvPr/>
        </p:nvSpPr>
        <p:spPr>
          <a:xfrm>
            <a:off x="573088" y="2965450"/>
            <a:ext cx="2570162" cy="800100"/>
          </a:xfrm>
          <a:prstGeom prst="rect">
            <a:avLst/>
          </a:prstGeom>
          <a:noFill/>
          <a:ln w="9525">
            <a:noFill/>
          </a:ln>
        </p:spPr>
        <p:txBody>
          <a:bodyPr wrap="none">
            <a:spAutoFit/>
          </a:bodyPr>
          <a:lstStyle/>
          <a:p>
            <a:pPr lvl="0" eaLnBrk="1" hangingPunct="1"/>
            <a:r>
              <a:rPr lang="zh-CN" altLang="en-US" sz="3200" dirty="0">
                <a:solidFill>
                  <a:srgbClr val="0070C0"/>
                </a:solidFill>
                <a:latin typeface="方正大黑简体" panose="03000509000000000000" pitchFamily="65" charset="-122"/>
                <a:ea typeface="方正大黑简体" panose="03000509000000000000" pitchFamily="65" charset="-122"/>
                <a:sym typeface="微软雅黑" panose="020B0503020204020204" pitchFamily="34" charset="-122"/>
              </a:rPr>
              <a:t>料</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：所有材料经验收合格后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方可投入使用。</a:t>
            </a:r>
            <a:endParaRPr lang="en-US" altLang="x-none"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22"/>
          <p:cNvSpPr/>
          <p:nvPr/>
        </p:nvSpPr>
        <p:spPr>
          <a:xfrm>
            <a:off x="6016625" y="1408113"/>
            <a:ext cx="2698750" cy="1016000"/>
          </a:xfrm>
          <a:prstGeom prst="rect">
            <a:avLst/>
          </a:prstGeom>
          <a:noFill/>
          <a:ln w="9525">
            <a:noFill/>
          </a:ln>
        </p:spPr>
        <p:txBody>
          <a:bodyPr wrap="none">
            <a:spAutoFit/>
          </a:bodyPr>
          <a:lstStyle/>
          <a:p>
            <a:pPr lvl="0" eaLnBrk="1" hangingPunct="1"/>
            <a:r>
              <a:rPr lang="zh-CN" altLang="en-US" sz="3200" dirty="0">
                <a:solidFill>
                  <a:srgbClr val="0070C0"/>
                </a:solidFill>
                <a:latin typeface="方正大黑简体" panose="03000509000000000000" pitchFamily="65" charset="-122"/>
                <a:ea typeface="方正大黑简体" panose="03000509000000000000" pitchFamily="65" charset="-122"/>
                <a:sym typeface="微软雅黑" panose="020B0503020204020204" pitchFamily="34" charset="-122"/>
              </a:rPr>
              <a:t>机</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：实行设备准入制度，</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不符合安全性能要求不得进场。</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加强维修保养及管理工作。</a:t>
            </a:r>
            <a:endParaRPr lang="en-US" altLang="x-none"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25"/>
          <p:cNvSpPr/>
          <p:nvPr/>
        </p:nvSpPr>
        <p:spPr>
          <a:xfrm>
            <a:off x="4786313" y="1703388"/>
            <a:ext cx="1187450" cy="561975"/>
          </a:xfrm>
          <a:custGeom>
            <a:avLst/>
            <a:gdLst>
              <a:gd name="txL" fmla="*/ 0 w 1651819"/>
              <a:gd name="txT" fmla="*/ 0 h 501445"/>
              <a:gd name="txR" fmla="*/ 1651819 w 1651819"/>
              <a:gd name="txB" fmla="*/ 501445 h 501445"/>
            </a:gdLst>
            <a:ahLst/>
            <a:cxnLst>
              <a:cxn ang="0">
                <a:pos x="0" y="813258"/>
              </a:cxn>
              <a:cxn ang="0">
                <a:pos x="8744" y="0"/>
              </a:cxn>
              <a:cxn ang="0">
                <a:pos x="38652" y="0"/>
              </a:cxn>
            </a:cxnLst>
            <a:rect l="txL" t="txT" r="txR" b="txB"/>
            <a:pathLst>
              <a:path w="1651819" h="501445">
                <a:moveTo>
                  <a:pt x="0" y="501445"/>
                </a:moveTo>
                <a:lnTo>
                  <a:pt x="373626" y="0"/>
                </a:lnTo>
                <a:lnTo>
                  <a:pt x="1651819" y="0"/>
                </a:lnTo>
              </a:path>
            </a:pathLst>
          </a:custGeom>
          <a:noFill/>
          <a:ln w="9525" cap="flat" cmpd="sng">
            <a:solidFill>
              <a:srgbClr val="C00000"/>
            </a:solidFill>
            <a:prstDash val="dash"/>
            <a:miter/>
            <a:headEnd type="diamond" w="med" len="med"/>
            <a:tailEnd type="diamond" w="med" len="med"/>
          </a:ln>
        </p:spPr>
        <p:txBody>
          <a:bodyPr anchor="ctr"/>
          <a:lstStyle/>
          <a:p>
            <a:pPr lvl="0" algn="ctr" eaLnBrk="1" hangingPunct="1"/>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9" name="任意多边形 26"/>
          <p:cNvSpPr/>
          <p:nvPr/>
        </p:nvSpPr>
        <p:spPr>
          <a:xfrm flipV="1">
            <a:off x="5340350" y="3049588"/>
            <a:ext cx="946150" cy="287337"/>
          </a:xfrm>
          <a:custGeom>
            <a:avLst/>
            <a:gdLst>
              <a:gd name="txL" fmla="*/ 0 w 1651819"/>
              <a:gd name="txT" fmla="*/ 0 h 501445"/>
              <a:gd name="txR" fmla="*/ 1651819 w 1651819"/>
              <a:gd name="txB" fmla="*/ 501445 h 501445"/>
            </a:gdLst>
            <a:ahLst/>
            <a:cxnLst>
              <a:cxn ang="0">
                <a:pos x="0" y="3799"/>
              </a:cxn>
              <a:cxn ang="0">
                <a:pos x="1421" y="0"/>
              </a:cxn>
              <a:cxn ang="0">
                <a:pos x="6280" y="0"/>
              </a:cxn>
            </a:cxnLst>
            <a:rect l="txL" t="txT" r="txR" b="txB"/>
            <a:pathLst>
              <a:path w="1651819" h="501445">
                <a:moveTo>
                  <a:pt x="0" y="501445"/>
                </a:moveTo>
                <a:lnTo>
                  <a:pt x="373626" y="0"/>
                </a:lnTo>
                <a:lnTo>
                  <a:pt x="1651819" y="0"/>
                </a:lnTo>
              </a:path>
            </a:pathLst>
          </a:custGeom>
          <a:noFill/>
          <a:ln w="9525" cap="flat" cmpd="sng">
            <a:solidFill>
              <a:srgbClr val="C00000"/>
            </a:solidFill>
            <a:prstDash val="dash"/>
            <a:miter/>
            <a:headEnd type="diamond" w="med" len="med"/>
            <a:tailEnd type="diamond" w="med" len="med"/>
          </a:ln>
        </p:spPr>
        <p:txBody>
          <a:bodyPr anchor="ctr"/>
          <a:lstStyle/>
          <a:p>
            <a:pPr lvl="0" algn="ctr" eaLnBrk="1" hangingPunct="1"/>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0" name="TextBox 27"/>
          <p:cNvSpPr/>
          <p:nvPr/>
        </p:nvSpPr>
        <p:spPr>
          <a:xfrm>
            <a:off x="5873750" y="4129088"/>
            <a:ext cx="2570163" cy="800100"/>
          </a:xfrm>
          <a:prstGeom prst="rect">
            <a:avLst/>
          </a:prstGeom>
          <a:noFill/>
          <a:ln w="9525">
            <a:noFill/>
          </a:ln>
        </p:spPr>
        <p:txBody>
          <a:bodyPr wrap="none">
            <a:spAutoFit/>
          </a:bodyPr>
          <a:lstStyle/>
          <a:p>
            <a:pPr lvl="0" eaLnBrk="1" hangingPunct="1"/>
            <a:r>
              <a:rPr lang="zh-CN" altLang="en-US" sz="3200" dirty="0">
                <a:solidFill>
                  <a:srgbClr val="0070C0"/>
                </a:solidFill>
                <a:latin typeface="方正大黑简体" panose="03000509000000000000" pitchFamily="65" charset="-122"/>
                <a:ea typeface="方正大黑简体" panose="03000509000000000000" pitchFamily="65" charset="-122"/>
                <a:sym typeface="微软雅黑" panose="020B0503020204020204" pitchFamily="34" charset="-122"/>
              </a:rPr>
              <a:t>环</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：作业环境不符合要求，</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不得从事相关作业。</a:t>
            </a:r>
            <a:endParaRPr lang="en-US" altLang="x-none"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任意多边形 28"/>
          <p:cNvSpPr/>
          <p:nvPr/>
        </p:nvSpPr>
        <p:spPr>
          <a:xfrm flipV="1">
            <a:off x="4813300" y="3976688"/>
            <a:ext cx="946150" cy="404812"/>
          </a:xfrm>
          <a:custGeom>
            <a:avLst/>
            <a:gdLst>
              <a:gd name="txL" fmla="*/ 0 w 1651819"/>
              <a:gd name="txT" fmla="*/ 0 h 501445"/>
              <a:gd name="txR" fmla="*/ 1651819 w 1651819"/>
              <a:gd name="txB" fmla="*/ 501445 h 501445"/>
            </a:gdLst>
            <a:ahLst/>
            <a:cxnLst>
              <a:cxn ang="0">
                <a:pos x="0" y="58956"/>
              </a:cxn>
              <a:cxn ang="0">
                <a:pos x="1421" y="0"/>
              </a:cxn>
              <a:cxn ang="0">
                <a:pos x="6280" y="0"/>
              </a:cxn>
            </a:cxnLst>
            <a:rect l="txL" t="txT" r="txR" b="txB"/>
            <a:pathLst>
              <a:path w="1651819" h="501445">
                <a:moveTo>
                  <a:pt x="0" y="501445"/>
                </a:moveTo>
                <a:lnTo>
                  <a:pt x="373626" y="0"/>
                </a:lnTo>
                <a:lnTo>
                  <a:pt x="1651819" y="0"/>
                </a:lnTo>
              </a:path>
            </a:pathLst>
          </a:custGeom>
          <a:noFill/>
          <a:ln w="9525" cap="flat" cmpd="sng">
            <a:solidFill>
              <a:srgbClr val="C00000"/>
            </a:solidFill>
            <a:prstDash val="dash"/>
            <a:miter/>
            <a:headEnd type="diamond" w="med" len="med"/>
            <a:tailEnd type="diamond" w="med" len="med"/>
          </a:ln>
        </p:spPr>
        <p:txBody>
          <a:bodyPr anchor="ctr"/>
          <a:lstStyle/>
          <a:p>
            <a:pPr lvl="0" algn="ctr" eaLnBrk="1" hangingPunct="1"/>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2" name="椭圆 29"/>
          <p:cNvSpPr/>
          <p:nvPr/>
        </p:nvSpPr>
        <p:spPr>
          <a:xfrm>
            <a:off x="2719388" y="4381500"/>
            <a:ext cx="3084512" cy="438150"/>
          </a:xfrm>
          <a:prstGeom prst="ellipse">
            <a:avLst/>
          </a:prstGeom>
          <a:gradFill rotWithShape="1">
            <a:gsLst>
              <a:gs pos="0">
                <a:srgbClr val="3F3F3F">
                  <a:alpha val="100000"/>
                </a:srgbClr>
              </a:gs>
              <a:gs pos="48000">
                <a:srgbClr val="535353">
                  <a:alpha val="100000"/>
                </a:srgbClr>
              </a:gs>
              <a:gs pos="100000">
                <a:srgbClr val="7F7F7F">
                  <a:alpha val="100000"/>
                </a:srgbClr>
              </a:gs>
            </a:gsLst>
            <a:path path="rect">
              <a:fillToRect l="50000" t="50000" r="50000" b="50000"/>
            </a:path>
            <a:tileRect/>
          </a:gra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 name="TextBox 30"/>
          <p:cNvSpPr/>
          <p:nvPr/>
        </p:nvSpPr>
        <p:spPr>
          <a:xfrm>
            <a:off x="3714750" y="2479675"/>
            <a:ext cx="1465263" cy="830263"/>
          </a:xfrm>
          <a:prstGeom prst="rect">
            <a:avLst/>
          </a:prstGeom>
          <a:noFill/>
          <a:ln w="9525">
            <a:noFill/>
          </a:ln>
        </p:spPr>
        <p:txBody>
          <a:bodyPr>
            <a:spAutoFit/>
          </a:bodyPr>
          <a:lstStyle/>
          <a:p>
            <a:pPr lvl="0" eaLnBrk="1" hangingPunct="1"/>
            <a:r>
              <a:rPr lang="zh-CN" altLang="en-US" sz="2400" dirty="0">
                <a:solidFill>
                  <a:srgbClr val="FFFFFF"/>
                </a:solidFill>
                <a:latin typeface="微软雅黑" panose="020B0503020204020204" pitchFamily="34" charset="-122"/>
                <a:ea typeface="微软雅黑" panose="020B0503020204020204" pitchFamily="34" charset="-122"/>
              </a:rPr>
              <a:t>风险管控效果良好</a:t>
            </a:r>
            <a:endParaRPr lang="zh-CN" altLang="en-US" dirty="0">
              <a:latin typeface="Arial" panose="020B0604020202020204" pitchFamily="34" charset="0"/>
              <a:ea typeface="宋体" panose="02010600030101010101" pitchFamily="2" charset="-122"/>
            </a:endParaRPr>
          </a:p>
        </p:txBody>
      </p:sp>
      <p:sp>
        <p:nvSpPr>
          <p:cNvPr id="25" name="TextBox 23"/>
          <p:cNvSpPr/>
          <p:nvPr/>
        </p:nvSpPr>
        <p:spPr>
          <a:xfrm>
            <a:off x="5870575" y="2857500"/>
            <a:ext cx="3273425" cy="800100"/>
          </a:xfrm>
          <a:prstGeom prst="rect">
            <a:avLst/>
          </a:prstGeom>
          <a:noFill/>
          <a:ln w="9525">
            <a:noFill/>
          </a:ln>
        </p:spPr>
        <p:txBody>
          <a:bodyPr>
            <a:spAutoFit/>
          </a:bodyPr>
          <a:lstStyle/>
          <a:p>
            <a:pPr lvl="0" eaLnBrk="1" hangingPunct="1"/>
            <a:r>
              <a:rPr lang="zh-CN" altLang="en-US" sz="3200" dirty="0">
                <a:solidFill>
                  <a:srgbClr val="0070C0"/>
                </a:solidFill>
                <a:latin typeface="方正大黑简体" panose="03000509000000000000" pitchFamily="65" charset="-122"/>
                <a:ea typeface="方正大黑简体" panose="03000509000000000000" pitchFamily="65" charset="-122"/>
                <a:sym typeface="微软雅黑" panose="020B0503020204020204" pitchFamily="34" charset="-122"/>
              </a:rPr>
              <a:t>法</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：所有工序严格按照安全专项</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方案进行作业，不得擅自更改作业方案。</a:t>
            </a:r>
            <a:endParaRPr lang="en-US" altLang="x-none"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对角圆角矩形 26"/>
          <p:cNvSpPr/>
          <p:nvPr/>
        </p:nvSpPr>
        <p:spPr bwMode="auto">
          <a:xfrm>
            <a:off x="2714625" y="642938"/>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安全风险管控效果</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ppt_w*0.05"/>
                                          </p:val>
                                        </p:tav>
                                        <p:tav tm="100000">
                                          <p:val>
                                            <p:strVal val="#ppt_w"/>
                                          </p:val>
                                        </p:tav>
                                      </p:tavLst>
                                    </p:anim>
                                    <p:anim calcmode="lin" valueType="num">
                                      <p:cBhvr>
                                        <p:cTn id="8" dur="500" fill="hold"/>
                                        <p:tgtEl>
                                          <p:spTgt spid="27"/>
                                        </p:tgtEl>
                                        <p:attrNameLst>
                                          <p:attrName>ppt_h</p:attrName>
                                        </p:attrNameLst>
                                      </p:cBhvr>
                                      <p:tavLst>
                                        <p:tav tm="0">
                                          <p:val>
                                            <p:strVal val="#ppt_h"/>
                                          </p:val>
                                        </p:tav>
                                        <p:tav tm="100000">
                                          <p:val>
                                            <p:strVal val="#ppt_h"/>
                                          </p:val>
                                        </p:tav>
                                      </p:tavLst>
                                    </p:anim>
                                    <p:anim calcmode="lin" valueType="num">
                                      <p:cBhvr>
                                        <p:cTn id="9" dur="500" fill="hold"/>
                                        <p:tgtEl>
                                          <p:spTgt spid="27"/>
                                        </p:tgtEl>
                                        <p:attrNameLst>
                                          <p:attrName>ppt_x</p:attrName>
                                        </p:attrNameLst>
                                      </p:cBhvr>
                                      <p:tavLst>
                                        <p:tav tm="0">
                                          <p:val>
                                            <p:strVal val="#ppt_x-.2"/>
                                          </p:val>
                                        </p:tav>
                                        <p:tav tm="100000">
                                          <p:val>
                                            <p:strVal val="#ppt_x"/>
                                          </p:val>
                                        </p:tav>
                                      </p:tavLst>
                                    </p:anim>
                                    <p:anim calcmode="lin" valueType="num">
                                      <p:cBhvr>
                                        <p:cTn id="10" dur="500" fill="hold"/>
                                        <p:tgtEl>
                                          <p:spTgt spid="27"/>
                                        </p:tgtEl>
                                        <p:attrNameLst>
                                          <p:attrName>ppt_y</p:attrName>
                                        </p:attrNameLst>
                                      </p:cBhvr>
                                      <p:tavLst>
                                        <p:tav tm="0">
                                          <p:val>
                                            <p:strVal val="#ppt_y"/>
                                          </p:val>
                                        </p:tav>
                                        <p:tav tm="100000">
                                          <p:val>
                                            <p:strVal val="#ppt_y"/>
                                          </p:val>
                                        </p:tav>
                                      </p:tavLst>
                                    </p:anim>
                                    <p:animEffect transition="in" filter="fade">
                                      <p:cBhvr>
                                        <p:cTn id="11" dur="500"/>
                                        <p:tgtEl>
                                          <p:spTgt spid="27"/>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filter="fade">
                                      <p:cBhvr>
                                        <p:cTn id="20" dur="1000"/>
                                        <p:tgtEl>
                                          <p:spTgt spid="22"/>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filter="wipe(right)">
                                      <p:cBhvr>
                                        <p:cTn id="24" dur="250"/>
                                        <p:tgtEl>
                                          <p:spTgt spid="14"/>
                                        </p:tgtEl>
                                      </p:cBhvr>
                                    </p:animEffect>
                                  </p:childTnLst>
                                </p:cTn>
                              </p:par>
                              <p:par>
                                <p:cTn id="25" presetID="22" presetClass="entr" presetSubtype="2" fill="hold" grpId="0" nodeType="withEffect">
                                  <p:stCondLst>
                                    <p:cond delay="200"/>
                                  </p:stCondLst>
                                  <p:childTnLst>
                                    <p:set>
                                      <p:cBhvr>
                                        <p:cTn id="26" dur="1" fill="hold">
                                          <p:stCondLst>
                                            <p:cond delay="0"/>
                                          </p:stCondLst>
                                        </p:cTn>
                                        <p:tgtEl>
                                          <p:spTgt spid="13"/>
                                        </p:tgtEl>
                                        <p:attrNameLst>
                                          <p:attrName>style.visibility</p:attrName>
                                        </p:attrNameLst>
                                      </p:cBhvr>
                                      <p:to>
                                        <p:strVal val="visible"/>
                                      </p:to>
                                    </p:set>
                                    <p:animEffect filter="wipe(right)">
                                      <p:cBhvr>
                                        <p:cTn id="27" dur="250"/>
                                        <p:tgtEl>
                                          <p:spTgt spid="13"/>
                                        </p:tgtEl>
                                      </p:cBhvr>
                                    </p:animEffect>
                                  </p:childTnLst>
                                </p:cTn>
                              </p:par>
                              <p:par>
                                <p:cTn id="28" presetID="22" presetClass="entr" presetSubtype="8" fill="hold" grpId="0" nodeType="withEffect">
                                  <p:stCondLst>
                                    <p:cond delay="400"/>
                                  </p:stCondLst>
                                  <p:childTnLst>
                                    <p:set>
                                      <p:cBhvr>
                                        <p:cTn id="29" dur="1" fill="hold">
                                          <p:stCondLst>
                                            <p:cond delay="0"/>
                                          </p:stCondLst>
                                        </p:cTn>
                                        <p:tgtEl>
                                          <p:spTgt spid="18"/>
                                        </p:tgtEl>
                                        <p:attrNameLst>
                                          <p:attrName>style.visibility</p:attrName>
                                        </p:attrNameLst>
                                      </p:cBhvr>
                                      <p:to>
                                        <p:strVal val="visible"/>
                                      </p:to>
                                    </p:set>
                                    <p:animEffect filter="wipe(left)">
                                      <p:cBhvr>
                                        <p:cTn id="30" dur="250"/>
                                        <p:tgtEl>
                                          <p:spTgt spid="18"/>
                                        </p:tgtEl>
                                      </p:cBhvr>
                                    </p:animEffect>
                                  </p:childTnLst>
                                </p:cTn>
                              </p:par>
                              <p:par>
                                <p:cTn id="31" presetID="22" presetClass="entr" presetSubtype="8" fill="hold" grpId="0" nodeType="withEffect">
                                  <p:stCondLst>
                                    <p:cond delay="600"/>
                                  </p:stCondLst>
                                  <p:childTnLst>
                                    <p:set>
                                      <p:cBhvr>
                                        <p:cTn id="32" dur="1" fill="hold">
                                          <p:stCondLst>
                                            <p:cond delay="0"/>
                                          </p:stCondLst>
                                        </p:cTn>
                                        <p:tgtEl>
                                          <p:spTgt spid="19"/>
                                        </p:tgtEl>
                                        <p:attrNameLst>
                                          <p:attrName>style.visibility</p:attrName>
                                        </p:attrNameLst>
                                      </p:cBhvr>
                                      <p:to>
                                        <p:strVal val="visible"/>
                                      </p:to>
                                    </p:set>
                                    <p:animEffect filter="wipe(left)">
                                      <p:cBhvr>
                                        <p:cTn id="33" dur="250"/>
                                        <p:tgtEl>
                                          <p:spTgt spid="19"/>
                                        </p:tgtEl>
                                      </p:cBhvr>
                                    </p:animEffect>
                                  </p:childTnLst>
                                </p:cTn>
                              </p:par>
                              <p:par>
                                <p:cTn id="34" presetID="22" presetClass="entr" presetSubtype="8" fill="hold" grpId="0" nodeType="withEffect">
                                  <p:stCondLst>
                                    <p:cond delay="800"/>
                                  </p:stCondLst>
                                  <p:childTnLst>
                                    <p:set>
                                      <p:cBhvr>
                                        <p:cTn id="35" dur="1" fill="hold">
                                          <p:stCondLst>
                                            <p:cond delay="0"/>
                                          </p:stCondLst>
                                        </p:cTn>
                                        <p:tgtEl>
                                          <p:spTgt spid="21"/>
                                        </p:tgtEl>
                                        <p:attrNameLst>
                                          <p:attrName>style.visibility</p:attrName>
                                        </p:attrNameLst>
                                      </p:cBhvr>
                                      <p:to>
                                        <p:strVal val="visible"/>
                                      </p:to>
                                    </p:set>
                                    <p:animEffect filter="wipe(left)">
                                      <p:cBhvr>
                                        <p:cTn id="36" dur="250"/>
                                        <p:tgtEl>
                                          <p:spTgt spid="21"/>
                                        </p:tgtEl>
                                      </p:cBhvr>
                                    </p:animEffect>
                                  </p:childTnLst>
                                </p:cTn>
                              </p:par>
                            </p:childTnLst>
                          </p:cTn>
                        </p:par>
                        <p:par>
                          <p:cTn id="37" fill="hold">
                            <p:stCondLst>
                              <p:cond delay="1500"/>
                            </p:stCondLst>
                            <p:childTnLst>
                              <p:par>
                                <p:cTn id="38" presetID="2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filter="wipe(right)">
                                      <p:cBhvr>
                                        <p:cTn id="40" dur="500"/>
                                        <p:tgtEl>
                                          <p:spTgt spid="23"/>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Effect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17"/>
                                        </p:tgtEl>
                                        <p:attrNameLst>
                                          <p:attrName>style.visibility</p:attrName>
                                        </p:attrNameLst>
                                      </p:cBhvr>
                                      <p:to>
                                        <p:strVal val="visible"/>
                                      </p:to>
                                    </p:set>
                                    <p:animEffect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20"/>
                                        </p:tgtEl>
                                        <p:attrNameLst>
                                          <p:attrName>style.visibility</p:attrName>
                                        </p:attrNameLst>
                                      </p:cBhvr>
                                      <p:to>
                                        <p:strVal val="visible"/>
                                      </p:to>
                                    </p:set>
                                    <p:animEffect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300"/>
                                  </p:stCondLst>
                                  <p:childTnLst>
                                    <p:set>
                                      <p:cBhvr>
                                        <p:cTn id="63" dur="1" fill="hold">
                                          <p:stCondLst>
                                            <p:cond delay="0"/>
                                          </p:stCondLst>
                                        </p:cTn>
                                        <p:tgtEl>
                                          <p:spTgt spid="25"/>
                                        </p:tgtEl>
                                        <p:attrNameLst>
                                          <p:attrName>style.visibility</p:attrName>
                                        </p:attrNameLst>
                                      </p:cBhvr>
                                      <p:to>
                                        <p:strVal val="visible"/>
                                      </p:to>
                                    </p:set>
                                    <p:animEffect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p:bldP spid="16" grpId="0" bldLvl="0"/>
      <p:bldP spid="17" grpId="0" bldLvl="0"/>
      <p:bldP spid="18" grpId="0" bldLvl="0" animBg="1"/>
      <p:bldP spid="19" grpId="0" bldLvl="0" animBg="1"/>
      <p:bldP spid="20" grpId="0" bldLvl="0"/>
      <p:bldP spid="21" grpId="0" bldLvl="0" animBg="1"/>
      <p:bldP spid="22" grpId="0" bldLvl="0" animBg="1"/>
      <p:bldP spid="23" grpId="0" bldLvl="0"/>
      <p:bldP spid="25" grpId="0" bldLvl="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3" name="对角圆角矩形 12"/>
          <p:cNvSpPr/>
          <p:nvPr/>
        </p:nvSpPr>
        <p:spPr bwMode="auto">
          <a:xfrm>
            <a:off x="2714625" y="642938"/>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安全风险分布图</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0.05"/>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 calcmode="lin" valueType="num">
                                      <p:cBhvr>
                                        <p:cTn id="9" dur="500" fill="hold"/>
                                        <p:tgtEl>
                                          <p:spTgt spid="13"/>
                                        </p:tgtEl>
                                        <p:attrNameLst>
                                          <p:attrName>ppt_x</p:attrName>
                                        </p:attrNameLst>
                                      </p:cBhvr>
                                      <p:tavLst>
                                        <p:tav tm="0">
                                          <p:val>
                                            <p:strVal val="#ppt_x-.2"/>
                                          </p:val>
                                        </p:tav>
                                        <p:tav tm="100000">
                                          <p:val>
                                            <p:strVal val="#ppt_x"/>
                                          </p:val>
                                        </p:tav>
                                      </p:tavLst>
                                    </p:anim>
                                    <p:anim calcmode="lin" valueType="num">
                                      <p:cBhvr>
                                        <p:cTn id="10" dur="500" fill="hold"/>
                                        <p:tgtEl>
                                          <p:spTgt spid="13"/>
                                        </p:tgtEl>
                                        <p:attrNameLst>
                                          <p:attrName>ppt_y</p:attrName>
                                        </p:attrNameLst>
                                      </p:cBhvr>
                                      <p:tavLst>
                                        <p:tav tm="0">
                                          <p:val>
                                            <p:strVal val="#ppt_y"/>
                                          </p:val>
                                        </p:tav>
                                        <p:tav tm="100000">
                                          <p:val>
                                            <p:strVal val="#ppt_y"/>
                                          </p:val>
                                        </p:tav>
                                      </p:tavLst>
                                    </p:anim>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143000"/>
            <a:ext cx="5566410"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5433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2575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143000"/>
            <a:ext cx="2809399" cy="1872615"/>
          </a:xfrm>
          <a:prstGeom prst="rect">
            <a:avLst/>
          </a:prstGeom>
        </p:spPr>
      </p:pic>
      <p:sp>
        <p:nvSpPr>
          <p:cNvPr id="6" name="标题 3"/>
          <p:cNvSpPr txBox="1"/>
          <p:nvPr/>
        </p:nvSpPr>
        <p:spPr>
          <a:xfrm>
            <a:off x="89535" y="19288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246" y="1211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3292475"/>
          </a:xfrm>
          <a:prstGeom prst="rect">
            <a:avLst/>
          </a:prstGeom>
          <a:noFill/>
          <a:ln w="9525">
            <a:noFill/>
          </a:ln>
        </p:spPr>
        <p:txBody>
          <a:bodyPr>
            <a:spAutoFit/>
          </a:bodyPr>
          <a:lstStyle/>
          <a:p>
            <a:pPr lvl="0" eaLnBrk="1" hangingPunct="1">
              <a:lnSpc>
                <a:spcPct val="150000"/>
              </a:lnSpc>
            </a:pPr>
            <a:r>
              <a:rPr lang="zh-CN" altLang="en-US" sz="1600" dirty="0">
                <a:latin typeface="微软雅黑" panose="020B0503020204020204" pitchFamily="34" charset="-122"/>
                <a:ea typeface="微软雅黑" panose="020B0503020204020204" pitchFamily="34" charset="-122"/>
              </a:rPr>
              <a:t>自收到国家四部委联合下发的“隧道施工安全九条规定</a:t>
            </a:r>
            <a:r>
              <a:rPr lang="en-US"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通知后，项目部就立即组织开展了宣贯会议及隧道安全专项检查，先后对掌子面开挖、仰拱施作、二衬施工、钻孔爆破、机械作业、支立拱架、喷浆作业、安全步距、出碴运输、超前地质预报、安全排险、应急物资和人员配备等每项施工环节进行全面对照检查，对于存在的问题坚决整改，不打折扣的进行落实。</a:t>
            </a:r>
            <a:endParaRPr lang="zh-CN" altLang="en-US" sz="1600" dirty="0">
              <a:latin typeface="微软雅黑" panose="020B0503020204020204" pitchFamily="34" charset="-122"/>
              <a:ea typeface="微软雅黑" panose="020B0503020204020204" pitchFamily="34" charset="-122"/>
            </a:endParaRPr>
          </a:p>
          <a:p>
            <a:pPr lvl="0" eaLnBrk="1" hangingPunct="1">
              <a:lnSpc>
                <a:spcPct val="150000"/>
              </a:lnSpc>
            </a:pPr>
            <a:r>
              <a:rPr lang="zh-CN" altLang="en-US" sz="1600" dirty="0">
                <a:latin typeface="微软雅黑" panose="020B0503020204020204" pitchFamily="34" charset="-122"/>
                <a:ea typeface="微软雅黑" panose="020B0503020204020204" pitchFamily="34" charset="-122"/>
              </a:rPr>
              <a:t>项目部在隧道洞口的醒目位置设置关于九条规定的宣传栏，另外通过网络及电话等方法宣传九条规定。要求人人背得来、记得住、会运用隧道施工安全九条规定，不会背或记不住者坚决不得从事隧道相关作业。</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428875" y="1000125"/>
            <a:ext cx="40719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隧道施工安全九条规定落实</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ox(in)">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428875" y="857250"/>
            <a:ext cx="40719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落实九条规定的六项措施</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2" name="Group 2"/>
          <p:cNvGrpSpPr/>
          <p:nvPr/>
        </p:nvGrpSpPr>
        <p:grpSpPr>
          <a:xfrm>
            <a:off x="2908300" y="2735263"/>
            <a:ext cx="1395413" cy="808037"/>
            <a:chOff x="0" y="0"/>
            <a:chExt cx="1712377" cy="990764"/>
          </a:xfrm>
        </p:grpSpPr>
        <p:sp>
          <p:nvSpPr>
            <p:cNvPr id="22574" name="Freeform 7"/>
            <p:cNvSpPr/>
            <p:nvPr/>
          </p:nvSpPr>
          <p:spPr>
            <a:xfrm>
              <a:off x="0" y="765260"/>
              <a:ext cx="811815" cy="216776"/>
            </a:xfrm>
            <a:custGeom>
              <a:avLst/>
              <a:gdLst>
                <a:gd name="txL" fmla="*/ 0 w 2331"/>
                <a:gd name="txT" fmla="*/ 0 h 688"/>
                <a:gd name="txR" fmla="*/ 2331 w 2331"/>
                <a:gd name="txB" fmla="*/ 688 h 688"/>
              </a:gdLst>
              <a:ahLst/>
              <a:cxnLst>
                <a:cxn ang="0">
                  <a:pos x="2147483647" y="2147483647"/>
                </a:cxn>
                <a:cxn ang="0">
                  <a:pos x="2147483647" y="2147483647"/>
                </a:cxn>
                <a:cxn ang="0">
                  <a:pos x="2147483647" y="0"/>
                </a:cxn>
                <a:cxn ang="0">
                  <a:pos x="2147483647" y="2147483647"/>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gs>
                <a:gs pos="100000">
                  <a:srgbClr val="666666"/>
                </a:gs>
              </a:gsLst>
              <a:lin ang="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75" name="Freeform 12"/>
            <p:cNvSpPr/>
            <p:nvPr/>
          </p:nvSpPr>
          <p:spPr>
            <a:xfrm>
              <a:off x="781263" y="0"/>
              <a:ext cx="931114" cy="990764"/>
            </a:xfrm>
            <a:custGeom>
              <a:avLst/>
              <a:gdLst>
                <a:gd name="txL" fmla="*/ 0 w 913"/>
                <a:gd name="txT" fmla="*/ 0 h 972"/>
                <a:gd name="txR" fmla="*/ 913 w 913"/>
                <a:gd name="txB" fmla="*/ 972 h 972"/>
              </a:gdLst>
              <a:ahLst/>
              <a:cxnLst>
                <a:cxn ang="0">
                  <a:pos x="2147483647" y="2147483647"/>
                </a:cxn>
                <a:cxn ang="0">
                  <a:pos x="0" y="2147483647"/>
                </a:cxn>
                <a:cxn ang="0">
                  <a:pos x="0" y="0"/>
                </a:cxn>
                <a:cxn ang="0">
                  <a:pos x="2147483647" y="2147483647"/>
                </a:cxn>
                <a:cxn ang="0">
                  <a:pos x="2147483647" y="2147483647"/>
                </a:cxn>
              </a:cxnLst>
              <a:rect l="txL" t="txT" r="txR" b="txB"/>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76" name="Freeform 13"/>
            <p:cNvSpPr/>
            <p:nvPr/>
          </p:nvSpPr>
          <p:spPr>
            <a:xfrm>
              <a:off x="711430" y="0"/>
              <a:ext cx="69834" cy="990764"/>
            </a:xfrm>
            <a:custGeom>
              <a:avLst/>
              <a:gdLst>
                <a:gd name="txL" fmla="*/ 0 w 69"/>
                <a:gd name="txT" fmla="*/ 0 h 972"/>
                <a:gd name="txR" fmla="*/ 69 w 69"/>
                <a:gd name="txB" fmla="*/ 972 h 972"/>
              </a:gdLst>
              <a:ahLst/>
              <a:cxnLst>
                <a:cxn ang="0">
                  <a:pos x="0" y="2147483647"/>
                </a:cxn>
                <a:cxn ang="0">
                  <a:pos x="0" y="2147483647"/>
                </a:cxn>
                <a:cxn ang="0">
                  <a:pos x="2147483647" y="2147483647"/>
                </a:cxn>
                <a:cxn ang="0">
                  <a:pos x="2147483647" y="0"/>
                </a:cxn>
                <a:cxn ang="0">
                  <a:pos x="0" y="2147483647"/>
                </a:cxn>
              </a:cxnLst>
              <a:rect l="txL" t="txT" r="txR" b="txB"/>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grpSp>
      <p:grpSp>
        <p:nvGrpSpPr>
          <p:cNvPr id="3" name="Group 6"/>
          <p:cNvGrpSpPr/>
          <p:nvPr/>
        </p:nvGrpSpPr>
        <p:grpSpPr>
          <a:xfrm>
            <a:off x="1720850" y="2686050"/>
            <a:ext cx="1446213" cy="900113"/>
            <a:chOff x="0" y="0"/>
            <a:chExt cx="1773483" cy="1102788"/>
          </a:xfrm>
        </p:grpSpPr>
        <p:sp>
          <p:nvSpPr>
            <p:cNvPr id="22571" name="Freeform 6"/>
            <p:cNvSpPr/>
            <p:nvPr/>
          </p:nvSpPr>
          <p:spPr>
            <a:xfrm>
              <a:off x="0" y="741981"/>
              <a:ext cx="768169" cy="333165"/>
            </a:xfrm>
            <a:custGeom>
              <a:avLst/>
              <a:gdLst>
                <a:gd name="txL" fmla="*/ 0 w 2331"/>
                <a:gd name="txT" fmla="*/ 0 h 688"/>
                <a:gd name="txR" fmla="*/ 2331 w 2331"/>
                <a:gd name="txB" fmla="*/ 688 h 688"/>
              </a:gdLst>
              <a:ahLst/>
              <a:cxnLst>
                <a:cxn ang="0">
                  <a:pos x="2147483647" y="2147483647"/>
                </a:cxn>
                <a:cxn ang="0">
                  <a:pos x="2147483647" y="2147483647"/>
                </a:cxn>
                <a:cxn ang="0">
                  <a:pos x="2147483647" y="0"/>
                </a:cxn>
                <a:cxn ang="0">
                  <a:pos x="2147483647" y="2147483647"/>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gs>
                <a:gs pos="100000">
                  <a:srgbClr val="666666"/>
                </a:gs>
              </a:gsLst>
              <a:lin ang="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72" name="Freeform 10"/>
            <p:cNvSpPr/>
            <p:nvPr/>
          </p:nvSpPr>
          <p:spPr>
            <a:xfrm>
              <a:off x="781264" y="13094"/>
              <a:ext cx="992219" cy="1089694"/>
            </a:xfrm>
            <a:custGeom>
              <a:avLst/>
              <a:gdLst>
                <a:gd name="txL" fmla="*/ 0 w 973"/>
                <a:gd name="txT" fmla="*/ 0 h 1069"/>
                <a:gd name="txR" fmla="*/ 973 w 973"/>
                <a:gd name="txB" fmla="*/ 1069 h 1069"/>
              </a:gdLst>
              <a:ahLst/>
              <a:cxnLst>
                <a:cxn ang="0">
                  <a:pos x="0" y="0"/>
                </a:cxn>
                <a:cxn ang="0">
                  <a:pos x="0" y="2147483647"/>
                </a:cxn>
                <a:cxn ang="0">
                  <a:pos x="2147483647" y="2147483647"/>
                </a:cxn>
                <a:cxn ang="0">
                  <a:pos x="2147483647" y="2147483647"/>
                </a:cxn>
                <a:cxn ang="0">
                  <a:pos x="0" y="0"/>
                </a:cxn>
              </a:cxnLst>
              <a:rect l="txL" t="txT" r="txR" b="txB"/>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1890000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73" name="Freeform 11"/>
            <p:cNvSpPr/>
            <p:nvPr/>
          </p:nvSpPr>
          <p:spPr>
            <a:xfrm>
              <a:off x="589222" y="0"/>
              <a:ext cx="200772" cy="1089695"/>
            </a:xfrm>
            <a:custGeom>
              <a:avLst/>
              <a:gdLst>
                <a:gd name="txL" fmla="*/ 0 w 197"/>
                <a:gd name="txT" fmla="*/ 0 h 1069"/>
                <a:gd name="txR" fmla="*/ 197 w 197"/>
                <a:gd name="txB" fmla="*/ 1069 h 1069"/>
              </a:gdLst>
              <a:ahLst/>
              <a:cxnLst>
                <a:cxn ang="0">
                  <a:pos x="0" y="2147483647"/>
                </a:cxn>
                <a:cxn ang="0">
                  <a:pos x="0" y="2147483647"/>
                </a:cxn>
                <a:cxn ang="0">
                  <a:pos x="2147483647" y="2147483647"/>
                </a:cxn>
                <a:cxn ang="0">
                  <a:pos x="2147483647" y="0"/>
                </a:cxn>
                <a:cxn ang="0">
                  <a:pos x="0" y="2147483647"/>
                </a:cxn>
              </a:cxnLst>
              <a:rect l="txL" t="txT" r="txR" b="txB"/>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grpSp>
      <p:grpSp>
        <p:nvGrpSpPr>
          <p:cNvPr id="4" name="Group 10"/>
          <p:cNvGrpSpPr/>
          <p:nvPr/>
        </p:nvGrpSpPr>
        <p:grpSpPr>
          <a:xfrm>
            <a:off x="4733925" y="2735263"/>
            <a:ext cx="1403350" cy="808037"/>
            <a:chOff x="0" y="0"/>
            <a:chExt cx="1719651" cy="990764"/>
          </a:xfrm>
        </p:grpSpPr>
        <p:sp>
          <p:nvSpPr>
            <p:cNvPr id="22568" name="Freeform 2"/>
            <p:cNvSpPr/>
            <p:nvPr/>
          </p:nvSpPr>
          <p:spPr>
            <a:xfrm flipH="1">
              <a:off x="916565" y="765260"/>
              <a:ext cx="803086" cy="216776"/>
            </a:xfrm>
            <a:custGeom>
              <a:avLst/>
              <a:gdLst>
                <a:gd name="txL" fmla="*/ 0 w 2331"/>
                <a:gd name="txT" fmla="*/ 0 h 688"/>
                <a:gd name="txR" fmla="*/ 2331 w 2331"/>
                <a:gd name="txB" fmla="*/ 688 h 688"/>
              </a:gdLst>
              <a:ahLst/>
              <a:cxnLst>
                <a:cxn ang="0">
                  <a:pos x="2147483647" y="2147483647"/>
                </a:cxn>
                <a:cxn ang="0">
                  <a:pos x="2147483647" y="2147483647"/>
                </a:cxn>
                <a:cxn ang="0">
                  <a:pos x="2147483647" y="0"/>
                </a:cxn>
                <a:cxn ang="0">
                  <a:pos x="2147483647" y="2147483647"/>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gs>
                <a:gs pos="100000">
                  <a:srgbClr val="666666"/>
                </a:gs>
              </a:gsLst>
              <a:lin ang="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69" name="Freeform 18"/>
            <p:cNvSpPr/>
            <p:nvPr/>
          </p:nvSpPr>
          <p:spPr>
            <a:xfrm flipH="1">
              <a:off x="0" y="0"/>
              <a:ext cx="931114" cy="990764"/>
            </a:xfrm>
            <a:custGeom>
              <a:avLst/>
              <a:gdLst>
                <a:gd name="txL" fmla="*/ 0 w 913"/>
                <a:gd name="txT" fmla="*/ 0 h 972"/>
                <a:gd name="txR" fmla="*/ 913 w 913"/>
                <a:gd name="txB" fmla="*/ 972 h 972"/>
              </a:gdLst>
              <a:ahLst/>
              <a:cxnLst>
                <a:cxn ang="0">
                  <a:pos x="2147483647" y="2147483647"/>
                </a:cxn>
                <a:cxn ang="0">
                  <a:pos x="0" y="2147483647"/>
                </a:cxn>
                <a:cxn ang="0">
                  <a:pos x="0" y="0"/>
                </a:cxn>
                <a:cxn ang="0">
                  <a:pos x="2147483647" y="2147483647"/>
                </a:cxn>
                <a:cxn ang="0">
                  <a:pos x="2147483647" y="2147483647"/>
                </a:cxn>
              </a:cxnLst>
              <a:rect l="txL" t="txT" r="txR" b="txB"/>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270000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70" name="Freeform 19"/>
            <p:cNvSpPr/>
            <p:nvPr/>
          </p:nvSpPr>
          <p:spPr>
            <a:xfrm flipH="1">
              <a:off x="931114" y="0"/>
              <a:ext cx="69834" cy="990764"/>
            </a:xfrm>
            <a:custGeom>
              <a:avLst/>
              <a:gdLst>
                <a:gd name="txL" fmla="*/ 0 w 69"/>
                <a:gd name="txT" fmla="*/ 0 h 972"/>
                <a:gd name="txR" fmla="*/ 69 w 69"/>
                <a:gd name="txB" fmla="*/ 972 h 972"/>
              </a:gdLst>
              <a:ahLst/>
              <a:cxnLst>
                <a:cxn ang="0">
                  <a:pos x="0" y="2147483647"/>
                </a:cxn>
                <a:cxn ang="0">
                  <a:pos x="0" y="2147483647"/>
                </a:cxn>
                <a:cxn ang="0">
                  <a:pos x="2147483647" y="2147483647"/>
                </a:cxn>
                <a:cxn ang="0">
                  <a:pos x="2147483647" y="0"/>
                </a:cxn>
                <a:cxn ang="0">
                  <a:pos x="0" y="2147483647"/>
                </a:cxn>
              </a:cxnLst>
              <a:rect l="txL" t="txT" r="txR" b="txB"/>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grpSp>
      <p:grpSp>
        <p:nvGrpSpPr>
          <p:cNvPr id="5" name="Group 14"/>
          <p:cNvGrpSpPr/>
          <p:nvPr/>
        </p:nvGrpSpPr>
        <p:grpSpPr>
          <a:xfrm>
            <a:off x="5851525" y="2686050"/>
            <a:ext cx="1446213" cy="893763"/>
            <a:chOff x="0" y="0"/>
            <a:chExt cx="1772026" cy="1095515"/>
          </a:xfrm>
        </p:grpSpPr>
        <p:sp>
          <p:nvSpPr>
            <p:cNvPr id="22565" name="Freeform 4"/>
            <p:cNvSpPr/>
            <p:nvPr/>
          </p:nvSpPr>
          <p:spPr>
            <a:xfrm flipH="1">
              <a:off x="980579" y="739072"/>
              <a:ext cx="791447" cy="356443"/>
            </a:xfrm>
            <a:custGeom>
              <a:avLst/>
              <a:gdLst>
                <a:gd name="txL" fmla="*/ 0 w 2331"/>
                <a:gd name="txT" fmla="*/ 0 h 688"/>
                <a:gd name="txR" fmla="*/ 2331 w 2331"/>
                <a:gd name="txB" fmla="*/ 688 h 688"/>
              </a:gdLst>
              <a:ahLst/>
              <a:cxnLst>
                <a:cxn ang="0">
                  <a:pos x="2147483647" y="2147483647"/>
                </a:cxn>
                <a:cxn ang="0">
                  <a:pos x="2147483647" y="2147483647"/>
                </a:cxn>
                <a:cxn ang="0">
                  <a:pos x="2147483647" y="0"/>
                </a:cxn>
                <a:cxn ang="0">
                  <a:pos x="2147483647" y="2147483647"/>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gs>
                <a:gs pos="100000">
                  <a:srgbClr val="666666"/>
                </a:gs>
              </a:gsLst>
              <a:lin ang="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66" name="Freeform 16"/>
            <p:cNvSpPr/>
            <p:nvPr/>
          </p:nvSpPr>
          <p:spPr>
            <a:xfrm flipH="1">
              <a:off x="0" y="0"/>
              <a:ext cx="992219" cy="1089695"/>
            </a:xfrm>
            <a:custGeom>
              <a:avLst/>
              <a:gdLst>
                <a:gd name="txL" fmla="*/ 0 w 973"/>
                <a:gd name="txT" fmla="*/ 0 h 1069"/>
                <a:gd name="txR" fmla="*/ 973 w 973"/>
                <a:gd name="txB" fmla="*/ 1069 h 1069"/>
              </a:gdLst>
              <a:ahLst/>
              <a:cxnLst>
                <a:cxn ang="0">
                  <a:pos x="0" y="0"/>
                </a:cxn>
                <a:cxn ang="0">
                  <a:pos x="0" y="2147483647"/>
                </a:cxn>
                <a:cxn ang="0">
                  <a:pos x="2147483647" y="2147483647"/>
                </a:cxn>
                <a:cxn ang="0">
                  <a:pos x="2147483647" y="2147483647"/>
                </a:cxn>
                <a:cxn ang="0">
                  <a:pos x="0" y="0"/>
                </a:cxn>
              </a:cxnLst>
              <a:rect l="txL" t="txT" r="txR" b="txB"/>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270000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67" name="Freeform 17"/>
            <p:cNvSpPr/>
            <p:nvPr/>
          </p:nvSpPr>
          <p:spPr>
            <a:xfrm flipH="1">
              <a:off x="992218" y="0"/>
              <a:ext cx="200772" cy="1089695"/>
            </a:xfrm>
            <a:custGeom>
              <a:avLst/>
              <a:gdLst>
                <a:gd name="txL" fmla="*/ 0 w 197"/>
                <a:gd name="txT" fmla="*/ 0 h 1069"/>
                <a:gd name="txR" fmla="*/ 197 w 197"/>
                <a:gd name="txB" fmla="*/ 1069 h 1069"/>
              </a:gdLst>
              <a:ahLst/>
              <a:cxnLst>
                <a:cxn ang="0">
                  <a:pos x="0" y="2147483647"/>
                </a:cxn>
                <a:cxn ang="0">
                  <a:pos x="0" y="2147483647"/>
                </a:cxn>
                <a:cxn ang="0">
                  <a:pos x="2147483647" y="2147483647"/>
                </a:cxn>
                <a:cxn ang="0">
                  <a:pos x="2147483647" y="0"/>
                </a:cxn>
                <a:cxn ang="0">
                  <a:pos x="0" y="2147483647"/>
                </a:cxn>
              </a:cxnLst>
              <a:rect l="txL" t="txT" r="txR" b="txB"/>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tileRect/>
            </a:gra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grpSp>
      <p:sp>
        <p:nvSpPr>
          <p:cNvPr id="101" name="Rectangle 20"/>
          <p:cNvSpPr/>
          <p:nvPr/>
        </p:nvSpPr>
        <p:spPr>
          <a:xfrm>
            <a:off x="887413" y="1495425"/>
            <a:ext cx="1612900" cy="1168400"/>
          </a:xfrm>
          <a:prstGeom prst="rect">
            <a:avLst/>
          </a:prstGeom>
          <a:noFill/>
          <a:ln w="9525">
            <a:noFill/>
          </a:ln>
        </p:spPr>
        <p:txBody>
          <a:bodyPr>
            <a:spAutoFit/>
          </a:bodyPr>
          <a:lstStyle/>
          <a:p>
            <a:pPr lvl="0" eaLnBrk="1" hangingPunct="1"/>
            <a:r>
              <a:rPr lang="zh-CN" altLang="en-US" sz="1400" b="1" dirty="0">
                <a:solidFill>
                  <a:srgbClr val="0070C0"/>
                </a:solidFill>
                <a:latin typeface="微软雅黑" panose="020B0503020204020204" pitchFamily="34" charset="-122"/>
                <a:ea typeface="微软雅黑" panose="020B0503020204020204" pitchFamily="34" charset="-122"/>
              </a:rPr>
              <a:t>证照不齐，队伍无资质，人员不合格，无专项施工方案，无应急预案、救援措施。</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102" name="Line 21"/>
          <p:cNvSpPr/>
          <p:nvPr/>
        </p:nvSpPr>
        <p:spPr>
          <a:xfrm flipV="1">
            <a:off x="904875" y="1855788"/>
            <a:ext cx="0" cy="868362"/>
          </a:xfrm>
          <a:prstGeom prst="line">
            <a:avLst/>
          </a:prstGeom>
          <a:ln w="12700" cap="flat" cmpd="sng">
            <a:solidFill>
              <a:srgbClr val="0070C0"/>
            </a:solidFill>
            <a:prstDash val="solid"/>
            <a:miter/>
            <a:headEnd type="none" w="med" len="med"/>
            <a:tailEnd type="triangle" w="med" len="med"/>
          </a:ln>
        </p:spPr>
      </p:sp>
      <p:sp>
        <p:nvSpPr>
          <p:cNvPr id="103" name="Rectangle 22"/>
          <p:cNvSpPr/>
          <p:nvPr/>
        </p:nvSpPr>
        <p:spPr>
          <a:xfrm>
            <a:off x="3570288" y="1571625"/>
            <a:ext cx="1423987" cy="954088"/>
          </a:xfrm>
          <a:prstGeom prst="rect">
            <a:avLst/>
          </a:prstGeom>
          <a:noFill/>
          <a:ln w="9525">
            <a:noFill/>
          </a:ln>
        </p:spPr>
        <p:txBody>
          <a:bodyPr>
            <a:spAutoFit/>
          </a:bodyPr>
          <a:lstStyle/>
          <a:p>
            <a:pPr lvl="0" eaLnBrk="1" hangingPunct="1"/>
            <a:r>
              <a:rPr lang="zh-CN" altLang="en-US" sz="1400" b="1" dirty="0">
                <a:solidFill>
                  <a:srgbClr val="0070C0"/>
                </a:solidFill>
                <a:latin typeface="微软雅黑" panose="020B0503020204020204" pitchFamily="34" charset="-122"/>
                <a:ea typeface="微软雅黑" panose="020B0503020204020204" pitchFamily="34" charset="-122"/>
              </a:rPr>
              <a:t>将各项规定及措施落实到各部门和责任人，明确其职责。</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104" name="Line 23"/>
          <p:cNvSpPr/>
          <p:nvPr/>
        </p:nvSpPr>
        <p:spPr>
          <a:xfrm flipV="1">
            <a:off x="3582988" y="1866900"/>
            <a:ext cx="1587" cy="868363"/>
          </a:xfrm>
          <a:prstGeom prst="line">
            <a:avLst/>
          </a:prstGeom>
          <a:ln w="12700" cap="flat" cmpd="sng">
            <a:solidFill>
              <a:srgbClr val="0070C0"/>
            </a:solidFill>
            <a:prstDash val="solid"/>
            <a:miter/>
            <a:headEnd type="none" w="med" len="med"/>
            <a:tailEnd type="triangle" w="med" len="med"/>
          </a:ln>
        </p:spPr>
      </p:sp>
      <p:sp>
        <p:nvSpPr>
          <p:cNvPr id="105" name="Rectangle 24"/>
          <p:cNvSpPr/>
          <p:nvPr/>
        </p:nvSpPr>
        <p:spPr>
          <a:xfrm>
            <a:off x="5867400" y="1709738"/>
            <a:ext cx="1422400" cy="954087"/>
          </a:xfrm>
          <a:prstGeom prst="rect">
            <a:avLst/>
          </a:prstGeom>
          <a:noFill/>
          <a:ln w="9525">
            <a:noFill/>
          </a:ln>
        </p:spPr>
        <p:txBody>
          <a:bodyPr>
            <a:spAutoFit/>
          </a:bodyPr>
          <a:lstStyle/>
          <a:p>
            <a:pPr lvl="0" eaLnBrk="1" hangingPunct="1"/>
            <a:r>
              <a:rPr lang="zh-CN" altLang="en-US" sz="1400" b="1" dirty="0">
                <a:solidFill>
                  <a:srgbClr val="0070C0"/>
                </a:solidFill>
                <a:latin typeface="微软雅黑" panose="020B0503020204020204" pitchFamily="34" charset="-122"/>
                <a:ea typeface="微软雅黑" panose="020B0503020204020204" pitchFamily="34" charset="-122"/>
              </a:rPr>
              <a:t>工后必须对落实</a:t>
            </a:r>
            <a:r>
              <a:rPr lang="en-US" altLang="zh-CN" sz="1400" b="1" dirty="0">
                <a:solidFill>
                  <a:srgbClr val="0070C0"/>
                </a:solidFill>
                <a:latin typeface="微软雅黑" panose="020B0503020204020204" pitchFamily="34" charset="-122"/>
                <a:ea typeface="微软雅黑" panose="020B0503020204020204" pitchFamily="34" charset="-122"/>
              </a:rPr>
              <a:t>《</a:t>
            </a:r>
            <a:r>
              <a:rPr lang="zh-CN" altLang="en-US" sz="1400" b="1" dirty="0">
                <a:solidFill>
                  <a:srgbClr val="0070C0"/>
                </a:solidFill>
                <a:latin typeface="微软雅黑" panose="020B0503020204020204" pitchFamily="34" charset="-122"/>
                <a:ea typeface="微软雅黑" panose="020B0503020204020204" pitchFamily="34" charset="-122"/>
              </a:rPr>
              <a:t>九条规定</a:t>
            </a:r>
            <a:r>
              <a:rPr lang="en-US" altLang="zh-CN" sz="1400" b="1" dirty="0">
                <a:solidFill>
                  <a:srgbClr val="0070C0"/>
                </a:solidFill>
                <a:latin typeface="微软雅黑" panose="020B0503020204020204" pitchFamily="34" charset="-122"/>
                <a:ea typeface="微软雅黑" panose="020B0503020204020204" pitchFamily="34" charset="-122"/>
              </a:rPr>
              <a:t>》</a:t>
            </a:r>
            <a:r>
              <a:rPr lang="zh-CN" altLang="en-US" sz="1400" b="1" dirty="0">
                <a:solidFill>
                  <a:srgbClr val="0070C0"/>
                </a:solidFill>
                <a:latin typeface="微软雅黑" panose="020B0503020204020204" pitchFamily="34" charset="-122"/>
                <a:ea typeface="微软雅黑" panose="020B0503020204020204" pitchFamily="34" charset="-122"/>
              </a:rPr>
              <a:t>及开挖情况进行总结。</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106" name="Line 25"/>
          <p:cNvSpPr/>
          <p:nvPr/>
        </p:nvSpPr>
        <p:spPr>
          <a:xfrm flipV="1">
            <a:off x="5867400" y="1865313"/>
            <a:ext cx="0" cy="868362"/>
          </a:xfrm>
          <a:prstGeom prst="line">
            <a:avLst/>
          </a:prstGeom>
          <a:ln w="12700" cap="flat" cmpd="sng">
            <a:solidFill>
              <a:srgbClr val="0070C0"/>
            </a:solidFill>
            <a:prstDash val="solid"/>
            <a:miter/>
            <a:headEnd type="none" w="med" len="med"/>
            <a:tailEnd type="triangle" w="med" len="med"/>
          </a:ln>
        </p:spPr>
      </p:sp>
      <p:sp>
        <p:nvSpPr>
          <p:cNvPr id="107" name="Rectangle 26"/>
          <p:cNvSpPr/>
          <p:nvPr/>
        </p:nvSpPr>
        <p:spPr>
          <a:xfrm>
            <a:off x="2365375" y="3638550"/>
            <a:ext cx="1423988" cy="1362075"/>
          </a:xfrm>
          <a:prstGeom prst="rect">
            <a:avLst/>
          </a:prstGeom>
          <a:noFill/>
          <a:ln w="9525">
            <a:noFill/>
          </a:ln>
        </p:spPr>
        <p:txBody>
          <a:bodyPr>
            <a:spAutoFit/>
          </a:bodyPr>
          <a:lstStyle/>
          <a:p>
            <a:pPr lvl="0" eaLnBrk="1" hangingPunct="1">
              <a:lnSpc>
                <a:spcPct val="120000"/>
              </a:lnSpc>
            </a:pPr>
            <a:r>
              <a:rPr lang="zh-CN" altLang="en-US" sz="1400" b="1" dirty="0">
                <a:solidFill>
                  <a:srgbClr val="0070C0"/>
                </a:solidFill>
                <a:latin typeface="微软雅黑" panose="020B0503020204020204" pitchFamily="34" charset="-122"/>
                <a:ea typeface="微软雅黑" panose="020B0503020204020204" pitchFamily="34" charset="-122"/>
              </a:rPr>
              <a:t>开挖发现异常，监控量测数据超标，有毒有害气体超标，发生火灾。</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108" name="Line 27"/>
          <p:cNvSpPr/>
          <p:nvPr/>
        </p:nvSpPr>
        <p:spPr>
          <a:xfrm flipV="1">
            <a:off x="2384425" y="3587750"/>
            <a:ext cx="0" cy="900113"/>
          </a:xfrm>
          <a:prstGeom prst="line">
            <a:avLst/>
          </a:prstGeom>
          <a:ln w="12700" cap="flat" cmpd="sng">
            <a:solidFill>
              <a:srgbClr val="0070C0"/>
            </a:solidFill>
            <a:prstDash val="solid"/>
            <a:miter/>
            <a:headEnd type="triangle" w="med" len="med"/>
            <a:tailEnd type="none" w="med" len="med"/>
          </a:ln>
        </p:spPr>
      </p:sp>
      <p:sp>
        <p:nvSpPr>
          <p:cNvPr id="109" name="Rectangle 28"/>
          <p:cNvSpPr/>
          <p:nvPr/>
        </p:nvSpPr>
        <p:spPr>
          <a:xfrm>
            <a:off x="4745038" y="3638550"/>
            <a:ext cx="1423987" cy="954088"/>
          </a:xfrm>
          <a:prstGeom prst="rect">
            <a:avLst/>
          </a:prstGeom>
          <a:noFill/>
          <a:ln w="9525">
            <a:noFill/>
          </a:ln>
        </p:spPr>
        <p:txBody>
          <a:bodyPr>
            <a:spAutoFit/>
          </a:bodyPr>
          <a:lstStyle/>
          <a:p>
            <a:pPr lvl="0" eaLnBrk="1" hangingPunct="1"/>
            <a:r>
              <a:rPr lang="zh-CN" altLang="en-US" sz="1400" b="1" dirty="0">
                <a:solidFill>
                  <a:srgbClr val="0070C0"/>
                </a:solidFill>
                <a:latin typeface="微软雅黑" panose="020B0503020204020204" pitchFamily="34" charset="-122"/>
                <a:ea typeface="微软雅黑" panose="020B0503020204020204" pitchFamily="34" charset="-122"/>
              </a:rPr>
              <a:t>依据责任分解进行管理和加减分考核，并实施奖惩。</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110" name="Line 29"/>
          <p:cNvSpPr/>
          <p:nvPr/>
        </p:nvSpPr>
        <p:spPr>
          <a:xfrm flipV="1">
            <a:off x="4752975" y="3522663"/>
            <a:ext cx="1588" cy="973137"/>
          </a:xfrm>
          <a:prstGeom prst="line">
            <a:avLst/>
          </a:prstGeom>
          <a:ln w="12700" cap="flat" cmpd="sng">
            <a:solidFill>
              <a:srgbClr val="0070C0"/>
            </a:solidFill>
            <a:prstDash val="solid"/>
            <a:miter/>
            <a:headEnd type="triangle" w="med" len="med"/>
            <a:tailEnd type="none" w="med" len="med"/>
          </a:ln>
        </p:spPr>
      </p:sp>
      <p:sp>
        <p:nvSpPr>
          <p:cNvPr id="111" name="Rectangle 30"/>
          <p:cNvSpPr/>
          <p:nvPr/>
        </p:nvSpPr>
        <p:spPr>
          <a:xfrm>
            <a:off x="7091363" y="3709988"/>
            <a:ext cx="1423987" cy="1168400"/>
          </a:xfrm>
          <a:prstGeom prst="rect">
            <a:avLst/>
          </a:prstGeom>
          <a:noFill/>
          <a:ln w="9525">
            <a:noFill/>
          </a:ln>
        </p:spPr>
        <p:txBody>
          <a:bodyPr>
            <a:spAutoFit/>
          </a:bodyPr>
          <a:lstStyle/>
          <a:p>
            <a:pPr lvl="0" eaLnBrk="1" hangingPunct="1"/>
            <a:r>
              <a:rPr lang="zh-CN" altLang="en-US" sz="1400" b="1" dirty="0">
                <a:solidFill>
                  <a:srgbClr val="0070C0"/>
                </a:solidFill>
                <a:latin typeface="微软雅黑" panose="020B0503020204020204" pitchFamily="34" charset="-122"/>
                <a:ea typeface="微软雅黑" panose="020B0503020204020204" pitchFamily="34" charset="-122"/>
              </a:rPr>
              <a:t>超前支护不合格，无超前地质预报，作业人数超员，安全设施不到位。</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112" name="Line 31"/>
          <p:cNvSpPr/>
          <p:nvPr/>
        </p:nvSpPr>
        <p:spPr>
          <a:xfrm flipV="1">
            <a:off x="7100888" y="3557588"/>
            <a:ext cx="0" cy="892175"/>
          </a:xfrm>
          <a:prstGeom prst="line">
            <a:avLst/>
          </a:prstGeom>
          <a:ln w="12700" cap="flat" cmpd="sng">
            <a:solidFill>
              <a:srgbClr val="0070C0"/>
            </a:solidFill>
            <a:prstDash val="solid"/>
            <a:miter/>
            <a:headEnd type="triangle" w="med" len="med"/>
            <a:tailEnd type="none" w="med" len="med"/>
          </a:ln>
        </p:spPr>
      </p:sp>
      <p:sp>
        <p:nvSpPr>
          <p:cNvPr id="22550" name="Freeform 39"/>
          <p:cNvSpPr/>
          <p:nvPr/>
        </p:nvSpPr>
        <p:spPr>
          <a:xfrm>
            <a:off x="1985963" y="4016375"/>
            <a:ext cx="685800" cy="46038"/>
          </a:xfrm>
          <a:custGeom>
            <a:avLst/>
            <a:gdLst>
              <a:gd name="txL" fmla="*/ 0 w 12"/>
              <a:gd name="txT" fmla="*/ 0 h 1587"/>
              <a:gd name="txR" fmla="*/ 12 w 12"/>
              <a:gd name="txB" fmla="*/ 1587 h 1587"/>
            </a:gdLst>
            <a:ahLst/>
            <a:cxnLst>
              <a:cxn ang="0">
                <a:pos x="2147483647" y="0"/>
              </a:cxn>
              <a:cxn ang="0">
                <a:pos x="0" y="0"/>
              </a:cxn>
              <a:cxn ang="0">
                <a:pos x="2147483647" y="0"/>
              </a:cxn>
              <a:cxn ang="0">
                <a:pos x="2147483647" y="0"/>
              </a:cxn>
            </a:cxnLst>
            <a:rect l="txL" t="txT" r="txR" b="txB"/>
            <a:pathLst>
              <a:path w="12" h="1587">
                <a:moveTo>
                  <a:pt x="12" y="0"/>
                </a:moveTo>
                <a:lnTo>
                  <a:pt x="0" y="0"/>
                </a:lnTo>
                <a:lnTo>
                  <a:pt x="12" y="0"/>
                </a:lnTo>
                <a:close/>
              </a:path>
            </a:pathLst>
          </a:custGeom>
          <a:solidFill>
            <a:srgbClr val="020202"/>
          </a:solidFill>
          <a:ln w="9525">
            <a:noFill/>
          </a:ln>
        </p:spPr>
        <p:txBody>
          <a:bodyP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grpSp>
        <p:nvGrpSpPr>
          <p:cNvPr id="6" name="Group 40"/>
          <p:cNvGrpSpPr/>
          <p:nvPr/>
        </p:nvGrpSpPr>
        <p:grpSpPr>
          <a:xfrm>
            <a:off x="323850" y="2611438"/>
            <a:ext cx="1573213" cy="1042987"/>
            <a:chOff x="0" y="0"/>
            <a:chExt cx="1930608" cy="1280282"/>
          </a:xfrm>
        </p:grpSpPr>
        <p:sp>
          <p:nvSpPr>
            <p:cNvPr id="22562" name="Freeform 3"/>
            <p:cNvSpPr/>
            <p:nvPr/>
          </p:nvSpPr>
          <p:spPr>
            <a:xfrm>
              <a:off x="0" y="947118"/>
              <a:ext cx="902017" cy="333164"/>
            </a:xfrm>
            <a:custGeom>
              <a:avLst/>
              <a:gdLst>
                <a:gd name="txL" fmla="*/ 0 w 2331"/>
                <a:gd name="txT" fmla="*/ 0 h 688"/>
                <a:gd name="txR" fmla="*/ 2331 w 2331"/>
                <a:gd name="txB" fmla="*/ 688 h 688"/>
              </a:gdLst>
              <a:ahLst/>
              <a:cxnLst>
                <a:cxn ang="0">
                  <a:pos x="2147483647" y="2147483647"/>
                </a:cxn>
                <a:cxn ang="0">
                  <a:pos x="2147483647" y="2147483647"/>
                </a:cxn>
                <a:cxn ang="0">
                  <a:pos x="2147483647" y="0"/>
                </a:cxn>
                <a:cxn ang="0">
                  <a:pos x="2147483647" y="2147483647"/>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gs>
                <a:gs pos="100000">
                  <a:srgbClr val="662B29"/>
                </a:gs>
              </a:gsLst>
              <a:lin ang="0" scaled="1"/>
              <a:tileRect/>
            </a:gradFill>
            <a:ln w="9525">
              <a:noFill/>
            </a:ln>
          </p:spPr>
          <p:txBody>
            <a:bodyP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3" name="Freeform 8"/>
            <p:cNvSpPr/>
            <p:nvPr/>
          </p:nvSpPr>
          <p:spPr>
            <a:xfrm>
              <a:off x="904927" y="0"/>
              <a:ext cx="1025681" cy="1275918"/>
            </a:xfrm>
            <a:custGeom>
              <a:avLst/>
              <a:gdLst>
                <a:gd name="txL" fmla="*/ 0 w 1006"/>
                <a:gd name="txT" fmla="*/ 0 h 1251"/>
                <a:gd name="txR" fmla="*/ 1006 w 1006"/>
                <a:gd name="txB" fmla="*/ 1251 h 1251"/>
              </a:gdLst>
              <a:ahLst/>
              <a:cxnLst>
                <a:cxn ang="0">
                  <a:pos x="0" y="0"/>
                </a:cxn>
                <a:cxn ang="0">
                  <a:pos x="0" y="2147483647"/>
                </a:cxn>
                <a:cxn ang="0">
                  <a:pos x="2147483647" y="2147483647"/>
                </a:cxn>
                <a:cxn ang="0">
                  <a:pos x="2147483647" y="2147483647"/>
                </a:cxn>
                <a:cxn ang="0">
                  <a:pos x="0" y="0"/>
                </a:cxn>
              </a:cxnLst>
              <a:rect l="txL" t="txT" r="txR" b="txB"/>
              <a:pathLst>
                <a:path w="1006" h="1251">
                  <a:moveTo>
                    <a:pt x="0" y="0"/>
                  </a:moveTo>
                  <a:lnTo>
                    <a:pt x="0" y="1251"/>
                  </a:lnTo>
                  <a:lnTo>
                    <a:pt x="1006" y="1154"/>
                  </a:lnTo>
                  <a:lnTo>
                    <a:pt x="1006" y="81"/>
                  </a:lnTo>
                  <a:lnTo>
                    <a:pt x="0" y="0"/>
                  </a:lnTo>
                  <a:close/>
                </a:path>
              </a:pathLst>
            </a:custGeom>
            <a:gradFill rotWithShape="1">
              <a:gsLst>
                <a:gs pos="0">
                  <a:srgbClr val="00B0F0"/>
                </a:gs>
                <a:gs pos="100000">
                  <a:srgbClr val="0070C0"/>
                </a:gs>
              </a:gsLst>
              <a:path path="rect">
                <a:fillToRect l="100000" t="100000"/>
              </a:path>
              <a:tileRect/>
            </a:gradFill>
            <a:ln w="9525">
              <a:noFill/>
            </a:ln>
          </p:spPr>
          <p:txBody>
            <a:bodyPr wrap="none" anchor="ct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64" name="Freeform 9"/>
            <p:cNvSpPr/>
            <p:nvPr/>
          </p:nvSpPr>
          <p:spPr>
            <a:xfrm>
              <a:off x="558669" y="0"/>
              <a:ext cx="346258" cy="1275918"/>
            </a:xfrm>
            <a:custGeom>
              <a:avLst/>
              <a:gdLst>
                <a:gd name="txL" fmla="*/ 0 w 339"/>
                <a:gd name="txT" fmla="*/ 0 h 1251"/>
                <a:gd name="txR" fmla="*/ 339 w 339"/>
                <a:gd name="txB" fmla="*/ 1251 h 1251"/>
              </a:gdLst>
              <a:ahLst/>
              <a:cxnLst>
                <a:cxn ang="0">
                  <a:pos x="0" y="2147483647"/>
                </a:cxn>
                <a:cxn ang="0">
                  <a:pos x="0" y="2147483647"/>
                </a:cxn>
                <a:cxn ang="0">
                  <a:pos x="2147483647" y="2147483647"/>
                </a:cxn>
                <a:cxn ang="0">
                  <a:pos x="2147483647" y="0"/>
                </a:cxn>
                <a:cxn ang="0">
                  <a:pos x="0" y="2147483647"/>
                </a:cxn>
              </a:cxnLst>
              <a:rect l="txL" t="txT" r="txR" b="txB"/>
              <a:pathLst>
                <a:path w="339" h="1251">
                  <a:moveTo>
                    <a:pt x="0" y="110"/>
                  </a:moveTo>
                  <a:lnTo>
                    <a:pt x="0" y="1080"/>
                  </a:lnTo>
                  <a:lnTo>
                    <a:pt x="339" y="1251"/>
                  </a:lnTo>
                  <a:lnTo>
                    <a:pt x="339" y="0"/>
                  </a:lnTo>
                  <a:lnTo>
                    <a:pt x="0" y="110"/>
                  </a:lnTo>
                  <a:close/>
                </a:path>
              </a:pathLst>
            </a:custGeom>
            <a:gradFill rotWithShape="1">
              <a:gsLst>
                <a:gs pos="0">
                  <a:srgbClr val="00B0F0"/>
                </a:gs>
                <a:gs pos="100000">
                  <a:srgbClr val="0070C0"/>
                </a:gs>
              </a:gsLst>
              <a:path path="rect">
                <a:fillToRect l="100000" t="100000"/>
              </a:path>
              <a:tileRect/>
            </a:gradFill>
            <a:ln w="9525">
              <a:noFill/>
            </a:ln>
          </p:spPr>
          <p:txBody>
            <a:bodyPr wrap="none" anchor="ct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grpSp>
      <p:sp>
        <p:nvSpPr>
          <p:cNvPr id="118" name="Rectangle 20"/>
          <p:cNvSpPr/>
          <p:nvPr/>
        </p:nvSpPr>
        <p:spPr>
          <a:xfrm>
            <a:off x="2428875" y="2709863"/>
            <a:ext cx="785813" cy="830262"/>
          </a:xfrm>
          <a:prstGeom prst="rect">
            <a:avLst/>
          </a:prstGeom>
          <a:noFill/>
          <a:ln w="9525">
            <a:noFill/>
          </a:ln>
        </p:spPr>
        <p:txBody>
          <a:bodyPr>
            <a:spAutoFit/>
          </a:bodyPr>
          <a:lstStyle/>
          <a:p>
            <a:pPr lvl="0" eaLnBrk="1" hangingPunct="1">
              <a:lnSpc>
                <a:spcPct val="120000"/>
              </a:lnSpc>
            </a:pP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必须撤人</a:t>
            </a:r>
            <a:endParaRPr lang="zh-CN" altLang="en-US" sz="2400" dirty="0">
              <a:solidFill>
                <a:srgbClr val="FF0000"/>
              </a:solidFill>
              <a:latin typeface="Arial" panose="020B0604020202020204" pitchFamily="34" charset="0"/>
              <a:ea typeface="宋体" panose="02010600030101010101" pitchFamily="2" charset="-122"/>
            </a:endParaRPr>
          </a:p>
        </p:txBody>
      </p:sp>
      <p:sp>
        <p:nvSpPr>
          <p:cNvPr id="119" name="Rectangle 20"/>
          <p:cNvSpPr/>
          <p:nvPr/>
        </p:nvSpPr>
        <p:spPr>
          <a:xfrm>
            <a:off x="4786313" y="2771775"/>
            <a:ext cx="642937" cy="760413"/>
          </a:xfrm>
          <a:prstGeom prst="rect">
            <a:avLst/>
          </a:prstGeom>
          <a:noFill/>
          <a:ln w="9525">
            <a:noFill/>
          </a:ln>
        </p:spPr>
        <p:txBody>
          <a:bodyPr>
            <a:spAutoFit/>
          </a:bodyPr>
          <a:lstStyle/>
          <a:p>
            <a:pPr lvl="0" eaLnBrk="1" hangingPunct="1">
              <a:lnSpc>
                <a:spcPct val="120000"/>
              </a:lnSpc>
            </a:pPr>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实施奖惩</a:t>
            </a:r>
            <a:endParaRPr lang="zh-CN" altLang="en-US" sz="2000" dirty="0">
              <a:solidFill>
                <a:srgbClr val="FF0000"/>
              </a:solidFill>
              <a:latin typeface="Arial" panose="020B0604020202020204" pitchFamily="34" charset="0"/>
              <a:ea typeface="宋体" panose="02010600030101010101" pitchFamily="2" charset="-122"/>
            </a:endParaRPr>
          </a:p>
        </p:txBody>
      </p:sp>
      <p:sp>
        <p:nvSpPr>
          <p:cNvPr id="120" name="Rectangle 20"/>
          <p:cNvSpPr/>
          <p:nvPr/>
        </p:nvSpPr>
        <p:spPr>
          <a:xfrm>
            <a:off x="5929313" y="2709863"/>
            <a:ext cx="642937" cy="793750"/>
          </a:xfrm>
          <a:prstGeom prst="rect">
            <a:avLst/>
          </a:prstGeom>
          <a:noFill/>
          <a:ln w="9525">
            <a:noFill/>
          </a:ln>
        </p:spPr>
        <p:txBody>
          <a:bodyPr>
            <a:spAutoFit/>
          </a:bodyPr>
          <a:lstStyle/>
          <a:p>
            <a:pPr lvl="0" eaLnBrk="1" hangingPunct="1">
              <a:lnSpc>
                <a:spcPct val="120000"/>
              </a:lnSpc>
            </a:pPr>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工后</a:t>
            </a:r>
            <a:endParaRPr lang="en-US" altLang="zh-CN"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20000"/>
              </a:lnSpc>
            </a:pPr>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总结</a:t>
            </a:r>
            <a:endParaRPr lang="zh-CN" altLang="en-US" sz="2000" dirty="0">
              <a:solidFill>
                <a:srgbClr val="FF0000"/>
              </a:solidFill>
              <a:latin typeface="Arial" panose="020B0604020202020204" pitchFamily="34" charset="0"/>
              <a:ea typeface="宋体" panose="02010600030101010101" pitchFamily="2" charset="-122"/>
            </a:endParaRPr>
          </a:p>
        </p:txBody>
      </p:sp>
      <p:sp>
        <p:nvSpPr>
          <p:cNvPr id="121" name="Rectangle 20"/>
          <p:cNvSpPr/>
          <p:nvPr/>
        </p:nvSpPr>
        <p:spPr>
          <a:xfrm>
            <a:off x="3643313" y="2709863"/>
            <a:ext cx="642937" cy="758825"/>
          </a:xfrm>
          <a:prstGeom prst="rect">
            <a:avLst/>
          </a:prstGeom>
          <a:noFill/>
          <a:ln w="9525">
            <a:noFill/>
          </a:ln>
        </p:spPr>
        <p:txBody>
          <a:bodyPr>
            <a:spAutoFit/>
          </a:bodyPr>
          <a:lstStyle/>
          <a:p>
            <a:pPr lvl="0" eaLnBrk="1" hangingPunct="1">
              <a:lnSpc>
                <a:spcPct val="120000"/>
              </a:lnSpc>
            </a:pPr>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责任分解</a:t>
            </a:r>
            <a:endParaRPr lang="zh-CN" altLang="en-US" sz="2000" dirty="0">
              <a:solidFill>
                <a:srgbClr val="FF0000"/>
              </a:solidFill>
              <a:latin typeface="Arial" panose="020B0604020202020204" pitchFamily="34" charset="0"/>
              <a:ea typeface="宋体" panose="02010600030101010101" pitchFamily="2" charset="-122"/>
            </a:endParaRPr>
          </a:p>
        </p:txBody>
      </p:sp>
      <p:sp>
        <p:nvSpPr>
          <p:cNvPr id="122" name="Rectangle 20"/>
          <p:cNvSpPr/>
          <p:nvPr/>
        </p:nvSpPr>
        <p:spPr>
          <a:xfrm>
            <a:off x="1000125" y="2566988"/>
            <a:ext cx="1071563" cy="1125537"/>
          </a:xfrm>
          <a:prstGeom prst="rect">
            <a:avLst/>
          </a:prstGeom>
          <a:noFill/>
          <a:ln w="9525">
            <a:noFill/>
          </a:ln>
        </p:spPr>
        <p:txBody>
          <a:bodyPr>
            <a:spAutoFit/>
          </a:bodyPr>
          <a:lstStyle/>
          <a:p>
            <a:pPr lvl="0" eaLnBrk="1" hangingPunct="1">
              <a:lnSpc>
                <a:spcPct val="120000"/>
              </a:lnSpc>
            </a:pPr>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不准进洞</a:t>
            </a:r>
            <a:endParaRPr lang="zh-CN" altLang="en-US" sz="3200" dirty="0">
              <a:solidFill>
                <a:srgbClr val="FF0000"/>
              </a:solidFill>
              <a:latin typeface="Arial" panose="020B0604020202020204" pitchFamily="34" charset="0"/>
              <a:ea typeface="宋体" panose="02010600030101010101" pitchFamily="2" charset="-122"/>
            </a:endParaRPr>
          </a:p>
        </p:txBody>
      </p:sp>
      <p:grpSp>
        <p:nvGrpSpPr>
          <p:cNvPr id="7" name="Group 40"/>
          <p:cNvGrpSpPr/>
          <p:nvPr/>
        </p:nvGrpSpPr>
        <p:grpSpPr>
          <a:xfrm flipH="1">
            <a:off x="7072313" y="2566988"/>
            <a:ext cx="1573212" cy="1042987"/>
            <a:chOff x="0" y="0"/>
            <a:chExt cx="1930608" cy="1280282"/>
          </a:xfrm>
        </p:grpSpPr>
        <p:sp>
          <p:nvSpPr>
            <p:cNvPr id="22559" name="Freeform 3"/>
            <p:cNvSpPr/>
            <p:nvPr/>
          </p:nvSpPr>
          <p:spPr>
            <a:xfrm>
              <a:off x="0" y="947118"/>
              <a:ext cx="902017" cy="333164"/>
            </a:xfrm>
            <a:custGeom>
              <a:avLst/>
              <a:gdLst>
                <a:gd name="txL" fmla="*/ 0 w 2331"/>
                <a:gd name="txT" fmla="*/ 0 h 688"/>
                <a:gd name="txR" fmla="*/ 2331 w 2331"/>
                <a:gd name="txB" fmla="*/ 688 h 688"/>
              </a:gdLst>
              <a:ahLst/>
              <a:cxnLst>
                <a:cxn ang="0">
                  <a:pos x="2147483647" y="2147483647"/>
                </a:cxn>
                <a:cxn ang="0">
                  <a:pos x="2147483647" y="2147483647"/>
                </a:cxn>
                <a:cxn ang="0">
                  <a:pos x="2147483647" y="0"/>
                </a:cxn>
                <a:cxn ang="0">
                  <a:pos x="2147483647" y="2147483647"/>
                </a:cxn>
              </a:cxnLst>
              <a:rect l="txL" t="txT" r="txR" b="tx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gs>
                <a:gs pos="100000">
                  <a:srgbClr val="662B29"/>
                </a:gs>
              </a:gsLst>
              <a:lin ang="0" scaled="1"/>
              <a:tileRect/>
            </a:gradFill>
            <a:ln w="9525">
              <a:noFill/>
            </a:ln>
          </p:spPr>
          <p:txBody>
            <a:bodyP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0" name="Freeform 8"/>
            <p:cNvSpPr/>
            <p:nvPr/>
          </p:nvSpPr>
          <p:spPr>
            <a:xfrm>
              <a:off x="904927" y="0"/>
              <a:ext cx="1025681" cy="1275918"/>
            </a:xfrm>
            <a:custGeom>
              <a:avLst/>
              <a:gdLst>
                <a:gd name="txL" fmla="*/ 0 w 1006"/>
                <a:gd name="txT" fmla="*/ 0 h 1251"/>
                <a:gd name="txR" fmla="*/ 1006 w 1006"/>
                <a:gd name="txB" fmla="*/ 1251 h 1251"/>
              </a:gdLst>
              <a:ahLst/>
              <a:cxnLst>
                <a:cxn ang="0">
                  <a:pos x="0" y="0"/>
                </a:cxn>
                <a:cxn ang="0">
                  <a:pos x="0" y="2147483647"/>
                </a:cxn>
                <a:cxn ang="0">
                  <a:pos x="2147483647" y="2147483647"/>
                </a:cxn>
                <a:cxn ang="0">
                  <a:pos x="2147483647" y="2147483647"/>
                </a:cxn>
                <a:cxn ang="0">
                  <a:pos x="0" y="0"/>
                </a:cxn>
              </a:cxnLst>
              <a:rect l="txL" t="txT" r="txR" b="txB"/>
              <a:pathLst>
                <a:path w="1006" h="1251">
                  <a:moveTo>
                    <a:pt x="0" y="0"/>
                  </a:moveTo>
                  <a:lnTo>
                    <a:pt x="0" y="1251"/>
                  </a:lnTo>
                  <a:lnTo>
                    <a:pt x="1006" y="1154"/>
                  </a:lnTo>
                  <a:lnTo>
                    <a:pt x="1006" y="81"/>
                  </a:lnTo>
                  <a:lnTo>
                    <a:pt x="0" y="0"/>
                  </a:lnTo>
                  <a:close/>
                </a:path>
              </a:pathLst>
            </a:custGeom>
            <a:gradFill rotWithShape="1">
              <a:gsLst>
                <a:gs pos="0">
                  <a:srgbClr val="00B0F0"/>
                </a:gs>
                <a:gs pos="100000">
                  <a:srgbClr val="0070C0"/>
                </a:gs>
              </a:gsLst>
              <a:path path="rect">
                <a:fillToRect l="100000" t="100000"/>
              </a:path>
              <a:tileRect/>
            </a:gradFill>
            <a:ln w="9525">
              <a:noFill/>
            </a:ln>
          </p:spPr>
          <p:txBody>
            <a:bodyPr wrap="none" anchor="ct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sp>
          <p:nvSpPr>
            <p:cNvPr id="22561" name="Freeform 9"/>
            <p:cNvSpPr/>
            <p:nvPr/>
          </p:nvSpPr>
          <p:spPr>
            <a:xfrm>
              <a:off x="558669" y="0"/>
              <a:ext cx="346258" cy="1275918"/>
            </a:xfrm>
            <a:custGeom>
              <a:avLst/>
              <a:gdLst>
                <a:gd name="txL" fmla="*/ 0 w 339"/>
                <a:gd name="txT" fmla="*/ 0 h 1251"/>
                <a:gd name="txR" fmla="*/ 339 w 339"/>
                <a:gd name="txB" fmla="*/ 1251 h 1251"/>
              </a:gdLst>
              <a:ahLst/>
              <a:cxnLst>
                <a:cxn ang="0">
                  <a:pos x="0" y="2147483647"/>
                </a:cxn>
                <a:cxn ang="0">
                  <a:pos x="0" y="2147483647"/>
                </a:cxn>
                <a:cxn ang="0">
                  <a:pos x="2147483647" y="2147483647"/>
                </a:cxn>
                <a:cxn ang="0">
                  <a:pos x="2147483647" y="0"/>
                </a:cxn>
                <a:cxn ang="0">
                  <a:pos x="0" y="2147483647"/>
                </a:cxn>
              </a:cxnLst>
              <a:rect l="txL" t="txT" r="txR" b="txB"/>
              <a:pathLst>
                <a:path w="339" h="1251">
                  <a:moveTo>
                    <a:pt x="0" y="110"/>
                  </a:moveTo>
                  <a:lnTo>
                    <a:pt x="0" y="1080"/>
                  </a:lnTo>
                  <a:lnTo>
                    <a:pt x="339" y="1251"/>
                  </a:lnTo>
                  <a:lnTo>
                    <a:pt x="339" y="0"/>
                  </a:lnTo>
                  <a:lnTo>
                    <a:pt x="0" y="110"/>
                  </a:lnTo>
                  <a:close/>
                </a:path>
              </a:pathLst>
            </a:custGeom>
            <a:gradFill rotWithShape="1">
              <a:gsLst>
                <a:gs pos="0">
                  <a:srgbClr val="00B0F0"/>
                </a:gs>
                <a:gs pos="100000">
                  <a:srgbClr val="0070C0"/>
                </a:gs>
              </a:gsLst>
              <a:path path="rect">
                <a:fillToRect l="100000" t="100000"/>
              </a:path>
              <a:tileRect/>
            </a:gradFill>
            <a:ln w="9525">
              <a:noFill/>
            </a:ln>
          </p:spPr>
          <p:txBody>
            <a:bodyPr wrap="none" anchor="ctr"/>
            <a:lstStyle/>
            <a:p>
              <a:pPr lvl="0" eaLnBrk="1" hangingPunct="1"/>
              <a:endParaRPr lang="zh-CN" altLang="en-US" dirty="0">
                <a:solidFill>
                  <a:srgbClr val="000000"/>
                </a:solidFill>
                <a:latin typeface="Arial" panose="020B0604020202020204" pitchFamily="34" charset="0"/>
                <a:ea typeface="微软雅黑" panose="020B0503020204020204" pitchFamily="34" charset="-122"/>
              </a:endParaRPr>
            </a:p>
          </p:txBody>
        </p:sp>
      </p:grpSp>
      <p:sp>
        <p:nvSpPr>
          <p:cNvPr id="127" name="Rectangle 20"/>
          <p:cNvSpPr/>
          <p:nvPr/>
        </p:nvSpPr>
        <p:spPr>
          <a:xfrm>
            <a:off x="7072313" y="2625725"/>
            <a:ext cx="1000125" cy="941388"/>
          </a:xfrm>
          <a:prstGeom prst="rect">
            <a:avLst/>
          </a:prstGeom>
          <a:noFill/>
          <a:ln w="9525">
            <a:noFill/>
          </a:ln>
        </p:spPr>
        <p:txBody>
          <a:bodyPr>
            <a:spAutoFit/>
          </a:bodyPr>
          <a:lstStyle/>
          <a:p>
            <a:pPr lvl="0" eaLnBrk="1" hangingPunct="1">
              <a:lnSpc>
                <a:spcPct val="120000"/>
              </a:lnSpc>
            </a:pP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不准施工</a:t>
            </a:r>
            <a:endParaRPr lang="zh-CN" altLang="en-US" sz="2800"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par>
                                <p:cTn id="12" presetID="37"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250"/>
                                  </p:stCondLst>
                                  <p:childTnLst>
                                    <p:set>
                                      <p:cBhvr>
                                        <p:cTn id="25" dur="1" fill="hold">
                                          <p:stCondLst>
                                            <p:cond delay="0"/>
                                          </p:stCondLst>
                                        </p:cTn>
                                        <p:tgtEl>
                                          <p:spTgt spid="3"/>
                                        </p:tgtEl>
                                        <p:attrNameLst>
                                          <p:attrName>style.visibility</p:attrName>
                                        </p:attrNameLst>
                                      </p:cBhvr>
                                      <p:to>
                                        <p:strVal val="visible"/>
                                      </p:to>
                                    </p:set>
                                    <p:animEffect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500"/>
                                  </p:stCondLst>
                                  <p:childTnLst>
                                    <p:set>
                                      <p:cBhvr>
                                        <p:cTn id="31" dur="1" fill="hold">
                                          <p:stCondLst>
                                            <p:cond delay="0"/>
                                          </p:stCondLst>
                                        </p:cTn>
                                        <p:tgtEl>
                                          <p:spTgt spid="2"/>
                                        </p:tgtEl>
                                        <p:attrNameLst>
                                          <p:attrName>style.visibility</p:attrName>
                                        </p:attrNameLst>
                                      </p:cBhvr>
                                      <p:to>
                                        <p:strVal val="visible"/>
                                      </p:to>
                                    </p:set>
                                    <p:animEffect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900" decel="100000" fill="hold"/>
                                        <p:tgtEl>
                                          <p:spTgt spid="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750"/>
                                  </p:stCondLst>
                                  <p:childTnLst>
                                    <p:set>
                                      <p:cBhvr>
                                        <p:cTn id="37" dur="1" fill="hold">
                                          <p:stCondLst>
                                            <p:cond delay="0"/>
                                          </p:stCondLst>
                                        </p:cTn>
                                        <p:tgtEl>
                                          <p:spTgt spid="4"/>
                                        </p:tgtEl>
                                        <p:attrNameLst>
                                          <p:attrName>style.visibility</p:attrName>
                                        </p:attrNameLst>
                                      </p:cBhvr>
                                      <p:to>
                                        <p:strVal val="visible"/>
                                      </p:to>
                                    </p:set>
                                    <p:animEffect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900" decel="100000" fill="hold"/>
                                        <p:tgtEl>
                                          <p:spTgt spid="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1000"/>
                                  </p:stCondLst>
                                  <p:childTnLst>
                                    <p:set>
                                      <p:cBhvr>
                                        <p:cTn id="43" dur="1" fill="hold">
                                          <p:stCondLst>
                                            <p:cond delay="0"/>
                                          </p:stCondLst>
                                        </p:cTn>
                                        <p:tgtEl>
                                          <p:spTgt spid="5"/>
                                        </p:tgtEl>
                                        <p:attrNameLst>
                                          <p:attrName>style.visibility</p:attrName>
                                        </p:attrNameLst>
                                      </p:cBhvr>
                                      <p:to>
                                        <p:strVal val="visible"/>
                                      </p:to>
                                    </p:set>
                                    <p:animEffect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900" decel="100000" fill="hold"/>
                                        <p:tgtEl>
                                          <p:spTgt spid="5"/>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102"/>
                                        </p:tgtEl>
                                        <p:attrNameLst>
                                          <p:attrName>style.visibility</p:attrName>
                                        </p:attrNameLst>
                                      </p:cBhvr>
                                      <p:to>
                                        <p:strVal val="visible"/>
                                      </p:to>
                                    </p:set>
                                    <p:animEffect filter="wipe(down)">
                                      <p:cBhvr>
                                        <p:cTn id="51" dur="500"/>
                                        <p:tgtEl>
                                          <p:spTgt spid="102"/>
                                        </p:tgtEl>
                                      </p:cBhvr>
                                    </p:animEffect>
                                  </p:childTnLst>
                                </p:cTn>
                              </p:par>
                              <p:par>
                                <p:cTn id="52" presetID="22" presetClass="entr" presetSubtype="4" fill="hold" nodeType="withEffect">
                                  <p:stCondLst>
                                    <p:cond delay="0"/>
                                  </p:stCondLst>
                                  <p:childTnLst>
                                    <p:set>
                                      <p:cBhvr>
                                        <p:cTn id="53" dur="1" fill="hold">
                                          <p:stCondLst>
                                            <p:cond delay="0"/>
                                          </p:stCondLst>
                                        </p:cTn>
                                        <p:tgtEl>
                                          <p:spTgt spid="104"/>
                                        </p:tgtEl>
                                        <p:attrNameLst>
                                          <p:attrName>style.visibility</p:attrName>
                                        </p:attrNameLst>
                                      </p:cBhvr>
                                      <p:to>
                                        <p:strVal val="visible"/>
                                      </p:to>
                                    </p:set>
                                    <p:animEffect filter="wipe(down)">
                                      <p:cBhvr>
                                        <p:cTn id="54" dur="500"/>
                                        <p:tgtEl>
                                          <p:spTgt spid="104"/>
                                        </p:tgtEl>
                                      </p:cBhvr>
                                    </p:animEffect>
                                  </p:childTnLst>
                                </p:cTn>
                              </p:par>
                              <p:par>
                                <p:cTn id="55" presetID="22" presetClass="entr" presetSubtype="4" fill="hold" nodeType="withEffect">
                                  <p:stCondLst>
                                    <p:cond delay="0"/>
                                  </p:stCondLst>
                                  <p:childTnLst>
                                    <p:set>
                                      <p:cBhvr>
                                        <p:cTn id="56" dur="1" fill="hold">
                                          <p:stCondLst>
                                            <p:cond delay="0"/>
                                          </p:stCondLst>
                                        </p:cTn>
                                        <p:tgtEl>
                                          <p:spTgt spid="106"/>
                                        </p:tgtEl>
                                        <p:attrNameLst>
                                          <p:attrName>style.visibility</p:attrName>
                                        </p:attrNameLst>
                                      </p:cBhvr>
                                      <p:to>
                                        <p:strVal val="visible"/>
                                      </p:to>
                                    </p:set>
                                    <p:animEffect filter="wipe(down)">
                                      <p:cBhvr>
                                        <p:cTn id="57" dur="500"/>
                                        <p:tgtEl>
                                          <p:spTgt spid="106"/>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108"/>
                                        </p:tgtEl>
                                        <p:attrNameLst>
                                          <p:attrName>style.visibility</p:attrName>
                                        </p:attrNameLst>
                                      </p:cBhvr>
                                      <p:to>
                                        <p:strVal val="visible"/>
                                      </p:to>
                                    </p:set>
                                    <p:animEffect filter="wipe(up)">
                                      <p:cBhvr>
                                        <p:cTn id="61" dur="500"/>
                                        <p:tgtEl>
                                          <p:spTgt spid="108"/>
                                        </p:tgtEl>
                                      </p:cBhvr>
                                    </p:animEffect>
                                  </p:childTnLst>
                                </p:cTn>
                              </p:par>
                              <p:par>
                                <p:cTn id="62" presetID="22" presetClass="entr" presetSubtype="1" fill="hold" nodeType="withEffect">
                                  <p:stCondLst>
                                    <p:cond delay="0"/>
                                  </p:stCondLst>
                                  <p:childTnLst>
                                    <p:set>
                                      <p:cBhvr>
                                        <p:cTn id="63" dur="1" fill="hold">
                                          <p:stCondLst>
                                            <p:cond delay="0"/>
                                          </p:stCondLst>
                                        </p:cTn>
                                        <p:tgtEl>
                                          <p:spTgt spid="110"/>
                                        </p:tgtEl>
                                        <p:attrNameLst>
                                          <p:attrName>style.visibility</p:attrName>
                                        </p:attrNameLst>
                                      </p:cBhvr>
                                      <p:to>
                                        <p:strVal val="visible"/>
                                      </p:to>
                                    </p:set>
                                    <p:animEffect filter="wipe(up)">
                                      <p:cBhvr>
                                        <p:cTn id="64" dur="500"/>
                                        <p:tgtEl>
                                          <p:spTgt spid="110"/>
                                        </p:tgtEl>
                                      </p:cBhvr>
                                    </p:animEffect>
                                  </p:childTnLst>
                                </p:cTn>
                              </p:par>
                              <p:par>
                                <p:cTn id="65" presetID="22" presetClass="entr" presetSubtype="1"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animEffect filter="wipe(up)">
                                      <p:cBhvr>
                                        <p:cTn id="67" dur="500"/>
                                        <p:tgtEl>
                                          <p:spTgt spid="112"/>
                                        </p:tgtEl>
                                      </p:cBhvr>
                                    </p:animEffect>
                                  </p:childTnLst>
                                </p:cTn>
                              </p:par>
                            </p:childTnLst>
                          </p:cTn>
                        </p:par>
                        <p:par>
                          <p:cTn id="68" fill="hold">
                            <p:stCondLst>
                              <p:cond delay="1500"/>
                            </p:stCondLst>
                            <p:childTnLst>
                              <p:par>
                                <p:cTn id="69" presetID="18" presetClass="entr" presetSubtype="3" fill="hold" grpId="0" nodeType="afterEffect">
                                  <p:stCondLst>
                                    <p:cond delay="0"/>
                                  </p:stCondLst>
                                  <p:childTnLst>
                                    <p:set>
                                      <p:cBhvr>
                                        <p:cTn id="70" dur="1" fill="hold">
                                          <p:stCondLst>
                                            <p:cond delay="0"/>
                                          </p:stCondLst>
                                        </p:cTn>
                                        <p:tgtEl>
                                          <p:spTgt spid="101"/>
                                        </p:tgtEl>
                                        <p:attrNameLst>
                                          <p:attrName>style.visibility</p:attrName>
                                        </p:attrNameLst>
                                      </p:cBhvr>
                                      <p:to>
                                        <p:strVal val="visible"/>
                                      </p:to>
                                    </p:set>
                                    <p:animEffect filter="strips(upRight)">
                                      <p:cBhvr>
                                        <p:cTn id="71" dur="500"/>
                                        <p:tgtEl>
                                          <p:spTgt spid="101"/>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103"/>
                                        </p:tgtEl>
                                        <p:attrNameLst>
                                          <p:attrName>style.visibility</p:attrName>
                                        </p:attrNameLst>
                                      </p:cBhvr>
                                      <p:to>
                                        <p:strVal val="visible"/>
                                      </p:to>
                                    </p:set>
                                    <p:animEffect filter="strips(upRight)">
                                      <p:cBhvr>
                                        <p:cTn id="74" dur="500"/>
                                        <p:tgtEl>
                                          <p:spTgt spid="103"/>
                                        </p:tgtEl>
                                      </p:cBhvr>
                                    </p:animEffect>
                                  </p:childTnLst>
                                </p:cTn>
                              </p:par>
                              <p:par>
                                <p:cTn id="75" presetID="18" presetClass="entr" presetSubtype="3"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filter="strips(upRight)">
                                      <p:cBhvr>
                                        <p:cTn id="77" dur="500"/>
                                        <p:tgtEl>
                                          <p:spTgt spid="105"/>
                                        </p:tgtEl>
                                      </p:cBhvr>
                                    </p:animEffect>
                                  </p:childTnLst>
                                </p:cTn>
                              </p:par>
                            </p:childTnLst>
                          </p:cTn>
                        </p:par>
                        <p:par>
                          <p:cTn id="78" fill="hold">
                            <p:stCondLst>
                              <p:cond delay="2000"/>
                            </p:stCondLst>
                            <p:childTnLst>
                              <p:par>
                                <p:cTn id="79" presetID="18" presetClass="entr" presetSubtype="9" fill="hold" grpId="0" nodeType="afterEffect">
                                  <p:stCondLst>
                                    <p:cond delay="0"/>
                                  </p:stCondLst>
                                  <p:childTnLst>
                                    <p:set>
                                      <p:cBhvr>
                                        <p:cTn id="80" dur="1" fill="hold">
                                          <p:stCondLst>
                                            <p:cond delay="0"/>
                                          </p:stCondLst>
                                        </p:cTn>
                                        <p:tgtEl>
                                          <p:spTgt spid="107"/>
                                        </p:tgtEl>
                                        <p:attrNameLst>
                                          <p:attrName>style.visibility</p:attrName>
                                        </p:attrNameLst>
                                      </p:cBhvr>
                                      <p:to>
                                        <p:strVal val="visible"/>
                                      </p:to>
                                    </p:set>
                                    <p:animEffect filter="strips(upLeft)">
                                      <p:cBhvr>
                                        <p:cTn id="81" dur="500"/>
                                        <p:tgtEl>
                                          <p:spTgt spid="107"/>
                                        </p:tgtEl>
                                      </p:cBhvr>
                                    </p:animEffect>
                                  </p:childTnLst>
                                </p:cTn>
                              </p:par>
                              <p:par>
                                <p:cTn id="82" presetID="18" presetClass="entr" presetSubtype="9"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filter="strips(upLeft)">
                                      <p:cBhvr>
                                        <p:cTn id="84" dur="500"/>
                                        <p:tgtEl>
                                          <p:spTgt spid="109"/>
                                        </p:tgtEl>
                                      </p:cBhvr>
                                    </p:animEffect>
                                  </p:childTnLst>
                                </p:cTn>
                              </p:par>
                              <p:par>
                                <p:cTn id="85" presetID="18" presetClass="entr" presetSubtype="9"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animEffect filter="strips(upLeft)">
                                      <p:cBhvr>
                                        <p:cTn id="87" dur="500"/>
                                        <p:tgtEl>
                                          <p:spTgt spid="111"/>
                                        </p:tgtEl>
                                      </p:cBhvr>
                                    </p:animEffect>
                                  </p:childTnLst>
                                </p:cTn>
                              </p:par>
                            </p:childTnLst>
                          </p:cTn>
                        </p:par>
                        <p:par>
                          <p:cTn id="88" fill="hold">
                            <p:stCondLst>
                              <p:cond delay="2500"/>
                            </p:stCondLst>
                            <p:childTnLst>
                              <p:par>
                                <p:cTn id="89" presetID="18" presetClass="entr" presetSubtype="3" fill="hold" grpId="0" nodeType="afterEffect">
                                  <p:stCondLst>
                                    <p:cond delay="0"/>
                                  </p:stCondLst>
                                  <p:childTnLst>
                                    <p:set>
                                      <p:cBhvr>
                                        <p:cTn id="90" dur="1" fill="hold">
                                          <p:stCondLst>
                                            <p:cond delay="0"/>
                                          </p:stCondLst>
                                        </p:cTn>
                                        <p:tgtEl>
                                          <p:spTgt spid="118"/>
                                        </p:tgtEl>
                                        <p:attrNameLst>
                                          <p:attrName>style.visibility</p:attrName>
                                        </p:attrNameLst>
                                      </p:cBhvr>
                                      <p:to>
                                        <p:strVal val="visible"/>
                                      </p:to>
                                    </p:set>
                                    <p:animEffect filter="strips(upRight)">
                                      <p:cBhvr>
                                        <p:cTn id="91" dur="500"/>
                                        <p:tgtEl>
                                          <p:spTgt spid="118"/>
                                        </p:tgtEl>
                                      </p:cBhvr>
                                    </p:animEffect>
                                  </p:childTnLst>
                                </p:cTn>
                              </p:par>
                            </p:childTnLst>
                          </p:cTn>
                        </p:par>
                        <p:par>
                          <p:cTn id="92" fill="hold">
                            <p:stCondLst>
                              <p:cond delay="3000"/>
                            </p:stCondLst>
                            <p:childTnLst>
                              <p:par>
                                <p:cTn id="93" presetID="18" presetClass="entr" presetSubtype="3" fill="hold" grpId="0" nodeType="afterEffect">
                                  <p:stCondLst>
                                    <p:cond delay="0"/>
                                  </p:stCondLst>
                                  <p:childTnLst>
                                    <p:set>
                                      <p:cBhvr>
                                        <p:cTn id="94" dur="1" fill="hold">
                                          <p:stCondLst>
                                            <p:cond delay="0"/>
                                          </p:stCondLst>
                                        </p:cTn>
                                        <p:tgtEl>
                                          <p:spTgt spid="119"/>
                                        </p:tgtEl>
                                        <p:attrNameLst>
                                          <p:attrName>style.visibility</p:attrName>
                                        </p:attrNameLst>
                                      </p:cBhvr>
                                      <p:to>
                                        <p:strVal val="visible"/>
                                      </p:to>
                                    </p:set>
                                    <p:animEffect filter="strips(upRight)">
                                      <p:cBhvr>
                                        <p:cTn id="95" dur="500"/>
                                        <p:tgtEl>
                                          <p:spTgt spid="119"/>
                                        </p:tgtEl>
                                      </p:cBhvr>
                                    </p:animEffect>
                                  </p:childTnLst>
                                </p:cTn>
                              </p:par>
                            </p:childTnLst>
                          </p:cTn>
                        </p:par>
                        <p:par>
                          <p:cTn id="96" fill="hold">
                            <p:stCondLst>
                              <p:cond delay="3500"/>
                            </p:stCondLst>
                            <p:childTnLst>
                              <p:par>
                                <p:cTn id="97" presetID="18" presetClass="entr" presetSubtype="3" fill="hold" grpId="0" nodeType="afterEffect">
                                  <p:stCondLst>
                                    <p:cond delay="0"/>
                                  </p:stCondLst>
                                  <p:childTnLst>
                                    <p:set>
                                      <p:cBhvr>
                                        <p:cTn id="98" dur="1" fill="hold">
                                          <p:stCondLst>
                                            <p:cond delay="0"/>
                                          </p:stCondLst>
                                        </p:cTn>
                                        <p:tgtEl>
                                          <p:spTgt spid="120"/>
                                        </p:tgtEl>
                                        <p:attrNameLst>
                                          <p:attrName>style.visibility</p:attrName>
                                        </p:attrNameLst>
                                      </p:cBhvr>
                                      <p:to>
                                        <p:strVal val="visible"/>
                                      </p:to>
                                    </p:set>
                                    <p:animEffect filter="strips(upRight)">
                                      <p:cBhvr>
                                        <p:cTn id="99" dur="500"/>
                                        <p:tgtEl>
                                          <p:spTgt spid="120"/>
                                        </p:tgtEl>
                                      </p:cBhvr>
                                    </p:animEffect>
                                  </p:childTnLst>
                                </p:cTn>
                              </p:par>
                            </p:childTnLst>
                          </p:cTn>
                        </p:par>
                        <p:par>
                          <p:cTn id="100" fill="hold">
                            <p:stCondLst>
                              <p:cond delay="4000"/>
                            </p:stCondLst>
                            <p:childTnLst>
                              <p:par>
                                <p:cTn id="101" presetID="18" presetClass="entr" presetSubtype="3" fill="hold" grpId="0" nodeType="afterEffect">
                                  <p:stCondLst>
                                    <p:cond delay="0"/>
                                  </p:stCondLst>
                                  <p:childTnLst>
                                    <p:set>
                                      <p:cBhvr>
                                        <p:cTn id="102" dur="1" fill="hold">
                                          <p:stCondLst>
                                            <p:cond delay="0"/>
                                          </p:stCondLst>
                                        </p:cTn>
                                        <p:tgtEl>
                                          <p:spTgt spid="121"/>
                                        </p:tgtEl>
                                        <p:attrNameLst>
                                          <p:attrName>style.visibility</p:attrName>
                                        </p:attrNameLst>
                                      </p:cBhvr>
                                      <p:to>
                                        <p:strVal val="visible"/>
                                      </p:to>
                                    </p:set>
                                    <p:animEffect filter="strips(upRight)">
                                      <p:cBhvr>
                                        <p:cTn id="103" dur="500"/>
                                        <p:tgtEl>
                                          <p:spTgt spid="121"/>
                                        </p:tgtEl>
                                      </p:cBhvr>
                                    </p:animEffect>
                                  </p:childTnLst>
                                </p:cTn>
                              </p:par>
                            </p:childTnLst>
                          </p:cTn>
                        </p:par>
                        <p:par>
                          <p:cTn id="104" fill="hold">
                            <p:stCondLst>
                              <p:cond delay="4500"/>
                            </p:stCondLst>
                            <p:childTnLst>
                              <p:par>
                                <p:cTn id="105" presetID="18" presetClass="entr" presetSubtype="3" fill="hold" grpId="0" nodeType="afterEffect">
                                  <p:stCondLst>
                                    <p:cond delay="0"/>
                                  </p:stCondLst>
                                  <p:childTnLst>
                                    <p:set>
                                      <p:cBhvr>
                                        <p:cTn id="106" dur="1" fill="hold">
                                          <p:stCondLst>
                                            <p:cond delay="0"/>
                                          </p:stCondLst>
                                        </p:cTn>
                                        <p:tgtEl>
                                          <p:spTgt spid="127"/>
                                        </p:tgtEl>
                                        <p:attrNameLst>
                                          <p:attrName>style.visibility</p:attrName>
                                        </p:attrNameLst>
                                      </p:cBhvr>
                                      <p:to>
                                        <p:strVal val="visible"/>
                                      </p:to>
                                    </p:set>
                                    <p:animEffect filter="strips(upRight)">
                                      <p:cBhvr>
                                        <p:cTn id="107" dur="500"/>
                                        <p:tgtEl>
                                          <p:spTgt spid="127"/>
                                        </p:tgtEl>
                                      </p:cBhvr>
                                    </p:animEffect>
                                  </p:childTnLst>
                                </p:cTn>
                              </p:par>
                            </p:childTnLst>
                          </p:cTn>
                        </p:par>
                        <p:par>
                          <p:cTn id="108" fill="hold">
                            <p:stCondLst>
                              <p:cond delay="5000"/>
                            </p:stCondLst>
                            <p:childTnLst>
                              <p:par>
                                <p:cTn id="109" presetID="18" presetClass="entr" presetSubtype="3" fill="hold" grpId="0" nodeType="afterEffect">
                                  <p:stCondLst>
                                    <p:cond delay="0"/>
                                  </p:stCondLst>
                                  <p:childTnLst>
                                    <p:set>
                                      <p:cBhvr>
                                        <p:cTn id="110" dur="1" fill="hold">
                                          <p:stCondLst>
                                            <p:cond delay="0"/>
                                          </p:stCondLst>
                                        </p:cTn>
                                        <p:tgtEl>
                                          <p:spTgt spid="122"/>
                                        </p:tgtEl>
                                        <p:attrNameLst>
                                          <p:attrName>style.visibility</p:attrName>
                                        </p:attrNameLst>
                                      </p:cBhvr>
                                      <p:to>
                                        <p:strVal val="visible"/>
                                      </p:to>
                                    </p:set>
                                    <p:animEffect filter="strips(upRight)">
                                      <p:cBhvr>
                                        <p:cTn id="111"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01" grpId="0" bldLvl="0"/>
      <p:bldP spid="103" grpId="0" bldLvl="0"/>
      <p:bldP spid="105" grpId="0" bldLvl="0"/>
      <p:bldP spid="107" grpId="0" bldLvl="0"/>
      <p:bldP spid="109" grpId="0" bldLvl="0"/>
      <p:bldP spid="111" grpId="0" bldLvl="0"/>
      <p:bldP spid="118" grpId="0" bldLvl="0"/>
      <p:bldP spid="119" grpId="0" bldLvl="0"/>
      <p:bldP spid="120" grpId="0" bldLvl="0"/>
      <p:bldP spid="121" grpId="0" bldLvl="0"/>
      <p:bldP spid="122" grpId="0" bldLvl="0"/>
      <p:bldP spid="127"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5" name="对角圆角矩形 14"/>
          <p:cNvSpPr/>
          <p:nvPr/>
        </p:nvSpPr>
        <p:spPr bwMode="auto">
          <a:xfrm>
            <a:off x="3014663" y="1414463"/>
            <a:ext cx="1800225" cy="1285875"/>
          </a:xfrm>
          <a:prstGeom prst="round2DiagRect">
            <a:avLst>
              <a:gd name="adj1" fmla="val 39422"/>
              <a:gd name="adj2" fmla="val 0"/>
            </a:avLst>
          </a:prstGeom>
          <a:blipFill>
            <a:blip r:embed="rId1"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对角圆角矩形 15"/>
          <p:cNvSpPr/>
          <p:nvPr/>
        </p:nvSpPr>
        <p:spPr bwMode="auto">
          <a:xfrm rot="5400000">
            <a:off x="2757488" y="3100388"/>
            <a:ext cx="1800225" cy="1285875"/>
          </a:xfrm>
          <a:prstGeom prst="round2DiagRect">
            <a:avLst>
              <a:gd name="adj1" fmla="val 39422"/>
              <a:gd name="adj2" fmla="val 0"/>
            </a:avLst>
          </a:prstGeom>
          <a:blipFill>
            <a:blip r:embed="rId2"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对角圆角矩形 16"/>
          <p:cNvSpPr/>
          <p:nvPr/>
        </p:nvSpPr>
        <p:spPr bwMode="auto">
          <a:xfrm>
            <a:off x="1071563" y="2843213"/>
            <a:ext cx="1800225" cy="1285875"/>
          </a:xfrm>
          <a:prstGeom prst="round2DiagRect">
            <a:avLst>
              <a:gd name="adj1" fmla="val 39422"/>
              <a:gd name="adj2" fmla="val 0"/>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对角圆角矩形 17"/>
          <p:cNvSpPr/>
          <p:nvPr/>
        </p:nvSpPr>
        <p:spPr bwMode="auto">
          <a:xfrm rot="5400000">
            <a:off x="1328738" y="1157288"/>
            <a:ext cx="1800225" cy="1285875"/>
          </a:xfrm>
          <a:prstGeom prst="round2DiagRect">
            <a:avLst>
              <a:gd name="adj1" fmla="val 39422"/>
              <a:gd name="adj2" fmla="val 0"/>
            </a:avLst>
          </a:prstGeom>
          <a:blipFill>
            <a:blip r:embed="rId3"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椭圆 18"/>
          <p:cNvSpPr/>
          <p:nvPr/>
        </p:nvSpPr>
        <p:spPr bwMode="auto">
          <a:xfrm>
            <a:off x="5072063" y="1714500"/>
            <a:ext cx="3500438" cy="2428875"/>
          </a:xfrm>
          <a:prstGeom prst="ellipse">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par>
                          <p:cTn id="15" fill="hold">
                            <p:stCondLst>
                              <p:cond delay="1000"/>
                            </p:stCondLst>
                            <p:childTnLst>
                              <p:par>
                                <p:cTn id="16" presetID="54" presetClass="entr" presetSubtype="0" accel="10000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strVal val="#ppt_w*0.05"/>
                                          </p:val>
                                        </p:tav>
                                        <p:tav tm="100000">
                                          <p:val>
                                            <p:strVal val="#ppt_w"/>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anim calcmode="lin" valueType="num">
                                      <p:cBhvr>
                                        <p:cTn id="20" dur="500" fill="hold"/>
                                        <p:tgtEl>
                                          <p:spTgt spid="16"/>
                                        </p:tgtEl>
                                        <p:attrNameLst>
                                          <p:attrName>ppt_x</p:attrName>
                                        </p:attrNameLst>
                                      </p:cBhvr>
                                      <p:tavLst>
                                        <p:tav tm="0">
                                          <p:val>
                                            <p:strVal val="#ppt_x-.2"/>
                                          </p:val>
                                        </p:tav>
                                        <p:tav tm="100000">
                                          <p:val>
                                            <p:strVal val="#ppt_x"/>
                                          </p:val>
                                        </p:tav>
                                      </p:tavLst>
                                    </p:anim>
                                    <p:anim calcmode="lin" valueType="num">
                                      <p:cBhvr>
                                        <p:cTn id="21" dur="500" fill="hold"/>
                                        <p:tgtEl>
                                          <p:spTgt spid="16"/>
                                        </p:tgtEl>
                                        <p:attrNameLst>
                                          <p:attrName>ppt_y</p:attrName>
                                        </p:attrNameLst>
                                      </p:cBhvr>
                                      <p:tavLst>
                                        <p:tav tm="0">
                                          <p:val>
                                            <p:strVal val="#ppt_y"/>
                                          </p:val>
                                        </p:tav>
                                        <p:tav tm="100000">
                                          <p:val>
                                            <p:strVal val="#ppt_y"/>
                                          </p:val>
                                        </p:tav>
                                      </p:tavLst>
                                    </p:anim>
                                    <p:animEffect transition="in" filter="fade">
                                      <p:cBhvr>
                                        <p:cTn id="22" dur="500"/>
                                        <p:tgtEl>
                                          <p:spTgt spid="16"/>
                                        </p:tgtEl>
                                      </p:cBhvr>
                                    </p:animEffect>
                                  </p:childTnLst>
                                </p:cTn>
                              </p:par>
                            </p:childTnLst>
                          </p:cTn>
                        </p:par>
                        <p:par>
                          <p:cTn id="23" fill="hold">
                            <p:stCondLst>
                              <p:cond delay="1500"/>
                            </p:stCondLst>
                            <p:childTnLst>
                              <p:par>
                                <p:cTn id="24" presetID="54" presetClass="entr" presetSubtype="0" accel="10000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strVal val="#ppt_w*0.05"/>
                                          </p:val>
                                        </p:tav>
                                        <p:tav tm="100000">
                                          <p:val>
                                            <p:strVal val="#ppt_w"/>
                                          </p:val>
                                        </p:tav>
                                      </p:tavLst>
                                    </p:anim>
                                    <p:anim calcmode="lin" valueType="num">
                                      <p:cBhvr>
                                        <p:cTn id="27" dur="500" fill="hold"/>
                                        <p:tgtEl>
                                          <p:spTgt spid="17"/>
                                        </p:tgtEl>
                                        <p:attrNameLst>
                                          <p:attrName>ppt_h</p:attrName>
                                        </p:attrNameLst>
                                      </p:cBhvr>
                                      <p:tavLst>
                                        <p:tav tm="0">
                                          <p:val>
                                            <p:strVal val="#ppt_h"/>
                                          </p:val>
                                        </p:tav>
                                        <p:tav tm="100000">
                                          <p:val>
                                            <p:strVal val="#ppt_h"/>
                                          </p:val>
                                        </p:tav>
                                      </p:tavLst>
                                    </p:anim>
                                    <p:anim calcmode="lin" valueType="num">
                                      <p:cBhvr>
                                        <p:cTn id="28" dur="500" fill="hold"/>
                                        <p:tgtEl>
                                          <p:spTgt spid="17"/>
                                        </p:tgtEl>
                                        <p:attrNameLst>
                                          <p:attrName>ppt_x</p:attrName>
                                        </p:attrNameLst>
                                      </p:cBhvr>
                                      <p:tavLst>
                                        <p:tav tm="0">
                                          <p:val>
                                            <p:strVal val="#ppt_x-.2"/>
                                          </p:val>
                                        </p:tav>
                                        <p:tav tm="100000">
                                          <p:val>
                                            <p:strVal val="#ppt_x"/>
                                          </p:val>
                                        </p:tav>
                                      </p:tavLst>
                                    </p:anim>
                                    <p:anim calcmode="lin" valueType="num">
                                      <p:cBhvr>
                                        <p:cTn id="29" dur="500" fill="hold"/>
                                        <p:tgtEl>
                                          <p:spTgt spid="17"/>
                                        </p:tgtEl>
                                        <p:attrNameLst>
                                          <p:attrName>ppt_y</p:attrName>
                                        </p:attrNameLst>
                                      </p:cBhvr>
                                      <p:tavLst>
                                        <p:tav tm="0">
                                          <p:val>
                                            <p:strVal val="#ppt_y"/>
                                          </p:val>
                                        </p:tav>
                                        <p:tav tm="100000">
                                          <p:val>
                                            <p:strVal val="#ppt_y"/>
                                          </p:val>
                                        </p:tav>
                                      </p:tavLst>
                                    </p:anim>
                                    <p:animEffect transition="in" filter="fade">
                                      <p:cBhvr>
                                        <p:cTn id="30" dur="500"/>
                                        <p:tgtEl>
                                          <p:spTgt spid="17"/>
                                        </p:tgtEl>
                                      </p:cBhvr>
                                    </p:animEffect>
                                  </p:childTnLst>
                                </p:cTn>
                              </p:par>
                            </p:childTnLst>
                          </p:cTn>
                        </p:par>
                        <p:par>
                          <p:cTn id="31" fill="hold">
                            <p:stCondLst>
                              <p:cond delay="2000"/>
                            </p:stCondLst>
                            <p:childTnLst>
                              <p:par>
                                <p:cTn id="32" presetID="54" presetClass="entr" presetSubtype="0" accel="10000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strVal val="#ppt_w*0.05"/>
                                          </p:val>
                                        </p:tav>
                                        <p:tav tm="100000">
                                          <p:val>
                                            <p:strVal val="#ppt_w"/>
                                          </p:val>
                                        </p:tav>
                                      </p:tavLst>
                                    </p:anim>
                                    <p:anim calcmode="lin" valueType="num">
                                      <p:cBhvr>
                                        <p:cTn id="35" dur="500" fill="hold"/>
                                        <p:tgtEl>
                                          <p:spTgt spid="18"/>
                                        </p:tgtEl>
                                        <p:attrNameLst>
                                          <p:attrName>ppt_h</p:attrName>
                                        </p:attrNameLst>
                                      </p:cBhvr>
                                      <p:tavLst>
                                        <p:tav tm="0">
                                          <p:val>
                                            <p:strVal val="#ppt_h"/>
                                          </p:val>
                                        </p:tav>
                                        <p:tav tm="100000">
                                          <p:val>
                                            <p:strVal val="#ppt_h"/>
                                          </p:val>
                                        </p:tav>
                                      </p:tavLst>
                                    </p:anim>
                                    <p:anim calcmode="lin" valueType="num">
                                      <p:cBhvr>
                                        <p:cTn id="36" dur="500" fill="hold"/>
                                        <p:tgtEl>
                                          <p:spTgt spid="18"/>
                                        </p:tgtEl>
                                        <p:attrNameLst>
                                          <p:attrName>ppt_x</p:attrName>
                                        </p:attrNameLst>
                                      </p:cBhvr>
                                      <p:tavLst>
                                        <p:tav tm="0">
                                          <p:val>
                                            <p:strVal val="#ppt_x-.2"/>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Effect transition="in" filter="fade">
                                      <p:cBhvr>
                                        <p:cTn id="38" dur="500"/>
                                        <p:tgtEl>
                                          <p:spTgt spid="18"/>
                                        </p:tgtEl>
                                      </p:cBhvr>
                                    </p:animEffect>
                                  </p:childTnLst>
                                </p:cTn>
                              </p:par>
                            </p:childTnLst>
                          </p:cTn>
                        </p:par>
                        <p:par>
                          <p:cTn id="39" fill="hold">
                            <p:stCondLst>
                              <p:cond delay="2500"/>
                            </p:stCondLst>
                            <p:childTnLst>
                              <p:par>
                                <p:cTn id="40" presetID="54" presetClass="entr" presetSubtype="0" accel="10000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strVal val="#ppt_w*0.05"/>
                                          </p:val>
                                        </p:tav>
                                        <p:tav tm="100000">
                                          <p:val>
                                            <p:strVal val="#ppt_w"/>
                                          </p:val>
                                        </p:tav>
                                      </p:tavLst>
                                    </p:anim>
                                    <p:anim calcmode="lin" valueType="num">
                                      <p:cBhvr>
                                        <p:cTn id="43" dur="500" fill="hold"/>
                                        <p:tgtEl>
                                          <p:spTgt spid="15"/>
                                        </p:tgtEl>
                                        <p:attrNameLst>
                                          <p:attrName>ppt_h</p:attrName>
                                        </p:attrNameLst>
                                      </p:cBhvr>
                                      <p:tavLst>
                                        <p:tav tm="0">
                                          <p:val>
                                            <p:strVal val="#ppt_h"/>
                                          </p:val>
                                        </p:tav>
                                        <p:tav tm="100000">
                                          <p:val>
                                            <p:strVal val="#ppt_h"/>
                                          </p:val>
                                        </p:tav>
                                      </p:tavLst>
                                    </p:anim>
                                    <p:anim calcmode="lin" valueType="num">
                                      <p:cBhvr>
                                        <p:cTn id="44" dur="500" fill="hold"/>
                                        <p:tgtEl>
                                          <p:spTgt spid="15"/>
                                        </p:tgtEl>
                                        <p:attrNameLst>
                                          <p:attrName>ppt_x</p:attrName>
                                        </p:attrNameLst>
                                      </p:cBhvr>
                                      <p:tavLst>
                                        <p:tav tm="0">
                                          <p:val>
                                            <p:strVal val="#ppt_x-.2"/>
                                          </p:val>
                                        </p:tav>
                                        <p:tav tm="100000">
                                          <p:val>
                                            <p:strVal val="#ppt_x"/>
                                          </p:val>
                                        </p:tav>
                                      </p:tavLst>
                                    </p:anim>
                                    <p:anim calcmode="lin" valueType="num">
                                      <p:cBhvr>
                                        <p:cTn id="45" dur="500" fill="hold"/>
                                        <p:tgtEl>
                                          <p:spTgt spid="15"/>
                                        </p:tgtEl>
                                        <p:attrNameLst>
                                          <p:attrName>ppt_y</p:attrName>
                                        </p:attrNameLst>
                                      </p:cBhvr>
                                      <p:tavLst>
                                        <p:tav tm="0">
                                          <p:val>
                                            <p:strVal val="#ppt_y"/>
                                          </p:val>
                                        </p:tav>
                                        <p:tav tm="100000">
                                          <p:val>
                                            <p:strVal val="#ppt_y"/>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2800350"/>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为贯彻落实上级文件精神，彻底排查安全隐患，减少事故的发生几率及可能性，项目部每月由项目经理带队组织安全生产大检查、安全专项检查或季节性安全检查。对于查出的问题下发整改通报，定措施、定人员、定时间，逾期未整改或整改不彻底者根据项目部奖惩制度予以经济处罚（罚款</a:t>
            </a:r>
            <a:r>
              <a:rPr lang="en-US" altLang="en-US" sz="1600" dirty="0">
                <a:latin typeface="微软雅黑" panose="020B0503020204020204" pitchFamily="34" charset="-122"/>
                <a:ea typeface="微软雅黑" panose="020B0503020204020204" pitchFamily="34" charset="-122"/>
              </a:rPr>
              <a:t>200</a:t>
            </a:r>
            <a:r>
              <a:rPr lang="zh-CN" altLang="en-US" sz="1600" dirty="0">
                <a:latin typeface="微软雅黑" panose="020B0503020204020204" pitchFamily="34" charset="-122"/>
                <a:ea typeface="微软雅黑" panose="020B0503020204020204" pitchFamily="34" charset="-122"/>
              </a:rPr>
              <a:t>到</a:t>
            </a:r>
            <a:r>
              <a:rPr lang="en-US" altLang="en-US" sz="1600" dirty="0">
                <a:latin typeface="微软雅黑" panose="020B0503020204020204" pitchFamily="34" charset="-122"/>
                <a:ea typeface="微软雅黑" panose="020B0503020204020204" pitchFamily="34" charset="-122"/>
              </a:rPr>
              <a:t>50000</a:t>
            </a:r>
            <a:r>
              <a:rPr lang="zh-CN" altLang="en-US" sz="1600" dirty="0">
                <a:latin typeface="微软雅黑" panose="020B0503020204020204" pitchFamily="34" charset="-122"/>
                <a:ea typeface="微软雅黑" panose="020B0503020204020204" pitchFamily="34" charset="-122"/>
              </a:rPr>
              <a:t>元不等）。</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安全隐患排查及治理</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ox(in)">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14625" y="642938"/>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安全隐患级别及数量</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aphicFrame>
        <p:nvGraphicFramePr>
          <p:cNvPr id="13" name="表格 12"/>
          <p:cNvGraphicFramePr>
            <a:graphicFrameLocks noGrp="1"/>
          </p:cNvGraphicFramePr>
          <p:nvPr/>
        </p:nvGraphicFramePr>
        <p:xfrm>
          <a:off x="1000125" y="1285875"/>
          <a:ext cx="7786742" cy="3643343"/>
        </p:xfrm>
        <a:graphic>
          <a:graphicData uri="http://schemas.openxmlformats.org/drawingml/2006/table">
            <a:tbl>
              <a:tblPr firstRow="1" bandRow="1">
                <a:tableStyleId>{5C22544A-7EE6-4342-B048-85BDC9FD1C3A}</a:tableStyleId>
              </a:tblPr>
              <a:tblGrid>
                <a:gridCol w="964074"/>
                <a:gridCol w="964073"/>
                <a:gridCol w="964073"/>
                <a:gridCol w="3751514"/>
                <a:gridCol w="1143008"/>
              </a:tblGrid>
              <a:tr h="331213">
                <a:tc>
                  <a:txBody>
                    <a:bodyPr/>
                    <a:lstStyle/>
                    <a:p>
                      <a:pPr algn="ctr"/>
                      <a:r>
                        <a:rPr lang="zh-CN" altLang="en-US" sz="1400" dirty="0" smtClean="0"/>
                        <a:t>发现时间</a:t>
                      </a:r>
                      <a:endParaRPr lang="zh-CN" altLang="en-US" sz="1400" dirty="0"/>
                    </a:p>
                  </a:txBody>
                  <a:tcPr/>
                </a:tc>
                <a:tc>
                  <a:txBody>
                    <a:bodyPr/>
                    <a:lstStyle/>
                    <a:p>
                      <a:pPr algn="ctr"/>
                      <a:r>
                        <a:rPr lang="zh-CN" altLang="en-US" sz="1400" dirty="0" smtClean="0"/>
                        <a:t>一般隐患</a:t>
                      </a:r>
                      <a:endParaRPr lang="zh-CN" altLang="en-US" sz="1400" dirty="0"/>
                    </a:p>
                  </a:txBody>
                  <a:tcPr/>
                </a:tc>
                <a:tc>
                  <a:txBody>
                    <a:bodyPr/>
                    <a:lstStyle/>
                    <a:p>
                      <a:pPr algn="ctr"/>
                      <a:r>
                        <a:rPr lang="zh-CN" altLang="en-US" sz="1400" dirty="0" smtClean="0"/>
                        <a:t>较大隐患</a:t>
                      </a:r>
                      <a:endParaRPr lang="zh-CN" altLang="en-US" sz="1400" dirty="0"/>
                    </a:p>
                  </a:txBody>
                  <a:tcPr/>
                </a:tc>
                <a:tc>
                  <a:txBody>
                    <a:bodyPr/>
                    <a:lstStyle/>
                    <a:p>
                      <a:pPr algn="ctr"/>
                      <a:r>
                        <a:rPr lang="zh-CN" altLang="en-US" sz="1400" dirty="0" smtClean="0"/>
                        <a:t>隐患简述</a:t>
                      </a:r>
                      <a:endParaRPr lang="zh-CN" altLang="en-US" sz="1400" dirty="0"/>
                    </a:p>
                  </a:txBody>
                  <a:tcPr/>
                </a:tc>
                <a:tc>
                  <a:txBody>
                    <a:bodyPr/>
                    <a:lstStyle/>
                    <a:p>
                      <a:pPr algn="ctr"/>
                      <a:r>
                        <a:rPr lang="zh-CN" altLang="en-US" sz="1400" dirty="0" smtClean="0"/>
                        <a:t>整改情况</a:t>
                      </a:r>
                      <a:endParaRPr lang="zh-CN" altLang="en-US" sz="1400" dirty="0"/>
                    </a:p>
                  </a:txBody>
                  <a:tcPr/>
                </a:tc>
              </a:tr>
              <a:tr h="331213">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algn="ctr"/>
                      <a:endParaRPr lang="zh-CN" altLang="en-US" sz="1400" dirty="0"/>
                    </a:p>
                  </a:txBody>
                  <a:tcPr/>
                </a:tc>
              </a:tr>
              <a:tr h="331213">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331213">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331213">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331213">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331213">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331213">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331213">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331213">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331213">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bl>
          </a:graphicData>
        </a:graphic>
      </p:graphicFrame>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0.05"/>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 calcmode="lin" valueType="num">
                                      <p:cBhvr>
                                        <p:cTn id="17" dur="500" fill="hold"/>
                                        <p:tgtEl>
                                          <p:spTgt spid="13"/>
                                        </p:tgtEl>
                                        <p:attrNameLst>
                                          <p:attrName>ppt_x</p:attrName>
                                        </p:attrNameLst>
                                      </p:cBhvr>
                                      <p:tavLst>
                                        <p:tav tm="0">
                                          <p:val>
                                            <p:strVal val="#ppt_x-.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5" name="对角圆角矩形 14"/>
          <p:cNvSpPr/>
          <p:nvPr/>
        </p:nvSpPr>
        <p:spPr bwMode="auto">
          <a:xfrm>
            <a:off x="2500313" y="795338"/>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安全隐患级别及数量</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2" name="组合 17"/>
          <p:cNvGrpSpPr/>
          <p:nvPr/>
        </p:nvGrpSpPr>
        <p:grpSpPr>
          <a:xfrm>
            <a:off x="1500188" y="1443038"/>
            <a:ext cx="3286125" cy="962025"/>
            <a:chOff x="1500188" y="1443038"/>
            <a:chExt cx="3286125" cy="962025"/>
          </a:xfrm>
        </p:grpSpPr>
        <p:sp>
          <p:nvSpPr>
            <p:cNvPr id="26635" name="任意多边形 19"/>
            <p:cNvSpPr/>
            <p:nvPr/>
          </p:nvSpPr>
          <p:spPr>
            <a:xfrm flipH="1">
              <a:off x="1500188" y="1857375"/>
              <a:ext cx="3286125" cy="547688"/>
            </a:xfrm>
            <a:custGeom>
              <a:avLst/>
              <a:gdLst>
                <a:gd name="txL" fmla="*/ 0 w 1651819"/>
                <a:gd name="txT" fmla="*/ 0 h 501445"/>
                <a:gd name="txR" fmla="*/ 1651819 w 1651819"/>
                <a:gd name="txB" fmla="*/ 501445 h 501445"/>
              </a:gdLst>
              <a:ahLst/>
              <a:cxnLst>
                <a:cxn ang="0">
                  <a:pos x="0" y="661855"/>
                </a:cxn>
                <a:cxn ang="0">
                  <a:pos x="30074982" y="0"/>
                </a:cxn>
                <a:cxn ang="0">
                  <a:pos x="132963761" y="0"/>
                </a:cxn>
              </a:cxnLst>
              <a:rect l="txL" t="txT" r="txR" b="txB"/>
              <a:pathLst>
                <a:path w="1651819" h="501445">
                  <a:moveTo>
                    <a:pt x="0" y="501445"/>
                  </a:moveTo>
                  <a:lnTo>
                    <a:pt x="373626" y="0"/>
                  </a:lnTo>
                  <a:lnTo>
                    <a:pt x="1651819" y="0"/>
                  </a:lnTo>
                </a:path>
              </a:pathLst>
            </a:custGeom>
            <a:noFill/>
            <a:ln w="28575" cap="flat" cmpd="sng">
              <a:solidFill>
                <a:srgbClr val="FF0000"/>
              </a:solidFill>
              <a:prstDash val="dash"/>
              <a:miter/>
              <a:headEnd type="diamond" w="med" len="med"/>
              <a:tailEnd type="diamond" w="med" len="med"/>
            </a:ln>
          </p:spPr>
          <p:txBody>
            <a:bodyPr anchor="ctr"/>
            <a:lstStyle/>
            <a:p>
              <a:pPr lvl="0" algn="ctr" eaLnBrk="1" hangingPunct="1"/>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6636" name="TextBox 78"/>
            <p:cNvSpPr/>
            <p:nvPr/>
          </p:nvSpPr>
          <p:spPr>
            <a:xfrm>
              <a:off x="1789113" y="1443038"/>
              <a:ext cx="2711450" cy="700087"/>
            </a:xfrm>
            <a:prstGeom prst="rect">
              <a:avLst/>
            </a:prstGeom>
            <a:noFill/>
            <a:ln w="9525">
              <a:noFill/>
            </a:ln>
          </p:spPr>
          <p:txBody>
            <a:bodyPr>
              <a:spAutoFit/>
            </a:bodyPr>
            <a:lstStyle/>
            <a:p>
              <a:pPr lvl="0" eaLnBrk="1" hangingPunct="1">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较大隐患共计</a:t>
              </a:r>
              <a:r>
                <a:rPr lang="en-US" altLang="zh-CN" sz="1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52</a:t>
              </a:r>
              <a:r>
                <a:rPr lang="zh-CN" altLang="en-US" sz="1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sz="1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占总体隐患的</a:t>
              </a:r>
              <a:r>
                <a:rPr lang="en-US" altLang="zh-CN" sz="1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5%</a:t>
              </a:r>
              <a:endParaRPr lang="en-US" altLang="zh-CN" sz="1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 name="组合 18"/>
          <p:cNvGrpSpPr/>
          <p:nvPr/>
        </p:nvGrpSpPr>
        <p:grpSpPr>
          <a:xfrm>
            <a:off x="500063" y="3765550"/>
            <a:ext cx="3357562" cy="701675"/>
            <a:chOff x="500063" y="3765550"/>
            <a:chExt cx="3357562" cy="701675"/>
          </a:xfrm>
        </p:grpSpPr>
        <p:sp>
          <p:nvSpPr>
            <p:cNvPr id="26633" name="任意多边形 20"/>
            <p:cNvSpPr/>
            <p:nvPr/>
          </p:nvSpPr>
          <p:spPr>
            <a:xfrm flipH="1" flipV="1">
              <a:off x="500063" y="3857625"/>
              <a:ext cx="3357562" cy="309563"/>
            </a:xfrm>
            <a:custGeom>
              <a:avLst/>
              <a:gdLst>
                <a:gd name="txL" fmla="*/ 0 w 1651819"/>
                <a:gd name="txT" fmla="*/ 0 h 501445"/>
                <a:gd name="txR" fmla="*/ 1651819 w 1651819"/>
                <a:gd name="txB" fmla="*/ 501445 h 501445"/>
              </a:gdLst>
              <a:ahLst/>
              <a:cxnLst>
                <a:cxn ang="0">
                  <a:pos x="0" y="6894"/>
                </a:cxn>
                <a:cxn ang="0">
                  <a:pos x="35721257" y="0"/>
                </a:cxn>
                <a:cxn ang="0">
                  <a:pos x="157925819"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26634" name="TextBox 78"/>
            <p:cNvSpPr/>
            <p:nvPr/>
          </p:nvSpPr>
          <p:spPr>
            <a:xfrm>
              <a:off x="714375" y="3765550"/>
              <a:ext cx="3000375" cy="701675"/>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一般隐患共计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1071</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95%</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1025" name="图片 1024"/>
          <p:cNvPicPr>
            <a:picLocks noChangeAspect="1"/>
          </p:cNvPicPr>
          <p:nvPr/>
        </p:nvPicPr>
        <p:blipFill>
          <a:blip r:embed="rId1"/>
          <a:stretch>
            <a:fillRect/>
          </a:stretch>
        </p:blipFill>
        <p:spPr>
          <a:xfrm>
            <a:off x="3213100" y="1574800"/>
            <a:ext cx="5486400" cy="3403600"/>
          </a:xfrm>
          <a:prstGeom prst="rect">
            <a:avLst/>
          </a:prstGeom>
          <a:noFill/>
          <a:ln w="38100">
            <a:noFill/>
          </a:ln>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14625" y="785813"/>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安全隐患类型及数量</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aphicFrame>
        <p:nvGraphicFramePr>
          <p:cNvPr id="13" name="表格 12"/>
          <p:cNvGraphicFramePr>
            <a:graphicFrameLocks noGrp="1"/>
          </p:cNvGraphicFramePr>
          <p:nvPr/>
        </p:nvGraphicFramePr>
        <p:xfrm>
          <a:off x="642938" y="1500188"/>
          <a:ext cx="7786742" cy="3143279"/>
        </p:xfrm>
        <a:graphic>
          <a:graphicData uri="http://schemas.openxmlformats.org/drawingml/2006/table">
            <a:tbl>
              <a:tblPr firstRow="1" bandRow="1">
                <a:tableStyleId>{5C22544A-7EE6-4342-B048-85BDC9FD1C3A}</a:tableStyleId>
              </a:tblPr>
              <a:tblGrid>
                <a:gridCol w="964074"/>
                <a:gridCol w="964073"/>
                <a:gridCol w="964073"/>
                <a:gridCol w="3751514"/>
                <a:gridCol w="1143008"/>
              </a:tblGrid>
              <a:tr h="478835">
                <a:tc>
                  <a:txBody>
                    <a:bodyPr/>
                    <a:lstStyle/>
                    <a:p>
                      <a:pPr algn="ctr"/>
                      <a:r>
                        <a:rPr lang="zh-CN" altLang="en-US" sz="1400" dirty="0" smtClean="0"/>
                        <a:t>工程类型</a:t>
                      </a:r>
                      <a:endParaRPr lang="zh-CN" altLang="en-US" sz="1400" dirty="0"/>
                    </a:p>
                  </a:txBody>
                  <a:tcPr/>
                </a:tc>
                <a:tc>
                  <a:txBody>
                    <a:bodyPr/>
                    <a:lstStyle/>
                    <a:p>
                      <a:pPr algn="ctr"/>
                      <a:r>
                        <a:rPr lang="zh-CN" altLang="en-US" sz="1400" dirty="0" smtClean="0"/>
                        <a:t>一般隐患</a:t>
                      </a:r>
                      <a:endParaRPr lang="zh-CN" altLang="en-US" sz="1400" dirty="0"/>
                    </a:p>
                  </a:txBody>
                  <a:tcPr/>
                </a:tc>
                <a:tc>
                  <a:txBody>
                    <a:bodyPr/>
                    <a:lstStyle/>
                    <a:p>
                      <a:pPr algn="ctr"/>
                      <a:r>
                        <a:rPr lang="zh-CN" altLang="en-US" sz="1400" dirty="0" smtClean="0"/>
                        <a:t>较大隐患</a:t>
                      </a:r>
                      <a:endParaRPr lang="zh-CN" altLang="en-US" sz="1400" dirty="0"/>
                    </a:p>
                  </a:txBody>
                  <a:tcPr/>
                </a:tc>
                <a:tc>
                  <a:txBody>
                    <a:bodyPr/>
                    <a:lstStyle/>
                    <a:p>
                      <a:pPr algn="ctr"/>
                      <a:r>
                        <a:rPr lang="zh-CN" altLang="en-US" sz="1400" dirty="0" smtClean="0"/>
                        <a:t>隐患简述</a:t>
                      </a:r>
                      <a:endParaRPr lang="zh-CN" altLang="en-US" sz="1400" dirty="0"/>
                    </a:p>
                  </a:txBody>
                  <a:tcPr/>
                </a:tc>
                <a:tc>
                  <a:txBody>
                    <a:bodyPr/>
                    <a:lstStyle/>
                    <a:p>
                      <a:pPr algn="ctr"/>
                      <a:r>
                        <a:rPr lang="zh-CN" altLang="en-US" sz="1400" dirty="0" smtClean="0"/>
                        <a:t>整改情况</a:t>
                      </a:r>
                      <a:endParaRPr lang="zh-CN" altLang="en-US" sz="1400" dirty="0"/>
                    </a:p>
                  </a:txBody>
                  <a:tcPr/>
                </a:tc>
              </a:tr>
              <a:tr h="478835">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algn="ctr"/>
                      <a:endParaRPr lang="zh-CN" altLang="en-US" sz="1400" dirty="0"/>
                    </a:p>
                  </a:txBody>
                  <a:tcPr/>
                </a:tc>
              </a:tr>
              <a:tr h="749104">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478835">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478835">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478835">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bl>
          </a:graphicData>
        </a:graphic>
      </p:graphicFrame>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edg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5" name="对角圆角矩形 14"/>
          <p:cNvSpPr/>
          <p:nvPr/>
        </p:nvSpPr>
        <p:spPr bwMode="auto">
          <a:xfrm>
            <a:off x="2500313" y="795338"/>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安全隐患类型及数量</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2" name="组合 32"/>
          <p:cNvGrpSpPr/>
          <p:nvPr/>
        </p:nvGrpSpPr>
        <p:grpSpPr>
          <a:xfrm>
            <a:off x="357188" y="1479550"/>
            <a:ext cx="2786062" cy="925513"/>
            <a:chOff x="357188" y="1479550"/>
            <a:chExt cx="2786062" cy="925513"/>
          </a:xfrm>
        </p:grpSpPr>
        <p:sp>
          <p:nvSpPr>
            <p:cNvPr id="28692" name="任意多边形 19"/>
            <p:cNvSpPr/>
            <p:nvPr/>
          </p:nvSpPr>
          <p:spPr>
            <a:xfrm flipH="1">
              <a:off x="357188" y="1857375"/>
              <a:ext cx="2286000" cy="547688"/>
            </a:xfrm>
            <a:custGeom>
              <a:avLst/>
              <a:gdLst>
                <a:gd name="txL" fmla="*/ 0 w 1651819"/>
                <a:gd name="txT" fmla="*/ 0 h 501445"/>
                <a:gd name="txR" fmla="*/ 1651819 w 1651819"/>
                <a:gd name="txB" fmla="*/ 501445 h 501445"/>
              </a:gdLst>
              <a:ahLst/>
              <a:cxnLst>
                <a:cxn ang="0">
                  <a:pos x="0" y="661855"/>
                </a:cxn>
                <a:cxn ang="0">
                  <a:pos x="1649458" y="0"/>
                </a:cxn>
                <a:cxn ang="0">
                  <a:pos x="7292409"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28693" name="TextBox 78"/>
            <p:cNvSpPr/>
            <p:nvPr/>
          </p:nvSpPr>
          <p:spPr>
            <a:xfrm>
              <a:off x="428596" y="1479550"/>
              <a:ext cx="2714654" cy="739775"/>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桥梁共计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286</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25.5%</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 name="组合 23"/>
          <p:cNvGrpSpPr/>
          <p:nvPr/>
        </p:nvGrpSpPr>
        <p:grpSpPr>
          <a:xfrm>
            <a:off x="5510213" y="1214438"/>
            <a:ext cx="4062412" cy="785812"/>
            <a:chOff x="5510213" y="1214438"/>
            <a:chExt cx="4062412" cy="785812"/>
          </a:xfrm>
        </p:grpSpPr>
        <p:sp>
          <p:nvSpPr>
            <p:cNvPr id="28690" name="任意多边形 19"/>
            <p:cNvSpPr/>
            <p:nvPr/>
          </p:nvSpPr>
          <p:spPr>
            <a:xfrm>
              <a:off x="5510213" y="1595438"/>
              <a:ext cx="3348037" cy="404812"/>
            </a:xfrm>
            <a:custGeom>
              <a:avLst/>
              <a:gdLst>
                <a:gd name="txL" fmla="*/ 0 w 1651819"/>
                <a:gd name="txT" fmla="*/ 0 h 501445"/>
                <a:gd name="txR" fmla="*/ 1651819 w 1651819"/>
                <a:gd name="txB" fmla="*/ 501445 h 501445"/>
              </a:gdLst>
              <a:ahLst/>
              <a:cxnLst>
                <a:cxn ang="0">
                  <a:pos x="0" y="58956"/>
                </a:cxn>
                <a:cxn ang="0">
                  <a:pos x="34918458" y="0"/>
                </a:cxn>
                <a:cxn ang="0">
                  <a:pos x="154377100"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28691" name="TextBox 78"/>
            <p:cNvSpPr/>
            <p:nvPr/>
          </p:nvSpPr>
          <p:spPr>
            <a:xfrm>
              <a:off x="6572250" y="1214438"/>
              <a:ext cx="3000375" cy="700087"/>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机电设备共计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240</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21.4%</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组合 28"/>
          <p:cNvGrpSpPr/>
          <p:nvPr/>
        </p:nvGrpSpPr>
        <p:grpSpPr>
          <a:xfrm>
            <a:off x="285750" y="3071813"/>
            <a:ext cx="2143125" cy="738187"/>
            <a:chOff x="285750" y="3071813"/>
            <a:chExt cx="2143125" cy="738187"/>
          </a:xfrm>
        </p:grpSpPr>
        <p:sp>
          <p:nvSpPr>
            <p:cNvPr id="28688" name="TextBox 78"/>
            <p:cNvSpPr/>
            <p:nvPr/>
          </p:nvSpPr>
          <p:spPr>
            <a:xfrm>
              <a:off x="285750" y="3071813"/>
              <a:ext cx="2000250" cy="738187"/>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隧道共计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208</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18.5%</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689" name="任意多边形 20"/>
            <p:cNvSpPr/>
            <p:nvPr/>
          </p:nvSpPr>
          <p:spPr>
            <a:xfrm flipH="1" flipV="1">
              <a:off x="285750" y="3643313"/>
              <a:ext cx="2143125" cy="142875"/>
            </a:xfrm>
            <a:custGeom>
              <a:avLst/>
              <a:gdLst>
                <a:gd name="txL" fmla="*/ 0 w 1651819"/>
                <a:gd name="txT" fmla="*/ 0 h 501445"/>
                <a:gd name="txR" fmla="*/ 1651819 w 1651819"/>
                <a:gd name="txB" fmla="*/ 501445 h 501445"/>
              </a:gdLst>
              <a:ahLst/>
              <a:cxnLst>
                <a:cxn ang="0">
                  <a:pos x="0" y="14"/>
                </a:cxn>
                <a:cxn ang="0">
                  <a:pos x="984267" y="0"/>
                </a:cxn>
                <a:cxn ang="0">
                  <a:pos x="4351516"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 name="组合 26"/>
          <p:cNvGrpSpPr/>
          <p:nvPr/>
        </p:nvGrpSpPr>
        <p:grpSpPr>
          <a:xfrm>
            <a:off x="6215063" y="4071938"/>
            <a:ext cx="2705100" cy="809625"/>
            <a:chOff x="6215063" y="4071938"/>
            <a:chExt cx="2705100" cy="809625"/>
          </a:xfrm>
        </p:grpSpPr>
        <p:sp>
          <p:nvSpPr>
            <p:cNvPr id="28686" name="任意多边形 19"/>
            <p:cNvSpPr/>
            <p:nvPr/>
          </p:nvSpPr>
          <p:spPr>
            <a:xfrm flipV="1">
              <a:off x="6215063" y="4071938"/>
              <a:ext cx="2705100" cy="785812"/>
            </a:xfrm>
            <a:custGeom>
              <a:avLst/>
              <a:gdLst>
                <a:gd name="txL" fmla="*/ 0 w 1651819"/>
                <a:gd name="txT" fmla="*/ 0 h 501445"/>
                <a:gd name="txR" fmla="*/ 1651819 w 1651819"/>
                <a:gd name="txB" fmla="*/ 501445 h 501445"/>
              </a:gdLst>
              <a:ahLst/>
              <a:cxnLst>
                <a:cxn ang="0">
                  <a:pos x="0" y="11886385"/>
                </a:cxn>
                <a:cxn ang="0">
                  <a:pos x="6341596" y="0"/>
                </a:cxn>
                <a:cxn ang="0">
                  <a:pos x="28036715"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28687" name="TextBox 78"/>
            <p:cNvSpPr/>
            <p:nvPr/>
          </p:nvSpPr>
          <p:spPr>
            <a:xfrm>
              <a:off x="6786563" y="4143375"/>
              <a:ext cx="2000250" cy="738188"/>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临时用电共计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234</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20.8%</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27"/>
          <p:cNvGrpSpPr/>
          <p:nvPr/>
        </p:nvGrpSpPr>
        <p:grpSpPr>
          <a:xfrm>
            <a:off x="285750" y="4357688"/>
            <a:ext cx="4143375" cy="466725"/>
            <a:chOff x="285750" y="4357688"/>
            <a:chExt cx="4143375" cy="466725"/>
          </a:xfrm>
        </p:grpSpPr>
        <p:sp>
          <p:nvSpPr>
            <p:cNvPr id="28684" name="任意多边形 20"/>
            <p:cNvSpPr/>
            <p:nvPr/>
          </p:nvSpPr>
          <p:spPr>
            <a:xfrm flipH="1" flipV="1">
              <a:off x="285750" y="4357688"/>
              <a:ext cx="4143375" cy="428625"/>
            </a:xfrm>
            <a:custGeom>
              <a:avLst/>
              <a:gdLst>
                <a:gd name="txL" fmla="*/ 0 w 1651819"/>
                <a:gd name="txT" fmla="*/ 0 h 501445"/>
                <a:gd name="txR" fmla="*/ 1651819 w 1651819"/>
                <a:gd name="txB" fmla="*/ 501445 h 501445"/>
              </a:gdLst>
              <a:ahLst/>
              <a:cxnLst>
                <a:cxn ang="0">
                  <a:pos x="0" y="93137"/>
                </a:cxn>
                <a:cxn ang="0">
                  <a:pos x="192117648" y="0"/>
                </a:cxn>
                <a:cxn ang="0">
                  <a:pos x="849365172"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28685" name="TextBox 78"/>
            <p:cNvSpPr/>
            <p:nvPr/>
          </p:nvSpPr>
          <p:spPr>
            <a:xfrm>
              <a:off x="357188" y="4408488"/>
              <a:ext cx="3429000" cy="415925"/>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路基共计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155</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13.8%</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14625" y="785813"/>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安全隐患时间及数量</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aphicFrame>
        <p:nvGraphicFramePr>
          <p:cNvPr id="13" name="表格 12"/>
          <p:cNvGraphicFramePr>
            <a:graphicFrameLocks noGrp="1"/>
          </p:cNvGraphicFramePr>
          <p:nvPr/>
        </p:nvGraphicFramePr>
        <p:xfrm>
          <a:off x="428625" y="1500188"/>
          <a:ext cx="8001056" cy="3000404"/>
        </p:xfrm>
        <a:graphic>
          <a:graphicData uri="http://schemas.openxmlformats.org/drawingml/2006/table">
            <a:tbl>
              <a:tblPr firstRow="1" bandRow="1">
                <a:tableStyleId>{5C22544A-7EE6-4342-B048-85BDC9FD1C3A}</a:tableStyleId>
              </a:tblPr>
              <a:tblGrid>
                <a:gridCol w="1285884"/>
                <a:gridCol w="928694"/>
                <a:gridCol w="928694"/>
                <a:gridCol w="3683317"/>
                <a:gridCol w="1174467"/>
              </a:tblGrid>
              <a:tr h="523751">
                <a:tc>
                  <a:txBody>
                    <a:bodyPr/>
                    <a:lstStyle/>
                    <a:p>
                      <a:pPr algn="ctr"/>
                      <a:r>
                        <a:rPr lang="zh-CN" altLang="en-US" sz="1400" dirty="0" smtClean="0"/>
                        <a:t>工程类型</a:t>
                      </a:r>
                      <a:endParaRPr lang="zh-CN" altLang="en-US" sz="1400" dirty="0"/>
                    </a:p>
                  </a:txBody>
                  <a:tcPr/>
                </a:tc>
                <a:tc>
                  <a:txBody>
                    <a:bodyPr/>
                    <a:lstStyle/>
                    <a:p>
                      <a:pPr algn="ctr"/>
                      <a:r>
                        <a:rPr lang="zh-CN" altLang="en-US" sz="1400" dirty="0" smtClean="0"/>
                        <a:t>一般隐患</a:t>
                      </a:r>
                      <a:endParaRPr lang="zh-CN" altLang="en-US" sz="1400" dirty="0"/>
                    </a:p>
                  </a:txBody>
                  <a:tcPr/>
                </a:tc>
                <a:tc>
                  <a:txBody>
                    <a:bodyPr/>
                    <a:lstStyle/>
                    <a:p>
                      <a:pPr algn="ctr"/>
                      <a:r>
                        <a:rPr lang="zh-CN" altLang="en-US" sz="1400" dirty="0" smtClean="0"/>
                        <a:t>较大隐患</a:t>
                      </a:r>
                      <a:endParaRPr lang="zh-CN" altLang="en-US" sz="1400" dirty="0"/>
                    </a:p>
                  </a:txBody>
                  <a:tcPr/>
                </a:tc>
                <a:tc>
                  <a:txBody>
                    <a:bodyPr/>
                    <a:lstStyle/>
                    <a:p>
                      <a:pPr algn="ctr"/>
                      <a:r>
                        <a:rPr lang="zh-CN" altLang="en-US" sz="1400" dirty="0" smtClean="0"/>
                        <a:t>隐患简述</a:t>
                      </a:r>
                      <a:endParaRPr lang="zh-CN" altLang="en-US" sz="1400" dirty="0"/>
                    </a:p>
                  </a:txBody>
                  <a:tcPr/>
                </a:tc>
                <a:tc>
                  <a:txBody>
                    <a:bodyPr/>
                    <a:lstStyle/>
                    <a:p>
                      <a:pPr algn="ctr"/>
                      <a:r>
                        <a:rPr lang="zh-CN" altLang="en-US" sz="1400" dirty="0" smtClean="0"/>
                        <a:t>整改情况</a:t>
                      </a:r>
                      <a:endParaRPr lang="zh-CN" altLang="en-US" sz="1400" dirty="0"/>
                    </a:p>
                  </a:txBody>
                  <a:tcPr/>
                </a:tc>
              </a:tr>
              <a:tr h="56676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r>
              <a:tr h="819372">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r>
              <a:tr h="56676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r>
              <a:tr h="523751">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anchor="ctr" horzOverflow="overflow"/>
                </a:tc>
              </a:tr>
            </a:tbl>
          </a:graphicData>
        </a:graphic>
      </p:graphicFrame>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edg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5" name="对角圆角矩形 14"/>
          <p:cNvSpPr/>
          <p:nvPr/>
        </p:nvSpPr>
        <p:spPr bwMode="auto">
          <a:xfrm>
            <a:off x="2500313" y="795338"/>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安全隐患时间及数量</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2" name="组合 26"/>
          <p:cNvGrpSpPr/>
          <p:nvPr/>
        </p:nvGrpSpPr>
        <p:grpSpPr>
          <a:xfrm>
            <a:off x="357188" y="1479550"/>
            <a:ext cx="2714625" cy="925513"/>
            <a:chOff x="357188" y="1479550"/>
            <a:chExt cx="2714624" cy="925513"/>
          </a:xfrm>
        </p:grpSpPr>
        <p:sp>
          <p:nvSpPr>
            <p:cNvPr id="30737" name="任意多边形 19"/>
            <p:cNvSpPr/>
            <p:nvPr/>
          </p:nvSpPr>
          <p:spPr>
            <a:xfrm flipH="1">
              <a:off x="357188" y="1857375"/>
              <a:ext cx="2286000" cy="547688"/>
            </a:xfrm>
            <a:custGeom>
              <a:avLst/>
              <a:gdLst>
                <a:gd name="txL" fmla="*/ 0 w 1651819"/>
                <a:gd name="txT" fmla="*/ 0 h 501445"/>
                <a:gd name="txR" fmla="*/ 1651819 w 1651819"/>
                <a:gd name="txB" fmla="*/ 501445 h 501445"/>
              </a:gdLst>
              <a:ahLst/>
              <a:cxnLst>
                <a:cxn ang="0">
                  <a:pos x="0" y="661855"/>
                </a:cxn>
                <a:cxn ang="0">
                  <a:pos x="1649458" y="0"/>
                </a:cxn>
                <a:cxn ang="0">
                  <a:pos x="7292409"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30738" name="TextBox 78"/>
            <p:cNvSpPr/>
            <p:nvPr/>
          </p:nvSpPr>
          <p:spPr>
            <a:xfrm>
              <a:off x="428595" y="1479550"/>
              <a:ext cx="2643217" cy="739775"/>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19:00-7:</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0共计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297</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26.4%</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 name="组合 20"/>
          <p:cNvGrpSpPr/>
          <p:nvPr/>
        </p:nvGrpSpPr>
        <p:grpSpPr>
          <a:xfrm>
            <a:off x="5510213" y="1214438"/>
            <a:ext cx="3562350" cy="785812"/>
            <a:chOff x="5510213" y="1214438"/>
            <a:chExt cx="3562350" cy="785812"/>
          </a:xfrm>
        </p:grpSpPr>
        <p:sp>
          <p:nvSpPr>
            <p:cNvPr id="30735" name="任意多边形 19"/>
            <p:cNvSpPr/>
            <p:nvPr/>
          </p:nvSpPr>
          <p:spPr>
            <a:xfrm>
              <a:off x="5510213" y="1595438"/>
              <a:ext cx="3348037" cy="404812"/>
            </a:xfrm>
            <a:custGeom>
              <a:avLst/>
              <a:gdLst>
                <a:gd name="txL" fmla="*/ 0 w 1651819"/>
                <a:gd name="txT" fmla="*/ 0 h 501445"/>
                <a:gd name="txR" fmla="*/ 1651819 w 1651819"/>
                <a:gd name="txB" fmla="*/ 501445 h 501445"/>
              </a:gdLst>
              <a:ahLst/>
              <a:cxnLst>
                <a:cxn ang="0">
                  <a:pos x="0" y="58956"/>
                </a:cxn>
                <a:cxn ang="0">
                  <a:pos x="34918458" y="0"/>
                </a:cxn>
                <a:cxn ang="0">
                  <a:pos x="154377100"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30736" name="TextBox 78"/>
            <p:cNvSpPr/>
            <p:nvPr/>
          </p:nvSpPr>
          <p:spPr>
            <a:xfrm>
              <a:off x="6072188" y="1214438"/>
              <a:ext cx="3000375" cy="700087"/>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7：</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0-1</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0共计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308</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27.4%</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组合 23"/>
          <p:cNvGrpSpPr/>
          <p:nvPr/>
        </p:nvGrpSpPr>
        <p:grpSpPr>
          <a:xfrm>
            <a:off x="285750" y="3071813"/>
            <a:ext cx="2143125" cy="1062037"/>
            <a:chOff x="285750" y="3071813"/>
            <a:chExt cx="2143125" cy="1062037"/>
          </a:xfrm>
        </p:grpSpPr>
        <p:sp>
          <p:nvSpPr>
            <p:cNvPr id="30733" name="TextBox 78"/>
            <p:cNvSpPr/>
            <p:nvPr/>
          </p:nvSpPr>
          <p:spPr>
            <a:xfrm>
              <a:off x="285750" y="3071813"/>
              <a:ext cx="2000250" cy="1062037"/>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14:00-19:00共计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322</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28.7%</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34" name="任意多边形 20"/>
            <p:cNvSpPr/>
            <p:nvPr/>
          </p:nvSpPr>
          <p:spPr>
            <a:xfrm flipH="1" flipV="1">
              <a:off x="285750" y="3643313"/>
              <a:ext cx="2143125" cy="142875"/>
            </a:xfrm>
            <a:custGeom>
              <a:avLst/>
              <a:gdLst>
                <a:gd name="txL" fmla="*/ 0 w 1651819"/>
                <a:gd name="txT" fmla="*/ 0 h 501445"/>
                <a:gd name="txR" fmla="*/ 1651819 w 1651819"/>
                <a:gd name="txB" fmla="*/ 501445 h 501445"/>
              </a:gdLst>
              <a:ahLst/>
              <a:cxnLst>
                <a:cxn ang="0">
                  <a:pos x="0" y="14"/>
                </a:cxn>
                <a:cxn ang="0">
                  <a:pos x="984267" y="0"/>
                </a:cxn>
                <a:cxn ang="0">
                  <a:pos x="4351516"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 name="组合 21"/>
          <p:cNvGrpSpPr/>
          <p:nvPr/>
        </p:nvGrpSpPr>
        <p:grpSpPr>
          <a:xfrm>
            <a:off x="6215063" y="4071938"/>
            <a:ext cx="2705100" cy="1133475"/>
            <a:chOff x="6215063" y="4071938"/>
            <a:chExt cx="2705100" cy="1133475"/>
          </a:xfrm>
        </p:grpSpPr>
        <p:sp>
          <p:nvSpPr>
            <p:cNvPr id="30731" name="任意多边形 19"/>
            <p:cNvSpPr/>
            <p:nvPr/>
          </p:nvSpPr>
          <p:spPr>
            <a:xfrm flipV="1">
              <a:off x="6215063" y="4071938"/>
              <a:ext cx="2705100" cy="785812"/>
            </a:xfrm>
            <a:custGeom>
              <a:avLst/>
              <a:gdLst>
                <a:gd name="txL" fmla="*/ 0 w 1651819"/>
                <a:gd name="txT" fmla="*/ 0 h 501445"/>
                <a:gd name="txR" fmla="*/ 1651819 w 1651819"/>
                <a:gd name="txB" fmla="*/ 501445 h 501445"/>
              </a:gdLst>
              <a:ahLst/>
              <a:cxnLst>
                <a:cxn ang="0">
                  <a:pos x="0" y="11886385"/>
                </a:cxn>
                <a:cxn ang="0">
                  <a:pos x="6341596" y="0"/>
                </a:cxn>
                <a:cxn ang="0">
                  <a:pos x="28036715"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30732" name="TextBox 78"/>
            <p:cNvSpPr/>
            <p:nvPr/>
          </p:nvSpPr>
          <p:spPr>
            <a:xfrm>
              <a:off x="6929438" y="4143375"/>
              <a:ext cx="1857375" cy="1062038"/>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0</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0-14:00共计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196</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17.5%</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8"/>
          <p:cNvSpPr/>
          <p:nvPr/>
        </p:nvSpPr>
        <p:spPr>
          <a:xfrm>
            <a:off x="1042988" y="1479550"/>
            <a:ext cx="7056437" cy="3092450"/>
          </a:xfrm>
          <a:prstGeom prst="rect">
            <a:avLst/>
          </a:prstGeom>
          <a:solidFill>
            <a:srgbClr val="FFFFFF">
              <a:alpha val="58038"/>
            </a:srgbClr>
          </a:solidFill>
          <a:ln w="38100" cap="flat" cmpd="sng">
            <a:solidFill>
              <a:srgbClr val="0070C0"/>
            </a:solidFill>
            <a:prstDash val="solid"/>
            <a:miter/>
            <a:headEnd type="none" w="med" len="med"/>
            <a:tailEnd type="none" w="med" len="med"/>
          </a:ln>
        </p:spPr>
        <p:txBody>
          <a:bodyPr/>
          <a:lstStyle/>
          <a:p>
            <a:pPr lvl="0" eaLnBrk="1" hangingPunct="1"/>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5123" name="TextBox 9"/>
          <p:cNvSpPr/>
          <p:nvPr/>
        </p:nvSpPr>
        <p:spPr>
          <a:xfrm>
            <a:off x="1254125" y="2238375"/>
            <a:ext cx="6645275" cy="1938338"/>
          </a:xfrm>
          <a:prstGeom prst="rect">
            <a:avLst/>
          </a:prstGeom>
          <a:noFill/>
          <a:ln w="9525">
            <a:noFill/>
          </a:ln>
        </p:spPr>
        <p:txBody>
          <a:bodyPr>
            <a:spAutoFit/>
          </a:bodyPr>
          <a:lstStyle/>
          <a:p>
            <a:pPr lvl="0" algn="just" eaLnBrk="1" hangingPunct="1">
              <a:lnSpc>
                <a:spcPct val="150000"/>
              </a:lnSpc>
            </a:pPr>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回顾这一年来的工作，我们在取得一定成绩的同时，也看到了工作中的不足之处和存在问题，主要反映于各项管理制度的执行落实和安全隐患的排查治理还有待进一步提高，尤其是本项目从业人员的安全意识最能够直接反映整个项目的综合安全素质和安全文化落实情况。展望新的一年，我们将继续努力，力争各项安全工作再上一个新台阶。</a:t>
            </a:r>
            <a:endPar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29" name="组合 14"/>
          <p:cNvGrpSpPr/>
          <p:nvPr/>
        </p:nvGrpSpPr>
        <p:grpSpPr>
          <a:xfrm>
            <a:off x="1547813" y="939800"/>
            <a:ext cx="2087562" cy="908050"/>
            <a:chOff x="1547813" y="939800"/>
            <a:chExt cx="2087562" cy="908050"/>
          </a:xfrm>
        </p:grpSpPr>
        <p:sp>
          <p:nvSpPr>
            <p:cNvPr id="1031" name="矩形 17"/>
            <p:cNvSpPr/>
            <p:nvPr/>
          </p:nvSpPr>
          <p:spPr>
            <a:xfrm>
              <a:off x="1547813" y="1008063"/>
              <a:ext cx="2087562" cy="787400"/>
            </a:xfrm>
            <a:prstGeom prst="rect">
              <a:avLst/>
            </a:prstGeom>
            <a:solidFill>
              <a:srgbClr val="0070C0"/>
            </a:solidFill>
            <a:ln w="9525">
              <a:noFill/>
            </a:ln>
          </p:spPr>
          <p:txBody>
            <a:bodyPr/>
            <a:lstStyle/>
            <a:p>
              <a:pPr lvl="0" eaLnBrk="1" hangingPunct="1"/>
              <a:endParaRPr lang="zh-CN" altLang="en-US" b="1" dirty="0">
                <a:latin typeface="Arial" panose="020B0604020202020204" pitchFamily="34" charset="0"/>
                <a:ea typeface="宋体" panose="02010600030101010101" pitchFamily="2" charset="-122"/>
                <a:sym typeface="Arial" panose="020B0604020202020204" pitchFamily="34" charset="0"/>
              </a:endParaRPr>
            </a:p>
          </p:txBody>
        </p:sp>
        <p:sp>
          <p:nvSpPr>
            <p:cNvPr id="1032" name="TextBox 18"/>
            <p:cNvSpPr/>
            <p:nvPr/>
          </p:nvSpPr>
          <p:spPr>
            <a:xfrm>
              <a:off x="1774825" y="939800"/>
              <a:ext cx="1543050" cy="708025"/>
            </a:xfrm>
            <a:prstGeom prst="rect">
              <a:avLst/>
            </a:prstGeom>
            <a:noFill/>
            <a:ln w="9525">
              <a:noFill/>
            </a:ln>
          </p:spPr>
          <p:txBody>
            <a:bodyPr wrap="none">
              <a:spAutoFit/>
            </a:bodyPr>
            <a:lstStyle/>
            <a:p>
              <a:pPr lvl="0" algn="ctr" eaLnBrk="1" hangingPunct="1"/>
              <a:r>
                <a:rPr lang="zh-CN" altLang="en-US" sz="4000" dirty="0">
                  <a:solidFill>
                    <a:srgbClr val="000000"/>
                  </a:solidFill>
                  <a:latin typeface="方正大黑简体" panose="03000509000000000000" pitchFamily="65" charset="-122"/>
                  <a:ea typeface="方正大黑简体" panose="03000509000000000000" pitchFamily="65" charset="-122"/>
                  <a:sym typeface="方正大黑简体" panose="03000509000000000000" pitchFamily="65" charset="-122"/>
                </a:rPr>
                <a:t>前   言</a:t>
              </a:r>
              <a:endParaRPr lang="zh-CN" altLang="en-US" sz="4000" dirty="0">
                <a:solidFill>
                  <a:srgbClr val="000000"/>
                </a:solidFill>
                <a:latin typeface="方正大黑简体" panose="03000509000000000000" pitchFamily="65" charset="-122"/>
                <a:ea typeface="方正大黑简体" panose="03000509000000000000" pitchFamily="65" charset="-122"/>
                <a:sym typeface="方正大黑简体" panose="03000509000000000000" pitchFamily="65" charset="-122"/>
              </a:endParaRPr>
            </a:p>
          </p:txBody>
        </p:sp>
        <p:sp>
          <p:nvSpPr>
            <p:cNvPr id="1033" name="TextBox 19"/>
            <p:cNvSpPr/>
            <p:nvPr/>
          </p:nvSpPr>
          <p:spPr>
            <a:xfrm>
              <a:off x="1806575" y="1479550"/>
              <a:ext cx="1487488" cy="368300"/>
            </a:xfrm>
            <a:prstGeom prst="rect">
              <a:avLst/>
            </a:prstGeom>
            <a:noFill/>
            <a:ln w="9525">
              <a:noFill/>
            </a:ln>
          </p:spPr>
          <p:txBody>
            <a:bodyPr wrap="none">
              <a:spAutoFit/>
            </a:bodyPr>
            <a:lstStyle/>
            <a:p>
              <a:pPr lvl="0" eaLnBrk="1" hangingPunct="1"/>
              <a:r>
                <a:rPr lang="en-US" altLang="zh-CN" dirty="0">
                  <a:solidFill>
                    <a:srgbClr val="000000"/>
                  </a:solidFill>
                  <a:latin typeface="Arial Black" panose="020B0A04020102020204" pitchFamily="34" charset="0"/>
                  <a:ea typeface="方正大黑简体" panose="03000509000000000000" pitchFamily="65" charset="-122"/>
                  <a:sym typeface="Arial Black" panose="020B0A04020102020204" pitchFamily="34" charset="0"/>
                </a:rPr>
                <a:t>QIAN    YAN</a:t>
              </a:r>
              <a:endParaRPr lang="zh-CN" altLang="en-US" dirty="0">
                <a:solidFill>
                  <a:srgbClr val="000000"/>
                </a:solidFill>
                <a:latin typeface="Arial Black" panose="020B0A04020102020204" pitchFamily="34" charset="0"/>
                <a:ea typeface="方正大黑简体" panose="03000509000000000000" pitchFamily="65" charset="-122"/>
                <a:sym typeface="Arial Black" panose="020B0A04020102020204" pitchFamily="34" charset="0"/>
              </a:endParaRPr>
            </a:p>
          </p:txBody>
        </p:sp>
      </p:grpSp>
      <p:sp>
        <p:nvSpPr>
          <p:cNvPr id="5127" name="椭圆 20"/>
          <p:cNvSpPr/>
          <p:nvPr/>
        </p:nvSpPr>
        <p:spPr>
          <a:xfrm>
            <a:off x="6226175" y="928688"/>
            <a:ext cx="1131888" cy="1131887"/>
          </a:xfrm>
          <a:prstGeom prst="ellipse">
            <a:avLst/>
          </a:prstGeom>
          <a:blipFill rotWithShape="1">
            <a:blip r:embed="rId1"/>
            <a:stretch>
              <a:fillRect/>
            </a:stretch>
          </a:blipFill>
          <a:ln w="15875" cap="flat" cmpd="sng">
            <a:solidFill>
              <a:srgbClr val="0070C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aphicFrame>
        <p:nvGraphicFramePr>
          <p:cNvPr id="5133" name="Object 13"/>
          <p:cNvGraphicFramePr/>
          <p:nvPr/>
        </p:nvGraphicFramePr>
        <p:xfrm>
          <a:off x="4286250" y="714375"/>
          <a:ext cx="1428750" cy="1435100"/>
        </p:xfrm>
        <a:graphic>
          <a:graphicData uri="http://schemas.openxmlformats.org/presentationml/2006/ole">
            <mc:AlternateContent xmlns:mc="http://schemas.openxmlformats.org/markup-compatibility/2006">
              <mc:Choice xmlns:v="urn:schemas-microsoft-com:vml" Requires="v">
                <p:oleObj spid="_x0000_s3082" name="" r:id="rId2" imgW="0" imgH="0" progId="CorelDRAW.Graphic.14">
                  <p:embed/>
                </p:oleObj>
              </mc:Choice>
              <mc:Fallback>
                <p:oleObj name="" r:id="rId2" imgW="0" imgH="0" progId="CorelDRAW.Graphic.14">
                  <p:embed/>
                  <p:pic>
                    <p:nvPicPr>
                      <p:cNvPr id="0" name="图片 3075"/>
                      <p:cNvPicPr/>
                      <p:nvPr/>
                    </p:nvPicPr>
                    <p:blipFill>
                      <a:blip r:embed="rId3"/>
                      <a:stretch>
                        <a:fillRect/>
                      </a:stretch>
                    </p:blipFill>
                    <p:spPr>
                      <a:xfrm>
                        <a:off x="4286250" y="714375"/>
                        <a:ext cx="1428750" cy="1435100"/>
                      </a:xfrm>
                      <a:prstGeom prst="rect">
                        <a:avLst/>
                      </a:prstGeom>
                      <a:noFill/>
                      <a:ln w="38100">
                        <a:noFill/>
                        <a:miter/>
                      </a:ln>
                    </p:spPr>
                  </p:pic>
                </p:oleObj>
              </mc:Fallback>
            </mc:AlternateContent>
          </a:graphicData>
        </a:graphic>
      </p:graphicFrame>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filter="wipe(right)">
                                      <p:cBhvr>
                                        <p:cTn id="7" dur="250"/>
                                        <p:tgtEl>
                                          <p:spTgt spid="512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additive="base">
                                        <p:cTn id="11" dur="500" fill="hold"/>
                                        <p:tgtEl>
                                          <p:spTgt spid="5133"/>
                                        </p:tgtEl>
                                        <p:attrNameLst>
                                          <p:attrName>ppt_x</p:attrName>
                                        </p:attrNameLst>
                                      </p:cBhvr>
                                      <p:tavLst>
                                        <p:tav tm="0">
                                          <p:val>
                                            <p:strVal val="#ppt_x"/>
                                          </p:val>
                                        </p:tav>
                                        <p:tav tm="100000">
                                          <p:val>
                                            <p:strVal val="#ppt_x"/>
                                          </p:val>
                                        </p:tav>
                                      </p:tavLst>
                                    </p:anim>
                                    <p:anim calcmode="lin" valueType="num">
                                      <p:cBhvr additive="base">
                                        <p:cTn id="12" dur="500" fill="hold"/>
                                        <p:tgtEl>
                                          <p:spTgt spid="51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5127"/>
                                        </p:tgtEl>
                                        <p:attrNameLst>
                                          <p:attrName>style.visibility</p:attrName>
                                        </p:attrNameLst>
                                      </p:cBhvr>
                                      <p:to>
                                        <p:strVal val="visible"/>
                                      </p:to>
                                    </p:set>
                                    <p:animScale>
                                      <p:cBhvr>
                                        <p:cTn id="16" dur="250" decel="50000" fill="hold">
                                          <p:stCondLst>
                                            <p:cond delay="0"/>
                                          </p:stCondLst>
                                        </p:cTn>
                                        <p:tgtEl>
                                          <p:spTgt spid="5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250" decel="50000" fill="hold">
                                          <p:stCondLst>
                                            <p:cond delay="0"/>
                                          </p:stCondLst>
                                        </p:cTn>
                                        <p:tgtEl>
                                          <p:spTgt spid="5127"/>
                                        </p:tgtEl>
                                        <p:attrNameLst>
                                          <p:attrName>ppt_x</p:attrName>
                                          <p:attrName>ppt_y</p:attrName>
                                        </p:attrNameLst>
                                      </p:cBhvr>
                                    </p:animMotion>
                                    <p:animEffect filter="fade">
                                      <p:cBhvr>
                                        <p:cTn id="18" dur="250"/>
                                        <p:tgtEl>
                                          <p:spTgt spid="5127"/>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123"/>
                                        </p:tgtEl>
                                        <p:attrNameLst>
                                          <p:attrName>style.visibility</p:attrName>
                                        </p:attrNameLst>
                                      </p:cBhvr>
                                      <p:to>
                                        <p:strVal val="visible"/>
                                      </p:to>
                                    </p:set>
                                    <p:anim calcmode="lin" valueType="num">
                                      <p:cBhvr additive="base">
                                        <p:cTn id="22" dur="500" fill="hold"/>
                                        <p:tgtEl>
                                          <p:spTgt spid="5123"/>
                                        </p:tgtEl>
                                        <p:attrNameLst>
                                          <p:attrName>ppt_x</p:attrName>
                                        </p:attrNameLst>
                                      </p:cBhvr>
                                      <p:tavLst>
                                        <p:tav tm="0">
                                          <p:val>
                                            <p:strVal val="#ppt_x"/>
                                          </p:val>
                                        </p:tav>
                                        <p:tav tm="100000">
                                          <p:val>
                                            <p:strVal val="#ppt_x"/>
                                          </p:val>
                                        </p:tav>
                                      </p:tavLst>
                                    </p:anim>
                                    <p:anim calcmode="lin" valueType="num">
                                      <p:cBhvr additive="base">
                                        <p:cTn id="23"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p:bldP spid="5123" grpId="0" bldLvl="0"/>
      <p:bldP spid="512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14625" y="785813"/>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安全隐患诱因及数量</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aphicFrame>
        <p:nvGraphicFramePr>
          <p:cNvPr id="13" name="表格 12"/>
          <p:cNvGraphicFramePr>
            <a:graphicFrameLocks noGrp="1"/>
          </p:cNvGraphicFramePr>
          <p:nvPr/>
        </p:nvGraphicFramePr>
        <p:xfrm>
          <a:off x="642938" y="1500188"/>
          <a:ext cx="7786742" cy="2664444"/>
        </p:xfrm>
        <a:graphic>
          <a:graphicData uri="http://schemas.openxmlformats.org/drawingml/2006/table">
            <a:tbl>
              <a:tblPr firstRow="1" bandRow="1">
                <a:tableStyleId>{5C22544A-7EE6-4342-B048-85BDC9FD1C3A}</a:tableStyleId>
              </a:tblPr>
              <a:tblGrid>
                <a:gridCol w="964074"/>
                <a:gridCol w="964073"/>
                <a:gridCol w="964073"/>
                <a:gridCol w="3751514"/>
                <a:gridCol w="1143008"/>
              </a:tblGrid>
              <a:tr h="478835">
                <a:tc>
                  <a:txBody>
                    <a:bodyPr/>
                    <a:lstStyle/>
                    <a:p>
                      <a:pPr algn="ctr"/>
                      <a:r>
                        <a:rPr lang="zh-CN" altLang="en-US" sz="1400" dirty="0" smtClean="0"/>
                        <a:t>工程类型</a:t>
                      </a:r>
                      <a:endParaRPr lang="zh-CN" altLang="en-US" sz="1400" dirty="0"/>
                    </a:p>
                  </a:txBody>
                  <a:tcPr/>
                </a:tc>
                <a:tc>
                  <a:txBody>
                    <a:bodyPr/>
                    <a:lstStyle/>
                    <a:p>
                      <a:pPr algn="ctr"/>
                      <a:r>
                        <a:rPr lang="zh-CN" altLang="en-US" sz="1400" dirty="0" smtClean="0"/>
                        <a:t>一般隐患</a:t>
                      </a:r>
                      <a:endParaRPr lang="zh-CN" altLang="en-US" sz="1400" dirty="0"/>
                    </a:p>
                  </a:txBody>
                  <a:tcPr/>
                </a:tc>
                <a:tc>
                  <a:txBody>
                    <a:bodyPr/>
                    <a:lstStyle/>
                    <a:p>
                      <a:pPr algn="ctr"/>
                      <a:r>
                        <a:rPr lang="zh-CN" altLang="en-US" sz="1400" dirty="0" smtClean="0"/>
                        <a:t>较大隐患</a:t>
                      </a:r>
                      <a:endParaRPr lang="zh-CN" altLang="en-US" sz="1400" dirty="0"/>
                    </a:p>
                  </a:txBody>
                  <a:tcPr/>
                </a:tc>
                <a:tc>
                  <a:txBody>
                    <a:bodyPr/>
                    <a:lstStyle/>
                    <a:p>
                      <a:pPr algn="ctr"/>
                      <a:r>
                        <a:rPr lang="zh-CN" altLang="en-US" sz="1400" dirty="0" smtClean="0"/>
                        <a:t>隐患简述</a:t>
                      </a:r>
                      <a:endParaRPr lang="zh-CN" altLang="en-US" sz="1400" dirty="0"/>
                    </a:p>
                  </a:txBody>
                  <a:tcPr/>
                </a:tc>
                <a:tc>
                  <a:txBody>
                    <a:bodyPr/>
                    <a:lstStyle/>
                    <a:p>
                      <a:pPr algn="ctr"/>
                      <a:r>
                        <a:rPr lang="zh-CN" altLang="en-US" sz="1400" dirty="0" smtClean="0"/>
                        <a:t>整改情况</a:t>
                      </a:r>
                      <a:endParaRPr lang="zh-CN" altLang="en-US" sz="1400" dirty="0"/>
                    </a:p>
                  </a:txBody>
                  <a:tcPr/>
                </a:tc>
              </a:tr>
              <a:tr h="478835">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algn="ctr"/>
                      <a:endParaRPr lang="zh-CN" altLang="en-US" sz="1400" dirty="0"/>
                    </a:p>
                  </a:txBody>
                  <a:tcPr/>
                </a:tc>
              </a:tr>
              <a:tr h="749104">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478835">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r h="478835">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l"/>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400" dirty="0" smtClean="0"/>
                    </a:p>
                  </a:txBody>
                  <a:tcPr/>
                </a:tc>
              </a:tr>
            </a:tbl>
          </a:graphicData>
        </a:graphic>
      </p:graphicFrame>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edg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5" name="对角圆角矩形 14"/>
          <p:cNvSpPr/>
          <p:nvPr/>
        </p:nvSpPr>
        <p:spPr bwMode="auto">
          <a:xfrm>
            <a:off x="2500313" y="795338"/>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安全隐患诱因及数量</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2" name="组合 26"/>
          <p:cNvGrpSpPr/>
          <p:nvPr/>
        </p:nvGrpSpPr>
        <p:grpSpPr>
          <a:xfrm>
            <a:off x="428625" y="1262063"/>
            <a:ext cx="2857500" cy="1000125"/>
            <a:chOff x="428625" y="1262063"/>
            <a:chExt cx="2857500" cy="1000125"/>
          </a:xfrm>
        </p:grpSpPr>
        <p:sp>
          <p:nvSpPr>
            <p:cNvPr id="32785" name="任意多边形 19"/>
            <p:cNvSpPr/>
            <p:nvPr/>
          </p:nvSpPr>
          <p:spPr>
            <a:xfrm flipH="1">
              <a:off x="428625" y="1928813"/>
              <a:ext cx="2857500" cy="333375"/>
            </a:xfrm>
            <a:custGeom>
              <a:avLst/>
              <a:gdLst>
                <a:gd name="txL" fmla="*/ 0 w 1651819"/>
                <a:gd name="txT" fmla="*/ 0 h 501445"/>
                <a:gd name="txR" fmla="*/ 1651819 w 1651819"/>
                <a:gd name="txB" fmla="*/ 501445 h 501445"/>
              </a:gdLst>
              <a:ahLst/>
              <a:cxnLst>
                <a:cxn ang="0">
                  <a:pos x="0" y="12473"/>
                </a:cxn>
                <a:cxn ang="0">
                  <a:pos x="9831570" y="0"/>
                </a:cxn>
                <a:cxn ang="0">
                  <a:pos x="43466106"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32786" name="TextBox 78"/>
            <p:cNvSpPr/>
            <p:nvPr/>
          </p:nvSpPr>
          <p:spPr>
            <a:xfrm>
              <a:off x="500063" y="1262063"/>
              <a:ext cx="2071687" cy="738187"/>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环境因素共计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111</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9.9%</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 name="组合 20"/>
          <p:cNvGrpSpPr/>
          <p:nvPr/>
        </p:nvGrpSpPr>
        <p:grpSpPr>
          <a:xfrm>
            <a:off x="5286375" y="1143000"/>
            <a:ext cx="3348038" cy="1119188"/>
            <a:chOff x="5286375" y="1143000"/>
            <a:chExt cx="3348038" cy="1119188"/>
          </a:xfrm>
        </p:grpSpPr>
        <p:sp>
          <p:nvSpPr>
            <p:cNvPr id="32783" name="任意多边形 19"/>
            <p:cNvSpPr/>
            <p:nvPr/>
          </p:nvSpPr>
          <p:spPr>
            <a:xfrm>
              <a:off x="5286375" y="1857375"/>
              <a:ext cx="3348038" cy="404813"/>
            </a:xfrm>
            <a:custGeom>
              <a:avLst/>
              <a:gdLst>
                <a:gd name="txL" fmla="*/ 0 w 1651819"/>
                <a:gd name="txT" fmla="*/ 0 h 501445"/>
                <a:gd name="txR" fmla="*/ 1651819 w 1651819"/>
                <a:gd name="txB" fmla="*/ 501445 h 501445"/>
              </a:gdLst>
              <a:ahLst/>
              <a:cxnLst>
                <a:cxn ang="0">
                  <a:pos x="0" y="58957"/>
                </a:cxn>
                <a:cxn ang="0">
                  <a:pos x="34918631" y="0"/>
                </a:cxn>
                <a:cxn ang="0">
                  <a:pos x="154377276"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32784" name="TextBox 78"/>
            <p:cNvSpPr/>
            <p:nvPr/>
          </p:nvSpPr>
          <p:spPr>
            <a:xfrm>
              <a:off x="6357938" y="1143000"/>
              <a:ext cx="2143125" cy="738188"/>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管理缺陷共计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236</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21.0%</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组合 23"/>
          <p:cNvGrpSpPr/>
          <p:nvPr/>
        </p:nvGrpSpPr>
        <p:grpSpPr>
          <a:xfrm>
            <a:off x="142875" y="3071813"/>
            <a:ext cx="2286000" cy="1062037"/>
            <a:chOff x="142875" y="3071813"/>
            <a:chExt cx="2286000" cy="1062037"/>
          </a:xfrm>
        </p:grpSpPr>
        <p:sp>
          <p:nvSpPr>
            <p:cNvPr id="32781" name="TextBox 78"/>
            <p:cNvSpPr/>
            <p:nvPr/>
          </p:nvSpPr>
          <p:spPr>
            <a:xfrm>
              <a:off x="142875" y="3071813"/>
              <a:ext cx="2000250" cy="1062037"/>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物的不安全状态共计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362</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32.2%</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782" name="任意多边形 20"/>
            <p:cNvSpPr/>
            <p:nvPr/>
          </p:nvSpPr>
          <p:spPr>
            <a:xfrm flipH="1" flipV="1">
              <a:off x="285750" y="3643313"/>
              <a:ext cx="2143125" cy="142875"/>
            </a:xfrm>
            <a:custGeom>
              <a:avLst/>
              <a:gdLst>
                <a:gd name="txL" fmla="*/ 0 w 1651819"/>
                <a:gd name="txT" fmla="*/ 0 h 501445"/>
                <a:gd name="txR" fmla="*/ 1651819 w 1651819"/>
                <a:gd name="txB" fmla="*/ 501445 h 501445"/>
              </a:gdLst>
              <a:ahLst/>
              <a:cxnLst>
                <a:cxn ang="0">
                  <a:pos x="0" y="14"/>
                </a:cxn>
                <a:cxn ang="0">
                  <a:pos x="984267" y="0"/>
                </a:cxn>
                <a:cxn ang="0">
                  <a:pos x="4351516"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 name="组合 21"/>
          <p:cNvGrpSpPr/>
          <p:nvPr/>
        </p:nvGrpSpPr>
        <p:grpSpPr>
          <a:xfrm>
            <a:off x="5286375" y="4071938"/>
            <a:ext cx="3357563" cy="857250"/>
            <a:chOff x="5286375" y="4071938"/>
            <a:chExt cx="3357563" cy="857250"/>
          </a:xfrm>
        </p:grpSpPr>
        <p:sp>
          <p:nvSpPr>
            <p:cNvPr id="32779" name="任意多边形 19"/>
            <p:cNvSpPr/>
            <p:nvPr/>
          </p:nvSpPr>
          <p:spPr>
            <a:xfrm flipV="1">
              <a:off x="5286375" y="4071938"/>
              <a:ext cx="3286125" cy="785812"/>
            </a:xfrm>
            <a:custGeom>
              <a:avLst/>
              <a:gdLst>
                <a:gd name="txL" fmla="*/ 0 w 1651819"/>
                <a:gd name="txT" fmla="*/ 0 h 501445"/>
                <a:gd name="txR" fmla="*/ 1651819 w 1651819"/>
                <a:gd name="txB" fmla="*/ 501445 h 501445"/>
              </a:gdLst>
              <a:ahLst/>
              <a:cxnLst>
                <a:cxn ang="0">
                  <a:pos x="0" y="11886385"/>
                </a:cxn>
                <a:cxn ang="0">
                  <a:pos x="30074982" y="0"/>
                </a:cxn>
                <a:cxn ang="0">
                  <a:pos x="132963761" y="0"/>
                </a:cxn>
              </a:cxnLst>
              <a:rect l="txL" t="txT" r="txR" b="txB"/>
              <a:pathLst>
                <a:path w="1651819" h="501445">
                  <a:moveTo>
                    <a:pt x="0" y="501445"/>
                  </a:moveTo>
                  <a:lnTo>
                    <a:pt x="373626" y="0"/>
                  </a:lnTo>
                  <a:lnTo>
                    <a:pt x="1651819" y="0"/>
                  </a:lnTo>
                </a:path>
              </a:pathLst>
            </a:custGeom>
            <a:noFill/>
            <a:ln w="28575" cap="flat" cmpd="sng">
              <a:solidFill>
                <a:srgbClr val="0070C0"/>
              </a:solidFill>
              <a:prstDash val="dash"/>
              <a:miter/>
              <a:headEnd type="diamond" w="med" len="med"/>
              <a:tailEnd type="diamond" w="med" len="med"/>
            </a:ln>
          </p:spPr>
          <p:txBody>
            <a:bodyPr anchor="ctr"/>
            <a:lstStyle/>
            <a:p>
              <a:pPr lvl="0" algn="ctr" eaLnBrk="1" hangingPunct="1"/>
              <a:endParaRPr lang="zh-CN" altLang="en-US" dirty="0">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32780" name="TextBox 78"/>
            <p:cNvSpPr/>
            <p:nvPr/>
          </p:nvSpPr>
          <p:spPr>
            <a:xfrm>
              <a:off x="6143625" y="4191000"/>
              <a:ext cx="2500313" cy="738188"/>
            </a:xfrm>
            <a:prstGeom prst="rect">
              <a:avLst/>
            </a:prstGeom>
            <a:noFill/>
            <a:ln w="9525">
              <a:noFill/>
            </a:ln>
          </p:spPr>
          <p:txBody>
            <a:bodyPr>
              <a:spAutoFit/>
            </a:bodyPr>
            <a:lstStyle/>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人的不安全行为共计</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414</a:t>
              </a: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项，</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lvl="0" eaLnBrk="1" hangingPunct="1">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占总体隐患的</a:t>
              </a:r>
              <a:r>
                <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36.9%</a:t>
              </a:r>
              <a:endParaRPr lang="en-US" altLang="zh-CN" sz="1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5" name="对角圆角矩形 14"/>
          <p:cNvSpPr/>
          <p:nvPr/>
        </p:nvSpPr>
        <p:spPr bwMode="auto">
          <a:xfrm>
            <a:off x="1857375" y="795338"/>
            <a:ext cx="5000625"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安全检查通报、整改通知和处罚单</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
        <p:nvSpPr>
          <p:cNvPr id="25" name="折角形 24"/>
          <p:cNvSpPr/>
          <p:nvPr/>
        </p:nvSpPr>
        <p:spPr bwMode="auto">
          <a:xfrm>
            <a:off x="3429000" y="1714500"/>
            <a:ext cx="2357438" cy="2928938"/>
          </a:xfrm>
          <a:prstGeom prst="foldedCorner">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 name="折角形 25"/>
          <p:cNvSpPr/>
          <p:nvPr/>
        </p:nvSpPr>
        <p:spPr bwMode="auto">
          <a:xfrm>
            <a:off x="6000750" y="1712913"/>
            <a:ext cx="2357438" cy="2928938"/>
          </a:xfrm>
          <a:prstGeom prst="foldedCorner">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 name="折角形 26"/>
          <p:cNvSpPr/>
          <p:nvPr/>
        </p:nvSpPr>
        <p:spPr bwMode="auto">
          <a:xfrm>
            <a:off x="857250" y="1712913"/>
            <a:ext cx="2357438" cy="2928938"/>
          </a:xfrm>
          <a:prstGeom prst="foldedCorner">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grpSp>
        <p:nvGrpSpPr>
          <p:cNvPr id="34821" name="组合 32"/>
          <p:cNvGrpSpPr/>
          <p:nvPr/>
        </p:nvGrpSpPr>
        <p:grpSpPr>
          <a:xfrm>
            <a:off x="1500188" y="3614738"/>
            <a:ext cx="5456237" cy="1311275"/>
            <a:chOff x="1500188" y="3614738"/>
            <a:chExt cx="5456237" cy="1311275"/>
          </a:xfrm>
        </p:grpSpPr>
        <p:pic>
          <p:nvPicPr>
            <p:cNvPr id="34832" name="椭圆 10"/>
            <p:cNvPicPr/>
            <p:nvPr/>
          </p:nvPicPr>
          <p:blipFill>
            <a:blip r:embed="rId1"/>
            <a:stretch>
              <a:fillRect/>
            </a:stretch>
          </p:blipFill>
          <p:spPr>
            <a:xfrm>
              <a:off x="2363788" y="4211638"/>
              <a:ext cx="3724275" cy="714375"/>
            </a:xfrm>
            <a:prstGeom prst="rect">
              <a:avLst/>
            </a:prstGeom>
            <a:noFill/>
            <a:ln w="9525">
              <a:noFill/>
            </a:ln>
          </p:spPr>
        </p:pic>
        <p:grpSp>
          <p:nvGrpSpPr>
            <p:cNvPr id="34833" name="Group 3"/>
            <p:cNvGrpSpPr/>
            <p:nvPr/>
          </p:nvGrpSpPr>
          <p:grpSpPr>
            <a:xfrm>
              <a:off x="1500188" y="3614738"/>
              <a:ext cx="2967037" cy="742950"/>
              <a:chOff x="0" y="0"/>
              <a:chExt cx="4236496" cy="1427243"/>
            </a:xfrm>
          </p:grpSpPr>
          <p:sp>
            <p:nvSpPr>
              <p:cNvPr id="34841" name="Freeform 12"/>
              <p:cNvSpPr/>
              <p:nvPr/>
            </p:nvSpPr>
            <p:spPr>
              <a:xfrm>
                <a:off x="0" y="638069"/>
                <a:ext cx="4236496" cy="770581"/>
              </a:xfrm>
              <a:custGeom>
                <a:avLst/>
                <a:gdLst>
                  <a:gd name="txL" fmla="*/ 0 w 10013"/>
                  <a:gd name="txT" fmla="*/ 0 h 10091"/>
                  <a:gd name="txR" fmla="*/ 10013 w 10013"/>
                  <a:gd name="txB" fmla="*/ 10091 h 1009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842" name="Freeform 12"/>
              <p:cNvSpPr/>
              <p:nvPr/>
            </p:nvSpPr>
            <p:spPr>
              <a:xfrm>
                <a:off x="5501" y="0"/>
                <a:ext cx="4230688" cy="1133475"/>
              </a:xfrm>
              <a:custGeom>
                <a:avLst/>
                <a:gdLst>
                  <a:gd name="txL" fmla="*/ 0 w 1128"/>
                  <a:gd name="txT" fmla="*/ 0 h 302"/>
                  <a:gd name="txR" fmla="*/ 1128 w 1128"/>
                  <a:gd name="txB" fmla="*/ 302 h 30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843" name="任意多边形 7"/>
              <p:cNvSpPr/>
              <p:nvPr/>
            </p:nvSpPr>
            <p:spPr>
              <a:xfrm>
                <a:off x="5501" y="1036179"/>
                <a:ext cx="1504411" cy="391064"/>
              </a:xfrm>
              <a:custGeom>
                <a:avLst/>
                <a:gdLst>
                  <a:gd name="txL" fmla="*/ 0 w 1518249"/>
                  <a:gd name="txT" fmla="*/ 0 h 391064"/>
                  <a:gd name="txR" fmla="*/ 1518249 w 1518249"/>
                  <a:gd name="txB" fmla="*/ 391064 h 391064"/>
                </a:gdLst>
                <a:ahLst/>
                <a:cxnLst>
                  <a:cxn ang="0">
                    <a:pos x="1385409" y="0"/>
                  </a:cxn>
                  <a:cxn ang="0">
                    <a:pos x="1385409" y="276045"/>
                  </a:cxn>
                  <a:cxn ang="0">
                    <a:pos x="0" y="391064"/>
                  </a:cxn>
                  <a:cxn ang="0">
                    <a:pos x="0" y="97766"/>
                  </a:cxn>
                  <a:cxn ang="0">
                    <a:pos x="1385409" y="0"/>
                  </a:cxn>
                </a:cxnLst>
                <a:rect l="txL" t="txT" r="txR" b="txB"/>
                <a:pathLst>
                  <a:path w="1518249" h="391064">
                    <a:moveTo>
                      <a:pt x="1518249" y="0"/>
                    </a:moveTo>
                    <a:lnTo>
                      <a:pt x="1518249" y="276045"/>
                    </a:lnTo>
                    <a:lnTo>
                      <a:pt x="0" y="391064"/>
                    </a:lnTo>
                    <a:lnTo>
                      <a:pt x="0" y="97766"/>
                    </a:lnTo>
                    <a:lnTo>
                      <a:pt x="1518249"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844" name="任意多边形 8"/>
              <p:cNvSpPr/>
              <p:nvPr/>
            </p:nvSpPr>
            <p:spPr>
              <a:xfrm>
                <a:off x="3666516" y="714126"/>
                <a:ext cx="557841" cy="500332"/>
              </a:xfrm>
              <a:custGeom>
                <a:avLst/>
                <a:gdLst>
                  <a:gd name="txL" fmla="*/ 0 w 557841"/>
                  <a:gd name="txT" fmla="*/ 0 h 500332"/>
                  <a:gd name="txR" fmla="*/ 557841 w 557841"/>
                  <a:gd name="txB" fmla="*/ 500332 h 500332"/>
                </a:gdLst>
                <a:ahLst/>
                <a:cxnLst>
                  <a:cxn ang="0">
                    <a:pos x="0" y="230038"/>
                  </a:cxn>
                  <a:cxn ang="0">
                    <a:pos x="0" y="500332"/>
                  </a:cxn>
                  <a:cxn ang="0">
                    <a:pos x="557841" y="276045"/>
                  </a:cxn>
                  <a:cxn ang="0">
                    <a:pos x="557841" y="0"/>
                  </a:cxn>
                  <a:cxn ang="0">
                    <a:pos x="0" y="230038"/>
                  </a:cxn>
                </a:cxnLst>
                <a:rect l="txL" t="txT" r="txR" b="txB"/>
                <a:pathLst>
                  <a:path w="557841" h="500332">
                    <a:moveTo>
                      <a:pt x="0" y="230038"/>
                    </a:moveTo>
                    <a:lnTo>
                      <a:pt x="0" y="500332"/>
                    </a:lnTo>
                    <a:lnTo>
                      <a:pt x="557841" y="276045"/>
                    </a:lnTo>
                    <a:lnTo>
                      <a:pt x="557841" y="0"/>
                    </a:lnTo>
                    <a:lnTo>
                      <a:pt x="0" y="230038"/>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34834" name="Group 8"/>
            <p:cNvGrpSpPr/>
            <p:nvPr/>
          </p:nvGrpSpPr>
          <p:grpSpPr>
            <a:xfrm>
              <a:off x="4192588" y="3949700"/>
              <a:ext cx="2763837" cy="574675"/>
              <a:chOff x="0" y="0"/>
              <a:chExt cx="4230687" cy="1183415"/>
            </a:xfrm>
          </p:grpSpPr>
          <p:sp>
            <p:nvSpPr>
              <p:cNvPr id="34837" name="任意多边形 10"/>
              <p:cNvSpPr/>
              <p:nvPr/>
            </p:nvSpPr>
            <p:spPr>
              <a:xfrm>
                <a:off x="2741168" y="90732"/>
                <a:ext cx="291830" cy="552476"/>
              </a:xfrm>
              <a:custGeom>
                <a:avLst/>
                <a:gdLst>
                  <a:gd name="txL" fmla="*/ 0 w 291830"/>
                  <a:gd name="txT" fmla="*/ 0 h 476655"/>
                  <a:gd name="txR" fmla="*/ 291830 w 291830"/>
                  <a:gd name="txB" fmla="*/ 476655 h 476655"/>
                </a:gdLst>
                <a:ahLst/>
                <a:cxnLst>
                  <a:cxn ang="0">
                    <a:pos x="0" y="0"/>
                  </a:cxn>
                  <a:cxn ang="0">
                    <a:pos x="9728" y="1511229"/>
                  </a:cxn>
                  <a:cxn ang="0">
                    <a:pos x="291830" y="2085916"/>
                  </a:cxn>
                  <a:cxn ang="0">
                    <a:pos x="282102" y="595974"/>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838" name="Freeform 7"/>
              <p:cNvSpPr/>
              <p:nvPr/>
            </p:nvSpPr>
            <p:spPr>
              <a:xfrm>
                <a:off x="0" y="0"/>
                <a:ext cx="4230687" cy="1183415"/>
              </a:xfrm>
              <a:custGeom>
                <a:avLst/>
                <a:gdLst>
                  <a:gd name="txL" fmla="*/ 0 w 10000"/>
                  <a:gd name="txT" fmla="*/ 0 h 10032"/>
                  <a:gd name="txR" fmla="*/ 10000 w 10000"/>
                  <a:gd name="txB" fmla="*/ 10032 h 1003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839" name="Freeform 7"/>
              <p:cNvSpPr/>
              <p:nvPr/>
            </p:nvSpPr>
            <p:spPr>
              <a:xfrm>
                <a:off x="0" y="0"/>
                <a:ext cx="4230687" cy="863599"/>
              </a:xfrm>
              <a:custGeom>
                <a:avLst/>
                <a:gdLst>
                  <a:gd name="txL" fmla="*/ 0 w 1128"/>
                  <a:gd name="txT" fmla="*/ 0 h 230"/>
                  <a:gd name="txR" fmla="*/ 1128 w 1128"/>
                  <a:gd name="txB" fmla="*/ 230 h 230"/>
                </a:gdLst>
                <a:ahLst/>
                <a:cxnLst>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rect l="txL" t="txT" r="txR" b="tx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840" name="任意多边形 13"/>
              <p:cNvSpPr/>
              <p:nvPr/>
            </p:nvSpPr>
            <p:spPr>
              <a:xfrm>
                <a:off x="3573016" y="533472"/>
                <a:ext cx="291830" cy="476655"/>
              </a:xfrm>
              <a:custGeom>
                <a:avLst/>
                <a:gdLst>
                  <a:gd name="txL" fmla="*/ 0 w 291830"/>
                  <a:gd name="txT" fmla="*/ 0 h 476655"/>
                  <a:gd name="txR" fmla="*/ 291830 w 291830"/>
                  <a:gd name="txB" fmla="*/ 476655 h 476655"/>
                </a:gdLst>
                <a:ahLst/>
                <a:cxnLst>
                  <a:cxn ang="0">
                    <a:pos x="0" y="0"/>
                  </a:cxn>
                  <a:cxn ang="0">
                    <a:pos x="9728" y="345332"/>
                  </a:cxn>
                  <a:cxn ang="0">
                    <a:pos x="291830" y="476655"/>
                  </a:cxn>
                  <a:cxn ang="0">
                    <a:pos x="282102" y="136187"/>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4835" name="TextBox 11"/>
            <p:cNvSpPr/>
            <p:nvPr/>
          </p:nvSpPr>
          <p:spPr>
            <a:xfrm rot="-850857" flipH="1">
              <a:off x="1974850" y="3795713"/>
              <a:ext cx="1223963"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整改前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36" name="TextBox 11"/>
            <p:cNvSpPr/>
            <p:nvPr/>
          </p:nvSpPr>
          <p:spPr>
            <a:xfrm rot="-742057" flipH="1">
              <a:off x="5681663" y="4006850"/>
              <a:ext cx="1225550"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整改后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对角圆角矩形 55"/>
          <p:cNvSpPr/>
          <p:nvPr/>
        </p:nvSpPr>
        <p:spPr bwMode="auto">
          <a:xfrm>
            <a:off x="4857750" y="1257300"/>
            <a:ext cx="3643313" cy="2500313"/>
          </a:xfrm>
          <a:prstGeom prst="round2DiagRect">
            <a:avLst>
              <a:gd name="adj1" fmla="val 23016"/>
              <a:gd name="adj2" fmla="val 0"/>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对角圆角矩形 56"/>
          <p:cNvSpPr/>
          <p:nvPr/>
        </p:nvSpPr>
        <p:spPr bwMode="auto">
          <a:xfrm flipH="1">
            <a:off x="500063" y="1257300"/>
            <a:ext cx="3643313" cy="2500313"/>
          </a:xfrm>
          <a:prstGeom prst="round2DiagRect">
            <a:avLst>
              <a:gd name="adj1" fmla="val 23016"/>
              <a:gd name="adj2" fmla="val 0"/>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 name="组合 33"/>
          <p:cNvGrpSpPr/>
          <p:nvPr/>
        </p:nvGrpSpPr>
        <p:grpSpPr>
          <a:xfrm>
            <a:off x="714375" y="733425"/>
            <a:ext cx="3714750" cy="3095625"/>
            <a:chOff x="714375" y="733425"/>
            <a:chExt cx="3714750" cy="3095625"/>
          </a:xfrm>
        </p:grpSpPr>
        <p:sp>
          <p:nvSpPr>
            <p:cNvPr id="34829" name="任意多边形 14"/>
            <p:cNvSpPr/>
            <p:nvPr/>
          </p:nvSpPr>
          <p:spPr>
            <a:xfrm>
              <a:off x="3935413" y="1042988"/>
              <a:ext cx="374650" cy="2786062"/>
            </a:xfrm>
            <a:custGeom>
              <a:avLst/>
              <a:gdLst>
                <a:gd name="txL" fmla="*/ 0 w 374574"/>
                <a:gd name="txT" fmla="*/ 0 h 2291509"/>
                <a:gd name="txR" fmla="*/ 374574 w 374574"/>
                <a:gd name="txB" fmla="*/ 2291509 h 2291509"/>
              </a:gdLst>
              <a:ahLst/>
              <a:cxnLst>
                <a:cxn ang="0">
                  <a:pos x="375334" y="12661153"/>
                </a:cxn>
                <a:cxn ang="0">
                  <a:pos x="375334" y="0"/>
                </a:cxn>
                <a:cxn ang="0">
                  <a:pos x="0" y="0"/>
                </a:cxn>
              </a:cxnLst>
              <a:rect l="txL" t="txT" r="txR" b="txB"/>
              <a:pathLst>
                <a:path w="374574" h="2291509">
                  <a:moveTo>
                    <a:pt x="374574" y="2291509"/>
                  </a:moveTo>
                  <a:lnTo>
                    <a:pt x="374574" y="0"/>
                  </a:lnTo>
                  <a:lnTo>
                    <a:pt x="0" y="0"/>
                  </a:lnTo>
                </a:path>
              </a:pathLst>
            </a:custGeom>
            <a:noFill/>
            <a:ln w="6350" cap="flat" cmpd="sng">
              <a:solidFill>
                <a:srgbClr val="C73E01"/>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4830" name="矩形 19"/>
            <p:cNvSpPr/>
            <p:nvPr/>
          </p:nvSpPr>
          <p:spPr>
            <a:xfrm>
              <a:off x="1449388" y="1068388"/>
              <a:ext cx="2138362" cy="46037"/>
            </a:xfrm>
            <a:prstGeom prst="rect">
              <a:avLst/>
            </a:prstGeom>
            <a:solidFill>
              <a:srgbClr val="C73E01"/>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4831" name="TextBox 11"/>
            <p:cNvSpPr/>
            <p:nvPr/>
          </p:nvSpPr>
          <p:spPr>
            <a:xfrm flipH="1">
              <a:off x="714375" y="733425"/>
              <a:ext cx="3714750"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挖孔桩作业人员未派代个体防护用品</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34"/>
          <p:cNvGrpSpPr/>
          <p:nvPr/>
        </p:nvGrpSpPr>
        <p:grpSpPr>
          <a:xfrm>
            <a:off x="4646613" y="733425"/>
            <a:ext cx="3425825" cy="3238500"/>
            <a:chOff x="4646613" y="733425"/>
            <a:chExt cx="3425825" cy="3238500"/>
          </a:xfrm>
        </p:grpSpPr>
        <p:sp>
          <p:nvSpPr>
            <p:cNvPr id="34826" name="任意多边形 15"/>
            <p:cNvSpPr/>
            <p:nvPr/>
          </p:nvSpPr>
          <p:spPr>
            <a:xfrm flipH="1">
              <a:off x="4646613" y="1042988"/>
              <a:ext cx="428625" cy="2928937"/>
            </a:xfrm>
            <a:custGeom>
              <a:avLst/>
              <a:gdLst>
                <a:gd name="txL" fmla="*/ 0 w 374574"/>
                <a:gd name="txT" fmla="*/ 0 h 2291509"/>
                <a:gd name="txR" fmla="*/ 374574 w 374574"/>
                <a:gd name="txB" fmla="*/ 2291509 h 2291509"/>
              </a:gdLst>
              <a:ahLst/>
              <a:cxnLst>
                <a:cxn ang="0">
                  <a:pos x="1441906" y="22787196"/>
                </a:cxn>
                <a:cxn ang="0">
                  <a:pos x="1441906" y="0"/>
                </a:cxn>
                <a:cxn ang="0">
                  <a:pos x="0" y="0"/>
                </a:cxn>
              </a:cxnLst>
              <a:rect l="txL" t="txT" r="txR" b="txB"/>
              <a:pathLst>
                <a:path w="374574" h="2291509">
                  <a:moveTo>
                    <a:pt x="374574" y="2291509"/>
                  </a:moveTo>
                  <a:lnTo>
                    <a:pt x="374574" y="0"/>
                  </a:lnTo>
                  <a:lnTo>
                    <a:pt x="0" y="0"/>
                  </a:lnTo>
                </a:path>
              </a:pathLst>
            </a:custGeom>
            <a:noFill/>
            <a:ln w="6350" cap="flat" cmpd="sng">
              <a:solidFill>
                <a:srgbClr val="BE1247"/>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4827" name="矩形 24"/>
            <p:cNvSpPr/>
            <p:nvPr/>
          </p:nvSpPr>
          <p:spPr>
            <a:xfrm>
              <a:off x="5481638" y="1068388"/>
              <a:ext cx="2138362" cy="46037"/>
            </a:xfrm>
            <a:prstGeom prst="rect">
              <a:avLst/>
            </a:prstGeom>
            <a:solidFill>
              <a:srgbClr val="BE1247"/>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4828" name="TextBox 11"/>
            <p:cNvSpPr/>
            <p:nvPr/>
          </p:nvSpPr>
          <p:spPr>
            <a:xfrm flipH="1">
              <a:off x="5214938" y="733425"/>
              <a:ext cx="2857500"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已佩戴个体防护用品</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 calcmode="lin" valueType="num">
                                      <p:cBhvr>
                                        <p:cTn id="14" dur="500" fill="hold"/>
                                        <p:tgtEl>
                                          <p:spTgt spid="57"/>
                                        </p:tgtEl>
                                        <p:attrNameLst>
                                          <p:attrName>style.rotation</p:attrName>
                                        </p:attrNameLst>
                                      </p:cBhvr>
                                      <p:tavLst>
                                        <p:tav tm="0">
                                          <p:val>
                                            <p:fltVal val="360"/>
                                          </p:val>
                                        </p:tav>
                                        <p:tav tm="100000">
                                          <p:val>
                                            <p:fltVal val="0"/>
                                          </p:val>
                                        </p:tav>
                                      </p:tavLst>
                                    </p:anim>
                                    <p:animEffect transition="in" filter="fade">
                                      <p:cBhvr>
                                        <p:cTn id="15" dur="500"/>
                                        <p:tgtEl>
                                          <p:spTgt spid="57"/>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 calcmode="lin" valueType="num">
                                      <p:cBhvr>
                                        <p:cTn id="26" dur="500" fill="hold"/>
                                        <p:tgtEl>
                                          <p:spTgt spid="56"/>
                                        </p:tgtEl>
                                        <p:attrNameLst>
                                          <p:attrName>style.rotation</p:attrName>
                                        </p:attrNameLst>
                                      </p:cBhvr>
                                      <p:tavLst>
                                        <p:tav tm="0">
                                          <p:val>
                                            <p:fltVal val="360"/>
                                          </p:val>
                                        </p:tav>
                                        <p:tav tm="100000">
                                          <p:val>
                                            <p:fltVal val="0"/>
                                          </p:val>
                                        </p:tav>
                                      </p:tavLst>
                                    </p:anim>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grpSp>
        <p:nvGrpSpPr>
          <p:cNvPr id="35845" name="组合 32"/>
          <p:cNvGrpSpPr/>
          <p:nvPr/>
        </p:nvGrpSpPr>
        <p:grpSpPr>
          <a:xfrm>
            <a:off x="1500188" y="3614738"/>
            <a:ext cx="5456237" cy="1311275"/>
            <a:chOff x="1500188" y="3614738"/>
            <a:chExt cx="5456237" cy="1311275"/>
          </a:xfrm>
        </p:grpSpPr>
        <p:pic>
          <p:nvPicPr>
            <p:cNvPr id="35856" name="椭圆 10"/>
            <p:cNvPicPr/>
            <p:nvPr/>
          </p:nvPicPr>
          <p:blipFill>
            <a:blip r:embed="rId1"/>
            <a:stretch>
              <a:fillRect/>
            </a:stretch>
          </p:blipFill>
          <p:spPr>
            <a:xfrm>
              <a:off x="2363788" y="4211638"/>
              <a:ext cx="3724275" cy="714375"/>
            </a:xfrm>
            <a:prstGeom prst="rect">
              <a:avLst/>
            </a:prstGeom>
            <a:noFill/>
            <a:ln w="9525">
              <a:noFill/>
            </a:ln>
          </p:spPr>
        </p:pic>
        <p:grpSp>
          <p:nvGrpSpPr>
            <p:cNvPr id="35857" name="Group 3"/>
            <p:cNvGrpSpPr/>
            <p:nvPr/>
          </p:nvGrpSpPr>
          <p:grpSpPr>
            <a:xfrm>
              <a:off x="1500188" y="3614738"/>
              <a:ext cx="2967037" cy="742950"/>
              <a:chOff x="0" y="0"/>
              <a:chExt cx="4236496" cy="1427243"/>
            </a:xfrm>
          </p:grpSpPr>
          <p:sp>
            <p:nvSpPr>
              <p:cNvPr id="35865" name="Freeform 12"/>
              <p:cNvSpPr/>
              <p:nvPr/>
            </p:nvSpPr>
            <p:spPr>
              <a:xfrm>
                <a:off x="0" y="638069"/>
                <a:ext cx="4236496" cy="770581"/>
              </a:xfrm>
              <a:custGeom>
                <a:avLst/>
                <a:gdLst>
                  <a:gd name="txL" fmla="*/ 0 w 10013"/>
                  <a:gd name="txT" fmla="*/ 0 h 10091"/>
                  <a:gd name="txR" fmla="*/ 10013 w 10013"/>
                  <a:gd name="txB" fmla="*/ 10091 h 1009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866" name="Freeform 12"/>
              <p:cNvSpPr/>
              <p:nvPr/>
            </p:nvSpPr>
            <p:spPr>
              <a:xfrm>
                <a:off x="5501" y="0"/>
                <a:ext cx="4230688" cy="1133475"/>
              </a:xfrm>
              <a:custGeom>
                <a:avLst/>
                <a:gdLst>
                  <a:gd name="txL" fmla="*/ 0 w 1128"/>
                  <a:gd name="txT" fmla="*/ 0 h 302"/>
                  <a:gd name="txR" fmla="*/ 1128 w 1128"/>
                  <a:gd name="txB" fmla="*/ 302 h 30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867" name="任意多边形 7"/>
              <p:cNvSpPr/>
              <p:nvPr/>
            </p:nvSpPr>
            <p:spPr>
              <a:xfrm>
                <a:off x="5501" y="1036179"/>
                <a:ext cx="1504411" cy="391064"/>
              </a:xfrm>
              <a:custGeom>
                <a:avLst/>
                <a:gdLst>
                  <a:gd name="txL" fmla="*/ 0 w 1518249"/>
                  <a:gd name="txT" fmla="*/ 0 h 391064"/>
                  <a:gd name="txR" fmla="*/ 1518249 w 1518249"/>
                  <a:gd name="txB" fmla="*/ 391064 h 391064"/>
                </a:gdLst>
                <a:ahLst/>
                <a:cxnLst>
                  <a:cxn ang="0">
                    <a:pos x="1385409" y="0"/>
                  </a:cxn>
                  <a:cxn ang="0">
                    <a:pos x="1385409" y="276045"/>
                  </a:cxn>
                  <a:cxn ang="0">
                    <a:pos x="0" y="391064"/>
                  </a:cxn>
                  <a:cxn ang="0">
                    <a:pos x="0" y="97766"/>
                  </a:cxn>
                  <a:cxn ang="0">
                    <a:pos x="1385409" y="0"/>
                  </a:cxn>
                </a:cxnLst>
                <a:rect l="txL" t="txT" r="txR" b="txB"/>
                <a:pathLst>
                  <a:path w="1518249" h="391064">
                    <a:moveTo>
                      <a:pt x="1518249" y="0"/>
                    </a:moveTo>
                    <a:lnTo>
                      <a:pt x="1518249" y="276045"/>
                    </a:lnTo>
                    <a:lnTo>
                      <a:pt x="0" y="391064"/>
                    </a:lnTo>
                    <a:lnTo>
                      <a:pt x="0" y="97766"/>
                    </a:lnTo>
                    <a:lnTo>
                      <a:pt x="1518249"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868" name="任意多边形 8"/>
              <p:cNvSpPr/>
              <p:nvPr/>
            </p:nvSpPr>
            <p:spPr>
              <a:xfrm>
                <a:off x="3666516" y="714126"/>
                <a:ext cx="557841" cy="500332"/>
              </a:xfrm>
              <a:custGeom>
                <a:avLst/>
                <a:gdLst>
                  <a:gd name="txL" fmla="*/ 0 w 557841"/>
                  <a:gd name="txT" fmla="*/ 0 h 500332"/>
                  <a:gd name="txR" fmla="*/ 557841 w 557841"/>
                  <a:gd name="txB" fmla="*/ 500332 h 500332"/>
                </a:gdLst>
                <a:ahLst/>
                <a:cxnLst>
                  <a:cxn ang="0">
                    <a:pos x="0" y="230038"/>
                  </a:cxn>
                  <a:cxn ang="0">
                    <a:pos x="0" y="500332"/>
                  </a:cxn>
                  <a:cxn ang="0">
                    <a:pos x="557841" y="276045"/>
                  </a:cxn>
                  <a:cxn ang="0">
                    <a:pos x="557841" y="0"/>
                  </a:cxn>
                  <a:cxn ang="0">
                    <a:pos x="0" y="230038"/>
                  </a:cxn>
                </a:cxnLst>
                <a:rect l="txL" t="txT" r="txR" b="txB"/>
                <a:pathLst>
                  <a:path w="557841" h="500332">
                    <a:moveTo>
                      <a:pt x="0" y="230038"/>
                    </a:moveTo>
                    <a:lnTo>
                      <a:pt x="0" y="500332"/>
                    </a:lnTo>
                    <a:lnTo>
                      <a:pt x="557841" y="276045"/>
                    </a:lnTo>
                    <a:lnTo>
                      <a:pt x="557841" y="0"/>
                    </a:lnTo>
                    <a:lnTo>
                      <a:pt x="0" y="230038"/>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35858" name="Group 8"/>
            <p:cNvGrpSpPr/>
            <p:nvPr/>
          </p:nvGrpSpPr>
          <p:grpSpPr>
            <a:xfrm>
              <a:off x="4192588" y="3949700"/>
              <a:ext cx="2763837" cy="574675"/>
              <a:chOff x="0" y="0"/>
              <a:chExt cx="4230687" cy="1183415"/>
            </a:xfrm>
          </p:grpSpPr>
          <p:sp>
            <p:nvSpPr>
              <p:cNvPr id="35861" name="任意多边形 10"/>
              <p:cNvSpPr/>
              <p:nvPr/>
            </p:nvSpPr>
            <p:spPr>
              <a:xfrm>
                <a:off x="2741168" y="90732"/>
                <a:ext cx="291830" cy="552476"/>
              </a:xfrm>
              <a:custGeom>
                <a:avLst/>
                <a:gdLst>
                  <a:gd name="txL" fmla="*/ 0 w 291830"/>
                  <a:gd name="txT" fmla="*/ 0 h 476655"/>
                  <a:gd name="txR" fmla="*/ 291830 w 291830"/>
                  <a:gd name="txB" fmla="*/ 476655 h 476655"/>
                </a:gdLst>
                <a:ahLst/>
                <a:cxnLst>
                  <a:cxn ang="0">
                    <a:pos x="0" y="0"/>
                  </a:cxn>
                  <a:cxn ang="0">
                    <a:pos x="9728" y="1511229"/>
                  </a:cxn>
                  <a:cxn ang="0">
                    <a:pos x="291830" y="2085916"/>
                  </a:cxn>
                  <a:cxn ang="0">
                    <a:pos x="282102" y="595974"/>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862" name="Freeform 7"/>
              <p:cNvSpPr/>
              <p:nvPr/>
            </p:nvSpPr>
            <p:spPr>
              <a:xfrm>
                <a:off x="0" y="0"/>
                <a:ext cx="4230687" cy="1183415"/>
              </a:xfrm>
              <a:custGeom>
                <a:avLst/>
                <a:gdLst>
                  <a:gd name="txL" fmla="*/ 0 w 10000"/>
                  <a:gd name="txT" fmla="*/ 0 h 10032"/>
                  <a:gd name="txR" fmla="*/ 10000 w 10000"/>
                  <a:gd name="txB" fmla="*/ 10032 h 1003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863" name="Freeform 7"/>
              <p:cNvSpPr/>
              <p:nvPr/>
            </p:nvSpPr>
            <p:spPr>
              <a:xfrm>
                <a:off x="0" y="0"/>
                <a:ext cx="4230687" cy="863599"/>
              </a:xfrm>
              <a:custGeom>
                <a:avLst/>
                <a:gdLst>
                  <a:gd name="txL" fmla="*/ 0 w 1128"/>
                  <a:gd name="txT" fmla="*/ 0 h 230"/>
                  <a:gd name="txR" fmla="*/ 1128 w 1128"/>
                  <a:gd name="txB" fmla="*/ 230 h 230"/>
                </a:gdLst>
                <a:ahLst/>
                <a:cxnLst>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rect l="txL" t="txT" r="txR" b="tx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864" name="任意多边形 13"/>
              <p:cNvSpPr/>
              <p:nvPr/>
            </p:nvSpPr>
            <p:spPr>
              <a:xfrm>
                <a:off x="3573016" y="533472"/>
                <a:ext cx="291830" cy="476655"/>
              </a:xfrm>
              <a:custGeom>
                <a:avLst/>
                <a:gdLst>
                  <a:gd name="txL" fmla="*/ 0 w 291830"/>
                  <a:gd name="txT" fmla="*/ 0 h 476655"/>
                  <a:gd name="txR" fmla="*/ 291830 w 291830"/>
                  <a:gd name="txB" fmla="*/ 476655 h 476655"/>
                </a:gdLst>
                <a:ahLst/>
                <a:cxnLst>
                  <a:cxn ang="0">
                    <a:pos x="0" y="0"/>
                  </a:cxn>
                  <a:cxn ang="0">
                    <a:pos x="9728" y="345332"/>
                  </a:cxn>
                  <a:cxn ang="0">
                    <a:pos x="291830" y="476655"/>
                  </a:cxn>
                  <a:cxn ang="0">
                    <a:pos x="282102" y="136187"/>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5859" name="TextBox 11"/>
            <p:cNvSpPr/>
            <p:nvPr/>
          </p:nvSpPr>
          <p:spPr>
            <a:xfrm rot="-850857" flipH="1">
              <a:off x="1974850" y="3795713"/>
              <a:ext cx="1223963"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整改前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60" name="TextBox 11"/>
            <p:cNvSpPr/>
            <p:nvPr/>
          </p:nvSpPr>
          <p:spPr>
            <a:xfrm rot="-742057" flipH="1">
              <a:off x="5681663" y="4006850"/>
              <a:ext cx="1225550"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整改后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对角圆角矩形 55"/>
          <p:cNvSpPr/>
          <p:nvPr/>
        </p:nvSpPr>
        <p:spPr bwMode="auto">
          <a:xfrm>
            <a:off x="4857750" y="1257300"/>
            <a:ext cx="3643313" cy="2500313"/>
          </a:xfrm>
          <a:prstGeom prst="round2DiagRect">
            <a:avLst>
              <a:gd name="adj1" fmla="val 23016"/>
              <a:gd name="adj2" fmla="val 0"/>
            </a:avLst>
          </a:prstGeom>
          <a:blipFill>
            <a:blip r:embed="rId1"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对角圆角矩形 56"/>
          <p:cNvSpPr/>
          <p:nvPr/>
        </p:nvSpPr>
        <p:spPr bwMode="auto">
          <a:xfrm flipH="1">
            <a:off x="500063" y="1257300"/>
            <a:ext cx="3643313" cy="2500313"/>
          </a:xfrm>
          <a:prstGeom prst="round2DiagRect">
            <a:avLst>
              <a:gd name="adj1" fmla="val 23016"/>
              <a:gd name="adj2" fmla="val 0"/>
            </a:avLst>
          </a:prstGeom>
          <a:blipFill>
            <a:blip r:embed="rId1"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 name="组合 33"/>
          <p:cNvGrpSpPr/>
          <p:nvPr/>
        </p:nvGrpSpPr>
        <p:grpSpPr>
          <a:xfrm>
            <a:off x="714375" y="733425"/>
            <a:ext cx="3714750" cy="3095625"/>
            <a:chOff x="714375" y="733425"/>
            <a:chExt cx="3714750" cy="3095625"/>
          </a:xfrm>
        </p:grpSpPr>
        <p:sp>
          <p:nvSpPr>
            <p:cNvPr id="35853" name="任意多边形 14"/>
            <p:cNvSpPr/>
            <p:nvPr/>
          </p:nvSpPr>
          <p:spPr>
            <a:xfrm>
              <a:off x="3935413" y="1042988"/>
              <a:ext cx="374650" cy="2786062"/>
            </a:xfrm>
            <a:custGeom>
              <a:avLst/>
              <a:gdLst>
                <a:gd name="txL" fmla="*/ 0 w 374574"/>
                <a:gd name="txT" fmla="*/ 0 h 2291509"/>
                <a:gd name="txR" fmla="*/ 374574 w 374574"/>
                <a:gd name="txB" fmla="*/ 2291509 h 2291509"/>
              </a:gdLst>
              <a:ahLst/>
              <a:cxnLst>
                <a:cxn ang="0">
                  <a:pos x="375334" y="12661153"/>
                </a:cxn>
                <a:cxn ang="0">
                  <a:pos x="375334" y="0"/>
                </a:cxn>
                <a:cxn ang="0">
                  <a:pos x="0" y="0"/>
                </a:cxn>
              </a:cxnLst>
              <a:rect l="txL" t="txT" r="txR" b="txB"/>
              <a:pathLst>
                <a:path w="374574" h="2291509">
                  <a:moveTo>
                    <a:pt x="374574" y="2291509"/>
                  </a:moveTo>
                  <a:lnTo>
                    <a:pt x="374574" y="0"/>
                  </a:lnTo>
                  <a:lnTo>
                    <a:pt x="0" y="0"/>
                  </a:lnTo>
                </a:path>
              </a:pathLst>
            </a:custGeom>
            <a:noFill/>
            <a:ln w="6350" cap="flat" cmpd="sng">
              <a:solidFill>
                <a:srgbClr val="C73E01"/>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5854" name="矩形 19"/>
            <p:cNvSpPr/>
            <p:nvPr/>
          </p:nvSpPr>
          <p:spPr>
            <a:xfrm>
              <a:off x="1449388" y="1068388"/>
              <a:ext cx="2138362" cy="46037"/>
            </a:xfrm>
            <a:prstGeom prst="rect">
              <a:avLst/>
            </a:prstGeom>
            <a:solidFill>
              <a:srgbClr val="C73E01"/>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5855" name="TextBox 11"/>
            <p:cNvSpPr/>
            <p:nvPr/>
          </p:nvSpPr>
          <p:spPr>
            <a:xfrm flipH="1">
              <a:off x="714375" y="733425"/>
              <a:ext cx="3714750"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挖孔桩空压机无防护罩</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34"/>
          <p:cNvGrpSpPr/>
          <p:nvPr/>
        </p:nvGrpSpPr>
        <p:grpSpPr>
          <a:xfrm>
            <a:off x="4646613" y="733425"/>
            <a:ext cx="3425825" cy="3238500"/>
            <a:chOff x="4646613" y="733425"/>
            <a:chExt cx="3425825" cy="3238500"/>
          </a:xfrm>
        </p:grpSpPr>
        <p:sp>
          <p:nvSpPr>
            <p:cNvPr id="35850" name="任意多边形 15"/>
            <p:cNvSpPr/>
            <p:nvPr/>
          </p:nvSpPr>
          <p:spPr>
            <a:xfrm flipH="1">
              <a:off x="4646613" y="1042988"/>
              <a:ext cx="428625" cy="2928937"/>
            </a:xfrm>
            <a:custGeom>
              <a:avLst/>
              <a:gdLst>
                <a:gd name="txL" fmla="*/ 0 w 374574"/>
                <a:gd name="txT" fmla="*/ 0 h 2291509"/>
                <a:gd name="txR" fmla="*/ 374574 w 374574"/>
                <a:gd name="txB" fmla="*/ 2291509 h 2291509"/>
              </a:gdLst>
              <a:ahLst/>
              <a:cxnLst>
                <a:cxn ang="0">
                  <a:pos x="1441906" y="22787196"/>
                </a:cxn>
                <a:cxn ang="0">
                  <a:pos x="1441906" y="0"/>
                </a:cxn>
                <a:cxn ang="0">
                  <a:pos x="0" y="0"/>
                </a:cxn>
              </a:cxnLst>
              <a:rect l="txL" t="txT" r="txR" b="txB"/>
              <a:pathLst>
                <a:path w="374574" h="2291509">
                  <a:moveTo>
                    <a:pt x="374574" y="2291509"/>
                  </a:moveTo>
                  <a:lnTo>
                    <a:pt x="374574" y="0"/>
                  </a:lnTo>
                  <a:lnTo>
                    <a:pt x="0" y="0"/>
                  </a:lnTo>
                </a:path>
              </a:pathLst>
            </a:custGeom>
            <a:noFill/>
            <a:ln w="6350" cap="flat" cmpd="sng">
              <a:solidFill>
                <a:srgbClr val="BE1247"/>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5851" name="矩形 24"/>
            <p:cNvSpPr/>
            <p:nvPr/>
          </p:nvSpPr>
          <p:spPr>
            <a:xfrm>
              <a:off x="5481638" y="1068388"/>
              <a:ext cx="2138362" cy="46037"/>
            </a:xfrm>
            <a:prstGeom prst="rect">
              <a:avLst/>
            </a:prstGeom>
            <a:solidFill>
              <a:srgbClr val="BE1247"/>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5852" name="TextBox 11"/>
            <p:cNvSpPr/>
            <p:nvPr/>
          </p:nvSpPr>
          <p:spPr>
            <a:xfrm flipH="1">
              <a:off x="5214938" y="733425"/>
              <a:ext cx="2857500"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已设置防护罩</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 calcmode="lin" valueType="num">
                                      <p:cBhvr>
                                        <p:cTn id="14" dur="500" fill="hold"/>
                                        <p:tgtEl>
                                          <p:spTgt spid="57"/>
                                        </p:tgtEl>
                                        <p:attrNameLst>
                                          <p:attrName>style.rotation</p:attrName>
                                        </p:attrNameLst>
                                      </p:cBhvr>
                                      <p:tavLst>
                                        <p:tav tm="0">
                                          <p:val>
                                            <p:fltVal val="360"/>
                                          </p:val>
                                        </p:tav>
                                        <p:tav tm="100000">
                                          <p:val>
                                            <p:fltVal val="0"/>
                                          </p:val>
                                        </p:tav>
                                      </p:tavLst>
                                    </p:anim>
                                    <p:animEffect transition="in" filter="fade">
                                      <p:cBhvr>
                                        <p:cTn id="15" dur="500"/>
                                        <p:tgtEl>
                                          <p:spTgt spid="57"/>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 calcmode="lin" valueType="num">
                                      <p:cBhvr>
                                        <p:cTn id="26" dur="500" fill="hold"/>
                                        <p:tgtEl>
                                          <p:spTgt spid="56"/>
                                        </p:tgtEl>
                                        <p:attrNameLst>
                                          <p:attrName>style.rotation</p:attrName>
                                        </p:attrNameLst>
                                      </p:cBhvr>
                                      <p:tavLst>
                                        <p:tav tm="0">
                                          <p:val>
                                            <p:fltVal val="360"/>
                                          </p:val>
                                        </p:tav>
                                        <p:tav tm="100000">
                                          <p:val>
                                            <p:fltVal val="0"/>
                                          </p:val>
                                        </p:tav>
                                      </p:tavLst>
                                    </p:anim>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grpSp>
        <p:nvGrpSpPr>
          <p:cNvPr id="36869" name="组合 32"/>
          <p:cNvGrpSpPr/>
          <p:nvPr/>
        </p:nvGrpSpPr>
        <p:grpSpPr>
          <a:xfrm>
            <a:off x="1500188" y="3614738"/>
            <a:ext cx="5456237" cy="1311275"/>
            <a:chOff x="1500188" y="3614738"/>
            <a:chExt cx="5456237" cy="1311275"/>
          </a:xfrm>
        </p:grpSpPr>
        <p:pic>
          <p:nvPicPr>
            <p:cNvPr id="36880" name="椭圆 10"/>
            <p:cNvPicPr/>
            <p:nvPr/>
          </p:nvPicPr>
          <p:blipFill>
            <a:blip r:embed="rId1"/>
            <a:stretch>
              <a:fillRect/>
            </a:stretch>
          </p:blipFill>
          <p:spPr>
            <a:xfrm>
              <a:off x="2363788" y="4211638"/>
              <a:ext cx="3724275" cy="714375"/>
            </a:xfrm>
            <a:prstGeom prst="rect">
              <a:avLst/>
            </a:prstGeom>
            <a:noFill/>
            <a:ln w="9525">
              <a:noFill/>
            </a:ln>
          </p:spPr>
        </p:pic>
        <p:grpSp>
          <p:nvGrpSpPr>
            <p:cNvPr id="36881" name="Group 3"/>
            <p:cNvGrpSpPr/>
            <p:nvPr/>
          </p:nvGrpSpPr>
          <p:grpSpPr>
            <a:xfrm>
              <a:off x="1500188" y="3614738"/>
              <a:ext cx="2967037" cy="742950"/>
              <a:chOff x="0" y="0"/>
              <a:chExt cx="4236496" cy="1427243"/>
            </a:xfrm>
          </p:grpSpPr>
          <p:sp>
            <p:nvSpPr>
              <p:cNvPr id="36889" name="Freeform 12"/>
              <p:cNvSpPr/>
              <p:nvPr/>
            </p:nvSpPr>
            <p:spPr>
              <a:xfrm>
                <a:off x="0" y="638069"/>
                <a:ext cx="4236496" cy="770581"/>
              </a:xfrm>
              <a:custGeom>
                <a:avLst/>
                <a:gdLst>
                  <a:gd name="txL" fmla="*/ 0 w 10013"/>
                  <a:gd name="txT" fmla="*/ 0 h 10091"/>
                  <a:gd name="txR" fmla="*/ 10013 w 10013"/>
                  <a:gd name="txB" fmla="*/ 10091 h 1009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890" name="Freeform 12"/>
              <p:cNvSpPr/>
              <p:nvPr/>
            </p:nvSpPr>
            <p:spPr>
              <a:xfrm>
                <a:off x="5501" y="0"/>
                <a:ext cx="4230688" cy="1133475"/>
              </a:xfrm>
              <a:custGeom>
                <a:avLst/>
                <a:gdLst>
                  <a:gd name="txL" fmla="*/ 0 w 1128"/>
                  <a:gd name="txT" fmla="*/ 0 h 302"/>
                  <a:gd name="txR" fmla="*/ 1128 w 1128"/>
                  <a:gd name="txB" fmla="*/ 302 h 30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891" name="任意多边形 7"/>
              <p:cNvSpPr/>
              <p:nvPr/>
            </p:nvSpPr>
            <p:spPr>
              <a:xfrm>
                <a:off x="5501" y="1036179"/>
                <a:ext cx="1504411" cy="391064"/>
              </a:xfrm>
              <a:custGeom>
                <a:avLst/>
                <a:gdLst>
                  <a:gd name="txL" fmla="*/ 0 w 1518249"/>
                  <a:gd name="txT" fmla="*/ 0 h 391064"/>
                  <a:gd name="txR" fmla="*/ 1518249 w 1518249"/>
                  <a:gd name="txB" fmla="*/ 391064 h 391064"/>
                </a:gdLst>
                <a:ahLst/>
                <a:cxnLst>
                  <a:cxn ang="0">
                    <a:pos x="1385409" y="0"/>
                  </a:cxn>
                  <a:cxn ang="0">
                    <a:pos x="1385409" y="276045"/>
                  </a:cxn>
                  <a:cxn ang="0">
                    <a:pos x="0" y="391064"/>
                  </a:cxn>
                  <a:cxn ang="0">
                    <a:pos x="0" y="97766"/>
                  </a:cxn>
                  <a:cxn ang="0">
                    <a:pos x="1385409" y="0"/>
                  </a:cxn>
                </a:cxnLst>
                <a:rect l="txL" t="txT" r="txR" b="txB"/>
                <a:pathLst>
                  <a:path w="1518249" h="391064">
                    <a:moveTo>
                      <a:pt x="1518249" y="0"/>
                    </a:moveTo>
                    <a:lnTo>
                      <a:pt x="1518249" y="276045"/>
                    </a:lnTo>
                    <a:lnTo>
                      <a:pt x="0" y="391064"/>
                    </a:lnTo>
                    <a:lnTo>
                      <a:pt x="0" y="97766"/>
                    </a:lnTo>
                    <a:lnTo>
                      <a:pt x="1518249"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892" name="任意多边形 8"/>
              <p:cNvSpPr/>
              <p:nvPr/>
            </p:nvSpPr>
            <p:spPr>
              <a:xfrm>
                <a:off x="3666516" y="714126"/>
                <a:ext cx="557841" cy="500332"/>
              </a:xfrm>
              <a:custGeom>
                <a:avLst/>
                <a:gdLst>
                  <a:gd name="txL" fmla="*/ 0 w 557841"/>
                  <a:gd name="txT" fmla="*/ 0 h 500332"/>
                  <a:gd name="txR" fmla="*/ 557841 w 557841"/>
                  <a:gd name="txB" fmla="*/ 500332 h 500332"/>
                </a:gdLst>
                <a:ahLst/>
                <a:cxnLst>
                  <a:cxn ang="0">
                    <a:pos x="0" y="230038"/>
                  </a:cxn>
                  <a:cxn ang="0">
                    <a:pos x="0" y="500332"/>
                  </a:cxn>
                  <a:cxn ang="0">
                    <a:pos x="557841" y="276045"/>
                  </a:cxn>
                  <a:cxn ang="0">
                    <a:pos x="557841" y="0"/>
                  </a:cxn>
                  <a:cxn ang="0">
                    <a:pos x="0" y="230038"/>
                  </a:cxn>
                </a:cxnLst>
                <a:rect l="txL" t="txT" r="txR" b="txB"/>
                <a:pathLst>
                  <a:path w="557841" h="500332">
                    <a:moveTo>
                      <a:pt x="0" y="230038"/>
                    </a:moveTo>
                    <a:lnTo>
                      <a:pt x="0" y="500332"/>
                    </a:lnTo>
                    <a:lnTo>
                      <a:pt x="557841" y="276045"/>
                    </a:lnTo>
                    <a:lnTo>
                      <a:pt x="557841" y="0"/>
                    </a:lnTo>
                    <a:lnTo>
                      <a:pt x="0" y="230038"/>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36882" name="Group 8"/>
            <p:cNvGrpSpPr/>
            <p:nvPr/>
          </p:nvGrpSpPr>
          <p:grpSpPr>
            <a:xfrm>
              <a:off x="4192588" y="3949700"/>
              <a:ext cx="2763837" cy="574675"/>
              <a:chOff x="0" y="0"/>
              <a:chExt cx="4230687" cy="1183415"/>
            </a:xfrm>
          </p:grpSpPr>
          <p:sp>
            <p:nvSpPr>
              <p:cNvPr id="36885" name="任意多边形 10"/>
              <p:cNvSpPr/>
              <p:nvPr/>
            </p:nvSpPr>
            <p:spPr>
              <a:xfrm>
                <a:off x="2741168" y="90732"/>
                <a:ext cx="291830" cy="552476"/>
              </a:xfrm>
              <a:custGeom>
                <a:avLst/>
                <a:gdLst>
                  <a:gd name="txL" fmla="*/ 0 w 291830"/>
                  <a:gd name="txT" fmla="*/ 0 h 476655"/>
                  <a:gd name="txR" fmla="*/ 291830 w 291830"/>
                  <a:gd name="txB" fmla="*/ 476655 h 476655"/>
                </a:gdLst>
                <a:ahLst/>
                <a:cxnLst>
                  <a:cxn ang="0">
                    <a:pos x="0" y="0"/>
                  </a:cxn>
                  <a:cxn ang="0">
                    <a:pos x="9728" y="1511229"/>
                  </a:cxn>
                  <a:cxn ang="0">
                    <a:pos x="291830" y="2085916"/>
                  </a:cxn>
                  <a:cxn ang="0">
                    <a:pos x="282102" y="595974"/>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886" name="Freeform 7"/>
              <p:cNvSpPr/>
              <p:nvPr/>
            </p:nvSpPr>
            <p:spPr>
              <a:xfrm>
                <a:off x="0" y="0"/>
                <a:ext cx="4230687" cy="1183415"/>
              </a:xfrm>
              <a:custGeom>
                <a:avLst/>
                <a:gdLst>
                  <a:gd name="txL" fmla="*/ 0 w 10000"/>
                  <a:gd name="txT" fmla="*/ 0 h 10032"/>
                  <a:gd name="txR" fmla="*/ 10000 w 10000"/>
                  <a:gd name="txB" fmla="*/ 10032 h 1003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887" name="Freeform 7"/>
              <p:cNvSpPr/>
              <p:nvPr/>
            </p:nvSpPr>
            <p:spPr>
              <a:xfrm>
                <a:off x="0" y="0"/>
                <a:ext cx="4230687" cy="863599"/>
              </a:xfrm>
              <a:custGeom>
                <a:avLst/>
                <a:gdLst>
                  <a:gd name="txL" fmla="*/ 0 w 1128"/>
                  <a:gd name="txT" fmla="*/ 0 h 230"/>
                  <a:gd name="txR" fmla="*/ 1128 w 1128"/>
                  <a:gd name="txB" fmla="*/ 230 h 230"/>
                </a:gdLst>
                <a:ahLst/>
                <a:cxnLst>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rect l="txL" t="txT" r="txR" b="tx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888" name="任意多边形 13"/>
              <p:cNvSpPr/>
              <p:nvPr/>
            </p:nvSpPr>
            <p:spPr>
              <a:xfrm>
                <a:off x="3573016" y="533472"/>
                <a:ext cx="291830" cy="476655"/>
              </a:xfrm>
              <a:custGeom>
                <a:avLst/>
                <a:gdLst>
                  <a:gd name="txL" fmla="*/ 0 w 291830"/>
                  <a:gd name="txT" fmla="*/ 0 h 476655"/>
                  <a:gd name="txR" fmla="*/ 291830 w 291830"/>
                  <a:gd name="txB" fmla="*/ 476655 h 476655"/>
                </a:gdLst>
                <a:ahLst/>
                <a:cxnLst>
                  <a:cxn ang="0">
                    <a:pos x="0" y="0"/>
                  </a:cxn>
                  <a:cxn ang="0">
                    <a:pos x="9728" y="345332"/>
                  </a:cxn>
                  <a:cxn ang="0">
                    <a:pos x="291830" y="476655"/>
                  </a:cxn>
                  <a:cxn ang="0">
                    <a:pos x="282102" y="136187"/>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6883" name="TextBox 11"/>
            <p:cNvSpPr/>
            <p:nvPr/>
          </p:nvSpPr>
          <p:spPr>
            <a:xfrm rot="-850857" flipH="1">
              <a:off x="1974850" y="3795713"/>
              <a:ext cx="1223963"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整改前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4" name="TextBox 11"/>
            <p:cNvSpPr/>
            <p:nvPr/>
          </p:nvSpPr>
          <p:spPr>
            <a:xfrm rot="-742057" flipH="1">
              <a:off x="5681663" y="4006850"/>
              <a:ext cx="1225550"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整改后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对角圆角矩形 55"/>
          <p:cNvSpPr/>
          <p:nvPr/>
        </p:nvSpPr>
        <p:spPr bwMode="auto">
          <a:xfrm>
            <a:off x="4857750" y="1257300"/>
            <a:ext cx="3643313" cy="2500313"/>
          </a:xfrm>
          <a:prstGeom prst="round2DiagRect">
            <a:avLst>
              <a:gd name="adj1" fmla="val 23016"/>
              <a:gd name="adj2" fmla="val 0"/>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对角圆角矩形 56"/>
          <p:cNvSpPr/>
          <p:nvPr/>
        </p:nvSpPr>
        <p:spPr bwMode="auto">
          <a:xfrm flipH="1">
            <a:off x="500063" y="1257300"/>
            <a:ext cx="3643313" cy="2500313"/>
          </a:xfrm>
          <a:prstGeom prst="round2DiagRect">
            <a:avLst>
              <a:gd name="adj1" fmla="val 23016"/>
              <a:gd name="adj2" fmla="val 0"/>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 name="组合 33"/>
          <p:cNvGrpSpPr/>
          <p:nvPr/>
        </p:nvGrpSpPr>
        <p:grpSpPr>
          <a:xfrm>
            <a:off x="500063" y="733425"/>
            <a:ext cx="3810000" cy="3095625"/>
            <a:chOff x="500063" y="733425"/>
            <a:chExt cx="3810000" cy="3095625"/>
          </a:xfrm>
        </p:grpSpPr>
        <p:sp>
          <p:nvSpPr>
            <p:cNvPr id="36877" name="任意多边形 14"/>
            <p:cNvSpPr/>
            <p:nvPr/>
          </p:nvSpPr>
          <p:spPr>
            <a:xfrm>
              <a:off x="3935413" y="1042988"/>
              <a:ext cx="374650" cy="2786062"/>
            </a:xfrm>
            <a:custGeom>
              <a:avLst/>
              <a:gdLst>
                <a:gd name="txL" fmla="*/ 0 w 374574"/>
                <a:gd name="txT" fmla="*/ 0 h 2291509"/>
                <a:gd name="txR" fmla="*/ 374574 w 374574"/>
                <a:gd name="txB" fmla="*/ 2291509 h 2291509"/>
              </a:gdLst>
              <a:ahLst/>
              <a:cxnLst>
                <a:cxn ang="0">
                  <a:pos x="375334" y="12661153"/>
                </a:cxn>
                <a:cxn ang="0">
                  <a:pos x="375334" y="0"/>
                </a:cxn>
                <a:cxn ang="0">
                  <a:pos x="0" y="0"/>
                </a:cxn>
              </a:cxnLst>
              <a:rect l="txL" t="txT" r="txR" b="txB"/>
              <a:pathLst>
                <a:path w="374574" h="2291509">
                  <a:moveTo>
                    <a:pt x="374574" y="2291509"/>
                  </a:moveTo>
                  <a:lnTo>
                    <a:pt x="374574" y="0"/>
                  </a:lnTo>
                  <a:lnTo>
                    <a:pt x="0" y="0"/>
                  </a:lnTo>
                </a:path>
              </a:pathLst>
            </a:custGeom>
            <a:noFill/>
            <a:ln w="6350" cap="flat" cmpd="sng">
              <a:solidFill>
                <a:srgbClr val="C73E01"/>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6878" name="矩形 19"/>
            <p:cNvSpPr/>
            <p:nvPr/>
          </p:nvSpPr>
          <p:spPr>
            <a:xfrm>
              <a:off x="1449388" y="1068388"/>
              <a:ext cx="2138362" cy="46037"/>
            </a:xfrm>
            <a:prstGeom prst="rect">
              <a:avLst/>
            </a:prstGeom>
            <a:solidFill>
              <a:srgbClr val="C73E01"/>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6879" name="TextBox 11"/>
            <p:cNvSpPr/>
            <p:nvPr/>
          </p:nvSpPr>
          <p:spPr>
            <a:xfrm flipH="1">
              <a:off x="500063" y="733425"/>
              <a:ext cx="3643312"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东源分离立交基坑防护防护强度不足</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34"/>
          <p:cNvGrpSpPr/>
          <p:nvPr/>
        </p:nvGrpSpPr>
        <p:grpSpPr>
          <a:xfrm>
            <a:off x="4646613" y="733425"/>
            <a:ext cx="4283075" cy="3238500"/>
            <a:chOff x="4646613" y="733425"/>
            <a:chExt cx="4283075" cy="3238500"/>
          </a:xfrm>
        </p:grpSpPr>
        <p:sp>
          <p:nvSpPr>
            <p:cNvPr id="36874" name="任意多边形 15"/>
            <p:cNvSpPr/>
            <p:nvPr/>
          </p:nvSpPr>
          <p:spPr>
            <a:xfrm flipH="1">
              <a:off x="4646613" y="1042988"/>
              <a:ext cx="428625" cy="2928937"/>
            </a:xfrm>
            <a:custGeom>
              <a:avLst/>
              <a:gdLst>
                <a:gd name="txL" fmla="*/ 0 w 374574"/>
                <a:gd name="txT" fmla="*/ 0 h 2291509"/>
                <a:gd name="txR" fmla="*/ 374574 w 374574"/>
                <a:gd name="txB" fmla="*/ 2291509 h 2291509"/>
              </a:gdLst>
              <a:ahLst/>
              <a:cxnLst>
                <a:cxn ang="0">
                  <a:pos x="1441906" y="22787196"/>
                </a:cxn>
                <a:cxn ang="0">
                  <a:pos x="1441906" y="0"/>
                </a:cxn>
                <a:cxn ang="0">
                  <a:pos x="0" y="0"/>
                </a:cxn>
              </a:cxnLst>
              <a:rect l="txL" t="txT" r="txR" b="txB"/>
              <a:pathLst>
                <a:path w="374574" h="2291509">
                  <a:moveTo>
                    <a:pt x="374574" y="2291509"/>
                  </a:moveTo>
                  <a:lnTo>
                    <a:pt x="374574" y="0"/>
                  </a:lnTo>
                  <a:lnTo>
                    <a:pt x="0" y="0"/>
                  </a:lnTo>
                </a:path>
              </a:pathLst>
            </a:custGeom>
            <a:noFill/>
            <a:ln w="6350" cap="flat" cmpd="sng">
              <a:solidFill>
                <a:srgbClr val="BE1247"/>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6875" name="矩形 24"/>
            <p:cNvSpPr/>
            <p:nvPr/>
          </p:nvSpPr>
          <p:spPr>
            <a:xfrm>
              <a:off x="5481638" y="1068388"/>
              <a:ext cx="2138362" cy="46037"/>
            </a:xfrm>
            <a:prstGeom prst="rect">
              <a:avLst/>
            </a:prstGeom>
            <a:solidFill>
              <a:srgbClr val="BE1247"/>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6876" name="TextBox 11"/>
            <p:cNvSpPr/>
            <p:nvPr/>
          </p:nvSpPr>
          <p:spPr>
            <a:xfrm flipH="1">
              <a:off x="4929188" y="733425"/>
              <a:ext cx="4000500"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已设置彩钢瓦进行临边防护</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 calcmode="lin" valueType="num">
                                      <p:cBhvr>
                                        <p:cTn id="14" dur="500" fill="hold"/>
                                        <p:tgtEl>
                                          <p:spTgt spid="57"/>
                                        </p:tgtEl>
                                        <p:attrNameLst>
                                          <p:attrName>style.rotation</p:attrName>
                                        </p:attrNameLst>
                                      </p:cBhvr>
                                      <p:tavLst>
                                        <p:tav tm="0">
                                          <p:val>
                                            <p:fltVal val="360"/>
                                          </p:val>
                                        </p:tav>
                                        <p:tav tm="100000">
                                          <p:val>
                                            <p:fltVal val="0"/>
                                          </p:val>
                                        </p:tav>
                                      </p:tavLst>
                                    </p:anim>
                                    <p:animEffect transition="in" filter="fade">
                                      <p:cBhvr>
                                        <p:cTn id="15" dur="500"/>
                                        <p:tgtEl>
                                          <p:spTgt spid="57"/>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 calcmode="lin" valueType="num">
                                      <p:cBhvr>
                                        <p:cTn id="26" dur="500" fill="hold"/>
                                        <p:tgtEl>
                                          <p:spTgt spid="56"/>
                                        </p:tgtEl>
                                        <p:attrNameLst>
                                          <p:attrName>style.rotation</p:attrName>
                                        </p:attrNameLst>
                                      </p:cBhvr>
                                      <p:tavLst>
                                        <p:tav tm="0">
                                          <p:val>
                                            <p:fltVal val="360"/>
                                          </p:val>
                                        </p:tav>
                                        <p:tav tm="100000">
                                          <p:val>
                                            <p:fltVal val="0"/>
                                          </p:val>
                                        </p:tav>
                                      </p:tavLst>
                                    </p:anim>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grpSp>
        <p:nvGrpSpPr>
          <p:cNvPr id="37893" name="组合 32"/>
          <p:cNvGrpSpPr/>
          <p:nvPr/>
        </p:nvGrpSpPr>
        <p:grpSpPr>
          <a:xfrm>
            <a:off x="1500188" y="3614738"/>
            <a:ext cx="5456237" cy="1311275"/>
            <a:chOff x="1500188" y="3614738"/>
            <a:chExt cx="5456237" cy="1311275"/>
          </a:xfrm>
        </p:grpSpPr>
        <p:pic>
          <p:nvPicPr>
            <p:cNvPr id="37904" name="椭圆 10"/>
            <p:cNvPicPr/>
            <p:nvPr/>
          </p:nvPicPr>
          <p:blipFill>
            <a:blip r:embed="rId1"/>
            <a:stretch>
              <a:fillRect/>
            </a:stretch>
          </p:blipFill>
          <p:spPr>
            <a:xfrm>
              <a:off x="2363788" y="4211638"/>
              <a:ext cx="3724275" cy="714375"/>
            </a:xfrm>
            <a:prstGeom prst="rect">
              <a:avLst/>
            </a:prstGeom>
            <a:noFill/>
            <a:ln w="9525">
              <a:noFill/>
            </a:ln>
          </p:spPr>
        </p:pic>
        <p:grpSp>
          <p:nvGrpSpPr>
            <p:cNvPr id="37905" name="Group 3"/>
            <p:cNvGrpSpPr/>
            <p:nvPr/>
          </p:nvGrpSpPr>
          <p:grpSpPr>
            <a:xfrm>
              <a:off x="1500188" y="3614738"/>
              <a:ext cx="2967037" cy="742950"/>
              <a:chOff x="0" y="0"/>
              <a:chExt cx="4236496" cy="1427243"/>
            </a:xfrm>
          </p:grpSpPr>
          <p:sp>
            <p:nvSpPr>
              <p:cNvPr id="37913" name="Freeform 12"/>
              <p:cNvSpPr/>
              <p:nvPr/>
            </p:nvSpPr>
            <p:spPr>
              <a:xfrm>
                <a:off x="0" y="638069"/>
                <a:ext cx="4236496" cy="770581"/>
              </a:xfrm>
              <a:custGeom>
                <a:avLst/>
                <a:gdLst>
                  <a:gd name="txL" fmla="*/ 0 w 10013"/>
                  <a:gd name="txT" fmla="*/ 0 h 10091"/>
                  <a:gd name="txR" fmla="*/ 10013 w 10013"/>
                  <a:gd name="txB" fmla="*/ 10091 h 1009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4" name="Freeform 12"/>
              <p:cNvSpPr/>
              <p:nvPr/>
            </p:nvSpPr>
            <p:spPr>
              <a:xfrm>
                <a:off x="5501" y="0"/>
                <a:ext cx="4230688" cy="1133475"/>
              </a:xfrm>
              <a:custGeom>
                <a:avLst/>
                <a:gdLst>
                  <a:gd name="txL" fmla="*/ 0 w 1128"/>
                  <a:gd name="txT" fmla="*/ 0 h 302"/>
                  <a:gd name="txR" fmla="*/ 1128 w 1128"/>
                  <a:gd name="txB" fmla="*/ 302 h 30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5" name="任意多边形 7"/>
              <p:cNvSpPr/>
              <p:nvPr/>
            </p:nvSpPr>
            <p:spPr>
              <a:xfrm>
                <a:off x="5501" y="1036179"/>
                <a:ext cx="1504411" cy="391064"/>
              </a:xfrm>
              <a:custGeom>
                <a:avLst/>
                <a:gdLst>
                  <a:gd name="txL" fmla="*/ 0 w 1518249"/>
                  <a:gd name="txT" fmla="*/ 0 h 391064"/>
                  <a:gd name="txR" fmla="*/ 1518249 w 1518249"/>
                  <a:gd name="txB" fmla="*/ 391064 h 391064"/>
                </a:gdLst>
                <a:ahLst/>
                <a:cxnLst>
                  <a:cxn ang="0">
                    <a:pos x="1385409" y="0"/>
                  </a:cxn>
                  <a:cxn ang="0">
                    <a:pos x="1385409" y="276045"/>
                  </a:cxn>
                  <a:cxn ang="0">
                    <a:pos x="0" y="391064"/>
                  </a:cxn>
                  <a:cxn ang="0">
                    <a:pos x="0" y="97766"/>
                  </a:cxn>
                  <a:cxn ang="0">
                    <a:pos x="1385409" y="0"/>
                  </a:cxn>
                </a:cxnLst>
                <a:rect l="txL" t="txT" r="txR" b="txB"/>
                <a:pathLst>
                  <a:path w="1518249" h="391064">
                    <a:moveTo>
                      <a:pt x="1518249" y="0"/>
                    </a:moveTo>
                    <a:lnTo>
                      <a:pt x="1518249" y="276045"/>
                    </a:lnTo>
                    <a:lnTo>
                      <a:pt x="0" y="391064"/>
                    </a:lnTo>
                    <a:lnTo>
                      <a:pt x="0" y="97766"/>
                    </a:lnTo>
                    <a:lnTo>
                      <a:pt x="1518249"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6" name="任意多边形 8"/>
              <p:cNvSpPr/>
              <p:nvPr/>
            </p:nvSpPr>
            <p:spPr>
              <a:xfrm>
                <a:off x="3666516" y="714126"/>
                <a:ext cx="557841" cy="500332"/>
              </a:xfrm>
              <a:custGeom>
                <a:avLst/>
                <a:gdLst>
                  <a:gd name="txL" fmla="*/ 0 w 557841"/>
                  <a:gd name="txT" fmla="*/ 0 h 500332"/>
                  <a:gd name="txR" fmla="*/ 557841 w 557841"/>
                  <a:gd name="txB" fmla="*/ 500332 h 500332"/>
                </a:gdLst>
                <a:ahLst/>
                <a:cxnLst>
                  <a:cxn ang="0">
                    <a:pos x="0" y="230038"/>
                  </a:cxn>
                  <a:cxn ang="0">
                    <a:pos x="0" y="500332"/>
                  </a:cxn>
                  <a:cxn ang="0">
                    <a:pos x="557841" y="276045"/>
                  </a:cxn>
                  <a:cxn ang="0">
                    <a:pos x="557841" y="0"/>
                  </a:cxn>
                  <a:cxn ang="0">
                    <a:pos x="0" y="230038"/>
                  </a:cxn>
                </a:cxnLst>
                <a:rect l="txL" t="txT" r="txR" b="txB"/>
                <a:pathLst>
                  <a:path w="557841" h="500332">
                    <a:moveTo>
                      <a:pt x="0" y="230038"/>
                    </a:moveTo>
                    <a:lnTo>
                      <a:pt x="0" y="500332"/>
                    </a:lnTo>
                    <a:lnTo>
                      <a:pt x="557841" y="276045"/>
                    </a:lnTo>
                    <a:lnTo>
                      <a:pt x="557841" y="0"/>
                    </a:lnTo>
                    <a:lnTo>
                      <a:pt x="0" y="230038"/>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37906" name="Group 8"/>
            <p:cNvGrpSpPr/>
            <p:nvPr/>
          </p:nvGrpSpPr>
          <p:grpSpPr>
            <a:xfrm>
              <a:off x="4192588" y="3949700"/>
              <a:ext cx="2763837" cy="574675"/>
              <a:chOff x="0" y="0"/>
              <a:chExt cx="4230687" cy="1183415"/>
            </a:xfrm>
          </p:grpSpPr>
          <p:sp>
            <p:nvSpPr>
              <p:cNvPr id="37909" name="任意多边形 10"/>
              <p:cNvSpPr/>
              <p:nvPr/>
            </p:nvSpPr>
            <p:spPr>
              <a:xfrm>
                <a:off x="2741168" y="90732"/>
                <a:ext cx="291830" cy="552476"/>
              </a:xfrm>
              <a:custGeom>
                <a:avLst/>
                <a:gdLst>
                  <a:gd name="txL" fmla="*/ 0 w 291830"/>
                  <a:gd name="txT" fmla="*/ 0 h 476655"/>
                  <a:gd name="txR" fmla="*/ 291830 w 291830"/>
                  <a:gd name="txB" fmla="*/ 476655 h 476655"/>
                </a:gdLst>
                <a:ahLst/>
                <a:cxnLst>
                  <a:cxn ang="0">
                    <a:pos x="0" y="0"/>
                  </a:cxn>
                  <a:cxn ang="0">
                    <a:pos x="9728" y="1511229"/>
                  </a:cxn>
                  <a:cxn ang="0">
                    <a:pos x="291830" y="2085916"/>
                  </a:cxn>
                  <a:cxn ang="0">
                    <a:pos x="282102" y="595974"/>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0" name="Freeform 7"/>
              <p:cNvSpPr/>
              <p:nvPr/>
            </p:nvSpPr>
            <p:spPr>
              <a:xfrm>
                <a:off x="0" y="0"/>
                <a:ext cx="4230687" cy="1183415"/>
              </a:xfrm>
              <a:custGeom>
                <a:avLst/>
                <a:gdLst>
                  <a:gd name="txL" fmla="*/ 0 w 10000"/>
                  <a:gd name="txT" fmla="*/ 0 h 10032"/>
                  <a:gd name="txR" fmla="*/ 10000 w 10000"/>
                  <a:gd name="txB" fmla="*/ 10032 h 1003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1" name="Freeform 7"/>
              <p:cNvSpPr/>
              <p:nvPr/>
            </p:nvSpPr>
            <p:spPr>
              <a:xfrm>
                <a:off x="0" y="0"/>
                <a:ext cx="4230687" cy="863599"/>
              </a:xfrm>
              <a:custGeom>
                <a:avLst/>
                <a:gdLst>
                  <a:gd name="txL" fmla="*/ 0 w 1128"/>
                  <a:gd name="txT" fmla="*/ 0 h 230"/>
                  <a:gd name="txR" fmla="*/ 1128 w 1128"/>
                  <a:gd name="txB" fmla="*/ 230 h 230"/>
                </a:gdLst>
                <a:ahLst/>
                <a:cxnLst>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rect l="txL" t="txT" r="txR" b="tx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2" name="任意多边形 13"/>
              <p:cNvSpPr/>
              <p:nvPr/>
            </p:nvSpPr>
            <p:spPr>
              <a:xfrm>
                <a:off x="3573016" y="533472"/>
                <a:ext cx="291830" cy="476655"/>
              </a:xfrm>
              <a:custGeom>
                <a:avLst/>
                <a:gdLst>
                  <a:gd name="txL" fmla="*/ 0 w 291830"/>
                  <a:gd name="txT" fmla="*/ 0 h 476655"/>
                  <a:gd name="txR" fmla="*/ 291830 w 291830"/>
                  <a:gd name="txB" fmla="*/ 476655 h 476655"/>
                </a:gdLst>
                <a:ahLst/>
                <a:cxnLst>
                  <a:cxn ang="0">
                    <a:pos x="0" y="0"/>
                  </a:cxn>
                  <a:cxn ang="0">
                    <a:pos x="9728" y="345332"/>
                  </a:cxn>
                  <a:cxn ang="0">
                    <a:pos x="291830" y="476655"/>
                  </a:cxn>
                  <a:cxn ang="0">
                    <a:pos x="282102" y="136187"/>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7907" name="TextBox 11"/>
            <p:cNvSpPr/>
            <p:nvPr/>
          </p:nvSpPr>
          <p:spPr>
            <a:xfrm rot="-850857" flipH="1">
              <a:off x="1974850" y="3795713"/>
              <a:ext cx="1223963"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整改前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08" name="TextBox 11"/>
            <p:cNvSpPr/>
            <p:nvPr/>
          </p:nvSpPr>
          <p:spPr>
            <a:xfrm rot="-742057" flipH="1">
              <a:off x="5681663" y="4006850"/>
              <a:ext cx="1225550"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整改后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对角圆角矩形 55"/>
          <p:cNvSpPr/>
          <p:nvPr/>
        </p:nvSpPr>
        <p:spPr bwMode="auto">
          <a:xfrm>
            <a:off x="4857750" y="1257300"/>
            <a:ext cx="3643313" cy="2500313"/>
          </a:xfrm>
          <a:prstGeom prst="round2DiagRect">
            <a:avLst>
              <a:gd name="adj1" fmla="val 23016"/>
              <a:gd name="adj2" fmla="val 0"/>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对角圆角矩形 56"/>
          <p:cNvSpPr/>
          <p:nvPr/>
        </p:nvSpPr>
        <p:spPr bwMode="auto">
          <a:xfrm flipH="1">
            <a:off x="500063" y="1257300"/>
            <a:ext cx="3643313" cy="2500313"/>
          </a:xfrm>
          <a:prstGeom prst="round2DiagRect">
            <a:avLst>
              <a:gd name="adj1" fmla="val 23016"/>
              <a:gd name="adj2" fmla="val 0"/>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 name="组合 33"/>
          <p:cNvGrpSpPr/>
          <p:nvPr/>
        </p:nvGrpSpPr>
        <p:grpSpPr>
          <a:xfrm>
            <a:off x="500063" y="733425"/>
            <a:ext cx="3810000" cy="3095625"/>
            <a:chOff x="500063" y="733425"/>
            <a:chExt cx="3810000" cy="3095625"/>
          </a:xfrm>
        </p:grpSpPr>
        <p:sp>
          <p:nvSpPr>
            <p:cNvPr id="37901" name="任意多边形 14"/>
            <p:cNvSpPr/>
            <p:nvPr/>
          </p:nvSpPr>
          <p:spPr>
            <a:xfrm>
              <a:off x="3935413" y="1042988"/>
              <a:ext cx="374650" cy="2786062"/>
            </a:xfrm>
            <a:custGeom>
              <a:avLst/>
              <a:gdLst>
                <a:gd name="txL" fmla="*/ 0 w 374574"/>
                <a:gd name="txT" fmla="*/ 0 h 2291509"/>
                <a:gd name="txR" fmla="*/ 374574 w 374574"/>
                <a:gd name="txB" fmla="*/ 2291509 h 2291509"/>
              </a:gdLst>
              <a:ahLst/>
              <a:cxnLst>
                <a:cxn ang="0">
                  <a:pos x="375334" y="12661153"/>
                </a:cxn>
                <a:cxn ang="0">
                  <a:pos x="375334" y="0"/>
                </a:cxn>
                <a:cxn ang="0">
                  <a:pos x="0" y="0"/>
                </a:cxn>
              </a:cxnLst>
              <a:rect l="txL" t="txT" r="txR" b="txB"/>
              <a:pathLst>
                <a:path w="374574" h="2291509">
                  <a:moveTo>
                    <a:pt x="374574" y="2291509"/>
                  </a:moveTo>
                  <a:lnTo>
                    <a:pt x="374574" y="0"/>
                  </a:lnTo>
                  <a:lnTo>
                    <a:pt x="0" y="0"/>
                  </a:lnTo>
                </a:path>
              </a:pathLst>
            </a:custGeom>
            <a:noFill/>
            <a:ln w="6350" cap="flat" cmpd="sng">
              <a:solidFill>
                <a:srgbClr val="C73E01"/>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7902" name="矩形 19"/>
            <p:cNvSpPr/>
            <p:nvPr/>
          </p:nvSpPr>
          <p:spPr>
            <a:xfrm>
              <a:off x="1449388" y="1068388"/>
              <a:ext cx="2138362" cy="46037"/>
            </a:xfrm>
            <a:prstGeom prst="rect">
              <a:avLst/>
            </a:prstGeom>
            <a:solidFill>
              <a:srgbClr val="C73E01"/>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7903" name="TextBox 11"/>
            <p:cNvSpPr/>
            <p:nvPr/>
          </p:nvSpPr>
          <p:spPr>
            <a:xfrm flipH="1">
              <a:off x="500063" y="733425"/>
              <a:ext cx="3643312"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弃碴场边坡坍塌</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34"/>
          <p:cNvGrpSpPr/>
          <p:nvPr/>
        </p:nvGrpSpPr>
        <p:grpSpPr>
          <a:xfrm>
            <a:off x="4646613" y="733425"/>
            <a:ext cx="4283075" cy="3238500"/>
            <a:chOff x="4646613" y="733425"/>
            <a:chExt cx="4283075" cy="3238500"/>
          </a:xfrm>
        </p:grpSpPr>
        <p:sp>
          <p:nvSpPr>
            <p:cNvPr id="37898" name="任意多边形 15"/>
            <p:cNvSpPr/>
            <p:nvPr/>
          </p:nvSpPr>
          <p:spPr>
            <a:xfrm flipH="1">
              <a:off x="4646613" y="1042988"/>
              <a:ext cx="428625" cy="2928937"/>
            </a:xfrm>
            <a:custGeom>
              <a:avLst/>
              <a:gdLst>
                <a:gd name="txL" fmla="*/ 0 w 374574"/>
                <a:gd name="txT" fmla="*/ 0 h 2291509"/>
                <a:gd name="txR" fmla="*/ 374574 w 374574"/>
                <a:gd name="txB" fmla="*/ 2291509 h 2291509"/>
              </a:gdLst>
              <a:ahLst/>
              <a:cxnLst>
                <a:cxn ang="0">
                  <a:pos x="1441906" y="22787196"/>
                </a:cxn>
                <a:cxn ang="0">
                  <a:pos x="1441906" y="0"/>
                </a:cxn>
                <a:cxn ang="0">
                  <a:pos x="0" y="0"/>
                </a:cxn>
              </a:cxnLst>
              <a:rect l="txL" t="txT" r="txR" b="txB"/>
              <a:pathLst>
                <a:path w="374574" h="2291509">
                  <a:moveTo>
                    <a:pt x="374574" y="2291509"/>
                  </a:moveTo>
                  <a:lnTo>
                    <a:pt x="374574" y="0"/>
                  </a:lnTo>
                  <a:lnTo>
                    <a:pt x="0" y="0"/>
                  </a:lnTo>
                </a:path>
              </a:pathLst>
            </a:custGeom>
            <a:noFill/>
            <a:ln w="6350" cap="flat" cmpd="sng">
              <a:solidFill>
                <a:srgbClr val="BE1247"/>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7899" name="矩形 24"/>
            <p:cNvSpPr/>
            <p:nvPr/>
          </p:nvSpPr>
          <p:spPr>
            <a:xfrm>
              <a:off x="5481638" y="1068388"/>
              <a:ext cx="2138362" cy="46037"/>
            </a:xfrm>
            <a:prstGeom prst="rect">
              <a:avLst/>
            </a:prstGeom>
            <a:solidFill>
              <a:srgbClr val="BE1247"/>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7900" name="TextBox 11"/>
            <p:cNvSpPr/>
            <p:nvPr/>
          </p:nvSpPr>
          <p:spPr>
            <a:xfrm flipH="1">
              <a:off x="4929188" y="733425"/>
              <a:ext cx="4000500"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已浇筑砼挡墙</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 calcmode="lin" valueType="num">
                                      <p:cBhvr>
                                        <p:cTn id="14" dur="500" fill="hold"/>
                                        <p:tgtEl>
                                          <p:spTgt spid="57"/>
                                        </p:tgtEl>
                                        <p:attrNameLst>
                                          <p:attrName>style.rotation</p:attrName>
                                        </p:attrNameLst>
                                      </p:cBhvr>
                                      <p:tavLst>
                                        <p:tav tm="0">
                                          <p:val>
                                            <p:fltVal val="360"/>
                                          </p:val>
                                        </p:tav>
                                        <p:tav tm="100000">
                                          <p:val>
                                            <p:fltVal val="0"/>
                                          </p:val>
                                        </p:tav>
                                      </p:tavLst>
                                    </p:anim>
                                    <p:animEffect transition="in" filter="fade">
                                      <p:cBhvr>
                                        <p:cTn id="15" dur="500"/>
                                        <p:tgtEl>
                                          <p:spTgt spid="57"/>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 calcmode="lin" valueType="num">
                                      <p:cBhvr>
                                        <p:cTn id="26" dur="500" fill="hold"/>
                                        <p:tgtEl>
                                          <p:spTgt spid="56"/>
                                        </p:tgtEl>
                                        <p:attrNameLst>
                                          <p:attrName>style.rotation</p:attrName>
                                        </p:attrNameLst>
                                      </p:cBhvr>
                                      <p:tavLst>
                                        <p:tav tm="0">
                                          <p:val>
                                            <p:fltVal val="360"/>
                                          </p:val>
                                        </p:tav>
                                        <p:tav tm="100000">
                                          <p:val>
                                            <p:fltVal val="0"/>
                                          </p:val>
                                        </p:tav>
                                      </p:tavLst>
                                    </p:anim>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grpSp>
        <p:nvGrpSpPr>
          <p:cNvPr id="38917" name="组合 32"/>
          <p:cNvGrpSpPr/>
          <p:nvPr/>
        </p:nvGrpSpPr>
        <p:grpSpPr>
          <a:xfrm>
            <a:off x="1500188" y="3614738"/>
            <a:ext cx="5456237" cy="1311275"/>
            <a:chOff x="1500188" y="3614738"/>
            <a:chExt cx="5456237" cy="1311275"/>
          </a:xfrm>
        </p:grpSpPr>
        <p:pic>
          <p:nvPicPr>
            <p:cNvPr id="38928" name="椭圆 10"/>
            <p:cNvPicPr/>
            <p:nvPr/>
          </p:nvPicPr>
          <p:blipFill>
            <a:blip r:embed="rId1"/>
            <a:stretch>
              <a:fillRect/>
            </a:stretch>
          </p:blipFill>
          <p:spPr>
            <a:xfrm>
              <a:off x="2363788" y="4211638"/>
              <a:ext cx="3724275" cy="714375"/>
            </a:xfrm>
            <a:prstGeom prst="rect">
              <a:avLst/>
            </a:prstGeom>
            <a:noFill/>
            <a:ln w="9525">
              <a:noFill/>
            </a:ln>
          </p:spPr>
        </p:pic>
        <p:grpSp>
          <p:nvGrpSpPr>
            <p:cNvPr id="38929" name="Group 3"/>
            <p:cNvGrpSpPr/>
            <p:nvPr/>
          </p:nvGrpSpPr>
          <p:grpSpPr>
            <a:xfrm>
              <a:off x="1500188" y="3614738"/>
              <a:ext cx="2967037" cy="742950"/>
              <a:chOff x="0" y="0"/>
              <a:chExt cx="4236496" cy="1427243"/>
            </a:xfrm>
          </p:grpSpPr>
          <p:sp>
            <p:nvSpPr>
              <p:cNvPr id="38937" name="Freeform 12"/>
              <p:cNvSpPr/>
              <p:nvPr/>
            </p:nvSpPr>
            <p:spPr>
              <a:xfrm>
                <a:off x="0" y="638069"/>
                <a:ext cx="4236496" cy="770581"/>
              </a:xfrm>
              <a:custGeom>
                <a:avLst/>
                <a:gdLst>
                  <a:gd name="txL" fmla="*/ 0 w 10013"/>
                  <a:gd name="txT" fmla="*/ 0 h 10091"/>
                  <a:gd name="txR" fmla="*/ 10013 w 10013"/>
                  <a:gd name="txB" fmla="*/ 10091 h 1009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938" name="Freeform 12"/>
              <p:cNvSpPr/>
              <p:nvPr/>
            </p:nvSpPr>
            <p:spPr>
              <a:xfrm>
                <a:off x="5501" y="0"/>
                <a:ext cx="4230688" cy="1133475"/>
              </a:xfrm>
              <a:custGeom>
                <a:avLst/>
                <a:gdLst>
                  <a:gd name="txL" fmla="*/ 0 w 1128"/>
                  <a:gd name="txT" fmla="*/ 0 h 302"/>
                  <a:gd name="txR" fmla="*/ 1128 w 1128"/>
                  <a:gd name="txB" fmla="*/ 302 h 30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939" name="任意多边形 7"/>
              <p:cNvSpPr/>
              <p:nvPr/>
            </p:nvSpPr>
            <p:spPr>
              <a:xfrm>
                <a:off x="5501" y="1036179"/>
                <a:ext cx="1504411" cy="391064"/>
              </a:xfrm>
              <a:custGeom>
                <a:avLst/>
                <a:gdLst>
                  <a:gd name="txL" fmla="*/ 0 w 1518249"/>
                  <a:gd name="txT" fmla="*/ 0 h 391064"/>
                  <a:gd name="txR" fmla="*/ 1518249 w 1518249"/>
                  <a:gd name="txB" fmla="*/ 391064 h 391064"/>
                </a:gdLst>
                <a:ahLst/>
                <a:cxnLst>
                  <a:cxn ang="0">
                    <a:pos x="1385409" y="0"/>
                  </a:cxn>
                  <a:cxn ang="0">
                    <a:pos x="1385409" y="276045"/>
                  </a:cxn>
                  <a:cxn ang="0">
                    <a:pos x="0" y="391064"/>
                  </a:cxn>
                  <a:cxn ang="0">
                    <a:pos x="0" y="97766"/>
                  </a:cxn>
                  <a:cxn ang="0">
                    <a:pos x="1385409" y="0"/>
                  </a:cxn>
                </a:cxnLst>
                <a:rect l="txL" t="txT" r="txR" b="txB"/>
                <a:pathLst>
                  <a:path w="1518249" h="391064">
                    <a:moveTo>
                      <a:pt x="1518249" y="0"/>
                    </a:moveTo>
                    <a:lnTo>
                      <a:pt x="1518249" y="276045"/>
                    </a:lnTo>
                    <a:lnTo>
                      <a:pt x="0" y="391064"/>
                    </a:lnTo>
                    <a:lnTo>
                      <a:pt x="0" y="97766"/>
                    </a:lnTo>
                    <a:lnTo>
                      <a:pt x="1518249"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940" name="任意多边形 8"/>
              <p:cNvSpPr/>
              <p:nvPr/>
            </p:nvSpPr>
            <p:spPr>
              <a:xfrm>
                <a:off x="3666516" y="714126"/>
                <a:ext cx="557841" cy="500332"/>
              </a:xfrm>
              <a:custGeom>
                <a:avLst/>
                <a:gdLst>
                  <a:gd name="txL" fmla="*/ 0 w 557841"/>
                  <a:gd name="txT" fmla="*/ 0 h 500332"/>
                  <a:gd name="txR" fmla="*/ 557841 w 557841"/>
                  <a:gd name="txB" fmla="*/ 500332 h 500332"/>
                </a:gdLst>
                <a:ahLst/>
                <a:cxnLst>
                  <a:cxn ang="0">
                    <a:pos x="0" y="230038"/>
                  </a:cxn>
                  <a:cxn ang="0">
                    <a:pos x="0" y="500332"/>
                  </a:cxn>
                  <a:cxn ang="0">
                    <a:pos x="557841" y="276045"/>
                  </a:cxn>
                  <a:cxn ang="0">
                    <a:pos x="557841" y="0"/>
                  </a:cxn>
                  <a:cxn ang="0">
                    <a:pos x="0" y="230038"/>
                  </a:cxn>
                </a:cxnLst>
                <a:rect l="txL" t="txT" r="txR" b="txB"/>
                <a:pathLst>
                  <a:path w="557841" h="500332">
                    <a:moveTo>
                      <a:pt x="0" y="230038"/>
                    </a:moveTo>
                    <a:lnTo>
                      <a:pt x="0" y="500332"/>
                    </a:lnTo>
                    <a:lnTo>
                      <a:pt x="557841" y="276045"/>
                    </a:lnTo>
                    <a:lnTo>
                      <a:pt x="557841" y="0"/>
                    </a:lnTo>
                    <a:lnTo>
                      <a:pt x="0" y="230038"/>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38930" name="Group 8"/>
            <p:cNvGrpSpPr/>
            <p:nvPr/>
          </p:nvGrpSpPr>
          <p:grpSpPr>
            <a:xfrm>
              <a:off x="4192588" y="3949700"/>
              <a:ext cx="2763837" cy="574675"/>
              <a:chOff x="0" y="0"/>
              <a:chExt cx="4230687" cy="1183415"/>
            </a:xfrm>
          </p:grpSpPr>
          <p:sp>
            <p:nvSpPr>
              <p:cNvPr id="38933" name="任意多边形 10"/>
              <p:cNvSpPr/>
              <p:nvPr/>
            </p:nvSpPr>
            <p:spPr>
              <a:xfrm>
                <a:off x="2741168" y="90732"/>
                <a:ext cx="291830" cy="552476"/>
              </a:xfrm>
              <a:custGeom>
                <a:avLst/>
                <a:gdLst>
                  <a:gd name="txL" fmla="*/ 0 w 291830"/>
                  <a:gd name="txT" fmla="*/ 0 h 476655"/>
                  <a:gd name="txR" fmla="*/ 291830 w 291830"/>
                  <a:gd name="txB" fmla="*/ 476655 h 476655"/>
                </a:gdLst>
                <a:ahLst/>
                <a:cxnLst>
                  <a:cxn ang="0">
                    <a:pos x="0" y="0"/>
                  </a:cxn>
                  <a:cxn ang="0">
                    <a:pos x="9728" y="1511229"/>
                  </a:cxn>
                  <a:cxn ang="0">
                    <a:pos x="291830" y="2085916"/>
                  </a:cxn>
                  <a:cxn ang="0">
                    <a:pos x="282102" y="595974"/>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934" name="Freeform 7"/>
              <p:cNvSpPr/>
              <p:nvPr/>
            </p:nvSpPr>
            <p:spPr>
              <a:xfrm>
                <a:off x="0" y="0"/>
                <a:ext cx="4230687" cy="1183415"/>
              </a:xfrm>
              <a:custGeom>
                <a:avLst/>
                <a:gdLst>
                  <a:gd name="txL" fmla="*/ 0 w 10000"/>
                  <a:gd name="txT" fmla="*/ 0 h 10032"/>
                  <a:gd name="txR" fmla="*/ 10000 w 10000"/>
                  <a:gd name="txB" fmla="*/ 10032 h 1003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935" name="Freeform 7"/>
              <p:cNvSpPr/>
              <p:nvPr/>
            </p:nvSpPr>
            <p:spPr>
              <a:xfrm>
                <a:off x="0" y="0"/>
                <a:ext cx="4230687" cy="863599"/>
              </a:xfrm>
              <a:custGeom>
                <a:avLst/>
                <a:gdLst>
                  <a:gd name="txL" fmla="*/ 0 w 1128"/>
                  <a:gd name="txT" fmla="*/ 0 h 230"/>
                  <a:gd name="txR" fmla="*/ 1128 w 1128"/>
                  <a:gd name="txB" fmla="*/ 230 h 230"/>
                </a:gdLst>
                <a:ahLst/>
                <a:cxnLst>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rect l="txL" t="txT" r="txR" b="tx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936" name="任意多边形 13"/>
              <p:cNvSpPr/>
              <p:nvPr/>
            </p:nvSpPr>
            <p:spPr>
              <a:xfrm>
                <a:off x="3573016" y="533472"/>
                <a:ext cx="291830" cy="476655"/>
              </a:xfrm>
              <a:custGeom>
                <a:avLst/>
                <a:gdLst>
                  <a:gd name="txL" fmla="*/ 0 w 291830"/>
                  <a:gd name="txT" fmla="*/ 0 h 476655"/>
                  <a:gd name="txR" fmla="*/ 291830 w 291830"/>
                  <a:gd name="txB" fmla="*/ 476655 h 476655"/>
                </a:gdLst>
                <a:ahLst/>
                <a:cxnLst>
                  <a:cxn ang="0">
                    <a:pos x="0" y="0"/>
                  </a:cxn>
                  <a:cxn ang="0">
                    <a:pos x="9728" y="345332"/>
                  </a:cxn>
                  <a:cxn ang="0">
                    <a:pos x="291830" y="476655"/>
                  </a:cxn>
                  <a:cxn ang="0">
                    <a:pos x="282102" y="136187"/>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8931" name="TextBox 11"/>
            <p:cNvSpPr/>
            <p:nvPr/>
          </p:nvSpPr>
          <p:spPr>
            <a:xfrm rot="-850857" flipH="1">
              <a:off x="1974850" y="3795713"/>
              <a:ext cx="1223963"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整改前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2" name="TextBox 11"/>
            <p:cNvSpPr/>
            <p:nvPr/>
          </p:nvSpPr>
          <p:spPr>
            <a:xfrm rot="-742057" flipH="1">
              <a:off x="5681663" y="4006850"/>
              <a:ext cx="1225550"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整改后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对角圆角矩形 55"/>
          <p:cNvSpPr/>
          <p:nvPr/>
        </p:nvSpPr>
        <p:spPr bwMode="auto">
          <a:xfrm>
            <a:off x="4857750" y="1257300"/>
            <a:ext cx="3643313" cy="2500313"/>
          </a:xfrm>
          <a:prstGeom prst="round2DiagRect">
            <a:avLst>
              <a:gd name="adj1" fmla="val 23016"/>
              <a:gd name="adj2" fmla="val 0"/>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对角圆角矩形 56"/>
          <p:cNvSpPr/>
          <p:nvPr/>
        </p:nvSpPr>
        <p:spPr bwMode="auto">
          <a:xfrm flipH="1">
            <a:off x="500063" y="1257300"/>
            <a:ext cx="3643313" cy="2500313"/>
          </a:xfrm>
          <a:prstGeom prst="round2DiagRect">
            <a:avLst>
              <a:gd name="adj1" fmla="val 23016"/>
              <a:gd name="adj2" fmla="val 0"/>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 name="组合 33"/>
          <p:cNvGrpSpPr/>
          <p:nvPr/>
        </p:nvGrpSpPr>
        <p:grpSpPr>
          <a:xfrm>
            <a:off x="1285875" y="733425"/>
            <a:ext cx="3024188" cy="3095625"/>
            <a:chOff x="1285875" y="733425"/>
            <a:chExt cx="3024188" cy="3095625"/>
          </a:xfrm>
        </p:grpSpPr>
        <p:sp>
          <p:nvSpPr>
            <p:cNvPr id="38925" name="任意多边形 14"/>
            <p:cNvSpPr/>
            <p:nvPr/>
          </p:nvSpPr>
          <p:spPr>
            <a:xfrm>
              <a:off x="3935413" y="1042988"/>
              <a:ext cx="374650" cy="2786062"/>
            </a:xfrm>
            <a:custGeom>
              <a:avLst/>
              <a:gdLst>
                <a:gd name="txL" fmla="*/ 0 w 374574"/>
                <a:gd name="txT" fmla="*/ 0 h 2291509"/>
                <a:gd name="txR" fmla="*/ 374574 w 374574"/>
                <a:gd name="txB" fmla="*/ 2291509 h 2291509"/>
              </a:gdLst>
              <a:ahLst/>
              <a:cxnLst>
                <a:cxn ang="0">
                  <a:pos x="375334" y="12661153"/>
                </a:cxn>
                <a:cxn ang="0">
                  <a:pos x="375334" y="0"/>
                </a:cxn>
                <a:cxn ang="0">
                  <a:pos x="0" y="0"/>
                </a:cxn>
              </a:cxnLst>
              <a:rect l="txL" t="txT" r="txR" b="txB"/>
              <a:pathLst>
                <a:path w="374574" h="2291509">
                  <a:moveTo>
                    <a:pt x="374574" y="2291509"/>
                  </a:moveTo>
                  <a:lnTo>
                    <a:pt x="374574" y="0"/>
                  </a:lnTo>
                  <a:lnTo>
                    <a:pt x="0" y="0"/>
                  </a:lnTo>
                </a:path>
              </a:pathLst>
            </a:custGeom>
            <a:noFill/>
            <a:ln w="6350" cap="flat" cmpd="sng">
              <a:solidFill>
                <a:srgbClr val="C73E01"/>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8926" name="矩形 19"/>
            <p:cNvSpPr/>
            <p:nvPr/>
          </p:nvSpPr>
          <p:spPr>
            <a:xfrm>
              <a:off x="1449388" y="1068388"/>
              <a:ext cx="2138362" cy="46037"/>
            </a:xfrm>
            <a:prstGeom prst="rect">
              <a:avLst/>
            </a:prstGeom>
            <a:solidFill>
              <a:srgbClr val="C73E01"/>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8927" name="TextBox 11"/>
            <p:cNvSpPr/>
            <p:nvPr/>
          </p:nvSpPr>
          <p:spPr>
            <a:xfrm flipH="1">
              <a:off x="1285875" y="733425"/>
              <a:ext cx="2643188"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隧道口配电箱设置不合理</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34"/>
          <p:cNvGrpSpPr/>
          <p:nvPr/>
        </p:nvGrpSpPr>
        <p:grpSpPr>
          <a:xfrm>
            <a:off x="4646613" y="733425"/>
            <a:ext cx="4283075" cy="3238500"/>
            <a:chOff x="4646613" y="733425"/>
            <a:chExt cx="4283075" cy="3238500"/>
          </a:xfrm>
        </p:grpSpPr>
        <p:sp>
          <p:nvSpPr>
            <p:cNvPr id="38922" name="任意多边形 15"/>
            <p:cNvSpPr/>
            <p:nvPr/>
          </p:nvSpPr>
          <p:spPr>
            <a:xfrm flipH="1">
              <a:off x="4646613" y="1042988"/>
              <a:ext cx="428625" cy="2928937"/>
            </a:xfrm>
            <a:custGeom>
              <a:avLst/>
              <a:gdLst>
                <a:gd name="txL" fmla="*/ 0 w 374574"/>
                <a:gd name="txT" fmla="*/ 0 h 2291509"/>
                <a:gd name="txR" fmla="*/ 374574 w 374574"/>
                <a:gd name="txB" fmla="*/ 2291509 h 2291509"/>
              </a:gdLst>
              <a:ahLst/>
              <a:cxnLst>
                <a:cxn ang="0">
                  <a:pos x="1441906" y="22787196"/>
                </a:cxn>
                <a:cxn ang="0">
                  <a:pos x="1441906" y="0"/>
                </a:cxn>
                <a:cxn ang="0">
                  <a:pos x="0" y="0"/>
                </a:cxn>
              </a:cxnLst>
              <a:rect l="txL" t="txT" r="txR" b="txB"/>
              <a:pathLst>
                <a:path w="374574" h="2291509">
                  <a:moveTo>
                    <a:pt x="374574" y="2291509"/>
                  </a:moveTo>
                  <a:lnTo>
                    <a:pt x="374574" y="0"/>
                  </a:lnTo>
                  <a:lnTo>
                    <a:pt x="0" y="0"/>
                  </a:lnTo>
                </a:path>
              </a:pathLst>
            </a:custGeom>
            <a:noFill/>
            <a:ln w="6350" cap="flat" cmpd="sng">
              <a:solidFill>
                <a:srgbClr val="BE1247"/>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8923" name="矩形 24"/>
            <p:cNvSpPr/>
            <p:nvPr/>
          </p:nvSpPr>
          <p:spPr>
            <a:xfrm>
              <a:off x="5481638" y="1068388"/>
              <a:ext cx="2138362" cy="46037"/>
            </a:xfrm>
            <a:prstGeom prst="rect">
              <a:avLst/>
            </a:prstGeom>
            <a:solidFill>
              <a:srgbClr val="BE1247"/>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8924" name="TextBox 11"/>
            <p:cNvSpPr/>
            <p:nvPr/>
          </p:nvSpPr>
          <p:spPr>
            <a:xfrm flipH="1">
              <a:off x="5143500" y="733425"/>
              <a:ext cx="3786188"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已按照规范设置配电箱</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 calcmode="lin" valueType="num">
                                      <p:cBhvr>
                                        <p:cTn id="14" dur="500" fill="hold"/>
                                        <p:tgtEl>
                                          <p:spTgt spid="57"/>
                                        </p:tgtEl>
                                        <p:attrNameLst>
                                          <p:attrName>style.rotation</p:attrName>
                                        </p:attrNameLst>
                                      </p:cBhvr>
                                      <p:tavLst>
                                        <p:tav tm="0">
                                          <p:val>
                                            <p:fltVal val="360"/>
                                          </p:val>
                                        </p:tav>
                                        <p:tav tm="100000">
                                          <p:val>
                                            <p:fltVal val="0"/>
                                          </p:val>
                                        </p:tav>
                                      </p:tavLst>
                                    </p:anim>
                                    <p:animEffect transition="in" filter="fade">
                                      <p:cBhvr>
                                        <p:cTn id="15" dur="500"/>
                                        <p:tgtEl>
                                          <p:spTgt spid="57"/>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 calcmode="lin" valueType="num">
                                      <p:cBhvr>
                                        <p:cTn id="26" dur="500" fill="hold"/>
                                        <p:tgtEl>
                                          <p:spTgt spid="56"/>
                                        </p:tgtEl>
                                        <p:attrNameLst>
                                          <p:attrName>style.rotation</p:attrName>
                                        </p:attrNameLst>
                                      </p:cBhvr>
                                      <p:tavLst>
                                        <p:tav tm="0">
                                          <p:val>
                                            <p:fltVal val="360"/>
                                          </p:val>
                                        </p:tav>
                                        <p:tav tm="100000">
                                          <p:val>
                                            <p:fltVal val="0"/>
                                          </p:val>
                                        </p:tav>
                                      </p:tavLst>
                                    </p:anim>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grpSp>
        <p:nvGrpSpPr>
          <p:cNvPr id="39941" name="组合 32"/>
          <p:cNvGrpSpPr/>
          <p:nvPr/>
        </p:nvGrpSpPr>
        <p:grpSpPr>
          <a:xfrm>
            <a:off x="1500188" y="3614738"/>
            <a:ext cx="5456237" cy="1311275"/>
            <a:chOff x="1500188" y="3614738"/>
            <a:chExt cx="5456237" cy="1311275"/>
          </a:xfrm>
        </p:grpSpPr>
        <p:pic>
          <p:nvPicPr>
            <p:cNvPr id="39952" name="椭圆 10"/>
            <p:cNvPicPr/>
            <p:nvPr/>
          </p:nvPicPr>
          <p:blipFill>
            <a:blip r:embed="rId1"/>
            <a:stretch>
              <a:fillRect/>
            </a:stretch>
          </p:blipFill>
          <p:spPr>
            <a:xfrm>
              <a:off x="2363788" y="4211638"/>
              <a:ext cx="3724275" cy="714375"/>
            </a:xfrm>
            <a:prstGeom prst="rect">
              <a:avLst/>
            </a:prstGeom>
            <a:noFill/>
            <a:ln w="9525">
              <a:noFill/>
            </a:ln>
          </p:spPr>
        </p:pic>
        <p:grpSp>
          <p:nvGrpSpPr>
            <p:cNvPr id="39953" name="Group 3"/>
            <p:cNvGrpSpPr/>
            <p:nvPr/>
          </p:nvGrpSpPr>
          <p:grpSpPr>
            <a:xfrm>
              <a:off x="1500188" y="3614738"/>
              <a:ext cx="2967037" cy="742950"/>
              <a:chOff x="0" y="0"/>
              <a:chExt cx="4236496" cy="1427243"/>
            </a:xfrm>
          </p:grpSpPr>
          <p:sp>
            <p:nvSpPr>
              <p:cNvPr id="39961" name="Freeform 12"/>
              <p:cNvSpPr/>
              <p:nvPr/>
            </p:nvSpPr>
            <p:spPr>
              <a:xfrm>
                <a:off x="0" y="638069"/>
                <a:ext cx="4236496" cy="770581"/>
              </a:xfrm>
              <a:custGeom>
                <a:avLst/>
                <a:gdLst>
                  <a:gd name="txL" fmla="*/ 0 w 10013"/>
                  <a:gd name="txT" fmla="*/ 0 h 10091"/>
                  <a:gd name="txR" fmla="*/ 10013 w 10013"/>
                  <a:gd name="txB" fmla="*/ 10091 h 1009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962" name="Freeform 12"/>
              <p:cNvSpPr/>
              <p:nvPr/>
            </p:nvSpPr>
            <p:spPr>
              <a:xfrm>
                <a:off x="5501" y="0"/>
                <a:ext cx="4230688" cy="1133475"/>
              </a:xfrm>
              <a:custGeom>
                <a:avLst/>
                <a:gdLst>
                  <a:gd name="txL" fmla="*/ 0 w 1128"/>
                  <a:gd name="txT" fmla="*/ 0 h 302"/>
                  <a:gd name="txR" fmla="*/ 1128 w 1128"/>
                  <a:gd name="txB" fmla="*/ 302 h 30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963" name="任意多边形 7"/>
              <p:cNvSpPr/>
              <p:nvPr/>
            </p:nvSpPr>
            <p:spPr>
              <a:xfrm>
                <a:off x="5501" y="1036179"/>
                <a:ext cx="1504411" cy="391064"/>
              </a:xfrm>
              <a:custGeom>
                <a:avLst/>
                <a:gdLst>
                  <a:gd name="txL" fmla="*/ 0 w 1518249"/>
                  <a:gd name="txT" fmla="*/ 0 h 391064"/>
                  <a:gd name="txR" fmla="*/ 1518249 w 1518249"/>
                  <a:gd name="txB" fmla="*/ 391064 h 391064"/>
                </a:gdLst>
                <a:ahLst/>
                <a:cxnLst>
                  <a:cxn ang="0">
                    <a:pos x="1385409" y="0"/>
                  </a:cxn>
                  <a:cxn ang="0">
                    <a:pos x="1385409" y="276045"/>
                  </a:cxn>
                  <a:cxn ang="0">
                    <a:pos x="0" y="391064"/>
                  </a:cxn>
                  <a:cxn ang="0">
                    <a:pos x="0" y="97766"/>
                  </a:cxn>
                  <a:cxn ang="0">
                    <a:pos x="1385409" y="0"/>
                  </a:cxn>
                </a:cxnLst>
                <a:rect l="txL" t="txT" r="txR" b="txB"/>
                <a:pathLst>
                  <a:path w="1518249" h="391064">
                    <a:moveTo>
                      <a:pt x="1518249" y="0"/>
                    </a:moveTo>
                    <a:lnTo>
                      <a:pt x="1518249" y="276045"/>
                    </a:lnTo>
                    <a:lnTo>
                      <a:pt x="0" y="391064"/>
                    </a:lnTo>
                    <a:lnTo>
                      <a:pt x="0" y="97766"/>
                    </a:lnTo>
                    <a:lnTo>
                      <a:pt x="1518249"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964" name="任意多边形 8"/>
              <p:cNvSpPr/>
              <p:nvPr/>
            </p:nvSpPr>
            <p:spPr>
              <a:xfrm>
                <a:off x="3666516" y="714126"/>
                <a:ext cx="557841" cy="500332"/>
              </a:xfrm>
              <a:custGeom>
                <a:avLst/>
                <a:gdLst>
                  <a:gd name="txL" fmla="*/ 0 w 557841"/>
                  <a:gd name="txT" fmla="*/ 0 h 500332"/>
                  <a:gd name="txR" fmla="*/ 557841 w 557841"/>
                  <a:gd name="txB" fmla="*/ 500332 h 500332"/>
                </a:gdLst>
                <a:ahLst/>
                <a:cxnLst>
                  <a:cxn ang="0">
                    <a:pos x="0" y="230038"/>
                  </a:cxn>
                  <a:cxn ang="0">
                    <a:pos x="0" y="500332"/>
                  </a:cxn>
                  <a:cxn ang="0">
                    <a:pos x="557841" y="276045"/>
                  </a:cxn>
                  <a:cxn ang="0">
                    <a:pos x="557841" y="0"/>
                  </a:cxn>
                  <a:cxn ang="0">
                    <a:pos x="0" y="230038"/>
                  </a:cxn>
                </a:cxnLst>
                <a:rect l="txL" t="txT" r="txR" b="txB"/>
                <a:pathLst>
                  <a:path w="557841" h="500332">
                    <a:moveTo>
                      <a:pt x="0" y="230038"/>
                    </a:moveTo>
                    <a:lnTo>
                      <a:pt x="0" y="500332"/>
                    </a:lnTo>
                    <a:lnTo>
                      <a:pt x="557841" y="276045"/>
                    </a:lnTo>
                    <a:lnTo>
                      <a:pt x="557841" y="0"/>
                    </a:lnTo>
                    <a:lnTo>
                      <a:pt x="0" y="230038"/>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39954" name="Group 8"/>
            <p:cNvGrpSpPr/>
            <p:nvPr/>
          </p:nvGrpSpPr>
          <p:grpSpPr>
            <a:xfrm>
              <a:off x="4192588" y="3949700"/>
              <a:ext cx="2763837" cy="574675"/>
              <a:chOff x="0" y="0"/>
              <a:chExt cx="4230687" cy="1183415"/>
            </a:xfrm>
          </p:grpSpPr>
          <p:sp>
            <p:nvSpPr>
              <p:cNvPr id="39957" name="任意多边形 10"/>
              <p:cNvSpPr/>
              <p:nvPr/>
            </p:nvSpPr>
            <p:spPr>
              <a:xfrm>
                <a:off x="2741168" y="90732"/>
                <a:ext cx="291830" cy="552476"/>
              </a:xfrm>
              <a:custGeom>
                <a:avLst/>
                <a:gdLst>
                  <a:gd name="txL" fmla="*/ 0 w 291830"/>
                  <a:gd name="txT" fmla="*/ 0 h 476655"/>
                  <a:gd name="txR" fmla="*/ 291830 w 291830"/>
                  <a:gd name="txB" fmla="*/ 476655 h 476655"/>
                </a:gdLst>
                <a:ahLst/>
                <a:cxnLst>
                  <a:cxn ang="0">
                    <a:pos x="0" y="0"/>
                  </a:cxn>
                  <a:cxn ang="0">
                    <a:pos x="9728" y="1511229"/>
                  </a:cxn>
                  <a:cxn ang="0">
                    <a:pos x="291830" y="2085916"/>
                  </a:cxn>
                  <a:cxn ang="0">
                    <a:pos x="282102" y="595974"/>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958" name="Freeform 7"/>
              <p:cNvSpPr/>
              <p:nvPr/>
            </p:nvSpPr>
            <p:spPr>
              <a:xfrm>
                <a:off x="0" y="0"/>
                <a:ext cx="4230687" cy="1183415"/>
              </a:xfrm>
              <a:custGeom>
                <a:avLst/>
                <a:gdLst>
                  <a:gd name="txL" fmla="*/ 0 w 10000"/>
                  <a:gd name="txT" fmla="*/ 0 h 10032"/>
                  <a:gd name="txR" fmla="*/ 10000 w 10000"/>
                  <a:gd name="txB" fmla="*/ 10032 h 1003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959" name="Freeform 7"/>
              <p:cNvSpPr/>
              <p:nvPr/>
            </p:nvSpPr>
            <p:spPr>
              <a:xfrm>
                <a:off x="0" y="0"/>
                <a:ext cx="4230687" cy="863599"/>
              </a:xfrm>
              <a:custGeom>
                <a:avLst/>
                <a:gdLst>
                  <a:gd name="txL" fmla="*/ 0 w 1128"/>
                  <a:gd name="txT" fmla="*/ 0 h 230"/>
                  <a:gd name="txR" fmla="*/ 1128 w 1128"/>
                  <a:gd name="txB" fmla="*/ 230 h 230"/>
                </a:gdLst>
                <a:ahLst/>
                <a:cxnLst>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rect l="txL" t="txT" r="txR" b="tx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960" name="任意多边形 13"/>
              <p:cNvSpPr/>
              <p:nvPr/>
            </p:nvSpPr>
            <p:spPr>
              <a:xfrm>
                <a:off x="3573016" y="533472"/>
                <a:ext cx="291830" cy="476655"/>
              </a:xfrm>
              <a:custGeom>
                <a:avLst/>
                <a:gdLst>
                  <a:gd name="txL" fmla="*/ 0 w 291830"/>
                  <a:gd name="txT" fmla="*/ 0 h 476655"/>
                  <a:gd name="txR" fmla="*/ 291830 w 291830"/>
                  <a:gd name="txB" fmla="*/ 476655 h 476655"/>
                </a:gdLst>
                <a:ahLst/>
                <a:cxnLst>
                  <a:cxn ang="0">
                    <a:pos x="0" y="0"/>
                  </a:cxn>
                  <a:cxn ang="0">
                    <a:pos x="9728" y="345332"/>
                  </a:cxn>
                  <a:cxn ang="0">
                    <a:pos x="291830" y="476655"/>
                  </a:cxn>
                  <a:cxn ang="0">
                    <a:pos x="282102" y="136187"/>
                  </a:cxn>
                  <a:cxn ang="0">
                    <a:pos x="0" y="0"/>
                  </a:cxn>
                </a:cxnLst>
                <a:rect l="txL" t="txT" r="txR" b="txB"/>
                <a:pathLst>
                  <a:path w="291830" h="476655">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9955" name="TextBox 11"/>
            <p:cNvSpPr/>
            <p:nvPr/>
          </p:nvSpPr>
          <p:spPr>
            <a:xfrm rot="-850857" flipH="1">
              <a:off x="1974850" y="3795713"/>
              <a:ext cx="1223963"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整改前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56" name="TextBox 11"/>
            <p:cNvSpPr/>
            <p:nvPr/>
          </p:nvSpPr>
          <p:spPr>
            <a:xfrm rot="-742057" flipH="1">
              <a:off x="5681663" y="4006850"/>
              <a:ext cx="1225550"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整改后    </a:t>
              </a:r>
              <a:endParaRPr lang="en-US" altLang="x-none"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对角圆角矩形 55"/>
          <p:cNvSpPr/>
          <p:nvPr/>
        </p:nvSpPr>
        <p:spPr bwMode="auto">
          <a:xfrm>
            <a:off x="4857750" y="1257300"/>
            <a:ext cx="3643313" cy="2500313"/>
          </a:xfrm>
          <a:prstGeom prst="round2DiagRect">
            <a:avLst>
              <a:gd name="adj1" fmla="val 23016"/>
              <a:gd name="adj2" fmla="val 0"/>
            </a:avLst>
          </a:prstGeom>
          <a:blipFill>
            <a:blip r:embed="rId1"/>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 name="对角圆角矩形 56"/>
          <p:cNvSpPr/>
          <p:nvPr/>
        </p:nvSpPr>
        <p:spPr bwMode="auto">
          <a:xfrm flipH="1">
            <a:off x="500063" y="1257300"/>
            <a:ext cx="3643313" cy="2500313"/>
          </a:xfrm>
          <a:prstGeom prst="round2DiagRect">
            <a:avLst>
              <a:gd name="adj1" fmla="val 23016"/>
              <a:gd name="adj2" fmla="val 0"/>
            </a:avLst>
          </a:prstGeom>
          <a:blipFill>
            <a:blip r:embed="rId1"/>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 name="组合 33"/>
          <p:cNvGrpSpPr/>
          <p:nvPr/>
        </p:nvGrpSpPr>
        <p:grpSpPr>
          <a:xfrm>
            <a:off x="1449388" y="733425"/>
            <a:ext cx="2860675" cy="3095625"/>
            <a:chOff x="1449388" y="733425"/>
            <a:chExt cx="2860675" cy="3095625"/>
          </a:xfrm>
        </p:grpSpPr>
        <p:sp>
          <p:nvSpPr>
            <p:cNvPr id="39949" name="任意多边形 14"/>
            <p:cNvSpPr/>
            <p:nvPr/>
          </p:nvSpPr>
          <p:spPr>
            <a:xfrm>
              <a:off x="3935413" y="1042988"/>
              <a:ext cx="374650" cy="2786062"/>
            </a:xfrm>
            <a:custGeom>
              <a:avLst/>
              <a:gdLst>
                <a:gd name="txL" fmla="*/ 0 w 374574"/>
                <a:gd name="txT" fmla="*/ 0 h 2291509"/>
                <a:gd name="txR" fmla="*/ 374574 w 374574"/>
                <a:gd name="txB" fmla="*/ 2291509 h 2291509"/>
              </a:gdLst>
              <a:ahLst/>
              <a:cxnLst>
                <a:cxn ang="0">
                  <a:pos x="375334" y="12661153"/>
                </a:cxn>
                <a:cxn ang="0">
                  <a:pos x="375334" y="0"/>
                </a:cxn>
                <a:cxn ang="0">
                  <a:pos x="0" y="0"/>
                </a:cxn>
              </a:cxnLst>
              <a:rect l="txL" t="txT" r="txR" b="txB"/>
              <a:pathLst>
                <a:path w="374574" h="2291509">
                  <a:moveTo>
                    <a:pt x="374574" y="2291509"/>
                  </a:moveTo>
                  <a:lnTo>
                    <a:pt x="374574" y="0"/>
                  </a:lnTo>
                  <a:lnTo>
                    <a:pt x="0" y="0"/>
                  </a:lnTo>
                </a:path>
              </a:pathLst>
            </a:custGeom>
            <a:noFill/>
            <a:ln w="6350" cap="flat" cmpd="sng">
              <a:solidFill>
                <a:srgbClr val="C73E01"/>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9950" name="矩形 19"/>
            <p:cNvSpPr/>
            <p:nvPr/>
          </p:nvSpPr>
          <p:spPr>
            <a:xfrm>
              <a:off x="1449388" y="1068388"/>
              <a:ext cx="2138362" cy="46037"/>
            </a:xfrm>
            <a:prstGeom prst="rect">
              <a:avLst/>
            </a:prstGeom>
            <a:solidFill>
              <a:srgbClr val="C73E01"/>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9951" name="TextBox 11"/>
            <p:cNvSpPr/>
            <p:nvPr/>
          </p:nvSpPr>
          <p:spPr>
            <a:xfrm flipH="1">
              <a:off x="1500188" y="733425"/>
              <a:ext cx="2428875"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衬砌台车无醒目标志</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34"/>
          <p:cNvGrpSpPr/>
          <p:nvPr/>
        </p:nvGrpSpPr>
        <p:grpSpPr>
          <a:xfrm>
            <a:off x="4646613" y="733425"/>
            <a:ext cx="2997200" cy="3238500"/>
            <a:chOff x="4646613" y="733425"/>
            <a:chExt cx="2997200" cy="3238500"/>
          </a:xfrm>
        </p:grpSpPr>
        <p:sp>
          <p:nvSpPr>
            <p:cNvPr id="39946" name="任意多边形 15"/>
            <p:cNvSpPr/>
            <p:nvPr/>
          </p:nvSpPr>
          <p:spPr>
            <a:xfrm flipH="1">
              <a:off x="4646613" y="1042988"/>
              <a:ext cx="428625" cy="2928937"/>
            </a:xfrm>
            <a:custGeom>
              <a:avLst/>
              <a:gdLst>
                <a:gd name="txL" fmla="*/ 0 w 374574"/>
                <a:gd name="txT" fmla="*/ 0 h 2291509"/>
                <a:gd name="txR" fmla="*/ 374574 w 374574"/>
                <a:gd name="txB" fmla="*/ 2291509 h 2291509"/>
              </a:gdLst>
              <a:ahLst/>
              <a:cxnLst>
                <a:cxn ang="0">
                  <a:pos x="1441906" y="22787196"/>
                </a:cxn>
                <a:cxn ang="0">
                  <a:pos x="1441906" y="0"/>
                </a:cxn>
                <a:cxn ang="0">
                  <a:pos x="0" y="0"/>
                </a:cxn>
              </a:cxnLst>
              <a:rect l="txL" t="txT" r="txR" b="txB"/>
              <a:pathLst>
                <a:path w="374574" h="2291509">
                  <a:moveTo>
                    <a:pt x="374574" y="2291509"/>
                  </a:moveTo>
                  <a:lnTo>
                    <a:pt x="374574" y="0"/>
                  </a:lnTo>
                  <a:lnTo>
                    <a:pt x="0" y="0"/>
                  </a:lnTo>
                </a:path>
              </a:pathLst>
            </a:custGeom>
            <a:noFill/>
            <a:ln w="6350" cap="flat" cmpd="sng">
              <a:solidFill>
                <a:srgbClr val="BE1247"/>
              </a:solidFill>
              <a:prstDash val="sysDot"/>
              <a:miter/>
              <a:headEnd type="oval" w="med" len="med"/>
              <a:tailEnd type="oval" w="med" len="med"/>
            </a:ln>
          </p:spPr>
          <p:txBody>
            <a:bodyPr anchor="ctr"/>
            <a:lstStyle/>
            <a:p>
              <a:pPr lvl="0" eaLnBrk="1" hangingPunct="1"/>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9947" name="矩形 24"/>
            <p:cNvSpPr/>
            <p:nvPr/>
          </p:nvSpPr>
          <p:spPr>
            <a:xfrm>
              <a:off x="5481638" y="1068388"/>
              <a:ext cx="2138362" cy="46037"/>
            </a:xfrm>
            <a:prstGeom prst="rect">
              <a:avLst/>
            </a:prstGeom>
            <a:solidFill>
              <a:srgbClr val="BE1247"/>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9948" name="TextBox 11"/>
            <p:cNvSpPr/>
            <p:nvPr/>
          </p:nvSpPr>
          <p:spPr>
            <a:xfrm flipH="1">
              <a:off x="5481638" y="733425"/>
              <a:ext cx="2162175" cy="338138"/>
            </a:xfrm>
            <a:prstGeom prst="rect">
              <a:avLst/>
            </a:prstGeom>
            <a:noFill/>
            <a:ln w="9525">
              <a:noFill/>
            </a:ln>
          </p:spPr>
          <p:txBody>
            <a:bodyPr>
              <a:spAutoFit/>
            </a:bodyPr>
            <a:lstStyle/>
            <a:p>
              <a:pPr lvl="0" eaLnBrk="1" hangingPunct="1"/>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已设置彩灯</a:t>
              </a:r>
              <a:endParaRPr lang="en-US" altLang="x-none"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 calcmode="lin" valueType="num">
                                      <p:cBhvr>
                                        <p:cTn id="14" dur="500" fill="hold"/>
                                        <p:tgtEl>
                                          <p:spTgt spid="57"/>
                                        </p:tgtEl>
                                        <p:attrNameLst>
                                          <p:attrName>style.rotation</p:attrName>
                                        </p:attrNameLst>
                                      </p:cBhvr>
                                      <p:tavLst>
                                        <p:tav tm="0">
                                          <p:val>
                                            <p:fltVal val="360"/>
                                          </p:val>
                                        </p:tav>
                                        <p:tav tm="100000">
                                          <p:val>
                                            <p:fltVal val="0"/>
                                          </p:val>
                                        </p:tav>
                                      </p:tavLst>
                                    </p:anim>
                                    <p:animEffect transition="in" filter="fade">
                                      <p:cBhvr>
                                        <p:cTn id="15" dur="500"/>
                                        <p:tgtEl>
                                          <p:spTgt spid="57"/>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 calcmode="lin" valueType="num">
                                      <p:cBhvr>
                                        <p:cTn id="26" dur="500" fill="hold"/>
                                        <p:tgtEl>
                                          <p:spTgt spid="56"/>
                                        </p:tgtEl>
                                        <p:attrNameLst>
                                          <p:attrName>style.rotation</p:attrName>
                                        </p:attrNameLst>
                                      </p:cBhvr>
                                      <p:tavLst>
                                        <p:tav tm="0">
                                          <p:val>
                                            <p:fltVal val="360"/>
                                          </p:val>
                                        </p:tav>
                                        <p:tav tm="100000">
                                          <p:val>
                                            <p:fltVal val="0"/>
                                          </p:val>
                                        </p:tav>
                                      </p:tavLst>
                                    </p:anim>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2308225"/>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在施工方案的基础上按照施工要求，对施工方案进行细化和补充，制定安全技术交底。在每项工序开工前，均对其安全操作规程、注意事项和所存在危险源进行逐级安全交底，以减少因违章操作而导致事故的可能；并通过书面形式予以签字确认。交底覆盖率达到</a:t>
            </a:r>
            <a:r>
              <a:rPr lang="en-US" altLang="zh-CN" sz="1600" dirty="0">
                <a:latin typeface="微软雅黑" panose="020B0503020204020204" pitchFamily="34" charset="-122"/>
                <a:ea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rPr>
              <a:t>，保证交底到每一个人。</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安全交底</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等腰三角形 18"/>
          <p:cNvSpPr/>
          <p:nvPr/>
        </p:nvSpPr>
        <p:spPr>
          <a:xfrm flipV="1">
            <a:off x="5334000" y="1588"/>
            <a:ext cx="3217863" cy="1346200"/>
          </a:xfrm>
          <a:prstGeom prst="triangle">
            <a:avLst>
              <a:gd name="adj" fmla="val 50000"/>
            </a:avLst>
          </a:prstGeom>
          <a:solidFill>
            <a:srgbClr val="0070C0"/>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47" name="TextBox 19"/>
          <p:cNvSpPr/>
          <p:nvPr/>
        </p:nvSpPr>
        <p:spPr>
          <a:xfrm rot="-2363668">
            <a:off x="6523038" y="346075"/>
            <a:ext cx="1570037" cy="646113"/>
          </a:xfrm>
          <a:prstGeom prst="rect">
            <a:avLst/>
          </a:prstGeom>
          <a:noFill/>
          <a:ln w="9525">
            <a:noFill/>
          </a:ln>
        </p:spPr>
        <p:txBody>
          <a:bodyPr wrap="none">
            <a:spAutoFit/>
          </a:bodyPr>
          <a:lstStyle/>
          <a:p>
            <a:pPr lvl="0" eaLnBrk="1" hangingPunct="1"/>
            <a:r>
              <a:rPr lang="zh-CN" altLang="en-US" sz="3600" b="1" dirty="0">
                <a:solidFill>
                  <a:schemeClr val="bg1"/>
                </a:solidFill>
                <a:latin typeface="微软雅黑" panose="020B0503020204020204" pitchFamily="34" charset="-122"/>
                <a:ea typeface="微软雅黑" panose="020B0503020204020204" pitchFamily="34" charset="-122"/>
              </a:rPr>
              <a:t>目录页</a:t>
            </a:r>
            <a:endParaRPr lang="zh-CN" altLang="en-US" dirty="0">
              <a:latin typeface="Arial" panose="020B0604020202020204" pitchFamily="34" charset="0"/>
              <a:ea typeface="宋体" panose="02010600030101010101" pitchFamily="2" charset="-122"/>
            </a:endParaRPr>
          </a:p>
        </p:txBody>
      </p:sp>
      <p:sp>
        <p:nvSpPr>
          <p:cNvPr id="6164" name="TextBox 53"/>
          <p:cNvSpPr/>
          <p:nvPr/>
        </p:nvSpPr>
        <p:spPr>
          <a:xfrm rot="-2403600">
            <a:off x="6618288" y="701675"/>
            <a:ext cx="2241550" cy="368300"/>
          </a:xfrm>
          <a:prstGeom prst="rect">
            <a:avLst/>
          </a:prstGeom>
          <a:noFill/>
          <a:ln w="9525">
            <a:noFill/>
          </a:ln>
        </p:spPr>
        <p:txBody>
          <a:bodyPr anchor="ctr"/>
          <a:lstStyle/>
          <a:p>
            <a:pPr lvl="0" algn="ctr" eaLnBrk="1" hangingPunct="1"/>
            <a:r>
              <a:rPr lang="en-US" altLang="zh-CN" dirty="0">
                <a:solidFill>
                  <a:srgbClr val="0070C0"/>
                </a:solidFill>
                <a:latin typeface="Calibri" panose="020F0502020204030204" pitchFamily="34" charset="0"/>
                <a:ea typeface="宋体" panose="02010600030101010101" pitchFamily="2" charset="-122"/>
              </a:rPr>
              <a:t>CONTENTS   PAGE </a:t>
            </a:r>
            <a:endParaRPr lang="en-US" altLang="zh-CN" dirty="0">
              <a:solidFill>
                <a:srgbClr val="0070C0"/>
              </a:solidFill>
              <a:latin typeface="Calibri" panose="020F0502020204030204" pitchFamily="34" charset="0"/>
              <a:ea typeface="宋体" panose="02010600030101010101" pitchFamily="2" charset="-122"/>
            </a:endParaRPr>
          </a:p>
        </p:txBody>
      </p:sp>
      <p:sp>
        <p:nvSpPr>
          <p:cNvPr id="39" name="椭圆 1"/>
          <p:cNvSpPr/>
          <p:nvPr/>
        </p:nvSpPr>
        <p:spPr>
          <a:xfrm>
            <a:off x="1843088" y="1120775"/>
            <a:ext cx="1377950" cy="1377950"/>
          </a:xfrm>
          <a:custGeom>
            <a:avLst/>
            <a:gdLst>
              <a:gd name="txL" fmla="*/ 0 w 1648346"/>
              <a:gd name="txT" fmla="*/ 0 h 1656184"/>
              <a:gd name="txR" fmla="*/ 1648346 w 1648346"/>
              <a:gd name="txB" fmla="*/ 1656184 h 1656184"/>
            </a:gdLst>
            <a:ahLst/>
            <a:cxnLst>
              <a:cxn ang="0">
                <a:pos x="0" y="0"/>
              </a:cxn>
            </a:cxnLst>
            <a:rect l="txL" t="txT" r="txR" b="tx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9525">
            <a:noFill/>
          </a:ln>
        </p:spPr>
        <p:txBody>
          <a:bodyPr anchor="ctr"/>
          <a:lstStyle/>
          <a:p>
            <a:pPr lvl="0" algn="ctr" eaLnBrk="1" hangingPunct="1"/>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椭圆 1"/>
          <p:cNvSpPr/>
          <p:nvPr/>
        </p:nvSpPr>
        <p:spPr>
          <a:xfrm>
            <a:off x="1716088" y="2328863"/>
            <a:ext cx="692150" cy="1379537"/>
          </a:xfrm>
          <a:custGeom>
            <a:avLst/>
            <a:gdLst>
              <a:gd name="txL" fmla="*/ 0 w 828092"/>
              <a:gd name="txT" fmla="*/ 0 h 1656184"/>
              <a:gd name="txR" fmla="*/ 828092 w 828092"/>
              <a:gd name="txB" fmla="*/ 1656184 h 1656184"/>
            </a:gdLst>
            <a:ahLst/>
            <a:cxnLst>
              <a:cxn ang="0">
                <a:pos x="0" y="0"/>
              </a:cxn>
            </a:cxnLst>
            <a:rect l="txL" t="txT" r="txR" b="tx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C000"/>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1" name="椭圆 1"/>
          <p:cNvSpPr/>
          <p:nvPr/>
        </p:nvSpPr>
        <p:spPr>
          <a:xfrm rot="5400000">
            <a:off x="1620838" y="3549650"/>
            <a:ext cx="1371600" cy="1385888"/>
          </a:xfrm>
          <a:custGeom>
            <a:avLst/>
            <a:gdLst>
              <a:gd name="txL" fmla="*/ 0 w 1648346"/>
              <a:gd name="txT" fmla="*/ 0 h 1656184"/>
              <a:gd name="txR" fmla="*/ 1648346 w 1648346"/>
              <a:gd name="txB" fmla="*/ 1656184 h 1656184"/>
            </a:gdLst>
            <a:ahLst/>
            <a:cxnLst>
              <a:cxn ang="0">
                <a:pos x="0" y="0"/>
              </a:cxn>
            </a:cxnLst>
            <a:rect l="txL" t="txT" r="txR" b="tx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9525">
            <a:noFill/>
          </a:ln>
        </p:spPr>
        <p:txBody>
          <a:bodyPr anchor="ctr"/>
          <a:lstStyle/>
          <a:p>
            <a:pPr lvl="0" algn="ctr" eaLnBrk="1" hangingPunct="1"/>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椭圆 1"/>
          <p:cNvSpPr/>
          <p:nvPr/>
        </p:nvSpPr>
        <p:spPr>
          <a:xfrm rot="10800000">
            <a:off x="609600" y="930275"/>
            <a:ext cx="1379538" cy="1379538"/>
          </a:xfrm>
          <a:custGeom>
            <a:avLst/>
            <a:gdLst>
              <a:gd name="txL" fmla="*/ 0 w 1648346"/>
              <a:gd name="txT" fmla="*/ 0 h 1656184"/>
              <a:gd name="txR" fmla="*/ 1648346 w 1648346"/>
              <a:gd name="txB" fmla="*/ 1656184 h 1656184"/>
            </a:gdLst>
            <a:ahLst/>
            <a:cxnLst>
              <a:cxn ang="0">
                <a:pos x="0" y="0"/>
              </a:cxn>
            </a:cxnLst>
            <a:rect l="txL" t="txT" r="txR" b="tx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C000"/>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3" name="椭圆 1"/>
          <p:cNvSpPr/>
          <p:nvPr/>
        </p:nvSpPr>
        <p:spPr>
          <a:xfrm rot="6199008">
            <a:off x="869950" y="3013075"/>
            <a:ext cx="688975" cy="1304925"/>
          </a:xfrm>
          <a:custGeom>
            <a:avLst/>
            <a:gdLst>
              <a:gd name="txL" fmla="*/ 0 w 828092"/>
              <a:gd name="txT" fmla="*/ 0 h 1560369"/>
              <a:gd name="txR" fmla="*/ 828092 w 828092"/>
              <a:gd name="txB" fmla="*/ 1560369 h 1560369"/>
            </a:gdLst>
            <a:ahLst/>
            <a:cxnLst>
              <a:cxn ang="0">
                <a:pos x="0" y="0"/>
              </a:cxn>
            </a:cxnLst>
            <a:rect l="txL" t="txT" r="txR" b="tx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E36C09"/>
          </a:soli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4" name="圆角矩形 14"/>
          <p:cNvSpPr/>
          <p:nvPr/>
        </p:nvSpPr>
        <p:spPr>
          <a:xfrm>
            <a:off x="3094038" y="1454150"/>
            <a:ext cx="3313112" cy="538163"/>
          </a:xfrm>
          <a:custGeom>
            <a:avLst/>
            <a:gdLst>
              <a:gd name="txL" fmla="*/ 0 w 3960440"/>
              <a:gd name="txT" fmla="*/ 0 h 648072"/>
              <a:gd name="txR" fmla="*/ 3960440 w 3960440"/>
              <a:gd name="txB" fmla="*/ 648072 h 648072"/>
            </a:gdLst>
            <a:ahLst/>
            <a:cxnLst>
              <a:cxn ang="0">
                <a:pos x="0" y="0"/>
              </a:cxn>
            </a:cxnLst>
            <a:rect l="txL" t="txT" r="txR" b="tx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9525">
            <a:noFill/>
          </a:ln>
        </p:spPr>
        <p:txBody>
          <a:bodyPr anchor="ctr"/>
          <a:lstStyle/>
          <a:p>
            <a:pPr lvl="0" algn="ctr" eaLnBrk="1" hangingPunct="1"/>
            <a:r>
              <a:rPr lang="en-US" altLang="zh-CN"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年安全管理情况</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圆角矩形 14"/>
          <p:cNvSpPr/>
          <p:nvPr/>
        </p:nvSpPr>
        <p:spPr>
          <a:xfrm>
            <a:off x="2814638" y="3792538"/>
            <a:ext cx="3375025" cy="539750"/>
          </a:xfrm>
          <a:custGeom>
            <a:avLst/>
            <a:gdLst>
              <a:gd name="txL" fmla="*/ 0 w 4033295"/>
              <a:gd name="txT" fmla="*/ 0 h 648072"/>
              <a:gd name="txR" fmla="*/ 4033295 w 4033295"/>
              <a:gd name="txB" fmla="*/ 648072 h 648072"/>
            </a:gdLst>
            <a:ahLst/>
            <a:cxnLst>
              <a:cxn ang="0">
                <a:pos x="0" y="0"/>
              </a:cxn>
              <a:cxn ang="0">
                <a:pos x="624393" y="0"/>
              </a:cxn>
              <a:cxn ang="0">
                <a:pos x="678939" y="52034"/>
              </a:cxn>
              <a:cxn ang="0">
                <a:pos x="624393" y="104068"/>
              </a:cxn>
              <a:cxn ang="0">
                <a:pos x="12264" y="104068"/>
              </a:cxn>
              <a:cxn ang="0">
                <a:pos x="0" y="0"/>
              </a:cxn>
            </a:cxnLst>
            <a:rect l="txL" t="txT" r="txR" b="tx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9525">
            <a:noFill/>
          </a:ln>
        </p:spPr>
        <p:txBody>
          <a:bodyPr anchor="ctr"/>
          <a:lstStyle/>
          <a:p>
            <a:pPr lvl="0" algn="ctr" eaLnBrk="1" hangingPunct="1"/>
            <a:r>
              <a:rPr lang="en-US" altLang="zh-CN"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年安全管理计划</a:t>
            </a:r>
            <a:endParaRPr lang="zh-CN" altLang="en-US" dirty="0">
              <a:latin typeface="Arial" panose="020B0604020202020204" pitchFamily="34" charset="0"/>
              <a:ea typeface="宋体" panose="02010600030101010101" pitchFamily="2" charset="-122"/>
            </a:endParaRPr>
          </a:p>
        </p:txBody>
      </p:sp>
      <p:sp>
        <p:nvSpPr>
          <p:cNvPr id="46" name="TextBox 45"/>
          <p:cNvSpPr/>
          <p:nvPr/>
        </p:nvSpPr>
        <p:spPr>
          <a:xfrm>
            <a:off x="2071688" y="1473200"/>
            <a:ext cx="1143000" cy="769938"/>
          </a:xfrm>
          <a:prstGeom prst="rect">
            <a:avLst/>
          </a:prstGeom>
          <a:noFill/>
          <a:ln w="9525">
            <a:noFill/>
          </a:ln>
        </p:spPr>
        <p:txBody>
          <a:bodyPr>
            <a:spAutoFit/>
          </a:bodyPr>
          <a:lstStyle/>
          <a:p>
            <a:pPr lvl="0" eaLnBrk="1" hangingPunct="1"/>
            <a:r>
              <a:rPr lang="en-US" altLang="zh-CN" sz="4400" b="1" dirty="0">
                <a:solidFill>
                  <a:srgbClr val="7F7F7F"/>
                </a:solidFill>
                <a:latin typeface="Arial Black" panose="020B0A04020102020204" pitchFamily="34" charset="0"/>
                <a:ea typeface="微软雅黑" panose="020B0503020204020204" pitchFamily="34" charset="-122"/>
                <a:sym typeface="Arial Black" panose="020B0A04020102020204" pitchFamily="34" charset="0"/>
              </a:rPr>
              <a:t>01</a:t>
            </a:r>
            <a:endParaRPr lang="zh-CN" altLang="en-US" sz="4400" b="1" dirty="0">
              <a:solidFill>
                <a:srgbClr val="7F7F7F"/>
              </a:solidFill>
              <a:latin typeface="Arial Black" panose="020B0A04020102020204" pitchFamily="34" charset="0"/>
              <a:ea typeface="微软雅黑" panose="020B0503020204020204" pitchFamily="34" charset="-122"/>
              <a:sym typeface="Arial Black" panose="020B0A04020102020204" pitchFamily="34" charset="0"/>
            </a:endParaRPr>
          </a:p>
        </p:txBody>
      </p:sp>
      <p:sp>
        <p:nvSpPr>
          <p:cNvPr id="47" name="TextBox 46"/>
          <p:cNvSpPr/>
          <p:nvPr/>
        </p:nvSpPr>
        <p:spPr>
          <a:xfrm>
            <a:off x="1785938" y="3922713"/>
            <a:ext cx="1071562" cy="769937"/>
          </a:xfrm>
          <a:prstGeom prst="rect">
            <a:avLst/>
          </a:prstGeom>
          <a:noFill/>
          <a:ln w="9525">
            <a:noFill/>
          </a:ln>
        </p:spPr>
        <p:txBody>
          <a:bodyPr>
            <a:spAutoFit/>
          </a:bodyPr>
          <a:lstStyle/>
          <a:p>
            <a:pPr lvl="0" eaLnBrk="1" hangingPunct="1"/>
            <a:r>
              <a:rPr lang="en-US" altLang="zh-CN" sz="4400" b="1" dirty="0">
                <a:solidFill>
                  <a:srgbClr val="7F7F7F"/>
                </a:solidFill>
                <a:latin typeface="Arial Black" panose="020B0A04020102020204" pitchFamily="34" charset="0"/>
                <a:ea typeface="微软雅黑" panose="020B0503020204020204" pitchFamily="34" charset="-122"/>
                <a:sym typeface="Arial Black" panose="020B0A04020102020204" pitchFamily="34" charset="0"/>
              </a:rPr>
              <a:t>02</a:t>
            </a:r>
            <a:endParaRPr lang="zh-CN" altLang="en-US" sz="4400" b="1" dirty="0">
              <a:solidFill>
                <a:srgbClr val="7F7F7F"/>
              </a:solidFill>
              <a:latin typeface="Arial Black" panose="020B0A04020102020204" pitchFamily="34" charset="0"/>
              <a:ea typeface="微软雅黑" panose="020B0503020204020204" pitchFamily="34" charset="-122"/>
              <a:sym typeface="Arial Black" panose="020B0A04020102020204" pitchFamily="34" charset="0"/>
            </a:endParaRPr>
          </a:p>
        </p:txBody>
      </p:sp>
      <p:sp>
        <p:nvSpPr>
          <p:cNvPr id="48" name="TextBox 47"/>
          <p:cNvSpPr/>
          <p:nvPr/>
        </p:nvSpPr>
        <p:spPr>
          <a:xfrm>
            <a:off x="3192463" y="2022475"/>
            <a:ext cx="4737100" cy="1692275"/>
          </a:xfrm>
          <a:prstGeom prst="rect">
            <a:avLst/>
          </a:prstGeom>
          <a:noFill/>
          <a:ln w="9525">
            <a:noFill/>
          </a:ln>
        </p:spPr>
        <p:txBody>
          <a:bodyPr>
            <a:spAutoFit/>
          </a:bodyPr>
          <a:lstStyle/>
          <a:p>
            <a:pPr lvl="0" eaLnBrk="1" hangingPunct="1">
              <a:lnSpc>
                <a:spcPct val="130000"/>
              </a:lnSpc>
            </a:pPr>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主要包括：工程进展情况、安全保证体系、安全教育培训、平安工地建设、安全风险评估、隧道施工安全九条规定落实情况、安全隐患排查及治理、安全交底、应急救援、环境保护、安全经费、宣传活动、存在问题及整改措施等内容。</a:t>
            </a:r>
            <a:endParaRPr lang="en-US" altLang="x-none"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48"/>
          <p:cNvSpPr/>
          <p:nvPr/>
        </p:nvSpPr>
        <p:spPr>
          <a:xfrm>
            <a:off x="3227388" y="4286250"/>
            <a:ext cx="4916487" cy="412750"/>
          </a:xfrm>
          <a:prstGeom prst="rect">
            <a:avLst/>
          </a:prstGeom>
          <a:noFill/>
          <a:ln w="9525">
            <a:noFill/>
          </a:ln>
        </p:spPr>
        <p:txBody>
          <a:bodyPr>
            <a:spAutoFit/>
          </a:bodyPr>
          <a:lstStyle/>
          <a:p>
            <a:pPr lvl="0" eaLnBrk="1" hangingPunct="1">
              <a:lnSpc>
                <a:spcPct val="130000"/>
              </a:lnSpc>
            </a:pPr>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主要包括：危险源和安全管理计划等内容。</a:t>
            </a:r>
            <a:endParaRPr lang="en-US" altLang="x-none"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filter="wipe(down)">
                                      <p:cBhvr>
                                        <p:cTn id="7" dur="500"/>
                                        <p:tgtEl>
                                          <p:spTgt spid="6146"/>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10000"/>
                                  </p:iterate>
                                  <p:childTnLst>
                                    <p:set>
                                      <p:cBhvr>
                                        <p:cTn id="10" dur="1" fill="hold">
                                          <p:stCondLst>
                                            <p:cond delay="0"/>
                                          </p:stCondLst>
                                        </p:cTn>
                                        <p:tgtEl>
                                          <p:spTgt spid="6147"/>
                                        </p:tgtEl>
                                        <p:attrNameLst>
                                          <p:attrName>style.visibility</p:attrName>
                                        </p:attrNameLst>
                                      </p:cBhvr>
                                      <p:to>
                                        <p:strVal val="visible"/>
                                      </p:to>
                                    </p:set>
                                    <p:anim calcmode="lin" valueType="num">
                                      <p:cBhvr>
                                        <p:cTn id="11" dur="500" fill="hold"/>
                                        <p:tgtEl>
                                          <p:spTgt spid="6147"/>
                                        </p:tgtEl>
                                        <p:attrNameLst>
                                          <p:attrName>ppt_x</p:attrName>
                                        </p:attrNameLst>
                                      </p:cBhvr>
                                      <p:tavLst>
                                        <p:tav tm="0">
                                          <p:val>
                                            <p:strVal val="#ppt_x"/>
                                          </p:val>
                                        </p:tav>
                                        <p:tav tm="100000">
                                          <p:val>
                                            <p:strVal val="#ppt_x"/>
                                          </p:val>
                                        </p:tav>
                                      </p:tavLst>
                                    </p:anim>
                                    <p:anim calcmode="lin" valueType="num">
                                      <p:cBhvr>
                                        <p:cTn id="12" dur="500" fill="hold"/>
                                        <p:tgtEl>
                                          <p:spTgt spid="6147"/>
                                        </p:tgtEl>
                                        <p:attrNameLst>
                                          <p:attrName>ppt_y</p:attrName>
                                        </p:attrNameLst>
                                      </p:cBhvr>
                                      <p:tavLst>
                                        <p:tav tm="0">
                                          <p:val>
                                            <p:strVal val="0-#ppt_h/2"/>
                                          </p:val>
                                        </p:tav>
                                        <p:tav tm="100000">
                                          <p:val>
                                            <p:strVal val="#ppt_y"/>
                                          </p:val>
                                        </p:tav>
                                      </p:tavLst>
                                    </p:anim>
                                  </p:childTnLst>
                                </p:cTn>
                              </p:par>
                            </p:childTnLst>
                          </p:cTn>
                        </p:par>
                        <p:par>
                          <p:cTn id="13" fill="hold">
                            <p:stCondLst>
                              <p:cond delay="6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6164"/>
                                        </p:tgtEl>
                                        <p:attrNameLst>
                                          <p:attrName>style.visibility</p:attrName>
                                        </p:attrNameLst>
                                      </p:cBhvr>
                                      <p:to>
                                        <p:strVal val="visible"/>
                                      </p:to>
                                    </p:set>
                                    <p:anim calcmode="lin" valueType="num">
                                      <p:cBhvr>
                                        <p:cTn id="16" dur="500" fill="hold"/>
                                        <p:tgtEl>
                                          <p:spTgt spid="6164"/>
                                        </p:tgtEl>
                                        <p:attrNameLst>
                                          <p:attrName>ppt_x</p:attrName>
                                        </p:attrNameLst>
                                      </p:cBhvr>
                                      <p:tavLst>
                                        <p:tav tm="0">
                                          <p:val>
                                            <p:strVal val="0-#ppt_w/2"/>
                                          </p:val>
                                        </p:tav>
                                        <p:tav tm="100000">
                                          <p:val>
                                            <p:strVal val="#ppt_x"/>
                                          </p:val>
                                        </p:tav>
                                      </p:tavLst>
                                    </p:anim>
                                    <p:anim calcmode="lin" valueType="num">
                                      <p:cBhvr>
                                        <p:cTn id="17" dur="500" fill="hold"/>
                                        <p:tgtEl>
                                          <p:spTgt spid="6164"/>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filter="wipe(left)">
                                      <p:cBhvr>
                                        <p:cTn id="20" dur="250"/>
                                        <p:tgtEl>
                                          <p:spTgt spid="42"/>
                                        </p:tgtEl>
                                      </p:cBhvr>
                                    </p:animEffect>
                                  </p:childTnLst>
                                </p:cTn>
                              </p:par>
                            </p:childTnLst>
                          </p:cTn>
                        </p:par>
                        <p:par>
                          <p:cTn id="21" fill="hold">
                            <p:stCondLst>
                              <p:cond delay="1850"/>
                            </p:stCondLst>
                            <p:childTnLst>
                              <p:par>
                                <p:cTn id="22" presetID="22" presetClass="entr" presetSubtype="1"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filter="wipe(up)">
                                      <p:cBhvr>
                                        <p:cTn id="24" dur="250"/>
                                        <p:tgtEl>
                                          <p:spTgt spid="39"/>
                                        </p:tgtEl>
                                      </p:cBhvr>
                                    </p:animEffect>
                                  </p:childTnLst>
                                </p:cTn>
                              </p:par>
                            </p:childTnLst>
                          </p:cTn>
                        </p:par>
                        <p:par>
                          <p:cTn id="25" fill="hold">
                            <p:stCondLst>
                              <p:cond delay="2350"/>
                            </p:stCondLst>
                            <p:childTnLst>
                              <p:par>
                                <p:cTn id="26" presetID="22" presetClass="entr" presetSubtype="1"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filter="wipe(up)">
                                      <p:cBhvr>
                                        <p:cTn id="28" dur="250"/>
                                        <p:tgtEl>
                                          <p:spTgt spid="40"/>
                                        </p:tgtEl>
                                      </p:cBhvr>
                                    </p:animEffect>
                                  </p:childTnLst>
                                </p:cTn>
                              </p:par>
                            </p:childTnLst>
                          </p:cTn>
                        </p:par>
                        <p:par>
                          <p:cTn id="29" fill="hold">
                            <p:stCondLst>
                              <p:cond delay="2850"/>
                            </p:stCondLst>
                            <p:childTnLst>
                              <p:par>
                                <p:cTn id="30" presetID="21" presetClass="entr" presetSubtype="1"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filter="wheel(1)">
                                      <p:cBhvr>
                                        <p:cTn id="32" dur="1000"/>
                                        <p:tgtEl>
                                          <p:spTgt spid="41"/>
                                        </p:tgtEl>
                                      </p:cBhvr>
                                    </p:animEffect>
                                  </p:childTnLst>
                                </p:cTn>
                              </p:par>
                              <p:par>
                                <p:cTn id="33" presetID="22" presetClass="entr" presetSubtype="2" fill="hold" grpId="0" nodeType="withEffect">
                                  <p:stCondLst>
                                    <p:cond delay="750"/>
                                  </p:stCondLst>
                                  <p:childTnLst>
                                    <p:set>
                                      <p:cBhvr>
                                        <p:cTn id="34" dur="1" fill="hold">
                                          <p:stCondLst>
                                            <p:cond delay="0"/>
                                          </p:stCondLst>
                                        </p:cTn>
                                        <p:tgtEl>
                                          <p:spTgt spid="43"/>
                                        </p:tgtEl>
                                        <p:attrNameLst>
                                          <p:attrName>style.visibility</p:attrName>
                                        </p:attrNameLst>
                                      </p:cBhvr>
                                      <p:to>
                                        <p:strVal val="visible"/>
                                      </p:to>
                                    </p:set>
                                    <p:animEffect filter="wipe(right)">
                                      <p:cBhvr>
                                        <p:cTn id="35" dur="250"/>
                                        <p:tgtEl>
                                          <p:spTgt spid="43"/>
                                        </p:tgtEl>
                                      </p:cBhvr>
                                    </p:animEffect>
                                  </p:childTnLst>
                                </p:cTn>
                              </p:par>
                            </p:childTnLst>
                          </p:cTn>
                        </p:par>
                        <p:par>
                          <p:cTn id="36" fill="hold">
                            <p:stCondLst>
                              <p:cond delay="385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filter="fade">
                                      <p:cBhvr>
                                        <p:cTn id="39" dur="500"/>
                                        <p:tgtEl>
                                          <p:spTgt spid="46"/>
                                        </p:tgtEl>
                                      </p:cBhvr>
                                    </p:animEffect>
                                    <p:anim calcmode="lin" valueType="num">
                                      <p:cBhvr>
                                        <p:cTn id="40" dur="500" fill="hold"/>
                                        <p:tgtEl>
                                          <p:spTgt spid="46"/>
                                        </p:tgtEl>
                                        <p:attrNameLst>
                                          <p:attrName>ppt_x</p:attrName>
                                        </p:attrNameLst>
                                      </p:cBhvr>
                                      <p:tavLst>
                                        <p:tav tm="0">
                                          <p:val>
                                            <p:strVal val="#ppt_x"/>
                                          </p:val>
                                        </p:tav>
                                        <p:tav tm="100000">
                                          <p:val>
                                            <p:strVal val="#ppt_x"/>
                                          </p:val>
                                        </p:tav>
                                      </p:tavLst>
                                    </p:anim>
                                    <p:anim calcmode="lin" valueType="num">
                                      <p:cBhvr>
                                        <p:cTn id="41" dur="500" fill="hold"/>
                                        <p:tgtEl>
                                          <p:spTgt spid="46"/>
                                        </p:tgtEl>
                                        <p:attrNameLst>
                                          <p:attrName>ppt_y</p:attrName>
                                        </p:attrNameLst>
                                      </p:cBhvr>
                                      <p:tavLst>
                                        <p:tav tm="0">
                                          <p:val>
                                            <p:strVal val="#ppt_y+.1"/>
                                          </p:val>
                                        </p:tav>
                                        <p:tav tm="100000">
                                          <p:val>
                                            <p:strVal val="#ppt_y"/>
                                          </p:val>
                                        </p:tav>
                                      </p:tavLst>
                                    </p:anim>
                                  </p:childTnLst>
                                </p:cTn>
                              </p:par>
                            </p:childTnLst>
                          </p:cTn>
                        </p:par>
                        <p:par>
                          <p:cTn id="42" fill="hold">
                            <p:stCondLst>
                              <p:cond delay="4350"/>
                            </p:stCondLst>
                            <p:childTnLst>
                              <p:par>
                                <p:cTn id="43" presetID="22" presetClass="entr" presetSubtype="8"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filter="wipe(left)">
                                      <p:cBhvr>
                                        <p:cTn id="45" dur="250"/>
                                        <p:tgtEl>
                                          <p:spTgt spid="44"/>
                                        </p:tgtEl>
                                      </p:cBhvr>
                                    </p:animEffect>
                                  </p:childTnLst>
                                </p:cTn>
                              </p:par>
                            </p:childTnLst>
                          </p:cTn>
                        </p:par>
                        <p:par>
                          <p:cTn id="46" fill="hold">
                            <p:stCondLst>
                              <p:cond delay="4850"/>
                            </p:stCondLst>
                            <p:childTnLst>
                              <p:par>
                                <p:cTn id="47" presetID="22" presetClass="entr" presetSubtype="4"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filter="wipe(down)">
                                      <p:cBhvr>
                                        <p:cTn id="49" dur="250"/>
                                        <p:tgtEl>
                                          <p:spTgt spid="48"/>
                                        </p:tgtEl>
                                      </p:cBhvr>
                                    </p:animEffect>
                                  </p:childTnLst>
                                </p:cTn>
                              </p:par>
                            </p:childTnLst>
                          </p:cTn>
                        </p:par>
                        <p:par>
                          <p:cTn id="50" fill="hold">
                            <p:stCondLst>
                              <p:cond delay="5350"/>
                            </p:stCondLst>
                            <p:childTnLst>
                              <p:par>
                                <p:cTn id="51" presetID="42"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childTnLst>
                          </p:cTn>
                        </p:par>
                        <p:par>
                          <p:cTn id="56" fill="hold">
                            <p:stCondLst>
                              <p:cond delay="5850"/>
                            </p:stCondLst>
                            <p:childTnLst>
                              <p:par>
                                <p:cTn id="57" presetID="2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filter="wipe(left)">
                                      <p:cBhvr>
                                        <p:cTn id="59" dur="250"/>
                                        <p:tgtEl>
                                          <p:spTgt spid="45"/>
                                        </p:tgtEl>
                                      </p:cBhvr>
                                    </p:animEffect>
                                  </p:childTnLst>
                                </p:cTn>
                              </p:par>
                            </p:childTnLst>
                          </p:cTn>
                        </p:par>
                        <p:par>
                          <p:cTn id="60" fill="hold">
                            <p:stCondLst>
                              <p:cond delay="6350"/>
                            </p:stCondLst>
                            <p:childTnLst>
                              <p:par>
                                <p:cTn id="61" presetID="42" presetClass="entr" presetSubtype="0"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filter="fade">
                                      <p:cBhvr>
                                        <p:cTn id="63" dur="250"/>
                                        <p:tgtEl>
                                          <p:spTgt spid="49"/>
                                        </p:tgtEl>
                                      </p:cBhvr>
                                    </p:animEffect>
                                    <p:anim calcmode="lin" valueType="num">
                                      <p:cBhvr>
                                        <p:cTn id="64" dur="250" fill="hold"/>
                                        <p:tgtEl>
                                          <p:spTgt spid="49"/>
                                        </p:tgtEl>
                                        <p:attrNameLst>
                                          <p:attrName>ppt_x</p:attrName>
                                        </p:attrNameLst>
                                      </p:cBhvr>
                                      <p:tavLst>
                                        <p:tav tm="0">
                                          <p:val>
                                            <p:strVal val="#ppt_x"/>
                                          </p:val>
                                        </p:tav>
                                        <p:tav tm="100000">
                                          <p:val>
                                            <p:strVal val="#ppt_x"/>
                                          </p:val>
                                        </p:tav>
                                      </p:tavLst>
                                    </p:anim>
                                    <p:anim calcmode="lin" valueType="num">
                                      <p:cBhvr>
                                        <p:cTn id="65"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7" grpId="0" bldLvl="0"/>
      <p:bldP spid="6164" grpId="0" bldLvl="0"/>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p:bldP spid="47" grpId="0" bldLvl="0"/>
      <p:bldP spid="48" grpId="0" bldLvl="0"/>
      <p:bldP spid="49" grpId="0" bldLvl="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2536825" y="3430588"/>
            <a:ext cx="5392738" cy="836612"/>
            <a:chOff x="2536825" y="3430588"/>
            <a:chExt cx="5392738" cy="836612"/>
          </a:xfrm>
        </p:grpSpPr>
        <p:grpSp>
          <p:nvGrpSpPr>
            <p:cNvPr id="42016" name="Rectangle 104"/>
            <p:cNvGrpSpPr/>
            <p:nvPr/>
          </p:nvGrpSpPr>
          <p:grpSpPr>
            <a:xfrm>
              <a:off x="2536825" y="3430588"/>
              <a:ext cx="5321300" cy="836612"/>
              <a:chOff x="2688336" y="4200144"/>
              <a:chExt cx="5602224" cy="908304"/>
            </a:xfrm>
          </p:grpSpPr>
          <p:pic>
            <p:nvPicPr>
              <p:cNvPr id="42018" name="Rectangle 104"/>
              <p:cNvPicPr/>
              <p:nvPr/>
            </p:nvPicPr>
            <p:blipFill>
              <a:blip r:embed="rId1"/>
              <a:stretch>
                <a:fillRect/>
              </a:stretch>
            </p:blipFill>
            <p:spPr>
              <a:xfrm>
                <a:off x="2688336" y="4200144"/>
                <a:ext cx="5602224" cy="908304"/>
              </a:xfrm>
              <a:prstGeom prst="rect">
                <a:avLst/>
              </a:prstGeom>
              <a:noFill/>
              <a:ln w="9525">
                <a:noFill/>
              </a:ln>
            </p:spPr>
          </p:pic>
          <p:sp>
            <p:nvSpPr>
              <p:cNvPr id="42019" name="Text Box 11"/>
              <p:cNvSpPr txBox="1"/>
              <p:nvPr/>
            </p:nvSpPr>
            <p:spPr>
              <a:xfrm rot="10800000">
                <a:off x="2693974" y="4205273"/>
                <a:ext cx="5592775" cy="900113"/>
              </a:xfrm>
              <a:prstGeom prst="rect">
                <a:avLst/>
              </a:prstGeom>
              <a:noFill/>
              <a:ln w="9525">
                <a:noFill/>
              </a:ln>
            </p:spPr>
            <p:txBody>
              <a:bodyPr rot="10800000" wrap="none" anchor="ctr"/>
              <a:lstStyle/>
              <a:p>
                <a:pPr lvl="0" eaLnBrk="1" hangingPunct="1"/>
                <a:endParaRPr lang="ko-KR" altLang="ko-KR" dirty="0">
                  <a:latin typeface="Arial" panose="020B0604020202020204" pitchFamily="34" charset="0"/>
                  <a:ea typeface="宋体" panose="02010600030101010101" pitchFamily="2" charset="-122"/>
                </a:endParaRPr>
              </a:p>
            </p:txBody>
          </p:sp>
        </p:grpSp>
        <p:sp>
          <p:nvSpPr>
            <p:cNvPr id="42017" name="Text Box 118"/>
            <p:cNvSpPr txBox="1"/>
            <p:nvPr/>
          </p:nvSpPr>
          <p:spPr>
            <a:xfrm>
              <a:off x="4500563" y="3527425"/>
              <a:ext cx="3429000" cy="615950"/>
            </a:xfrm>
            <a:prstGeom prst="rect">
              <a:avLst/>
            </a:prstGeom>
            <a:noFill/>
            <a:ln w="9525">
              <a:noFill/>
            </a:ln>
          </p:spPr>
          <p:txBody>
            <a:bodyPr>
              <a:spAutoFit/>
            </a:bodyPr>
            <a:lstStyle/>
            <a:p>
              <a:pPr lvl="0" algn="r" eaLnBrk="1" hangingPunct="1"/>
              <a:r>
                <a:rPr lang="zh-CN" altLang="en-US" sz="2000" dirty="0">
                  <a:latin typeface="方正大黑简体" panose="03000509000000000000" pitchFamily="65" charset="-122"/>
                  <a:ea typeface="方正大黑简体" panose="03000509000000000000" pitchFamily="65" charset="-122"/>
                </a:rPr>
                <a:t>接受安全交底</a:t>
              </a:r>
              <a:endParaRPr lang="en-US" altLang="ko-KR" sz="2000" dirty="0">
                <a:latin typeface="方正大黑简体" panose="03000509000000000000" pitchFamily="65" charset="-122"/>
                <a:ea typeface="方正大黑简体" panose="03000509000000000000" pitchFamily="65" charset="-122"/>
              </a:endParaRPr>
            </a:p>
            <a:p>
              <a:pPr lvl="0" eaLnBrk="1" hangingPunct="1"/>
              <a:r>
                <a:rPr lang="zh-CN" altLang="en-US" sz="1400" dirty="0">
                  <a:latin typeface="微软雅黑" panose="020B0503020204020204" pitchFamily="34" charset="-122"/>
                  <a:ea typeface="微软雅黑" panose="020B0503020204020204" pitchFamily="34" charset="-122"/>
                </a:rPr>
                <a:t>认真熟悉交底，严格按照交底进行作业。</a:t>
              </a:r>
              <a:endParaRPr lang="ko-KR" altLang="ko-KR" sz="1400" dirty="0">
                <a:latin typeface="微软雅黑" panose="020B0503020204020204" pitchFamily="34" charset="-122"/>
                <a:ea typeface="宋体" panose="02010600030101010101" pitchFamily="2" charset="-122"/>
              </a:endParaRPr>
            </a:p>
          </p:txBody>
        </p:sp>
      </p:grpSp>
      <p:cxnSp>
        <p:nvCxnSpPr>
          <p:cNvPr id="41987"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41990" name="타원 21"/>
          <p:cNvSpPr/>
          <p:nvPr/>
        </p:nvSpPr>
        <p:spPr>
          <a:xfrm>
            <a:off x="250825" y="3965575"/>
            <a:ext cx="4614863" cy="1249363"/>
          </a:xfrm>
          <a:prstGeom prst="ellipse">
            <a:avLst/>
          </a:prstGeom>
          <a:gradFill rotWithShape="1">
            <a:gsLst>
              <a:gs pos="0">
                <a:schemeClr val="tx1">
                  <a:alpha val="62999"/>
                </a:schemeClr>
              </a:gs>
              <a:gs pos="100000">
                <a:schemeClr val="bg1">
                  <a:alpha val="0"/>
                </a:schemeClr>
              </a:gs>
            </a:gsLst>
            <a:path path="shape">
              <a:fillToRect l="50000" t="50000" r="50000" b="50000"/>
            </a:path>
            <a:tileRect/>
          </a:gradFill>
          <a:ln w="9525">
            <a:noFill/>
          </a:ln>
        </p:spPr>
        <p:txBody>
          <a:bodyPr wrap="none" anchor="ctr"/>
          <a:lstStyle/>
          <a:p>
            <a:pPr lvl="0" eaLnBrk="1" hangingPunct="1"/>
            <a:endParaRPr lang="ko-KR" altLang="ko-KR" dirty="0">
              <a:latin typeface="Arial" panose="020B0604020202020204" pitchFamily="34" charset="0"/>
              <a:ea typeface="宋体" panose="02010600030101010101" pitchFamily="2" charset="-122"/>
            </a:endParaRPr>
          </a:p>
        </p:txBody>
      </p:sp>
      <p:sp>
        <p:nvSpPr>
          <p:cNvPr id="41991" name="Oval 108"/>
          <p:cNvSpPr/>
          <p:nvPr/>
        </p:nvSpPr>
        <p:spPr>
          <a:xfrm>
            <a:off x="898525" y="2890838"/>
            <a:ext cx="3149600" cy="990600"/>
          </a:xfrm>
          <a:prstGeom prst="ellipse">
            <a:avLst/>
          </a:prstGeom>
          <a:gradFill rotWithShape="1">
            <a:gsLst>
              <a:gs pos="0">
                <a:schemeClr val="tx1">
                  <a:alpha val="50000"/>
                </a:schemeClr>
              </a:gs>
              <a:gs pos="100000">
                <a:schemeClr val="bg1">
                  <a:alpha val="0"/>
                </a:schemeClr>
              </a:gs>
            </a:gsLst>
            <a:path path="shape">
              <a:fillToRect l="50000" t="50000" r="50000" b="50000"/>
            </a:path>
            <a:tileRect/>
          </a:gradFill>
          <a:ln w="9525">
            <a:noFill/>
          </a:ln>
        </p:spPr>
        <p:txBody>
          <a:bodyPr wrap="none" anchor="ctr"/>
          <a:lstStyle/>
          <a:p>
            <a:pPr lvl="0" eaLnBrk="1" hangingPunct="1"/>
            <a:endParaRPr lang="ko-KR" altLang="ko-KR" dirty="0">
              <a:latin typeface="Arial" panose="020B0604020202020204" pitchFamily="34" charset="0"/>
              <a:ea typeface="宋体" panose="02010600030101010101" pitchFamily="2" charset="-122"/>
            </a:endParaRPr>
          </a:p>
        </p:txBody>
      </p:sp>
      <p:sp>
        <p:nvSpPr>
          <p:cNvPr id="41992" name="Oval 112"/>
          <p:cNvSpPr/>
          <p:nvPr/>
        </p:nvSpPr>
        <p:spPr>
          <a:xfrm>
            <a:off x="1411288" y="1973263"/>
            <a:ext cx="2124075" cy="669925"/>
          </a:xfrm>
          <a:prstGeom prst="ellipse">
            <a:avLst/>
          </a:prstGeom>
          <a:gradFill rotWithShape="1">
            <a:gsLst>
              <a:gs pos="0">
                <a:schemeClr val="tx1">
                  <a:alpha val="50000"/>
                </a:schemeClr>
              </a:gs>
              <a:gs pos="100000">
                <a:schemeClr val="bg1">
                  <a:alpha val="0"/>
                </a:schemeClr>
              </a:gs>
            </a:gsLst>
            <a:path path="shape">
              <a:fillToRect l="50000" t="50000" r="50000" b="50000"/>
            </a:path>
            <a:tileRect/>
          </a:gradFill>
          <a:ln w="9525">
            <a:noFill/>
          </a:ln>
        </p:spPr>
        <p:txBody>
          <a:bodyPr wrap="none" anchor="ctr"/>
          <a:lstStyle/>
          <a:p>
            <a:pPr lvl="0" eaLnBrk="1" hangingPunct="1"/>
            <a:endParaRPr lang="ko-KR" altLang="ko-KR" dirty="0">
              <a:latin typeface="Arial" panose="020B0604020202020204" pitchFamily="34" charset="0"/>
              <a:ea typeface="宋体" panose="02010600030101010101" pitchFamily="2" charset="-122"/>
            </a:endParaRPr>
          </a:p>
        </p:txBody>
      </p:sp>
      <p:grpSp>
        <p:nvGrpSpPr>
          <p:cNvPr id="4" name="组合 36"/>
          <p:cNvGrpSpPr/>
          <p:nvPr/>
        </p:nvGrpSpPr>
        <p:grpSpPr>
          <a:xfrm>
            <a:off x="2508250" y="1182688"/>
            <a:ext cx="5346700" cy="898525"/>
            <a:chOff x="2508250" y="1182688"/>
            <a:chExt cx="5346700" cy="898525"/>
          </a:xfrm>
        </p:grpSpPr>
        <p:grpSp>
          <p:nvGrpSpPr>
            <p:cNvPr id="42012" name="Rectangle 103"/>
            <p:cNvGrpSpPr/>
            <p:nvPr/>
          </p:nvGrpSpPr>
          <p:grpSpPr>
            <a:xfrm>
              <a:off x="2508250" y="1182688"/>
              <a:ext cx="5321300" cy="841375"/>
              <a:chOff x="2688336" y="2974848"/>
              <a:chExt cx="5602224" cy="914400"/>
            </a:xfrm>
          </p:grpSpPr>
          <p:pic>
            <p:nvPicPr>
              <p:cNvPr id="42014" name="Rectangle 103"/>
              <p:cNvPicPr/>
              <p:nvPr/>
            </p:nvPicPr>
            <p:blipFill>
              <a:blip r:embed="rId1"/>
              <a:stretch>
                <a:fillRect/>
              </a:stretch>
            </p:blipFill>
            <p:spPr>
              <a:xfrm>
                <a:off x="2688336" y="2974848"/>
                <a:ext cx="5602224" cy="914400"/>
              </a:xfrm>
              <a:prstGeom prst="rect">
                <a:avLst/>
              </a:prstGeom>
              <a:noFill/>
              <a:ln w="9525">
                <a:noFill/>
              </a:ln>
            </p:spPr>
          </p:pic>
          <p:sp>
            <p:nvSpPr>
              <p:cNvPr id="42015" name="Text Box 4"/>
              <p:cNvSpPr txBox="1"/>
              <p:nvPr/>
            </p:nvSpPr>
            <p:spPr>
              <a:xfrm rot="10800000">
                <a:off x="2693974" y="2981312"/>
                <a:ext cx="5592775" cy="900112"/>
              </a:xfrm>
              <a:prstGeom prst="rect">
                <a:avLst/>
              </a:prstGeom>
              <a:noFill/>
              <a:ln w="9525">
                <a:noFill/>
              </a:ln>
            </p:spPr>
            <p:txBody>
              <a:bodyPr rot="10800000" wrap="none" anchor="ctr"/>
              <a:lstStyle/>
              <a:p>
                <a:pPr lvl="0" eaLnBrk="1" hangingPunct="1"/>
                <a:endParaRPr lang="ko-KR" altLang="ko-KR" dirty="0">
                  <a:latin typeface="Arial" panose="020B0604020202020204" pitchFamily="34" charset="0"/>
                  <a:ea typeface="宋体" panose="02010600030101010101" pitchFamily="2" charset="-122"/>
                </a:endParaRPr>
              </a:p>
            </p:txBody>
          </p:sp>
        </p:grpSp>
        <p:sp>
          <p:nvSpPr>
            <p:cNvPr id="42013" name="Text Box 118"/>
            <p:cNvSpPr txBox="1"/>
            <p:nvPr/>
          </p:nvSpPr>
          <p:spPr>
            <a:xfrm>
              <a:off x="3546475" y="1250950"/>
              <a:ext cx="4308475" cy="830263"/>
            </a:xfrm>
            <a:prstGeom prst="rect">
              <a:avLst/>
            </a:prstGeom>
            <a:noFill/>
            <a:ln w="9525">
              <a:noFill/>
            </a:ln>
          </p:spPr>
          <p:txBody>
            <a:bodyPr>
              <a:spAutoFit/>
            </a:bodyPr>
            <a:lstStyle/>
            <a:p>
              <a:pPr lvl="0" algn="r" eaLnBrk="1" hangingPunct="1"/>
              <a:r>
                <a:rPr lang="zh-CN" altLang="en-US" sz="2000" dirty="0">
                  <a:latin typeface="方正大黑简体" panose="03000509000000000000" pitchFamily="65" charset="-122"/>
                  <a:ea typeface="方正大黑简体" panose="03000509000000000000" pitchFamily="65" charset="-122"/>
                </a:rPr>
                <a:t>制定安全交底</a:t>
              </a:r>
              <a:endParaRPr lang="en-US" altLang="ko-KR" sz="2000" dirty="0">
                <a:latin typeface="方正大黑简体" panose="03000509000000000000" pitchFamily="65" charset="-122"/>
                <a:ea typeface="方正大黑简体" panose="03000509000000000000" pitchFamily="65" charset="-122"/>
              </a:endParaRPr>
            </a:p>
            <a:p>
              <a:pPr lvl="0" eaLnBrk="1" hangingPunct="1"/>
              <a:r>
                <a:rPr lang="zh-CN" altLang="en-US" sz="1400" dirty="0">
                  <a:latin typeface="微软雅黑" panose="020B0503020204020204" pitchFamily="34" charset="-122"/>
                  <a:ea typeface="微软雅黑" panose="020B0503020204020204" pitchFamily="34" charset="-122"/>
                </a:rPr>
                <a:t>根据施工工艺及作业环境制定交安全底</a:t>
              </a:r>
              <a:r>
                <a:rPr lang="en-US" altLang="zh-CN" sz="1400" dirty="0">
                  <a:latin typeface="微软雅黑" panose="020B0503020204020204" pitchFamily="34" charset="-122"/>
                  <a:ea typeface="微软雅黑" panose="020B0503020204020204" pitchFamily="34" charset="-122"/>
                </a:rPr>
                <a:t>42</a:t>
              </a:r>
              <a:r>
                <a:rPr lang="zh-CN" altLang="en-US" sz="1400" dirty="0">
                  <a:latin typeface="微软雅黑" panose="020B0503020204020204" pitchFamily="34" charset="-122"/>
                  <a:ea typeface="微软雅黑" panose="020B0503020204020204" pitchFamily="34" charset="-122"/>
                </a:rPr>
                <a:t>份，进行交底</a:t>
              </a:r>
              <a:r>
                <a:rPr lang="en-US" altLang="zh-CN" sz="1400" dirty="0">
                  <a:latin typeface="微软雅黑" panose="020B0503020204020204" pitchFamily="34" charset="-122"/>
                  <a:ea typeface="微软雅黑" panose="020B0503020204020204" pitchFamily="34" charset="-122"/>
                </a:rPr>
                <a:t>60</a:t>
              </a:r>
              <a:r>
                <a:rPr lang="zh-CN" altLang="en-US" sz="1400" dirty="0">
                  <a:latin typeface="微软雅黑" panose="020B0503020204020204" pitchFamily="34" charset="-122"/>
                  <a:ea typeface="微软雅黑" panose="020B0503020204020204" pitchFamily="34" charset="-122"/>
                </a:rPr>
                <a:t>次。保证交底覆盖率</a:t>
              </a:r>
              <a:r>
                <a:rPr lang="en-US" altLang="zh-CN" sz="1400" dirty="0">
                  <a:latin typeface="微软雅黑" panose="020B0503020204020204" pitchFamily="34" charset="-122"/>
                  <a:ea typeface="微软雅黑" panose="020B0503020204020204" pitchFamily="34" charset="-122"/>
                </a:rPr>
                <a:t>100%</a:t>
              </a:r>
              <a:r>
                <a:rPr lang="zh-CN" altLang="en-US" sz="1400" dirty="0">
                  <a:latin typeface="微软雅黑" panose="020B0503020204020204" pitchFamily="34" charset="-122"/>
                  <a:ea typeface="微软雅黑" panose="020B0503020204020204" pitchFamily="34" charset="-122"/>
                </a:rPr>
                <a:t>。</a:t>
              </a:r>
              <a:endParaRPr lang="ko-KR" altLang="ko-KR" sz="1400" dirty="0">
                <a:latin typeface="微软雅黑" panose="020B0503020204020204" pitchFamily="34" charset="-122"/>
                <a:ea typeface="宋体" panose="02010600030101010101" pitchFamily="2" charset="-122"/>
              </a:endParaRPr>
            </a:p>
          </p:txBody>
        </p:sp>
      </p:grpSp>
      <p:grpSp>
        <p:nvGrpSpPr>
          <p:cNvPr id="6" name="组合 38"/>
          <p:cNvGrpSpPr/>
          <p:nvPr/>
        </p:nvGrpSpPr>
        <p:grpSpPr>
          <a:xfrm>
            <a:off x="730250" y="3103563"/>
            <a:ext cx="3489325" cy="1590675"/>
            <a:chOff x="730250" y="3103563"/>
            <a:chExt cx="3489325" cy="1590675"/>
          </a:xfrm>
        </p:grpSpPr>
        <p:grpSp>
          <p:nvGrpSpPr>
            <p:cNvPr id="42008" name="Group 105"/>
            <p:cNvGrpSpPr/>
            <p:nvPr/>
          </p:nvGrpSpPr>
          <p:grpSpPr>
            <a:xfrm>
              <a:off x="730250" y="3103563"/>
              <a:ext cx="3489325" cy="1590675"/>
              <a:chOff x="1728" y="3024"/>
              <a:chExt cx="2304" cy="1080"/>
            </a:xfrm>
          </p:grpSpPr>
          <p:sp>
            <p:nvSpPr>
              <p:cNvPr id="24" name="Freeform 106"/>
              <p:cNvSpPr/>
              <p:nvPr/>
            </p:nvSpPr>
            <p:spPr bwMode="auto">
              <a:xfrm>
                <a:off x="1728" y="3024"/>
                <a:ext cx="2304" cy="1080"/>
              </a:xfrm>
              <a:custGeom>
                <a:avLst/>
                <a:gdLst/>
                <a:ahLst/>
                <a:cxnLst>
                  <a:cxn ang="0">
                    <a:pos x="2304" y="792"/>
                  </a:cxn>
                  <a:cxn ang="0">
                    <a:pos x="2302" y="806"/>
                  </a:cxn>
                  <a:cxn ang="0">
                    <a:pos x="2290" y="836"/>
                  </a:cxn>
                  <a:cxn ang="0">
                    <a:pos x="2268" y="864"/>
                  </a:cxn>
                  <a:cxn ang="0">
                    <a:pos x="2234" y="892"/>
                  </a:cxn>
                  <a:cxn ang="0">
                    <a:pos x="2190" y="916"/>
                  </a:cxn>
                  <a:cxn ang="0">
                    <a:pos x="2108" y="954"/>
                  </a:cxn>
                  <a:cxn ang="0">
                    <a:pos x="1966" y="996"/>
                  </a:cxn>
                  <a:cxn ang="0">
                    <a:pos x="1796" y="1030"/>
                  </a:cxn>
                  <a:cxn ang="0">
                    <a:pos x="1600" y="1058"/>
                  </a:cxn>
                  <a:cxn ang="0">
                    <a:pos x="1384" y="1074"/>
                  </a:cxn>
                  <a:cxn ang="0">
                    <a:pos x="1152" y="1080"/>
                  </a:cxn>
                  <a:cxn ang="0">
                    <a:pos x="1034" y="1078"/>
                  </a:cxn>
                  <a:cxn ang="0">
                    <a:pos x="810" y="1068"/>
                  </a:cxn>
                  <a:cxn ang="0">
                    <a:pos x="602" y="1046"/>
                  </a:cxn>
                  <a:cxn ang="0">
                    <a:pos x="420" y="1014"/>
                  </a:cxn>
                  <a:cxn ang="0">
                    <a:pos x="264" y="976"/>
                  </a:cxn>
                  <a:cxn ang="0">
                    <a:pos x="140" y="930"/>
                  </a:cxn>
                  <a:cxn ang="0">
                    <a:pos x="90" y="904"/>
                  </a:cxn>
                  <a:cxn ang="0">
                    <a:pos x="52" y="878"/>
                  </a:cxn>
                  <a:cxn ang="0">
                    <a:pos x="24" y="850"/>
                  </a:cxn>
                  <a:cxn ang="0">
                    <a:pos x="6" y="822"/>
                  </a:cxn>
                  <a:cxn ang="0">
                    <a:pos x="0" y="792"/>
                  </a:cxn>
                  <a:cxn ang="0">
                    <a:pos x="288" y="216"/>
                  </a:cxn>
                  <a:cxn ang="0">
                    <a:pos x="292" y="194"/>
                  </a:cxn>
                  <a:cxn ang="0">
                    <a:pos x="306" y="172"/>
                  </a:cxn>
                  <a:cxn ang="0">
                    <a:pos x="326" y="152"/>
                  </a:cxn>
                  <a:cxn ang="0">
                    <a:pos x="356" y="132"/>
                  </a:cxn>
                  <a:cxn ang="0">
                    <a:pos x="436" y="96"/>
                  </a:cxn>
                  <a:cxn ang="0">
                    <a:pos x="542" y="64"/>
                  </a:cxn>
                  <a:cxn ang="0">
                    <a:pos x="668" y="36"/>
                  </a:cxn>
                  <a:cxn ang="0">
                    <a:pos x="816" y="16"/>
                  </a:cxn>
                  <a:cxn ang="0">
                    <a:pos x="978" y="4"/>
                  </a:cxn>
                  <a:cxn ang="0">
                    <a:pos x="1152" y="0"/>
                  </a:cxn>
                  <a:cxn ang="0">
                    <a:pos x="1240" y="2"/>
                  </a:cxn>
                  <a:cxn ang="0">
                    <a:pos x="1408" y="10"/>
                  </a:cxn>
                  <a:cxn ang="0">
                    <a:pos x="1564" y="26"/>
                  </a:cxn>
                  <a:cxn ang="0">
                    <a:pos x="1702" y="50"/>
                  </a:cxn>
                  <a:cxn ang="0">
                    <a:pos x="1818" y="78"/>
                  </a:cxn>
                  <a:cxn ang="0">
                    <a:pos x="1912" y="114"/>
                  </a:cxn>
                  <a:cxn ang="0">
                    <a:pos x="1964" y="142"/>
                  </a:cxn>
                  <a:cxn ang="0">
                    <a:pos x="1988" y="162"/>
                  </a:cxn>
                  <a:cxn ang="0">
                    <a:pos x="2006" y="184"/>
                  </a:cxn>
                  <a:cxn ang="0">
                    <a:pos x="2014" y="204"/>
                  </a:cxn>
                  <a:cxn ang="0">
                    <a:pos x="2016" y="216"/>
                  </a:cxn>
                </a:cxnLst>
                <a:rect l="0" t="0" r="r" b="b"/>
                <a:pathLst>
                  <a:path w="2304" h="1080">
                    <a:moveTo>
                      <a:pt x="2016" y="216"/>
                    </a:moveTo>
                    <a:lnTo>
                      <a:pt x="2304" y="792"/>
                    </a:ln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lnTo>
                      <a:pt x="2016" y="216"/>
                    </a:lnTo>
                    <a:close/>
                  </a:path>
                </a:pathLst>
              </a:custGeom>
              <a:gradFill rotWithShape="1">
                <a:gsLst>
                  <a:gs pos="0">
                    <a:schemeClr val="bg1"/>
                  </a:gs>
                  <a:gs pos="100000">
                    <a:schemeClr val="bg1">
                      <a:gamma/>
                      <a:shade val="46275"/>
                      <a:invGamma/>
                    </a:schemeClr>
                  </a:gs>
                </a:gsLst>
                <a:lin ang="0" scaled="1"/>
              </a:gradFill>
              <a:ln w="9525" cap="flat" cmpd="sng">
                <a:noFill/>
                <a:prstDash val="solid"/>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42011" name="Freeform 107"/>
              <p:cNvSpPr/>
              <p:nvPr/>
            </p:nvSpPr>
            <p:spPr>
              <a:xfrm>
                <a:off x="2016" y="3024"/>
                <a:ext cx="1728" cy="432"/>
              </a:xfrm>
              <a:custGeom>
                <a:avLst/>
                <a:gdLst>
                  <a:gd name="txL" fmla="*/ 0 w 1728"/>
                  <a:gd name="txT" fmla="*/ 0 h 432"/>
                  <a:gd name="txR" fmla="*/ 1728 w 1728"/>
                  <a:gd name="txB" fmla="*/ 432 h 432"/>
                </a:gdLst>
                <a:ahLst/>
                <a:cxnLst>
                  <a:cxn ang="0">
                    <a:pos x="1728" y="216"/>
                  </a:cxn>
                  <a:cxn ang="0">
                    <a:pos x="1724" y="238"/>
                  </a:cxn>
                  <a:cxn ang="0">
                    <a:pos x="1710" y="260"/>
                  </a:cxn>
                  <a:cxn ang="0">
                    <a:pos x="1690" y="280"/>
                  </a:cxn>
                  <a:cxn ang="0">
                    <a:pos x="1660" y="300"/>
                  </a:cxn>
                  <a:cxn ang="0">
                    <a:pos x="1580" y="336"/>
                  </a:cxn>
                  <a:cxn ang="0">
                    <a:pos x="1474" y="368"/>
                  </a:cxn>
                  <a:cxn ang="0">
                    <a:pos x="1348" y="396"/>
                  </a:cxn>
                  <a:cxn ang="0">
                    <a:pos x="1200" y="416"/>
                  </a:cxn>
                  <a:cxn ang="0">
                    <a:pos x="1038" y="428"/>
                  </a:cxn>
                  <a:cxn ang="0">
                    <a:pos x="864" y="432"/>
                  </a:cxn>
                  <a:cxn ang="0">
                    <a:pos x="776" y="430"/>
                  </a:cxn>
                  <a:cxn ang="0">
                    <a:pos x="608" y="422"/>
                  </a:cxn>
                  <a:cxn ang="0">
                    <a:pos x="452" y="406"/>
                  </a:cxn>
                  <a:cxn ang="0">
                    <a:pos x="314" y="382"/>
                  </a:cxn>
                  <a:cxn ang="0">
                    <a:pos x="198" y="354"/>
                  </a:cxn>
                  <a:cxn ang="0">
                    <a:pos x="104" y="318"/>
                  </a:cxn>
                  <a:cxn ang="0">
                    <a:pos x="52" y="290"/>
                  </a:cxn>
                  <a:cxn ang="0">
                    <a:pos x="28" y="270"/>
                  </a:cxn>
                  <a:cxn ang="0">
                    <a:pos x="10" y="248"/>
                  </a:cxn>
                  <a:cxn ang="0">
                    <a:pos x="2" y="228"/>
                  </a:cxn>
                  <a:cxn ang="0">
                    <a:pos x="0" y="216"/>
                  </a:cxn>
                  <a:cxn ang="0">
                    <a:pos x="4" y="194"/>
                  </a:cxn>
                  <a:cxn ang="0">
                    <a:pos x="18" y="172"/>
                  </a:cxn>
                  <a:cxn ang="0">
                    <a:pos x="38" y="152"/>
                  </a:cxn>
                  <a:cxn ang="0">
                    <a:pos x="68" y="132"/>
                  </a:cxn>
                  <a:cxn ang="0">
                    <a:pos x="148" y="96"/>
                  </a:cxn>
                  <a:cxn ang="0">
                    <a:pos x="254" y="64"/>
                  </a:cxn>
                  <a:cxn ang="0">
                    <a:pos x="380" y="36"/>
                  </a:cxn>
                  <a:cxn ang="0">
                    <a:pos x="528" y="16"/>
                  </a:cxn>
                  <a:cxn ang="0">
                    <a:pos x="690" y="4"/>
                  </a:cxn>
                  <a:cxn ang="0">
                    <a:pos x="864" y="0"/>
                  </a:cxn>
                  <a:cxn ang="0">
                    <a:pos x="952" y="2"/>
                  </a:cxn>
                  <a:cxn ang="0">
                    <a:pos x="1120" y="10"/>
                  </a:cxn>
                  <a:cxn ang="0">
                    <a:pos x="1276" y="26"/>
                  </a:cxn>
                  <a:cxn ang="0">
                    <a:pos x="1414" y="50"/>
                  </a:cxn>
                  <a:cxn ang="0">
                    <a:pos x="1530" y="78"/>
                  </a:cxn>
                  <a:cxn ang="0">
                    <a:pos x="1624" y="114"/>
                  </a:cxn>
                  <a:cxn ang="0">
                    <a:pos x="1676" y="142"/>
                  </a:cxn>
                  <a:cxn ang="0">
                    <a:pos x="1700" y="162"/>
                  </a:cxn>
                  <a:cxn ang="0">
                    <a:pos x="1718" y="184"/>
                  </a:cxn>
                  <a:cxn ang="0">
                    <a:pos x="1726" y="204"/>
                  </a:cxn>
                  <a:cxn ang="0">
                    <a:pos x="1728" y="216"/>
                  </a:cxn>
                </a:cxnLst>
                <a:rect l="txL" t="txT" r="txR" b="txB"/>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tileRect/>
              </a:gradFill>
              <a:ln w="12700">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grpSp>
        <p:sp>
          <p:nvSpPr>
            <p:cNvPr id="42009" name="Text Box 115"/>
            <p:cNvSpPr txBox="1"/>
            <p:nvPr/>
          </p:nvSpPr>
          <p:spPr>
            <a:xfrm>
              <a:off x="1500188" y="4038600"/>
              <a:ext cx="2032000" cy="461963"/>
            </a:xfrm>
            <a:prstGeom prst="rect">
              <a:avLst/>
            </a:prstGeom>
            <a:noFill/>
            <a:ln w="9525">
              <a:noFill/>
            </a:ln>
          </p:spPr>
          <p:txBody>
            <a:bodyPr wrap="none">
              <a:spAutoFit/>
            </a:bodyPr>
            <a:lstStyle/>
            <a:p>
              <a:pPr lvl="0" algn="ctr" eaLnBrk="1" hangingPunct="1"/>
              <a:r>
                <a:rPr lang="zh-CN" altLang="en-US" sz="2400" b="1" dirty="0">
                  <a:latin typeface="微软雅黑" panose="020B0503020204020204" pitchFamily="34" charset="-122"/>
                  <a:ea typeface="微软雅黑" panose="020B0503020204020204" pitchFamily="34" charset="-122"/>
                </a:rPr>
                <a:t>一线作业人员</a:t>
              </a:r>
              <a:endParaRPr lang="ko-KR" altLang="ko-KR" sz="2400" b="1" dirty="0">
                <a:latin typeface="微软雅黑" panose="020B0503020204020204" pitchFamily="34" charset="-122"/>
                <a:ea typeface="宋体" panose="02010600030101010101" pitchFamily="2" charset="-122"/>
              </a:endParaRPr>
            </a:p>
          </p:txBody>
        </p:sp>
      </p:grpSp>
      <p:grpSp>
        <p:nvGrpSpPr>
          <p:cNvPr id="8" name="组合 39"/>
          <p:cNvGrpSpPr/>
          <p:nvPr/>
        </p:nvGrpSpPr>
        <p:grpSpPr>
          <a:xfrm>
            <a:off x="2536825" y="2286000"/>
            <a:ext cx="5392738" cy="858838"/>
            <a:chOff x="2536825" y="2286000"/>
            <a:chExt cx="5392738" cy="858838"/>
          </a:xfrm>
        </p:grpSpPr>
        <p:grpSp>
          <p:nvGrpSpPr>
            <p:cNvPr id="42004" name="Rectangle 103"/>
            <p:cNvGrpSpPr/>
            <p:nvPr/>
          </p:nvGrpSpPr>
          <p:grpSpPr>
            <a:xfrm>
              <a:off x="2536825" y="2303463"/>
              <a:ext cx="5321300" cy="841375"/>
              <a:chOff x="2688336" y="2974848"/>
              <a:chExt cx="5602224" cy="914400"/>
            </a:xfrm>
          </p:grpSpPr>
          <p:pic>
            <p:nvPicPr>
              <p:cNvPr id="42006" name="Rectangle 103"/>
              <p:cNvPicPr/>
              <p:nvPr/>
            </p:nvPicPr>
            <p:blipFill>
              <a:blip r:embed="rId1"/>
              <a:stretch>
                <a:fillRect/>
              </a:stretch>
            </p:blipFill>
            <p:spPr>
              <a:xfrm>
                <a:off x="2688336" y="2974848"/>
                <a:ext cx="5602224" cy="914400"/>
              </a:xfrm>
              <a:prstGeom prst="rect">
                <a:avLst/>
              </a:prstGeom>
              <a:noFill/>
              <a:ln w="9525">
                <a:noFill/>
              </a:ln>
            </p:spPr>
          </p:pic>
          <p:sp>
            <p:nvSpPr>
              <p:cNvPr id="42007" name="Text Box 8"/>
              <p:cNvSpPr txBox="1"/>
              <p:nvPr/>
            </p:nvSpPr>
            <p:spPr>
              <a:xfrm rot="10800000">
                <a:off x="2693974" y="2981312"/>
                <a:ext cx="5592775" cy="900112"/>
              </a:xfrm>
              <a:prstGeom prst="rect">
                <a:avLst/>
              </a:prstGeom>
              <a:noFill/>
              <a:ln w="9525">
                <a:noFill/>
              </a:ln>
            </p:spPr>
            <p:txBody>
              <a:bodyPr rot="10800000" wrap="none" anchor="ctr"/>
              <a:lstStyle/>
              <a:p>
                <a:pPr lvl="0" eaLnBrk="1" hangingPunct="1"/>
                <a:endParaRPr lang="ko-KR" altLang="ko-KR" dirty="0">
                  <a:latin typeface="Arial" panose="020B0604020202020204" pitchFamily="34" charset="0"/>
                  <a:ea typeface="宋体" panose="02010600030101010101" pitchFamily="2" charset="-122"/>
                </a:endParaRPr>
              </a:p>
            </p:txBody>
          </p:sp>
        </p:grpSp>
        <p:sp>
          <p:nvSpPr>
            <p:cNvPr id="42005" name="Text Box 118"/>
            <p:cNvSpPr txBox="1"/>
            <p:nvPr/>
          </p:nvSpPr>
          <p:spPr>
            <a:xfrm>
              <a:off x="3786188" y="2286000"/>
              <a:ext cx="4143375" cy="830263"/>
            </a:xfrm>
            <a:prstGeom prst="rect">
              <a:avLst/>
            </a:prstGeom>
            <a:noFill/>
            <a:ln w="9525">
              <a:noFill/>
            </a:ln>
          </p:spPr>
          <p:txBody>
            <a:bodyPr>
              <a:spAutoFit/>
            </a:bodyPr>
            <a:lstStyle/>
            <a:p>
              <a:pPr lvl="0" algn="r" eaLnBrk="1" hangingPunct="1"/>
              <a:r>
                <a:rPr lang="zh-CN" altLang="en-US" sz="2000" dirty="0">
                  <a:latin typeface="方正大黑简体" panose="03000509000000000000" pitchFamily="65" charset="-122"/>
                  <a:ea typeface="方正大黑简体" panose="03000509000000000000" pitchFamily="65" charset="-122"/>
                </a:rPr>
                <a:t>接受并传达安全交底</a:t>
              </a:r>
              <a:endParaRPr lang="en-US" altLang="ko-KR" sz="2000" dirty="0">
                <a:latin typeface="方正大黑简体" panose="03000509000000000000" pitchFamily="65" charset="-122"/>
                <a:ea typeface="方正大黑简体" panose="03000509000000000000" pitchFamily="65" charset="-122"/>
              </a:endParaRPr>
            </a:p>
            <a:p>
              <a:pPr lvl="0" eaLnBrk="1" hangingPunct="1"/>
              <a:r>
                <a:rPr lang="zh-CN" altLang="en-US" sz="1400" dirty="0">
                  <a:latin typeface="微软雅黑" panose="020B0503020204020204" pitchFamily="34" charset="-122"/>
                  <a:ea typeface="微软雅黑" panose="020B0503020204020204" pitchFamily="34" charset="-122"/>
                </a:rPr>
                <a:t>接受安全部下发的安全交底，严格按照交底进行管理及生产作业，并把交底传达到每位作业人员。</a:t>
              </a:r>
              <a:endParaRPr lang="ko-KR" altLang="ko-KR" sz="1400" dirty="0">
                <a:latin typeface="微软雅黑" panose="020B0503020204020204" pitchFamily="34" charset="-122"/>
                <a:ea typeface="宋体" panose="02010600030101010101" pitchFamily="2" charset="-122"/>
              </a:endParaRPr>
            </a:p>
          </p:txBody>
        </p:sp>
      </p:grpSp>
      <p:grpSp>
        <p:nvGrpSpPr>
          <p:cNvPr id="10" name="组合 37"/>
          <p:cNvGrpSpPr/>
          <p:nvPr/>
        </p:nvGrpSpPr>
        <p:grpSpPr>
          <a:xfrm>
            <a:off x="1311275" y="2176463"/>
            <a:ext cx="2359025" cy="1263650"/>
            <a:chOff x="1311275" y="2176463"/>
            <a:chExt cx="2359025" cy="1263650"/>
          </a:xfrm>
        </p:grpSpPr>
        <p:grpSp>
          <p:nvGrpSpPr>
            <p:cNvPr id="42000" name="Group 109"/>
            <p:cNvGrpSpPr/>
            <p:nvPr/>
          </p:nvGrpSpPr>
          <p:grpSpPr>
            <a:xfrm>
              <a:off x="1311275" y="2176463"/>
              <a:ext cx="2359025" cy="1263650"/>
              <a:chOff x="2016" y="1944"/>
              <a:chExt cx="1728" cy="936"/>
            </a:xfrm>
          </p:grpSpPr>
          <p:sp>
            <p:nvSpPr>
              <p:cNvPr id="28" name="Freeform 110"/>
              <p:cNvSpPr/>
              <p:nvPr/>
            </p:nvSpPr>
            <p:spPr bwMode="auto">
              <a:xfrm>
                <a:off x="2016" y="1944"/>
                <a:ext cx="1728" cy="936"/>
              </a:xfrm>
              <a:custGeom>
                <a:avLst/>
                <a:gdLst/>
                <a:ahLst/>
                <a:cxnLst>
                  <a:cxn ang="0">
                    <a:pos x="1728" y="720"/>
                  </a:cxn>
                  <a:cxn ang="0">
                    <a:pos x="1726" y="732"/>
                  </a:cxn>
                  <a:cxn ang="0">
                    <a:pos x="1718" y="752"/>
                  </a:cxn>
                  <a:cxn ang="0">
                    <a:pos x="1700" y="774"/>
                  </a:cxn>
                  <a:cxn ang="0">
                    <a:pos x="1676" y="794"/>
                  </a:cxn>
                  <a:cxn ang="0">
                    <a:pos x="1624" y="822"/>
                  </a:cxn>
                  <a:cxn ang="0">
                    <a:pos x="1530" y="858"/>
                  </a:cxn>
                  <a:cxn ang="0">
                    <a:pos x="1414" y="886"/>
                  </a:cxn>
                  <a:cxn ang="0">
                    <a:pos x="1276" y="910"/>
                  </a:cxn>
                  <a:cxn ang="0">
                    <a:pos x="1120" y="926"/>
                  </a:cxn>
                  <a:cxn ang="0">
                    <a:pos x="952" y="934"/>
                  </a:cxn>
                  <a:cxn ang="0">
                    <a:pos x="864" y="936"/>
                  </a:cxn>
                  <a:cxn ang="0">
                    <a:pos x="690" y="932"/>
                  </a:cxn>
                  <a:cxn ang="0">
                    <a:pos x="528" y="920"/>
                  </a:cxn>
                  <a:cxn ang="0">
                    <a:pos x="380" y="900"/>
                  </a:cxn>
                  <a:cxn ang="0">
                    <a:pos x="254" y="872"/>
                  </a:cxn>
                  <a:cxn ang="0">
                    <a:pos x="148" y="840"/>
                  </a:cxn>
                  <a:cxn ang="0">
                    <a:pos x="68" y="804"/>
                  </a:cxn>
                  <a:cxn ang="0">
                    <a:pos x="38" y="784"/>
                  </a:cxn>
                  <a:cxn ang="0">
                    <a:pos x="18" y="764"/>
                  </a:cxn>
                  <a:cxn ang="0">
                    <a:pos x="4" y="742"/>
                  </a:cxn>
                  <a:cxn ang="0">
                    <a:pos x="0" y="720"/>
                  </a:cxn>
                  <a:cxn ang="0">
                    <a:pos x="288" y="144"/>
                  </a:cxn>
                  <a:cxn ang="0">
                    <a:pos x="290" y="130"/>
                  </a:cxn>
                  <a:cxn ang="0">
                    <a:pos x="300" y="114"/>
                  </a:cxn>
                  <a:cxn ang="0">
                    <a:pos x="334" y="88"/>
                  </a:cxn>
                  <a:cxn ang="0">
                    <a:pos x="386" y="64"/>
                  </a:cxn>
                  <a:cxn ang="0">
                    <a:pos x="456" y="42"/>
                  </a:cxn>
                  <a:cxn ang="0">
                    <a:pos x="542" y="24"/>
                  </a:cxn>
                  <a:cxn ang="0">
                    <a:pos x="640" y="12"/>
                  </a:cxn>
                  <a:cxn ang="0">
                    <a:pos x="748" y="2"/>
                  </a:cxn>
                  <a:cxn ang="0">
                    <a:pos x="864" y="0"/>
                  </a:cxn>
                  <a:cxn ang="0">
                    <a:pos x="922" y="0"/>
                  </a:cxn>
                  <a:cxn ang="0">
                    <a:pos x="1036" y="6"/>
                  </a:cxn>
                  <a:cxn ang="0">
                    <a:pos x="1138" y="18"/>
                  </a:cxn>
                  <a:cxn ang="0">
                    <a:pos x="1230" y="32"/>
                  </a:cxn>
                  <a:cxn ang="0">
                    <a:pos x="1308" y="52"/>
                  </a:cxn>
                  <a:cxn ang="0">
                    <a:pos x="1370" y="76"/>
                  </a:cxn>
                  <a:cxn ang="0">
                    <a:pos x="1414" y="102"/>
                  </a:cxn>
                  <a:cxn ang="0">
                    <a:pos x="1434" y="122"/>
                  </a:cxn>
                  <a:cxn ang="0">
                    <a:pos x="1440" y="136"/>
                  </a:cxn>
                  <a:cxn ang="0">
                    <a:pos x="1440" y="144"/>
                  </a:cxn>
                </a:cxnLst>
                <a:rect l="0" t="0" r="r" b="b"/>
                <a:pathLst>
                  <a:path w="1728" h="936">
                    <a:moveTo>
                      <a:pt x="1440" y="144"/>
                    </a:moveTo>
                    <a:lnTo>
                      <a:pt x="1728" y="720"/>
                    </a:ln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lnTo>
                      <a:pt x="1440" y="144"/>
                    </a:lnTo>
                    <a:close/>
                  </a:path>
                </a:pathLst>
              </a:custGeom>
              <a:gradFill rotWithShape="1">
                <a:gsLst>
                  <a:gs pos="0">
                    <a:schemeClr val="bg1"/>
                  </a:gs>
                  <a:gs pos="100000">
                    <a:schemeClr val="bg1">
                      <a:gamma/>
                      <a:shade val="46275"/>
                      <a:invGamma/>
                    </a:schemeClr>
                  </a:gs>
                </a:gsLst>
                <a:lin ang="0" scaled="1"/>
              </a:gradFill>
              <a:ln w="9525" cap="flat" cmpd="sng">
                <a:noFill/>
                <a:prstDash val="solid"/>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42003" name="Freeform 111"/>
              <p:cNvSpPr/>
              <p:nvPr/>
            </p:nvSpPr>
            <p:spPr>
              <a:xfrm>
                <a:off x="2304" y="1944"/>
                <a:ext cx="1152" cy="288"/>
              </a:xfrm>
              <a:custGeom>
                <a:avLst/>
                <a:gdLst>
                  <a:gd name="txL" fmla="*/ 0 w 1152"/>
                  <a:gd name="txT" fmla="*/ 0 h 288"/>
                  <a:gd name="txR" fmla="*/ 1152 w 1152"/>
                  <a:gd name="txB" fmla="*/ 288 h 288"/>
                </a:gdLst>
                <a:ahLst/>
                <a:cxnLst>
                  <a:cxn ang="0">
                    <a:pos x="1152" y="144"/>
                  </a:cxn>
                  <a:cxn ang="0">
                    <a:pos x="1150" y="158"/>
                  </a:cxn>
                  <a:cxn ang="0">
                    <a:pos x="1140" y="174"/>
                  </a:cxn>
                  <a:cxn ang="0">
                    <a:pos x="1106" y="200"/>
                  </a:cxn>
                  <a:cxn ang="0">
                    <a:pos x="1054" y="224"/>
                  </a:cxn>
                  <a:cxn ang="0">
                    <a:pos x="984" y="246"/>
                  </a:cxn>
                  <a:cxn ang="0">
                    <a:pos x="898" y="264"/>
                  </a:cxn>
                  <a:cxn ang="0">
                    <a:pos x="800" y="276"/>
                  </a:cxn>
                  <a:cxn ang="0">
                    <a:pos x="692" y="286"/>
                  </a:cxn>
                  <a:cxn ang="0">
                    <a:pos x="576" y="288"/>
                  </a:cxn>
                  <a:cxn ang="0">
                    <a:pos x="518" y="288"/>
                  </a:cxn>
                  <a:cxn ang="0">
                    <a:pos x="404" y="282"/>
                  </a:cxn>
                  <a:cxn ang="0">
                    <a:pos x="302" y="270"/>
                  </a:cxn>
                  <a:cxn ang="0">
                    <a:pos x="210" y="256"/>
                  </a:cxn>
                  <a:cxn ang="0">
                    <a:pos x="132" y="236"/>
                  </a:cxn>
                  <a:cxn ang="0">
                    <a:pos x="70" y="212"/>
                  </a:cxn>
                  <a:cxn ang="0">
                    <a:pos x="26" y="186"/>
                  </a:cxn>
                  <a:cxn ang="0">
                    <a:pos x="6" y="166"/>
                  </a:cxn>
                  <a:cxn ang="0">
                    <a:pos x="0" y="152"/>
                  </a:cxn>
                  <a:cxn ang="0">
                    <a:pos x="0" y="144"/>
                  </a:cxn>
                  <a:cxn ang="0">
                    <a:pos x="2" y="130"/>
                  </a:cxn>
                  <a:cxn ang="0">
                    <a:pos x="12" y="114"/>
                  </a:cxn>
                  <a:cxn ang="0">
                    <a:pos x="46" y="88"/>
                  </a:cxn>
                  <a:cxn ang="0">
                    <a:pos x="98" y="64"/>
                  </a:cxn>
                  <a:cxn ang="0">
                    <a:pos x="168" y="42"/>
                  </a:cxn>
                  <a:cxn ang="0">
                    <a:pos x="254" y="24"/>
                  </a:cxn>
                  <a:cxn ang="0">
                    <a:pos x="352" y="12"/>
                  </a:cxn>
                  <a:cxn ang="0">
                    <a:pos x="460" y="2"/>
                  </a:cxn>
                  <a:cxn ang="0">
                    <a:pos x="576" y="0"/>
                  </a:cxn>
                  <a:cxn ang="0">
                    <a:pos x="634" y="0"/>
                  </a:cxn>
                  <a:cxn ang="0">
                    <a:pos x="748" y="6"/>
                  </a:cxn>
                  <a:cxn ang="0">
                    <a:pos x="850" y="18"/>
                  </a:cxn>
                  <a:cxn ang="0">
                    <a:pos x="942" y="32"/>
                  </a:cxn>
                  <a:cxn ang="0">
                    <a:pos x="1020" y="52"/>
                  </a:cxn>
                  <a:cxn ang="0">
                    <a:pos x="1082" y="76"/>
                  </a:cxn>
                  <a:cxn ang="0">
                    <a:pos x="1126" y="102"/>
                  </a:cxn>
                  <a:cxn ang="0">
                    <a:pos x="1146" y="122"/>
                  </a:cxn>
                  <a:cxn ang="0">
                    <a:pos x="1152" y="136"/>
                  </a:cxn>
                  <a:cxn ang="0">
                    <a:pos x="1152" y="144"/>
                  </a:cxn>
                </a:cxnLst>
                <a:rect l="txL" t="txT" r="txR" b="tx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tileRect/>
              </a:gradFill>
              <a:ln w="12700">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grpSp>
        <p:sp>
          <p:nvSpPr>
            <p:cNvPr id="42001" name="Text Box 115"/>
            <p:cNvSpPr txBox="1"/>
            <p:nvPr/>
          </p:nvSpPr>
          <p:spPr>
            <a:xfrm>
              <a:off x="1798638" y="2752725"/>
              <a:ext cx="1416050" cy="461963"/>
            </a:xfrm>
            <a:prstGeom prst="rect">
              <a:avLst/>
            </a:prstGeom>
            <a:noFill/>
            <a:ln w="9525">
              <a:noFill/>
            </a:ln>
          </p:spPr>
          <p:txBody>
            <a:bodyPr wrap="none">
              <a:spAutoFit/>
            </a:bodyPr>
            <a:lstStyle/>
            <a:p>
              <a:pPr lvl="0" algn="ctr" eaLnBrk="1" hangingPunct="1"/>
              <a:r>
                <a:rPr lang="zh-CN" altLang="en-US" sz="2400" b="1" dirty="0">
                  <a:latin typeface="微软雅黑" panose="020B0503020204020204" pitchFamily="34" charset="-122"/>
                  <a:ea typeface="微软雅黑" panose="020B0503020204020204" pitchFamily="34" charset="-122"/>
                </a:rPr>
                <a:t>作业队伍</a:t>
              </a:r>
              <a:endParaRPr lang="ko-KR" altLang="ko-KR" sz="2400" b="1" dirty="0">
                <a:latin typeface="微软雅黑" panose="020B0503020204020204" pitchFamily="34" charset="-122"/>
                <a:ea typeface="宋体" panose="02010600030101010101" pitchFamily="2" charset="-122"/>
              </a:endParaRPr>
            </a:p>
          </p:txBody>
        </p:sp>
      </p:grpSp>
      <p:grpSp>
        <p:nvGrpSpPr>
          <p:cNvPr id="12" name="组合 35"/>
          <p:cNvGrpSpPr/>
          <p:nvPr/>
        </p:nvGrpSpPr>
        <p:grpSpPr>
          <a:xfrm>
            <a:off x="1811338" y="785813"/>
            <a:ext cx="1358900" cy="1525587"/>
            <a:chOff x="1811338" y="785799"/>
            <a:chExt cx="1358900" cy="1525602"/>
          </a:xfrm>
        </p:grpSpPr>
        <p:sp>
          <p:nvSpPr>
            <p:cNvPr id="34" name="Freeform 113"/>
            <p:cNvSpPr/>
            <p:nvPr/>
          </p:nvSpPr>
          <p:spPr bwMode="auto">
            <a:xfrm>
              <a:off x="1811338" y="785799"/>
              <a:ext cx="1358900" cy="1525602"/>
            </a:xfrm>
            <a:custGeom>
              <a:avLst/>
              <a:gdLst/>
              <a:ahLst/>
              <a:cxnLst>
                <a:cxn ang="0">
                  <a:pos x="576" y="576"/>
                </a:cxn>
                <a:cxn ang="0">
                  <a:pos x="576" y="576"/>
                </a:cxn>
                <a:cxn ang="0">
                  <a:pos x="574" y="584"/>
                </a:cxn>
                <a:cxn ang="0">
                  <a:pos x="570" y="590"/>
                </a:cxn>
                <a:cxn ang="0">
                  <a:pos x="564" y="598"/>
                </a:cxn>
                <a:cxn ang="0">
                  <a:pos x="554" y="604"/>
                </a:cxn>
                <a:cxn ang="0">
                  <a:pos x="542" y="610"/>
                </a:cxn>
                <a:cxn ang="0">
                  <a:pos x="526" y="616"/>
                </a:cxn>
                <a:cxn ang="0">
                  <a:pos x="492" y="626"/>
                </a:cxn>
                <a:cxn ang="0">
                  <a:pos x="450" y="636"/>
                </a:cxn>
                <a:cxn ang="0">
                  <a:pos x="400" y="642"/>
                </a:cxn>
                <a:cxn ang="0">
                  <a:pos x="346" y="646"/>
                </a:cxn>
                <a:cxn ang="0">
                  <a:pos x="288" y="648"/>
                </a:cxn>
                <a:cxn ang="0">
                  <a:pos x="288" y="648"/>
                </a:cxn>
                <a:cxn ang="0">
                  <a:pos x="230" y="646"/>
                </a:cxn>
                <a:cxn ang="0">
                  <a:pos x="176" y="642"/>
                </a:cxn>
                <a:cxn ang="0">
                  <a:pos x="126" y="636"/>
                </a:cxn>
                <a:cxn ang="0">
                  <a:pos x="84" y="626"/>
                </a:cxn>
                <a:cxn ang="0">
                  <a:pos x="50" y="616"/>
                </a:cxn>
                <a:cxn ang="0">
                  <a:pos x="34" y="610"/>
                </a:cxn>
                <a:cxn ang="0">
                  <a:pos x="22" y="604"/>
                </a:cxn>
                <a:cxn ang="0">
                  <a:pos x="12" y="598"/>
                </a:cxn>
                <a:cxn ang="0">
                  <a:pos x="6" y="590"/>
                </a:cxn>
                <a:cxn ang="0">
                  <a:pos x="2" y="584"/>
                </a:cxn>
                <a:cxn ang="0">
                  <a:pos x="0" y="576"/>
                </a:cxn>
                <a:cxn ang="0">
                  <a:pos x="288" y="0"/>
                </a:cxn>
                <a:cxn ang="0">
                  <a:pos x="576" y="576"/>
                </a:cxn>
              </a:cxnLst>
              <a:rect l="0" t="0" r="r" b="b"/>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gradFill flip="none" rotWithShape="1">
              <a:gsLst>
                <a:gs pos="0">
                  <a:srgbClr val="000099"/>
                </a:gs>
                <a:gs pos="100000">
                  <a:srgbClr val="0099FF"/>
                </a:gs>
              </a:gsLst>
              <a:lin ang="10800000" scaled="1"/>
              <a:tileRect/>
            </a:gradFill>
            <a:ln w="19050" algn="ctr">
              <a:noFill/>
              <a:round/>
            </a:ln>
            <a:effectLst>
              <a:outerShdw blurRad="177800" dir="6540000" sx="86000" sy="86000" algn="ctr">
                <a:srgbClr val="000000">
                  <a:alpha val="19000"/>
                </a:srgbClr>
              </a:outerShdw>
            </a:effectLst>
          </p:spPr>
          <p:txBody>
            <a:bodyPr wrap="none" lIns="72000" tIns="0" rIns="72000" bIns="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ko-KR" altLang="en-US" sz="20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41999" name="Text Box 114"/>
            <p:cNvSpPr txBox="1"/>
            <p:nvPr/>
          </p:nvSpPr>
          <p:spPr>
            <a:xfrm>
              <a:off x="1928813" y="1714496"/>
              <a:ext cx="1108075" cy="461968"/>
            </a:xfrm>
            <a:prstGeom prst="rect">
              <a:avLst/>
            </a:prstGeom>
            <a:noFill/>
            <a:ln w="9525">
              <a:noFill/>
            </a:ln>
          </p:spPr>
          <p:txBody>
            <a:bodyPr>
              <a:spAutoFit/>
            </a:bodyPr>
            <a:lstStyle/>
            <a:p>
              <a:pPr lvl="0" algn="ctr" eaLnBrk="1" hangingPunct="1"/>
              <a:r>
                <a:rPr lang="zh-CN" altLang="en-US" sz="2400" b="1" dirty="0">
                  <a:latin typeface="微软雅黑" panose="020B0503020204020204" pitchFamily="34" charset="-122"/>
                  <a:ea typeface="微软雅黑" panose="020B0503020204020204" pitchFamily="34" charset="-122"/>
                </a:rPr>
                <a:t>安全部</a:t>
              </a:r>
              <a:endParaRPr lang="ko-KR" altLang="ko-KR" sz="2400" b="1" dirty="0">
                <a:latin typeface="微软雅黑" panose="020B0503020204020204" pitchFamily="34" charset="-122"/>
                <a:ea typeface="宋体" panose="02010600030101010101" pitchFamily="2" charset="-122"/>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05"/>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 calcmode="lin" valueType="num">
                                      <p:cBhvr>
                                        <p:cTn id="9" dur="500" fill="hold"/>
                                        <p:tgtEl>
                                          <p:spTgt spid="12"/>
                                        </p:tgtEl>
                                        <p:attrNameLst>
                                          <p:attrName>ppt_x</p:attrName>
                                        </p:attrNameLst>
                                      </p:cBhvr>
                                      <p:tavLst>
                                        <p:tav tm="0">
                                          <p:val>
                                            <p:strVal val="#ppt_x-.2"/>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animEffect transition="in" filter="fade">
                                      <p:cBhvr>
                                        <p:cTn id="11" dur="500"/>
                                        <p:tgtEl>
                                          <p:spTgt spid="12"/>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ppt_w*0.05"/>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anim calcmode="lin" valueType="num">
                                      <p:cBhvr>
                                        <p:cTn id="17" dur="500" fill="hold"/>
                                        <p:tgtEl>
                                          <p:spTgt spid="10"/>
                                        </p:tgtEl>
                                        <p:attrNameLst>
                                          <p:attrName>ppt_x</p:attrName>
                                        </p:attrNameLst>
                                      </p:cBhvr>
                                      <p:tavLst>
                                        <p:tav tm="0">
                                          <p:val>
                                            <p:strVal val="#ppt_x-.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Effect transition="in" filter="fade">
                                      <p:cBhvr>
                                        <p:cTn id="19" dur="500"/>
                                        <p:tgtEl>
                                          <p:spTgt spid="10"/>
                                        </p:tgtEl>
                                      </p:cBhvr>
                                    </p:animEffect>
                                  </p:childTnLst>
                                </p:cTn>
                              </p:par>
                            </p:childTnLst>
                          </p:cTn>
                        </p:par>
                        <p:par>
                          <p:cTn id="20" fill="hold">
                            <p:stCondLst>
                              <p:cond delay="1000"/>
                            </p:stCondLst>
                            <p:childTnLst>
                              <p:par>
                                <p:cTn id="21" presetID="54" presetClass="entr" presetSubtype="0" accel="10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05"/>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 calcmode="lin" valueType="num">
                                      <p:cBhvr>
                                        <p:cTn id="25" dur="500" fill="hold"/>
                                        <p:tgtEl>
                                          <p:spTgt spid="6"/>
                                        </p:tgtEl>
                                        <p:attrNameLst>
                                          <p:attrName>ppt_x</p:attrName>
                                        </p:attrNameLst>
                                      </p:cBhvr>
                                      <p:tavLst>
                                        <p:tav tm="0">
                                          <p:val>
                                            <p:strVal val="#ppt_x-.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Effect transition="in" filter="fade">
                                      <p:cBhvr>
                                        <p:cTn id="27" dur="500"/>
                                        <p:tgtEl>
                                          <p:spTgt spid="6"/>
                                        </p:tgtEl>
                                      </p:cBhvr>
                                    </p:animEffect>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0"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14625" y="857250"/>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安全交底</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
        <p:nvSpPr>
          <p:cNvPr id="13" name="剪去同侧角的矩形 12"/>
          <p:cNvSpPr/>
          <p:nvPr/>
        </p:nvSpPr>
        <p:spPr bwMode="auto">
          <a:xfrm>
            <a:off x="1704975" y="2068513"/>
            <a:ext cx="2720975" cy="2000250"/>
          </a:xfrm>
          <a:prstGeom prst="snip2SameRect">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剪去同侧角的矩形 13"/>
          <p:cNvSpPr/>
          <p:nvPr/>
        </p:nvSpPr>
        <p:spPr bwMode="auto">
          <a:xfrm rot="10800000" flipV="1">
            <a:off x="4565650" y="2066925"/>
            <a:ext cx="2720975" cy="2001838"/>
          </a:xfrm>
          <a:prstGeom prst="snip2SameRect">
            <a:avLst/>
          </a:prstGeom>
          <a:no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3292475"/>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为完善应急救援管理机制，健全应急救援管理体系建设，强化应急处理能力，最大程度地预防和减少安全事故及其造成的损害，项目部根据现场作业工序及作业环境制定了综合应急救援预案、专项应急救援预案（</a:t>
            </a:r>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项）及现场处置方案（</a:t>
            </a:r>
            <a:r>
              <a:rPr lang="en-US" altLang="zh-CN" sz="1600" dirty="0">
                <a:latin typeface="微软雅黑" panose="020B0503020204020204" pitchFamily="34" charset="-122"/>
                <a:ea typeface="微软雅黑" panose="020B0503020204020204" pitchFamily="34" charset="-122"/>
              </a:rPr>
              <a:t>26</a:t>
            </a:r>
            <a:r>
              <a:rPr lang="zh-CN" altLang="en-US" sz="1600" dirty="0">
                <a:latin typeface="微软雅黑" panose="020B0503020204020204" pitchFamily="34" charset="-122"/>
                <a:ea typeface="微软雅黑" panose="020B0503020204020204" pitchFamily="34" charset="-122"/>
              </a:rPr>
              <a:t>项）。现场储备了充足的应急物资和机械设备，保证了事故发生后的应急救援能力；并且与当地公安、消防和医院等部门取得联系，确保应急外援力量及时有效。</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应急救援</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ox(in)">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9"/>
          <p:cNvGrpSpPr/>
          <p:nvPr/>
        </p:nvGrpSpPr>
        <p:grpSpPr>
          <a:xfrm>
            <a:off x="1736725" y="1768475"/>
            <a:ext cx="1430338" cy="1589088"/>
            <a:chOff x="1736725" y="1768475"/>
            <a:chExt cx="1430338" cy="1589088"/>
          </a:xfrm>
        </p:grpSpPr>
        <p:sp>
          <p:nvSpPr>
            <p:cNvPr id="13" name="椭圆 12"/>
            <p:cNvSpPr/>
            <p:nvPr/>
          </p:nvSpPr>
          <p:spPr>
            <a:xfrm>
              <a:off x="1736725" y="1768475"/>
              <a:ext cx="1430338" cy="1589088"/>
            </a:xfrm>
            <a:prstGeom prst="ellipse">
              <a:avLst/>
            </a:prstGeom>
            <a:solidFill>
              <a:srgbClr val="72808B"/>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71323" tIns="35662" rIns="71323" bIns="35662"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5098" name="文本框 2"/>
            <p:cNvSpPr txBox="1"/>
            <p:nvPr/>
          </p:nvSpPr>
          <p:spPr>
            <a:xfrm>
              <a:off x="1857375" y="2000250"/>
              <a:ext cx="1108075" cy="369888"/>
            </a:xfrm>
            <a:prstGeom prst="rect">
              <a:avLst/>
            </a:prstGeom>
            <a:noFill/>
            <a:ln w="9525">
              <a:noFill/>
            </a:ln>
          </p:spPr>
          <p:txBody>
            <a:bodyPr wrap="none">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衍生事故</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45059"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857500" y="785813"/>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应急救援管理</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3" name="组合 41"/>
          <p:cNvGrpSpPr/>
          <p:nvPr/>
        </p:nvGrpSpPr>
        <p:grpSpPr>
          <a:xfrm>
            <a:off x="1270000" y="2314575"/>
            <a:ext cx="933450" cy="1036638"/>
            <a:chOff x="1270000" y="2314575"/>
            <a:chExt cx="933450" cy="1036638"/>
          </a:xfrm>
        </p:grpSpPr>
        <p:sp>
          <p:nvSpPr>
            <p:cNvPr id="14" name="椭圆 13"/>
            <p:cNvSpPr/>
            <p:nvPr/>
          </p:nvSpPr>
          <p:spPr>
            <a:xfrm>
              <a:off x="1270000" y="2314575"/>
              <a:ext cx="933450" cy="1036638"/>
            </a:xfrm>
            <a:prstGeom prst="ellipse">
              <a:avLst/>
            </a:prstGeom>
            <a:solidFill>
              <a:schemeClr val="accent1">
                <a:lumMod val="60000"/>
                <a:lumOff val="40000"/>
                <a:alpha val="90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71323" tIns="35662" rIns="71323" bIns="35662"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5096" name="文本框 25"/>
            <p:cNvSpPr txBox="1"/>
            <p:nvPr/>
          </p:nvSpPr>
          <p:spPr>
            <a:xfrm>
              <a:off x="1393825" y="2584450"/>
              <a:ext cx="687388" cy="625475"/>
            </a:xfrm>
            <a:prstGeom prst="rect">
              <a:avLst/>
            </a:prstGeom>
            <a:noFill/>
            <a:ln w="9525">
              <a:noFill/>
            </a:ln>
          </p:spPr>
          <p:txBody>
            <a:bodyPr lIns="71323" tIns="35662" rIns="71323" bIns="35662">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次生事故</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42"/>
          <p:cNvGrpSpPr/>
          <p:nvPr/>
        </p:nvGrpSpPr>
        <p:grpSpPr>
          <a:xfrm>
            <a:off x="1979613" y="2444750"/>
            <a:ext cx="1728787" cy="1920875"/>
            <a:chOff x="1979613" y="2444750"/>
            <a:chExt cx="1728787" cy="1920875"/>
          </a:xfrm>
        </p:grpSpPr>
        <p:sp>
          <p:nvSpPr>
            <p:cNvPr id="27" name="椭圆 26"/>
            <p:cNvSpPr/>
            <p:nvPr/>
          </p:nvSpPr>
          <p:spPr>
            <a:xfrm>
              <a:off x="1979613" y="2444750"/>
              <a:ext cx="1728787" cy="1920875"/>
            </a:xfrm>
            <a:prstGeom prst="ellipse">
              <a:avLst/>
            </a:prstGeom>
            <a:solidFill>
              <a:schemeClr val="accent1">
                <a:lumMod val="75000"/>
                <a:alpha val="8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71323" tIns="35662" rIns="71323" bIns="35662"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grpSp>
          <p:nvGrpSpPr>
            <p:cNvPr id="45092" name="组合 3"/>
            <p:cNvGrpSpPr/>
            <p:nvPr/>
          </p:nvGrpSpPr>
          <p:grpSpPr>
            <a:xfrm>
              <a:off x="2124075" y="2617788"/>
              <a:ext cx="1455738" cy="1668462"/>
              <a:chOff x="2831659" y="3416850"/>
              <a:chExt cx="1941352" cy="2002989"/>
            </a:xfrm>
          </p:grpSpPr>
          <p:sp>
            <p:nvSpPr>
              <p:cNvPr id="45093" name="文本框 23"/>
              <p:cNvSpPr txBox="1"/>
              <p:nvPr/>
            </p:nvSpPr>
            <p:spPr>
              <a:xfrm>
                <a:off x="2952310" y="3416850"/>
                <a:ext cx="1766774" cy="443560"/>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突发事件</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2831659" y="3885675"/>
                <a:ext cx="1941352" cy="1534164"/>
              </a:xfrm>
              <a:prstGeom prst="rect">
                <a:avLst/>
              </a:prstGeom>
            </p:spPr>
            <p:txBody>
              <a:bodyPr>
                <a:spAutoFit/>
              </a:bodyPr>
              <a:lstStyle/>
              <a:p>
                <a:pPr lvl="0" algn="ctr" eaLnBrk="1" hangingPunct="1"/>
                <a:r>
                  <a:rPr lang="zh-CN" altLang="en-US" sz="1100" dirty="0">
                    <a:solidFill>
                      <a:schemeClr val="bg1"/>
                    </a:solidFill>
                    <a:latin typeface="方正兰亭细黑_GBK"/>
                    <a:ea typeface="方正兰亭细黑_GBK"/>
                  </a:rPr>
                  <a:t>是指突然发生，造成或者可能造成严重社会危害，需要采取应急处置措施予以应对的自然灾害、事故灾难、公共卫生事件和社会治安事件。</a:t>
                </a:r>
                <a:endParaRPr lang="zh-CN" altLang="zh-CN" sz="1100" dirty="0">
                  <a:solidFill>
                    <a:schemeClr val="bg1"/>
                  </a:solidFill>
                  <a:latin typeface="方正兰亭细黑_GBK"/>
                  <a:ea typeface="方正兰亭细黑_GBK"/>
                </a:endParaRPr>
              </a:p>
            </p:txBody>
          </p:sp>
        </p:grpSp>
      </p:grpSp>
      <p:grpSp>
        <p:nvGrpSpPr>
          <p:cNvPr id="6" name="组合 43"/>
          <p:cNvGrpSpPr/>
          <p:nvPr/>
        </p:nvGrpSpPr>
        <p:grpSpPr>
          <a:xfrm>
            <a:off x="3446463" y="1947863"/>
            <a:ext cx="2198687" cy="2441575"/>
            <a:chOff x="3446463" y="1947863"/>
            <a:chExt cx="2198687" cy="2441575"/>
          </a:xfrm>
        </p:grpSpPr>
        <p:sp>
          <p:nvSpPr>
            <p:cNvPr id="15" name="椭圆 14"/>
            <p:cNvSpPr/>
            <p:nvPr/>
          </p:nvSpPr>
          <p:spPr>
            <a:xfrm>
              <a:off x="3446463" y="1947863"/>
              <a:ext cx="2198687" cy="2441575"/>
            </a:xfrm>
            <a:prstGeom prst="ellipse">
              <a:avLst/>
            </a:prstGeom>
            <a:solidFill>
              <a:srgbClr val="1E4A72">
                <a:alpha val="87000"/>
              </a:srgb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71323" tIns="35662" rIns="71323" bIns="35662"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grpSp>
          <p:nvGrpSpPr>
            <p:cNvPr id="45088" name="组合 4"/>
            <p:cNvGrpSpPr/>
            <p:nvPr/>
          </p:nvGrpSpPr>
          <p:grpSpPr>
            <a:xfrm>
              <a:off x="3714750" y="2214563"/>
              <a:ext cx="1749425" cy="1927225"/>
              <a:chOff x="4953861" y="2656880"/>
              <a:chExt cx="2331929" cy="2312824"/>
            </a:xfrm>
          </p:grpSpPr>
          <p:sp>
            <p:nvSpPr>
              <p:cNvPr id="45089" name="文本框 26"/>
              <p:cNvSpPr txBox="1"/>
              <p:nvPr/>
            </p:nvSpPr>
            <p:spPr>
              <a:xfrm>
                <a:off x="4953861" y="2656880"/>
                <a:ext cx="2190159" cy="443314"/>
              </a:xfrm>
              <a:prstGeom prst="rect">
                <a:avLst/>
              </a:prstGeom>
              <a:noFill/>
              <a:ln w="9525">
                <a:noFill/>
              </a:ln>
            </p:spPr>
            <p:txBody>
              <a:bodyPr>
                <a:spAutoFit/>
              </a:bodyPr>
              <a:lstStyle/>
              <a:p>
                <a:pPr lvl="0" eaLnBrk="1" hangingPunct="1"/>
                <a:r>
                  <a:rPr lang="zh-CN" altLang="en-US" b="1" dirty="0">
                    <a:solidFill>
                      <a:schemeClr val="bg1"/>
                    </a:solidFill>
                    <a:latin typeface="微软雅黑" panose="020B0503020204020204" pitchFamily="34" charset="-122"/>
                    <a:ea typeface="微软雅黑" panose="020B0503020204020204" pitchFamily="34" charset="-122"/>
                  </a:rPr>
                  <a:t>安全生产事故</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4958093" y="3085533"/>
                <a:ext cx="2327697" cy="1884171"/>
              </a:xfrm>
              <a:prstGeom prst="rect">
                <a:avLst/>
              </a:prstGeom>
            </p:spPr>
            <p:txBody>
              <a:bodyPr>
                <a:spAutoFit/>
              </a:bodyPr>
              <a:lstStyle/>
              <a:p>
                <a:pPr lvl="0" eaLnBrk="1" hangingPunct="1"/>
                <a:r>
                  <a:rPr lang="zh-CN" altLang="en-US" sz="1200" dirty="0">
                    <a:solidFill>
                      <a:schemeClr val="bg1"/>
                    </a:solidFill>
                    <a:latin typeface="方正兰亭细黑_GBK"/>
                    <a:ea typeface="方正兰亭细黑_GBK"/>
                  </a:rPr>
                  <a:t>我项目部有可能发生：高空坠落、隧道坍塌涌水、洪汛灾害、自然灾害、交通事故、起重吊装、火药爆炸、深基坑坍塌、高温中暑、火灾、触电、食物中毒、预制梁架设等事故。</a:t>
                </a:r>
                <a:endParaRPr lang="zh-CN" altLang="en-US" sz="1200" dirty="0">
                  <a:solidFill>
                    <a:schemeClr val="bg1"/>
                  </a:solidFill>
                  <a:latin typeface="方正兰亭细黑_GBK"/>
                  <a:ea typeface="方正兰亭细黑_GBK"/>
                </a:endParaRPr>
              </a:p>
            </p:txBody>
          </p:sp>
        </p:grpSp>
      </p:grpSp>
      <p:grpSp>
        <p:nvGrpSpPr>
          <p:cNvPr id="8" name="组合 46"/>
          <p:cNvGrpSpPr/>
          <p:nvPr/>
        </p:nvGrpSpPr>
        <p:grpSpPr>
          <a:xfrm>
            <a:off x="5500688" y="1744663"/>
            <a:ext cx="1758950" cy="1398587"/>
            <a:chOff x="5500688" y="1744663"/>
            <a:chExt cx="1758950" cy="1398587"/>
          </a:xfrm>
        </p:grpSpPr>
        <p:sp>
          <p:nvSpPr>
            <p:cNvPr id="21" name="同心圆 20"/>
            <p:cNvSpPr/>
            <p:nvPr/>
          </p:nvSpPr>
          <p:spPr bwMode="auto">
            <a:xfrm>
              <a:off x="6000750" y="1744663"/>
              <a:ext cx="1258888" cy="1398587"/>
            </a:xfrm>
            <a:prstGeom prst="donut">
              <a:avLst>
                <a:gd name="adj" fmla="val 5385"/>
              </a:avLst>
            </a:prstGeom>
            <a:solidFill>
              <a:schemeClr val="accent1">
                <a:lumMod val="7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cxnSp>
          <p:nvCxnSpPr>
            <p:cNvPr id="22" name="直接连接符 21"/>
            <p:cNvCxnSpPr/>
            <p:nvPr/>
          </p:nvCxnSpPr>
          <p:spPr bwMode="auto">
            <a:xfrm flipV="1">
              <a:off x="5500688" y="2571750"/>
              <a:ext cx="552450" cy="158750"/>
            </a:xfrm>
            <a:prstGeom prst="line">
              <a:avLst/>
            </a:prstGeom>
            <a:ln w="254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072188" y="2214563"/>
              <a:ext cx="1154112" cy="503237"/>
            </a:xfrm>
            <a:prstGeom prst="rect">
              <a:avLst/>
            </a:prstGeom>
          </p:spPr>
          <p:txBody>
            <a:bodyPr lIns="71323" tIns="35662" rIns="71323" bIns="35662">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综合应急救援预案</a:t>
              </a:r>
              <a:endParaRPr kumimoji="0" lang="zh-CN"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 name="组合 48"/>
          <p:cNvGrpSpPr/>
          <p:nvPr/>
        </p:nvGrpSpPr>
        <p:grpSpPr>
          <a:xfrm>
            <a:off x="5322888" y="3927475"/>
            <a:ext cx="1271587" cy="1216025"/>
            <a:chOff x="5322888" y="3927475"/>
            <a:chExt cx="1271587" cy="1216025"/>
          </a:xfrm>
        </p:grpSpPr>
        <p:sp>
          <p:nvSpPr>
            <p:cNvPr id="24" name="同心圆 23"/>
            <p:cNvSpPr/>
            <p:nvPr/>
          </p:nvSpPr>
          <p:spPr bwMode="auto">
            <a:xfrm>
              <a:off x="5500688" y="3927475"/>
              <a:ext cx="1093787" cy="1216025"/>
            </a:xfrm>
            <a:prstGeom prst="donut">
              <a:avLst>
                <a:gd name="adj" fmla="val 5385"/>
              </a:avLst>
            </a:prstGeom>
            <a:solidFill>
              <a:schemeClr val="accent1">
                <a:lumMod val="7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cxnSp>
          <p:nvCxnSpPr>
            <p:cNvPr id="25" name="直接连接符 24"/>
            <p:cNvCxnSpPr>
              <a:stCxn id="15" idx="5"/>
            </p:cNvCxnSpPr>
            <p:nvPr/>
          </p:nvCxnSpPr>
          <p:spPr bwMode="auto">
            <a:xfrm rot="16200000" flipH="1">
              <a:off x="5356225" y="3998913"/>
              <a:ext cx="182563" cy="249237"/>
            </a:xfrm>
            <a:prstGeom prst="line">
              <a:avLst/>
            </a:prstGeom>
            <a:ln w="254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5083" name="文本框 7"/>
            <p:cNvSpPr txBox="1"/>
            <p:nvPr/>
          </p:nvSpPr>
          <p:spPr>
            <a:xfrm>
              <a:off x="5572125" y="4286250"/>
              <a:ext cx="928688" cy="503238"/>
            </a:xfrm>
            <a:prstGeom prst="rect">
              <a:avLst/>
            </a:prstGeom>
            <a:noFill/>
            <a:ln w="9525">
              <a:noFill/>
            </a:ln>
          </p:spPr>
          <p:txBody>
            <a:bodyPr lIns="71323" tIns="35662" rIns="71323" bIns="35662">
              <a:spAutoFit/>
            </a:bodyPr>
            <a:lstStyle/>
            <a:p>
              <a:pPr lvl="0" eaLnBrk="1" hangingPunct="1"/>
              <a:r>
                <a:rPr lang="en-US" altLang="zh-CN" sz="1400" dirty="0">
                  <a:latin typeface="微软雅黑" panose="020B0503020204020204" pitchFamily="34" charset="-122"/>
                  <a:ea typeface="微软雅黑" panose="020B0503020204020204" pitchFamily="34" charset="-122"/>
                </a:rPr>
                <a:t>26</a:t>
              </a:r>
              <a:r>
                <a:rPr lang="zh-CN" altLang="en-US" sz="1400" dirty="0">
                  <a:latin typeface="微软雅黑" panose="020B0503020204020204" pitchFamily="34" charset="-122"/>
                  <a:ea typeface="微软雅黑" panose="020B0503020204020204" pitchFamily="34" charset="-122"/>
                </a:rPr>
                <a:t>项现场处置方案</a:t>
              </a:r>
              <a:endParaRPr lang="zh-CN" altLang="en-US" sz="1400" dirty="0">
                <a:latin typeface="微软雅黑" panose="020B0503020204020204" pitchFamily="34" charset="-122"/>
                <a:ea typeface="微软雅黑" panose="020B0503020204020204" pitchFamily="34" charset="-122"/>
              </a:endParaRPr>
            </a:p>
          </p:txBody>
        </p:sp>
      </p:grpSp>
      <p:grpSp>
        <p:nvGrpSpPr>
          <p:cNvPr id="10" name="组合 47"/>
          <p:cNvGrpSpPr/>
          <p:nvPr/>
        </p:nvGrpSpPr>
        <p:grpSpPr>
          <a:xfrm>
            <a:off x="5189538" y="3173413"/>
            <a:ext cx="2740025" cy="1398587"/>
            <a:chOff x="5189538" y="3173413"/>
            <a:chExt cx="2740025" cy="1398587"/>
          </a:xfrm>
        </p:grpSpPr>
        <p:sp>
          <p:nvSpPr>
            <p:cNvPr id="38" name="矩形 37"/>
            <p:cNvSpPr/>
            <p:nvPr/>
          </p:nvSpPr>
          <p:spPr>
            <a:xfrm>
              <a:off x="6834188" y="3571875"/>
              <a:ext cx="952500" cy="719138"/>
            </a:xfrm>
            <a:prstGeom prst="rect">
              <a:avLst/>
            </a:prstGeom>
          </p:spPr>
          <p:txBody>
            <a:bodyPr lIns="71323" tIns="35662" rIns="71323" bIns="35662">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22</a:t>
              </a:r>
              <a:r>
                <a:rPr kumimoji="0" lang="zh-CN" altLang="en-US"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项专项应急救援预案</a:t>
              </a:r>
              <a:endParaRPr kumimoji="0" lang="zh-CN"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5078" name="组合 6"/>
            <p:cNvGrpSpPr/>
            <p:nvPr/>
          </p:nvGrpSpPr>
          <p:grpSpPr>
            <a:xfrm>
              <a:off x="5189538" y="3173413"/>
              <a:ext cx="2740025" cy="1398587"/>
              <a:chOff x="7494121" y="2718640"/>
              <a:chExt cx="3654806" cy="1678139"/>
            </a:xfrm>
          </p:grpSpPr>
          <p:sp>
            <p:nvSpPr>
              <p:cNvPr id="50" name="同心圆 49"/>
              <p:cNvSpPr/>
              <p:nvPr/>
            </p:nvSpPr>
            <p:spPr>
              <a:xfrm>
                <a:off x="9469748" y="2718640"/>
                <a:ext cx="1679179" cy="1678139"/>
              </a:xfrm>
              <a:prstGeom prst="donut">
                <a:avLst>
                  <a:gd name="adj" fmla="val 5385"/>
                </a:avLst>
              </a:prstGeom>
              <a:solidFill>
                <a:schemeClr val="accent1">
                  <a:lumMod val="7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cxnSp>
            <p:nvCxnSpPr>
              <p:cNvPr id="51" name="直接连接符 50"/>
              <p:cNvCxnSpPr>
                <a:endCxn id="50" idx="2"/>
              </p:cNvCxnSpPr>
              <p:nvPr/>
            </p:nvCxnSpPr>
            <p:spPr>
              <a:xfrm>
                <a:off x="7494121" y="3474850"/>
                <a:ext cx="1975627" cy="83812"/>
              </a:xfrm>
              <a:prstGeom prst="line">
                <a:avLst/>
              </a:prstGeom>
              <a:ln w="254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44"/>
          <p:cNvGrpSpPr/>
          <p:nvPr/>
        </p:nvGrpSpPr>
        <p:grpSpPr>
          <a:xfrm>
            <a:off x="5322888" y="1000125"/>
            <a:ext cx="2500312" cy="1304925"/>
            <a:chOff x="5322888" y="1000125"/>
            <a:chExt cx="2500312" cy="1304925"/>
          </a:xfrm>
        </p:grpSpPr>
        <p:sp>
          <p:nvSpPr>
            <p:cNvPr id="18" name="同心圆 17"/>
            <p:cNvSpPr/>
            <p:nvPr/>
          </p:nvSpPr>
          <p:spPr bwMode="auto">
            <a:xfrm>
              <a:off x="7000875" y="1000125"/>
              <a:ext cx="822325" cy="912813"/>
            </a:xfrm>
            <a:prstGeom prst="donut">
              <a:avLst>
                <a:gd name="adj" fmla="val 5385"/>
              </a:avLst>
            </a:prstGeom>
            <a:solidFill>
              <a:schemeClr val="accent1">
                <a:lumMod val="7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cxnSp>
          <p:nvCxnSpPr>
            <p:cNvPr id="19" name="直接连接符 18"/>
            <p:cNvCxnSpPr>
              <a:stCxn id="15" idx="7"/>
              <a:endCxn id="18" idx="2"/>
            </p:cNvCxnSpPr>
            <p:nvPr/>
          </p:nvCxnSpPr>
          <p:spPr bwMode="auto">
            <a:xfrm rot="5400000" flipH="1" flipV="1">
              <a:off x="5737226" y="1041401"/>
              <a:ext cx="849312" cy="1677987"/>
            </a:xfrm>
            <a:prstGeom prst="line">
              <a:avLst/>
            </a:prstGeom>
            <a:ln w="254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7072313" y="1214438"/>
              <a:ext cx="642937" cy="503237"/>
            </a:xfrm>
            <a:prstGeom prst="rect">
              <a:avLst/>
            </a:prstGeom>
          </p:spPr>
          <p:txBody>
            <a:bodyPr lIns="71323" tIns="35662" rIns="71323" bIns="35662">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应急物资</a:t>
              </a:r>
              <a:endParaRPr kumimoji="0" lang="zh-CN"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7" name="组合 51"/>
          <p:cNvGrpSpPr/>
          <p:nvPr/>
        </p:nvGrpSpPr>
        <p:grpSpPr>
          <a:xfrm>
            <a:off x="5643563" y="2357438"/>
            <a:ext cx="3143250" cy="1071562"/>
            <a:chOff x="5643563" y="2357438"/>
            <a:chExt cx="3143250" cy="1071562"/>
          </a:xfrm>
        </p:grpSpPr>
        <p:sp>
          <p:nvSpPr>
            <p:cNvPr id="16" name="同心圆 15"/>
            <p:cNvSpPr/>
            <p:nvPr/>
          </p:nvSpPr>
          <p:spPr>
            <a:xfrm>
              <a:off x="7786688" y="2357438"/>
              <a:ext cx="1000125" cy="1030287"/>
            </a:xfrm>
            <a:prstGeom prst="donut">
              <a:avLst>
                <a:gd name="adj" fmla="val 5385"/>
              </a:avLst>
            </a:prstGeom>
            <a:solidFill>
              <a:schemeClr val="accent1">
                <a:lumMod val="75000"/>
              </a:schemeClr>
            </a:solidFill>
            <a:ln>
              <a:noFill/>
            </a:ln>
            <a:effectLst>
              <a:outerShdw blurRad="1016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71323" tIns="35662" rIns="71323" bIns="35662"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cxnSp>
          <p:nvCxnSpPr>
            <p:cNvPr id="41" name="直接连接符 40"/>
            <p:cNvCxnSpPr/>
            <p:nvPr/>
          </p:nvCxnSpPr>
          <p:spPr bwMode="auto">
            <a:xfrm flipV="1">
              <a:off x="5643563" y="3000375"/>
              <a:ext cx="2214562" cy="428625"/>
            </a:xfrm>
            <a:prstGeom prst="line">
              <a:avLst/>
            </a:prstGeom>
            <a:ln w="254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7786688" y="2660650"/>
              <a:ext cx="1000125" cy="625475"/>
            </a:xfrm>
            <a:prstGeom prst="rect">
              <a:avLst/>
            </a:prstGeom>
          </p:spPr>
          <p:txBody>
            <a:bodyPr lIns="71323" tIns="35662" rIns="71323" bIns="35662">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公安、消防和医院等外援力量</a:t>
              </a:r>
              <a:endParaRPr kumimoji="0" lang="zh-CN" altLang="zh-CN" sz="12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6"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par>
                          <p:cTn id="29" fill="hold">
                            <p:stCondLst>
                              <p:cond delay="2500"/>
                            </p:stCondLst>
                            <p:childTnLst>
                              <p:par>
                                <p:cTn id="30" presetID="26"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80">
                                          <p:stCondLst>
                                            <p:cond delay="0"/>
                                          </p:stCondLst>
                                        </p:cTn>
                                        <p:tgtEl>
                                          <p:spTgt spid="3"/>
                                        </p:tgtEl>
                                      </p:cBhvr>
                                    </p:animEffect>
                                    <p:anim calcmode="lin" valueType="num">
                                      <p:cBhvr>
                                        <p:cTn id="3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gtEl>
                                      </p:cBhvr>
                                      <p:to x="100000" y="60000"/>
                                    </p:animScale>
                                    <p:animScale>
                                      <p:cBhvr>
                                        <p:cTn id="39" dur="166" decel="50000">
                                          <p:stCondLst>
                                            <p:cond delay="676"/>
                                          </p:stCondLst>
                                        </p:cTn>
                                        <p:tgtEl>
                                          <p:spTgt spid="3"/>
                                        </p:tgtEl>
                                      </p:cBhvr>
                                      <p:to x="100000" y="100000"/>
                                    </p:animScale>
                                    <p:animScale>
                                      <p:cBhvr>
                                        <p:cTn id="40" dur="26">
                                          <p:stCondLst>
                                            <p:cond delay="1312"/>
                                          </p:stCondLst>
                                        </p:cTn>
                                        <p:tgtEl>
                                          <p:spTgt spid="3"/>
                                        </p:tgtEl>
                                      </p:cBhvr>
                                      <p:to x="100000" y="80000"/>
                                    </p:animScale>
                                    <p:animScale>
                                      <p:cBhvr>
                                        <p:cTn id="41" dur="166" decel="50000">
                                          <p:stCondLst>
                                            <p:cond delay="1338"/>
                                          </p:stCondLst>
                                        </p:cTn>
                                        <p:tgtEl>
                                          <p:spTgt spid="3"/>
                                        </p:tgtEl>
                                      </p:cBhvr>
                                      <p:to x="100000" y="100000"/>
                                    </p:animScale>
                                    <p:animScale>
                                      <p:cBhvr>
                                        <p:cTn id="42" dur="26">
                                          <p:stCondLst>
                                            <p:cond delay="1642"/>
                                          </p:stCondLst>
                                        </p:cTn>
                                        <p:tgtEl>
                                          <p:spTgt spid="3"/>
                                        </p:tgtEl>
                                      </p:cBhvr>
                                      <p:to x="100000" y="90000"/>
                                    </p:animScale>
                                    <p:animScale>
                                      <p:cBhvr>
                                        <p:cTn id="43" dur="166" decel="50000">
                                          <p:stCondLst>
                                            <p:cond delay="1668"/>
                                          </p:stCondLst>
                                        </p:cTn>
                                        <p:tgtEl>
                                          <p:spTgt spid="3"/>
                                        </p:tgtEl>
                                      </p:cBhvr>
                                      <p:to x="100000" y="100000"/>
                                    </p:animScale>
                                    <p:animScale>
                                      <p:cBhvr>
                                        <p:cTn id="44" dur="26">
                                          <p:stCondLst>
                                            <p:cond delay="1808"/>
                                          </p:stCondLst>
                                        </p:cTn>
                                        <p:tgtEl>
                                          <p:spTgt spid="3"/>
                                        </p:tgtEl>
                                      </p:cBhvr>
                                      <p:to x="100000" y="95000"/>
                                    </p:animScale>
                                    <p:animScale>
                                      <p:cBhvr>
                                        <p:cTn id="45" dur="166" decel="50000">
                                          <p:stCondLst>
                                            <p:cond delay="1834"/>
                                          </p:stCondLst>
                                        </p:cTn>
                                        <p:tgtEl>
                                          <p:spTgt spid="3"/>
                                        </p:tgtEl>
                                      </p:cBhvr>
                                      <p:to x="100000" y="100000"/>
                                    </p:animScale>
                                  </p:childTnLst>
                                </p:cTn>
                              </p:par>
                            </p:childTnLst>
                          </p:cTn>
                        </p:par>
                        <p:par>
                          <p:cTn id="46" fill="hold">
                            <p:stCondLst>
                              <p:cond delay="4500"/>
                            </p:stCondLst>
                            <p:childTnLst>
                              <p:par>
                                <p:cTn id="47" presetID="26"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par>
                          <p:cTn id="63" fill="hold">
                            <p:stCondLst>
                              <p:cond delay="6500"/>
                            </p:stCondLst>
                            <p:childTnLst>
                              <p:par>
                                <p:cTn id="64" presetID="26" presetClass="entr" presetSubtype="0"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down)">
                                      <p:cBhvr>
                                        <p:cTn id="66" dur="580">
                                          <p:stCondLst>
                                            <p:cond delay="0"/>
                                          </p:stCondLst>
                                        </p:cTn>
                                        <p:tgtEl>
                                          <p:spTgt spid="6"/>
                                        </p:tgtEl>
                                      </p:cBhvr>
                                    </p:animEffect>
                                    <p:anim calcmode="lin" valueType="num">
                                      <p:cBhvr>
                                        <p:cTn id="6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2" dur="26">
                                          <p:stCondLst>
                                            <p:cond delay="650"/>
                                          </p:stCondLst>
                                        </p:cTn>
                                        <p:tgtEl>
                                          <p:spTgt spid="6"/>
                                        </p:tgtEl>
                                      </p:cBhvr>
                                      <p:to x="100000" y="60000"/>
                                    </p:animScale>
                                    <p:animScale>
                                      <p:cBhvr>
                                        <p:cTn id="73" dur="166" decel="50000">
                                          <p:stCondLst>
                                            <p:cond delay="676"/>
                                          </p:stCondLst>
                                        </p:cTn>
                                        <p:tgtEl>
                                          <p:spTgt spid="6"/>
                                        </p:tgtEl>
                                      </p:cBhvr>
                                      <p:to x="100000" y="100000"/>
                                    </p:animScale>
                                    <p:animScale>
                                      <p:cBhvr>
                                        <p:cTn id="74" dur="26">
                                          <p:stCondLst>
                                            <p:cond delay="1312"/>
                                          </p:stCondLst>
                                        </p:cTn>
                                        <p:tgtEl>
                                          <p:spTgt spid="6"/>
                                        </p:tgtEl>
                                      </p:cBhvr>
                                      <p:to x="100000" y="80000"/>
                                    </p:animScale>
                                    <p:animScale>
                                      <p:cBhvr>
                                        <p:cTn id="75" dur="166" decel="50000">
                                          <p:stCondLst>
                                            <p:cond delay="1338"/>
                                          </p:stCondLst>
                                        </p:cTn>
                                        <p:tgtEl>
                                          <p:spTgt spid="6"/>
                                        </p:tgtEl>
                                      </p:cBhvr>
                                      <p:to x="100000" y="100000"/>
                                    </p:animScale>
                                    <p:animScale>
                                      <p:cBhvr>
                                        <p:cTn id="76" dur="26">
                                          <p:stCondLst>
                                            <p:cond delay="1642"/>
                                          </p:stCondLst>
                                        </p:cTn>
                                        <p:tgtEl>
                                          <p:spTgt spid="6"/>
                                        </p:tgtEl>
                                      </p:cBhvr>
                                      <p:to x="100000" y="90000"/>
                                    </p:animScale>
                                    <p:animScale>
                                      <p:cBhvr>
                                        <p:cTn id="77" dur="166" decel="50000">
                                          <p:stCondLst>
                                            <p:cond delay="1668"/>
                                          </p:stCondLst>
                                        </p:cTn>
                                        <p:tgtEl>
                                          <p:spTgt spid="6"/>
                                        </p:tgtEl>
                                      </p:cBhvr>
                                      <p:to x="100000" y="100000"/>
                                    </p:animScale>
                                    <p:animScale>
                                      <p:cBhvr>
                                        <p:cTn id="78" dur="26">
                                          <p:stCondLst>
                                            <p:cond delay="1808"/>
                                          </p:stCondLst>
                                        </p:cTn>
                                        <p:tgtEl>
                                          <p:spTgt spid="6"/>
                                        </p:tgtEl>
                                      </p:cBhvr>
                                      <p:to x="100000" y="95000"/>
                                    </p:animScale>
                                    <p:animScale>
                                      <p:cBhvr>
                                        <p:cTn id="79" dur="166" decel="50000">
                                          <p:stCondLst>
                                            <p:cond delay="1834"/>
                                          </p:stCondLst>
                                        </p:cTn>
                                        <p:tgtEl>
                                          <p:spTgt spid="6"/>
                                        </p:tgtEl>
                                      </p:cBhvr>
                                      <p:to x="100000" y="100000"/>
                                    </p:animScale>
                                  </p:childTnLst>
                                </p:cTn>
                              </p:par>
                            </p:childTnLst>
                          </p:cTn>
                        </p:par>
                        <p:par>
                          <p:cTn id="80" fill="hold">
                            <p:stCondLst>
                              <p:cond delay="8500"/>
                            </p:stCondLst>
                            <p:childTnLst>
                              <p:par>
                                <p:cTn id="81" presetID="54" presetClass="entr" presetSubtype="0" accel="100000"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strVal val="#ppt_w*0.05"/>
                                          </p:val>
                                        </p:tav>
                                        <p:tav tm="100000">
                                          <p:val>
                                            <p:strVal val="#ppt_w"/>
                                          </p:val>
                                        </p:tav>
                                      </p:tavLst>
                                    </p:anim>
                                    <p:anim calcmode="lin" valueType="num">
                                      <p:cBhvr>
                                        <p:cTn id="84" dur="500" fill="hold"/>
                                        <p:tgtEl>
                                          <p:spTgt spid="8"/>
                                        </p:tgtEl>
                                        <p:attrNameLst>
                                          <p:attrName>ppt_h</p:attrName>
                                        </p:attrNameLst>
                                      </p:cBhvr>
                                      <p:tavLst>
                                        <p:tav tm="0">
                                          <p:val>
                                            <p:strVal val="#ppt_h"/>
                                          </p:val>
                                        </p:tav>
                                        <p:tav tm="100000">
                                          <p:val>
                                            <p:strVal val="#ppt_h"/>
                                          </p:val>
                                        </p:tav>
                                      </p:tavLst>
                                    </p:anim>
                                    <p:anim calcmode="lin" valueType="num">
                                      <p:cBhvr>
                                        <p:cTn id="85" dur="500" fill="hold"/>
                                        <p:tgtEl>
                                          <p:spTgt spid="8"/>
                                        </p:tgtEl>
                                        <p:attrNameLst>
                                          <p:attrName>ppt_x</p:attrName>
                                        </p:attrNameLst>
                                      </p:cBhvr>
                                      <p:tavLst>
                                        <p:tav tm="0">
                                          <p:val>
                                            <p:strVal val="#ppt_x-.2"/>
                                          </p:val>
                                        </p:tav>
                                        <p:tav tm="100000">
                                          <p:val>
                                            <p:strVal val="#ppt_x"/>
                                          </p:val>
                                        </p:tav>
                                      </p:tavLst>
                                    </p:anim>
                                    <p:anim calcmode="lin" valueType="num">
                                      <p:cBhvr>
                                        <p:cTn id="86" dur="500" fill="hold"/>
                                        <p:tgtEl>
                                          <p:spTgt spid="8"/>
                                        </p:tgtEl>
                                        <p:attrNameLst>
                                          <p:attrName>ppt_y</p:attrName>
                                        </p:attrNameLst>
                                      </p:cBhvr>
                                      <p:tavLst>
                                        <p:tav tm="0">
                                          <p:val>
                                            <p:strVal val="#ppt_y"/>
                                          </p:val>
                                        </p:tav>
                                        <p:tav tm="100000">
                                          <p:val>
                                            <p:strVal val="#ppt_y"/>
                                          </p:val>
                                        </p:tav>
                                      </p:tavLst>
                                    </p:anim>
                                    <p:animEffect transition="in" filter="fade">
                                      <p:cBhvr>
                                        <p:cTn id="87" dur="500"/>
                                        <p:tgtEl>
                                          <p:spTgt spid="8"/>
                                        </p:tgtEl>
                                      </p:cBhvr>
                                    </p:animEffect>
                                  </p:childTnLst>
                                </p:cTn>
                              </p:par>
                            </p:childTnLst>
                          </p:cTn>
                        </p:par>
                        <p:par>
                          <p:cTn id="88" fill="hold">
                            <p:stCondLst>
                              <p:cond delay="9000"/>
                            </p:stCondLst>
                            <p:childTnLst>
                              <p:par>
                                <p:cTn id="89" presetID="54" presetClass="entr" presetSubtype="0" accel="10000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ppt_w*0.05"/>
                                          </p:val>
                                        </p:tav>
                                        <p:tav tm="100000">
                                          <p:val>
                                            <p:strVal val="#ppt_w"/>
                                          </p:val>
                                        </p:tav>
                                      </p:tavLst>
                                    </p:anim>
                                    <p:anim calcmode="lin" valueType="num">
                                      <p:cBhvr>
                                        <p:cTn id="92" dur="500" fill="hold"/>
                                        <p:tgtEl>
                                          <p:spTgt spid="8"/>
                                        </p:tgtEl>
                                        <p:attrNameLst>
                                          <p:attrName>ppt_h</p:attrName>
                                        </p:attrNameLst>
                                      </p:cBhvr>
                                      <p:tavLst>
                                        <p:tav tm="0">
                                          <p:val>
                                            <p:strVal val="#ppt_h"/>
                                          </p:val>
                                        </p:tav>
                                        <p:tav tm="100000">
                                          <p:val>
                                            <p:strVal val="#ppt_h"/>
                                          </p:val>
                                        </p:tav>
                                      </p:tavLst>
                                    </p:anim>
                                    <p:anim calcmode="lin" valueType="num">
                                      <p:cBhvr>
                                        <p:cTn id="93" dur="500" fill="hold"/>
                                        <p:tgtEl>
                                          <p:spTgt spid="8"/>
                                        </p:tgtEl>
                                        <p:attrNameLst>
                                          <p:attrName>ppt_x</p:attrName>
                                        </p:attrNameLst>
                                      </p:cBhvr>
                                      <p:tavLst>
                                        <p:tav tm="0">
                                          <p:val>
                                            <p:strVal val="#ppt_x-.2"/>
                                          </p:val>
                                        </p:tav>
                                        <p:tav tm="100000">
                                          <p:val>
                                            <p:strVal val="#ppt_x"/>
                                          </p:val>
                                        </p:tav>
                                      </p:tavLst>
                                    </p:anim>
                                    <p:anim calcmode="lin" valueType="num">
                                      <p:cBhvr>
                                        <p:cTn id="94" dur="500" fill="hold"/>
                                        <p:tgtEl>
                                          <p:spTgt spid="8"/>
                                        </p:tgtEl>
                                        <p:attrNameLst>
                                          <p:attrName>ppt_y</p:attrName>
                                        </p:attrNameLst>
                                      </p:cBhvr>
                                      <p:tavLst>
                                        <p:tav tm="0">
                                          <p:val>
                                            <p:strVal val="#ppt_y"/>
                                          </p:val>
                                        </p:tav>
                                        <p:tav tm="100000">
                                          <p:val>
                                            <p:strVal val="#ppt_y"/>
                                          </p:val>
                                        </p:tav>
                                      </p:tavLst>
                                    </p:anim>
                                    <p:animEffect transition="in" filter="fade">
                                      <p:cBhvr>
                                        <p:cTn id="95" dur="500"/>
                                        <p:tgtEl>
                                          <p:spTgt spid="8"/>
                                        </p:tgtEl>
                                      </p:cBhvr>
                                    </p:animEffect>
                                  </p:childTnLst>
                                </p:cTn>
                              </p:par>
                            </p:childTnLst>
                          </p:cTn>
                        </p:par>
                        <p:par>
                          <p:cTn id="96" fill="hold">
                            <p:stCondLst>
                              <p:cond delay="9500"/>
                            </p:stCondLst>
                            <p:childTnLst>
                              <p:par>
                                <p:cTn id="97" presetID="54" presetClass="entr" presetSubtype="0" accel="10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p:cTn id="99" dur="500" fill="hold"/>
                                        <p:tgtEl>
                                          <p:spTgt spid="10"/>
                                        </p:tgtEl>
                                        <p:attrNameLst>
                                          <p:attrName>ppt_w</p:attrName>
                                        </p:attrNameLst>
                                      </p:cBhvr>
                                      <p:tavLst>
                                        <p:tav tm="0">
                                          <p:val>
                                            <p:strVal val="#ppt_w*0.05"/>
                                          </p:val>
                                        </p:tav>
                                        <p:tav tm="100000">
                                          <p:val>
                                            <p:strVal val="#ppt_w"/>
                                          </p:val>
                                        </p:tav>
                                      </p:tavLst>
                                    </p:anim>
                                    <p:anim calcmode="lin" valueType="num">
                                      <p:cBhvr>
                                        <p:cTn id="100" dur="500" fill="hold"/>
                                        <p:tgtEl>
                                          <p:spTgt spid="10"/>
                                        </p:tgtEl>
                                        <p:attrNameLst>
                                          <p:attrName>ppt_h</p:attrName>
                                        </p:attrNameLst>
                                      </p:cBhvr>
                                      <p:tavLst>
                                        <p:tav tm="0">
                                          <p:val>
                                            <p:strVal val="#ppt_h"/>
                                          </p:val>
                                        </p:tav>
                                        <p:tav tm="100000">
                                          <p:val>
                                            <p:strVal val="#ppt_h"/>
                                          </p:val>
                                        </p:tav>
                                      </p:tavLst>
                                    </p:anim>
                                    <p:anim calcmode="lin" valueType="num">
                                      <p:cBhvr>
                                        <p:cTn id="101" dur="500" fill="hold"/>
                                        <p:tgtEl>
                                          <p:spTgt spid="10"/>
                                        </p:tgtEl>
                                        <p:attrNameLst>
                                          <p:attrName>ppt_x</p:attrName>
                                        </p:attrNameLst>
                                      </p:cBhvr>
                                      <p:tavLst>
                                        <p:tav tm="0">
                                          <p:val>
                                            <p:strVal val="#ppt_x-.2"/>
                                          </p:val>
                                        </p:tav>
                                        <p:tav tm="100000">
                                          <p:val>
                                            <p:strVal val="#ppt_x"/>
                                          </p:val>
                                        </p:tav>
                                      </p:tavLst>
                                    </p:anim>
                                    <p:anim calcmode="lin" valueType="num">
                                      <p:cBhvr>
                                        <p:cTn id="102" dur="500" fill="hold"/>
                                        <p:tgtEl>
                                          <p:spTgt spid="10"/>
                                        </p:tgtEl>
                                        <p:attrNameLst>
                                          <p:attrName>ppt_y</p:attrName>
                                        </p:attrNameLst>
                                      </p:cBhvr>
                                      <p:tavLst>
                                        <p:tav tm="0">
                                          <p:val>
                                            <p:strVal val="#ppt_y"/>
                                          </p:val>
                                        </p:tav>
                                        <p:tav tm="100000">
                                          <p:val>
                                            <p:strVal val="#ppt_y"/>
                                          </p:val>
                                        </p:tav>
                                      </p:tavLst>
                                    </p:anim>
                                    <p:animEffect transition="in" filter="fade">
                                      <p:cBhvr>
                                        <p:cTn id="103" dur="500"/>
                                        <p:tgtEl>
                                          <p:spTgt spid="10"/>
                                        </p:tgtEl>
                                      </p:cBhvr>
                                    </p:animEffect>
                                  </p:childTnLst>
                                </p:cTn>
                              </p:par>
                            </p:childTnLst>
                          </p:cTn>
                        </p:par>
                        <p:par>
                          <p:cTn id="104" fill="hold">
                            <p:stCondLst>
                              <p:cond delay="10000"/>
                            </p:stCondLst>
                            <p:childTnLst>
                              <p:par>
                                <p:cTn id="105" presetID="54" presetClass="entr" presetSubtype="0" accel="100000" fill="hold" nodeType="after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500" fill="hold"/>
                                        <p:tgtEl>
                                          <p:spTgt spid="9"/>
                                        </p:tgtEl>
                                        <p:attrNameLst>
                                          <p:attrName>ppt_w</p:attrName>
                                        </p:attrNameLst>
                                      </p:cBhvr>
                                      <p:tavLst>
                                        <p:tav tm="0">
                                          <p:val>
                                            <p:strVal val="#ppt_w*0.05"/>
                                          </p:val>
                                        </p:tav>
                                        <p:tav tm="100000">
                                          <p:val>
                                            <p:strVal val="#ppt_w"/>
                                          </p:val>
                                        </p:tav>
                                      </p:tavLst>
                                    </p:anim>
                                    <p:anim calcmode="lin" valueType="num">
                                      <p:cBhvr>
                                        <p:cTn id="108" dur="500" fill="hold"/>
                                        <p:tgtEl>
                                          <p:spTgt spid="9"/>
                                        </p:tgtEl>
                                        <p:attrNameLst>
                                          <p:attrName>ppt_h</p:attrName>
                                        </p:attrNameLst>
                                      </p:cBhvr>
                                      <p:tavLst>
                                        <p:tav tm="0">
                                          <p:val>
                                            <p:strVal val="#ppt_h"/>
                                          </p:val>
                                        </p:tav>
                                        <p:tav tm="100000">
                                          <p:val>
                                            <p:strVal val="#ppt_h"/>
                                          </p:val>
                                        </p:tav>
                                      </p:tavLst>
                                    </p:anim>
                                    <p:anim calcmode="lin" valueType="num">
                                      <p:cBhvr>
                                        <p:cTn id="109" dur="500" fill="hold"/>
                                        <p:tgtEl>
                                          <p:spTgt spid="9"/>
                                        </p:tgtEl>
                                        <p:attrNameLst>
                                          <p:attrName>ppt_x</p:attrName>
                                        </p:attrNameLst>
                                      </p:cBhvr>
                                      <p:tavLst>
                                        <p:tav tm="0">
                                          <p:val>
                                            <p:strVal val="#ppt_x-.2"/>
                                          </p:val>
                                        </p:tav>
                                        <p:tav tm="100000">
                                          <p:val>
                                            <p:strVal val="#ppt_x"/>
                                          </p:val>
                                        </p:tav>
                                      </p:tavLst>
                                    </p:anim>
                                    <p:anim calcmode="lin" valueType="num">
                                      <p:cBhvr>
                                        <p:cTn id="110" dur="500" fill="hold"/>
                                        <p:tgtEl>
                                          <p:spTgt spid="9"/>
                                        </p:tgtEl>
                                        <p:attrNameLst>
                                          <p:attrName>ppt_y</p:attrName>
                                        </p:attrNameLst>
                                      </p:cBhvr>
                                      <p:tavLst>
                                        <p:tav tm="0">
                                          <p:val>
                                            <p:strVal val="#ppt_y"/>
                                          </p:val>
                                        </p:tav>
                                        <p:tav tm="100000">
                                          <p:val>
                                            <p:strVal val="#ppt_y"/>
                                          </p:val>
                                        </p:tav>
                                      </p:tavLst>
                                    </p:anim>
                                    <p:animEffect transition="in" filter="fade">
                                      <p:cBhvr>
                                        <p:cTn id="111" dur="500"/>
                                        <p:tgtEl>
                                          <p:spTgt spid="9"/>
                                        </p:tgtEl>
                                      </p:cBhvr>
                                    </p:animEffect>
                                  </p:childTnLst>
                                </p:cTn>
                              </p:par>
                            </p:childTnLst>
                          </p:cTn>
                        </p:par>
                        <p:par>
                          <p:cTn id="112" fill="hold">
                            <p:stCondLst>
                              <p:cond delay="10500"/>
                            </p:stCondLst>
                            <p:childTnLst>
                              <p:par>
                                <p:cTn id="113" presetID="54" presetClass="entr" presetSubtype="0" accel="100000" fill="hold"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strVal val="#ppt_w*0.05"/>
                                          </p:val>
                                        </p:tav>
                                        <p:tav tm="100000">
                                          <p:val>
                                            <p:strVal val="#ppt_w"/>
                                          </p:val>
                                        </p:tav>
                                      </p:tavLst>
                                    </p:anim>
                                    <p:anim calcmode="lin" valueType="num">
                                      <p:cBhvr>
                                        <p:cTn id="116" dur="500" fill="hold"/>
                                        <p:tgtEl>
                                          <p:spTgt spid="12"/>
                                        </p:tgtEl>
                                        <p:attrNameLst>
                                          <p:attrName>ppt_h</p:attrName>
                                        </p:attrNameLst>
                                      </p:cBhvr>
                                      <p:tavLst>
                                        <p:tav tm="0">
                                          <p:val>
                                            <p:strVal val="#ppt_h"/>
                                          </p:val>
                                        </p:tav>
                                        <p:tav tm="100000">
                                          <p:val>
                                            <p:strVal val="#ppt_h"/>
                                          </p:val>
                                        </p:tav>
                                      </p:tavLst>
                                    </p:anim>
                                    <p:anim calcmode="lin" valueType="num">
                                      <p:cBhvr>
                                        <p:cTn id="117" dur="500" fill="hold"/>
                                        <p:tgtEl>
                                          <p:spTgt spid="12"/>
                                        </p:tgtEl>
                                        <p:attrNameLst>
                                          <p:attrName>ppt_x</p:attrName>
                                        </p:attrNameLst>
                                      </p:cBhvr>
                                      <p:tavLst>
                                        <p:tav tm="0">
                                          <p:val>
                                            <p:strVal val="#ppt_x-.2"/>
                                          </p:val>
                                        </p:tav>
                                        <p:tav tm="100000">
                                          <p:val>
                                            <p:strVal val="#ppt_x"/>
                                          </p:val>
                                        </p:tav>
                                      </p:tavLst>
                                    </p:anim>
                                    <p:anim calcmode="lin" valueType="num">
                                      <p:cBhvr>
                                        <p:cTn id="118" dur="500" fill="hold"/>
                                        <p:tgtEl>
                                          <p:spTgt spid="12"/>
                                        </p:tgtEl>
                                        <p:attrNameLst>
                                          <p:attrName>ppt_y</p:attrName>
                                        </p:attrNameLst>
                                      </p:cBhvr>
                                      <p:tavLst>
                                        <p:tav tm="0">
                                          <p:val>
                                            <p:strVal val="#ppt_y"/>
                                          </p:val>
                                        </p:tav>
                                        <p:tav tm="100000">
                                          <p:val>
                                            <p:strVal val="#ppt_y"/>
                                          </p:val>
                                        </p:tav>
                                      </p:tavLst>
                                    </p:anim>
                                    <p:animEffect transition="in" filter="fade">
                                      <p:cBhvr>
                                        <p:cTn id="119" dur="500"/>
                                        <p:tgtEl>
                                          <p:spTgt spid="12"/>
                                        </p:tgtEl>
                                      </p:cBhvr>
                                    </p:animEffect>
                                  </p:childTnLst>
                                </p:cTn>
                              </p:par>
                            </p:childTnLst>
                          </p:cTn>
                        </p:par>
                        <p:par>
                          <p:cTn id="120" fill="hold">
                            <p:stCondLst>
                              <p:cond delay="11000"/>
                            </p:stCondLst>
                            <p:childTnLst>
                              <p:par>
                                <p:cTn id="121" presetID="54" presetClass="entr" presetSubtype="0" accel="100000" fill="hold" nodeType="after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500" fill="hold"/>
                                        <p:tgtEl>
                                          <p:spTgt spid="17"/>
                                        </p:tgtEl>
                                        <p:attrNameLst>
                                          <p:attrName>ppt_w</p:attrName>
                                        </p:attrNameLst>
                                      </p:cBhvr>
                                      <p:tavLst>
                                        <p:tav tm="0">
                                          <p:val>
                                            <p:strVal val="#ppt_w*0.05"/>
                                          </p:val>
                                        </p:tav>
                                        <p:tav tm="100000">
                                          <p:val>
                                            <p:strVal val="#ppt_w"/>
                                          </p:val>
                                        </p:tav>
                                      </p:tavLst>
                                    </p:anim>
                                    <p:anim calcmode="lin" valueType="num">
                                      <p:cBhvr>
                                        <p:cTn id="124" dur="500" fill="hold"/>
                                        <p:tgtEl>
                                          <p:spTgt spid="17"/>
                                        </p:tgtEl>
                                        <p:attrNameLst>
                                          <p:attrName>ppt_h</p:attrName>
                                        </p:attrNameLst>
                                      </p:cBhvr>
                                      <p:tavLst>
                                        <p:tav tm="0">
                                          <p:val>
                                            <p:strVal val="#ppt_h"/>
                                          </p:val>
                                        </p:tav>
                                        <p:tav tm="100000">
                                          <p:val>
                                            <p:strVal val="#ppt_h"/>
                                          </p:val>
                                        </p:tav>
                                      </p:tavLst>
                                    </p:anim>
                                    <p:anim calcmode="lin" valueType="num">
                                      <p:cBhvr>
                                        <p:cTn id="125" dur="500" fill="hold"/>
                                        <p:tgtEl>
                                          <p:spTgt spid="17"/>
                                        </p:tgtEl>
                                        <p:attrNameLst>
                                          <p:attrName>ppt_x</p:attrName>
                                        </p:attrNameLst>
                                      </p:cBhvr>
                                      <p:tavLst>
                                        <p:tav tm="0">
                                          <p:val>
                                            <p:strVal val="#ppt_x-.2"/>
                                          </p:val>
                                        </p:tav>
                                        <p:tav tm="100000">
                                          <p:val>
                                            <p:strVal val="#ppt_x"/>
                                          </p:val>
                                        </p:tav>
                                      </p:tavLst>
                                    </p:anim>
                                    <p:anim calcmode="lin" valueType="num">
                                      <p:cBhvr>
                                        <p:cTn id="126" dur="500" fill="hold"/>
                                        <p:tgtEl>
                                          <p:spTgt spid="17"/>
                                        </p:tgtEl>
                                        <p:attrNameLst>
                                          <p:attrName>ppt_y</p:attrName>
                                        </p:attrNameLst>
                                      </p:cBhvr>
                                      <p:tavLst>
                                        <p:tav tm="0">
                                          <p:val>
                                            <p:strVal val="#ppt_y"/>
                                          </p:val>
                                        </p:tav>
                                        <p:tav tm="100000">
                                          <p:val>
                                            <p:strVal val="#ppt_y"/>
                                          </p:val>
                                        </p:tav>
                                      </p:tavLst>
                                    </p:anim>
                                    <p:animEffect transition="in" filter="fade">
                                      <p:cBhvr>
                                        <p:cTn id="1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857500" y="785813"/>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应急救援</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2" name="组合 25"/>
          <p:cNvGrpSpPr/>
          <p:nvPr/>
        </p:nvGrpSpPr>
        <p:grpSpPr>
          <a:xfrm>
            <a:off x="2714625" y="1500188"/>
            <a:ext cx="3786188" cy="3355975"/>
            <a:chOff x="2714400" y="1500178"/>
            <a:chExt cx="3786426" cy="3356112"/>
          </a:xfrm>
        </p:grpSpPr>
        <p:sp>
          <p:nvSpPr>
            <p:cNvPr id="20" name="剪去单角的矩形 19"/>
            <p:cNvSpPr/>
            <p:nvPr/>
          </p:nvSpPr>
          <p:spPr bwMode="auto">
            <a:xfrm>
              <a:off x="4643334" y="1500178"/>
              <a:ext cx="1857492" cy="1643129"/>
            </a:xfrm>
            <a:prstGeom prst="snip1Rect">
              <a:avLst>
                <a:gd name="adj" fmla="val 30765"/>
              </a:avLst>
            </a:prstGeom>
            <a:blipFill>
              <a:blip r:embed="rId1"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剪去单角的矩形 22"/>
            <p:cNvSpPr/>
            <p:nvPr/>
          </p:nvSpPr>
          <p:spPr bwMode="auto">
            <a:xfrm flipV="1">
              <a:off x="4643334" y="3214748"/>
              <a:ext cx="1857492" cy="1641542"/>
            </a:xfrm>
            <a:prstGeom prst="snip1Rect">
              <a:avLst>
                <a:gd name="adj" fmla="val 30765"/>
              </a:avLst>
            </a:prstGeom>
            <a:blipFill>
              <a:blip r:embed="rId1"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剪去单角的矩形 23"/>
            <p:cNvSpPr/>
            <p:nvPr/>
          </p:nvSpPr>
          <p:spPr bwMode="auto">
            <a:xfrm flipH="1">
              <a:off x="2714400" y="1500178"/>
              <a:ext cx="1857492" cy="1643129"/>
            </a:xfrm>
            <a:prstGeom prst="snip1Rect">
              <a:avLst>
                <a:gd name="adj" fmla="val 30765"/>
              </a:avLst>
            </a:prstGeom>
            <a:blipFill>
              <a:blip r:embed="rId1"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剪去单角的矩形 24"/>
            <p:cNvSpPr/>
            <p:nvPr/>
          </p:nvSpPr>
          <p:spPr bwMode="auto">
            <a:xfrm flipH="1" flipV="1">
              <a:off x="2714400" y="3214748"/>
              <a:ext cx="1857492" cy="1641542"/>
            </a:xfrm>
            <a:prstGeom prst="snip1Rect">
              <a:avLst>
                <a:gd name="adj" fmla="val 30765"/>
              </a:avLst>
            </a:prstGeom>
            <a:blipFill>
              <a:blip r:embed="rId1" cstate="print"/>
              <a:stretch>
                <a:fillRect/>
              </a:stretch>
            </a:blipFill>
            <a:ln w="19050" cap="flat" cmpd="sng" algn="ctr">
              <a:solidFill>
                <a:srgbClr val="0070C0"/>
              </a:solidFill>
              <a:prstDash val="solid"/>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10" dur="1000" fill="hold"/>
                                        <p:tgtEl>
                                          <p:spTgt spid="6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9"/>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106"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2800350"/>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为认真贯彻执行“预防为主、防治结合、综合治理”的环境保护原则，将施工引起的对环境的干扰、破坏降低到最低限度。项目部制定了环保水保实施方案和技术措施，节能减排实施规定。每月对环保水保实施情况进行检查，定期对机械设备能耗消耗进行核算统计。制定和实施作业方案时尽量减少对生态环境的破坏。</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环境保护</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3" name="TextBox 3"/>
          <p:cNvSpPr/>
          <p:nvPr/>
        </p:nvSpPr>
        <p:spPr>
          <a:xfrm>
            <a:off x="4572000" y="2760663"/>
            <a:ext cx="4286250" cy="954087"/>
          </a:xfrm>
          <a:prstGeom prst="rect">
            <a:avLst/>
          </a:prstGeom>
          <a:noFill/>
          <a:ln w="9525">
            <a:noFill/>
          </a:ln>
        </p:spPr>
        <p:txBody>
          <a:bodyPr>
            <a:spAutoFit/>
          </a:bodyPr>
          <a:lstStyle/>
          <a:p>
            <a:pPr lvl="0" eaLnBrk="1" hangingPunct="1"/>
            <a:r>
              <a:rPr lang="zh-CN" altLang="en-US" sz="1400" dirty="0">
                <a:solidFill>
                  <a:srgbClr val="0070C0"/>
                </a:solidFill>
                <a:latin typeface="微软雅黑" panose="020B0503020204020204" pitchFamily="34" charset="-122"/>
                <a:ea typeface="微软雅黑" panose="020B0503020204020204" pitchFamily="34" charset="-122"/>
              </a:rPr>
              <a:t>在雨水充沛季节，及时设置排水沟及截水沟，避免边坡崩塌、滑坡产生；及时疏通作业区的沟渠，减少生态破坏；</a:t>
            </a:r>
            <a:r>
              <a:rPr lang="en-US" altLang="en-US" sz="1400" dirty="0">
                <a:solidFill>
                  <a:srgbClr val="0070C0"/>
                </a:solidFill>
                <a:latin typeface="微软雅黑" panose="020B0503020204020204" pitchFamily="34" charset="-122"/>
                <a:ea typeface="微软雅黑" panose="020B0503020204020204" pitchFamily="34" charset="-122"/>
                <a:hlinkClick r:id="rId1"/>
              </a:rPr>
              <a:t>施工</a:t>
            </a:r>
            <a:r>
              <a:rPr lang="zh-CN" altLang="en-US" sz="1400" dirty="0">
                <a:solidFill>
                  <a:srgbClr val="0070C0"/>
                </a:solidFill>
                <a:latin typeface="微软雅黑" panose="020B0503020204020204" pitchFamily="34" charset="-122"/>
                <a:ea typeface="微软雅黑" panose="020B0503020204020204" pitchFamily="34" charset="-122"/>
              </a:rPr>
              <a:t>驻地的生活污水、生活垃圾、粪便等集中处理，绝不直接排入水体。 </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14" name="TextBox 4"/>
          <p:cNvSpPr/>
          <p:nvPr/>
        </p:nvSpPr>
        <p:spPr>
          <a:xfrm>
            <a:off x="2582863" y="3832225"/>
            <a:ext cx="4775200" cy="1169988"/>
          </a:xfrm>
          <a:prstGeom prst="rect">
            <a:avLst/>
          </a:prstGeom>
          <a:noFill/>
          <a:ln w="9525">
            <a:noFill/>
          </a:ln>
        </p:spPr>
        <p:txBody>
          <a:bodyPr>
            <a:spAutoFit/>
          </a:bodyPr>
          <a:lstStyle/>
          <a:p>
            <a:pPr lvl="0" eaLnBrk="1" hangingPunct="1"/>
            <a:r>
              <a:rPr lang="zh-CN" altLang="en-US" sz="1400" dirty="0">
                <a:solidFill>
                  <a:srgbClr val="0070C0"/>
                </a:solidFill>
                <a:latin typeface="微软雅黑" panose="020B0503020204020204" pitchFamily="34" charset="-122"/>
                <a:ea typeface="微软雅黑" panose="020B0503020204020204" pitchFamily="34" charset="-122"/>
              </a:rPr>
              <a:t>危险品废弃品、固体废弃物、液体废弃物和建筑垃圾等分区设置存放处，不得随意丢弃；施工机械定期进行保养，以降低作业时机械产生的噪音；隧道洞内加强通风，保证洞内空气质量；砼运输罐车清洗水不得随意排放，必须经三级沉淀池，然后才可排放或使用。 </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15" name="TextBox 5"/>
          <p:cNvSpPr/>
          <p:nvPr/>
        </p:nvSpPr>
        <p:spPr>
          <a:xfrm>
            <a:off x="6357938" y="1258888"/>
            <a:ext cx="2687637" cy="1384300"/>
          </a:xfrm>
          <a:prstGeom prst="rect">
            <a:avLst/>
          </a:prstGeom>
          <a:noFill/>
          <a:ln w="9525">
            <a:noFill/>
          </a:ln>
        </p:spPr>
        <p:txBody>
          <a:bodyPr>
            <a:spAutoFit/>
          </a:bodyPr>
          <a:lstStyle/>
          <a:p>
            <a:pPr lvl="0" eaLnBrk="1" hangingPunct="1"/>
            <a:r>
              <a:rPr lang="zh-CN" altLang="en-US" sz="1400" dirty="0">
                <a:solidFill>
                  <a:srgbClr val="0070C0"/>
                </a:solidFill>
                <a:latin typeface="微软雅黑" panose="020B0503020204020204" pitchFamily="34" charset="-122"/>
                <a:ea typeface="微软雅黑" panose="020B0503020204020204" pitchFamily="34" charset="-122"/>
              </a:rPr>
              <a:t>生活区各房间保证人走灯灭，坚决杜绝高功率电器，照明均采用节能灯；加强水管检查，杜绝跑冒滴漏和长流水现象，采用节水水龙头减少耗水量；合理安排机械设备减少损耗。</a:t>
            </a:r>
            <a:endParaRPr lang="zh-CN" altLang="en-US" sz="1400" dirty="0">
              <a:solidFill>
                <a:srgbClr val="0070C0"/>
              </a:solidFill>
              <a:latin typeface="微软雅黑" panose="020B0503020204020204" pitchFamily="34" charset="-122"/>
              <a:ea typeface="微软雅黑" panose="020B0503020204020204" pitchFamily="34" charset="-122"/>
            </a:endParaRPr>
          </a:p>
        </p:txBody>
      </p:sp>
      <p:grpSp>
        <p:nvGrpSpPr>
          <p:cNvPr id="2" name="Group 5"/>
          <p:cNvGrpSpPr/>
          <p:nvPr/>
        </p:nvGrpSpPr>
        <p:grpSpPr>
          <a:xfrm>
            <a:off x="971550" y="1649413"/>
            <a:ext cx="1944688" cy="2681287"/>
            <a:chOff x="0" y="0"/>
            <a:chExt cx="1944688" cy="2681281"/>
          </a:xfrm>
        </p:grpSpPr>
        <p:sp>
          <p:nvSpPr>
            <p:cNvPr id="48145" name="椭圆​​ 2"/>
            <p:cNvSpPr/>
            <p:nvPr/>
          </p:nvSpPr>
          <p:spPr>
            <a:xfrm>
              <a:off x="0" y="0"/>
              <a:ext cx="1944688" cy="2447925"/>
            </a:xfrm>
            <a:custGeom>
              <a:avLst/>
              <a:gdLst>
                <a:gd name="txL" fmla="*/ 0 w 1944132"/>
                <a:gd name="txT" fmla="*/ 0 h 2448272"/>
                <a:gd name="txR" fmla="*/ 1944132 w 1944132"/>
                <a:gd name="txB" fmla="*/ 2448272 h 2448272"/>
              </a:gdLst>
              <a:ahLst/>
              <a:cxnLst>
                <a:cxn ang="0">
                  <a:pos x="0" y="0"/>
                </a:cxn>
              </a:cxnLst>
              <a:rect l="txL" t="txT" r="txR" b="tx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18900000" scaled="1"/>
              <a:tileRect/>
            </a:gradFill>
            <a:ln w="9525">
              <a:noFill/>
            </a:ln>
          </p:spPr>
          <p:txBody>
            <a:bodyPr wrap="none" anchor="ctr"/>
            <a:lstStyle/>
            <a:p>
              <a:pPr lvl="0" eaLnBrk="1" hangingPunct="1"/>
              <a:endParaRPr lang="zh-CN" altLang="en-US" dirty="0">
                <a:solidFill>
                  <a:srgbClr val="000000"/>
                </a:solidFill>
                <a:latin typeface="Arial" panose="020B0604020202020204" pitchFamily="34" charset="0"/>
                <a:ea typeface="华文细黑" pitchFamily="2" charset="-122"/>
                <a:sym typeface="Arial" panose="020B0604020202020204" pitchFamily="34" charset="0"/>
              </a:endParaRPr>
            </a:p>
          </p:txBody>
        </p:sp>
        <p:sp>
          <p:nvSpPr>
            <p:cNvPr id="48146" name="椭圆​​ 6"/>
            <p:cNvSpPr/>
            <p:nvPr/>
          </p:nvSpPr>
          <p:spPr>
            <a:xfrm>
              <a:off x="216198" y="2530160"/>
              <a:ext cx="1512168" cy="151121"/>
            </a:xfrm>
            <a:prstGeom prst="ellipse">
              <a:avLst/>
            </a:prstGeom>
            <a:gradFill rotWithShape="1">
              <a:gsLst>
                <a:gs pos="0">
                  <a:srgbClr val="7F7F7F">
                    <a:alpha val="100000"/>
                  </a:srgbClr>
                </a:gs>
                <a:gs pos="79999">
                  <a:srgbClr val="FFFFFF">
                    <a:alpha val="100000"/>
                  </a:srgbClr>
                </a:gs>
                <a:gs pos="100000">
                  <a:srgbClr val="FFFFFF">
                    <a:alpha val="100000"/>
                  </a:srgbClr>
                </a:gs>
              </a:gsLst>
              <a:path path="rect">
                <a:fillToRect l="50000" t="50000" r="50000" b="50000"/>
              </a:path>
              <a:tileRect/>
            </a:gradFill>
            <a:ln w="9525">
              <a:noFill/>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8147" name="矩形​​ 16"/>
            <p:cNvSpPr/>
            <p:nvPr/>
          </p:nvSpPr>
          <p:spPr>
            <a:xfrm>
              <a:off x="59796" y="650870"/>
              <a:ext cx="1826142" cy="584774"/>
            </a:xfrm>
            <a:prstGeom prst="rect">
              <a:avLst/>
            </a:prstGeom>
            <a:noFill/>
            <a:ln w="9525">
              <a:noFill/>
            </a:ln>
          </p:spPr>
          <p:txBody>
            <a:bodyPr wrap="none">
              <a:spAutoFit/>
            </a:bodyPr>
            <a:lstStyle/>
            <a:p>
              <a:pPr lvl="0" algn="ctr" eaLnBrk="1" hangingPunct="1"/>
              <a:r>
                <a:rPr lang="zh-CN" altLang="en-US" sz="3200" b="1" dirty="0">
                  <a:solidFill>
                    <a:schemeClr val="bg1"/>
                  </a:solidFill>
                  <a:latin typeface="微软雅黑" panose="020B0503020204020204" pitchFamily="34" charset="-122"/>
                  <a:ea typeface="微软雅黑" panose="020B0503020204020204" pitchFamily="34" charset="-122"/>
                  <a:sym typeface="Arial Unicode MS" pitchFamily="34" charset="-122"/>
                </a:rPr>
                <a:t>环境保护</a:t>
              </a:r>
              <a:endParaRPr lang="zh-CN" altLang="en-US" sz="2400" dirty="0">
                <a:latin typeface="Arial" panose="020B0604020202020204" pitchFamily="34" charset="0"/>
                <a:ea typeface="宋体" panose="02010600030101010101" pitchFamily="2" charset="-122"/>
              </a:endParaRPr>
            </a:p>
          </p:txBody>
        </p:sp>
      </p:grpSp>
      <p:grpSp>
        <p:nvGrpSpPr>
          <p:cNvPr id="3" name="Group 9"/>
          <p:cNvGrpSpPr/>
          <p:nvPr/>
        </p:nvGrpSpPr>
        <p:grpSpPr>
          <a:xfrm>
            <a:off x="3436938" y="1276350"/>
            <a:ext cx="1439862" cy="1946275"/>
            <a:chOff x="0" y="0"/>
            <a:chExt cx="1439862" cy="1946260"/>
          </a:xfrm>
        </p:grpSpPr>
        <p:sp>
          <p:nvSpPr>
            <p:cNvPr id="48142" name="椭圆​​ 2"/>
            <p:cNvSpPr/>
            <p:nvPr/>
          </p:nvSpPr>
          <p:spPr>
            <a:xfrm>
              <a:off x="0" y="0"/>
              <a:ext cx="1439862" cy="1812925"/>
            </a:xfrm>
            <a:custGeom>
              <a:avLst/>
              <a:gdLst>
                <a:gd name="txL" fmla="*/ 0 w 1944132"/>
                <a:gd name="txT" fmla="*/ 0 h 2448272"/>
                <a:gd name="txR" fmla="*/ 1944132 w 1944132"/>
                <a:gd name="txB" fmla="*/ 2448272 h 2448272"/>
              </a:gdLst>
              <a:ahLst/>
              <a:cxnLst>
                <a:cxn ang="0">
                  <a:pos x="0" y="0"/>
                </a:cxn>
              </a:cxnLst>
              <a:rect l="txL" t="txT" r="txR" b="tx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18900000" scaled="1"/>
              <a:tileRect/>
            </a:gradFill>
            <a:ln w="9525">
              <a:noFill/>
            </a:ln>
          </p:spPr>
          <p:txBody>
            <a:bodyPr wrap="none" anchor="ctr"/>
            <a:lstStyle/>
            <a:p>
              <a:pPr lvl="0" eaLnBrk="1" hangingPunct="1"/>
              <a:endParaRPr lang="zh-CN" altLang="en-US" dirty="0">
                <a:solidFill>
                  <a:srgbClr val="000000"/>
                </a:solidFill>
                <a:latin typeface="Arial" panose="020B0604020202020204" pitchFamily="34" charset="0"/>
                <a:ea typeface="华文细黑" pitchFamily="2" charset="-122"/>
                <a:sym typeface="Arial" panose="020B0604020202020204" pitchFamily="34" charset="0"/>
              </a:endParaRPr>
            </a:p>
          </p:txBody>
        </p:sp>
        <p:sp>
          <p:nvSpPr>
            <p:cNvPr id="48143" name="椭圆​​ 9"/>
            <p:cNvSpPr/>
            <p:nvPr/>
          </p:nvSpPr>
          <p:spPr>
            <a:xfrm>
              <a:off x="127074" y="1851416"/>
              <a:ext cx="1116000" cy="94844"/>
            </a:xfrm>
            <a:prstGeom prst="ellipse">
              <a:avLst/>
            </a:prstGeom>
            <a:gradFill rotWithShape="1">
              <a:gsLst>
                <a:gs pos="0">
                  <a:srgbClr val="7F7F7F">
                    <a:alpha val="100000"/>
                  </a:srgbClr>
                </a:gs>
                <a:gs pos="79999">
                  <a:srgbClr val="FFFFFF">
                    <a:alpha val="100000"/>
                  </a:srgbClr>
                </a:gs>
                <a:gs pos="100000">
                  <a:srgbClr val="FFFFFF">
                    <a:alpha val="100000"/>
                  </a:srgbClr>
                </a:gs>
              </a:gsLst>
              <a:path path="rect">
                <a:fillToRect l="50000" t="50000" r="50000" b="50000"/>
              </a:path>
              <a:tileRect/>
            </a:gradFill>
            <a:ln w="9525">
              <a:noFill/>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8144" name="矩形​​ 17"/>
            <p:cNvSpPr/>
            <p:nvPr/>
          </p:nvSpPr>
          <p:spPr>
            <a:xfrm>
              <a:off x="5042" y="490827"/>
              <a:ext cx="1415772" cy="461661"/>
            </a:xfrm>
            <a:prstGeom prst="rect">
              <a:avLst/>
            </a:prstGeom>
            <a:noFill/>
            <a:ln w="9525">
              <a:noFill/>
            </a:ln>
          </p:spPr>
          <p:txBody>
            <a:bodyPr wrap="none">
              <a:spAutoFit/>
            </a:bodyPr>
            <a:lstStyle/>
            <a:p>
              <a:pPr lvl="0"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Unicode MS" pitchFamily="34" charset="-122"/>
                </a:rPr>
                <a:t>水土保持</a:t>
              </a:r>
              <a:endParaRPr lang="zh-CN" altLang="en-US" sz="2000" dirty="0">
                <a:latin typeface="Arial" panose="020B0604020202020204" pitchFamily="34" charset="0"/>
                <a:ea typeface="宋体" panose="02010600030101010101" pitchFamily="2" charset="-122"/>
              </a:endParaRPr>
            </a:p>
          </p:txBody>
        </p:sp>
      </p:grpSp>
      <p:grpSp>
        <p:nvGrpSpPr>
          <p:cNvPr id="4" name="Group 13"/>
          <p:cNvGrpSpPr/>
          <p:nvPr/>
        </p:nvGrpSpPr>
        <p:grpSpPr>
          <a:xfrm>
            <a:off x="5321300" y="1000125"/>
            <a:ext cx="1108075" cy="1357313"/>
            <a:chOff x="-42771" y="0"/>
            <a:chExt cx="1107996" cy="1357676"/>
          </a:xfrm>
        </p:grpSpPr>
        <p:sp>
          <p:nvSpPr>
            <p:cNvPr id="48139" name="椭圆​​ 2"/>
            <p:cNvSpPr/>
            <p:nvPr/>
          </p:nvSpPr>
          <p:spPr>
            <a:xfrm>
              <a:off x="0" y="0"/>
              <a:ext cx="1012825" cy="1274762"/>
            </a:xfrm>
            <a:custGeom>
              <a:avLst/>
              <a:gdLst>
                <a:gd name="txL" fmla="*/ 0 w 1944132"/>
                <a:gd name="txT" fmla="*/ 0 h 2448272"/>
                <a:gd name="txR" fmla="*/ 1944132 w 1944132"/>
                <a:gd name="txB" fmla="*/ 2448272 h 2448272"/>
              </a:gdLst>
              <a:ahLst/>
              <a:cxnLst>
                <a:cxn ang="0">
                  <a:pos x="0" y="0"/>
                </a:cxn>
              </a:cxnLst>
              <a:rect l="txL" t="txT" r="txR" b="tx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18900000" scaled="1"/>
              <a:tileRect/>
            </a:gradFill>
            <a:ln w="9525">
              <a:noFill/>
            </a:ln>
          </p:spPr>
          <p:txBody>
            <a:bodyPr wrap="none" anchor="ctr"/>
            <a:lstStyle/>
            <a:p>
              <a:pPr lvl="0" eaLnBrk="1" hangingPunct="1"/>
              <a:endParaRPr lang="zh-CN" altLang="en-US" dirty="0">
                <a:solidFill>
                  <a:srgbClr val="000000"/>
                </a:solidFill>
                <a:latin typeface="Arial" panose="020B0604020202020204" pitchFamily="34" charset="0"/>
                <a:ea typeface="华文细黑" pitchFamily="2" charset="-122"/>
                <a:sym typeface="Arial" panose="020B0604020202020204" pitchFamily="34" charset="0"/>
              </a:endParaRPr>
            </a:p>
          </p:txBody>
        </p:sp>
        <p:sp>
          <p:nvSpPr>
            <p:cNvPr id="48140" name="椭圆​​ 10"/>
            <p:cNvSpPr/>
            <p:nvPr/>
          </p:nvSpPr>
          <p:spPr>
            <a:xfrm>
              <a:off x="144145" y="1262832"/>
              <a:ext cx="720000" cy="94844"/>
            </a:xfrm>
            <a:prstGeom prst="ellipse">
              <a:avLst/>
            </a:prstGeom>
            <a:gradFill rotWithShape="1">
              <a:gsLst>
                <a:gs pos="0">
                  <a:srgbClr val="7F7F7F">
                    <a:alpha val="100000"/>
                  </a:srgbClr>
                </a:gs>
                <a:gs pos="79999">
                  <a:srgbClr val="FFFFFF">
                    <a:alpha val="100000"/>
                  </a:srgbClr>
                </a:gs>
                <a:gs pos="100000">
                  <a:srgbClr val="FFFFFF">
                    <a:alpha val="100000"/>
                  </a:srgbClr>
                </a:gs>
              </a:gsLst>
              <a:path path="rect">
                <a:fillToRect l="50000" t="50000" r="50000" b="50000"/>
              </a:path>
              <a:tileRect/>
            </a:gradFill>
            <a:ln w="9525">
              <a:noFill/>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8141" name="矩形​​ 18"/>
            <p:cNvSpPr/>
            <p:nvPr/>
          </p:nvSpPr>
          <p:spPr>
            <a:xfrm>
              <a:off x="-42771" y="300107"/>
              <a:ext cx="1107996" cy="400217"/>
            </a:xfrm>
            <a:prstGeom prst="rect">
              <a:avLst/>
            </a:prstGeom>
            <a:noFill/>
            <a:ln w="9525">
              <a:noFill/>
            </a:ln>
          </p:spPr>
          <p:txBody>
            <a:bodyPr wrap="none">
              <a:spAutoFit/>
            </a:bodyPr>
            <a:lstStyle/>
            <a:p>
              <a:pPr lvl="0" algn="ctr" eaLnBrk="1" hangingPunct="1"/>
              <a:r>
                <a:rPr lang="zh-CN" altLang="en-US" b="1" dirty="0">
                  <a:solidFill>
                    <a:schemeClr val="bg1"/>
                  </a:solidFill>
                  <a:latin typeface="微软雅黑" panose="020B0503020204020204" pitchFamily="34" charset="-122"/>
                  <a:ea typeface="微软雅黑" panose="020B0503020204020204" pitchFamily="34" charset="-122"/>
                  <a:sym typeface="Arial Unicode MS" pitchFamily="34" charset="-122"/>
                </a:rPr>
                <a:t>节能减排</a:t>
              </a:r>
              <a:endParaRPr lang="zh-CN" altLang="en-US" sz="2000" dirty="0">
                <a:latin typeface="Arial" panose="020B0604020202020204" pitchFamily="34" charset="0"/>
                <a:ea typeface="宋体" panose="02010600030101010101" pitchFamily="2" charset="-122"/>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filter="wipe(down)">
                                      <p:cBhvr>
                                        <p:cTn id="7" dur="362">
                                          <p:stCondLst>
                                            <p:cond delay="0"/>
                                          </p:stCondLst>
                                        </p:cTn>
                                        <p:tgtEl>
                                          <p:spTgt spid="2"/>
                                        </p:tgtEl>
                                      </p:cBhvr>
                                    </p:animEffect>
                                    <p:anim calcmode="lin" valueType="num">
                                      <p:cBhvr>
                                        <p:cTn id="8"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3" dur="16">
                                          <p:stCondLst>
                                            <p:cond delay="406"/>
                                          </p:stCondLst>
                                        </p:cTn>
                                        <p:tgtEl>
                                          <p:spTgt spid="2"/>
                                        </p:tgtEl>
                                      </p:cBhvr>
                                      <p:to x="100000" y="60000"/>
                                    </p:animScale>
                                    <p:animScale>
                                      <p:cBhvr>
                                        <p:cTn id="14" dur="104" decel="50000">
                                          <p:stCondLst>
                                            <p:cond delay="423"/>
                                          </p:stCondLst>
                                        </p:cTn>
                                        <p:tgtEl>
                                          <p:spTgt spid="2"/>
                                        </p:tgtEl>
                                      </p:cBhvr>
                                      <p:to x="100000" y="100000"/>
                                    </p:animScale>
                                    <p:animScale>
                                      <p:cBhvr>
                                        <p:cTn id="15" dur="16">
                                          <p:stCondLst>
                                            <p:cond delay="820"/>
                                          </p:stCondLst>
                                        </p:cTn>
                                        <p:tgtEl>
                                          <p:spTgt spid="2"/>
                                        </p:tgtEl>
                                      </p:cBhvr>
                                      <p:to x="100000" y="80000"/>
                                    </p:animScale>
                                    <p:animScale>
                                      <p:cBhvr>
                                        <p:cTn id="16" dur="104" decel="50000">
                                          <p:stCondLst>
                                            <p:cond delay="836"/>
                                          </p:stCondLst>
                                        </p:cTn>
                                        <p:tgtEl>
                                          <p:spTgt spid="2"/>
                                        </p:tgtEl>
                                      </p:cBhvr>
                                      <p:to x="100000" y="100000"/>
                                    </p:animScale>
                                    <p:animScale>
                                      <p:cBhvr>
                                        <p:cTn id="17" dur="16">
                                          <p:stCondLst>
                                            <p:cond delay="1026"/>
                                          </p:stCondLst>
                                        </p:cTn>
                                        <p:tgtEl>
                                          <p:spTgt spid="2"/>
                                        </p:tgtEl>
                                      </p:cBhvr>
                                      <p:to x="100000" y="90000"/>
                                    </p:animScale>
                                    <p:animScale>
                                      <p:cBhvr>
                                        <p:cTn id="18" dur="104" decel="50000">
                                          <p:stCondLst>
                                            <p:cond delay="1042"/>
                                          </p:stCondLst>
                                        </p:cTn>
                                        <p:tgtEl>
                                          <p:spTgt spid="2"/>
                                        </p:tgtEl>
                                      </p:cBhvr>
                                      <p:to x="100000" y="100000"/>
                                    </p:animScale>
                                    <p:animScale>
                                      <p:cBhvr>
                                        <p:cTn id="19" dur="16">
                                          <p:stCondLst>
                                            <p:cond delay="1130"/>
                                          </p:stCondLst>
                                        </p:cTn>
                                        <p:tgtEl>
                                          <p:spTgt spid="2"/>
                                        </p:tgtEl>
                                      </p:cBhvr>
                                      <p:to x="100000" y="95000"/>
                                    </p:animScale>
                                    <p:animScale>
                                      <p:cBhvr>
                                        <p:cTn id="20" dur="104" decel="50000">
                                          <p:stCondLst>
                                            <p:cond delay="1146"/>
                                          </p:stCondLst>
                                        </p:cTn>
                                        <p:tgtEl>
                                          <p:spTgt spid="2"/>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Effect filter="wipe(down)">
                                      <p:cBhvr>
                                        <p:cTn id="23" dur="362">
                                          <p:stCondLst>
                                            <p:cond delay="0"/>
                                          </p:stCondLst>
                                        </p:cTn>
                                        <p:tgtEl>
                                          <p:spTgt spid="3"/>
                                        </p:tgtEl>
                                      </p:cBhvr>
                                    </p:animEffect>
                                    <p:anim calcmode="lin" valueType="num">
                                      <p:cBhvr>
                                        <p:cTn id="24"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29" dur="16">
                                          <p:stCondLst>
                                            <p:cond delay="406"/>
                                          </p:stCondLst>
                                        </p:cTn>
                                        <p:tgtEl>
                                          <p:spTgt spid="3"/>
                                        </p:tgtEl>
                                      </p:cBhvr>
                                      <p:to x="100000" y="60000"/>
                                    </p:animScale>
                                    <p:animScale>
                                      <p:cBhvr>
                                        <p:cTn id="30" dur="104" decel="50000">
                                          <p:stCondLst>
                                            <p:cond delay="423"/>
                                          </p:stCondLst>
                                        </p:cTn>
                                        <p:tgtEl>
                                          <p:spTgt spid="3"/>
                                        </p:tgtEl>
                                      </p:cBhvr>
                                      <p:to x="100000" y="100000"/>
                                    </p:animScale>
                                    <p:animScale>
                                      <p:cBhvr>
                                        <p:cTn id="31" dur="16">
                                          <p:stCondLst>
                                            <p:cond delay="820"/>
                                          </p:stCondLst>
                                        </p:cTn>
                                        <p:tgtEl>
                                          <p:spTgt spid="3"/>
                                        </p:tgtEl>
                                      </p:cBhvr>
                                      <p:to x="100000" y="80000"/>
                                    </p:animScale>
                                    <p:animScale>
                                      <p:cBhvr>
                                        <p:cTn id="32" dur="104" decel="50000">
                                          <p:stCondLst>
                                            <p:cond delay="836"/>
                                          </p:stCondLst>
                                        </p:cTn>
                                        <p:tgtEl>
                                          <p:spTgt spid="3"/>
                                        </p:tgtEl>
                                      </p:cBhvr>
                                      <p:to x="100000" y="100000"/>
                                    </p:animScale>
                                    <p:animScale>
                                      <p:cBhvr>
                                        <p:cTn id="33" dur="16">
                                          <p:stCondLst>
                                            <p:cond delay="1026"/>
                                          </p:stCondLst>
                                        </p:cTn>
                                        <p:tgtEl>
                                          <p:spTgt spid="3"/>
                                        </p:tgtEl>
                                      </p:cBhvr>
                                      <p:to x="100000" y="90000"/>
                                    </p:animScale>
                                    <p:animScale>
                                      <p:cBhvr>
                                        <p:cTn id="34" dur="104" decel="50000">
                                          <p:stCondLst>
                                            <p:cond delay="1042"/>
                                          </p:stCondLst>
                                        </p:cTn>
                                        <p:tgtEl>
                                          <p:spTgt spid="3"/>
                                        </p:tgtEl>
                                      </p:cBhvr>
                                      <p:to x="100000" y="100000"/>
                                    </p:animScale>
                                    <p:animScale>
                                      <p:cBhvr>
                                        <p:cTn id="35" dur="16">
                                          <p:stCondLst>
                                            <p:cond delay="1130"/>
                                          </p:stCondLst>
                                        </p:cTn>
                                        <p:tgtEl>
                                          <p:spTgt spid="3"/>
                                        </p:tgtEl>
                                      </p:cBhvr>
                                      <p:to x="100000" y="95000"/>
                                    </p:animScale>
                                    <p:animScale>
                                      <p:cBhvr>
                                        <p:cTn id="36" dur="104" decel="50000">
                                          <p:stCondLst>
                                            <p:cond delay="1146"/>
                                          </p:stCondLst>
                                        </p:cTn>
                                        <p:tgtEl>
                                          <p:spTgt spid="3"/>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filter="wipe(down)">
                                      <p:cBhvr>
                                        <p:cTn id="39" dur="362">
                                          <p:stCondLst>
                                            <p:cond delay="0"/>
                                          </p:stCondLst>
                                        </p:cTn>
                                        <p:tgtEl>
                                          <p:spTgt spid="4"/>
                                        </p:tgtEl>
                                      </p:cBhvr>
                                    </p:animEffect>
                                    <p:anim calcmode="lin" valueType="num">
                                      <p:cBhvr>
                                        <p:cTn id="40"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45" dur="16">
                                          <p:stCondLst>
                                            <p:cond delay="406"/>
                                          </p:stCondLst>
                                        </p:cTn>
                                        <p:tgtEl>
                                          <p:spTgt spid="4"/>
                                        </p:tgtEl>
                                      </p:cBhvr>
                                      <p:to x="100000" y="60000"/>
                                    </p:animScale>
                                    <p:animScale>
                                      <p:cBhvr>
                                        <p:cTn id="46" dur="104" decel="50000">
                                          <p:stCondLst>
                                            <p:cond delay="423"/>
                                          </p:stCondLst>
                                        </p:cTn>
                                        <p:tgtEl>
                                          <p:spTgt spid="4"/>
                                        </p:tgtEl>
                                      </p:cBhvr>
                                      <p:to x="100000" y="100000"/>
                                    </p:animScale>
                                    <p:animScale>
                                      <p:cBhvr>
                                        <p:cTn id="47" dur="16">
                                          <p:stCondLst>
                                            <p:cond delay="820"/>
                                          </p:stCondLst>
                                        </p:cTn>
                                        <p:tgtEl>
                                          <p:spTgt spid="4"/>
                                        </p:tgtEl>
                                      </p:cBhvr>
                                      <p:to x="100000" y="80000"/>
                                    </p:animScale>
                                    <p:animScale>
                                      <p:cBhvr>
                                        <p:cTn id="48" dur="104" decel="50000">
                                          <p:stCondLst>
                                            <p:cond delay="836"/>
                                          </p:stCondLst>
                                        </p:cTn>
                                        <p:tgtEl>
                                          <p:spTgt spid="4"/>
                                        </p:tgtEl>
                                      </p:cBhvr>
                                      <p:to x="100000" y="100000"/>
                                    </p:animScale>
                                    <p:animScale>
                                      <p:cBhvr>
                                        <p:cTn id="49" dur="16">
                                          <p:stCondLst>
                                            <p:cond delay="1026"/>
                                          </p:stCondLst>
                                        </p:cTn>
                                        <p:tgtEl>
                                          <p:spTgt spid="4"/>
                                        </p:tgtEl>
                                      </p:cBhvr>
                                      <p:to x="100000" y="90000"/>
                                    </p:animScale>
                                    <p:animScale>
                                      <p:cBhvr>
                                        <p:cTn id="50" dur="104" decel="50000">
                                          <p:stCondLst>
                                            <p:cond delay="1042"/>
                                          </p:stCondLst>
                                        </p:cTn>
                                        <p:tgtEl>
                                          <p:spTgt spid="4"/>
                                        </p:tgtEl>
                                      </p:cBhvr>
                                      <p:to x="100000" y="100000"/>
                                    </p:animScale>
                                    <p:animScale>
                                      <p:cBhvr>
                                        <p:cTn id="51" dur="16">
                                          <p:stCondLst>
                                            <p:cond delay="1130"/>
                                          </p:stCondLst>
                                        </p:cTn>
                                        <p:tgtEl>
                                          <p:spTgt spid="4"/>
                                        </p:tgtEl>
                                      </p:cBhvr>
                                      <p:to x="100000" y="95000"/>
                                    </p:animScale>
                                    <p:animScale>
                                      <p:cBhvr>
                                        <p:cTn id="52" dur="104" decel="50000">
                                          <p:stCondLst>
                                            <p:cond delay="1146"/>
                                          </p:stCondLst>
                                        </p:cTn>
                                        <p:tgtEl>
                                          <p:spTgt spid="4"/>
                                        </p:tgtEl>
                                      </p:cBhvr>
                                      <p:to x="100000" y="100000"/>
                                    </p:animScale>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filter="wipe(right)">
                                      <p:cBhvr>
                                        <p:cTn id="56" dur="250"/>
                                        <p:tgtEl>
                                          <p:spTgt spid="15"/>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13"/>
                                        </p:tgtEl>
                                        <p:attrNameLst>
                                          <p:attrName>style.visibility</p:attrName>
                                        </p:attrNameLst>
                                      </p:cBhvr>
                                      <p:to>
                                        <p:strVal val="visible"/>
                                      </p:to>
                                    </p:set>
                                    <p:animEffect filter="wipe(right)">
                                      <p:cBhvr>
                                        <p:cTn id="59" dur="250"/>
                                        <p:tgtEl>
                                          <p:spTgt spid="13"/>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14"/>
                                        </p:tgtEl>
                                        <p:attrNameLst>
                                          <p:attrName>style.visibility</p:attrName>
                                        </p:attrNameLst>
                                      </p:cBhvr>
                                      <p:to>
                                        <p:strVal val="visible"/>
                                      </p:to>
                                    </p:set>
                                    <p:animEffect filter="wipe(right)">
                                      <p:cBhvr>
                                        <p:cTn id="6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P spid="14" grpId="0" bldLvl="0"/>
      <p:bldP spid="15" grpId="0" bldLvl="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2308225"/>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为加强建设工程安全生产费用管理，建立安全生产费用投入长效机制，实现安全生产费用专款专用。我项目部制定了安全生产经费使用方案和安全生产经费使用计划，明确划定了安全经费的使用范围和程序。日常作业过程中每使用一批安全生产经费，均计入台账，确保经费的可追溯性。</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安全经费</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8"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14625" y="857250"/>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安全经费使用范围</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2" name="Group 2"/>
          <p:cNvGrpSpPr/>
          <p:nvPr/>
        </p:nvGrpSpPr>
        <p:grpSpPr>
          <a:xfrm>
            <a:off x="3033713" y="1608138"/>
            <a:ext cx="1733550" cy="1835150"/>
            <a:chOff x="0" y="0"/>
            <a:chExt cx="1186" cy="1256"/>
          </a:xfrm>
        </p:grpSpPr>
        <p:sp>
          <p:nvSpPr>
            <p:cNvPr id="50207" name="Freeform 9"/>
            <p:cNvSpPr/>
            <p:nvPr/>
          </p:nvSpPr>
          <p:spPr>
            <a:xfrm>
              <a:off x="0" y="0"/>
              <a:ext cx="1186" cy="837"/>
            </a:xfrm>
            <a:custGeom>
              <a:avLst/>
              <a:gdLst>
                <a:gd name="txL" fmla="*/ 0 w 1186"/>
                <a:gd name="txT" fmla="*/ 0 h 837"/>
                <a:gd name="txR" fmla="*/ 1186 w 1186"/>
                <a:gd name="txB" fmla="*/ 837 h 837"/>
              </a:gdLst>
              <a:ahLst/>
              <a:cxnLst>
                <a:cxn ang="0">
                  <a:pos x="0" y="246"/>
                </a:cxn>
                <a:cxn ang="0">
                  <a:pos x="0" y="246"/>
                </a:cxn>
                <a:cxn ang="0">
                  <a:pos x="58" y="218"/>
                </a:cxn>
                <a:cxn ang="0">
                  <a:pos x="120" y="192"/>
                </a:cxn>
                <a:cxn ang="0">
                  <a:pos x="182" y="167"/>
                </a:cxn>
                <a:cxn ang="0">
                  <a:pos x="248" y="144"/>
                </a:cxn>
                <a:cxn ang="0">
                  <a:pos x="316" y="121"/>
                </a:cxn>
                <a:cxn ang="0">
                  <a:pos x="386" y="101"/>
                </a:cxn>
                <a:cxn ang="0">
                  <a:pos x="459" y="82"/>
                </a:cxn>
                <a:cxn ang="0">
                  <a:pos x="533" y="65"/>
                </a:cxn>
                <a:cxn ang="0">
                  <a:pos x="610" y="51"/>
                </a:cxn>
                <a:cxn ang="0">
                  <a:pos x="687" y="38"/>
                </a:cxn>
                <a:cxn ang="0">
                  <a:pos x="767" y="27"/>
                </a:cxn>
                <a:cxn ang="0">
                  <a:pos x="848" y="17"/>
                </a:cxn>
                <a:cxn ang="0">
                  <a:pos x="930" y="10"/>
                </a:cxn>
                <a:cxn ang="0">
                  <a:pos x="1015" y="4"/>
                </a:cxn>
                <a:cxn ang="0">
                  <a:pos x="1099" y="1"/>
                </a:cxn>
                <a:cxn ang="0">
                  <a:pos x="1186" y="0"/>
                </a:cxn>
                <a:cxn ang="0">
                  <a:pos x="1186" y="837"/>
                </a:cxn>
                <a:cxn ang="0">
                  <a:pos x="0" y="246"/>
                </a:cxn>
              </a:cxnLst>
              <a:rect l="txL" t="txT" r="txR" b="txB"/>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w="9525">
              <a:noFill/>
            </a:ln>
          </p:spPr>
          <p:txBody>
            <a:bodyPr wrap="none" anchor="ct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50208" name="Freeform 10"/>
            <p:cNvSpPr/>
            <p:nvPr/>
          </p:nvSpPr>
          <p:spPr>
            <a:xfrm>
              <a:off x="0" y="246"/>
              <a:ext cx="1186" cy="1010"/>
            </a:xfrm>
            <a:custGeom>
              <a:avLst/>
              <a:gdLst>
                <a:gd name="txL" fmla="*/ 0 w 1186"/>
                <a:gd name="txT" fmla="*/ 0 h 1010"/>
                <a:gd name="txR" fmla="*/ 1186 w 1186"/>
                <a:gd name="txB" fmla="*/ 1010 h 1010"/>
              </a:gdLst>
              <a:ahLst/>
              <a:cxnLst>
                <a:cxn ang="0">
                  <a:pos x="1186" y="591"/>
                </a:cxn>
                <a:cxn ang="0">
                  <a:pos x="0" y="0"/>
                </a:cxn>
                <a:cxn ang="0">
                  <a:pos x="0" y="419"/>
                </a:cxn>
                <a:cxn ang="0">
                  <a:pos x="1186" y="1010"/>
                </a:cxn>
                <a:cxn ang="0">
                  <a:pos x="1186" y="591"/>
                </a:cxn>
              </a:cxnLst>
              <a:rect l="txL" t="txT" r="txR" b="txB"/>
              <a:pathLst>
                <a:path w="1186" h="1010">
                  <a:moveTo>
                    <a:pt x="1186" y="591"/>
                  </a:moveTo>
                  <a:lnTo>
                    <a:pt x="0" y="0"/>
                  </a:lnTo>
                  <a:lnTo>
                    <a:pt x="0" y="419"/>
                  </a:lnTo>
                  <a:lnTo>
                    <a:pt x="1186" y="1010"/>
                  </a:lnTo>
                  <a:lnTo>
                    <a:pt x="1186" y="591"/>
                  </a:lnTo>
                  <a:close/>
                </a:path>
              </a:pathLst>
            </a:custGeom>
            <a:solidFill>
              <a:srgbClr val="DDDDDD"/>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3" name="Group 5"/>
          <p:cNvGrpSpPr/>
          <p:nvPr/>
        </p:nvGrpSpPr>
        <p:grpSpPr>
          <a:xfrm>
            <a:off x="4767263" y="1762125"/>
            <a:ext cx="1733550" cy="1681163"/>
            <a:chOff x="0" y="0"/>
            <a:chExt cx="1185" cy="1151"/>
          </a:xfrm>
        </p:grpSpPr>
        <p:sp>
          <p:nvSpPr>
            <p:cNvPr id="50205" name="Freeform 12"/>
            <p:cNvSpPr/>
            <p:nvPr/>
          </p:nvSpPr>
          <p:spPr>
            <a:xfrm>
              <a:off x="0" y="0"/>
              <a:ext cx="1185" cy="838"/>
            </a:xfrm>
            <a:custGeom>
              <a:avLst/>
              <a:gdLst>
                <a:gd name="txL" fmla="*/ 0 w 1185"/>
                <a:gd name="txT" fmla="*/ 0 h 838"/>
                <a:gd name="txR" fmla="*/ 1185 w 1185"/>
                <a:gd name="txB" fmla="*/ 838 h 838"/>
              </a:gdLst>
              <a:ahLst/>
              <a:cxnLst>
                <a:cxn ang="0">
                  <a:pos x="1185" y="245"/>
                </a:cxn>
                <a:cxn ang="0">
                  <a:pos x="1185" y="245"/>
                </a:cxn>
                <a:cxn ang="0">
                  <a:pos x="1127" y="218"/>
                </a:cxn>
                <a:cxn ang="0">
                  <a:pos x="1065" y="191"/>
                </a:cxn>
                <a:cxn ang="0">
                  <a:pos x="1003" y="167"/>
                </a:cxn>
                <a:cxn ang="0">
                  <a:pos x="937" y="143"/>
                </a:cxn>
                <a:cxn ang="0">
                  <a:pos x="869" y="121"/>
                </a:cxn>
                <a:cxn ang="0">
                  <a:pos x="799" y="101"/>
                </a:cxn>
                <a:cxn ang="0">
                  <a:pos x="726" y="83"/>
                </a:cxn>
                <a:cxn ang="0">
                  <a:pos x="652" y="66"/>
                </a:cxn>
                <a:cxn ang="0">
                  <a:pos x="575" y="50"/>
                </a:cxn>
                <a:cxn ang="0">
                  <a:pos x="498" y="37"/>
                </a:cxn>
                <a:cxn ang="0">
                  <a:pos x="418" y="26"/>
                </a:cxn>
                <a:cxn ang="0">
                  <a:pos x="337" y="17"/>
                </a:cxn>
                <a:cxn ang="0">
                  <a:pos x="255" y="10"/>
                </a:cxn>
                <a:cxn ang="0">
                  <a:pos x="170" y="5"/>
                </a:cxn>
                <a:cxn ang="0">
                  <a:pos x="86" y="2"/>
                </a:cxn>
                <a:cxn ang="0">
                  <a:pos x="0" y="0"/>
                </a:cxn>
                <a:cxn ang="0">
                  <a:pos x="0" y="838"/>
                </a:cxn>
                <a:cxn ang="0">
                  <a:pos x="1185" y="245"/>
                </a:cxn>
              </a:cxnLst>
              <a:rect l="txL" t="txT" r="txR" b="txB"/>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50206" name="Freeform 13"/>
            <p:cNvSpPr/>
            <p:nvPr/>
          </p:nvSpPr>
          <p:spPr>
            <a:xfrm>
              <a:off x="0" y="245"/>
              <a:ext cx="1185" cy="906"/>
            </a:xfrm>
            <a:custGeom>
              <a:avLst/>
              <a:gdLst>
                <a:gd name="txL" fmla="*/ 0 w 1185"/>
                <a:gd name="txT" fmla="*/ 0 h 906"/>
                <a:gd name="txR" fmla="*/ 1185 w 1185"/>
                <a:gd name="txB" fmla="*/ 906 h 906"/>
              </a:gdLst>
              <a:ahLst/>
              <a:cxnLst>
                <a:cxn ang="0">
                  <a:pos x="0" y="593"/>
                </a:cxn>
                <a:cxn ang="0">
                  <a:pos x="1185" y="0"/>
                </a:cxn>
                <a:cxn ang="0">
                  <a:pos x="1185" y="315"/>
                </a:cxn>
                <a:cxn ang="0">
                  <a:pos x="0" y="906"/>
                </a:cxn>
                <a:cxn ang="0">
                  <a:pos x="0" y="593"/>
                </a:cxn>
              </a:cxnLst>
              <a:rect l="txL" t="txT" r="txR" b="txB"/>
              <a:pathLst>
                <a:path w="1185" h="906">
                  <a:moveTo>
                    <a:pt x="0" y="593"/>
                  </a:moveTo>
                  <a:lnTo>
                    <a:pt x="1185" y="0"/>
                  </a:lnTo>
                  <a:lnTo>
                    <a:pt x="1185" y="315"/>
                  </a:lnTo>
                  <a:lnTo>
                    <a:pt x="0" y="906"/>
                  </a:lnTo>
                  <a:lnTo>
                    <a:pt x="0" y="593"/>
                  </a:lnTo>
                  <a:close/>
                </a:path>
              </a:pathLst>
            </a:custGeom>
            <a:solidFill>
              <a:srgbClr val="0070C0"/>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4" name="Group 8"/>
          <p:cNvGrpSpPr/>
          <p:nvPr/>
        </p:nvGrpSpPr>
        <p:grpSpPr>
          <a:xfrm>
            <a:off x="2314575" y="1812925"/>
            <a:ext cx="2451100" cy="1628775"/>
            <a:chOff x="0" y="0"/>
            <a:chExt cx="1676" cy="1115"/>
          </a:xfrm>
        </p:grpSpPr>
        <p:sp>
          <p:nvSpPr>
            <p:cNvPr id="50203" name="Freeform 15"/>
            <p:cNvSpPr/>
            <p:nvPr/>
          </p:nvSpPr>
          <p:spPr>
            <a:xfrm>
              <a:off x="0" y="0"/>
              <a:ext cx="1676" cy="592"/>
            </a:xfrm>
            <a:custGeom>
              <a:avLst/>
              <a:gdLst>
                <a:gd name="txL" fmla="*/ 0 w 1676"/>
                <a:gd name="txT" fmla="*/ 0 h 592"/>
                <a:gd name="txR" fmla="*/ 1676 w 1676"/>
                <a:gd name="txB" fmla="*/ 592 h 592"/>
              </a:gdLst>
              <a:ahLst/>
              <a:cxnLst>
                <a:cxn ang="0">
                  <a:pos x="1676" y="592"/>
                </a:cxn>
                <a:cxn ang="0">
                  <a:pos x="490" y="0"/>
                </a:cxn>
                <a:cxn ang="0">
                  <a:pos x="490" y="0"/>
                </a:cxn>
                <a:cxn ang="0">
                  <a:pos x="436" y="28"/>
                </a:cxn>
                <a:cxn ang="0">
                  <a:pos x="383" y="60"/>
                </a:cxn>
                <a:cxn ang="0">
                  <a:pos x="333" y="91"/>
                </a:cxn>
                <a:cxn ang="0">
                  <a:pos x="286" y="124"/>
                </a:cxn>
                <a:cxn ang="0">
                  <a:pos x="242" y="158"/>
                </a:cxn>
                <a:cxn ang="0">
                  <a:pos x="202" y="194"/>
                </a:cxn>
                <a:cxn ang="0">
                  <a:pos x="165" y="229"/>
                </a:cxn>
                <a:cxn ang="0">
                  <a:pos x="131" y="266"/>
                </a:cxn>
                <a:cxn ang="0">
                  <a:pos x="101" y="305"/>
                </a:cxn>
                <a:cxn ang="0">
                  <a:pos x="88" y="323"/>
                </a:cxn>
                <a:cxn ang="0">
                  <a:pos x="75" y="343"/>
                </a:cxn>
                <a:cxn ang="0">
                  <a:pos x="64" y="363"/>
                </a:cxn>
                <a:cxn ang="0">
                  <a:pos x="53" y="383"/>
                </a:cxn>
                <a:cxn ang="0">
                  <a:pos x="43" y="403"/>
                </a:cxn>
                <a:cxn ang="0">
                  <a:pos x="34" y="423"/>
                </a:cxn>
                <a:cxn ang="0">
                  <a:pos x="25" y="444"/>
                </a:cxn>
                <a:cxn ang="0">
                  <a:pos x="20" y="464"/>
                </a:cxn>
                <a:cxn ang="0">
                  <a:pos x="13" y="486"/>
                </a:cxn>
                <a:cxn ang="0">
                  <a:pos x="8" y="507"/>
                </a:cxn>
                <a:cxn ang="0">
                  <a:pos x="4" y="528"/>
                </a:cxn>
                <a:cxn ang="0">
                  <a:pos x="3" y="550"/>
                </a:cxn>
                <a:cxn ang="0">
                  <a:pos x="0" y="571"/>
                </a:cxn>
                <a:cxn ang="0">
                  <a:pos x="0" y="592"/>
                </a:cxn>
                <a:cxn ang="0">
                  <a:pos x="1676" y="592"/>
                </a:cxn>
              </a:cxnLst>
              <a:rect l="txL" t="txT" r="txR" b="txB"/>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w="9525">
              <a:noFill/>
            </a:ln>
          </p:spPr>
          <p:txBody>
            <a:bodyPr wrap="none" anchor="ct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50204" name="Rectangle 16"/>
            <p:cNvSpPr/>
            <p:nvPr/>
          </p:nvSpPr>
          <p:spPr>
            <a:xfrm>
              <a:off x="0" y="592"/>
              <a:ext cx="1676" cy="523"/>
            </a:xfrm>
            <a:prstGeom prst="rect">
              <a:avLst/>
            </a:prstGeom>
            <a:gradFill rotWithShape="1">
              <a:gsLst>
                <a:gs pos="0">
                  <a:srgbClr val="969696"/>
                </a:gs>
                <a:gs pos="100000">
                  <a:srgbClr val="808080"/>
                </a:gs>
              </a:gsLst>
              <a:lin ang="0" scaled="1"/>
              <a:tileRect/>
            </a:gradFill>
            <a:ln w="9525">
              <a:noFill/>
            </a:ln>
          </p:spPr>
          <p:txBody>
            <a:bodyPr wrap="none" anchor="ct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5" name="Group 11"/>
          <p:cNvGrpSpPr/>
          <p:nvPr/>
        </p:nvGrpSpPr>
        <p:grpSpPr>
          <a:xfrm>
            <a:off x="4767263" y="2274888"/>
            <a:ext cx="2449512" cy="1168400"/>
            <a:chOff x="0" y="0"/>
            <a:chExt cx="1675" cy="800"/>
          </a:xfrm>
        </p:grpSpPr>
        <p:sp>
          <p:nvSpPr>
            <p:cNvPr id="50201" name="Freeform 18"/>
            <p:cNvSpPr/>
            <p:nvPr/>
          </p:nvSpPr>
          <p:spPr>
            <a:xfrm>
              <a:off x="0" y="0"/>
              <a:ext cx="1675" cy="591"/>
            </a:xfrm>
            <a:custGeom>
              <a:avLst/>
              <a:gdLst>
                <a:gd name="txL" fmla="*/ 0 w 1675"/>
                <a:gd name="txT" fmla="*/ 0 h 591"/>
                <a:gd name="txR" fmla="*/ 1675 w 1675"/>
                <a:gd name="txB" fmla="*/ 591 h 591"/>
              </a:gdLst>
              <a:ahLst/>
              <a:cxnLst>
                <a:cxn ang="0">
                  <a:pos x="0" y="591"/>
                </a:cxn>
                <a:cxn ang="0">
                  <a:pos x="1185" y="0"/>
                </a:cxn>
                <a:cxn ang="0">
                  <a:pos x="1185" y="0"/>
                </a:cxn>
                <a:cxn ang="0">
                  <a:pos x="1239" y="28"/>
                </a:cxn>
                <a:cxn ang="0">
                  <a:pos x="1292" y="58"/>
                </a:cxn>
                <a:cxn ang="0">
                  <a:pos x="1342" y="89"/>
                </a:cxn>
                <a:cxn ang="0">
                  <a:pos x="1389" y="124"/>
                </a:cxn>
                <a:cxn ang="0">
                  <a:pos x="1433" y="156"/>
                </a:cxn>
                <a:cxn ang="0">
                  <a:pos x="1473" y="192"/>
                </a:cxn>
                <a:cxn ang="0">
                  <a:pos x="1510" y="228"/>
                </a:cxn>
                <a:cxn ang="0">
                  <a:pos x="1544" y="265"/>
                </a:cxn>
                <a:cxn ang="0">
                  <a:pos x="1574" y="303"/>
                </a:cxn>
                <a:cxn ang="0">
                  <a:pos x="1587" y="323"/>
                </a:cxn>
                <a:cxn ang="0">
                  <a:pos x="1600" y="342"/>
                </a:cxn>
                <a:cxn ang="0">
                  <a:pos x="1611" y="361"/>
                </a:cxn>
                <a:cxn ang="0">
                  <a:pos x="1622" y="381"/>
                </a:cxn>
                <a:cxn ang="0">
                  <a:pos x="1632" y="401"/>
                </a:cxn>
                <a:cxn ang="0">
                  <a:pos x="1641" y="423"/>
                </a:cxn>
                <a:cxn ang="0">
                  <a:pos x="1650" y="443"/>
                </a:cxn>
                <a:cxn ang="0">
                  <a:pos x="1655" y="464"/>
                </a:cxn>
                <a:cxn ang="0">
                  <a:pos x="1662" y="484"/>
                </a:cxn>
                <a:cxn ang="0">
                  <a:pos x="1667" y="505"/>
                </a:cxn>
                <a:cxn ang="0">
                  <a:pos x="1671" y="527"/>
                </a:cxn>
                <a:cxn ang="0">
                  <a:pos x="1672" y="548"/>
                </a:cxn>
                <a:cxn ang="0">
                  <a:pos x="1675" y="569"/>
                </a:cxn>
                <a:cxn ang="0">
                  <a:pos x="1675" y="591"/>
                </a:cxn>
                <a:cxn ang="0">
                  <a:pos x="0" y="591"/>
                </a:cxn>
              </a:cxnLst>
              <a:rect l="txL" t="txT" r="txR" b="txB"/>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w="9525">
              <a:noFill/>
            </a:ln>
          </p:spPr>
          <p:txBody>
            <a:bodyPr wrap="none" anchor="ct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50202" name="Rectangle 19"/>
            <p:cNvSpPr/>
            <p:nvPr/>
          </p:nvSpPr>
          <p:spPr>
            <a:xfrm>
              <a:off x="0" y="591"/>
              <a:ext cx="1675" cy="209"/>
            </a:xfrm>
            <a:prstGeom prst="rect">
              <a:avLst/>
            </a:prstGeom>
            <a:solidFill>
              <a:srgbClr val="E36C09"/>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6" name="Group 14"/>
          <p:cNvGrpSpPr/>
          <p:nvPr/>
        </p:nvGrpSpPr>
        <p:grpSpPr>
          <a:xfrm>
            <a:off x="1778000" y="2525713"/>
            <a:ext cx="2449513" cy="1782762"/>
            <a:chOff x="0" y="0"/>
            <a:chExt cx="1676" cy="1221"/>
          </a:xfrm>
        </p:grpSpPr>
        <p:sp>
          <p:nvSpPr>
            <p:cNvPr id="50198" name="Freeform 21"/>
            <p:cNvSpPr/>
            <p:nvPr/>
          </p:nvSpPr>
          <p:spPr>
            <a:xfrm>
              <a:off x="0" y="0"/>
              <a:ext cx="1676" cy="593"/>
            </a:xfrm>
            <a:custGeom>
              <a:avLst/>
              <a:gdLst>
                <a:gd name="txL" fmla="*/ 0 w 1676"/>
                <a:gd name="txT" fmla="*/ 0 h 593"/>
                <a:gd name="txR" fmla="*/ 1676 w 1676"/>
                <a:gd name="txB" fmla="*/ 593 h 593"/>
              </a:gdLst>
              <a:ahLst/>
              <a:cxnLst>
                <a:cxn ang="0">
                  <a:pos x="1676" y="0"/>
                </a:cxn>
                <a:cxn ang="0">
                  <a:pos x="490" y="593"/>
                </a:cxn>
                <a:cxn ang="0">
                  <a:pos x="490" y="593"/>
                </a:cxn>
                <a:cxn ang="0">
                  <a:pos x="436" y="564"/>
                </a:cxn>
                <a:cxn ang="0">
                  <a:pos x="383" y="533"/>
                </a:cxn>
                <a:cxn ang="0">
                  <a:pos x="333" y="501"/>
                </a:cxn>
                <a:cxn ang="0">
                  <a:pos x="286" y="469"/>
                </a:cxn>
                <a:cxn ang="0">
                  <a:pos x="242" y="434"/>
                </a:cxn>
                <a:cxn ang="0">
                  <a:pos x="202" y="400"/>
                </a:cxn>
                <a:cxn ang="0">
                  <a:pos x="165" y="363"/>
                </a:cxn>
                <a:cxn ang="0">
                  <a:pos x="131" y="326"/>
                </a:cxn>
                <a:cxn ang="0">
                  <a:pos x="101" y="288"/>
                </a:cxn>
                <a:cxn ang="0">
                  <a:pos x="88" y="269"/>
                </a:cxn>
                <a:cxn ang="0">
                  <a:pos x="75" y="249"/>
                </a:cxn>
                <a:cxn ang="0">
                  <a:pos x="64" y="229"/>
                </a:cxn>
                <a:cxn ang="0">
                  <a:pos x="53" y="209"/>
                </a:cxn>
                <a:cxn ang="0">
                  <a:pos x="43" y="189"/>
                </a:cxn>
                <a:cxn ang="0">
                  <a:pos x="34" y="170"/>
                </a:cxn>
                <a:cxn ang="0">
                  <a:pos x="25" y="148"/>
                </a:cxn>
                <a:cxn ang="0">
                  <a:pos x="20" y="128"/>
                </a:cxn>
                <a:cxn ang="0">
                  <a:pos x="13" y="107"/>
                </a:cxn>
                <a:cxn ang="0">
                  <a:pos x="8" y="85"/>
                </a:cxn>
                <a:cxn ang="0">
                  <a:pos x="4" y="66"/>
                </a:cxn>
                <a:cxn ang="0">
                  <a:pos x="3" y="44"/>
                </a:cxn>
                <a:cxn ang="0">
                  <a:pos x="0" y="21"/>
                </a:cxn>
                <a:cxn ang="0">
                  <a:pos x="0" y="0"/>
                </a:cxn>
                <a:cxn ang="0">
                  <a:pos x="1676" y="0"/>
                </a:cxn>
              </a:cxnLst>
              <a:rect l="txL" t="txT" r="txR" b="txB"/>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w="9525">
              <a:noFill/>
            </a:ln>
          </p:spPr>
          <p:txBody>
            <a:bodyPr wrap="none" anchor="ct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50199" name="Freeform 22"/>
            <p:cNvSpPr/>
            <p:nvPr/>
          </p:nvSpPr>
          <p:spPr>
            <a:xfrm>
              <a:off x="0" y="0"/>
              <a:ext cx="490" cy="1221"/>
            </a:xfrm>
            <a:custGeom>
              <a:avLst/>
              <a:gdLst>
                <a:gd name="txL" fmla="*/ 0 w 490"/>
                <a:gd name="txT" fmla="*/ 0 h 1221"/>
                <a:gd name="txR" fmla="*/ 490 w 490"/>
                <a:gd name="txB" fmla="*/ 1221 h 1221"/>
              </a:gdLst>
              <a:ahLst/>
              <a:cxnLst>
                <a:cxn ang="0">
                  <a:pos x="490" y="593"/>
                </a:cxn>
                <a:cxn ang="0">
                  <a:pos x="490" y="593"/>
                </a:cxn>
                <a:cxn ang="0">
                  <a:pos x="436" y="564"/>
                </a:cxn>
                <a:cxn ang="0">
                  <a:pos x="383" y="533"/>
                </a:cxn>
                <a:cxn ang="0">
                  <a:pos x="333" y="501"/>
                </a:cxn>
                <a:cxn ang="0">
                  <a:pos x="286" y="469"/>
                </a:cxn>
                <a:cxn ang="0">
                  <a:pos x="242" y="434"/>
                </a:cxn>
                <a:cxn ang="0">
                  <a:pos x="202" y="400"/>
                </a:cxn>
                <a:cxn ang="0">
                  <a:pos x="165" y="363"/>
                </a:cxn>
                <a:cxn ang="0">
                  <a:pos x="131" y="326"/>
                </a:cxn>
                <a:cxn ang="0">
                  <a:pos x="101" y="288"/>
                </a:cxn>
                <a:cxn ang="0">
                  <a:pos x="88" y="269"/>
                </a:cxn>
                <a:cxn ang="0">
                  <a:pos x="75" y="249"/>
                </a:cxn>
                <a:cxn ang="0">
                  <a:pos x="64" y="229"/>
                </a:cxn>
                <a:cxn ang="0">
                  <a:pos x="53" y="209"/>
                </a:cxn>
                <a:cxn ang="0">
                  <a:pos x="43" y="189"/>
                </a:cxn>
                <a:cxn ang="0">
                  <a:pos x="34" y="170"/>
                </a:cxn>
                <a:cxn ang="0">
                  <a:pos x="25" y="148"/>
                </a:cxn>
                <a:cxn ang="0">
                  <a:pos x="20" y="128"/>
                </a:cxn>
                <a:cxn ang="0">
                  <a:pos x="13" y="107"/>
                </a:cxn>
                <a:cxn ang="0">
                  <a:pos x="8" y="85"/>
                </a:cxn>
                <a:cxn ang="0">
                  <a:pos x="4" y="66"/>
                </a:cxn>
                <a:cxn ang="0">
                  <a:pos x="3" y="44"/>
                </a:cxn>
                <a:cxn ang="0">
                  <a:pos x="0" y="21"/>
                </a:cxn>
                <a:cxn ang="0">
                  <a:pos x="0" y="0"/>
                </a:cxn>
                <a:cxn ang="0">
                  <a:pos x="0" y="628"/>
                </a:cxn>
                <a:cxn ang="0">
                  <a:pos x="0" y="628"/>
                </a:cxn>
                <a:cxn ang="0">
                  <a:pos x="0" y="650"/>
                </a:cxn>
                <a:cxn ang="0">
                  <a:pos x="3" y="672"/>
                </a:cxn>
                <a:cxn ang="0">
                  <a:pos x="4" y="694"/>
                </a:cxn>
                <a:cxn ang="0">
                  <a:pos x="8" y="714"/>
                </a:cxn>
                <a:cxn ang="0">
                  <a:pos x="13" y="735"/>
                </a:cxn>
                <a:cxn ang="0">
                  <a:pos x="20" y="756"/>
                </a:cxn>
                <a:cxn ang="0">
                  <a:pos x="25" y="776"/>
                </a:cxn>
                <a:cxn ang="0">
                  <a:pos x="34" y="798"/>
                </a:cxn>
                <a:cxn ang="0">
                  <a:pos x="43" y="818"/>
                </a:cxn>
                <a:cxn ang="0">
                  <a:pos x="53" y="838"/>
                </a:cxn>
                <a:cxn ang="0">
                  <a:pos x="64" y="858"/>
                </a:cxn>
                <a:cxn ang="0">
                  <a:pos x="75" y="877"/>
                </a:cxn>
                <a:cxn ang="0">
                  <a:pos x="88" y="897"/>
                </a:cxn>
                <a:cxn ang="0">
                  <a:pos x="101" y="916"/>
                </a:cxn>
                <a:cxn ang="0">
                  <a:pos x="131" y="954"/>
                </a:cxn>
                <a:cxn ang="0">
                  <a:pos x="165" y="991"/>
                </a:cxn>
                <a:cxn ang="0">
                  <a:pos x="202" y="1028"/>
                </a:cxn>
                <a:cxn ang="0">
                  <a:pos x="242" y="1063"/>
                </a:cxn>
                <a:cxn ang="0">
                  <a:pos x="286" y="1097"/>
                </a:cxn>
                <a:cxn ang="0">
                  <a:pos x="333" y="1130"/>
                </a:cxn>
                <a:cxn ang="0">
                  <a:pos x="383" y="1161"/>
                </a:cxn>
                <a:cxn ang="0">
                  <a:pos x="436" y="1192"/>
                </a:cxn>
                <a:cxn ang="0">
                  <a:pos x="490" y="1221"/>
                </a:cxn>
                <a:cxn ang="0">
                  <a:pos x="490" y="593"/>
                </a:cxn>
              </a:cxnLst>
              <a:rect l="txL" t="txT" r="txR" b="txB"/>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50200" name="Freeform 23"/>
            <p:cNvSpPr/>
            <p:nvPr/>
          </p:nvSpPr>
          <p:spPr>
            <a:xfrm>
              <a:off x="490" y="0"/>
              <a:ext cx="1186" cy="1221"/>
            </a:xfrm>
            <a:custGeom>
              <a:avLst/>
              <a:gdLst>
                <a:gd name="txL" fmla="*/ 0 w 1186"/>
                <a:gd name="txT" fmla="*/ 0 h 1221"/>
                <a:gd name="txR" fmla="*/ 1186 w 1186"/>
                <a:gd name="txB" fmla="*/ 1221 h 1221"/>
              </a:gdLst>
              <a:ahLst/>
              <a:cxnLst>
                <a:cxn ang="0">
                  <a:pos x="1186" y="628"/>
                </a:cxn>
                <a:cxn ang="0">
                  <a:pos x="0" y="1221"/>
                </a:cxn>
                <a:cxn ang="0">
                  <a:pos x="0" y="593"/>
                </a:cxn>
                <a:cxn ang="0">
                  <a:pos x="1186" y="0"/>
                </a:cxn>
                <a:cxn ang="0">
                  <a:pos x="1186" y="628"/>
                </a:cxn>
              </a:cxnLst>
              <a:rect l="txL" t="txT" r="txR" b="txB"/>
              <a:pathLst>
                <a:path w="1186" h="1221">
                  <a:moveTo>
                    <a:pt x="1186" y="628"/>
                  </a:moveTo>
                  <a:lnTo>
                    <a:pt x="0" y="1221"/>
                  </a:lnTo>
                  <a:lnTo>
                    <a:pt x="0" y="593"/>
                  </a:lnTo>
                  <a:lnTo>
                    <a:pt x="1186" y="0"/>
                  </a:lnTo>
                  <a:lnTo>
                    <a:pt x="1186" y="628"/>
                  </a:lnTo>
                  <a:close/>
                </a:path>
              </a:pathLst>
            </a:custGeom>
            <a:solidFill>
              <a:srgbClr val="B2B2B2"/>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7" name="Group 18"/>
          <p:cNvGrpSpPr/>
          <p:nvPr/>
        </p:nvGrpSpPr>
        <p:grpSpPr>
          <a:xfrm>
            <a:off x="4767263" y="3290888"/>
            <a:ext cx="2449512" cy="1017587"/>
            <a:chOff x="0" y="0"/>
            <a:chExt cx="1675" cy="697"/>
          </a:xfrm>
        </p:grpSpPr>
        <p:sp>
          <p:nvSpPr>
            <p:cNvPr id="50195" name="Freeform 25"/>
            <p:cNvSpPr/>
            <p:nvPr/>
          </p:nvSpPr>
          <p:spPr>
            <a:xfrm>
              <a:off x="0" y="0"/>
              <a:ext cx="1675" cy="593"/>
            </a:xfrm>
            <a:custGeom>
              <a:avLst/>
              <a:gdLst>
                <a:gd name="txL" fmla="*/ 0 w 1675"/>
                <a:gd name="txT" fmla="*/ 0 h 593"/>
                <a:gd name="txR" fmla="*/ 1675 w 1675"/>
                <a:gd name="txB" fmla="*/ 593 h 593"/>
              </a:gdLst>
              <a:ahLst/>
              <a:cxnLst>
                <a:cxn ang="0">
                  <a:pos x="0" y="0"/>
                </a:cxn>
                <a:cxn ang="0">
                  <a:pos x="1185" y="593"/>
                </a:cxn>
                <a:cxn ang="0">
                  <a:pos x="1185" y="593"/>
                </a:cxn>
                <a:cxn ang="0">
                  <a:pos x="1239" y="563"/>
                </a:cxn>
                <a:cxn ang="0">
                  <a:pos x="1292" y="533"/>
                </a:cxn>
                <a:cxn ang="0">
                  <a:pos x="1342" y="502"/>
                </a:cxn>
                <a:cxn ang="0">
                  <a:pos x="1389" y="469"/>
                </a:cxn>
                <a:cxn ang="0">
                  <a:pos x="1433" y="435"/>
                </a:cxn>
                <a:cxn ang="0">
                  <a:pos x="1473" y="399"/>
                </a:cxn>
                <a:cxn ang="0">
                  <a:pos x="1510" y="363"/>
                </a:cxn>
                <a:cxn ang="0">
                  <a:pos x="1544" y="326"/>
                </a:cxn>
                <a:cxn ang="0">
                  <a:pos x="1574" y="288"/>
                </a:cxn>
                <a:cxn ang="0">
                  <a:pos x="1587" y="268"/>
                </a:cxn>
                <a:cxn ang="0">
                  <a:pos x="1600" y="249"/>
                </a:cxn>
                <a:cxn ang="0">
                  <a:pos x="1611" y="230"/>
                </a:cxn>
                <a:cxn ang="0">
                  <a:pos x="1622" y="210"/>
                </a:cxn>
                <a:cxn ang="0">
                  <a:pos x="1632" y="190"/>
                </a:cxn>
                <a:cxn ang="0">
                  <a:pos x="1641" y="168"/>
                </a:cxn>
                <a:cxn ang="0">
                  <a:pos x="1650" y="148"/>
                </a:cxn>
                <a:cxn ang="0">
                  <a:pos x="1655" y="127"/>
                </a:cxn>
                <a:cxn ang="0">
                  <a:pos x="1662" y="107"/>
                </a:cxn>
                <a:cxn ang="0">
                  <a:pos x="1667" y="86"/>
                </a:cxn>
                <a:cxn ang="0">
                  <a:pos x="1671" y="64"/>
                </a:cxn>
                <a:cxn ang="0">
                  <a:pos x="1672" y="43"/>
                </a:cxn>
                <a:cxn ang="0">
                  <a:pos x="1675" y="22"/>
                </a:cxn>
                <a:cxn ang="0">
                  <a:pos x="1675" y="0"/>
                </a:cxn>
                <a:cxn ang="0">
                  <a:pos x="0" y="0"/>
                </a:cxn>
              </a:cxnLst>
              <a:rect l="txL" t="txT" r="txR" b="txB"/>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w="9525">
              <a:noFill/>
            </a:ln>
          </p:spPr>
          <p:txBody>
            <a:bodyPr wrap="none" anchor="ct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50196" name="Freeform 26"/>
            <p:cNvSpPr/>
            <p:nvPr/>
          </p:nvSpPr>
          <p:spPr>
            <a:xfrm>
              <a:off x="1185" y="0"/>
              <a:ext cx="490" cy="697"/>
            </a:xfrm>
            <a:custGeom>
              <a:avLst/>
              <a:gdLst>
                <a:gd name="txL" fmla="*/ 0 w 490"/>
                <a:gd name="txT" fmla="*/ 0 h 697"/>
                <a:gd name="txR" fmla="*/ 490 w 490"/>
                <a:gd name="txB" fmla="*/ 697 h 697"/>
              </a:gdLst>
              <a:ahLst/>
              <a:cxnLst>
                <a:cxn ang="0">
                  <a:pos x="0" y="593"/>
                </a:cxn>
                <a:cxn ang="0">
                  <a:pos x="0" y="593"/>
                </a:cxn>
                <a:cxn ang="0">
                  <a:pos x="54" y="563"/>
                </a:cxn>
                <a:cxn ang="0">
                  <a:pos x="107" y="533"/>
                </a:cxn>
                <a:cxn ang="0">
                  <a:pos x="157" y="502"/>
                </a:cxn>
                <a:cxn ang="0">
                  <a:pos x="204" y="469"/>
                </a:cxn>
                <a:cxn ang="0">
                  <a:pos x="248" y="435"/>
                </a:cxn>
                <a:cxn ang="0">
                  <a:pos x="288" y="399"/>
                </a:cxn>
                <a:cxn ang="0">
                  <a:pos x="325" y="363"/>
                </a:cxn>
                <a:cxn ang="0">
                  <a:pos x="359" y="326"/>
                </a:cxn>
                <a:cxn ang="0">
                  <a:pos x="389" y="288"/>
                </a:cxn>
                <a:cxn ang="0">
                  <a:pos x="402" y="268"/>
                </a:cxn>
                <a:cxn ang="0">
                  <a:pos x="415" y="249"/>
                </a:cxn>
                <a:cxn ang="0">
                  <a:pos x="426" y="230"/>
                </a:cxn>
                <a:cxn ang="0">
                  <a:pos x="437" y="210"/>
                </a:cxn>
                <a:cxn ang="0">
                  <a:pos x="447" y="190"/>
                </a:cxn>
                <a:cxn ang="0">
                  <a:pos x="456" y="168"/>
                </a:cxn>
                <a:cxn ang="0">
                  <a:pos x="465" y="148"/>
                </a:cxn>
                <a:cxn ang="0">
                  <a:pos x="470" y="127"/>
                </a:cxn>
                <a:cxn ang="0">
                  <a:pos x="477" y="107"/>
                </a:cxn>
                <a:cxn ang="0">
                  <a:pos x="482" y="86"/>
                </a:cxn>
                <a:cxn ang="0">
                  <a:pos x="486" y="64"/>
                </a:cxn>
                <a:cxn ang="0">
                  <a:pos x="487" y="43"/>
                </a:cxn>
                <a:cxn ang="0">
                  <a:pos x="490" y="22"/>
                </a:cxn>
                <a:cxn ang="0">
                  <a:pos x="490" y="0"/>
                </a:cxn>
                <a:cxn ang="0">
                  <a:pos x="490" y="104"/>
                </a:cxn>
                <a:cxn ang="0">
                  <a:pos x="490" y="104"/>
                </a:cxn>
                <a:cxn ang="0">
                  <a:pos x="490" y="126"/>
                </a:cxn>
                <a:cxn ang="0">
                  <a:pos x="487" y="148"/>
                </a:cxn>
                <a:cxn ang="0">
                  <a:pos x="486" y="170"/>
                </a:cxn>
                <a:cxn ang="0">
                  <a:pos x="482" y="190"/>
                </a:cxn>
                <a:cxn ang="0">
                  <a:pos x="477" y="211"/>
                </a:cxn>
                <a:cxn ang="0">
                  <a:pos x="470" y="232"/>
                </a:cxn>
                <a:cxn ang="0">
                  <a:pos x="465" y="252"/>
                </a:cxn>
                <a:cxn ang="0">
                  <a:pos x="456" y="274"/>
                </a:cxn>
                <a:cxn ang="0">
                  <a:pos x="447" y="294"/>
                </a:cxn>
                <a:cxn ang="0">
                  <a:pos x="437" y="314"/>
                </a:cxn>
                <a:cxn ang="0">
                  <a:pos x="426" y="334"/>
                </a:cxn>
                <a:cxn ang="0">
                  <a:pos x="415" y="353"/>
                </a:cxn>
                <a:cxn ang="0">
                  <a:pos x="402" y="373"/>
                </a:cxn>
                <a:cxn ang="0">
                  <a:pos x="389" y="392"/>
                </a:cxn>
                <a:cxn ang="0">
                  <a:pos x="359" y="430"/>
                </a:cxn>
                <a:cxn ang="0">
                  <a:pos x="325" y="467"/>
                </a:cxn>
                <a:cxn ang="0">
                  <a:pos x="288" y="504"/>
                </a:cxn>
                <a:cxn ang="0">
                  <a:pos x="248" y="539"/>
                </a:cxn>
                <a:cxn ang="0">
                  <a:pos x="204" y="573"/>
                </a:cxn>
                <a:cxn ang="0">
                  <a:pos x="157" y="606"/>
                </a:cxn>
                <a:cxn ang="0">
                  <a:pos x="107" y="637"/>
                </a:cxn>
                <a:cxn ang="0">
                  <a:pos x="54" y="668"/>
                </a:cxn>
                <a:cxn ang="0">
                  <a:pos x="0" y="697"/>
                </a:cxn>
                <a:cxn ang="0">
                  <a:pos x="0" y="593"/>
                </a:cxn>
              </a:cxnLst>
              <a:rect l="txL" t="txT" r="txR" b="txB"/>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50197" name="Freeform 27"/>
            <p:cNvSpPr/>
            <p:nvPr/>
          </p:nvSpPr>
          <p:spPr>
            <a:xfrm>
              <a:off x="0" y="0"/>
              <a:ext cx="1185" cy="697"/>
            </a:xfrm>
            <a:custGeom>
              <a:avLst/>
              <a:gdLst>
                <a:gd name="txL" fmla="*/ 0 w 1185"/>
                <a:gd name="txT" fmla="*/ 0 h 697"/>
                <a:gd name="txR" fmla="*/ 1185 w 1185"/>
                <a:gd name="txB" fmla="*/ 697 h 697"/>
              </a:gdLst>
              <a:ahLst/>
              <a:cxnLst>
                <a:cxn ang="0">
                  <a:pos x="0" y="104"/>
                </a:cxn>
                <a:cxn ang="0">
                  <a:pos x="1185" y="697"/>
                </a:cxn>
                <a:cxn ang="0">
                  <a:pos x="1185" y="593"/>
                </a:cxn>
                <a:cxn ang="0">
                  <a:pos x="0" y="0"/>
                </a:cxn>
                <a:cxn ang="0">
                  <a:pos x="0" y="104"/>
                </a:cxn>
              </a:cxnLst>
              <a:rect l="txL" t="txT" r="txR" b="txB"/>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tileRect/>
            </a:gradFill>
            <a:ln w="9525">
              <a:noFill/>
            </a:ln>
          </p:spPr>
          <p:txBody>
            <a:bodyPr wrap="none" anchor="ct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sp>
        <p:nvSpPr>
          <p:cNvPr id="36" name="Text Box 30"/>
          <p:cNvSpPr/>
          <p:nvPr/>
        </p:nvSpPr>
        <p:spPr>
          <a:xfrm>
            <a:off x="5715000" y="3286125"/>
            <a:ext cx="1571625" cy="738188"/>
          </a:xfrm>
          <a:prstGeom prst="rect">
            <a:avLst/>
          </a:prstGeom>
          <a:noFill/>
          <a:ln w="9525">
            <a:noFill/>
          </a:ln>
        </p:spPr>
        <p:txBody>
          <a:bodyPr>
            <a:spAutoFit/>
          </a:bodyPr>
          <a:lstStyle/>
          <a:p>
            <a:pPr lvl="0" algn="ctr" eaLnBrk="1" latinLnBrk="1" hangingPunct="1"/>
            <a:r>
              <a:rPr lang="zh-CN" altLang="en-US" sz="1400" dirty="0">
                <a:solidFill>
                  <a:schemeClr val="bg1"/>
                </a:solidFill>
                <a:latin typeface="微软雅黑" panose="020B0503020204020204" pitchFamily="34" charset="-122"/>
                <a:ea typeface="微软雅黑" panose="020B0503020204020204" pitchFamily="34" charset="-122"/>
              </a:rPr>
              <a:t>其他与安全生产直接相关的支出。</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7" name="Text Box 31"/>
          <p:cNvSpPr/>
          <p:nvPr/>
        </p:nvSpPr>
        <p:spPr>
          <a:xfrm>
            <a:off x="6357938" y="2214563"/>
            <a:ext cx="1785937" cy="954087"/>
          </a:xfrm>
          <a:prstGeom prst="rect">
            <a:avLst/>
          </a:prstGeom>
          <a:noFill/>
          <a:ln w="9525">
            <a:noFill/>
          </a:ln>
        </p:spPr>
        <p:txBody>
          <a:bodyPr>
            <a:spAutoFit/>
          </a:bodyPr>
          <a:lstStyle/>
          <a:p>
            <a:pPr lvl="0" eaLnBrk="1" latinLnBrk="1" hangingPunct="1"/>
            <a:r>
              <a:rPr lang="zh-CN" altLang="en-US" sz="1400" dirty="0">
                <a:latin typeface="微软雅黑" panose="020B0503020204020204" pitchFamily="34" charset="-122"/>
                <a:ea typeface="微软雅黑" panose="020B0503020204020204" pitchFamily="34" charset="-122"/>
              </a:rPr>
              <a:t>安全技能培训、进行应急救援演练及防抗台风、暴雨等自然灾害支出。</a:t>
            </a:r>
            <a:endParaRPr lang="en-US"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 Box 32"/>
          <p:cNvSpPr/>
          <p:nvPr/>
        </p:nvSpPr>
        <p:spPr>
          <a:xfrm>
            <a:off x="1785938" y="2455863"/>
            <a:ext cx="2071687" cy="738187"/>
          </a:xfrm>
          <a:prstGeom prst="rect">
            <a:avLst/>
          </a:prstGeom>
          <a:noFill/>
          <a:ln w="9525">
            <a:noFill/>
          </a:ln>
        </p:spPr>
        <p:txBody>
          <a:bodyPr>
            <a:spAutoFit/>
          </a:bodyPr>
          <a:lstStyle/>
          <a:p>
            <a:pPr lvl="0" eaLnBrk="1" hangingPunct="1"/>
            <a:r>
              <a:rPr lang="zh-CN" altLang="en-US" sz="1400" dirty="0">
                <a:latin typeface="微软雅黑" panose="020B0503020204020204" pitchFamily="34" charset="-122"/>
                <a:ea typeface="微软雅黑" panose="020B0503020204020204" pitchFamily="34" charset="-122"/>
              </a:rPr>
              <a:t>完善、改造和维护安全防护、检测、探测设备、设施支出。</a:t>
            </a:r>
            <a:endParaRPr lang="en-US" altLang="x-none" sz="14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 Box 33"/>
          <p:cNvSpPr/>
          <p:nvPr/>
        </p:nvSpPr>
        <p:spPr>
          <a:xfrm>
            <a:off x="3429000" y="1571625"/>
            <a:ext cx="1441450" cy="954088"/>
          </a:xfrm>
          <a:prstGeom prst="rect">
            <a:avLst/>
          </a:prstGeom>
          <a:noFill/>
          <a:ln w="9525">
            <a:noFill/>
          </a:ln>
        </p:spPr>
        <p:txBody>
          <a:bodyPr>
            <a:spAutoFit/>
          </a:bodyPr>
          <a:lstStyle/>
          <a:p>
            <a:pPr lvl="0" algn="r" eaLnBrk="1" hangingPunct="1"/>
            <a:r>
              <a:rPr lang="zh-CN" altLang="en-US" sz="1400" dirty="0">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聘请专家参与安全生产</a:t>
            </a:r>
            <a:endParaRPr lang="en-US" altLang="zh-CN" sz="1400" dirty="0">
              <a:solidFill>
                <a:schemeClr val="bg1"/>
              </a:solidFill>
              <a:latin typeface="微软雅黑" panose="020B0503020204020204" pitchFamily="34" charset="-122"/>
              <a:ea typeface="微软雅黑" panose="020B0503020204020204" pitchFamily="34" charset="-122"/>
            </a:endParaRPr>
          </a:p>
          <a:p>
            <a:pPr lvl="0" algn="r" eaLnBrk="1" hangingPunct="1"/>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检查与评价          费用。</a:t>
            </a:r>
            <a:endParaRPr lang="en-US"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 Box 34"/>
          <p:cNvSpPr/>
          <p:nvPr/>
        </p:nvSpPr>
        <p:spPr>
          <a:xfrm>
            <a:off x="1071563" y="1785938"/>
            <a:ext cx="2357437" cy="738187"/>
          </a:xfrm>
          <a:prstGeom prst="rect">
            <a:avLst/>
          </a:prstGeom>
          <a:noFill/>
          <a:ln w="9525">
            <a:noFill/>
          </a:ln>
        </p:spPr>
        <p:txBody>
          <a:bodyPr>
            <a:spAutoFit/>
          </a:bodyPr>
          <a:lstStyle/>
          <a:p>
            <a:pPr lvl="0" eaLnBrk="1" latinLnBrk="1" hangingPunct="1"/>
            <a:r>
              <a:rPr lang="zh-CN" altLang="en-US" sz="1400" dirty="0">
                <a:latin typeface="微软雅黑" panose="020B0503020204020204" pitchFamily="34" charset="-122"/>
                <a:ea typeface="微软雅黑" panose="020B0503020204020204" pitchFamily="34" charset="-122"/>
              </a:rPr>
              <a:t>配备必要的应急救援器材、设备和现场作业人员安全防护物品支出。</a:t>
            </a:r>
            <a:endParaRPr lang="zh-CN" altLang="en-US" sz="3200" dirty="0">
              <a:latin typeface="微软雅黑" panose="020B0503020204020204" pitchFamily="34" charset="-122"/>
              <a:ea typeface="微软雅黑" panose="020B0503020204020204" pitchFamily="34" charset="-122"/>
            </a:endParaRPr>
          </a:p>
        </p:txBody>
      </p:sp>
      <p:sp>
        <p:nvSpPr>
          <p:cNvPr id="41" name="Text Box 35"/>
          <p:cNvSpPr/>
          <p:nvPr/>
        </p:nvSpPr>
        <p:spPr>
          <a:xfrm>
            <a:off x="4714875" y="1785938"/>
            <a:ext cx="2000250" cy="738187"/>
          </a:xfrm>
          <a:prstGeom prst="rect">
            <a:avLst/>
          </a:prstGeom>
          <a:noFill/>
          <a:ln w="9525">
            <a:noFill/>
          </a:ln>
        </p:spPr>
        <p:txBody>
          <a:bodyPr>
            <a:spAutoFit/>
          </a:bodyPr>
          <a:lstStyle/>
          <a:p>
            <a:pPr lvl="0" eaLnBrk="1" latinLnBrk="1" hangingPunct="1"/>
            <a:r>
              <a:rPr lang="zh-CN" altLang="en-US" sz="1400" dirty="0">
                <a:solidFill>
                  <a:schemeClr val="bg1"/>
                </a:solidFill>
                <a:latin typeface="微软雅黑" panose="020B0503020204020204" pitchFamily="34" charset="-122"/>
                <a:ea typeface="微软雅黑" panose="020B0503020204020204" pitchFamily="34" charset="-122"/>
              </a:rPr>
              <a:t>重大危险源、</a:t>
            </a:r>
            <a:endParaRPr lang="en-US" altLang="zh-CN" sz="1400" dirty="0">
              <a:solidFill>
                <a:schemeClr val="bg1"/>
              </a:solidFill>
              <a:latin typeface="微软雅黑" panose="020B0503020204020204" pitchFamily="34" charset="-122"/>
              <a:ea typeface="微软雅黑" panose="020B0503020204020204" pitchFamily="34" charset="-122"/>
            </a:endParaRPr>
          </a:p>
          <a:p>
            <a:pPr lvl="0" eaLnBrk="1" latinLnBrk="1" hangingPunct="1"/>
            <a:r>
              <a:rPr lang="zh-CN" altLang="en-US" sz="1400" dirty="0">
                <a:solidFill>
                  <a:schemeClr val="bg1"/>
                </a:solidFill>
                <a:latin typeface="微软雅黑" panose="020B0503020204020204" pitchFamily="34" charset="-122"/>
                <a:ea typeface="微软雅黑" panose="020B0503020204020204" pitchFamily="34" charset="-122"/>
              </a:rPr>
              <a:t>重大事故隐患的评</a:t>
            </a:r>
            <a:endParaRPr lang="en-US" altLang="zh-CN" sz="1400" dirty="0">
              <a:solidFill>
                <a:schemeClr val="bg1"/>
              </a:solidFill>
              <a:latin typeface="微软雅黑" panose="020B0503020204020204" pitchFamily="34" charset="-122"/>
              <a:ea typeface="微软雅黑" panose="020B0503020204020204" pitchFamily="34" charset="-122"/>
            </a:endParaRPr>
          </a:p>
          <a:p>
            <a:pPr lvl="0" eaLnBrk="1" latinLnBrk="1" hangingPunct="1"/>
            <a:r>
              <a:rPr lang="zh-CN" altLang="en-US" sz="1400" dirty="0">
                <a:solidFill>
                  <a:schemeClr val="bg1"/>
                </a:solidFill>
                <a:latin typeface="微软雅黑" panose="020B0503020204020204" pitchFamily="34" charset="-122"/>
                <a:ea typeface="微软雅黑" panose="020B0503020204020204" pitchFamily="34" charset="-122"/>
              </a:rPr>
              <a:t>估、监控支出。</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2" name="Text Box 38"/>
          <p:cNvSpPr>
            <a:spLocks noChangeArrowheads="1"/>
          </p:cNvSpPr>
          <p:nvPr/>
        </p:nvSpPr>
        <p:spPr bwMode="auto">
          <a:xfrm>
            <a:off x="2571750" y="4119563"/>
            <a:ext cx="4000500" cy="523875"/>
          </a:xfrm>
          <a:prstGeom prst="rect">
            <a:avLst/>
          </a:prstGeom>
          <a:noFill/>
          <a:ln w="9525">
            <a:noFill/>
            <a:miter lim="800000"/>
          </a:ln>
          <a:effectLst>
            <a:outerShdw blurRad="50800" dist="63500" dir="8100000" algn="t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0070C0"/>
                </a:solidFill>
                <a:effectLst/>
                <a:uLnTx/>
                <a:uFillTx/>
                <a:latin typeface="方正大黑简体" panose="03000509000000000000" pitchFamily="65" charset="-122"/>
                <a:ea typeface="方正大黑简体" panose="03000509000000000000" pitchFamily="65" charset="-122"/>
                <a:cs typeface="+mn-cs"/>
                <a:sym typeface="微软雅黑" panose="020B0503020204020204" pitchFamily="34" charset="-122"/>
              </a:rPr>
              <a:t>安全生产经费使用模块</a:t>
            </a:r>
            <a:endParaRPr kumimoji="0" lang="zh-CN" altLang="en-US" sz="2800" b="0" i="0" u="none" strike="noStrike" kern="1200" cap="none" spc="0" normalizeH="0" baseline="0" noProof="0" dirty="0">
              <a:ln>
                <a:noFill/>
              </a:ln>
              <a:solidFill>
                <a:srgbClr val="0070C0"/>
              </a:solidFill>
              <a:effectLst/>
              <a:uLnTx/>
              <a:uFillTx/>
              <a:latin typeface="方正大黑简体" panose="03000509000000000000" pitchFamily="65" charset="-122"/>
              <a:ea typeface="方正大黑简体" panose="03000509000000000000" pitchFamily="65" charset="-122"/>
              <a:cs typeface="+mn-cs"/>
              <a:sym typeface="微软雅黑" panose="020B0503020204020204" pitchFamily="34"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20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40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60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nodeType="withEffect">
                                  <p:stCondLst>
                                    <p:cond delay="80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500"/>
                            </p:stCondLst>
                            <p:childTnLst>
                              <p:par>
                                <p:cTn id="25" presetID="31"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 calcmode="lin" valueType="num">
                                      <p:cBhvr>
                                        <p:cTn id="29" dur="500" fill="hold"/>
                                        <p:tgtEl>
                                          <p:spTgt spid="36"/>
                                        </p:tgtEl>
                                        <p:attrNameLst>
                                          <p:attrName>style.rotation</p:attrName>
                                        </p:attrNameLst>
                                      </p:cBhvr>
                                      <p:tavLst>
                                        <p:tav tm="0">
                                          <p:val>
                                            <p:fltVal val="90"/>
                                          </p:val>
                                        </p:tav>
                                        <p:tav tm="100000">
                                          <p:val>
                                            <p:fltVal val="0"/>
                                          </p:val>
                                        </p:tav>
                                      </p:tavLst>
                                    </p:anim>
                                    <p:animEffect filter="fade">
                                      <p:cBhvr>
                                        <p:cTn id="30" dur="500"/>
                                        <p:tgtEl>
                                          <p:spTgt spid="36"/>
                                        </p:tgtEl>
                                      </p:cBhvr>
                                    </p:animEffect>
                                  </p:childTnLst>
                                </p:cTn>
                              </p:par>
                              <p:par>
                                <p:cTn id="31" presetID="31" presetClass="entr" presetSubtype="0" fill="hold" grpId="0" nodeType="withEffect">
                                  <p:stCondLst>
                                    <p:cond delay="25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 calcmode="lin" valueType="num">
                                      <p:cBhvr>
                                        <p:cTn id="35" dur="500" fill="hold"/>
                                        <p:tgtEl>
                                          <p:spTgt spid="37"/>
                                        </p:tgtEl>
                                        <p:attrNameLst>
                                          <p:attrName>style.rotation</p:attrName>
                                        </p:attrNameLst>
                                      </p:cBhvr>
                                      <p:tavLst>
                                        <p:tav tm="0">
                                          <p:val>
                                            <p:fltVal val="90"/>
                                          </p:val>
                                        </p:tav>
                                        <p:tav tm="100000">
                                          <p:val>
                                            <p:fltVal val="0"/>
                                          </p:val>
                                        </p:tav>
                                      </p:tavLst>
                                    </p:anim>
                                    <p:animEffect filter="fade">
                                      <p:cBhvr>
                                        <p:cTn id="36" dur="500"/>
                                        <p:tgtEl>
                                          <p:spTgt spid="37"/>
                                        </p:tgtEl>
                                      </p:cBhvr>
                                    </p:animEffect>
                                  </p:childTnLst>
                                </p:cTn>
                              </p:par>
                              <p:par>
                                <p:cTn id="37" presetID="31" presetClass="entr" presetSubtype="0" fill="hold" grpId="0" nodeType="withEffect">
                                  <p:stCondLst>
                                    <p:cond delay="50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 calcmode="lin" valueType="num">
                                      <p:cBhvr>
                                        <p:cTn id="41" dur="500" fill="hold"/>
                                        <p:tgtEl>
                                          <p:spTgt spid="41"/>
                                        </p:tgtEl>
                                        <p:attrNameLst>
                                          <p:attrName>style.rotation</p:attrName>
                                        </p:attrNameLst>
                                      </p:cBhvr>
                                      <p:tavLst>
                                        <p:tav tm="0">
                                          <p:val>
                                            <p:fltVal val="90"/>
                                          </p:val>
                                        </p:tav>
                                        <p:tav tm="100000">
                                          <p:val>
                                            <p:fltVal val="0"/>
                                          </p:val>
                                        </p:tav>
                                      </p:tavLst>
                                    </p:anim>
                                    <p:animEffect filter="fade">
                                      <p:cBhvr>
                                        <p:cTn id="42" dur="500"/>
                                        <p:tgtEl>
                                          <p:spTgt spid="41"/>
                                        </p:tgtEl>
                                      </p:cBhvr>
                                    </p:animEffect>
                                  </p:childTnLst>
                                </p:cTn>
                              </p:par>
                              <p:par>
                                <p:cTn id="43" presetID="31" presetClass="entr" presetSubtype="0" fill="hold" grpId="0" nodeType="withEffect">
                                  <p:stCondLst>
                                    <p:cond delay="75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 calcmode="lin" valueType="num">
                                      <p:cBhvr>
                                        <p:cTn id="47" dur="500" fill="hold"/>
                                        <p:tgtEl>
                                          <p:spTgt spid="39"/>
                                        </p:tgtEl>
                                        <p:attrNameLst>
                                          <p:attrName>style.rotation</p:attrName>
                                        </p:attrNameLst>
                                      </p:cBhvr>
                                      <p:tavLst>
                                        <p:tav tm="0">
                                          <p:val>
                                            <p:fltVal val="90"/>
                                          </p:val>
                                        </p:tav>
                                        <p:tav tm="100000">
                                          <p:val>
                                            <p:fltVal val="0"/>
                                          </p:val>
                                        </p:tav>
                                      </p:tavLst>
                                    </p:anim>
                                    <p:animEffect filter="fade">
                                      <p:cBhvr>
                                        <p:cTn id="48" dur="500"/>
                                        <p:tgtEl>
                                          <p:spTgt spid="39"/>
                                        </p:tgtEl>
                                      </p:cBhvr>
                                    </p:animEffect>
                                  </p:childTnLst>
                                </p:cTn>
                              </p:par>
                              <p:par>
                                <p:cTn id="49" presetID="31" presetClass="entr" presetSubtype="0" fill="hold" grpId="0" nodeType="withEffect">
                                  <p:stCondLst>
                                    <p:cond delay="100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 calcmode="lin" valueType="num">
                                      <p:cBhvr>
                                        <p:cTn id="53" dur="500" fill="hold"/>
                                        <p:tgtEl>
                                          <p:spTgt spid="40"/>
                                        </p:tgtEl>
                                        <p:attrNameLst>
                                          <p:attrName>style.rotation</p:attrName>
                                        </p:attrNameLst>
                                      </p:cBhvr>
                                      <p:tavLst>
                                        <p:tav tm="0">
                                          <p:val>
                                            <p:fltVal val="90"/>
                                          </p:val>
                                        </p:tav>
                                        <p:tav tm="100000">
                                          <p:val>
                                            <p:fltVal val="0"/>
                                          </p:val>
                                        </p:tav>
                                      </p:tavLst>
                                    </p:anim>
                                    <p:animEffect filter="fade">
                                      <p:cBhvr>
                                        <p:cTn id="54" dur="500"/>
                                        <p:tgtEl>
                                          <p:spTgt spid="40"/>
                                        </p:tgtEl>
                                      </p:cBhvr>
                                    </p:animEffect>
                                  </p:childTnLst>
                                </p:cTn>
                              </p:par>
                              <p:par>
                                <p:cTn id="55" presetID="31" presetClass="entr" presetSubtype="0" fill="hold" grpId="0" nodeType="withEffect">
                                  <p:stCondLst>
                                    <p:cond delay="125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 calcmode="lin" valueType="num">
                                      <p:cBhvr>
                                        <p:cTn id="59" dur="500" fill="hold"/>
                                        <p:tgtEl>
                                          <p:spTgt spid="38"/>
                                        </p:tgtEl>
                                        <p:attrNameLst>
                                          <p:attrName>style.rotation</p:attrName>
                                        </p:attrNameLst>
                                      </p:cBhvr>
                                      <p:tavLst>
                                        <p:tav tm="0">
                                          <p:val>
                                            <p:fltVal val="90"/>
                                          </p:val>
                                        </p:tav>
                                        <p:tav tm="100000">
                                          <p:val>
                                            <p:fltVal val="0"/>
                                          </p:val>
                                        </p:tav>
                                      </p:tavLst>
                                    </p:anim>
                                    <p:animEffect filter="fade">
                                      <p:cBhvr>
                                        <p:cTn id="60" dur="500"/>
                                        <p:tgtEl>
                                          <p:spTgt spid="38"/>
                                        </p:tgtEl>
                                      </p:cBhvr>
                                    </p:animEffect>
                                  </p:childTnLst>
                                </p:cTn>
                              </p:par>
                            </p:childTnLst>
                          </p:cTn>
                        </p:par>
                        <p:par>
                          <p:cTn id="61" fill="hold">
                            <p:stCondLst>
                              <p:cond delay="1000"/>
                            </p:stCondLst>
                            <p:childTnLst>
                              <p:par>
                                <p:cTn id="62" presetID="31"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 calcmode="lin" valueType="num">
                                      <p:cBhvr>
                                        <p:cTn id="66" dur="500" fill="hold"/>
                                        <p:tgtEl>
                                          <p:spTgt spid="42"/>
                                        </p:tgtEl>
                                        <p:attrNameLst>
                                          <p:attrName>style.rotation</p:attrName>
                                        </p:attrNameLst>
                                      </p:cBhvr>
                                      <p:tavLst>
                                        <p:tav tm="0">
                                          <p:val>
                                            <p:fltVal val="90"/>
                                          </p:val>
                                        </p:tav>
                                        <p:tav tm="100000">
                                          <p:val>
                                            <p:fltVal val="0"/>
                                          </p:val>
                                        </p:tav>
                                      </p:tavLst>
                                    </p:anim>
                                    <p:animEffect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bldLvl="0"/>
      <p:bldP spid="37" grpId="0" bldLvl="0"/>
      <p:bldP spid="38" grpId="0" bldLvl="0"/>
      <p:bldP spid="39" grpId="0" bldLvl="0"/>
      <p:bldP spid="40" grpId="0" bldLvl="0"/>
      <p:bldP spid="41" grpId="0" bldLvl="0"/>
      <p:bldP spid="42" grpId="0" bldLvl="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2800350"/>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为提高从业人员安全意识，贯彻良好的安全管理理念，项目部开展了一系列通俗易通的安全宣传活动，包括：开办宣传栏、开展安全知识辩论赛、开展安全知识咨询日、开展安全知识有奖问答、观看影片、发放书籍、悬挂条幅、张贴标语和宣传画等活动，有效的传播了安全文化，丰富了一线作业人员的业余生活，为项目的和谐稳定做出了一定的贡献。</a:t>
            </a:r>
            <a:endParaRPr lang="zh-CN" altLang="en-US"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安全宣传活动</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572000" cy="5715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1506538" y="1990725"/>
            <a:ext cx="1800225" cy="1800225"/>
            <a:chOff x="2008239" y="2389239"/>
            <a:chExt cx="2079522" cy="2079522"/>
          </a:xfrm>
        </p:grpSpPr>
        <p:grpSp>
          <p:nvGrpSpPr>
            <p:cNvPr id="4" name="组合 41"/>
            <p:cNvGrpSpPr/>
            <p:nvPr/>
          </p:nvGrpSpPr>
          <p:grpSpPr>
            <a:xfrm>
              <a:off x="2008239" y="2389239"/>
              <a:ext cx="2079522" cy="2079522"/>
              <a:chOff x="7772400" y="3775587"/>
              <a:chExt cx="2079522" cy="2079522"/>
            </a:xfrm>
            <a:solidFill>
              <a:schemeClr val="bg1"/>
            </a:solidFill>
          </p:grpSpPr>
          <p:sp>
            <p:nvSpPr>
              <p:cNvPr id="37" name="空心弧 36"/>
              <p:cNvSpPr/>
              <p:nvPr/>
            </p:nvSpPr>
            <p:spPr>
              <a:xfrm>
                <a:off x="7875639" y="3878826"/>
                <a:ext cx="1873045" cy="1873045"/>
              </a:xfrm>
              <a:prstGeom prst="blockArc">
                <a:avLst>
                  <a:gd name="adj1" fmla="val 2593583"/>
                  <a:gd name="adj2" fmla="val 838475"/>
                  <a:gd name="adj3" fmla="val 4553"/>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空心弧 39"/>
              <p:cNvSpPr/>
              <p:nvPr/>
            </p:nvSpPr>
            <p:spPr>
              <a:xfrm flipH="1">
                <a:off x="7812957" y="3816144"/>
                <a:ext cx="1998408" cy="1998408"/>
              </a:xfrm>
              <a:prstGeom prst="blockArc">
                <a:avLst>
                  <a:gd name="adj1" fmla="val 14449133"/>
                  <a:gd name="adj2" fmla="val 13621727"/>
                  <a:gd name="adj3" fmla="val 969"/>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空心弧 40"/>
              <p:cNvSpPr/>
              <p:nvPr/>
            </p:nvSpPr>
            <p:spPr>
              <a:xfrm flipV="1">
                <a:off x="7772400" y="3775587"/>
                <a:ext cx="2079522" cy="2079522"/>
              </a:xfrm>
              <a:prstGeom prst="blockArc">
                <a:avLst>
                  <a:gd name="adj1" fmla="val 2201999"/>
                  <a:gd name="adj2" fmla="val 1076694"/>
                  <a:gd name="adj3" fmla="val 433"/>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154" name="文本框 42"/>
            <p:cNvSpPr txBox="1"/>
            <p:nvPr/>
          </p:nvSpPr>
          <p:spPr>
            <a:xfrm>
              <a:off x="2394668" y="2700835"/>
              <a:ext cx="1426032" cy="1384994"/>
            </a:xfrm>
            <a:prstGeom prst="rect">
              <a:avLst/>
            </a:prstGeom>
            <a:noFill/>
            <a:ln w="9525">
              <a:noFill/>
            </a:ln>
          </p:spPr>
          <p:txBody>
            <a:bodyPr wrap="none">
              <a:spAutoFit/>
            </a:bodyPr>
            <a:lstStyle/>
            <a:p>
              <a:pPr lvl="0" eaLnBrk="1" hangingPunct="1"/>
              <a:r>
                <a:rPr lang="en-US" altLang="zh-CN" sz="6900" b="1" dirty="0">
                  <a:solidFill>
                    <a:schemeClr val="bg1"/>
                  </a:solidFill>
                  <a:latin typeface="Times New Roman" panose="02020603050405020304" pitchFamily="18" charset="0"/>
                  <a:ea typeface="Times New Roman" panose="02020603050405020304" pitchFamily="18" charset="0"/>
                </a:rPr>
                <a:t>01</a:t>
              </a:r>
              <a:endParaRPr lang="zh-CN" altLang="en-US" sz="6900" b="1" dirty="0">
                <a:solidFill>
                  <a:schemeClr val="bg1"/>
                </a:solidFill>
                <a:latin typeface="Times New Roman" panose="02020603050405020304" pitchFamily="18" charset="0"/>
                <a:ea typeface="Times New Roman" panose="02020603050405020304" pitchFamily="18" charset="0"/>
              </a:endParaRPr>
            </a:p>
          </p:txBody>
        </p:sp>
      </p:grpSp>
      <p:sp>
        <p:nvSpPr>
          <p:cNvPr id="44" name="矩形 43"/>
          <p:cNvSpPr/>
          <p:nvPr/>
        </p:nvSpPr>
        <p:spPr>
          <a:xfrm>
            <a:off x="4964113" y="938213"/>
            <a:ext cx="2608263" cy="6191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46" name="直接连接符 45"/>
          <p:cNvCxnSpPr/>
          <p:nvPr/>
        </p:nvCxnSpPr>
        <p:spPr>
          <a:xfrm flipV="1">
            <a:off x="6451600" y="1003300"/>
            <a:ext cx="2128838" cy="0"/>
          </a:xfrm>
          <a:prstGeom prst="line">
            <a:avLst/>
          </a:prstGeom>
          <a:solidFill>
            <a:srgbClr val="0070C0"/>
          </a:solidFill>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4929188" y="457200"/>
            <a:ext cx="2717800" cy="408940"/>
          </a:xfrm>
          <a:prstGeom prst="rect">
            <a:avLst/>
          </a:prstGeom>
          <a:noFill/>
          <a:ln w="9525">
            <a:noFill/>
          </a:ln>
        </p:spPr>
        <p:txBody>
          <a:bodyPr wrap="none" lIns="71323" tIns="35662" rIns="71323" bIns="35662">
            <a:spAutoFit/>
          </a:bodyPr>
          <a:lstStyle/>
          <a:p>
            <a:pPr lvl="0" eaLnBrk="1" hangingPunct="1"/>
            <a:r>
              <a:rPr lang="en-US" altLang="zh-CN" sz="2200" dirty="0">
                <a:latin typeface="方正大黑简体" panose="03000509000000000000" pitchFamily="65" charset="-122"/>
                <a:ea typeface="方正大黑简体" panose="03000509000000000000" pitchFamily="65" charset="-122"/>
              </a:rPr>
              <a:t>2016</a:t>
            </a:r>
            <a:r>
              <a:rPr lang="zh-CN" altLang="en-US" sz="2200" dirty="0">
                <a:latin typeface="方正大黑简体" panose="03000509000000000000" pitchFamily="65" charset="-122"/>
                <a:ea typeface="方正大黑简体" panose="03000509000000000000" pitchFamily="65" charset="-122"/>
              </a:rPr>
              <a:t>年安全管理情况</a:t>
            </a:r>
            <a:endParaRPr lang="zh-CN" altLang="en-US" sz="2200" dirty="0">
              <a:latin typeface="方正大黑简体" panose="03000509000000000000" pitchFamily="65" charset="-122"/>
              <a:ea typeface="方正大黑简体" panose="03000509000000000000" pitchFamily="65" charset="-122"/>
            </a:endParaRPr>
          </a:p>
        </p:txBody>
      </p:sp>
      <p:sp>
        <p:nvSpPr>
          <p:cNvPr id="221" name="矩形 220"/>
          <p:cNvSpPr/>
          <p:nvPr/>
        </p:nvSpPr>
        <p:spPr>
          <a:xfrm>
            <a:off x="5508625" y="1643063"/>
            <a:ext cx="2843213" cy="3087688"/>
          </a:xfrm>
          <a:prstGeom prst="rect">
            <a:avLst/>
          </a:prstGeom>
        </p:spPr>
        <p:txBody>
          <a:bodyPr lIns="71323" tIns="35662" rIns="71323" bIns="35662">
            <a:spAutoFit/>
          </a:bodyPr>
          <a:lstStyle/>
          <a:p>
            <a:pPr marL="0" marR="0" lvl="0" indent="0" algn="just" defTabSz="914400" rtl="0" eaLnBrk="1" fontAlgn="base" latinLnBrk="0" hangingPunct="1">
              <a:lnSpc>
                <a:spcPct val="20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年来，我项目部认真贯彻落实科学发展观，不断提高员工的政治素养，时刻以“以人为本、科学发展、和谐发展、安全发展”的理念作为导向，时刻坚守生命红线，坚持“安全第一、预防为主、综合治理”的安全生产方针。</a:t>
            </a:r>
            <a:endParaRPr kumimoji="0" lang="zh-CN"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任意多边形 28"/>
          <p:cNvSpPr/>
          <p:nvPr/>
        </p:nvSpPr>
        <p:spPr>
          <a:xfrm rot="2774622">
            <a:off x="4762500" y="1693863"/>
            <a:ext cx="431800" cy="431800"/>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anim calcmode="lin" valueType="num">
                                      <p:cBhvr>
                                        <p:cTn id="14" dur="500" fill="hold"/>
                                        <p:tgtEl>
                                          <p:spTgt spid="50"/>
                                        </p:tgtEl>
                                        <p:attrNameLst>
                                          <p:attrName>ppt_x</p:attrName>
                                        </p:attrNameLst>
                                      </p:cBhvr>
                                      <p:tavLst>
                                        <p:tav tm="0">
                                          <p:val>
                                            <p:strVal val="#ppt_x"/>
                                          </p:val>
                                        </p:tav>
                                        <p:tav tm="100000">
                                          <p:val>
                                            <p:strVal val="#ppt_x"/>
                                          </p:val>
                                        </p:tav>
                                      </p:tavLst>
                                    </p:anim>
                                    <p:anim calcmode="lin" valueType="num">
                                      <p:cBhvr>
                                        <p:cTn id="15" dur="500" fill="hold"/>
                                        <p:tgtEl>
                                          <p:spTgt spid="5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4"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 fill="hold"/>
                                        <p:tgtEl>
                                          <p:spTgt spid="29"/>
                                        </p:tgtEl>
                                      </p:cBhvr>
                                    </p:anim>
                                  </p:childTnLst>
                                </p:cTn>
                              </p:par>
                            </p:childTnLst>
                          </p:cTn>
                        </p:par>
                        <p:par>
                          <p:cTn id="20" fill="hold">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checkerboard(across)">
                                      <p:cBhvr>
                                        <p:cTn id="23"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21" grpId="0"/>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37" name="任意多边形 14"/>
          <p:cNvSpPr/>
          <p:nvPr/>
        </p:nvSpPr>
        <p:spPr>
          <a:xfrm rot="1723431">
            <a:off x="2825750" y="2486025"/>
            <a:ext cx="1816100" cy="1339850"/>
          </a:xfrm>
          <a:custGeom>
            <a:avLst/>
            <a:gdLst>
              <a:gd name="txL" fmla="*/ 0 w 2351321"/>
              <a:gd name="txT" fmla="*/ 0 h 1732770"/>
              <a:gd name="txR" fmla="*/ 2351321 w 2351321"/>
              <a:gd name="txB" fmla="*/ 1732770 h 1732770"/>
            </a:gdLst>
            <a:ahLst/>
            <a:cxnLst>
              <a:cxn ang="0">
                <a:pos x="0" y="0"/>
              </a:cxn>
            </a:cxnLst>
            <a:rect l="txL" t="txT" r="txR" b="txB"/>
            <a:pathLst>
              <a:path w="2351321" h="1732770">
                <a:moveTo>
                  <a:pt x="1516639" y="0"/>
                </a:moveTo>
                <a:lnTo>
                  <a:pt x="2302371" y="743002"/>
                </a:lnTo>
                <a:cubicBezTo>
                  <a:pt x="2370314" y="1065730"/>
                  <a:pt x="2367934" y="1403106"/>
                  <a:pt x="2292691" y="1732770"/>
                </a:cubicBezTo>
                <a:lnTo>
                  <a:pt x="0" y="1209479"/>
                </a:lnTo>
                <a:close/>
              </a:path>
            </a:pathLst>
          </a:custGeom>
          <a:gradFill rotWithShape="1">
            <a:gsLst>
              <a:gs pos="0">
                <a:srgbClr val="00416F">
                  <a:alpha val="100000"/>
                </a:srgbClr>
              </a:gs>
              <a:gs pos="50000">
                <a:srgbClr val="005DA0">
                  <a:alpha val="100000"/>
                </a:srgbClr>
              </a:gs>
              <a:gs pos="100000">
                <a:srgbClr val="0070C0">
                  <a:alpha val="100000"/>
                </a:srgbClr>
              </a:gs>
            </a:gsLst>
            <a:lin ang="0" scaled="1"/>
            <a:tileRect/>
          </a:gradFill>
          <a:ln w="25400" cap="flat" cmpd="sng">
            <a:solidFill>
              <a:srgbClr val="FFFFFF"/>
            </a:solidFill>
            <a:prstDash val="solid"/>
            <a:miter/>
            <a:headEnd type="none" w="med" len="med"/>
            <a:tailEnd type="none" w="med" len="med"/>
          </a:ln>
        </p:spPr>
        <p:txBody>
          <a:bodyPr lIns="2385060" tIns="1267461" rIns="133604" bIns="1612899" anchor="ctr"/>
          <a:lstStyle/>
          <a:p>
            <a:pPr lvl="0" algn="ctr" eaLnBrk="1" hangingPunct="1">
              <a:lnSpc>
                <a:spcPct val="90000"/>
              </a:lnSpc>
              <a:spcAft>
                <a:spcPct val="35000"/>
              </a:spcAft>
            </a:pPr>
            <a:endParaRPr lang="zh-CN" altLang="en-US" sz="3800"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8" name="任意多边形 15"/>
          <p:cNvSpPr/>
          <p:nvPr/>
        </p:nvSpPr>
        <p:spPr>
          <a:xfrm rot="1723431">
            <a:off x="973138" y="1130300"/>
            <a:ext cx="3635375" cy="3635375"/>
          </a:xfrm>
          <a:custGeom>
            <a:avLst/>
            <a:gdLst>
              <a:gd name="txL" fmla="*/ 0 w 3413760"/>
              <a:gd name="txT" fmla="*/ 0 h 3413760"/>
              <a:gd name="txR" fmla="*/ 3413760 w 3413760"/>
              <a:gd name="txB" fmla="*/ 3413760 h 3413760"/>
            </a:gdLst>
            <a:ahLst/>
            <a:cxnLst>
              <a:cxn ang="0">
                <a:pos x="6322888" y="3914000"/>
              </a:cxn>
              <a:cxn ang="0">
                <a:pos x="4590697" y="6086110"/>
              </a:cxn>
              <a:cxn ang="0">
                <a:pos x="3201585" y="3201585"/>
              </a:cxn>
              <a:cxn ang="0">
                <a:pos x="6322888" y="3914000"/>
              </a:cxn>
            </a:cxnLst>
            <a:rect l="txL" t="txT" r="txR" b="txB"/>
            <a:pathLst>
              <a:path w="3413760" h="3413760">
                <a:moveTo>
                  <a:pt x="3370965" y="2086696"/>
                </a:moveTo>
                <a:cubicBezTo>
                  <a:pt x="3255378" y="2593118"/>
                  <a:pt x="2915472" y="3019346"/>
                  <a:pt x="2447467" y="3244726"/>
                </a:cubicBezTo>
                <a:lnTo>
                  <a:pt x="1706880" y="1706880"/>
                </a:lnTo>
                <a:lnTo>
                  <a:pt x="3370965" y="2086696"/>
                </a:lnTo>
                <a:close/>
              </a:path>
            </a:pathLst>
          </a:custGeom>
          <a:gradFill rotWithShape="1">
            <a:gsLst>
              <a:gs pos="0">
                <a:srgbClr val="6F0000">
                  <a:alpha val="100000"/>
                </a:srgbClr>
              </a:gs>
              <a:gs pos="50000">
                <a:srgbClr val="A00000">
                  <a:alpha val="100000"/>
                </a:srgbClr>
              </a:gs>
              <a:gs pos="100000">
                <a:srgbClr val="C00000">
                  <a:alpha val="100000"/>
                </a:srgbClr>
              </a:gs>
            </a:gsLst>
            <a:lin ang="5400000" scaled="1"/>
            <a:tileRect/>
          </a:gradFill>
          <a:ln w="25400" cap="flat" cmpd="sng">
            <a:solidFill>
              <a:srgbClr val="FFFFFF"/>
            </a:solidFill>
            <a:prstDash val="solid"/>
            <a:miter/>
            <a:headEnd type="none" w="med" len="med"/>
            <a:tailEnd type="none" w="med" len="med"/>
          </a:ln>
        </p:spPr>
        <p:txBody>
          <a:bodyPr lIns="2244090" tIns="2081530" rIns="374650" bIns="781050" anchor="ctr"/>
          <a:lstStyle/>
          <a:p>
            <a:pPr lvl="0" algn="ctr" eaLnBrk="1" hangingPunct="1">
              <a:lnSpc>
                <a:spcPct val="90000"/>
              </a:lnSpc>
              <a:spcAft>
                <a:spcPct val="35000"/>
              </a:spcAft>
            </a:pPr>
            <a:endParaRPr lang="zh-CN" altLang="en-US" sz="3900"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39" name="任意多边形 16"/>
          <p:cNvSpPr/>
          <p:nvPr/>
        </p:nvSpPr>
        <p:spPr>
          <a:xfrm rot="1723431">
            <a:off x="973138" y="1130300"/>
            <a:ext cx="3635375" cy="3635375"/>
          </a:xfrm>
          <a:custGeom>
            <a:avLst/>
            <a:gdLst>
              <a:gd name="txL" fmla="*/ 0 w 3413760"/>
              <a:gd name="txT" fmla="*/ 0 h 3413760"/>
              <a:gd name="txR" fmla="*/ 3413760 w 3413760"/>
              <a:gd name="txB" fmla="*/ 3413760 h 3413760"/>
            </a:gdLst>
            <a:ahLst/>
            <a:cxnLst>
              <a:cxn ang="0">
                <a:pos x="4590624" y="6086140"/>
              </a:cxn>
              <a:cxn ang="0">
                <a:pos x="1812469" y="6086110"/>
              </a:cxn>
              <a:cxn ang="0">
                <a:pos x="3201585" y="3201585"/>
              </a:cxn>
              <a:cxn ang="0">
                <a:pos x="4590624" y="6086140"/>
              </a:cxn>
            </a:cxnLst>
            <a:rect l="txL" t="txT" r="txR" b="txB"/>
            <a:pathLst>
              <a:path w="3413760" h="3413760">
                <a:moveTo>
                  <a:pt x="2447430" y="3244744"/>
                </a:moveTo>
                <a:cubicBezTo>
                  <a:pt x="1979433" y="3470105"/>
                  <a:pt x="1434283" y="3470099"/>
                  <a:pt x="966292" y="3244726"/>
                </a:cubicBezTo>
                <a:lnTo>
                  <a:pt x="1706880" y="1706880"/>
                </a:lnTo>
                <a:lnTo>
                  <a:pt x="2447430" y="3244744"/>
                </a:lnTo>
                <a:close/>
              </a:path>
            </a:pathLst>
          </a:custGeom>
          <a:gradFill rotWithShape="1">
            <a:gsLst>
              <a:gs pos="0">
                <a:srgbClr val="5A1A19">
                  <a:alpha val="100000"/>
                </a:srgbClr>
              </a:gs>
              <a:gs pos="50000">
                <a:srgbClr val="822724">
                  <a:alpha val="100000"/>
                </a:srgbClr>
              </a:gs>
              <a:gs pos="100000">
                <a:srgbClr val="9C302C">
                  <a:alpha val="100000"/>
                </a:srgbClr>
              </a:gs>
            </a:gsLst>
            <a:lin ang="5400000" scaled="1"/>
            <a:tileRect/>
          </a:gradFill>
          <a:ln w="25400" cap="flat" cmpd="sng">
            <a:solidFill>
              <a:srgbClr val="FFFFFF"/>
            </a:solidFill>
            <a:prstDash val="solid"/>
            <a:miter/>
            <a:headEnd type="none" w="med" len="med"/>
            <a:tailEnd type="none" w="med" len="med"/>
          </a:ln>
        </p:spPr>
        <p:txBody>
          <a:bodyPr lIns="1299210" tIns="2731771" rIns="1299210" bIns="130809" anchor="ctr"/>
          <a:lstStyle/>
          <a:p>
            <a:pPr lvl="0" algn="ctr" eaLnBrk="1" hangingPunct="1">
              <a:lnSpc>
                <a:spcPct val="90000"/>
              </a:lnSpc>
              <a:spcAft>
                <a:spcPct val="35000"/>
              </a:spcAft>
            </a:pPr>
            <a:endParaRPr lang="zh-CN" altLang="en-US" sz="3900"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0" name="任意多边形 17"/>
          <p:cNvSpPr/>
          <p:nvPr/>
        </p:nvSpPr>
        <p:spPr>
          <a:xfrm rot="1723431">
            <a:off x="973138" y="1130300"/>
            <a:ext cx="3635375" cy="3635375"/>
          </a:xfrm>
          <a:custGeom>
            <a:avLst/>
            <a:gdLst>
              <a:gd name="txL" fmla="*/ 0 w 3413760"/>
              <a:gd name="txT" fmla="*/ 0 h 3413760"/>
              <a:gd name="txR" fmla="*/ 3413760 w 3413760"/>
              <a:gd name="txB" fmla="*/ 3413760 h 3413760"/>
            </a:gdLst>
            <a:ahLst/>
            <a:cxnLst>
              <a:cxn ang="0">
                <a:pos x="1812469" y="6086110"/>
              </a:cxn>
              <a:cxn ang="0">
                <a:pos x="80271" y="3914000"/>
              </a:cxn>
              <a:cxn ang="0">
                <a:pos x="3201585" y="3201585"/>
              </a:cxn>
              <a:cxn ang="0">
                <a:pos x="1812469" y="6086110"/>
              </a:cxn>
            </a:cxnLst>
            <a:rect l="txL" t="txT" r="txR" b="txB"/>
            <a:pathLst>
              <a:path w="3413760" h="3413760">
                <a:moveTo>
                  <a:pt x="966292" y="3244726"/>
                </a:moveTo>
                <a:cubicBezTo>
                  <a:pt x="498287" y="3019347"/>
                  <a:pt x="158382" y="2593118"/>
                  <a:pt x="42795" y="2086696"/>
                </a:cubicBezTo>
                <a:lnTo>
                  <a:pt x="1706880" y="1706880"/>
                </a:lnTo>
                <a:lnTo>
                  <a:pt x="966292" y="3244726"/>
                </a:lnTo>
                <a:close/>
              </a:path>
            </a:pathLst>
          </a:custGeom>
          <a:gradFill rotWithShape="1">
            <a:gsLst>
              <a:gs pos="0">
                <a:srgbClr val="965620">
                  <a:alpha val="100000"/>
                </a:srgbClr>
              </a:gs>
              <a:gs pos="50000">
                <a:srgbClr val="D97B2E">
                  <a:alpha val="100000"/>
                </a:srgbClr>
              </a:gs>
              <a:gs pos="100000">
                <a:srgbClr val="FF953D">
                  <a:alpha val="100000"/>
                </a:srgbClr>
              </a:gs>
            </a:gsLst>
            <a:lin ang="0" scaled="1"/>
            <a:tileRect/>
          </a:gradFill>
          <a:ln w="25400" cap="flat" cmpd="sng">
            <a:solidFill>
              <a:srgbClr val="FFFFFF"/>
            </a:solidFill>
            <a:prstDash val="solid"/>
            <a:miter/>
            <a:headEnd type="none" w="med" len="med"/>
            <a:tailEnd type="none" w="med" len="med"/>
          </a:ln>
        </p:spPr>
        <p:txBody>
          <a:bodyPr lIns="374650" tIns="2081530" rIns="2244090" bIns="781050" anchor="ctr"/>
          <a:lstStyle/>
          <a:p>
            <a:pPr lvl="0" algn="ctr" eaLnBrk="1" hangingPunct="1">
              <a:lnSpc>
                <a:spcPct val="90000"/>
              </a:lnSpc>
              <a:spcAft>
                <a:spcPct val="35000"/>
              </a:spcAft>
            </a:pPr>
            <a:endParaRPr lang="zh-CN" altLang="en-US" sz="3900"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1" name="任意多边形 18"/>
          <p:cNvSpPr/>
          <p:nvPr/>
        </p:nvSpPr>
        <p:spPr>
          <a:xfrm rot="1723431">
            <a:off x="973138" y="1130300"/>
            <a:ext cx="3635375" cy="3635375"/>
          </a:xfrm>
          <a:custGeom>
            <a:avLst/>
            <a:gdLst>
              <a:gd name="txL" fmla="*/ 0 w 3413760"/>
              <a:gd name="txT" fmla="*/ 0 h 3413760"/>
              <a:gd name="txR" fmla="*/ 3413760 w 3413760"/>
              <a:gd name="txB" fmla="*/ 3413760 h 3413760"/>
            </a:gdLst>
            <a:ahLst/>
            <a:cxnLst>
              <a:cxn ang="0">
                <a:pos x="80271" y="3913998"/>
              </a:cxn>
              <a:cxn ang="0">
                <a:pos x="698484" y="1205431"/>
              </a:cxn>
              <a:cxn ang="0">
                <a:pos x="3201585" y="3201585"/>
              </a:cxn>
              <a:cxn ang="0">
                <a:pos x="80271" y="3913998"/>
              </a:cxn>
            </a:cxnLst>
            <a:rect l="txL" t="txT" r="txR" b="txB"/>
            <a:pathLst>
              <a:path w="3413760" h="3413760">
                <a:moveTo>
                  <a:pt x="42795" y="2086695"/>
                </a:moveTo>
                <a:cubicBezTo>
                  <a:pt x="-72792" y="1580274"/>
                  <a:pt x="48519" y="1048777"/>
                  <a:pt x="372387" y="642658"/>
                </a:cubicBezTo>
                <a:lnTo>
                  <a:pt x="1706880" y="1706880"/>
                </a:lnTo>
                <a:lnTo>
                  <a:pt x="42795" y="2086695"/>
                </a:lnTo>
                <a:close/>
              </a:path>
            </a:pathLst>
          </a:custGeom>
          <a:gradFill rotWithShape="1">
            <a:gsLst>
              <a:gs pos="0">
                <a:srgbClr val="6D5300">
                  <a:alpha val="100000"/>
                </a:srgbClr>
              </a:gs>
              <a:gs pos="50000">
                <a:srgbClr val="9C7700">
                  <a:alpha val="100000"/>
                </a:srgbClr>
              </a:gs>
              <a:gs pos="100000">
                <a:srgbClr val="BC8F00">
                  <a:alpha val="100000"/>
                </a:srgbClr>
              </a:gs>
            </a:gsLst>
            <a:lin ang="18900000" scaled="1"/>
            <a:tileRect/>
          </a:gradFill>
          <a:ln w="25400" cap="flat" cmpd="sng">
            <a:solidFill>
              <a:srgbClr val="FFFFFF"/>
            </a:solidFill>
            <a:prstDash val="solid"/>
            <a:miter/>
            <a:headEnd type="none" w="med" len="med"/>
            <a:tailEnd type="none" w="med" len="med"/>
          </a:ln>
        </p:spPr>
        <p:txBody>
          <a:bodyPr lIns="124714" tIns="1258571" rIns="2376170" bIns="1604009" anchor="ctr"/>
          <a:lstStyle/>
          <a:p>
            <a:pPr lvl="0" algn="ctr" eaLnBrk="1" hangingPunct="1">
              <a:lnSpc>
                <a:spcPct val="90000"/>
              </a:lnSpc>
              <a:spcAft>
                <a:spcPct val="35000"/>
              </a:spcAft>
            </a:pPr>
            <a:endParaRPr lang="zh-CN" altLang="en-US" sz="3100"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2" name="任意多边形 19"/>
          <p:cNvSpPr/>
          <p:nvPr/>
        </p:nvSpPr>
        <p:spPr>
          <a:xfrm rot="1723431">
            <a:off x="973138" y="1130300"/>
            <a:ext cx="3635375" cy="3635375"/>
          </a:xfrm>
          <a:custGeom>
            <a:avLst/>
            <a:gdLst>
              <a:gd name="txL" fmla="*/ 0 w 3413760"/>
              <a:gd name="txT" fmla="*/ 0 h 3413760"/>
              <a:gd name="txR" fmla="*/ 3413760 w 3413760"/>
              <a:gd name="txB" fmla="*/ 3413760 h 3413760"/>
            </a:gdLst>
            <a:ahLst/>
            <a:cxnLst>
              <a:cxn ang="0">
                <a:pos x="698484" y="1205431"/>
              </a:cxn>
              <a:cxn ang="0">
                <a:pos x="3201585" y="0"/>
              </a:cxn>
              <a:cxn ang="0">
                <a:pos x="3201585" y="3201585"/>
              </a:cxn>
              <a:cxn ang="0">
                <a:pos x="698484" y="1205431"/>
              </a:cxn>
            </a:cxnLst>
            <a:rect l="txL" t="txT" r="txR" b="txB"/>
            <a:pathLst>
              <a:path w="3413760" h="3413760">
                <a:moveTo>
                  <a:pt x="372387" y="642658"/>
                </a:moveTo>
                <a:cubicBezTo>
                  <a:pt x="696256" y="236539"/>
                  <a:pt x="1187434" y="0"/>
                  <a:pt x="1706880" y="0"/>
                </a:cubicBezTo>
                <a:lnTo>
                  <a:pt x="1706880" y="1706880"/>
                </a:lnTo>
                <a:lnTo>
                  <a:pt x="372387" y="642658"/>
                </a:lnTo>
                <a:close/>
              </a:path>
            </a:pathLst>
          </a:custGeom>
          <a:gradFill rotWithShape="1">
            <a:gsLst>
              <a:gs pos="0">
                <a:srgbClr val="547D28">
                  <a:alpha val="100000"/>
                </a:srgbClr>
              </a:gs>
              <a:gs pos="50000">
                <a:srgbClr val="79B539">
                  <a:alpha val="100000"/>
                </a:srgbClr>
              </a:gs>
              <a:gs pos="100000">
                <a:srgbClr val="92D946">
                  <a:alpha val="100000"/>
                </a:srgbClr>
              </a:gs>
            </a:gsLst>
            <a:lin ang="5400000" scaled="1"/>
            <a:tileRect/>
          </a:gradFill>
          <a:ln w="25400" cap="flat" cmpd="sng">
            <a:solidFill>
              <a:srgbClr val="FFFFFF"/>
            </a:solidFill>
            <a:prstDash val="solid"/>
            <a:miter/>
            <a:headEnd type="none" w="med" len="med"/>
            <a:tailEnd type="none" w="med" len="med"/>
          </a:ln>
        </p:spPr>
        <p:txBody>
          <a:bodyPr lIns="776478" tIns="361951" rIns="1776222" bIns="2536189" anchor="ctr"/>
          <a:lstStyle/>
          <a:p>
            <a:pPr lvl="0" algn="ctr" eaLnBrk="1" hangingPunct="1">
              <a:lnSpc>
                <a:spcPct val="90000"/>
              </a:lnSpc>
              <a:spcAft>
                <a:spcPct val="35000"/>
              </a:spcAft>
            </a:pPr>
            <a:endParaRPr lang="zh-CN" altLang="en-US" sz="2900"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52235" name="椭圆 20"/>
          <p:cNvSpPr/>
          <p:nvPr/>
        </p:nvSpPr>
        <p:spPr>
          <a:xfrm>
            <a:off x="2551113" y="2717800"/>
            <a:ext cx="506412" cy="506413"/>
          </a:xfrm>
          <a:prstGeom prst="ellipse">
            <a:avLst/>
          </a:prstGeom>
          <a:solidFill>
            <a:srgbClr val="E36C09"/>
          </a:solidFill>
          <a:ln w="25400" cap="flat" cmpd="sng">
            <a:solidFill>
              <a:schemeClr val="bg1"/>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44" name="TextBox 21"/>
          <p:cNvSpPr/>
          <p:nvPr/>
        </p:nvSpPr>
        <p:spPr>
          <a:xfrm>
            <a:off x="2614613" y="2349500"/>
            <a:ext cx="404812" cy="342900"/>
          </a:xfrm>
          <a:prstGeom prst="rect">
            <a:avLst/>
          </a:prstGeom>
          <a:noFill/>
          <a:ln w="9525">
            <a:noFill/>
          </a:ln>
        </p:spPr>
        <p:txBody>
          <a:bodyPr>
            <a:spAutoFit/>
          </a:bodyPr>
          <a:lstStyle/>
          <a:p>
            <a:pPr lvl="0" algn="ctr" eaLnBrk="1" hangingPunct="1">
              <a:lnSpc>
                <a:spcPct val="130000"/>
              </a:lnSpc>
            </a:pPr>
            <a:r>
              <a:rPr lang="en-US" altLang="zh-CN"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22"/>
          <p:cNvSpPr/>
          <p:nvPr/>
        </p:nvSpPr>
        <p:spPr>
          <a:xfrm>
            <a:off x="2241550" y="2492375"/>
            <a:ext cx="403225" cy="342900"/>
          </a:xfrm>
          <a:prstGeom prst="rect">
            <a:avLst/>
          </a:prstGeom>
          <a:noFill/>
          <a:ln w="9525">
            <a:noFill/>
          </a:ln>
        </p:spPr>
        <p:txBody>
          <a:bodyPr>
            <a:spAutoFit/>
          </a:bodyPr>
          <a:lstStyle/>
          <a:p>
            <a:pPr lvl="0" algn="ctr" eaLnBrk="1" hangingPunct="1">
              <a:lnSpc>
                <a:spcPct val="130000"/>
              </a:lnSpc>
            </a:pPr>
            <a:r>
              <a:rPr lang="en-US" altLang="zh-CN"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23"/>
          <p:cNvSpPr/>
          <p:nvPr/>
        </p:nvSpPr>
        <p:spPr>
          <a:xfrm>
            <a:off x="2165350" y="2860675"/>
            <a:ext cx="403225" cy="342900"/>
          </a:xfrm>
          <a:prstGeom prst="rect">
            <a:avLst/>
          </a:prstGeom>
          <a:noFill/>
          <a:ln w="9525">
            <a:noFill/>
          </a:ln>
        </p:spPr>
        <p:txBody>
          <a:bodyPr>
            <a:spAutoFit/>
          </a:bodyPr>
          <a:lstStyle/>
          <a:p>
            <a:pPr lvl="0" algn="ctr" eaLnBrk="1" hangingPunct="1">
              <a:lnSpc>
                <a:spcPct val="130000"/>
              </a:lnSpc>
            </a:pPr>
            <a:r>
              <a:rPr lang="en-US" altLang="zh-CN"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24"/>
          <p:cNvSpPr/>
          <p:nvPr/>
        </p:nvSpPr>
        <p:spPr>
          <a:xfrm>
            <a:off x="2381250" y="3165475"/>
            <a:ext cx="404813" cy="342900"/>
          </a:xfrm>
          <a:prstGeom prst="rect">
            <a:avLst/>
          </a:prstGeom>
          <a:noFill/>
          <a:ln w="9525">
            <a:noFill/>
          </a:ln>
        </p:spPr>
        <p:txBody>
          <a:bodyPr>
            <a:spAutoFit/>
          </a:bodyPr>
          <a:lstStyle/>
          <a:p>
            <a:pPr lvl="0" algn="ctr" eaLnBrk="1" hangingPunct="1">
              <a:lnSpc>
                <a:spcPct val="130000"/>
              </a:lnSpc>
            </a:pPr>
            <a:r>
              <a:rPr lang="en-US" altLang="zh-CN"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25"/>
          <p:cNvSpPr/>
          <p:nvPr/>
        </p:nvSpPr>
        <p:spPr>
          <a:xfrm>
            <a:off x="2762250" y="3198813"/>
            <a:ext cx="404813" cy="342900"/>
          </a:xfrm>
          <a:prstGeom prst="rect">
            <a:avLst/>
          </a:prstGeom>
          <a:noFill/>
          <a:ln w="9525">
            <a:noFill/>
          </a:ln>
        </p:spPr>
        <p:txBody>
          <a:bodyPr>
            <a:spAutoFit/>
          </a:bodyPr>
          <a:lstStyle/>
          <a:p>
            <a:pPr lvl="0" algn="ctr" eaLnBrk="1" hangingPunct="1">
              <a:lnSpc>
                <a:spcPct val="130000"/>
              </a:lnSpc>
            </a:pPr>
            <a:r>
              <a:rPr lang="en-US" altLang="zh-CN"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05</a:t>
            </a: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26"/>
          <p:cNvSpPr/>
          <p:nvPr/>
        </p:nvSpPr>
        <p:spPr>
          <a:xfrm>
            <a:off x="3048000" y="2895600"/>
            <a:ext cx="403225" cy="342900"/>
          </a:xfrm>
          <a:prstGeom prst="rect">
            <a:avLst/>
          </a:prstGeom>
          <a:noFill/>
          <a:ln w="9525">
            <a:noFill/>
          </a:ln>
        </p:spPr>
        <p:txBody>
          <a:bodyPr>
            <a:spAutoFit/>
          </a:bodyPr>
          <a:lstStyle/>
          <a:p>
            <a:pPr lvl="0" algn="ctr" eaLnBrk="1" hangingPunct="1">
              <a:lnSpc>
                <a:spcPct val="130000"/>
              </a:lnSpc>
            </a:pPr>
            <a:r>
              <a:rPr lang="en-US" altLang="zh-CN" sz="1400" dirty="0">
                <a:solidFill>
                  <a:srgbClr val="FFFFFF"/>
                </a:solidFill>
                <a:latin typeface="Arial" panose="020B0604020202020204" pitchFamily="34" charset="0"/>
                <a:ea typeface="微软雅黑" panose="020B0503020204020204" pitchFamily="34" charset="-122"/>
                <a:sym typeface="Arial" panose="020B0604020202020204" pitchFamily="34" charset="0"/>
              </a:rPr>
              <a:t>06</a:t>
            </a: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27"/>
          <p:cNvSpPr/>
          <p:nvPr/>
        </p:nvSpPr>
        <p:spPr>
          <a:xfrm>
            <a:off x="2500313" y="1214438"/>
            <a:ext cx="868362" cy="344487"/>
          </a:xfrm>
          <a:prstGeom prst="rect">
            <a:avLst/>
          </a:prstGeom>
          <a:noFill/>
          <a:ln w="9525">
            <a:noFill/>
          </a:ln>
        </p:spPr>
        <p:txBody>
          <a:bodyPr>
            <a:spAutoFit/>
          </a:bodyPr>
          <a:lstStyle/>
          <a:p>
            <a:pPr lvl="0" algn="just" eaLnBrk="1" hangingPunct="1">
              <a:lnSpc>
                <a:spcPct val="130000"/>
              </a:lnSpc>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宣传栏</a:t>
            </a:r>
            <a:endPar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TextBox 28"/>
          <p:cNvSpPr/>
          <p:nvPr/>
        </p:nvSpPr>
        <p:spPr>
          <a:xfrm>
            <a:off x="966788" y="2643188"/>
            <a:ext cx="819150" cy="904875"/>
          </a:xfrm>
          <a:prstGeom prst="rect">
            <a:avLst/>
          </a:prstGeom>
          <a:noFill/>
          <a:ln w="9525">
            <a:noFill/>
          </a:ln>
        </p:spPr>
        <p:txBody>
          <a:bodyPr>
            <a:spAutoFit/>
          </a:bodyPr>
          <a:lstStyle/>
          <a:p>
            <a:pPr lvl="0" algn="just" eaLnBrk="1" hangingPunct="1">
              <a:lnSpc>
                <a:spcPct val="130000"/>
              </a:lnSpc>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观看安全教育影片</a:t>
            </a:r>
            <a:endPar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29"/>
          <p:cNvSpPr/>
          <p:nvPr/>
        </p:nvSpPr>
        <p:spPr>
          <a:xfrm>
            <a:off x="1714500" y="4071938"/>
            <a:ext cx="917575" cy="373062"/>
          </a:xfrm>
          <a:prstGeom prst="rect">
            <a:avLst/>
          </a:prstGeom>
          <a:noFill/>
          <a:ln w="9525">
            <a:noFill/>
          </a:ln>
        </p:spPr>
        <p:txBody>
          <a:bodyPr>
            <a:spAutoFit/>
          </a:bodyPr>
          <a:lstStyle/>
          <a:p>
            <a:pPr lvl="0" algn="just" eaLnBrk="1" hangingPunct="1">
              <a:lnSpc>
                <a:spcPct val="130000"/>
              </a:lnSpc>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发放书籍</a:t>
            </a:r>
            <a:endPar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TextBox 30"/>
          <p:cNvSpPr/>
          <p:nvPr/>
        </p:nvSpPr>
        <p:spPr>
          <a:xfrm>
            <a:off x="1425575" y="1571625"/>
            <a:ext cx="839788" cy="904875"/>
          </a:xfrm>
          <a:prstGeom prst="rect">
            <a:avLst/>
          </a:prstGeom>
          <a:noFill/>
          <a:ln w="9525">
            <a:noFill/>
          </a:ln>
        </p:spPr>
        <p:txBody>
          <a:bodyPr>
            <a:spAutoFit/>
          </a:bodyPr>
          <a:lstStyle/>
          <a:p>
            <a:pPr lvl="0" algn="just" eaLnBrk="1" hangingPunct="1">
              <a:lnSpc>
                <a:spcPct val="130000"/>
              </a:lnSpc>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安全知识咨询日</a:t>
            </a:r>
            <a:endPar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Box 31"/>
          <p:cNvSpPr/>
          <p:nvPr/>
        </p:nvSpPr>
        <p:spPr>
          <a:xfrm>
            <a:off x="2838450" y="3722688"/>
            <a:ext cx="825500" cy="904875"/>
          </a:xfrm>
          <a:prstGeom prst="rect">
            <a:avLst/>
          </a:prstGeom>
          <a:noFill/>
          <a:ln w="9525">
            <a:noFill/>
          </a:ln>
        </p:spPr>
        <p:txBody>
          <a:bodyPr>
            <a:spAutoFit/>
          </a:bodyPr>
          <a:lstStyle/>
          <a:p>
            <a:pPr lvl="0" algn="just" eaLnBrk="1" hangingPunct="1">
              <a:lnSpc>
                <a:spcPct val="130000"/>
              </a:lnSpc>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张贴标语或宣传画</a:t>
            </a:r>
            <a:endPar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32"/>
          <p:cNvSpPr/>
          <p:nvPr/>
        </p:nvSpPr>
        <p:spPr>
          <a:xfrm>
            <a:off x="3643313" y="3017838"/>
            <a:ext cx="811212" cy="625475"/>
          </a:xfrm>
          <a:prstGeom prst="rect">
            <a:avLst/>
          </a:prstGeom>
          <a:noFill/>
          <a:ln w="9525">
            <a:noFill/>
          </a:ln>
        </p:spPr>
        <p:txBody>
          <a:bodyPr>
            <a:spAutoFit/>
          </a:bodyPr>
          <a:lstStyle/>
          <a:p>
            <a:pPr lvl="0" algn="just" eaLnBrk="1" hangingPunct="1">
              <a:lnSpc>
                <a:spcPct val="130000"/>
              </a:lnSpc>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安全知识竞赛</a:t>
            </a:r>
            <a:endPar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TextBox 33"/>
          <p:cNvSpPr/>
          <p:nvPr/>
        </p:nvSpPr>
        <p:spPr>
          <a:xfrm>
            <a:off x="4202113" y="1057275"/>
            <a:ext cx="3870325" cy="652463"/>
          </a:xfrm>
          <a:prstGeom prst="rect">
            <a:avLst/>
          </a:prstGeom>
          <a:noFill/>
          <a:ln w="9525">
            <a:noFill/>
          </a:ln>
        </p:spPr>
        <p:txBody>
          <a:bodyPr>
            <a:spAutoFit/>
          </a:bodyPr>
          <a:lstStyle/>
          <a:p>
            <a:pPr lvl="0" algn="r" eaLnBrk="1" hangingPunct="1">
              <a:lnSpc>
                <a:spcPct val="130000"/>
              </a:lnSpc>
            </a:pPr>
            <a:r>
              <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安全文化宣传开展方法</a:t>
            </a:r>
            <a:endPar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TextBox 34"/>
          <p:cNvSpPr/>
          <p:nvPr/>
        </p:nvSpPr>
        <p:spPr>
          <a:xfrm>
            <a:off x="4500563" y="1625600"/>
            <a:ext cx="3632200" cy="904875"/>
          </a:xfrm>
          <a:prstGeom prst="rect">
            <a:avLst/>
          </a:prstGeom>
          <a:noFill/>
          <a:ln w="9525">
            <a:noFill/>
          </a:ln>
        </p:spPr>
        <p:txBody>
          <a:bodyPr>
            <a:spAutoFit/>
          </a:bodyPr>
          <a:lstStyle/>
          <a:p>
            <a:pPr lvl="0" eaLnBrk="1" hangingPunct="1">
              <a:lnSpc>
                <a:spcPct val="130000"/>
              </a:lnSpc>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安全文化传播是安全管理不可或缺的一部分，是打开广大从业人员安全知识窗口的最佳途径。</a:t>
            </a:r>
            <a:endPar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直接连接符 35"/>
          <p:cNvSpPr/>
          <p:nvPr/>
        </p:nvSpPr>
        <p:spPr>
          <a:xfrm>
            <a:off x="4270375" y="1646238"/>
            <a:ext cx="3730625" cy="1587"/>
          </a:xfrm>
          <a:prstGeom prst="line">
            <a:avLst/>
          </a:prstGeom>
          <a:ln w="19050" cap="flat" cmpd="sng">
            <a:solidFill>
              <a:srgbClr val="0070C0"/>
            </a:solidFill>
            <a:prstDash val="solid"/>
            <a:miter/>
            <a:headEnd type="none" w="med" len="med"/>
            <a:tailEnd type="none" w="med" len="med"/>
          </a:ln>
        </p:spPr>
      </p:sp>
      <p:sp>
        <p:nvSpPr>
          <p:cNvPr id="61" name="六边形 36"/>
          <p:cNvSpPr/>
          <p:nvPr/>
        </p:nvSpPr>
        <p:spPr>
          <a:xfrm>
            <a:off x="5613400" y="2365375"/>
            <a:ext cx="1497013" cy="1292225"/>
          </a:xfrm>
          <a:prstGeom prst="hexagon">
            <a:avLst>
              <a:gd name="adj" fmla="val 24966"/>
              <a:gd name="vf" fmla="val 115470"/>
            </a:avLst>
          </a:prstGeom>
          <a:blipFill rotWithShape="1">
            <a:blip r:embed="rId1"/>
            <a:stretch>
              <a:fillRect/>
            </a:stretch>
          </a:blip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2" name="六边形 37"/>
          <p:cNvSpPr/>
          <p:nvPr/>
        </p:nvSpPr>
        <p:spPr>
          <a:xfrm>
            <a:off x="6838950" y="3200400"/>
            <a:ext cx="1104900" cy="952500"/>
          </a:xfrm>
          <a:prstGeom prst="hexagon">
            <a:avLst>
              <a:gd name="adj" fmla="val 24999"/>
              <a:gd name="vf" fmla="val 115470"/>
            </a:avLst>
          </a:prstGeom>
          <a:blipFill rotWithShape="1">
            <a:blip r:embed="rId1"/>
            <a:stretch>
              <a:fillRect/>
            </a:stretch>
          </a:blip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3" name="六边形 38"/>
          <p:cNvSpPr/>
          <p:nvPr/>
        </p:nvSpPr>
        <p:spPr>
          <a:xfrm>
            <a:off x="5076825" y="3317875"/>
            <a:ext cx="808038" cy="698500"/>
          </a:xfrm>
          <a:prstGeom prst="hexagon">
            <a:avLst>
              <a:gd name="adj" fmla="val 24941"/>
              <a:gd name="vf" fmla="val 115470"/>
            </a:avLst>
          </a:prstGeom>
          <a:blipFill rotWithShape="1">
            <a:blip r:embed="rId1"/>
            <a:stretch>
              <a:fillRect/>
            </a:stretch>
          </a:blip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4" name="六边形 39"/>
          <p:cNvSpPr/>
          <p:nvPr/>
        </p:nvSpPr>
        <p:spPr>
          <a:xfrm>
            <a:off x="7023100" y="2484438"/>
            <a:ext cx="614363" cy="531812"/>
          </a:xfrm>
          <a:prstGeom prst="hexagon">
            <a:avLst>
              <a:gd name="adj" fmla="val 24912"/>
              <a:gd name="vf" fmla="val 115470"/>
            </a:avLst>
          </a:prstGeom>
          <a:blipFill rotWithShape="1">
            <a:blip r:embed="rId1"/>
            <a:stretch>
              <a:fillRect/>
            </a:stretch>
          </a:blip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filter="fade">
                                      <p:cBhvr>
                                        <p:cTn id="7" dur="500"/>
                                        <p:tgtEl>
                                          <p:spTgt spid="4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1"/>
                                        </p:tgtEl>
                                        <p:attrNameLst>
                                          <p:attrName>style.visibility</p:attrName>
                                        </p:attrNameLst>
                                      </p:cBhvr>
                                      <p:to>
                                        <p:strVal val="visible"/>
                                      </p:to>
                                    </p:set>
                                    <p:animEffect filter="fade">
                                      <p:cBhvr>
                                        <p:cTn id="10" dur="500"/>
                                        <p:tgtEl>
                                          <p:spTgt spid="4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Effect filter="fade">
                                      <p:cBhvr>
                                        <p:cTn id="13" dur="500"/>
                                        <p:tgtEl>
                                          <p:spTgt spid="40"/>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9"/>
                                        </p:tgtEl>
                                        <p:attrNameLst>
                                          <p:attrName>style.visibility</p:attrName>
                                        </p:attrNameLst>
                                      </p:cBhvr>
                                      <p:to>
                                        <p:strVal val="visible"/>
                                      </p:to>
                                    </p:set>
                                    <p:animEffect filter="fade">
                                      <p:cBhvr>
                                        <p:cTn id="16" dur="500"/>
                                        <p:tgtEl>
                                          <p:spTgt spid="3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8"/>
                                        </p:tgtEl>
                                        <p:attrNameLst>
                                          <p:attrName>style.visibility</p:attrName>
                                        </p:attrNameLst>
                                      </p:cBhvr>
                                      <p:to>
                                        <p:strVal val="visible"/>
                                      </p:to>
                                    </p:set>
                                    <p:animEffect filter="fade">
                                      <p:cBhvr>
                                        <p:cTn id="19" dur="500"/>
                                        <p:tgtEl>
                                          <p:spTgt spid="38"/>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37"/>
                                        </p:tgtEl>
                                        <p:attrNameLst>
                                          <p:attrName>style.visibility</p:attrName>
                                        </p:attrNameLst>
                                      </p:cBhvr>
                                      <p:to>
                                        <p:strVal val="visible"/>
                                      </p:to>
                                    </p:set>
                                    <p:animEffect filter="fade">
                                      <p:cBhvr>
                                        <p:cTn id="22" dur="500"/>
                                        <p:tgtEl>
                                          <p:spTgt spid="3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filter="fade">
                                      <p:cBhvr>
                                        <p:cTn id="26" dur="500"/>
                                        <p:tgtEl>
                                          <p:spTgt spid="49"/>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48"/>
                                        </p:tgtEl>
                                        <p:attrNameLst>
                                          <p:attrName>style.visibility</p:attrName>
                                        </p:attrNameLst>
                                      </p:cBhvr>
                                      <p:to>
                                        <p:strVal val="visible"/>
                                      </p:to>
                                    </p:set>
                                    <p:animEffect filter="fade">
                                      <p:cBhvr>
                                        <p:cTn id="29" dur="500"/>
                                        <p:tgtEl>
                                          <p:spTgt spid="48"/>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47"/>
                                        </p:tgtEl>
                                        <p:attrNameLst>
                                          <p:attrName>style.visibility</p:attrName>
                                        </p:attrNameLst>
                                      </p:cBhvr>
                                      <p:to>
                                        <p:strVal val="visible"/>
                                      </p:to>
                                    </p:set>
                                    <p:animEffect filter="fade">
                                      <p:cBhvr>
                                        <p:cTn id="32" dur="500"/>
                                        <p:tgtEl>
                                          <p:spTgt spid="47"/>
                                        </p:tgtEl>
                                      </p:cBhvr>
                                    </p:animEffect>
                                  </p:childTnLst>
                                </p:cTn>
                              </p:par>
                              <p:par>
                                <p:cTn id="33" presetID="10" presetClass="entr" presetSubtype="0" fill="hold" grpId="0" nodeType="withEffect">
                                  <p:stCondLst>
                                    <p:cond delay="750"/>
                                  </p:stCondLst>
                                  <p:childTnLst>
                                    <p:set>
                                      <p:cBhvr>
                                        <p:cTn id="34" dur="1" fill="hold">
                                          <p:stCondLst>
                                            <p:cond delay="0"/>
                                          </p:stCondLst>
                                        </p:cTn>
                                        <p:tgtEl>
                                          <p:spTgt spid="46"/>
                                        </p:tgtEl>
                                        <p:attrNameLst>
                                          <p:attrName>style.visibility</p:attrName>
                                        </p:attrNameLst>
                                      </p:cBhvr>
                                      <p:to>
                                        <p:strVal val="visible"/>
                                      </p:to>
                                    </p:set>
                                    <p:animEffect filter="fade">
                                      <p:cBhvr>
                                        <p:cTn id="35" dur="500"/>
                                        <p:tgtEl>
                                          <p:spTgt spid="46"/>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45"/>
                                        </p:tgtEl>
                                        <p:attrNameLst>
                                          <p:attrName>style.visibility</p:attrName>
                                        </p:attrNameLst>
                                      </p:cBhvr>
                                      <p:to>
                                        <p:strVal val="visible"/>
                                      </p:to>
                                    </p:set>
                                    <p:animEffect filter="fade">
                                      <p:cBhvr>
                                        <p:cTn id="38" dur="500"/>
                                        <p:tgtEl>
                                          <p:spTgt spid="45"/>
                                        </p:tgtEl>
                                      </p:cBhvr>
                                    </p:animEffect>
                                  </p:childTnLst>
                                </p:cTn>
                              </p:par>
                              <p:par>
                                <p:cTn id="39" presetID="10" presetClass="entr" presetSubtype="0" fill="hold" grpId="0" nodeType="withEffect">
                                  <p:stCondLst>
                                    <p:cond delay="1250"/>
                                  </p:stCondLst>
                                  <p:childTnLst>
                                    <p:set>
                                      <p:cBhvr>
                                        <p:cTn id="40" dur="1" fill="hold">
                                          <p:stCondLst>
                                            <p:cond delay="0"/>
                                          </p:stCondLst>
                                        </p:cTn>
                                        <p:tgtEl>
                                          <p:spTgt spid="44"/>
                                        </p:tgtEl>
                                        <p:attrNameLst>
                                          <p:attrName>style.visibility</p:attrName>
                                        </p:attrNameLst>
                                      </p:cBhvr>
                                      <p:to>
                                        <p:strVal val="visible"/>
                                      </p:to>
                                    </p:set>
                                    <p:animEffect filter="fade">
                                      <p:cBhvr>
                                        <p:cTn id="41" dur="500"/>
                                        <p:tgtEl>
                                          <p:spTgt spid="44"/>
                                        </p:tgtEl>
                                      </p:cBhvr>
                                    </p:animEffect>
                                  </p:childTnLst>
                                </p:cTn>
                              </p:par>
                            </p:childTnLst>
                          </p:cTn>
                        </p:par>
                        <p:par>
                          <p:cTn id="42" fill="hold">
                            <p:stCondLst>
                              <p:cond delay="1000"/>
                            </p:stCondLst>
                            <p:childTnLst>
                              <p:par>
                                <p:cTn id="43" presetID="31"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1000" fill="hold"/>
                                        <p:tgtEl>
                                          <p:spTgt spid="50"/>
                                        </p:tgtEl>
                                        <p:attrNameLst>
                                          <p:attrName>ppt_w</p:attrName>
                                        </p:attrNameLst>
                                      </p:cBhvr>
                                      <p:tavLst>
                                        <p:tav tm="0">
                                          <p:val>
                                            <p:fltVal val="0"/>
                                          </p:val>
                                        </p:tav>
                                        <p:tav tm="100000">
                                          <p:val>
                                            <p:strVal val="#ppt_w"/>
                                          </p:val>
                                        </p:tav>
                                      </p:tavLst>
                                    </p:anim>
                                    <p:anim calcmode="lin" valueType="num">
                                      <p:cBhvr>
                                        <p:cTn id="46" dur="1000" fill="hold"/>
                                        <p:tgtEl>
                                          <p:spTgt spid="50"/>
                                        </p:tgtEl>
                                        <p:attrNameLst>
                                          <p:attrName>ppt_h</p:attrName>
                                        </p:attrNameLst>
                                      </p:cBhvr>
                                      <p:tavLst>
                                        <p:tav tm="0">
                                          <p:val>
                                            <p:fltVal val="0"/>
                                          </p:val>
                                        </p:tav>
                                        <p:tav tm="100000">
                                          <p:val>
                                            <p:strVal val="#ppt_h"/>
                                          </p:val>
                                        </p:tav>
                                      </p:tavLst>
                                    </p:anim>
                                    <p:anim calcmode="lin" valueType="num">
                                      <p:cBhvr>
                                        <p:cTn id="47" dur="1000" fill="hold"/>
                                        <p:tgtEl>
                                          <p:spTgt spid="50"/>
                                        </p:tgtEl>
                                        <p:attrNameLst>
                                          <p:attrName>style.rotation</p:attrName>
                                        </p:attrNameLst>
                                      </p:cBhvr>
                                      <p:tavLst>
                                        <p:tav tm="0">
                                          <p:val>
                                            <p:fltVal val="90"/>
                                          </p:val>
                                        </p:tav>
                                        <p:tav tm="100000">
                                          <p:val>
                                            <p:fltVal val="0"/>
                                          </p:val>
                                        </p:tav>
                                      </p:tavLst>
                                    </p:anim>
                                    <p:animEffect filter="fade">
                                      <p:cBhvr>
                                        <p:cTn id="48" dur="1000"/>
                                        <p:tgtEl>
                                          <p:spTgt spid="5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p:cTn id="51" dur="500" fill="hold"/>
                                        <p:tgtEl>
                                          <p:spTgt spid="53"/>
                                        </p:tgtEl>
                                        <p:attrNameLst>
                                          <p:attrName>ppt_w</p:attrName>
                                        </p:attrNameLst>
                                      </p:cBhvr>
                                      <p:tavLst>
                                        <p:tav tm="0">
                                          <p:val>
                                            <p:fltVal val="0"/>
                                          </p:val>
                                        </p:tav>
                                        <p:tav tm="100000">
                                          <p:val>
                                            <p:strVal val="#ppt_w"/>
                                          </p:val>
                                        </p:tav>
                                      </p:tavLst>
                                    </p:anim>
                                    <p:anim calcmode="lin" valueType="num">
                                      <p:cBhvr>
                                        <p:cTn id="52" dur="500" fill="hold"/>
                                        <p:tgtEl>
                                          <p:spTgt spid="53"/>
                                        </p:tgtEl>
                                        <p:attrNameLst>
                                          <p:attrName>ppt_h</p:attrName>
                                        </p:attrNameLst>
                                      </p:cBhvr>
                                      <p:tavLst>
                                        <p:tav tm="0">
                                          <p:val>
                                            <p:fltVal val="0"/>
                                          </p:val>
                                        </p:tav>
                                        <p:tav tm="100000">
                                          <p:val>
                                            <p:strVal val="#ppt_h"/>
                                          </p:val>
                                        </p:tav>
                                      </p:tavLst>
                                    </p:anim>
                                    <p:anim calcmode="lin" valueType="num">
                                      <p:cBhvr>
                                        <p:cTn id="53" dur="500" fill="hold"/>
                                        <p:tgtEl>
                                          <p:spTgt spid="53"/>
                                        </p:tgtEl>
                                        <p:attrNameLst>
                                          <p:attrName>style.rotation</p:attrName>
                                        </p:attrNameLst>
                                      </p:cBhvr>
                                      <p:tavLst>
                                        <p:tav tm="0">
                                          <p:val>
                                            <p:fltVal val="90"/>
                                          </p:val>
                                        </p:tav>
                                        <p:tav tm="100000">
                                          <p:val>
                                            <p:fltVal val="0"/>
                                          </p:val>
                                        </p:tav>
                                      </p:tavLst>
                                    </p:anim>
                                    <p:animEffect filter="fade">
                                      <p:cBhvr>
                                        <p:cTn id="54" dur="500"/>
                                        <p:tgtEl>
                                          <p:spTgt spid="53"/>
                                        </p:tgtEl>
                                      </p:cBhvr>
                                    </p:animEffect>
                                  </p:childTnLst>
                                </p:cTn>
                              </p:par>
                              <p:par>
                                <p:cTn id="55" presetID="31" presetClass="entr" presetSubtype="0" fill="hold" grpId="0" nodeType="withEffect">
                                  <p:stCondLst>
                                    <p:cond delay="25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 calcmode="lin" valueType="num">
                                      <p:cBhvr>
                                        <p:cTn id="59" dur="500" fill="hold"/>
                                        <p:tgtEl>
                                          <p:spTgt spid="51"/>
                                        </p:tgtEl>
                                        <p:attrNameLst>
                                          <p:attrName>style.rotation</p:attrName>
                                        </p:attrNameLst>
                                      </p:cBhvr>
                                      <p:tavLst>
                                        <p:tav tm="0">
                                          <p:val>
                                            <p:fltVal val="90"/>
                                          </p:val>
                                        </p:tav>
                                        <p:tav tm="100000">
                                          <p:val>
                                            <p:fltVal val="0"/>
                                          </p:val>
                                        </p:tav>
                                      </p:tavLst>
                                    </p:anim>
                                    <p:animEffect filter="fade">
                                      <p:cBhvr>
                                        <p:cTn id="60" dur="500"/>
                                        <p:tgtEl>
                                          <p:spTgt spid="51"/>
                                        </p:tgtEl>
                                      </p:cBhvr>
                                    </p:animEffect>
                                  </p:childTnLst>
                                </p:cTn>
                              </p:par>
                              <p:par>
                                <p:cTn id="61" presetID="31" presetClass="entr" presetSubtype="0" fill="hold" grpId="0" nodeType="withEffect">
                                  <p:stCondLst>
                                    <p:cond delay="50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 calcmode="lin" valueType="num">
                                      <p:cBhvr>
                                        <p:cTn id="65" dur="500" fill="hold"/>
                                        <p:tgtEl>
                                          <p:spTgt spid="52"/>
                                        </p:tgtEl>
                                        <p:attrNameLst>
                                          <p:attrName>style.rotation</p:attrName>
                                        </p:attrNameLst>
                                      </p:cBhvr>
                                      <p:tavLst>
                                        <p:tav tm="0">
                                          <p:val>
                                            <p:fltVal val="90"/>
                                          </p:val>
                                        </p:tav>
                                        <p:tav tm="100000">
                                          <p:val>
                                            <p:fltVal val="0"/>
                                          </p:val>
                                        </p:tav>
                                      </p:tavLst>
                                    </p:anim>
                                    <p:animEffect filter="fade">
                                      <p:cBhvr>
                                        <p:cTn id="66" dur="500"/>
                                        <p:tgtEl>
                                          <p:spTgt spid="52"/>
                                        </p:tgtEl>
                                      </p:cBhvr>
                                    </p:animEffect>
                                  </p:childTnLst>
                                </p:cTn>
                              </p:par>
                              <p:par>
                                <p:cTn id="67" presetID="31" presetClass="entr" presetSubtype="0" fill="hold" grpId="0" nodeType="withEffect">
                                  <p:stCondLst>
                                    <p:cond delay="75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 calcmode="lin" valueType="num">
                                      <p:cBhvr>
                                        <p:cTn id="71" dur="500" fill="hold"/>
                                        <p:tgtEl>
                                          <p:spTgt spid="54"/>
                                        </p:tgtEl>
                                        <p:attrNameLst>
                                          <p:attrName>style.rotation</p:attrName>
                                        </p:attrNameLst>
                                      </p:cBhvr>
                                      <p:tavLst>
                                        <p:tav tm="0">
                                          <p:val>
                                            <p:fltVal val="90"/>
                                          </p:val>
                                        </p:tav>
                                        <p:tav tm="100000">
                                          <p:val>
                                            <p:fltVal val="0"/>
                                          </p:val>
                                        </p:tav>
                                      </p:tavLst>
                                    </p:anim>
                                    <p:animEffect filter="fade">
                                      <p:cBhvr>
                                        <p:cTn id="72" dur="500"/>
                                        <p:tgtEl>
                                          <p:spTgt spid="54"/>
                                        </p:tgtEl>
                                      </p:cBhvr>
                                    </p:animEffect>
                                  </p:childTnLst>
                                </p:cTn>
                              </p:par>
                              <p:par>
                                <p:cTn id="73" presetID="31" presetClass="entr" presetSubtype="0" fill="hold" grpId="0" nodeType="withEffect">
                                  <p:stCondLst>
                                    <p:cond delay="1000"/>
                                  </p:stCondLst>
                                  <p:childTnLst>
                                    <p:set>
                                      <p:cBhvr>
                                        <p:cTn id="74" dur="1" fill="hold">
                                          <p:stCondLst>
                                            <p:cond delay="0"/>
                                          </p:stCondLst>
                                        </p:cTn>
                                        <p:tgtEl>
                                          <p:spTgt spid="55"/>
                                        </p:tgtEl>
                                        <p:attrNameLst>
                                          <p:attrName>style.visibility</p:attrName>
                                        </p:attrNameLst>
                                      </p:cBhvr>
                                      <p:to>
                                        <p:strVal val="visible"/>
                                      </p:to>
                                    </p:set>
                                    <p:anim calcmode="lin" valueType="num">
                                      <p:cBhvr>
                                        <p:cTn id="75" dur="500" fill="hold"/>
                                        <p:tgtEl>
                                          <p:spTgt spid="55"/>
                                        </p:tgtEl>
                                        <p:attrNameLst>
                                          <p:attrName>ppt_w</p:attrName>
                                        </p:attrNameLst>
                                      </p:cBhvr>
                                      <p:tavLst>
                                        <p:tav tm="0">
                                          <p:val>
                                            <p:fltVal val="0"/>
                                          </p:val>
                                        </p:tav>
                                        <p:tav tm="100000">
                                          <p:val>
                                            <p:strVal val="#ppt_w"/>
                                          </p:val>
                                        </p:tav>
                                      </p:tavLst>
                                    </p:anim>
                                    <p:anim calcmode="lin" valueType="num">
                                      <p:cBhvr>
                                        <p:cTn id="76" dur="500" fill="hold"/>
                                        <p:tgtEl>
                                          <p:spTgt spid="55"/>
                                        </p:tgtEl>
                                        <p:attrNameLst>
                                          <p:attrName>ppt_h</p:attrName>
                                        </p:attrNameLst>
                                      </p:cBhvr>
                                      <p:tavLst>
                                        <p:tav tm="0">
                                          <p:val>
                                            <p:fltVal val="0"/>
                                          </p:val>
                                        </p:tav>
                                        <p:tav tm="100000">
                                          <p:val>
                                            <p:strVal val="#ppt_h"/>
                                          </p:val>
                                        </p:tav>
                                      </p:tavLst>
                                    </p:anim>
                                    <p:anim calcmode="lin" valueType="num">
                                      <p:cBhvr>
                                        <p:cTn id="77" dur="500" fill="hold"/>
                                        <p:tgtEl>
                                          <p:spTgt spid="55"/>
                                        </p:tgtEl>
                                        <p:attrNameLst>
                                          <p:attrName>style.rotation</p:attrName>
                                        </p:attrNameLst>
                                      </p:cBhvr>
                                      <p:tavLst>
                                        <p:tav tm="0">
                                          <p:val>
                                            <p:fltVal val="90"/>
                                          </p:val>
                                        </p:tav>
                                        <p:tav tm="100000">
                                          <p:val>
                                            <p:fltVal val="0"/>
                                          </p:val>
                                        </p:tav>
                                      </p:tavLst>
                                    </p:anim>
                                    <p:animEffect filter="fade">
                                      <p:cBhvr>
                                        <p:cTn id="78" dur="500"/>
                                        <p:tgtEl>
                                          <p:spTgt spid="55"/>
                                        </p:tgtEl>
                                      </p:cBhvr>
                                    </p:animEffect>
                                  </p:childTnLst>
                                </p:cTn>
                              </p:par>
                            </p:childTnLst>
                          </p:cTn>
                        </p:par>
                        <p:par>
                          <p:cTn id="79" fill="hold">
                            <p:stCondLst>
                              <p:cond delay="2000"/>
                            </p:stCondLst>
                            <p:childTnLst>
                              <p:par>
                                <p:cTn id="80" presetID="22" presetClass="entr" presetSubtype="2" fill="hold"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filter="wipe(right)">
                                      <p:cBhvr>
                                        <p:cTn id="82" dur="500"/>
                                        <p:tgtEl>
                                          <p:spTgt spid="59"/>
                                        </p:tgtEl>
                                      </p:cBhvr>
                                    </p:animEffect>
                                  </p:childTnLst>
                                </p:cTn>
                              </p:par>
                            </p:childTnLst>
                          </p:cTn>
                        </p:par>
                        <p:par>
                          <p:cTn id="83" fill="hold">
                            <p:stCondLst>
                              <p:cond delay="2500"/>
                            </p:stCondLst>
                            <p:childTnLst>
                              <p:par>
                                <p:cTn id="84" presetID="42" presetClass="entr" presetSubtype="0"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filter="fade">
                                      <p:cBhvr>
                                        <p:cTn id="86" dur="1000"/>
                                        <p:tgtEl>
                                          <p:spTgt spid="56"/>
                                        </p:tgtEl>
                                      </p:cBhvr>
                                    </p:animEffect>
                                    <p:anim calcmode="lin" valueType="num">
                                      <p:cBhvr>
                                        <p:cTn id="87" dur="1000" fill="hold"/>
                                        <p:tgtEl>
                                          <p:spTgt spid="56"/>
                                        </p:tgtEl>
                                        <p:attrNameLst>
                                          <p:attrName>ppt_x</p:attrName>
                                        </p:attrNameLst>
                                      </p:cBhvr>
                                      <p:tavLst>
                                        <p:tav tm="0">
                                          <p:val>
                                            <p:strVal val="#ppt_x"/>
                                          </p:val>
                                        </p:tav>
                                        <p:tav tm="100000">
                                          <p:val>
                                            <p:strVal val="#ppt_x"/>
                                          </p:val>
                                        </p:tav>
                                      </p:tavLst>
                                    </p:anim>
                                    <p:anim calcmode="lin" valueType="num">
                                      <p:cBhvr>
                                        <p:cTn id="88" dur="1000" fill="hold"/>
                                        <p:tgtEl>
                                          <p:spTgt spid="56"/>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filter="fade">
                                      <p:cBhvr>
                                        <p:cTn id="91" dur="1000"/>
                                        <p:tgtEl>
                                          <p:spTgt spid="57"/>
                                        </p:tgtEl>
                                      </p:cBhvr>
                                    </p:animEffect>
                                    <p:anim calcmode="lin" valueType="num">
                                      <p:cBhvr>
                                        <p:cTn id="92" dur="1000" fill="hold"/>
                                        <p:tgtEl>
                                          <p:spTgt spid="57"/>
                                        </p:tgtEl>
                                        <p:attrNameLst>
                                          <p:attrName>ppt_x</p:attrName>
                                        </p:attrNameLst>
                                      </p:cBhvr>
                                      <p:tavLst>
                                        <p:tav tm="0">
                                          <p:val>
                                            <p:strVal val="#ppt_x"/>
                                          </p:val>
                                        </p:tav>
                                        <p:tav tm="100000">
                                          <p:val>
                                            <p:strVal val="#ppt_x"/>
                                          </p:val>
                                        </p:tav>
                                      </p:tavLst>
                                    </p:anim>
                                    <p:anim calcmode="lin" valueType="num">
                                      <p:cBhvr>
                                        <p:cTn id="93" dur="1000" fill="hold"/>
                                        <p:tgtEl>
                                          <p:spTgt spid="57"/>
                                        </p:tgtEl>
                                        <p:attrNameLst>
                                          <p:attrName>ppt_y</p:attrName>
                                        </p:attrNameLst>
                                      </p:cBhvr>
                                      <p:tavLst>
                                        <p:tav tm="0">
                                          <p:val>
                                            <p:strVal val="#ppt_y-.1"/>
                                          </p:val>
                                        </p:tav>
                                        <p:tav tm="100000">
                                          <p:val>
                                            <p:strVal val="#ppt_y"/>
                                          </p:val>
                                        </p:tav>
                                      </p:tavLst>
                                    </p:anim>
                                  </p:childTnLst>
                                </p:cTn>
                              </p:par>
                            </p:childTnLst>
                          </p:cTn>
                        </p:par>
                        <p:par>
                          <p:cTn id="94" fill="hold">
                            <p:stCondLst>
                              <p:cond delay="3500"/>
                            </p:stCondLst>
                            <p:childTnLst>
                              <p:par>
                                <p:cTn id="95" presetID="23" presetClass="entr" presetSubtype="16"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p:cTn id="97" dur="500" fill="hold"/>
                                        <p:tgtEl>
                                          <p:spTgt spid="61"/>
                                        </p:tgtEl>
                                        <p:attrNameLst>
                                          <p:attrName>ppt_w</p:attrName>
                                        </p:attrNameLst>
                                      </p:cBhvr>
                                      <p:tavLst>
                                        <p:tav tm="0">
                                          <p:val>
                                            <p:fltVal val="0"/>
                                          </p:val>
                                        </p:tav>
                                        <p:tav tm="100000">
                                          <p:val>
                                            <p:strVal val="#ppt_w"/>
                                          </p:val>
                                        </p:tav>
                                      </p:tavLst>
                                    </p:anim>
                                    <p:anim calcmode="lin" valueType="num">
                                      <p:cBhvr>
                                        <p:cTn id="98" dur="500" fill="hold"/>
                                        <p:tgtEl>
                                          <p:spTgt spid="61"/>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20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300"/>
                                  </p:stCondLst>
                                  <p:childTnLst>
                                    <p:set>
                                      <p:cBhvr>
                                        <p:cTn id="104" dur="1" fill="hold">
                                          <p:stCondLst>
                                            <p:cond delay="0"/>
                                          </p:stCondLst>
                                        </p:cTn>
                                        <p:tgtEl>
                                          <p:spTgt spid="62"/>
                                        </p:tgtEl>
                                        <p:attrNameLst>
                                          <p:attrName>style.visibility</p:attrName>
                                        </p:attrNameLst>
                                      </p:cBhvr>
                                      <p:to>
                                        <p:strVal val="visible"/>
                                      </p:to>
                                    </p:set>
                                    <p:anim calcmode="lin" valueType="num">
                                      <p:cBhvr>
                                        <p:cTn id="105" dur="500" fill="hold"/>
                                        <p:tgtEl>
                                          <p:spTgt spid="62"/>
                                        </p:tgtEl>
                                        <p:attrNameLst>
                                          <p:attrName>ppt_w</p:attrName>
                                        </p:attrNameLst>
                                      </p:cBhvr>
                                      <p:tavLst>
                                        <p:tav tm="0">
                                          <p:val>
                                            <p:fltVal val="0"/>
                                          </p:val>
                                        </p:tav>
                                        <p:tav tm="100000">
                                          <p:val>
                                            <p:strVal val="#ppt_w"/>
                                          </p:val>
                                        </p:tav>
                                      </p:tavLst>
                                    </p:anim>
                                    <p:anim calcmode="lin" valueType="num">
                                      <p:cBhvr>
                                        <p:cTn id="106" dur="500" fill="hold"/>
                                        <p:tgtEl>
                                          <p:spTgt spid="62"/>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500"/>
                                  </p:stCondLst>
                                  <p:childTnLst>
                                    <p:set>
                                      <p:cBhvr>
                                        <p:cTn id="108" dur="1" fill="hold">
                                          <p:stCondLst>
                                            <p:cond delay="0"/>
                                          </p:stCondLst>
                                        </p:cTn>
                                        <p:tgtEl>
                                          <p:spTgt spid="64"/>
                                        </p:tgtEl>
                                        <p:attrNameLst>
                                          <p:attrName>style.visibility</p:attrName>
                                        </p:attrNameLst>
                                      </p:cBhvr>
                                      <p:to>
                                        <p:strVal val="visible"/>
                                      </p:to>
                                    </p:set>
                                    <p:anim calcmode="lin" valueType="num">
                                      <p:cBhvr>
                                        <p:cTn id="109" dur="500" fill="hold"/>
                                        <p:tgtEl>
                                          <p:spTgt spid="64"/>
                                        </p:tgtEl>
                                        <p:attrNameLst>
                                          <p:attrName>ppt_w</p:attrName>
                                        </p:attrNameLst>
                                      </p:cBhvr>
                                      <p:tavLst>
                                        <p:tav tm="0">
                                          <p:val>
                                            <p:fltVal val="0"/>
                                          </p:val>
                                        </p:tav>
                                        <p:tav tm="100000">
                                          <p:val>
                                            <p:strVal val="#ppt_w"/>
                                          </p:val>
                                        </p:tav>
                                      </p:tavLst>
                                    </p:anim>
                                    <p:anim calcmode="lin" valueType="num">
                                      <p:cBhvr>
                                        <p:cTn id="110" dur="5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0" grpId="0" bldLvl="0" animBg="1"/>
      <p:bldP spid="41" grpId="0" bldLvl="0" animBg="1"/>
      <p:bldP spid="42" grpId="0" bldLvl="0" animBg="1"/>
      <p:bldP spid="44" grpId="0" bldLvl="0"/>
      <p:bldP spid="45" grpId="0" bldLvl="0"/>
      <p:bldP spid="46" grpId="0" bldLvl="0"/>
      <p:bldP spid="47" grpId="0" bldLvl="0"/>
      <p:bldP spid="48" grpId="0" bldLvl="0"/>
      <p:bldP spid="49" grpId="0" bldLvl="0"/>
      <p:bldP spid="50" grpId="0" bldLvl="0"/>
      <p:bldP spid="51" grpId="0" bldLvl="0"/>
      <p:bldP spid="52" grpId="0" bldLvl="0"/>
      <p:bldP spid="53" grpId="0" bldLvl="0"/>
      <p:bldP spid="54" grpId="0" bldLvl="0"/>
      <p:bldP spid="55" grpId="0" bldLvl="0"/>
      <p:bldP spid="56" grpId="0" bldLvl="0"/>
      <p:bldP spid="57" grpId="0" bldLvl="0"/>
      <p:bldP spid="61" grpId="0" bldLvl="0" animBg="1"/>
      <p:bldP spid="62" grpId="0" bldLvl="0" animBg="1"/>
      <p:bldP spid="63" grpId="0" bldLvl="0" animBg="1"/>
      <p:bldP spid="64"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86063" y="642938"/>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存在问题及整改措施</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53254" name="组合 32"/>
          <p:cNvGrpSpPr/>
          <p:nvPr/>
        </p:nvGrpSpPr>
        <p:grpSpPr>
          <a:xfrm>
            <a:off x="2286000" y="1771650"/>
            <a:ext cx="4343400" cy="2728913"/>
            <a:chOff x="1728788" y="985838"/>
            <a:chExt cx="5638800" cy="3378200"/>
          </a:xfrm>
        </p:grpSpPr>
        <p:sp>
          <p:nvSpPr>
            <p:cNvPr id="53257" name="椭圆​​ 13"/>
            <p:cNvSpPr/>
            <p:nvPr/>
          </p:nvSpPr>
          <p:spPr>
            <a:xfrm>
              <a:off x="1728788" y="3144838"/>
              <a:ext cx="5638800" cy="1219200"/>
            </a:xfrm>
            <a:prstGeom prst="ellipse">
              <a:avLst/>
            </a:prstGeom>
            <a:gradFill rotWithShape="1">
              <a:gsLst>
                <a:gs pos="0">
                  <a:srgbClr val="F2F2F2"/>
                </a:gs>
                <a:gs pos="12000">
                  <a:srgbClr val="D8D8D8"/>
                </a:gs>
                <a:gs pos="100000">
                  <a:srgbClr val="F2F2F2"/>
                </a:gs>
              </a:gsLst>
              <a:lin ang="5400000" scaled="1"/>
              <a:tileRect/>
            </a:gradFill>
            <a:ln w="3175" cap="flat" cmpd="sng">
              <a:solidFill>
                <a:srgbClr val="BFBFBF"/>
              </a:solidFill>
              <a:prstDash val="solid"/>
              <a:miter/>
              <a:headEnd type="none" w="med" len="med"/>
              <a:tailEnd type="none" w="med" len="med"/>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53258" name="椭圆​​ 8"/>
            <p:cNvSpPr/>
            <p:nvPr/>
          </p:nvSpPr>
          <p:spPr>
            <a:xfrm>
              <a:off x="2120900" y="3167063"/>
              <a:ext cx="4840288" cy="1036637"/>
            </a:xfrm>
            <a:prstGeom prst="ellipse">
              <a:avLst/>
            </a:prstGeom>
            <a:gradFill rotWithShape="1">
              <a:gsLst>
                <a:gs pos="0">
                  <a:srgbClr val="A5A5A5">
                    <a:alpha val="100000"/>
                  </a:srgbClr>
                </a:gs>
                <a:gs pos="12999">
                  <a:srgbClr val="7F7F7F">
                    <a:alpha val="100000"/>
                  </a:srgbClr>
                </a:gs>
                <a:gs pos="100000">
                  <a:srgbClr val="F2F2F2">
                    <a:alpha val="100000"/>
                  </a:srgbClr>
                </a:gs>
              </a:gsLst>
              <a:lin ang="5400000" scaled="1"/>
              <a:tileRect/>
            </a:gradFill>
            <a:ln w="3175" cap="flat" cmpd="sng">
              <a:solidFill>
                <a:srgbClr val="BFBFBF"/>
              </a:solidFill>
              <a:prstDash val="solid"/>
              <a:miter/>
              <a:headEnd type="none" w="med" len="med"/>
              <a:tailEnd type="none" w="med" len="med"/>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53259" name="椭圆​​ 9"/>
            <p:cNvSpPr/>
            <p:nvPr/>
          </p:nvSpPr>
          <p:spPr>
            <a:xfrm>
              <a:off x="2597150" y="3160713"/>
              <a:ext cx="3990975" cy="854075"/>
            </a:xfrm>
            <a:prstGeom prst="ellipse">
              <a:avLst/>
            </a:prstGeom>
            <a:solidFill>
              <a:srgbClr val="FFFFFF"/>
            </a:solidFill>
            <a:ln w="25400" cap="flat" cmpd="sng">
              <a:solidFill>
                <a:srgbClr val="BFBFBF"/>
              </a:solidFill>
              <a:prstDash val="solid"/>
              <a:miter/>
              <a:headEnd type="none" w="med" len="med"/>
              <a:tailEnd type="none" w="med" len="med"/>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53260" name="TextBox 28"/>
            <p:cNvSpPr/>
            <p:nvPr/>
          </p:nvSpPr>
          <p:spPr>
            <a:xfrm rot="-755094">
              <a:off x="3553051" y="1273958"/>
              <a:ext cx="639310" cy="1943124"/>
            </a:xfrm>
            <a:prstGeom prst="rect">
              <a:avLst/>
            </a:prstGeom>
            <a:noFill/>
            <a:ln w="9525">
              <a:noFill/>
            </a:ln>
          </p:spPr>
          <p:txBody>
            <a:bodyPr wrap="none">
              <a:spAutoFit/>
            </a:bodyPr>
            <a:lstStyle/>
            <a:p>
              <a:pPr lvl="0" eaLnBrk="1" hangingPunct="1"/>
              <a:r>
                <a:rPr lang="zh-CN" altLang="en-US" sz="2400" dirty="0">
                  <a:solidFill>
                    <a:srgbClr val="000000"/>
                  </a:solidFill>
                  <a:latin typeface="Arial Unicode MS" pitchFamily="34" charset="-122"/>
                  <a:ea typeface="Arial Unicode MS" pitchFamily="34" charset="-122"/>
                  <a:sym typeface="Arial Unicode MS" pitchFamily="34" charset="-122"/>
                </a:rPr>
                <a:t>存</a:t>
              </a:r>
              <a:endParaRPr lang="en-US" altLang="zh-CN" sz="2400" dirty="0">
                <a:solidFill>
                  <a:srgbClr val="000000"/>
                </a:solidFill>
                <a:latin typeface="Arial Unicode MS" pitchFamily="34" charset="-122"/>
                <a:ea typeface="Arial Unicode MS" pitchFamily="34" charset="-122"/>
                <a:sym typeface="Arial Unicode MS" pitchFamily="34" charset="-122"/>
              </a:endParaRPr>
            </a:p>
            <a:p>
              <a:pPr lvl="0" eaLnBrk="1" hangingPunct="1"/>
              <a:r>
                <a:rPr lang="zh-CN" altLang="en-US" sz="2400" dirty="0">
                  <a:solidFill>
                    <a:srgbClr val="000000"/>
                  </a:solidFill>
                  <a:latin typeface="Arial Unicode MS" pitchFamily="34" charset="-122"/>
                  <a:ea typeface="Arial Unicode MS" pitchFamily="34" charset="-122"/>
                  <a:sym typeface="Arial Unicode MS" pitchFamily="34" charset="-122"/>
                </a:rPr>
                <a:t>在</a:t>
              </a:r>
              <a:endParaRPr lang="en-US" altLang="zh-CN" sz="2400" dirty="0">
                <a:solidFill>
                  <a:srgbClr val="000000"/>
                </a:solidFill>
                <a:latin typeface="Arial Unicode MS" pitchFamily="34" charset="-122"/>
                <a:ea typeface="Arial Unicode MS" pitchFamily="34" charset="-122"/>
                <a:sym typeface="Arial Unicode MS" pitchFamily="34" charset="-122"/>
              </a:endParaRPr>
            </a:p>
            <a:p>
              <a:pPr lvl="0" eaLnBrk="1" hangingPunct="1"/>
              <a:r>
                <a:rPr lang="zh-CN" altLang="en-US" sz="2400" dirty="0">
                  <a:solidFill>
                    <a:srgbClr val="000000"/>
                  </a:solidFill>
                  <a:latin typeface="Arial Unicode MS" pitchFamily="34" charset="-122"/>
                  <a:ea typeface="Arial Unicode MS" pitchFamily="34" charset="-122"/>
                  <a:sym typeface="Arial Unicode MS" pitchFamily="34" charset="-122"/>
                </a:rPr>
                <a:t>问</a:t>
              </a:r>
              <a:endParaRPr lang="en-US" altLang="zh-CN" sz="2400" dirty="0">
                <a:solidFill>
                  <a:srgbClr val="000000"/>
                </a:solidFill>
                <a:latin typeface="Arial Unicode MS" pitchFamily="34" charset="-122"/>
                <a:ea typeface="Arial Unicode MS" pitchFamily="34" charset="-122"/>
                <a:sym typeface="Arial Unicode MS" pitchFamily="34" charset="-122"/>
              </a:endParaRPr>
            </a:p>
            <a:p>
              <a:pPr lvl="0" eaLnBrk="1" hangingPunct="1"/>
              <a:r>
                <a:rPr lang="zh-CN" altLang="en-US" sz="2400" dirty="0">
                  <a:solidFill>
                    <a:srgbClr val="000000"/>
                  </a:solidFill>
                  <a:latin typeface="Arial Unicode MS" pitchFamily="34" charset="-122"/>
                  <a:ea typeface="Arial Unicode MS" pitchFamily="34" charset="-122"/>
                  <a:sym typeface="Arial Unicode MS" pitchFamily="34" charset="-122"/>
                </a:rPr>
                <a:t>题</a:t>
              </a:r>
              <a:endParaRPr lang="zh-CN" altLang="en-US" sz="2400" dirty="0">
                <a:solidFill>
                  <a:srgbClr val="000000"/>
                </a:solidFill>
                <a:latin typeface="Arial Unicode MS" pitchFamily="34" charset="-122"/>
                <a:ea typeface="Arial Unicode MS" pitchFamily="34" charset="-122"/>
                <a:sym typeface="Arial Unicode MS" pitchFamily="34" charset="-122"/>
              </a:endParaRPr>
            </a:p>
          </p:txBody>
        </p:sp>
        <p:sp>
          <p:nvSpPr>
            <p:cNvPr id="53261" name="TextBox 29"/>
            <p:cNvSpPr/>
            <p:nvPr/>
          </p:nvSpPr>
          <p:spPr>
            <a:xfrm>
              <a:off x="4567238" y="1920365"/>
              <a:ext cx="1038878" cy="1028713"/>
            </a:xfrm>
            <a:prstGeom prst="rect">
              <a:avLst/>
            </a:prstGeom>
            <a:noFill/>
            <a:ln w="9525">
              <a:noFill/>
            </a:ln>
          </p:spPr>
          <p:txBody>
            <a:bodyPr wrap="none">
              <a:spAutoFit/>
            </a:bodyPr>
            <a:lstStyle/>
            <a:p>
              <a:pPr lvl="0" eaLnBrk="1" hangingPunct="1"/>
              <a:r>
                <a:rPr lang="zh-CN" altLang="en-US" sz="2400" dirty="0">
                  <a:solidFill>
                    <a:srgbClr val="000000"/>
                  </a:solidFill>
                  <a:latin typeface="Arial Unicode MS" pitchFamily="34" charset="-122"/>
                  <a:ea typeface="Arial Unicode MS" pitchFamily="34" charset="-122"/>
                  <a:sym typeface="Arial Unicode MS" pitchFamily="34" charset="-122"/>
                </a:rPr>
                <a:t>整改</a:t>
              </a:r>
              <a:endParaRPr lang="en-US" altLang="zh-CN" sz="2400" dirty="0">
                <a:solidFill>
                  <a:srgbClr val="000000"/>
                </a:solidFill>
                <a:latin typeface="Arial Unicode MS" pitchFamily="34" charset="-122"/>
                <a:ea typeface="Arial Unicode MS" pitchFamily="34" charset="-122"/>
                <a:sym typeface="Arial Unicode MS" pitchFamily="34" charset="-122"/>
              </a:endParaRPr>
            </a:p>
            <a:p>
              <a:pPr lvl="0" eaLnBrk="1" hangingPunct="1"/>
              <a:r>
                <a:rPr lang="zh-CN" altLang="en-US" sz="2400" dirty="0">
                  <a:solidFill>
                    <a:srgbClr val="000000"/>
                  </a:solidFill>
                  <a:latin typeface="Arial Unicode MS" pitchFamily="34" charset="-122"/>
                  <a:ea typeface="Arial Unicode MS" pitchFamily="34" charset="-122"/>
                  <a:sym typeface="Arial Unicode MS" pitchFamily="34" charset="-122"/>
                </a:rPr>
                <a:t>措施</a:t>
              </a:r>
              <a:endParaRPr lang="zh-CN" altLang="en-US" sz="2400" dirty="0">
                <a:solidFill>
                  <a:srgbClr val="000000"/>
                </a:solidFill>
                <a:latin typeface="Arial Unicode MS" pitchFamily="34" charset="-122"/>
                <a:ea typeface="Arial Unicode MS" pitchFamily="34" charset="-122"/>
                <a:sym typeface="Arial Unicode MS" pitchFamily="34" charset="-122"/>
              </a:endParaRPr>
            </a:p>
          </p:txBody>
        </p:sp>
        <p:grpSp>
          <p:nvGrpSpPr>
            <p:cNvPr id="53262" name="Group 11"/>
            <p:cNvGrpSpPr/>
            <p:nvPr/>
          </p:nvGrpSpPr>
          <p:grpSpPr>
            <a:xfrm>
              <a:off x="3108325" y="985838"/>
              <a:ext cx="1789113" cy="2930525"/>
              <a:chOff x="0" y="0"/>
              <a:chExt cx="1788844" cy="2930801"/>
            </a:xfrm>
          </p:grpSpPr>
          <p:sp>
            <p:nvSpPr>
              <p:cNvPr id="53270" name="椭圆​​ 11"/>
              <p:cNvSpPr/>
              <p:nvPr/>
            </p:nvSpPr>
            <p:spPr>
              <a:xfrm>
                <a:off x="567469" y="2837451"/>
                <a:ext cx="1221375" cy="93350"/>
              </a:xfrm>
              <a:prstGeom prst="ellipse">
                <a:avLst/>
              </a:prstGeom>
              <a:gradFill rotWithShape="1">
                <a:gsLst>
                  <a:gs pos="0">
                    <a:srgbClr val="7F7F7F">
                      <a:alpha val="100000"/>
                    </a:srgbClr>
                  </a:gs>
                  <a:gs pos="34999">
                    <a:srgbClr val="7F7F7F">
                      <a:alpha val="100000"/>
                    </a:srgbClr>
                  </a:gs>
                  <a:gs pos="100000">
                    <a:srgbClr val="F2F2F2">
                      <a:alpha val="100000"/>
                    </a:srgbClr>
                  </a:gs>
                </a:gsLst>
                <a:path path="shape">
                  <a:fillToRect l="50000" t="50000" r="50000" b="50000"/>
                </a:path>
                <a:tileRect/>
              </a:gradFill>
              <a:ln w="9525">
                <a:noFill/>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53271" name="Group 13"/>
              <p:cNvGrpSpPr/>
              <p:nvPr/>
            </p:nvGrpSpPr>
            <p:grpSpPr>
              <a:xfrm>
                <a:off x="0" y="0"/>
                <a:ext cx="1761068" cy="2874428"/>
                <a:chOff x="0" y="0"/>
                <a:chExt cx="1761068" cy="2874428"/>
              </a:xfrm>
            </p:grpSpPr>
            <p:sp>
              <p:nvSpPr>
                <p:cNvPr id="53272" name="椭圆​​ 2"/>
                <p:cNvSpPr/>
                <p:nvPr/>
              </p:nvSpPr>
              <p:spPr>
                <a:xfrm rot="3835836">
                  <a:off x="-618403" y="618403"/>
                  <a:ext cx="2874428" cy="1637622"/>
                </a:xfrm>
                <a:custGeom>
                  <a:avLst/>
                  <a:gdLst>
                    <a:gd name="txL" fmla="*/ 0 w 3744416"/>
                    <a:gd name="txT" fmla="*/ 0 h 2134150"/>
                    <a:gd name="txR" fmla="*/ 3744416 w 3744416"/>
                    <a:gd name="txB" fmla="*/ 2134150 h 2134150"/>
                  </a:gdLst>
                  <a:ahLst/>
                  <a:cxnLst>
                    <a:cxn ang="0">
                      <a:pos x="0" y="0"/>
                    </a:cxn>
                  </a:cxnLst>
                  <a:rect l="txL" t="txT" r="txR" b="txB"/>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rotWithShape="1">
                  <a:gsLst>
                    <a:gs pos="0">
                      <a:srgbClr val="7F7F7F">
                        <a:alpha val="100000"/>
                      </a:srgbClr>
                    </a:gs>
                    <a:gs pos="16699">
                      <a:srgbClr val="595959">
                        <a:alpha val="100000"/>
                      </a:srgbClr>
                    </a:gs>
                    <a:gs pos="100000">
                      <a:srgbClr val="D8D8D8">
                        <a:alpha val="100000"/>
                      </a:srgbClr>
                    </a:gs>
                  </a:gsLst>
                  <a:lin ang="5400000" scaled="1"/>
                  <a:tileRect/>
                </a:gradFill>
                <a:ln w="9525">
                  <a:noFill/>
                </a:ln>
              </p:spPr>
              <p:txBody>
                <a:bodyPr anchor="ctr"/>
                <a:lstStyle/>
                <a:p>
                  <a:pPr lvl="0" algn="ctr" eaLnBrk="1" hangingPunct="1"/>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73" name="流程图: 摘录 16"/>
                <p:cNvSpPr/>
                <p:nvPr/>
              </p:nvSpPr>
              <p:spPr>
                <a:xfrm rot="-2269468" flipH="1" flipV="1">
                  <a:off x="861755" y="194682"/>
                  <a:ext cx="327811" cy="160327"/>
                </a:xfrm>
                <a:prstGeom prst="flowChartExtract">
                  <a:avLst/>
                </a:prstGeom>
                <a:gradFill rotWithShape="1">
                  <a:gsLst>
                    <a:gs pos="0">
                      <a:srgbClr val="A5A5A5">
                        <a:alpha val="100000"/>
                      </a:srgbClr>
                    </a:gs>
                    <a:gs pos="16699">
                      <a:srgbClr val="7F7F7F">
                        <a:alpha val="100000"/>
                      </a:srgbClr>
                    </a:gs>
                    <a:gs pos="100000">
                      <a:srgbClr val="D8D8D8">
                        <a:alpha val="100000"/>
                      </a:srgbClr>
                    </a:gs>
                  </a:gsLst>
                  <a:lin ang="5400000" scaled="1"/>
                  <a:tileRect/>
                </a:gradFill>
                <a:ln w="9525">
                  <a:noFill/>
                </a:ln>
              </p:spPr>
              <p:txBody>
                <a:bodyPr anchor="ctr"/>
                <a:lstStyle/>
                <a:p>
                  <a:pPr lvl="0" algn="ctr" eaLnBrk="1" hangingPunct="1"/>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74" name="新月形 17"/>
                <p:cNvSpPr/>
                <p:nvPr/>
              </p:nvSpPr>
              <p:spPr>
                <a:xfrm rot="-4110126">
                  <a:off x="671069" y="1647378"/>
                  <a:ext cx="646005" cy="1533992"/>
                </a:xfrm>
                <a:prstGeom prst="moon">
                  <a:avLst>
                    <a:gd name="adj" fmla="val 43278"/>
                  </a:avLst>
                </a:prstGeom>
                <a:gradFill rotWithShape="1">
                  <a:gsLst>
                    <a:gs pos="0">
                      <a:srgbClr val="FEFEFE">
                        <a:alpha val="100000"/>
                      </a:srgbClr>
                    </a:gs>
                    <a:gs pos="34999">
                      <a:srgbClr val="F4F4F4">
                        <a:alpha val="100000"/>
                      </a:srgbClr>
                    </a:gs>
                    <a:gs pos="68999">
                      <a:srgbClr val="FFFFFF">
                        <a:alpha val="100000"/>
                      </a:srgbClr>
                    </a:gs>
                    <a:gs pos="100000">
                      <a:srgbClr val="FFFFFF">
                        <a:alpha val="100000"/>
                      </a:srgbClr>
                    </a:gs>
                  </a:gsLst>
                  <a:lin ang="0" scaled="1"/>
                  <a:tileRect/>
                </a:gradFill>
                <a:ln w="9525">
                  <a:noFill/>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grpSp>
          <p:nvGrpSpPr>
            <p:cNvPr id="53263" name="Group 17"/>
            <p:cNvGrpSpPr/>
            <p:nvPr/>
          </p:nvGrpSpPr>
          <p:grpSpPr>
            <a:xfrm>
              <a:off x="4283075" y="1279525"/>
              <a:ext cx="1814513" cy="2317750"/>
              <a:chOff x="0" y="0"/>
              <a:chExt cx="1814681" cy="2317917"/>
            </a:xfrm>
          </p:grpSpPr>
          <p:sp>
            <p:nvSpPr>
              <p:cNvPr id="53264" name="椭圆​​ 10"/>
              <p:cNvSpPr/>
              <p:nvPr/>
            </p:nvSpPr>
            <p:spPr>
              <a:xfrm>
                <a:off x="374988" y="2207881"/>
                <a:ext cx="1439693" cy="110036"/>
              </a:xfrm>
              <a:prstGeom prst="ellipse">
                <a:avLst/>
              </a:prstGeom>
              <a:gradFill rotWithShape="1">
                <a:gsLst>
                  <a:gs pos="0">
                    <a:srgbClr val="7F7F7F">
                      <a:alpha val="100000"/>
                    </a:srgbClr>
                  </a:gs>
                  <a:gs pos="34999">
                    <a:srgbClr val="7F7F7F">
                      <a:alpha val="100000"/>
                    </a:srgbClr>
                  </a:gs>
                  <a:gs pos="100000">
                    <a:srgbClr val="F2F2F2">
                      <a:alpha val="100000"/>
                    </a:srgbClr>
                  </a:gs>
                </a:gsLst>
                <a:path path="shape">
                  <a:fillToRect l="50000" t="50000" r="50000" b="50000"/>
                </a:path>
                <a:tileRect/>
              </a:gradFill>
              <a:ln w="9525">
                <a:noFill/>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53265" name="Group 19"/>
              <p:cNvGrpSpPr/>
              <p:nvPr/>
            </p:nvGrpSpPr>
            <p:grpSpPr>
              <a:xfrm>
                <a:off x="0" y="0"/>
                <a:ext cx="1643348" cy="2296107"/>
                <a:chOff x="0" y="0"/>
                <a:chExt cx="1643348" cy="2296107"/>
              </a:xfrm>
            </p:grpSpPr>
            <p:sp>
              <p:nvSpPr>
                <p:cNvPr id="53266" name="流程图: 摘录 21"/>
                <p:cNvSpPr/>
                <p:nvPr/>
              </p:nvSpPr>
              <p:spPr>
                <a:xfrm rot="8127063" flipH="1" flipV="1">
                  <a:off x="551122" y="2032713"/>
                  <a:ext cx="327811" cy="160327"/>
                </a:xfrm>
                <a:prstGeom prst="flowChartExtract">
                  <a:avLst/>
                </a:prstGeom>
                <a:gradFill rotWithShape="1">
                  <a:gsLst>
                    <a:gs pos="0">
                      <a:srgbClr val="00B0F0"/>
                    </a:gs>
                    <a:gs pos="15999">
                      <a:srgbClr val="0070C0"/>
                    </a:gs>
                    <a:gs pos="100000">
                      <a:srgbClr val="00B0F0"/>
                    </a:gs>
                  </a:gsLst>
                  <a:lin ang="5400000" scaled="1"/>
                  <a:tileRect/>
                </a:gradFill>
                <a:ln w="9525">
                  <a:noFill/>
                </a:ln>
              </p:spPr>
              <p:txBody>
                <a:bodyPr anchor="ctr"/>
                <a:lstStyle/>
                <a:p>
                  <a:pPr lvl="0" algn="ctr" eaLnBrk="1" hangingPunct="1"/>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267" name="Group 21"/>
                <p:cNvGrpSpPr/>
                <p:nvPr/>
              </p:nvGrpSpPr>
              <p:grpSpPr>
                <a:xfrm>
                  <a:off x="0" y="0"/>
                  <a:ext cx="1643348" cy="2296107"/>
                  <a:chOff x="0" y="0"/>
                  <a:chExt cx="1822450" cy="2546350"/>
                </a:xfrm>
              </p:grpSpPr>
              <p:sp>
                <p:nvSpPr>
                  <p:cNvPr id="53268" name="椭圆​​ 4"/>
                  <p:cNvSpPr/>
                  <p:nvPr/>
                </p:nvSpPr>
                <p:spPr>
                  <a:xfrm rot="-7146315">
                    <a:off x="-361950" y="361950"/>
                    <a:ext cx="2546350" cy="1822450"/>
                  </a:xfrm>
                  <a:custGeom>
                    <a:avLst/>
                    <a:gdLst>
                      <a:gd name="txL" fmla="*/ 0 w 3329483"/>
                      <a:gd name="txT" fmla="*/ 0 h 2048912"/>
                      <a:gd name="txR" fmla="*/ 3329483 w 3329483"/>
                      <a:gd name="txB" fmla="*/ 2048912 h 2048912"/>
                    </a:gdLst>
                    <a:ahLst/>
                    <a:cxnLst>
                      <a:cxn ang="0">
                        <a:pos x="0" y="0"/>
                      </a:cxn>
                    </a:cxnLst>
                    <a:rect l="txL" t="txT" r="txR" b="txB"/>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rotWithShape="1">
                    <a:gsLst>
                      <a:gs pos="0">
                        <a:srgbClr val="00B0F0">
                          <a:alpha val="100000"/>
                        </a:srgbClr>
                      </a:gs>
                      <a:gs pos="16699">
                        <a:srgbClr val="0070C0">
                          <a:alpha val="100000"/>
                        </a:srgbClr>
                      </a:gs>
                      <a:gs pos="100000">
                        <a:srgbClr val="00B050">
                          <a:alpha val="100000"/>
                        </a:srgbClr>
                      </a:gs>
                    </a:gsLst>
                    <a:lin ang="5400000" scaled="1"/>
                    <a:tileRect/>
                  </a:gradFill>
                  <a:ln w="9525">
                    <a:noFill/>
                  </a:ln>
                </p:spPr>
                <p:txBody>
                  <a:bodyPr anchor="ctr"/>
                  <a:lstStyle/>
                  <a:p>
                    <a:pPr lvl="0" algn="ctr" eaLnBrk="1" hangingPunct="1"/>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69" name="新月形 24"/>
                  <p:cNvSpPr/>
                  <p:nvPr/>
                </p:nvSpPr>
                <p:spPr>
                  <a:xfrm rot="6728137">
                    <a:off x="553809" y="-421573"/>
                    <a:ext cx="716410" cy="1775797"/>
                  </a:xfrm>
                  <a:prstGeom prst="moon">
                    <a:avLst>
                      <a:gd name="adj" fmla="val 27472"/>
                    </a:avLst>
                  </a:prstGeom>
                  <a:gradFill rotWithShape="1">
                    <a:gsLst>
                      <a:gs pos="0">
                        <a:srgbClr val="FEFEFE">
                          <a:alpha val="100000"/>
                        </a:srgbClr>
                      </a:gs>
                      <a:gs pos="34999">
                        <a:srgbClr val="F4F4F4">
                          <a:alpha val="100000"/>
                        </a:srgbClr>
                      </a:gs>
                      <a:gs pos="68999">
                        <a:srgbClr val="FFFFFF">
                          <a:alpha val="100000"/>
                        </a:srgbClr>
                      </a:gs>
                      <a:gs pos="100000">
                        <a:srgbClr val="FFFFFF">
                          <a:alpha val="100000"/>
                        </a:srgbClr>
                      </a:gs>
                    </a:gsLst>
                    <a:lin ang="0" scaled="1"/>
                    <a:tileRect/>
                  </a:gradFill>
                  <a:ln w="9525">
                    <a:noFill/>
                  </a:ln>
                </p:spPr>
                <p:txBody>
                  <a:bodyPr anchor="ctr"/>
                  <a:lstStyle/>
                  <a:p>
                    <a:pPr lvl="0" algn="ctr" eaLnBrk="1" hangingPunct="1"/>
                    <a:endParaRPr lang="zh-CN" altLang="en-US" b="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grpSp>
      </p:grpSp>
      <p:sp>
        <p:nvSpPr>
          <p:cNvPr id="17" name="TextBox 8"/>
          <p:cNvSpPr/>
          <p:nvPr/>
        </p:nvSpPr>
        <p:spPr>
          <a:xfrm>
            <a:off x="6072188" y="1428750"/>
            <a:ext cx="2857500" cy="3571875"/>
          </a:xfrm>
          <a:prstGeom prst="roundRect">
            <a:avLst>
              <a:gd name="adj" fmla="val 16667"/>
            </a:avLst>
          </a:prstGeom>
          <a:solidFill>
            <a:srgbClr val="F2F2F2"/>
          </a:solidFill>
          <a:ln w="9525" cap="flat" cmpd="sng">
            <a:solidFill>
              <a:srgbClr val="A5A5A5"/>
            </a:solidFill>
            <a:prstDash val="dash"/>
            <a:miter/>
            <a:headEnd type="none" w="med" len="med"/>
            <a:tailEnd type="none" w="med" len="med"/>
          </a:ln>
        </p:spPr>
        <p:txBody>
          <a:bodyPr tIns="144000" bIns="72000" anchor="b"/>
          <a:lstStyle/>
          <a:p>
            <a:pPr lvl="0" eaLnBrk="1" hangingPunct="1">
              <a:lnSpc>
                <a:spcPct val="150000"/>
              </a:lnSpc>
            </a:pPr>
            <a:endParaRPr lang="zh-CN" altLang="en-US" sz="1600" dirty="0">
              <a:latin typeface="微软雅黑" panose="020B0503020204020204" pitchFamily="34" charset="-122"/>
              <a:ea typeface="微软雅黑" panose="020B0503020204020204" pitchFamily="34" charset="-122"/>
            </a:endParaRPr>
          </a:p>
        </p:txBody>
      </p:sp>
      <p:sp>
        <p:nvSpPr>
          <p:cNvPr id="16" name="TextBox 6"/>
          <p:cNvSpPr/>
          <p:nvPr/>
        </p:nvSpPr>
        <p:spPr>
          <a:xfrm>
            <a:off x="214313" y="1428750"/>
            <a:ext cx="2714625" cy="3429000"/>
          </a:xfrm>
          <a:prstGeom prst="roundRect">
            <a:avLst>
              <a:gd name="adj" fmla="val 16667"/>
            </a:avLst>
          </a:prstGeom>
          <a:solidFill>
            <a:srgbClr val="F2F2F2"/>
          </a:solidFill>
          <a:ln w="9525" cap="flat" cmpd="sng">
            <a:solidFill>
              <a:srgbClr val="A5A5A5"/>
            </a:solidFill>
            <a:prstDash val="dash"/>
            <a:miter/>
            <a:headEnd type="none" w="med" len="med"/>
            <a:tailEnd type="none" w="med" len="med"/>
          </a:ln>
        </p:spPr>
        <p:txBody>
          <a:bodyPr tIns="144000" bIns="72000" anchor="b"/>
          <a:lstStyle/>
          <a:p>
            <a:pPr lvl="0" eaLnBrk="1" hangingPunct="1">
              <a:lnSpc>
                <a:spcPct val="15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filter="randombar(horizontal)">
                                      <p:cBhvr>
                                        <p:cTn id="15" dur="500"/>
                                        <p:tgtEl>
                                          <p:spTgt spid="16"/>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filter="randombar(horizont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7" grpId="0" bldLvl="0" animBg="1"/>
      <p:bldP spid="16"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572000" cy="5715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1506538" y="1990725"/>
            <a:ext cx="1800225" cy="1800225"/>
            <a:chOff x="2008239" y="2389239"/>
            <a:chExt cx="2079522" cy="2079522"/>
          </a:xfrm>
        </p:grpSpPr>
        <p:grpSp>
          <p:nvGrpSpPr>
            <p:cNvPr id="4" name="组合 41"/>
            <p:cNvGrpSpPr/>
            <p:nvPr/>
          </p:nvGrpSpPr>
          <p:grpSpPr>
            <a:xfrm>
              <a:off x="2008239" y="2389239"/>
              <a:ext cx="2079522" cy="2079522"/>
              <a:chOff x="7772400" y="3775587"/>
              <a:chExt cx="2079522" cy="2079522"/>
            </a:xfrm>
            <a:solidFill>
              <a:schemeClr val="bg1"/>
            </a:solidFill>
          </p:grpSpPr>
          <p:sp>
            <p:nvSpPr>
              <p:cNvPr id="37" name="空心弧 36"/>
              <p:cNvSpPr/>
              <p:nvPr/>
            </p:nvSpPr>
            <p:spPr>
              <a:xfrm>
                <a:off x="7875639" y="3878826"/>
                <a:ext cx="1873045" cy="1873045"/>
              </a:xfrm>
              <a:prstGeom prst="blockArc">
                <a:avLst>
                  <a:gd name="adj1" fmla="val 2593583"/>
                  <a:gd name="adj2" fmla="val 838475"/>
                  <a:gd name="adj3" fmla="val 4553"/>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空心弧 39"/>
              <p:cNvSpPr/>
              <p:nvPr/>
            </p:nvSpPr>
            <p:spPr>
              <a:xfrm flipH="1">
                <a:off x="7812957" y="3816144"/>
                <a:ext cx="1998408" cy="1998408"/>
              </a:xfrm>
              <a:prstGeom prst="blockArc">
                <a:avLst>
                  <a:gd name="adj1" fmla="val 14449133"/>
                  <a:gd name="adj2" fmla="val 13621727"/>
                  <a:gd name="adj3" fmla="val 969"/>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空心弧 40"/>
              <p:cNvSpPr/>
              <p:nvPr/>
            </p:nvSpPr>
            <p:spPr>
              <a:xfrm flipV="1">
                <a:off x="7772400" y="3775587"/>
                <a:ext cx="2079522" cy="2079522"/>
              </a:xfrm>
              <a:prstGeom prst="blockArc">
                <a:avLst>
                  <a:gd name="adj1" fmla="val 2201999"/>
                  <a:gd name="adj2" fmla="val 1076694"/>
                  <a:gd name="adj3" fmla="val 433"/>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4282" name="文本框 42"/>
            <p:cNvSpPr txBox="1"/>
            <p:nvPr/>
          </p:nvSpPr>
          <p:spPr>
            <a:xfrm>
              <a:off x="2394668" y="2700835"/>
              <a:ext cx="1235456" cy="1333225"/>
            </a:xfrm>
            <a:prstGeom prst="rect">
              <a:avLst/>
            </a:prstGeom>
            <a:noFill/>
            <a:ln w="9525">
              <a:noFill/>
            </a:ln>
          </p:spPr>
          <p:txBody>
            <a:bodyPr wrap="none">
              <a:spAutoFit/>
            </a:bodyPr>
            <a:lstStyle/>
            <a:p>
              <a:pPr lvl="0" eaLnBrk="1" hangingPunct="1"/>
              <a:r>
                <a:rPr lang="en-US" altLang="zh-CN" sz="6900" b="1" dirty="0">
                  <a:solidFill>
                    <a:schemeClr val="bg1"/>
                  </a:solidFill>
                  <a:latin typeface="Times New Roman" panose="02020603050405020304" pitchFamily="18" charset="0"/>
                  <a:ea typeface="Times New Roman" panose="02020603050405020304" pitchFamily="18" charset="0"/>
                </a:rPr>
                <a:t>02</a:t>
              </a:r>
              <a:endParaRPr lang="zh-CN" altLang="en-US" sz="6900" b="1" dirty="0">
                <a:solidFill>
                  <a:schemeClr val="bg1"/>
                </a:solidFill>
                <a:latin typeface="Times New Roman" panose="02020603050405020304" pitchFamily="18" charset="0"/>
                <a:ea typeface="Times New Roman" panose="02020603050405020304" pitchFamily="18" charset="0"/>
              </a:endParaRPr>
            </a:p>
          </p:txBody>
        </p:sp>
      </p:grpSp>
      <p:sp>
        <p:nvSpPr>
          <p:cNvPr id="44" name="矩形 43"/>
          <p:cNvSpPr/>
          <p:nvPr/>
        </p:nvSpPr>
        <p:spPr>
          <a:xfrm>
            <a:off x="4964113" y="938213"/>
            <a:ext cx="2608263" cy="6191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46" name="直接连接符 45"/>
          <p:cNvCxnSpPr/>
          <p:nvPr/>
        </p:nvCxnSpPr>
        <p:spPr>
          <a:xfrm flipV="1">
            <a:off x="6451600" y="1003300"/>
            <a:ext cx="2128838" cy="0"/>
          </a:xfrm>
          <a:prstGeom prst="line">
            <a:avLst/>
          </a:prstGeom>
          <a:solidFill>
            <a:srgbClr val="0070C0"/>
          </a:solidFill>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4929188" y="457200"/>
            <a:ext cx="2717800" cy="408940"/>
          </a:xfrm>
          <a:prstGeom prst="rect">
            <a:avLst/>
          </a:prstGeom>
          <a:noFill/>
          <a:ln w="9525">
            <a:noFill/>
          </a:ln>
        </p:spPr>
        <p:txBody>
          <a:bodyPr wrap="none" lIns="71323" tIns="35662" rIns="71323" bIns="35662">
            <a:spAutoFit/>
          </a:bodyPr>
          <a:lstStyle/>
          <a:p>
            <a:pPr lvl="0" eaLnBrk="1" hangingPunct="1"/>
            <a:r>
              <a:rPr lang="en-US" altLang="zh-CN" sz="2200" dirty="0">
                <a:latin typeface="方正大黑简体" panose="03000509000000000000" pitchFamily="65" charset="-122"/>
                <a:ea typeface="方正大黑简体" panose="03000509000000000000" pitchFamily="65" charset="-122"/>
              </a:rPr>
              <a:t>2017</a:t>
            </a:r>
            <a:r>
              <a:rPr lang="zh-CN" altLang="en-US" sz="2200" dirty="0">
                <a:latin typeface="方正大黑简体" panose="03000509000000000000" pitchFamily="65" charset="-122"/>
                <a:ea typeface="方正大黑简体" panose="03000509000000000000" pitchFamily="65" charset="-122"/>
              </a:rPr>
              <a:t>年安全管理计划</a:t>
            </a:r>
            <a:endParaRPr lang="zh-CN" altLang="en-US" sz="2200" dirty="0">
              <a:latin typeface="方正大黑简体" panose="03000509000000000000" pitchFamily="65" charset="-122"/>
              <a:ea typeface="方正大黑简体" panose="03000509000000000000" pitchFamily="65" charset="-122"/>
            </a:endParaRPr>
          </a:p>
        </p:txBody>
      </p:sp>
      <p:sp>
        <p:nvSpPr>
          <p:cNvPr id="221" name="矩形 220"/>
          <p:cNvSpPr/>
          <p:nvPr/>
        </p:nvSpPr>
        <p:spPr>
          <a:xfrm>
            <a:off x="5508625" y="1643063"/>
            <a:ext cx="2843213" cy="2657475"/>
          </a:xfrm>
          <a:prstGeom prst="rect">
            <a:avLst/>
          </a:prstGeom>
        </p:spPr>
        <p:txBody>
          <a:bodyPr lIns="71323" tIns="35662" rIns="71323" bIns="35662">
            <a:spAutoFit/>
          </a:bodyPr>
          <a:lstStyle/>
          <a:p>
            <a:pPr marL="0" marR="0" lvl="0" indent="0" algn="just" defTabSz="914400" rtl="0" eaLnBrk="1" fontAlgn="base" latinLnBrk="0" hangingPunct="1">
              <a:lnSpc>
                <a:spcPct val="20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展望新的一年，我们将继续努力做好各项安全管理工作，把各项隐患消除在萌芽状态，坚决杜绝各类安全责任事故的发生，坚守生命红线！</a:t>
            </a:r>
            <a:endParaRPr kumimoji="0" lang="en-US" altLang="zh-CN"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200000"/>
              </a:lnSpc>
              <a:spcBef>
                <a:spcPct val="0"/>
              </a:spcBef>
              <a:spcAft>
                <a:spcPts val="0"/>
              </a:spcAft>
              <a:buClrTx/>
              <a:buSzTx/>
              <a:buFont typeface="Arial" panose="020B0604020202020204" pitchFamily="34" charset="0"/>
              <a:buNone/>
              <a:defRPr/>
            </a:pPr>
            <a:r>
              <a:rPr kumimoji="0" lang="zh-CN" altLang="en-US"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杨帆起航，为海西人民递交一份满意答卷！</a:t>
            </a:r>
            <a:endParaRPr kumimoji="0" lang="zh-CN"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任意多边形 28"/>
          <p:cNvSpPr/>
          <p:nvPr/>
        </p:nvSpPr>
        <p:spPr>
          <a:xfrm rot="2774622">
            <a:off x="4762500" y="1693863"/>
            <a:ext cx="431800" cy="431800"/>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4"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 fill="hold"/>
                                        <p:tgtEl>
                                          <p:spTgt spid="29"/>
                                        </p:tgtEl>
                                      </p:cBhvr>
                                    </p:anim>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500"/>
                                        <p:tgtEl>
                                          <p:spTgt spid="221"/>
                                        </p:tgtEl>
                                      </p:cBhvr>
                                    </p:animEffect>
                                    <p:anim calcmode="lin" valueType="num">
                                      <p:cBhvr>
                                        <p:cTn id="23" dur="500" fill="hold"/>
                                        <p:tgtEl>
                                          <p:spTgt spid="221"/>
                                        </p:tgtEl>
                                        <p:attrNameLst>
                                          <p:attrName>ppt_x</p:attrName>
                                        </p:attrNameLst>
                                      </p:cBhvr>
                                      <p:tavLst>
                                        <p:tav tm="0">
                                          <p:val>
                                            <p:strVal val="#ppt_x"/>
                                          </p:val>
                                        </p:tav>
                                        <p:tav tm="100000">
                                          <p:val>
                                            <p:strVal val="#ppt_x"/>
                                          </p:val>
                                        </p:tav>
                                      </p:tavLst>
                                    </p:anim>
                                    <p:anim calcmode="lin" valueType="num">
                                      <p:cBhvr>
                                        <p:cTn id="24" dur="500" fill="hold"/>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21" grpId="0"/>
      <p:bldP spid="2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298"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2042160"/>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根据作业内容及施工工序、工艺，</a:t>
            </a:r>
            <a:r>
              <a:rPr lang="en-US" altLang="zh-CN" sz="1600" dirty="0">
                <a:latin typeface="微软雅黑" panose="020B0503020204020204" pitchFamily="34" charset="-122"/>
                <a:ea typeface="微软雅黑" panose="020B0503020204020204" pitchFamily="34" charset="-122"/>
              </a:rPr>
              <a:t>2017</a:t>
            </a:r>
            <a:r>
              <a:rPr lang="zh-CN" altLang="en-US" sz="1600" dirty="0">
                <a:latin typeface="微软雅黑" panose="020B0503020204020204" pitchFamily="34" charset="-122"/>
                <a:ea typeface="微软雅黑" panose="020B0503020204020204" pitchFamily="34" charset="-122"/>
              </a:rPr>
              <a:t>年我合同段存在危险源主要有：高空作业、隧道作业、隧道节理密集带施工、爆破作业、预制梁吊装及架设作业和高边坡作业。根据所存在危险源项目部制定了相应的安全控制措施，并且明确了每个危险源的管控责任人，确保危险源在可控范围内。</a:t>
            </a:r>
            <a:endParaRPr lang="zh-CN" altLang="en-US" sz="1600" dirty="0">
              <a:latin typeface="微软雅黑" panose="020B0503020204020204" pitchFamily="34" charset="-122"/>
              <a:ea typeface="微软雅黑" panose="020B0503020204020204" pitchFamily="34"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存在危险源</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500" fill="hold"/>
                                        <p:tgtEl>
                                          <p:spTgt spid="65"/>
                                        </p:tgtEl>
                                        <p:attrNameLst>
                                          <p:attrName>ppt_x</p:attrName>
                                        </p:attrNameLst>
                                      </p:cBhvr>
                                      <p:tavLst>
                                        <p:tav tm="0">
                                          <p:val>
                                            <p:strVal val="#ppt_x"/>
                                          </p:val>
                                        </p:tav>
                                        <p:tav tm="100000">
                                          <p:val>
                                            <p:strVal val="#ppt_x"/>
                                          </p:val>
                                        </p:tav>
                                      </p:tavLst>
                                    </p:anim>
                                    <p:anim calcmode="lin" valueType="num">
                                      <p:cBhvr additive="base">
                                        <p:cTn id="1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2"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2714625" y="642938"/>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危险源分析</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2" name="组合 60"/>
          <p:cNvGrpSpPr/>
          <p:nvPr/>
        </p:nvGrpSpPr>
        <p:grpSpPr>
          <a:xfrm>
            <a:off x="-936625" y="1301750"/>
            <a:ext cx="10980738" cy="3841750"/>
            <a:chOff x="-936625" y="1301753"/>
            <a:chExt cx="10980738" cy="3841763"/>
          </a:xfrm>
        </p:grpSpPr>
        <p:sp>
          <p:nvSpPr>
            <p:cNvPr id="56327" name="Freeform 98"/>
            <p:cNvSpPr/>
            <p:nvPr/>
          </p:nvSpPr>
          <p:spPr>
            <a:xfrm rot="10800000">
              <a:off x="7128000" y="1301753"/>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chemeClr val="tx1">
                <a:alpha val="39999"/>
              </a:schemeClr>
            </a:solidFill>
            <a:ln w="19050" cap="rnd" cmpd="sng">
              <a:solidFill>
                <a:schemeClr val="bg1"/>
              </a:solidFill>
              <a:prstDash val="sysDot"/>
              <a:round/>
              <a:headEnd type="none" w="med" len="med"/>
              <a:tailEnd type="none" w="med" len="med"/>
            </a:ln>
          </p:spPr>
          <p:txBody>
            <a:bodyPr rot="10800000"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14" name="Freeform 82"/>
            <p:cNvSpPr/>
            <p:nvPr/>
          </p:nvSpPr>
          <p:spPr bwMode="auto">
            <a:xfrm>
              <a:off x="2087563" y="1333503"/>
              <a:ext cx="1908175" cy="1371605"/>
            </a:xfrm>
            <a:custGeom>
              <a:avLst/>
              <a:gdLst>
                <a:gd name="T0" fmla="*/ 0 w 1630"/>
                <a:gd name="T1" fmla="*/ 1410 h 1410"/>
                <a:gd name="T2" fmla="*/ 814 w 1630"/>
                <a:gd name="T3" fmla="*/ 0 h 1410"/>
                <a:gd name="T4" fmla="*/ 1630 w 1630"/>
                <a:gd name="T5" fmla="*/ 1410 h 1410"/>
                <a:gd name="T6" fmla="*/ 0 w 1630"/>
                <a:gd name="T7" fmla="*/ 1410 h 14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0" h="1410">
                  <a:moveTo>
                    <a:pt x="0" y="1410"/>
                  </a:moveTo>
                  <a:lnTo>
                    <a:pt x="814" y="0"/>
                  </a:lnTo>
                  <a:lnTo>
                    <a:pt x="1630" y="1410"/>
                  </a:lnTo>
                  <a:lnTo>
                    <a:pt x="0" y="1410"/>
                  </a:lnTo>
                  <a:close/>
                </a:path>
              </a:pathLst>
            </a:custGeom>
            <a:gradFill rotWithShape="1">
              <a:gsLst>
                <a:gs pos="0">
                  <a:srgbClr val="E1E1E1"/>
                </a:gs>
                <a:gs pos="100000">
                  <a:srgbClr val="B2B2B2"/>
                </a:gs>
              </a:gsLst>
              <a:lin ang="5400000" scaled="1"/>
            </a:gradFill>
            <a:ln w="9525" cap="flat" cmpd="sng">
              <a:noFill/>
              <a:prstDash val="solid"/>
              <a:round/>
            </a:ln>
            <a:effectLst>
              <a:outerShdw dist="35921" dir="2700000" algn="ctr" rotWithShape="0">
                <a:schemeClr val="tx1">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Freeform 83"/>
            <p:cNvSpPr/>
            <p:nvPr/>
          </p:nvSpPr>
          <p:spPr bwMode="auto">
            <a:xfrm>
              <a:off x="2232025" y="1430341"/>
              <a:ext cx="1619250" cy="1165229"/>
            </a:xfrm>
            <a:custGeom>
              <a:avLst/>
              <a:gdLst/>
              <a:ahLst/>
              <a:cxnLst>
                <a:cxn ang="0">
                  <a:pos x="0" y="1410"/>
                </a:cxn>
                <a:cxn ang="0">
                  <a:pos x="814" y="0"/>
                </a:cxn>
                <a:cxn ang="0">
                  <a:pos x="1630" y="1410"/>
                </a:cxn>
                <a:cxn ang="0">
                  <a:pos x="0" y="1410"/>
                </a:cxn>
              </a:cxnLst>
              <a:rect l="0" t="0" r="r" b="b"/>
              <a:pathLst>
                <a:path w="1630" h="1410">
                  <a:moveTo>
                    <a:pt x="0" y="1410"/>
                  </a:moveTo>
                  <a:lnTo>
                    <a:pt x="814" y="0"/>
                  </a:lnTo>
                  <a:lnTo>
                    <a:pt x="1630" y="1410"/>
                  </a:lnTo>
                  <a:lnTo>
                    <a:pt x="0" y="1410"/>
                  </a:lnTo>
                  <a:close/>
                </a:path>
              </a:pathLst>
            </a:custGeom>
            <a:gradFill rotWithShape="1">
              <a:gsLst>
                <a:gs pos="0">
                  <a:schemeClr val="bg1"/>
                </a:gs>
                <a:gs pos="100000">
                  <a:schemeClr val="bg1">
                    <a:gamma/>
                    <a:tint val="0"/>
                    <a:invGamma/>
                    <a:alpha val="0"/>
                  </a:schemeClr>
                </a:gs>
              </a:gsLst>
              <a:lin ang="5400000" scaled="1"/>
            </a:gradFill>
            <a:ln w="9525" cap="flat" cmpd="sng">
              <a:noFill/>
              <a:prstDash val="solid"/>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16" name="Freeform 84"/>
            <p:cNvSpPr/>
            <p:nvPr/>
          </p:nvSpPr>
          <p:spPr bwMode="auto">
            <a:xfrm>
              <a:off x="1079500" y="2803533"/>
              <a:ext cx="1908175" cy="1371605"/>
            </a:xfrm>
            <a:custGeom>
              <a:avLst/>
              <a:gdLst>
                <a:gd name="T0" fmla="*/ 0 w 1630"/>
                <a:gd name="T1" fmla="*/ 1410 h 1410"/>
                <a:gd name="T2" fmla="*/ 814 w 1630"/>
                <a:gd name="T3" fmla="*/ 0 h 1410"/>
                <a:gd name="T4" fmla="*/ 1630 w 1630"/>
                <a:gd name="T5" fmla="*/ 1410 h 1410"/>
                <a:gd name="T6" fmla="*/ 0 w 1630"/>
                <a:gd name="T7" fmla="*/ 1410 h 14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0" h="1410">
                  <a:moveTo>
                    <a:pt x="0" y="1410"/>
                  </a:moveTo>
                  <a:lnTo>
                    <a:pt x="814" y="0"/>
                  </a:lnTo>
                  <a:lnTo>
                    <a:pt x="1630" y="1410"/>
                  </a:lnTo>
                  <a:lnTo>
                    <a:pt x="0" y="1410"/>
                  </a:lnTo>
                  <a:close/>
                </a:path>
              </a:pathLst>
            </a:custGeom>
            <a:gradFill rotWithShape="1">
              <a:gsLst>
                <a:gs pos="0">
                  <a:srgbClr val="E1E1E1"/>
                </a:gs>
                <a:gs pos="100000">
                  <a:srgbClr val="B2B2B2"/>
                </a:gs>
              </a:gsLst>
              <a:lin ang="5400000" scaled="1"/>
            </a:gradFill>
            <a:ln w="9525" cap="flat" cmpd="sng">
              <a:noFill/>
              <a:prstDash val="solid"/>
              <a:round/>
            </a:ln>
            <a:effectLst>
              <a:outerShdw dist="35921" dir="2700000" algn="ctr" rotWithShape="0">
                <a:schemeClr val="tx1">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Freeform 85"/>
            <p:cNvSpPr/>
            <p:nvPr/>
          </p:nvSpPr>
          <p:spPr bwMode="auto">
            <a:xfrm>
              <a:off x="1223963" y="2900371"/>
              <a:ext cx="1619250" cy="1163641"/>
            </a:xfrm>
            <a:custGeom>
              <a:avLst/>
              <a:gdLst/>
              <a:ahLst/>
              <a:cxnLst>
                <a:cxn ang="0">
                  <a:pos x="0" y="1410"/>
                </a:cxn>
                <a:cxn ang="0">
                  <a:pos x="814" y="0"/>
                </a:cxn>
                <a:cxn ang="0">
                  <a:pos x="1630" y="1410"/>
                </a:cxn>
                <a:cxn ang="0">
                  <a:pos x="0" y="1410"/>
                </a:cxn>
              </a:cxnLst>
              <a:rect l="0" t="0" r="r" b="b"/>
              <a:pathLst>
                <a:path w="1630" h="1410">
                  <a:moveTo>
                    <a:pt x="0" y="1410"/>
                  </a:moveTo>
                  <a:lnTo>
                    <a:pt x="814" y="0"/>
                  </a:lnTo>
                  <a:lnTo>
                    <a:pt x="1630" y="1410"/>
                  </a:lnTo>
                  <a:lnTo>
                    <a:pt x="0" y="1410"/>
                  </a:lnTo>
                  <a:close/>
                </a:path>
              </a:pathLst>
            </a:custGeom>
            <a:gradFill rotWithShape="1">
              <a:gsLst>
                <a:gs pos="0">
                  <a:schemeClr val="bg1"/>
                </a:gs>
                <a:gs pos="100000">
                  <a:schemeClr val="bg1">
                    <a:gamma/>
                    <a:tint val="0"/>
                    <a:invGamma/>
                    <a:alpha val="0"/>
                  </a:schemeClr>
                </a:gs>
              </a:gsLst>
              <a:lin ang="5400000" scaled="1"/>
            </a:gradFill>
            <a:ln w="9525" cap="flat" cmpd="sng">
              <a:noFill/>
              <a:prstDash val="solid"/>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18" name="Freeform 86"/>
            <p:cNvSpPr/>
            <p:nvPr/>
          </p:nvSpPr>
          <p:spPr bwMode="auto">
            <a:xfrm>
              <a:off x="3095625" y="2803533"/>
              <a:ext cx="1908175" cy="1371605"/>
            </a:xfrm>
            <a:custGeom>
              <a:avLst/>
              <a:gdLst>
                <a:gd name="T0" fmla="*/ 0 w 1630"/>
                <a:gd name="T1" fmla="*/ 1410 h 1410"/>
                <a:gd name="T2" fmla="*/ 814 w 1630"/>
                <a:gd name="T3" fmla="*/ 0 h 1410"/>
                <a:gd name="T4" fmla="*/ 1630 w 1630"/>
                <a:gd name="T5" fmla="*/ 1410 h 1410"/>
                <a:gd name="T6" fmla="*/ 0 w 1630"/>
                <a:gd name="T7" fmla="*/ 1410 h 14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0" h="1410">
                  <a:moveTo>
                    <a:pt x="0" y="1410"/>
                  </a:moveTo>
                  <a:lnTo>
                    <a:pt x="814" y="0"/>
                  </a:lnTo>
                  <a:lnTo>
                    <a:pt x="1630" y="1410"/>
                  </a:lnTo>
                  <a:lnTo>
                    <a:pt x="0" y="1410"/>
                  </a:lnTo>
                  <a:close/>
                </a:path>
              </a:pathLst>
            </a:custGeom>
            <a:gradFill rotWithShape="1">
              <a:gsLst>
                <a:gs pos="0">
                  <a:srgbClr val="E1E1E1"/>
                </a:gs>
                <a:gs pos="100000">
                  <a:srgbClr val="B2B2B2"/>
                </a:gs>
              </a:gsLst>
              <a:lin ang="5400000" scaled="1"/>
            </a:gradFill>
            <a:ln w="9525" cap="flat" cmpd="sng">
              <a:noFill/>
              <a:prstDash val="solid"/>
              <a:round/>
            </a:ln>
            <a:effectLst>
              <a:outerShdw dist="35921" dir="2700000" algn="ctr" rotWithShape="0">
                <a:schemeClr val="tx1">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Freeform 87"/>
            <p:cNvSpPr/>
            <p:nvPr/>
          </p:nvSpPr>
          <p:spPr bwMode="auto">
            <a:xfrm>
              <a:off x="3240088" y="2900371"/>
              <a:ext cx="1619250" cy="1163641"/>
            </a:xfrm>
            <a:custGeom>
              <a:avLst/>
              <a:gdLst/>
              <a:ahLst/>
              <a:cxnLst>
                <a:cxn ang="0">
                  <a:pos x="0" y="1410"/>
                </a:cxn>
                <a:cxn ang="0">
                  <a:pos x="814" y="0"/>
                </a:cxn>
                <a:cxn ang="0">
                  <a:pos x="1630" y="1410"/>
                </a:cxn>
                <a:cxn ang="0">
                  <a:pos x="0" y="1410"/>
                </a:cxn>
              </a:cxnLst>
              <a:rect l="0" t="0" r="r" b="b"/>
              <a:pathLst>
                <a:path w="1630" h="1410">
                  <a:moveTo>
                    <a:pt x="0" y="1410"/>
                  </a:moveTo>
                  <a:lnTo>
                    <a:pt x="814" y="0"/>
                  </a:lnTo>
                  <a:lnTo>
                    <a:pt x="1630" y="1410"/>
                  </a:lnTo>
                  <a:lnTo>
                    <a:pt x="0" y="1410"/>
                  </a:lnTo>
                  <a:close/>
                </a:path>
              </a:pathLst>
            </a:custGeom>
            <a:gradFill rotWithShape="1">
              <a:gsLst>
                <a:gs pos="0">
                  <a:schemeClr val="bg1"/>
                </a:gs>
                <a:gs pos="100000">
                  <a:schemeClr val="bg1">
                    <a:gamma/>
                    <a:tint val="0"/>
                    <a:invGamma/>
                    <a:alpha val="0"/>
                  </a:schemeClr>
                </a:gs>
              </a:gsLst>
              <a:lin ang="5400000" scaled="1"/>
            </a:gradFill>
            <a:ln w="9525" cap="flat" cmpd="sng">
              <a:noFill/>
              <a:prstDash val="solid"/>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0">
                <a:ln>
                  <a:noFill/>
                </a:ln>
                <a:solidFill>
                  <a:schemeClr val="tx1"/>
                </a:solidFill>
                <a:effectLst/>
                <a:uLnTx/>
                <a:uFillTx/>
                <a:latin typeface="Gulim" panose="020B0600000101010101" pitchFamily="34" charset="-127"/>
                <a:ea typeface="Gulim" panose="020B0600000101010101" pitchFamily="34" charset="-127"/>
                <a:cs typeface="+mn-cs"/>
              </a:endParaRPr>
            </a:p>
          </p:txBody>
        </p:sp>
        <p:grpSp>
          <p:nvGrpSpPr>
            <p:cNvPr id="56334" name="Freeform 88"/>
            <p:cNvGrpSpPr/>
            <p:nvPr/>
          </p:nvGrpSpPr>
          <p:grpSpPr>
            <a:xfrm>
              <a:off x="2000250" y="2701941"/>
              <a:ext cx="2243138" cy="1646237"/>
              <a:chOff x="1999488" y="3212592"/>
              <a:chExt cx="2243328" cy="1975104"/>
            </a:xfrm>
          </p:grpSpPr>
          <p:pic>
            <p:nvPicPr>
              <p:cNvPr id="56368" name="Freeform 88"/>
              <p:cNvPicPr/>
              <p:nvPr/>
            </p:nvPicPr>
            <p:blipFill>
              <a:blip r:embed="rId1"/>
              <a:stretch>
                <a:fillRect/>
              </a:stretch>
            </p:blipFill>
            <p:spPr>
              <a:xfrm>
                <a:off x="1999488" y="3212592"/>
                <a:ext cx="2243328" cy="1975104"/>
              </a:xfrm>
              <a:prstGeom prst="rect">
                <a:avLst/>
              </a:prstGeom>
              <a:noFill/>
              <a:ln w="9525">
                <a:noFill/>
              </a:ln>
            </p:spPr>
          </p:pic>
          <p:sp>
            <p:nvSpPr>
              <p:cNvPr id="56369" name="Text Box 11"/>
              <p:cNvSpPr txBox="1"/>
              <p:nvPr/>
            </p:nvSpPr>
            <p:spPr>
              <a:xfrm rot="10800000">
                <a:off x="2087563" y="3287698"/>
                <a:ext cx="1908175" cy="1644650"/>
              </a:xfrm>
              <a:prstGeom prst="rect">
                <a:avLst/>
              </a:prstGeom>
              <a:noFill/>
              <a:ln w="9525">
                <a:noFill/>
              </a:ln>
            </p:spPr>
            <p:txBody>
              <a:bodyPr rot="10800000" wrap="none" lIns="72000" tIns="0" rIns="72000" bIns="0" anchor="ctr"/>
              <a:lstStyle/>
              <a:p>
                <a:pPr lvl="0" algn="ctr" eaLnBrk="1" hangingPunct="1"/>
                <a:endParaRPr lang="ko-KR" altLang="ko-KR" sz="2000" b="1" dirty="0">
                  <a:solidFill>
                    <a:schemeClr val="bg1"/>
                  </a:solidFill>
                  <a:latin typeface="Times New Roman" panose="02020603050405020304" pitchFamily="18" charset="0"/>
                  <a:ea typeface="Times New Roman" panose="02020603050405020304" pitchFamily="18" charset="0"/>
                </a:endParaRPr>
              </a:p>
            </p:txBody>
          </p:sp>
        </p:grpSp>
        <p:sp>
          <p:nvSpPr>
            <p:cNvPr id="56335" name="Freeform 89"/>
            <p:cNvSpPr/>
            <p:nvPr/>
          </p:nvSpPr>
          <p:spPr>
            <a:xfrm>
              <a:off x="6119813" y="1333516"/>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36" name="Freeform 90"/>
            <p:cNvSpPr/>
            <p:nvPr/>
          </p:nvSpPr>
          <p:spPr>
            <a:xfrm>
              <a:off x="5111750" y="2803541"/>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37" name="Freeform 91"/>
            <p:cNvSpPr/>
            <p:nvPr/>
          </p:nvSpPr>
          <p:spPr>
            <a:xfrm>
              <a:off x="7127875" y="2803541"/>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38" name="Freeform 92"/>
            <p:cNvSpPr/>
            <p:nvPr/>
          </p:nvSpPr>
          <p:spPr>
            <a:xfrm rot="10800000">
              <a:off x="6119813" y="2763853"/>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rot="10800000"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39" name="Freeform 93"/>
            <p:cNvSpPr/>
            <p:nvPr/>
          </p:nvSpPr>
          <p:spPr>
            <a:xfrm>
              <a:off x="-936625" y="2803541"/>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0" name="Freeform 94"/>
            <p:cNvSpPr/>
            <p:nvPr/>
          </p:nvSpPr>
          <p:spPr>
            <a:xfrm rot="10800000">
              <a:off x="4103688" y="2763853"/>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rot="10800000"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1" name="Freeform 95"/>
            <p:cNvSpPr/>
            <p:nvPr/>
          </p:nvSpPr>
          <p:spPr>
            <a:xfrm rot="10800000">
              <a:off x="8135938" y="2763853"/>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rot="10800000"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2" name="Freeform 96"/>
            <p:cNvSpPr/>
            <p:nvPr/>
          </p:nvSpPr>
          <p:spPr>
            <a:xfrm rot="10800000">
              <a:off x="71438" y="2763853"/>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rot="10800000"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3" name="Freeform 97"/>
            <p:cNvSpPr/>
            <p:nvPr/>
          </p:nvSpPr>
          <p:spPr>
            <a:xfrm>
              <a:off x="4103688" y="1343041"/>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4" name="Freeform 98"/>
            <p:cNvSpPr/>
            <p:nvPr/>
          </p:nvSpPr>
          <p:spPr>
            <a:xfrm rot="10800000">
              <a:off x="5111750" y="1303353"/>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chemeClr val="tx1">
                <a:alpha val="39999"/>
              </a:schemeClr>
            </a:solidFill>
            <a:ln w="19050" cap="rnd" cmpd="sng">
              <a:solidFill>
                <a:schemeClr val="bg1"/>
              </a:solidFill>
              <a:prstDash val="sysDot"/>
              <a:round/>
              <a:headEnd type="none" w="med" len="med"/>
              <a:tailEnd type="none" w="med" len="med"/>
            </a:ln>
          </p:spPr>
          <p:txBody>
            <a:bodyPr rot="10800000"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5" name="Freeform 99"/>
            <p:cNvSpPr/>
            <p:nvPr/>
          </p:nvSpPr>
          <p:spPr>
            <a:xfrm rot="10800000">
              <a:off x="3095625" y="1303353"/>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rot="10800000"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6" name="Freeform 100"/>
            <p:cNvSpPr/>
            <p:nvPr/>
          </p:nvSpPr>
          <p:spPr>
            <a:xfrm>
              <a:off x="8135938" y="1343041"/>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7" name="Freeform 102"/>
            <p:cNvSpPr/>
            <p:nvPr/>
          </p:nvSpPr>
          <p:spPr>
            <a:xfrm>
              <a:off x="71438" y="1333516"/>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8" name="Freeform 103"/>
            <p:cNvSpPr/>
            <p:nvPr/>
          </p:nvSpPr>
          <p:spPr>
            <a:xfrm rot="10800000">
              <a:off x="1079500" y="1303353"/>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rot="10800000"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6349" name="Freeform 104"/>
            <p:cNvSpPr/>
            <p:nvPr/>
          </p:nvSpPr>
          <p:spPr>
            <a:xfrm rot="10800000">
              <a:off x="-936625" y="1303353"/>
              <a:ext cx="1908175" cy="1371600"/>
            </a:xfrm>
            <a:custGeom>
              <a:avLst/>
              <a:gdLst>
                <a:gd name="txL" fmla="*/ 0 w 1630"/>
                <a:gd name="txT" fmla="*/ 0 h 1410"/>
                <a:gd name="txR" fmla="*/ 1630 w 1630"/>
                <a:gd name="txB" fmla="*/ 1410 h 1410"/>
              </a:gdLst>
              <a:ahLst/>
              <a:cxnLst>
                <a:cxn ang="0">
                  <a:pos x="0" y="2147483647"/>
                </a:cxn>
                <a:cxn ang="0">
                  <a:pos x="2147483647" y="0"/>
                </a:cxn>
                <a:cxn ang="0">
                  <a:pos x="2147483647" y="2147483647"/>
                </a:cxn>
                <a:cxn ang="0">
                  <a:pos x="0" y="2147483647"/>
                </a:cxn>
              </a:cxnLst>
              <a:rect l="txL" t="txT" r="txR" b="txB"/>
              <a:pathLst>
                <a:path w="1630" h="1410">
                  <a:moveTo>
                    <a:pt x="0" y="1410"/>
                  </a:moveTo>
                  <a:lnTo>
                    <a:pt x="814" y="0"/>
                  </a:lnTo>
                  <a:lnTo>
                    <a:pt x="1630" y="1410"/>
                  </a:lnTo>
                  <a:lnTo>
                    <a:pt x="0" y="1410"/>
                  </a:lnTo>
                  <a:close/>
                </a:path>
              </a:pathLst>
            </a:custGeom>
            <a:solidFill>
              <a:srgbClr val="3F3F3F">
                <a:alpha val="14902"/>
              </a:srgbClr>
            </a:solidFill>
            <a:ln w="9525">
              <a:noFill/>
            </a:ln>
          </p:spPr>
          <p:txBody>
            <a:bodyPr rot="10800000" wrap="none"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1" name="AutoShape 105"/>
            <p:cNvSpPr>
              <a:spLocks noChangeArrowheads="1"/>
            </p:cNvSpPr>
            <p:nvPr/>
          </p:nvSpPr>
          <p:spPr bwMode="auto">
            <a:xfrm>
              <a:off x="1079500" y="4183076"/>
              <a:ext cx="3924300" cy="960440"/>
            </a:xfrm>
            <a:prstGeom prst="flowChartManualOperation">
              <a:avLst/>
            </a:prstGeom>
            <a:gradFill rotWithShape="1">
              <a:gsLst>
                <a:gs pos="0">
                  <a:schemeClr val="tx1">
                    <a:alpha val="50000"/>
                  </a:schemeClr>
                </a:gs>
                <a:gs pos="100000">
                  <a:schemeClr val="tx1">
                    <a:gamma/>
                    <a:shade val="46275"/>
                    <a:invGamma/>
                    <a:alpha val="0"/>
                  </a:schemeClr>
                </a:gs>
              </a:gsLst>
              <a:lin ang="5400000" scaled="1"/>
            </a:gradFill>
            <a:ln w="12700" algn="ctr">
              <a:noFill/>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Text Box 106"/>
            <p:cNvSpPr txBox="1">
              <a:spLocks noChangeArrowheads="1"/>
            </p:cNvSpPr>
            <p:nvPr/>
          </p:nvSpPr>
          <p:spPr bwMode="auto">
            <a:xfrm>
              <a:off x="2484438" y="2143131"/>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爆破作业</a:t>
              </a:r>
              <a:endParaRPr kumimoji="0" lang="ko-KR" altLang="ko-K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43" name="Text Box 107"/>
            <p:cNvSpPr txBox="1">
              <a:spLocks noChangeArrowheads="1"/>
            </p:cNvSpPr>
            <p:nvPr/>
          </p:nvSpPr>
          <p:spPr bwMode="auto">
            <a:xfrm>
              <a:off x="1357313" y="3471873"/>
              <a:ext cx="1338262" cy="646114"/>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隧道</a:t>
              </a:r>
              <a:endParaRPr kumimoji="0" lang="en-US" altLang="zh-CN"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节理密集带</a:t>
              </a:r>
              <a:endParaRPr kumimoji="0" lang="ko-KR" altLang="ko-K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4" name="Text Box 108"/>
            <p:cNvSpPr txBox="1">
              <a:spLocks noChangeArrowheads="1"/>
            </p:cNvSpPr>
            <p:nvPr/>
          </p:nvSpPr>
          <p:spPr bwMode="auto">
            <a:xfrm>
              <a:off x="3463925" y="3613161"/>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高处作业</a:t>
              </a:r>
              <a:endParaRPr kumimoji="0" lang="ko-KR" altLang="ko-K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5" name="Text Box 109"/>
            <p:cNvSpPr txBox="1">
              <a:spLocks noChangeArrowheads="1"/>
            </p:cNvSpPr>
            <p:nvPr/>
          </p:nvSpPr>
          <p:spPr bwMode="auto">
            <a:xfrm>
              <a:off x="2500313" y="2959109"/>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隧道作业</a:t>
              </a:r>
              <a:endParaRPr kumimoji="0" lang="ko-KR" altLang="ko-K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6" name="Text Box 110"/>
            <p:cNvSpPr txBox="1">
              <a:spLocks noChangeArrowheads="1"/>
            </p:cNvSpPr>
            <p:nvPr/>
          </p:nvSpPr>
          <p:spPr bwMode="auto">
            <a:xfrm>
              <a:off x="2222500" y="4400563"/>
              <a:ext cx="1920875" cy="369889"/>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危险性较大作业</a:t>
              </a:r>
              <a:endParaRPr kumimoji="0" lang="ko-KR" altLang="ko-K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7" name="Text Box 111"/>
            <p:cNvSpPr txBox="1">
              <a:spLocks noChangeArrowheads="1"/>
            </p:cNvSpPr>
            <p:nvPr/>
          </p:nvSpPr>
          <p:spPr bwMode="auto">
            <a:xfrm>
              <a:off x="7429500" y="1471617"/>
              <a:ext cx="1338263" cy="369888"/>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高边坡作业</a:t>
              </a:r>
              <a:endParaRPr kumimoji="0" lang="ko-KR" altLang="ko-K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8" name="Text Box 111"/>
            <p:cNvSpPr txBox="1">
              <a:spLocks noChangeArrowheads="1"/>
            </p:cNvSpPr>
            <p:nvPr/>
          </p:nvSpPr>
          <p:spPr bwMode="auto">
            <a:xfrm>
              <a:off x="5357813" y="1400178"/>
              <a:ext cx="1338262" cy="646115"/>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预制梁吊装</a:t>
              </a:r>
              <a:endParaRPr kumimoji="0" lang="en-US" altLang="zh-CN"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及架设</a:t>
              </a:r>
              <a:endParaRPr kumimoji="0" lang="ko-KR" altLang="ko-K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9" name="Text Box 106"/>
            <p:cNvSpPr txBox="1">
              <a:spLocks noChangeArrowheads="1"/>
            </p:cNvSpPr>
            <p:nvPr/>
          </p:nvSpPr>
          <p:spPr bwMode="auto">
            <a:xfrm>
              <a:off x="463550" y="2114556"/>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触电伤害</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50" name="Text Box 106"/>
            <p:cNvSpPr txBox="1">
              <a:spLocks noChangeArrowheads="1"/>
            </p:cNvSpPr>
            <p:nvPr/>
          </p:nvSpPr>
          <p:spPr bwMode="auto">
            <a:xfrm>
              <a:off x="6535738" y="2114556"/>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特种设备</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51" name="Text Box 106"/>
            <p:cNvSpPr txBox="1">
              <a:spLocks noChangeArrowheads="1"/>
            </p:cNvSpPr>
            <p:nvPr/>
          </p:nvSpPr>
          <p:spPr bwMode="auto">
            <a:xfrm>
              <a:off x="4535488" y="2959109"/>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三宝四口</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52" name="Text Box 106"/>
            <p:cNvSpPr txBox="1">
              <a:spLocks noChangeArrowheads="1"/>
            </p:cNvSpPr>
            <p:nvPr/>
          </p:nvSpPr>
          <p:spPr bwMode="auto">
            <a:xfrm>
              <a:off x="4500563" y="2101856"/>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起重吊装</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53" name="Text Box 106"/>
            <p:cNvSpPr txBox="1">
              <a:spLocks noChangeArrowheads="1"/>
            </p:cNvSpPr>
            <p:nvPr/>
          </p:nvSpPr>
          <p:spPr bwMode="auto">
            <a:xfrm>
              <a:off x="1500188" y="1543054"/>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冒顶片帮</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54" name="Text Box 106"/>
            <p:cNvSpPr txBox="1">
              <a:spLocks noChangeArrowheads="1"/>
            </p:cNvSpPr>
            <p:nvPr/>
          </p:nvSpPr>
          <p:spPr bwMode="auto">
            <a:xfrm>
              <a:off x="3500438" y="1543054"/>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突泥涌水</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55" name="Text Box 106"/>
            <p:cNvSpPr txBox="1">
              <a:spLocks noChangeArrowheads="1"/>
            </p:cNvSpPr>
            <p:nvPr/>
          </p:nvSpPr>
          <p:spPr bwMode="auto">
            <a:xfrm>
              <a:off x="5500688" y="3543311"/>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车辆伤害</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56" name="Text Box 106"/>
            <p:cNvSpPr txBox="1">
              <a:spLocks noChangeArrowheads="1"/>
            </p:cNvSpPr>
            <p:nvPr/>
          </p:nvSpPr>
          <p:spPr bwMode="auto">
            <a:xfrm>
              <a:off x="6500813" y="2959109"/>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坍塌事故</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57" name="Text Box 106"/>
            <p:cNvSpPr txBox="1">
              <a:spLocks noChangeArrowheads="1"/>
            </p:cNvSpPr>
            <p:nvPr/>
          </p:nvSpPr>
          <p:spPr bwMode="auto">
            <a:xfrm>
              <a:off x="7500938" y="3543311"/>
              <a:ext cx="1108075"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其它伤害</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sp>
          <p:nvSpPr>
            <p:cNvPr id="59" name="Text Box 106"/>
            <p:cNvSpPr txBox="1">
              <a:spLocks noChangeArrowheads="1"/>
            </p:cNvSpPr>
            <p:nvPr/>
          </p:nvSpPr>
          <p:spPr bwMode="auto">
            <a:xfrm>
              <a:off x="622300" y="2971809"/>
              <a:ext cx="877888" cy="369889"/>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职业病</a:t>
              </a:r>
              <a:endParaRPr kumimoji="0" lang="ko-KR" altLang="ko-KR"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宋体" panose="02010600030101010101" pitchFamily="2" charset="-122"/>
                <a:cs typeface="+mn-cs"/>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par>
                          <p:cTn id="16" fill="hold">
                            <p:stCondLst>
                              <p:cond delay="1000"/>
                            </p:stCondLst>
                            <p:childTnLst>
                              <p:par>
                                <p:cTn id="17" presetID="5"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03"/>
          <p:cNvPicPr>
            <a:picLocks noChangeAspect="1"/>
          </p:cNvPicPr>
          <p:nvPr/>
        </p:nvPicPr>
        <p:blipFill>
          <a:blip r:embed="rId1">
            <a:lum bright="14001" contrast="-17999"/>
          </a:blip>
          <a:stretch>
            <a:fillRect/>
          </a:stretch>
        </p:blipFill>
        <p:spPr>
          <a:xfrm>
            <a:off x="0" y="0"/>
            <a:ext cx="9144000" cy="5715000"/>
          </a:xfrm>
          <a:prstGeom prst="rect">
            <a:avLst/>
          </a:prstGeom>
          <a:noFill/>
          <a:ln w="9525">
            <a:noFill/>
          </a:ln>
        </p:spPr>
      </p:pic>
      <p:cxnSp>
        <p:nvCxnSpPr>
          <p:cNvPr id="57347"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357313"/>
            <a:ext cx="7215187" cy="514350"/>
          </a:xfrm>
          <a:prstGeom prst="rect">
            <a:avLst/>
          </a:prstGeom>
          <a:noFill/>
          <a:ln w="9525">
            <a:noFill/>
          </a:ln>
        </p:spPr>
        <p:txBody>
          <a:bodyPr>
            <a:spAutoFit/>
          </a:bodyPr>
          <a:lstStyle/>
          <a:p>
            <a:pPr lvl="0" eaLnBrk="1" hangingPunct="1">
              <a:lnSpc>
                <a:spcPct val="200000"/>
              </a:lnSpc>
            </a:pPr>
            <a:r>
              <a:rPr lang="en-US" altLang="zh-CN" sz="1600" dirty="0">
                <a:solidFill>
                  <a:srgbClr val="000000"/>
                </a:solidFill>
                <a:latin typeface="方正大黑简体" panose="03000509000000000000" pitchFamily="65" charset="-122"/>
                <a:ea typeface="方正大黑简体" panose="03000509000000000000" pitchFamily="65" charset="-122"/>
              </a:rPr>
              <a:t>                                           </a:t>
            </a:r>
            <a:endParaRPr lang="zh-CN" altLang="en-US" sz="1600" dirty="0">
              <a:solidFill>
                <a:srgbClr val="000000"/>
              </a:solidFill>
              <a:latin typeface="方正大黑简体" panose="03000509000000000000" pitchFamily="65" charset="-122"/>
              <a:ea typeface="方正大黑简体" panose="03000509000000000000" pitchFamily="65" charset="-122"/>
            </a:endParaRPr>
          </a:p>
        </p:txBody>
      </p:sp>
      <p:sp>
        <p:nvSpPr>
          <p:cNvPr id="69" name="对角圆角矩形 68"/>
          <p:cNvSpPr/>
          <p:nvPr/>
        </p:nvSpPr>
        <p:spPr bwMode="auto">
          <a:xfrm>
            <a:off x="2714625" y="71437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安全管理计划</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500" fill="hold"/>
                                        <p:tgtEl>
                                          <p:spTgt spid="65"/>
                                        </p:tgtEl>
                                        <p:attrNameLst>
                                          <p:attrName>ppt_x</p:attrName>
                                        </p:attrNameLst>
                                      </p:cBhvr>
                                      <p:tavLst>
                                        <p:tav tm="0">
                                          <p:val>
                                            <p:strVal val="#ppt_x"/>
                                          </p:val>
                                        </p:tav>
                                        <p:tav tm="100000">
                                          <p:val>
                                            <p:strVal val="#ppt_x"/>
                                          </p:val>
                                        </p:tav>
                                      </p:tavLst>
                                    </p:anim>
                                    <p:anim calcmode="lin" valueType="num">
                                      <p:cBhvr additive="base">
                                        <p:cTn id="1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3993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77230" y="3397250"/>
            <a:ext cx="305181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445661"/>
            <a:ext cx="891000" cy="891000"/>
          </a:xfrm>
          <a:prstGeom prst="rect">
            <a:avLst/>
          </a:prstGeom>
        </p:spPr>
      </p:pic>
      <p:sp>
        <p:nvSpPr>
          <p:cNvPr id="2" name="文本框 1"/>
          <p:cNvSpPr txBox="1"/>
          <p:nvPr>
            <p:custDataLst>
              <p:tags r:id="rId4"/>
            </p:custDataLst>
          </p:nvPr>
        </p:nvSpPr>
        <p:spPr>
          <a:xfrm>
            <a:off x="5876925" y="3659505"/>
            <a:ext cx="99441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486143"/>
            <a:ext cx="830047" cy="810000"/>
          </a:xfrm>
          <a:prstGeom prst="rect">
            <a:avLst/>
          </a:prstGeom>
        </p:spPr>
      </p:pic>
      <p:sp>
        <p:nvSpPr>
          <p:cNvPr id="7" name="文本框 6"/>
          <p:cNvSpPr txBox="1"/>
          <p:nvPr>
            <p:custDataLst>
              <p:tags r:id="rId6"/>
            </p:custDataLst>
          </p:nvPr>
        </p:nvSpPr>
        <p:spPr>
          <a:xfrm>
            <a:off x="1277971" y="35053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5334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93255" y="4336415"/>
            <a:ext cx="76517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3357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直接连接符 56"/>
          <p:cNvCxnSpPr/>
          <p:nvPr/>
        </p:nvCxnSpPr>
        <p:spPr>
          <a:xfrm flipV="1">
            <a:off x="3906838" y="428625"/>
            <a:ext cx="4022725" cy="6350"/>
          </a:xfrm>
          <a:prstGeom prst="line">
            <a:avLst/>
          </a:prstGeom>
          <a:ln w="57150" cap="flat" cmpd="sng">
            <a:solidFill>
              <a:srgbClr val="0070C0"/>
            </a:solidFill>
            <a:prstDash val="solid"/>
            <a:headEnd type="none" w="med" len="med"/>
            <a:tailEnd type="none" w="med" len="med"/>
          </a:ln>
        </p:spPr>
      </p:cxnSp>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85938"/>
            <a:ext cx="7215187" cy="2308225"/>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项目部进场后就立即建立健全了安全生产保证体系，并且制定了各项安全管理规章制度（共计</a:t>
            </a:r>
            <a:r>
              <a:rPr lang="en-US" altLang="zh-CN" sz="1600" dirty="0">
                <a:latin typeface="微软雅黑" panose="020B0503020204020204" pitchFamily="34" charset="-122"/>
                <a:ea typeface="微软雅黑" panose="020B0503020204020204" pitchFamily="34" charset="-122"/>
              </a:rPr>
              <a:t>34</a:t>
            </a:r>
            <a:r>
              <a:rPr lang="zh-CN" altLang="en-US" sz="1600" dirty="0">
                <a:latin typeface="微软雅黑" panose="020B0503020204020204" pitchFamily="34" charset="-122"/>
                <a:ea typeface="微软雅黑" panose="020B0503020204020204" pitchFamily="34" charset="-122"/>
              </a:rPr>
              <a:t>项），明确了各关键岗位及部门的安全职责。同时组织项目部人员学习，使大家熟悉和掌握相关规定，用各项制度来约束人的不安全行为，确保生产安全。</a:t>
            </a:r>
            <a:endParaRPr lang="en-US" altLang="zh-CN"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安全保证体系</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ox(in)">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1" nodeType="click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11" name="AutoShape 3"/>
          <p:cNvSpPr/>
          <p:nvPr/>
        </p:nvSpPr>
        <p:spPr>
          <a:xfrm>
            <a:off x="3557588" y="1771650"/>
            <a:ext cx="1604962" cy="311150"/>
          </a:xfrm>
          <a:prstGeom prst="roundRect">
            <a:avLst>
              <a:gd name="adj" fmla="val 13125"/>
            </a:avLst>
          </a:prstGeom>
          <a:solidFill>
            <a:srgbClr val="0070C0"/>
          </a:solidFill>
          <a:ln w="9525">
            <a:noFill/>
          </a:ln>
        </p:spPr>
        <p:txBody>
          <a:bodyPr anchor="ctr"/>
          <a:lstStyle/>
          <a:p>
            <a:pPr lvl="0" algn="ctr" eaLnBrk="1" hangingPunct="1"/>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项目经理</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utoShape 5"/>
          <p:cNvSpPr/>
          <p:nvPr/>
        </p:nvSpPr>
        <p:spPr>
          <a:xfrm>
            <a:off x="3475038" y="2162175"/>
            <a:ext cx="1774825" cy="752475"/>
          </a:xfrm>
          <a:prstGeom prst="roundRect">
            <a:avLst>
              <a:gd name="adj" fmla="val 5653"/>
            </a:avLst>
          </a:prstGeom>
          <a:gradFill rotWithShape="1">
            <a:gsLst>
              <a:gs pos="0">
                <a:srgbClr val="FFFFFF"/>
              </a:gs>
              <a:gs pos="100000">
                <a:srgbClr val="C0C0C0"/>
              </a:gs>
            </a:gsLst>
            <a:lin ang="18900000" scaled="1"/>
            <a:tileRect/>
          </a:gradFill>
          <a:ln w="9525" cap="flat" cmpd="sng">
            <a:solidFill>
              <a:srgbClr val="C0C0C0"/>
            </a:solidFill>
            <a:prstDash val="solid"/>
            <a:miter/>
            <a:headEnd type="none" w="med" len="med"/>
            <a:tailEnd type="none" w="med" len="med"/>
          </a:ln>
        </p:spPr>
        <p:txBody>
          <a:bodyPr/>
          <a:lstStyle/>
          <a:p>
            <a:pPr lvl="0" algn="ctr" eaLnBrk="1" hangingPunct="1">
              <a:lnSpc>
                <a:spcPct val="120000"/>
              </a:lnSpc>
            </a:pPr>
            <a:r>
              <a:rPr lang="zh-CN" altLang="en-US" sz="1200" b="1" dirty="0">
                <a:latin typeface="华文细黑" pitchFamily="2" charset="-122"/>
                <a:ea typeface="华文细黑" pitchFamily="2" charset="-122"/>
              </a:rPr>
              <a:t>项目安全第一责任人，全面负责安全管理。</a:t>
            </a:r>
            <a:endParaRPr lang="zh-CN" altLang="en-US" sz="1200" b="1" dirty="0">
              <a:latin typeface="华文细黑" pitchFamily="2" charset="-122"/>
              <a:ea typeface="华文细黑" pitchFamily="2" charset="-122"/>
            </a:endParaRPr>
          </a:p>
        </p:txBody>
      </p:sp>
      <p:pic>
        <p:nvPicPr>
          <p:cNvPr id="13" name="Picture 6" descr="3"/>
          <p:cNvPicPr>
            <a:picLocks noChangeAspect="1"/>
          </p:cNvPicPr>
          <p:nvPr/>
        </p:nvPicPr>
        <p:blipFill>
          <a:blip r:embed="rId1"/>
          <a:srcRect b="35062"/>
          <a:stretch>
            <a:fillRect/>
          </a:stretch>
        </p:blipFill>
        <p:spPr>
          <a:xfrm>
            <a:off x="2714625" y="1624013"/>
            <a:ext cx="555625" cy="1590675"/>
          </a:xfrm>
          <a:prstGeom prst="rect">
            <a:avLst/>
          </a:prstGeom>
          <a:noFill/>
          <a:ln w="9525">
            <a:noFill/>
          </a:ln>
        </p:spPr>
      </p:pic>
      <p:sp>
        <p:nvSpPr>
          <p:cNvPr id="16" name="AutoShape 9"/>
          <p:cNvSpPr/>
          <p:nvPr/>
        </p:nvSpPr>
        <p:spPr>
          <a:xfrm>
            <a:off x="838200" y="3379788"/>
            <a:ext cx="1606550" cy="312737"/>
          </a:xfrm>
          <a:prstGeom prst="roundRect">
            <a:avLst>
              <a:gd name="adj" fmla="val 13125"/>
            </a:avLst>
          </a:prstGeom>
          <a:solidFill>
            <a:srgbClr val="0070C0"/>
          </a:solidFill>
          <a:ln w="9525">
            <a:noFill/>
          </a:ln>
        </p:spPr>
        <p:txBody>
          <a:bodyPr anchor="ctr"/>
          <a:lstStyle/>
          <a:p>
            <a:pPr lvl="0" algn="ctr" eaLnBrk="1" hangingPunct="1"/>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项目书记</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AutoShape 11"/>
          <p:cNvSpPr/>
          <p:nvPr/>
        </p:nvSpPr>
        <p:spPr>
          <a:xfrm>
            <a:off x="755650" y="3771900"/>
            <a:ext cx="1776413" cy="752475"/>
          </a:xfrm>
          <a:prstGeom prst="roundRect">
            <a:avLst>
              <a:gd name="adj" fmla="val 5653"/>
            </a:avLst>
          </a:prstGeom>
          <a:gradFill rotWithShape="1">
            <a:gsLst>
              <a:gs pos="0">
                <a:srgbClr val="FFFFFF"/>
              </a:gs>
              <a:gs pos="100000">
                <a:srgbClr val="C0C0C0"/>
              </a:gs>
            </a:gsLst>
            <a:lin ang="18900000" scaled="1"/>
            <a:tileRect/>
          </a:gradFill>
          <a:ln w="9525" cap="flat" cmpd="sng">
            <a:solidFill>
              <a:srgbClr val="C0C0C0"/>
            </a:solidFill>
            <a:prstDash val="solid"/>
            <a:miter/>
            <a:headEnd type="none" w="med" len="med"/>
            <a:tailEnd type="none" w="med" len="med"/>
          </a:ln>
        </p:spPr>
        <p:txBody>
          <a:bodyPr/>
          <a:lstStyle/>
          <a:p>
            <a:pPr lvl="0" algn="ctr" eaLnBrk="1" hangingPunct="1">
              <a:lnSpc>
                <a:spcPct val="120000"/>
              </a:lnSpc>
            </a:pPr>
            <a:r>
              <a:rPr lang="zh-CN" altLang="en-US" sz="1200" b="1" dirty="0">
                <a:solidFill>
                  <a:srgbClr val="000000"/>
                </a:solidFill>
                <a:latin typeface="Arial" panose="020B0604020202020204" pitchFamily="34" charset="0"/>
                <a:ea typeface="华文细黑" pitchFamily="2" charset="-122"/>
                <a:sym typeface="Arial" panose="020B0604020202020204" pitchFamily="34" charset="0"/>
              </a:rPr>
              <a:t>项目安全文化建设、宣传和维稳等工作。</a:t>
            </a:r>
            <a:endParaRPr lang="zh-CN" altLang="en-US" dirty="0">
              <a:latin typeface="Arial" panose="020B0604020202020204" pitchFamily="34" charset="0"/>
              <a:ea typeface="宋体" panose="02010600030101010101" pitchFamily="2" charset="-122"/>
            </a:endParaRPr>
          </a:p>
        </p:txBody>
      </p:sp>
      <p:sp>
        <p:nvSpPr>
          <p:cNvPr id="18" name="AutoShape 12"/>
          <p:cNvSpPr/>
          <p:nvPr/>
        </p:nvSpPr>
        <p:spPr>
          <a:xfrm>
            <a:off x="5984875" y="3379788"/>
            <a:ext cx="1606550" cy="312737"/>
          </a:xfrm>
          <a:prstGeom prst="roundRect">
            <a:avLst>
              <a:gd name="adj" fmla="val 13125"/>
            </a:avLst>
          </a:prstGeom>
          <a:solidFill>
            <a:srgbClr val="0070C0"/>
          </a:solidFill>
          <a:ln w="9525">
            <a:noFill/>
          </a:ln>
        </p:spPr>
        <p:txBody>
          <a:bodyPr anchor="ctr"/>
          <a:lstStyle/>
          <a:p>
            <a:pPr lvl="0" algn="ctr" eaLnBrk="1" hangingPunct="1"/>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项目总工</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AutoShape 14"/>
          <p:cNvSpPr/>
          <p:nvPr/>
        </p:nvSpPr>
        <p:spPr>
          <a:xfrm>
            <a:off x="5902325" y="3771900"/>
            <a:ext cx="1776413" cy="752475"/>
          </a:xfrm>
          <a:prstGeom prst="roundRect">
            <a:avLst>
              <a:gd name="adj" fmla="val 5653"/>
            </a:avLst>
          </a:prstGeom>
          <a:gradFill rotWithShape="1">
            <a:gsLst>
              <a:gs pos="0">
                <a:srgbClr val="FFFFFF"/>
              </a:gs>
              <a:gs pos="100000">
                <a:srgbClr val="C0C0C0"/>
              </a:gs>
            </a:gsLst>
            <a:lin ang="18900000" scaled="1"/>
            <a:tileRect/>
          </a:gradFill>
          <a:ln w="9525" cap="flat" cmpd="sng">
            <a:solidFill>
              <a:srgbClr val="C0C0C0"/>
            </a:solidFill>
            <a:prstDash val="solid"/>
            <a:miter/>
            <a:headEnd type="none" w="med" len="med"/>
            <a:tailEnd type="none" w="med" len="med"/>
          </a:ln>
        </p:spPr>
        <p:txBody>
          <a:bodyPr/>
          <a:lstStyle/>
          <a:p>
            <a:pPr lvl="0" algn="ctr" eaLnBrk="1" hangingPunct="1">
              <a:lnSpc>
                <a:spcPct val="120000"/>
              </a:lnSpc>
            </a:pPr>
            <a:r>
              <a:rPr lang="zh-CN" altLang="en-US" sz="1200" b="1" dirty="0">
                <a:solidFill>
                  <a:srgbClr val="000000"/>
                </a:solidFill>
                <a:latin typeface="Arial" panose="020B0604020202020204" pitchFamily="34" charset="0"/>
                <a:ea typeface="华文细黑" pitchFamily="2" charset="-122"/>
                <a:sym typeface="Arial" panose="020B0604020202020204" pitchFamily="34" charset="0"/>
              </a:rPr>
              <a:t>项目安全技术方案制定及落实。</a:t>
            </a:r>
            <a:endParaRPr lang="zh-CN" altLang="en-US" dirty="0">
              <a:latin typeface="Arial" panose="020B0604020202020204" pitchFamily="34" charset="0"/>
              <a:ea typeface="宋体" panose="02010600030101010101" pitchFamily="2" charset="-122"/>
            </a:endParaRPr>
          </a:p>
        </p:txBody>
      </p:sp>
      <p:sp>
        <p:nvSpPr>
          <p:cNvPr id="20" name="AutoShape 15"/>
          <p:cNvSpPr/>
          <p:nvPr/>
        </p:nvSpPr>
        <p:spPr>
          <a:xfrm>
            <a:off x="3557588" y="3379788"/>
            <a:ext cx="1604962" cy="312737"/>
          </a:xfrm>
          <a:prstGeom prst="roundRect">
            <a:avLst>
              <a:gd name="adj" fmla="val 13125"/>
            </a:avLst>
          </a:prstGeom>
          <a:solidFill>
            <a:srgbClr val="0070C0"/>
          </a:solidFill>
          <a:ln w="9525">
            <a:noFill/>
          </a:ln>
        </p:spPr>
        <p:txBody>
          <a:bodyPr anchor="ctr"/>
          <a:lstStyle/>
          <a:p>
            <a:pPr lvl="0" algn="ctr" eaLnBrk="1" hangingPunct="1"/>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安全总监</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AutoShape 17"/>
          <p:cNvSpPr/>
          <p:nvPr/>
        </p:nvSpPr>
        <p:spPr>
          <a:xfrm>
            <a:off x="3475038" y="3771900"/>
            <a:ext cx="1774825" cy="752475"/>
          </a:xfrm>
          <a:prstGeom prst="roundRect">
            <a:avLst>
              <a:gd name="adj" fmla="val 5653"/>
            </a:avLst>
          </a:prstGeom>
          <a:gradFill rotWithShape="1">
            <a:gsLst>
              <a:gs pos="0">
                <a:srgbClr val="FFFFFF"/>
              </a:gs>
              <a:gs pos="100000">
                <a:srgbClr val="C0C0C0"/>
              </a:gs>
            </a:gsLst>
            <a:lin ang="18900000" scaled="1"/>
            <a:tileRect/>
          </a:gradFill>
          <a:ln w="9525" cap="flat" cmpd="sng">
            <a:solidFill>
              <a:srgbClr val="C0C0C0"/>
            </a:solidFill>
            <a:prstDash val="solid"/>
            <a:miter/>
            <a:headEnd type="none" w="med" len="med"/>
            <a:tailEnd type="none" w="med" len="med"/>
          </a:ln>
        </p:spPr>
        <p:txBody>
          <a:bodyPr/>
          <a:lstStyle/>
          <a:p>
            <a:pPr lvl="0" algn="ctr" eaLnBrk="1" hangingPunct="1">
              <a:lnSpc>
                <a:spcPct val="120000"/>
              </a:lnSpc>
            </a:pPr>
            <a:r>
              <a:rPr lang="zh-CN" altLang="en-US" sz="1200" b="1" dirty="0">
                <a:solidFill>
                  <a:srgbClr val="000000"/>
                </a:solidFill>
                <a:latin typeface="Arial" panose="020B0604020202020204" pitchFamily="34" charset="0"/>
                <a:ea typeface="华文细黑" pitchFamily="2" charset="-122"/>
                <a:sym typeface="Arial" panose="020B0604020202020204" pitchFamily="34" charset="0"/>
              </a:rPr>
              <a:t>项目安全直接责任人负责日常安全管理，监督落实安全管理执行情况</a:t>
            </a:r>
            <a:endParaRPr lang="zh-CN" altLang="en-US" dirty="0">
              <a:latin typeface="Arial" panose="020B0604020202020204" pitchFamily="34" charset="0"/>
              <a:ea typeface="宋体" panose="02010600030101010101" pitchFamily="2" charset="-122"/>
            </a:endParaRPr>
          </a:p>
        </p:txBody>
      </p:sp>
      <p:cxnSp>
        <p:nvCxnSpPr>
          <p:cNvPr id="23" name="AutoShape 19"/>
          <p:cNvCxnSpPr>
            <a:stCxn id="12" idx="2"/>
          </p:cNvCxnSpPr>
          <p:nvPr/>
        </p:nvCxnSpPr>
        <p:spPr>
          <a:xfrm rot="5400000">
            <a:off x="2768600" y="1787525"/>
            <a:ext cx="466725" cy="2719388"/>
          </a:xfrm>
          <a:prstGeom prst="bentConnector3">
            <a:avLst>
              <a:gd name="adj1" fmla="val 50000"/>
            </a:avLst>
          </a:prstGeom>
          <a:ln w="9525" cap="flat" cmpd="sng">
            <a:solidFill>
              <a:srgbClr val="000000"/>
            </a:solidFill>
            <a:prstDash val="solid"/>
            <a:miter/>
            <a:headEnd type="none" w="med" len="med"/>
            <a:tailEnd type="triangle" w="med" len="med"/>
          </a:ln>
        </p:spPr>
      </p:cxnSp>
      <p:cxnSp>
        <p:nvCxnSpPr>
          <p:cNvPr id="25" name="AutoShape 19"/>
          <p:cNvCxnSpPr/>
          <p:nvPr/>
        </p:nvCxnSpPr>
        <p:spPr>
          <a:xfrm rot="-5400000" flipH="1">
            <a:off x="5491163" y="1789113"/>
            <a:ext cx="465137" cy="2717800"/>
          </a:xfrm>
          <a:prstGeom prst="bentConnector3">
            <a:avLst>
              <a:gd name="adj1" fmla="val 50000"/>
            </a:avLst>
          </a:prstGeom>
          <a:ln w="9525" cap="flat" cmpd="sng">
            <a:solidFill>
              <a:srgbClr val="000000"/>
            </a:solidFill>
            <a:prstDash val="solid"/>
            <a:miter/>
            <a:headEnd type="none" w="med" len="med"/>
            <a:tailEnd type="triangle" w="med" len="med"/>
          </a:ln>
        </p:spPr>
      </p:cxnSp>
      <p:cxnSp>
        <p:nvCxnSpPr>
          <p:cNvPr id="8208" name="直接箭头连接符 26"/>
          <p:cNvCxnSpPr/>
          <p:nvPr/>
        </p:nvCxnSpPr>
        <p:spPr>
          <a:xfrm rot="-5400000" flipH="1">
            <a:off x="4240213" y="3259138"/>
            <a:ext cx="236537" cy="3175"/>
          </a:xfrm>
          <a:prstGeom prst="straightConnector1">
            <a:avLst/>
          </a:prstGeom>
          <a:ln w="9525" cap="flat" cmpd="sng">
            <a:solidFill>
              <a:schemeClr val="tx1"/>
            </a:solidFill>
            <a:prstDash val="solid"/>
            <a:headEnd type="none" w="med" len="med"/>
            <a:tailEnd type="arrow" w="med" len="med"/>
          </a:ln>
        </p:spPr>
      </p:cxnSp>
      <p:cxnSp>
        <p:nvCxnSpPr>
          <p:cNvPr id="8209" name="直接箭头连接符 33"/>
          <p:cNvCxnSpPr>
            <a:endCxn id="20" idx="0"/>
          </p:cNvCxnSpPr>
          <p:nvPr/>
        </p:nvCxnSpPr>
        <p:spPr>
          <a:xfrm rot="-5400000" flipH="1">
            <a:off x="4240213" y="3259138"/>
            <a:ext cx="236537" cy="3175"/>
          </a:xfrm>
          <a:prstGeom prst="straightConnector1">
            <a:avLst/>
          </a:prstGeom>
          <a:ln w="9525" cap="flat" cmpd="sng">
            <a:solidFill>
              <a:schemeClr val="tx1"/>
            </a:solidFill>
            <a:prstDash val="solid"/>
            <a:headEnd type="none" w="med" len="med"/>
            <a:tailEnd type="arrow" w="med" len="med"/>
          </a:ln>
        </p:spPr>
      </p:cxnSp>
      <p:sp>
        <p:nvSpPr>
          <p:cNvPr id="35" name="Freeform 78">
            <a:hlinkClick r:id="" action="ppaction://noaction"/>
          </p:cNvPr>
          <p:cNvSpPr>
            <a:spLocks noChangeAspect="1" noEditPoints="1"/>
          </p:cNvSpPr>
          <p:nvPr/>
        </p:nvSpPr>
        <p:spPr>
          <a:xfrm>
            <a:off x="7858125" y="3167063"/>
            <a:ext cx="501650" cy="1619250"/>
          </a:xfrm>
          <a:custGeom>
            <a:avLst/>
            <a:gdLst>
              <a:gd name="txL" fmla="*/ 0 w 608"/>
              <a:gd name="txT" fmla="*/ 0 h 1965"/>
              <a:gd name="txR" fmla="*/ 608 w 608"/>
              <a:gd name="txB" fmla="*/ 1965 h 196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08" h="1965">
                <a:moveTo>
                  <a:pt x="596" y="619"/>
                </a:moveTo>
                <a:cubicBezTo>
                  <a:pt x="608" y="613"/>
                  <a:pt x="608" y="613"/>
                  <a:pt x="608" y="613"/>
                </a:cubicBezTo>
                <a:cubicBezTo>
                  <a:pt x="608" y="613"/>
                  <a:pt x="607" y="580"/>
                  <a:pt x="603" y="573"/>
                </a:cubicBezTo>
                <a:cubicBezTo>
                  <a:pt x="600" y="566"/>
                  <a:pt x="592" y="533"/>
                  <a:pt x="590" y="530"/>
                </a:cubicBezTo>
                <a:cubicBezTo>
                  <a:pt x="588" y="527"/>
                  <a:pt x="573" y="427"/>
                  <a:pt x="573" y="420"/>
                </a:cubicBezTo>
                <a:cubicBezTo>
                  <a:pt x="572" y="412"/>
                  <a:pt x="566" y="387"/>
                  <a:pt x="558" y="380"/>
                </a:cubicBezTo>
                <a:cubicBezTo>
                  <a:pt x="551" y="373"/>
                  <a:pt x="527" y="354"/>
                  <a:pt x="522" y="350"/>
                </a:cubicBezTo>
                <a:cubicBezTo>
                  <a:pt x="517" y="347"/>
                  <a:pt x="485" y="333"/>
                  <a:pt x="480" y="332"/>
                </a:cubicBezTo>
                <a:cubicBezTo>
                  <a:pt x="476" y="331"/>
                  <a:pt x="446" y="316"/>
                  <a:pt x="441" y="314"/>
                </a:cubicBezTo>
                <a:cubicBezTo>
                  <a:pt x="436" y="311"/>
                  <a:pt x="416" y="298"/>
                  <a:pt x="416" y="298"/>
                </a:cubicBezTo>
                <a:cubicBezTo>
                  <a:pt x="402" y="295"/>
                  <a:pt x="402" y="295"/>
                  <a:pt x="402" y="295"/>
                </a:cubicBezTo>
                <a:cubicBezTo>
                  <a:pt x="403" y="278"/>
                  <a:pt x="403" y="278"/>
                  <a:pt x="403" y="278"/>
                </a:cubicBezTo>
                <a:cubicBezTo>
                  <a:pt x="383" y="248"/>
                  <a:pt x="383" y="248"/>
                  <a:pt x="383" y="248"/>
                </a:cubicBezTo>
                <a:cubicBezTo>
                  <a:pt x="373" y="249"/>
                  <a:pt x="373" y="249"/>
                  <a:pt x="373" y="249"/>
                </a:cubicBezTo>
                <a:cubicBezTo>
                  <a:pt x="375" y="223"/>
                  <a:pt x="375" y="223"/>
                  <a:pt x="375" y="223"/>
                </a:cubicBezTo>
                <a:cubicBezTo>
                  <a:pt x="375" y="223"/>
                  <a:pt x="386" y="220"/>
                  <a:pt x="391" y="208"/>
                </a:cubicBezTo>
                <a:cubicBezTo>
                  <a:pt x="397" y="195"/>
                  <a:pt x="401" y="185"/>
                  <a:pt x="400" y="174"/>
                </a:cubicBezTo>
                <a:cubicBezTo>
                  <a:pt x="399" y="162"/>
                  <a:pt x="396" y="157"/>
                  <a:pt x="396" y="157"/>
                </a:cubicBezTo>
                <a:cubicBezTo>
                  <a:pt x="401" y="146"/>
                  <a:pt x="401" y="146"/>
                  <a:pt x="401" y="146"/>
                </a:cubicBezTo>
                <a:cubicBezTo>
                  <a:pt x="401" y="146"/>
                  <a:pt x="404" y="125"/>
                  <a:pt x="400" y="119"/>
                </a:cubicBezTo>
                <a:cubicBezTo>
                  <a:pt x="396" y="113"/>
                  <a:pt x="399" y="109"/>
                  <a:pt x="401" y="106"/>
                </a:cubicBezTo>
                <a:cubicBezTo>
                  <a:pt x="402" y="102"/>
                  <a:pt x="404" y="91"/>
                  <a:pt x="399" y="85"/>
                </a:cubicBezTo>
                <a:cubicBezTo>
                  <a:pt x="393" y="80"/>
                  <a:pt x="380" y="62"/>
                  <a:pt x="380" y="62"/>
                </a:cubicBezTo>
                <a:cubicBezTo>
                  <a:pt x="375" y="51"/>
                  <a:pt x="375" y="51"/>
                  <a:pt x="375" y="51"/>
                </a:cubicBezTo>
                <a:cubicBezTo>
                  <a:pt x="384" y="41"/>
                  <a:pt x="384" y="41"/>
                  <a:pt x="384" y="41"/>
                </a:cubicBezTo>
                <a:cubicBezTo>
                  <a:pt x="363" y="35"/>
                  <a:pt x="363" y="35"/>
                  <a:pt x="363" y="35"/>
                </a:cubicBezTo>
                <a:cubicBezTo>
                  <a:pt x="339" y="18"/>
                  <a:pt x="339" y="18"/>
                  <a:pt x="339" y="18"/>
                </a:cubicBezTo>
                <a:cubicBezTo>
                  <a:pt x="330" y="4"/>
                  <a:pt x="330" y="4"/>
                  <a:pt x="330" y="4"/>
                </a:cubicBezTo>
                <a:cubicBezTo>
                  <a:pt x="321" y="12"/>
                  <a:pt x="321" y="12"/>
                  <a:pt x="321" y="12"/>
                </a:cubicBezTo>
                <a:cubicBezTo>
                  <a:pt x="321" y="12"/>
                  <a:pt x="311" y="15"/>
                  <a:pt x="310" y="11"/>
                </a:cubicBezTo>
                <a:cubicBezTo>
                  <a:pt x="308" y="7"/>
                  <a:pt x="309" y="4"/>
                  <a:pt x="299" y="2"/>
                </a:cubicBezTo>
                <a:cubicBezTo>
                  <a:pt x="289" y="1"/>
                  <a:pt x="269" y="0"/>
                  <a:pt x="269" y="0"/>
                </a:cubicBezTo>
                <a:cubicBezTo>
                  <a:pt x="241" y="7"/>
                  <a:pt x="241" y="7"/>
                  <a:pt x="241" y="7"/>
                </a:cubicBezTo>
                <a:cubicBezTo>
                  <a:pt x="232" y="26"/>
                  <a:pt x="232" y="26"/>
                  <a:pt x="232" y="26"/>
                </a:cubicBezTo>
                <a:cubicBezTo>
                  <a:pt x="232" y="26"/>
                  <a:pt x="208" y="25"/>
                  <a:pt x="203" y="25"/>
                </a:cubicBezTo>
                <a:cubicBezTo>
                  <a:pt x="198" y="25"/>
                  <a:pt x="185" y="29"/>
                  <a:pt x="184" y="30"/>
                </a:cubicBezTo>
                <a:cubicBezTo>
                  <a:pt x="182" y="31"/>
                  <a:pt x="189" y="41"/>
                  <a:pt x="189" y="41"/>
                </a:cubicBezTo>
                <a:cubicBezTo>
                  <a:pt x="187" y="48"/>
                  <a:pt x="187" y="48"/>
                  <a:pt x="187" y="48"/>
                </a:cubicBezTo>
                <a:cubicBezTo>
                  <a:pt x="171" y="52"/>
                  <a:pt x="171" y="52"/>
                  <a:pt x="171" y="52"/>
                </a:cubicBezTo>
                <a:cubicBezTo>
                  <a:pt x="182" y="60"/>
                  <a:pt x="182" y="60"/>
                  <a:pt x="182" y="60"/>
                </a:cubicBezTo>
                <a:cubicBezTo>
                  <a:pt x="182" y="60"/>
                  <a:pt x="177" y="67"/>
                  <a:pt x="175" y="65"/>
                </a:cubicBezTo>
                <a:cubicBezTo>
                  <a:pt x="173" y="64"/>
                  <a:pt x="176" y="73"/>
                  <a:pt x="179" y="74"/>
                </a:cubicBezTo>
                <a:cubicBezTo>
                  <a:pt x="182" y="75"/>
                  <a:pt x="177" y="81"/>
                  <a:pt x="177" y="81"/>
                </a:cubicBezTo>
                <a:cubicBezTo>
                  <a:pt x="177" y="81"/>
                  <a:pt x="181" y="94"/>
                  <a:pt x="184" y="98"/>
                </a:cubicBezTo>
                <a:cubicBezTo>
                  <a:pt x="187" y="102"/>
                  <a:pt x="182" y="112"/>
                  <a:pt x="182" y="116"/>
                </a:cubicBezTo>
                <a:cubicBezTo>
                  <a:pt x="182" y="120"/>
                  <a:pt x="187" y="139"/>
                  <a:pt x="187" y="139"/>
                </a:cubicBezTo>
                <a:cubicBezTo>
                  <a:pt x="187" y="139"/>
                  <a:pt x="190" y="158"/>
                  <a:pt x="189" y="164"/>
                </a:cubicBezTo>
                <a:cubicBezTo>
                  <a:pt x="187" y="169"/>
                  <a:pt x="196" y="178"/>
                  <a:pt x="197" y="180"/>
                </a:cubicBezTo>
                <a:cubicBezTo>
                  <a:pt x="197" y="182"/>
                  <a:pt x="202" y="191"/>
                  <a:pt x="202" y="191"/>
                </a:cubicBezTo>
                <a:cubicBezTo>
                  <a:pt x="202" y="191"/>
                  <a:pt x="206" y="216"/>
                  <a:pt x="208" y="227"/>
                </a:cubicBezTo>
                <a:cubicBezTo>
                  <a:pt x="210" y="237"/>
                  <a:pt x="217" y="261"/>
                  <a:pt x="223" y="268"/>
                </a:cubicBezTo>
                <a:cubicBezTo>
                  <a:pt x="228" y="275"/>
                  <a:pt x="241" y="295"/>
                  <a:pt x="241" y="295"/>
                </a:cubicBezTo>
                <a:cubicBezTo>
                  <a:pt x="243" y="303"/>
                  <a:pt x="243" y="303"/>
                  <a:pt x="243" y="303"/>
                </a:cubicBezTo>
                <a:cubicBezTo>
                  <a:pt x="207" y="346"/>
                  <a:pt x="207" y="346"/>
                  <a:pt x="207" y="346"/>
                </a:cubicBezTo>
                <a:cubicBezTo>
                  <a:pt x="207" y="354"/>
                  <a:pt x="207" y="354"/>
                  <a:pt x="207" y="354"/>
                </a:cubicBezTo>
                <a:cubicBezTo>
                  <a:pt x="207" y="354"/>
                  <a:pt x="170" y="375"/>
                  <a:pt x="168" y="381"/>
                </a:cubicBezTo>
                <a:cubicBezTo>
                  <a:pt x="165" y="388"/>
                  <a:pt x="158" y="415"/>
                  <a:pt x="156" y="430"/>
                </a:cubicBezTo>
                <a:cubicBezTo>
                  <a:pt x="153" y="444"/>
                  <a:pt x="155" y="512"/>
                  <a:pt x="155" y="516"/>
                </a:cubicBezTo>
                <a:cubicBezTo>
                  <a:pt x="154" y="520"/>
                  <a:pt x="151" y="564"/>
                  <a:pt x="150" y="569"/>
                </a:cubicBezTo>
                <a:cubicBezTo>
                  <a:pt x="148" y="574"/>
                  <a:pt x="143" y="595"/>
                  <a:pt x="148" y="601"/>
                </a:cubicBezTo>
                <a:cubicBezTo>
                  <a:pt x="152" y="608"/>
                  <a:pt x="168" y="622"/>
                  <a:pt x="168" y="622"/>
                </a:cubicBezTo>
                <a:cubicBezTo>
                  <a:pt x="176" y="624"/>
                  <a:pt x="176" y="624"/>
                  <a:pt x="176" y="624"/>
                </a:cubicBezTo>
                <a:cubicBezTo>
                  <a:pt x="176" y="624"/>
                  <a:pt x="175" y="678"/>
                  <a:pt x="174" y="682"/>
                </a:cubicBezTo>
                <a:cubicBezTo>
                  <a:pt x="172" y="686"/>
                  <a:pt x="142" y="756"/>
                  <a:pt x="138" y="779"/>
                </a:cubicBezTo>
                <a:cubicBezTo>
                  <a:pt x="133" y="802"/>
                  <a:pt x="122" y="859"/>
                  <a:pt x="122" y="859"/>
                </a:cubicBezTo>
                <a:cubicBezTo>
                  <a:pt x="122" y="859"/>
                  <a:pt x="104" y="888"/>
                  <a:pt x="104" y="894"/>
                </a:cubicBezTo>
                <a:cubicBezTo>
                  <a:pt x="104" y="900"/>
                  <a:pt x="103" y="937"/>
                  <a:pt x="103" y="937"/>
                </a:cubicBezTo>
                <a:cubicBezTo>
                  <a:pt x="103" y="937"/>
                  <a:pt x="93" y="948"/>
                  <a:pt x="93" y="950"/>
                </a:cubicBezTo>
                <a:cubicBezTo>
                  <a:pt x="92" y="952"/>
                  <a:pt x="95" y="961"/>
                  <a:pt x="98" y="963"/>
                </a:cubicBezTo>
                <a:cubicBezTo>
                  <a:pt x="100" y="964"/>
                  <a:pt x="104" y="971"/>
                  <a:pt x="104" y="971"/>
                </a:cubicBezTo>
                <a:cubicBezTo>
                  <a:pt x="104" y="971"/>
                  <a:pt x="100" y="1011"/>
                  <a:pt x="98" y="1027"/>
                </a:cubicBezTo>
                <a:cubicBezTo>
                  <a:pt x="95" y="1044"/>
                  <a:pt x="88" y="1079"/>
                  <a:pt x="88" y="1079"/>
                </a:cubicBezTo>
                <a:cubicBezTo>
                  <a:pt x="88" y="1079"/>
                  <a:pt x="79" y="1092"/>
                  <a:pt x="80" y="1098"/>
                </a:cubicBezTo>
                <a:cubicBezTo>
                  <a:pt x="80" y="1104"/>
                  <a:pt x="88" y="1107"/>
                  <a:pt x="88" y="1120"/>
                </a:cubicBezTo>
                <a:cubicBezTo>
                  <a:pt x="88" y="1133"/>
                  <a:pt x="94" y="1255"/>
                  <a:pt x="94" y="1274"/>
                </a:cubicBezTo>
                <a:cubicBezTo>
                  <a:pt x="94" y="1293"/>
                  <a:pt x="96" y="1409"/>
                  <a:pt x="96" y="1411"/>
                </a:cubicBezTo>
                <a:cubicBezTo>
                  <a:pt x="96" y="1414"/>
                  <a:pt x="103" y="1424"/>
                  <a:pt x="103" y="1429"/>
                </a:cubicBezTo>
                <a:cubicBezTo>
                  <a:pt x="102" y="1435"/>
                  <a:pt x="99" y="1453"/>
                  <a:pt x="96" y="1458"/>
                </a:cubicBezTo>
                <a:cubicBezTo>
                  <a:pt x="93" y="1464"/>
                  <a:pt x="98" y="1492"/>
                  <a:pt x="98" y="1506"/>
                </a:cubicBezTo>
                <a:cubicBezTo>
                  <a:pt x="98" y="1520"/>
                  <a:pt x="104" y="1524"/>
                  <a:pt x="106" y="1536"/>
                </a:cubicBezTo>
                <a:cubicBezTo>
                  <a:pt x="107" y="1549"/>
                  <a:pt x="114" y="1570"/>
                  <a:pt x="112" y="1579"/>
                </a:cubicBezTo>
                <a:cubicBezTo>
                  <a:pt x="111" y="1588"/>
                  <a:pt x="115" y="1595"/>
                  <a:pt x="109" y="1604"/>
                </a:cubicBezTo>
                <a:cubicBezTo>
                  <a:pt x="104" y="1612"/>
                  <a:pt x="101" y="1636"/>
                  <a:pt x="101" y="1636"/>
                </a:cubicBezTo>
                <a:cubicBezTo>
                  <a:pt x="101" y="1636"/>
                  <a:pt x="102" y="1649"/>
                  <a:pt x="102" y="1654"/>
                </a:cubicBezTo>
                <a:cubicBezTo>
                  <a:pt x="102" y="1660"/>
                  <a:pt x="112" y="1674"/>
                  <a:pt x="114" y="1679"/>
                </a:cubicBezTo>
                <a:cubicBezTo>
                  <a:pt x="116" y="1684"/>
                  <a:pt x="119" y="1697"/>
                  <a:pt x="119" y="1697"/>
                </a:cubicBezTo>
                <a:cubicBezTo>
                  <a:pt x="116" y="1703"/>
                  <a:pt x="116" y="1703"/>
                  <a:pt x="116" y="1703"/>
                </a:cubicBezTo>
                <a:cubicBezTo>
                  <a:pt x="116" y="1703"/>
                  <a:pt x="102" y="1728"/>
                  <a:pt x="102" y="1732"/>
                </a:cubicBezTo>
                <a:cubicBezTo>
                  <a:pt x="102" y="1737"/>
                  <a:pt x="101" y="1743"/>
                  <a:pt x="101" y="1743"/>
                </a:cubicBezTo>
                <a:cubicBezTo>
                  <a:pt x="101" y="1743"/>
                  <a:pt x="80" y="1766"/>
                  <a:pt x="78" y="1768"/>
                </a:cubicBezTo>
                <a:cubicBezTo>
                  <a:pt x="75" y="1770"/>
                  <a:pt x="59" y="1773"/>
                  <a:pt x="59" y="1775"/>
                </a:cubicBezTo>
                <a:cubicBezTo>
                  <a:pt x="59" y="1777"/>
                  <a:pt x="45" y="1792"/>
                  <a:pt x="45" y="1792"/>
                </a:cubicBezTo>
                <a:cubicBezTo>
                  <a:pt x="45" y="1792"/>
                  <a:pt x="33" y="1798"/>
                  <a:pt x="30" y="1799"/>
                </a:cubicBezTo>
                <a:cubicBezTo>
                  <a:pt x="28" y="1800"/>
                  <a:pt x="10" y="1816"/>
                  <a:pt x="7" y="1820"/>
                </a:cubicBezTo>
                <a:cubicBezTo>
                  <a:pt x="5" y="1824"/>
                  <a:pt x="0" y="1829"/>
                  <a:pt x="0" y="1834"/>
                </a:cubicBezTo>
                <a:cubicBezTo>
                  <a:pt x="0" y="1839"/>
                  <a:pt x="4" y="1848"/>
                  <a:pt x="4" y="1848"/>
                </a:cubicBezTo>
                <a:cubicBezTo>
                  <a:pt x="4" y="1848"/>
                  <a:pt x="12" y="1856"/>
                  <a:pt x="23" y="1859"/>
                </a:cubicBezTo>
                <a:cubicBezTo>
                  <a:pt x="35" y="1862"/>
                  <a:pt x="51" y="1862"/>
                  <a:pt x="65" y="1862"/>
                </a:cubicBezTo>
                <a:cubicBezTo>
                  <a:pt x="80" y="1862"/>
                  <a:pt x="99" y="1850"/>
                  <a:pt x="111" y="1846"/>
                </a:cubicBezTo>
                <a:cubicBezTo>
                  <a:pt x="124" y="1841"/>
                  <a:pt x="144" y="1828"/>
                  <a:pt x="154" y="1827"/>
                </a:cubicBezTo>
                <a:cubicBezTo>
                  <a:pt x="164" y="1826"/>
                  <a:pt x="184" y="1823"/>
                  <a:pt x="198" y="1821"/>
                </a:cubicBezTo>
                <a:cubicBezTo>
                  <a:pt x="211" y="1819"/>
                  <a:pt x="236" y="1810"/>
                  <a:pt x="236" y="1810"/>
                </a:cubicBezTo>
                <a:cubicBezTo>
                  <a:pt x="250" y="1797"/>
                  <a:pt x="250" y="1797"/>
                  <a:pt x="250" y="1797"/>
                </a:cubicBezTo>
                <a:cubicBezTo>
                  <a:pt x="254" y="1790"/>
                  <a:pt x="254" y="1790"/>
                  <a:pt x="254" y="1790"/>
                </a:cubicBezTo>
                <a:cubicBezTo>
                  <a:pt x="253" y="1764"/>
                  <a:pt x="253" y="1764"/>
                  <a:pt x="253" y="1764"/>
                </a:cubicBezTo>
                <a:cubicBezTo>
                  <a:pt x="251" y="1750"/>
                  <a:pt x="251" y="1750"/>
                  <a:pt x="251" y="1750"/>
                </a:cubicBezTo>
                <a:cubicBezTo>
                  <a:pt x="251" y="1750"/>
                  <a:pt x="261" y="1729"/>
                  <a:pt x="261" y="1723"/>
                </a:cubicBezTo>
                <a:cubicBezTo>
                  <a:pt x="261" y="1717"/>
                  <a:pt x="255" y="1711"/>
                  <a:pt x="255" y="1711"/>
                </a:cubicBezTo>
                <a:cubicBezTo>
                  <a:pt x="254" y="1690"/>
                  <a:pt x="254" y="1690"/>
                  <a:pt x="254" y="1690"/>
                </a:cubicBezTo>
                <a:cubicBezTo>
                  <a:pt x="247" y="1675"/>
                  <a:pt x="247" y="1675"/>
                  <a:pt x="247" y="1675"/>
                </a:cubicBezTo>
                <a:cubicBezTo>
                  <a:pt x="247" y="1675"/>
                  <a:pt x="251" y="1640"/>
                  <a:pt x="252" y="1630"/>
                </a:cubicBezTo>
                <a:cubicBezTo>
                  <a:pt x="252" y="1620"/>
                  <a:pt x="253" y="1543"/>
                  <a:pt x="252" y="1536"/>
                </a:cubicBezTo>
                <a:cubicBezTo>
                  <a:pt x="252" y="1528"/>
                  <a:pt x="249" y="1509"/>
                  <a:pt x="249" y="1505"/>
                </a:cubicBezTo>
                <a:cubicBezTo>
                  <a:pt x="249" y="1501"/>
                  <a:pt x="247" y="1467"/>
                  <a:pt x="247" y="1467"/>
                </a:cubicBezTo>
                <a:cubicBezTo>
                  <a:pt x="247" y="1467"/>
                  <a:pt x="252" y="1453"/>
                  <a:pt x="253" y="1451"/>
                </a:cubicBezTo>
                <a:cubicBezTo>
                  <a:pt x="253" y="1449"/>
                  <a:pt x="251" y="1434"/>
                  <a:pt x="250" y="1430"/>
                </a:cubicBezTo>
                <a:cubicBezTo>
                  <a:pt x="250" y="1426"/>
                  <a:pt x="249" y="1410"/>
                  <a:pt x="249" y="1410"/>
                </a:cubicBezTo>
                <a:cubicBezTo>
                  <a:pt x="249" y="1410"/>
                  <a:pt x="265" y="1386"/>
                  <a:pt x="270" y="1376"/>
                </a:cubicBezTo>
                <a:cubicBezTo>
                  <a:pt x="274" y="1365"/>
                  <a:pt x="278" y="1344"/>
                  <a:pt x="280" y="1341"/>
                </a:cubicBezTo>
                <a:cubicBezTo>
                  <a:pt x="282" y="1338"/>
                  <a:pt x="295" y="1308"/>
                  <a:pt x="297" y="1306"/>
                </a:cubicBezTo>
                <a:cubicBezTo>
                  <a:pt x="299" y="1303"/>
                  <a:pt x="302" y="1251"/>
                  <a:pt x="302" y="1251"/>
                </a:cubicBezTo>
                <a:cubicBezTo>
                  <a:pt x="302" y="1251"/>
                  <a:pt x="312" y="1271"/>
                  <a:pt x="312" y="1282"/>
                </a:cubicBezTo>
                <a:cubicBezTo>
                  <a:pt x="312" y="1292"/>
                  <a:pt x="325" y="1361"/>
                  <a:pt x="325" y="1367"/>
                </a:cubicBezTo>
                <a:cubicBezTo>
                  <a:pt x="325" y="1372"/>
                  <a:pt x="332" y="1437"/>
                  <a:pt x="332" y="1442"/>
                </a:cubicBezTo>
                <a:cubicBezTo>
                  <a:pt x="332" y="1447"/>
                  <a:pt x="333" y="1498"/>
                  <a:pt x="337" y="1509"/>
                </a:cubicBezTo>
                <a:cubicBezTo>
                  <a:pt x="341" y="1519"/>
                  <a:pt x="365" y="1585"/>
                  <a:pt x="365" y="1592"/>
                </a:cubicBezTo>
                <a:cubicBezTo>
                  <a:pt x="366" y="1599"/>
                  <a:pt x="375" y="1617"/>
                  <a:pt x="372" y="1622"/>
                </a:cubicBezTo>
                <a:cubicBezTo>
                  <a:pt x="370" y="1627"/>
                  <a:pt x="366" y="1635"/>
                  <a:pt x="363" y="1642"/>
                </a:cubicBezTo>
                <a:cubicBezTo>
                  <a:pt x="360" y="1649"/>
                  <a:pt x="363" y="1684"/>
                  <a:pt x="364" y="1696"/>
                </a:cubicBezTo>
                <a:cubicBezTo>
                  <a:pt x="365" y="1708"/>
                  <a:pt x="364" y="1745"/>
                  <a:pt x="364" y="1745"/>
                </a:cubicBezTo>
                <a:cubicBezTo>
                  <a:pt x="356" y="1756"/>
                  <a:pt x="356" y="1756"/>
                  <a:pt x="356" y="1756"/>
                </a:cubicBezTo>
                <a:cubicBezTo>
                  <a:pt x="356" y="1756"/>
                  <a:pt x="349" y="1759"/>
                  <a:pt x="347" y="1761"/>
                </a:cubicBezTo>
                <a:cubicBezTo>
                  <a:pt x="345" y="1764"/>
                  <a:pt x="343" y="1789"/>
                  <a:pt x="343" y="1789"/>
                </a:cubicBezTo>
                <a:cubicBezTo>
                  <a:pt x="338" y="1789"/>
                  <a:pt x="338" y="1789"/>
                  <a:pt x="338" y="1789"/>
                </a:cubicBezTo>
                <a:cubicBezTo>
                  <a:pt x="338" y="1789"/>
                  <a:pt x="330" y="1812"/>
                  <a:pt x="330" y="1814"/>
                </a:cubicBezTo>
                <a:cubicBezTo>
                  <a:pt x="329" y="1816"/>
                  <a:pt x="328" y="1831"/>
                  <a:pt x="328" y="1831"/>
                </a:cubicBezTo>
                <a:cubicBezTo>
                  <a:pt x="311" y="1850"/>
                  <a:pt x="311" y="1850"/>
                  <a:pt x="311" y="1850"/>
                </a:cubicBezTo>
                <a:cubicBezTo>
                  <a:pt x="310" y="1858"/>
                  <a:pt x="310" y="1858"/>
                  <a:pt x="310" y="1858"/>
                </a:cubicBezTo>
                <a:cubicBezTo>
                  <a:pt x="310" y="1858"/>
                  <a:pt x="303" y="1860"/>
                  <a:pt x="297" y="1865"/>
                </a:cubicBezTo>
                <a:cubicBezTo>
                  <a:pt x="291" y="1870"/>
                  <a:pt x="290" y="1879"/>
                  <a:pt x="289" y="1881"/>
                </a:cubicBezTo>
                <a:cubicBezTo>
                  <a:pt x="289" y="1883"/>
                  <a:pt x="270" y="1901"/>
                  <a:pt x="268" y="1904"/>
                </a:cubicBezTo>
                <a:cubicBezTo>
                  <a:pt x="265" y="1907"/>
                  <a:pt x="251" y="1918"/>
                  <a:pt x="247" y="1925"/>
                </a:cubicBezTo>
                <a:cubicBezTo>
                  <a:pt x="244" y="1932"/>
                  <a:pt x="244" y="1945"/>
                  <a:pt x="245" y="1948"/>
                </a:cubicBezTo>
                <a:cubicBezTo>
                  <a:pt x="245" y="1950"/>
                  <a:pt x="247" y="1962"/>
                  <a:pt x="269" y="1962"/>
                </a:cubicBezTo>
                <a:cubicBezTo>
                  <a:pt x="291" y="1962"/>
                  <a:pt x="312" y="1965"/>
                  <a:pt x="320" y="1963"/>
                </a:cubicBezTo>
                <a:cubicBezTo>
                  <a:pt x="327" y="1961"/>
                  <a:pt x="348" y="1957"/>
                  <a:pt x="367" y="1949"/>
                </a:cubicBezTo>
                <a:cubicBezTo>
                  <a:pt x="386" y="1940"/>
                  <a:pt x="411" y="1923"/>
                  <a:pt x="423" y="1917"/>
                </a:cubicBezTo>
                <a:cubicBezTo>
                  <a:pt x="435" y="1910"/>
                  <a:pt x="452" y="1899"/>
                  <a:pt x="458" y="1896"/>
                </a:cubicBezTo>
                <a:cubicBezTo>
                  <a:pt x="464" y="1892"/>
                  <a:pt x="470" y="1884"/>
                  <a:pt x="470" y="1884"/>
                </a:cubicBezTo>
                <a:cubicBezTo>
                  <a:pt x="469" y="1877"/>
                  <a:pt x="469" y="1877"/>
                  <a:pt x="469" y="1877"/>
                </a:cubicBezTo>
                <a:cubicBezTo>
                  <a:pt x="474" y="1873"/>
                  <a:pt x="474" y="1873"/>
                  <a:pt x="474" y="1873"/>
                </a:cubicBezTo>
                <a:cubicBezTo>
                  <a:pt x="474" y="1849"/>
                  <a:pt x="474" y="1849"/>
                  <a:pt x="474" y="1849"/>
                </a:cubicBezTo>
                <a:cubicBezTo>
                  <a:pt x="474" y="1849"/>
                  <a:pt x="484" y="1833"/>
                  <a:pt x="490" y="1828"/>
                </a:cubicBezTo>
                <a:cubicBezTo>
                  <a:pt x="495" y="1824"/>
                  <a:pt x="501" y="1814"/>
                  <a:pt x="495" y="1807"/>
                </a:cubicBezTo>
                <a:cubicBezTo>
                  <a:pt x="490" y="1799"/>
                  <a:pt x="485" y="1785"/>
                  <a:pt x="485" y="1785"/>
                </a:cubicBezTo>
                <a:cubicBezTo>
                  <a:pt x="485" y="1785"/>
                  <a:pt x="485" y="1754"/>
                  <a:pt x="488" y="1747"/>
                </a:cubicBezTo>
                <a:cubicBezTo>
                  <a:pt x="492" y="1740"/>
                  <a:pt x="499" y="1691"/>
                  <a:pt x="501" y="1680"/>
                </a:cubicBezTo>
                <a:cubicBezTo>
                  <a:pt x="503" y="1670"/>
                  <a:pt x="501" y="1616"/>
                  <a:pt x="503" y="1609"/>
                </a:cubicBezTo>
                <a:cubicBezTo>
                  <a:pt x="504" y="1601"/>
                  <a:pt x="511" y="1535"/>
                  <a:pt x="511" y="1521"/>
                </a:cubicBezTo>
                <a:cubicBezTo>
                  <a:pt x="511" y="1507"/>
                  <a:pt x="509" y="1465"/>
                  <a:pt x="509" y="1460"/>
                </a:cubicBezTo>
                <a:cubicBezTo>
                  <a:pt x="509" y="1455"/>
                  <a:pt x="496" y="1426"/>
                  <a:pt x="496" y="1419"/>
                </a:cubicBezTo>
                <a:cubicBezTo>
                  <a:pt x="495" y="1411"/>
                  <a:pt x="495" y="1342"/>
                  <a:pt x="494" y="1331"/>
                </a:cubicBezTo>
                <a:cubicBezTo>
                  <a:pt x="493" y="1321"/>
                  <a:pt x="492" y="1250"/>
                  <a:pt x="491" y="1243"/>
                </a:cubicBezTo>
                <a:cubicBezTo>
                  <a:pt x="490" y="1235"/>
                  <a:pt x="484" y="1222"/>
                  <a:pt x="484" y="1209"/>
                </a:cubicBezTo>
                <a:cubicBezTo>
                  <a:pt x="484" y="1197"/>
                  <a:pt x="484" y="1097"/>
                  <a:pt x="486" y="1088"/>
                </a:cubicBezTo>
                <a:cubicBezTo>
                  <a:pt x="488" y="1079"/>
                  <a:pt x="506" y="1061"/>
                  <a:pt x="504" y="1055"/>
                </a:cubicBezTo>
                <a:cubicBezTo>
                  <a:pt x="503" y="1049"/>
                  <a:pt x="492" y="1040"/>
                  <a:pt x="492" y="1029"/>
                </a:cubicBezTo>
                <a:cubicBezTo>
                  <a:pt x="491" y="1017"/>
                  <a:pt x="489" y="989"/>
                  <a:pt x="488" y="984"/>
                </a:cubicBezTo>
                <a:cubicBezTo>
                  <a:pt x="487" y="979"/>
                  <a:pt x="482" y="945"/>
                  <a:pt x="482" y="945"/>
                </a:cubicBezTo>
                <a:cubicBezTo>
                  <a:pt x="482" y="945"/>
                  <a:pt x="535" y="871"/>
                  <a:pt x="553" y="840"/>
                </a:cubicBezTo>
                <a:cubicBezTo>
                  <a:pt x="571" y="809"/>
                  <a:pt x="589" y="765"/>
                  <a:pt x="591" y="762"/>
                </a:cubicBezTo>
                <a:cubicBezTo>
                  <a:pt x="593" y="759"/>
                  <a:pt x="602" y="737"/>
                  <a:pt x="600" y="716"/>
                </a:cubicBezTo>
                <a:cubicBezTo>
                  <a:pt x="597" y="695"/>
                  <a:pt x="596" y="619"/>
                  <a:pt x="596" y="619"/>
                </a:cubicBezTo>
                <a:close/>
                <a:moveTo>
                  <a:pt x="512" y="733"/>
                </a:moveTo>
                <a:cubicBezTo>
                  <a:pt x="508" y="739"/>
                  <a:pt x="505" y="750"/>
                  <a:pt x="505" y="750"/>
                </a:cubicBezTo>
                <a:cubicBezTo>
                  <a:pt x="507" y="725"/>
                  <a:pt x="507" y="725"/>
                  <a:pt x="507" y="725"/>
                </a:cubicBezTo>
                <a:cubicBezTo>
                  <a:pt x="510" y="705"/>
                  <a:pt x="510" y="705"/>
                  <a:pt x="510" y="705"/>
                </a:cubicBezTo>
                <a:cubicBezTo>
                  <a:pt x="514" y="696"/>
                  <a:pt x="514" y="696"/>
                  <a:pt x="514" y="696"/>
                </a:cubicBezTo>
                <a:cubicBezTo>
                  <a:pt x="514" y="696"/>
                  <a:pt x="518" y="707"/>
                  <a:pt x="519" y="712"/>
                </a:cubicBezTo>
                <a:cubicBezTo>
                  <a:pt x="519" y="716"/>
                  <a:pt x="516" y="726"/>
                  <a:pt x="512" y="733"/>
                </a:cubicBezTo>
                <a:close/>
              </a:path>
            </a:pathLst>
          </a:custGeom>
          <a:solidFill>
            <a:schemeClr val="tx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6" name="Freeform 79">
            <a:hlinkClick r:id="" action="ppaction://noaction"/>
          </p:cNvPr>
          <p:cNvSpPr>
            <a:spLocks noChangeAspect="1"/>
          </p:cNvSpPr>
          <p:nvPr/>
        </p:nvSpPr>
        <p:spPr>
          <a:xfrm>
            <a:off x="2714625" y="3214688"/>
            <a:ext cx="461963" cy="1439862"/>
          </a:xfrm>
          <a:custGeom>
            <a:avLst/>
            <a:gdLst>
              <a:gd name="txL" fmla="*/ 0 w 490"/>
              <a:gd name="txT" fmla="*/ 0 h 1524"/>
              <a:gd name="txR" fmla="*/ 490 w 490"/>
              <a:gd name="txB" fmla="*/ 1524 h 152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90" h="1524">
                <a:moveTo>
                  <a:pt x="73" y="1505"/>
                </a:moveTo>
                <a:cubicBezTo>
                  <a:pt x="81" y="1501"/>
                  <a:pt x="95" y="1494"/>
                  <a:pt x="95" y="1494"/>
                </a:cubicBezTo>
                <a:cubicBezTo>
                  <a:pt x="95" y="1494"/>
                  <a:pt x="96" y="1482"/>
                  <a:pt x="99" y="1476"/>
                </a:cubicBezTo>
                <a:cubicBezTo>
                  <a:pt x="102" y="1471"/>
                  <a:pt x="102" y="1470"/>
                  <a:pt x="112" y="1467"/>
                </a:cubicBezTo>
                <a:cubicBezTo>
                  <a:pt x="121" y="1464"/>
                  <a:pt x="126" y="1459"/>
                  <a:pt x="126" y="1459"/>
                </a:cubicBezTo>
                <a:cubicBezTo>
                  <a:pt x="129" y="1439"/>
                  <a:pt x="129" y="1439"/>
                  <a:pt x="129" y="1439"/>
                </a:cubicBezTo>
                <a:cubicBezTo>
                  <a:pt x="129" y="1439"/>
                  <a:pt x="129" y="1435"/>
                  <a:pt x="129" y="1429"/>
                </a:cubicBezTo>
                <a:cubicBezTo>
                  <a:pt x="129" y="1423"/>
                  <a:pt x="145" y="1404"/>
                  <a:pt x="145" y="1404"/>
                </a:cubicBezTo>
                <a:cubicBezTo>
                  <a:pt x="145" y="1404"/>
                  <a:pt x="157" y="1398"/>
                  <a:pt x="157" y="1391"/>
                </a:cubicBezTo>
                <a:cubicBezTo>
                  <a:pt x="157" y="1385"/>
                  <a:pt x="161" y="1364"/>
                  <a:pt x="161" y="1359"/>
                </a:cubicBezTo>
                <a:cubicBezTo>
                  <a:pt x="160" y="1354"/>
                  <a:pt x="165" y="1337"/>
                  <a:pt x="164" y="1320"/>
                </a:cubicBezTo>
                <a:cubicBezTo>
                  <a:pt x="163" y="1304"/>
                  <a:pt x="168" y="1279"/>
                  <a:pt x="168" y="1272"/>
                </a:cubicBezTo>
                <a:cubicBezTo>
                  <a:pt x="168" y="1264"/>
                  <a:pt x="174" y="1194"/>
                  <a:pt x="173" y="1185"/>
                </a:cubicBezTo>
                <a:cubicBezTo>
                  <a:pt x="173" y="1175"/>
                  <a:pt x="185" y="1138"/>
                  <a:pt x="185" y="1127"/>
                </a:cubicBezTo>
                <a:cubicBezTo>
                  <a:pt x="185" y="1117"/>
                  <a:pt x="206" y="1037"/>
                  <a:pt x="206" y="1034"/>
                </a:cubicBezTo>
                <a:cubicBezTo>
                  <a:pt x="206" y="1030"/>
                  <a:pt x="216" y="989"/>
                  <a:pt x="217" y="982"/>
                </a:cubicBezTo>
                <a:cubicBezTo>
                  <a:pt x="217" y="976"/>
                  <a:pt x="229" y="950"/>
                  <a:pt x="229" y="950"/>
                </a:cubicBezTo>
                <a:cubicBezTo>
                  <a:pt x="251" y="1001"/>
                  <a:pt x="251" y="1001"/>
                  <a:pt x="251" y="1001"/>
                </a:cubicBezTo>
                <a:cubicBezTo>
                  <a:pt x="251" y="1001"/>
                  <a:pt x="259" y="1044"/>
                  <a:pt x="260" y="1047"/>
                </a:cubicBezTo>
                <a:cubicBezTo>
                  <a:pt x="260" y="1050"/>
                  <a:pt x="280" y="1098"/>
                  <a:pt x="281" y="1106"/>
                </a:cubicBezTo>
                <a:cubicBezTo>
                  <a:pt x="283" y="1114"/>
                  <a:pt x="296" y="1133"/>
                  <a:pt x="296" y="1143"/>
                </a:cubicBezTo>
                <a:cubicBezTo>
                  <a:pt x="296" y="1152"/>
                  <a:pt x="304" y="1193"/>
                  <a:pt x="304" y="1193"/>
                </a:cubicBezTo>
                <a:cubicBezTo>
                  <a:pt x="304" y="1193"/>
                  <a:pt x="313" y="1220"/>
                  <a:pt x="313" y="1227"/>
                </a:cubicBezTo>
                <a:cubicBezTo>
                  <a:pt x="313" y="1233"/>
                  <a:pt x="313" y="1263"/>
                  <a:pt x="315" y="1266"/>
                </a:cubicBezTo>
                <a:cubicBezTo>
                  <a:pt x="317" y="1269"/>
                  <a:pt x="316" y="1295"/>
                  <a:pt x="317" y="1309"/>
                </a:cubicBezTo>
                <a:cubicBezTo>
                  <a:pt x="318" y="1323"/>
                  <a:pt x="318" y="1345"/>
                  <a:pt x="321" y="1350"/>
                </a:cubicBezTo>
                <a:cubicBezTo>
                  <a:pt x="323" y="1355"/>
                  <a:pt x="329" y="1379"/>
                  <a:pt x="336" y="1386"/>
                </a:cubicBezTo>
                <a:cubicBezTo>
                  <a:pt x="342" y="1393"/>
                  <a:pt x="361" y="1411"/>
                  <a:pt x="361" y="1415"/>
                </a:cubicBezTo>
                <a:cubicBezTo>
                  <a:pt x="362" y="1419"/>
                  <a:pt x="364" y="1427"/>
                  <a:pt x="367" y="1435"/>
                </a:cubicBezTo>
                <a:cubicBezTo>
                  <a:pt x="370" y="1444"/>
                  <a:pt x="374" y="1461"/>
                  <a:pt x="374" y="1463"/>
                </a:cubicBezTo>
                <a:cubicBezTo>
                  <a:pt x="374" y="1465"/>
                  <a:pt x="381" y="1472"/>
                  <a:pt x="385" y="1477"/>
                </a:cubicBezTo>
                <a:cubicBezTo>
                  <a:pt x="389" y="1482"/>
                  <a:pt x="405" y="1490"/>
                  <a:pt x="409" y="1492"/>
                </a:cubicBezTo>
                <a:cubicBezTo>
                  <a:pt x="426" y="1502"/>
                  <a:pt x="476" y="1495"/>
                  <a:pt x="479" y="1478"/>
                </a:cubicBezTo>
                <a:cubicBezTo>
                  <a:pt x="484" y="1453"/>
                  <a:pt x="466" y="1443"/>
                  <a:pt x="460" y="1425"/>
                </a:cubicBezTo>
                <a:cubicBezTo>
                  <a:pt x="455" y="1407"/>
                  <a:pt x="431" y="1385"/>
                  <a:pt x="431" y="1365"/>
                </a:cubicBezTo>
                <a:cubicBezTo>
                  <a:pt x="431" y="1346"/>
                  <a:pt x="429" y="1297"/>
                  <a:pt x="428" y="1290"/>
                </a:cubicBezTo>
                <a:cubicBezTo>
                  <a:pt x="426" y="1284"/>
                  <a:pt x="423" y="1261"/>
                  <a:pt x="420" y="1250"/>
                </a:cubicBezTo>
                <a:cubicBezTo>
                  <a:pt x="417" y="1239"/>
                  <a:pt x="427" y="1134"/>
                  <a:pt x="424" y="1120"/>
                </a:cubicBezTo>
                <a:cubicBezTo>
                  <a:pt x="421" y="1106"/>
                  <a:pt x="418" y="1052"/>
                  <a:pt x="416" y="1045"/>
                </a:cubicBezTo>
                <a:cubicBezTo>
                  <a:pt x="415" y="1038"/>
                  <a:pt x="407" y="999"/>
                  <a:pt x="407" y="988"/>
                </a:cubicBezTo>
                <a:cubicBezTo>
                  <a:pt x="407" y="977"/>
                  <a:pt x="418" y="926"/>
                  <a:pt x="417" y="901"/>
                </a:cubicBezTo>
                <a:cubicBezTo>
                  <a:pt x="417" y="875"/>
                  <a:pt x="411" y="874"/>
                  <a:pt x="418" y="870"/>
                </a:cubicBezTo>
                <a:cubicBezTo>
                  <a:pt x="425" y="867"/>
                  <a:pt x="435" y="860"/>
                  <a:pt x="440" y="860"/>
                </a:cubicBezTo>
                <a:cubicBezTo>
                  <a:pt x="445" y="859"/>
                  <a:pt x="444" y="849"/>
                  <a:pt x="443" y="845"/>
                </a:cubicBezTo>
                <a:cubicBezTo>
                  <a:pt x="441" y="841"/>
                  <a:pt x="435" y="797"/>
                  <a:pt x="435" y="797"/>
                </a:cubicBezTo>
                <a:cubicBezTo>
                  <a:pt x="435" y="797"/>
                  <a:pt x="456" y="776"/>
                  <a:pt x="457" y="771"/>
                </a:cubicBezTo>
                <a:cubicBezTo>
                  <a:pt x="459" y="765"/>
                  <a:pt x="475" y="746"/>
                  <a:pt x="475" y="739"/>
                </a:cubicBezTo>
                <a:cubicBezTo>
                  <a:pt x="475" y="732"/>
                  <a:pt x="472" y="717"/>
                  <a:pt x="473" y="709"/>
                </a:cubicBezTo>
                <a:cubicBezTo>
                  <a:pt x="474" y="698"/>
                  <a:pt x="479" y="646"/>
                  <a:pt x="484" y="634"/>
                </a:cubicBezTo>
                <a:cubicBezTo>
                  <a:pt x="490" y="621"/>
                  <a:pt x="487" y="590"/>
                  <a:pt x="487" y="581"/>
                </a:cubicBezTo>
                <a:cubicBezTo>
                  <a:pt x="487" y="571"/>
                  <a:pt x="490" y="549"/>
                  <a:pt x="486" y="533"/>
                </a:cubicBezTo>
                <a:cubicBezTo>
                  <a:pt x="483" y="517"/>
                  <a:pt x="482" y="474"/>
                  <a:pt x="482" y="467"/>
                </a:cubicBezTo>
                <a:cubicBezTo>
                  <a:pt x="482" y="460"/>
                  <a:pt x="484" y="441"/>
                  <a:pt x="484" y="421"/>
                </a:cubicBezTo>
                <a:cubicBezTo>
                  <a:pt x="484" y="402"/>
                  <a:pt x="473" y="378"/>
                  <a:pt x="473" y="361"/>
                </a:cubicBezTo>
                <a:cubicBezTo>
                  <a:pt x="473" y="345"/>
                  <a:pt x="465" y="324"/>
                  <a:pt x="459" y="311"/>
                </a:cubicBezTo>
                <a:cubicBezTo>
                  <a:pt x="454" y="298"/>
                  <a:pt x="456" y="279"/>
                  <a:pt x="441" y="271"/>
                </a:cubicBezTo>
                <a:cubicBezTo>
                  <a:pt x="426" y="263"/>
                  <a:pt x="333" y="241"/>
                  <a:pt x="333" y="241"/>
                </a:cubicBezTo>
                <a:cubicBezTo>
                  <a:pt x="306" y="221"/>
                  <a:pt x="306" y="221"/>
                  <a:pt x="306" y="221"/>
                </a:cubicBezTo>
                <a:cubicBezTo>
                  <a:pt x="290" y="201"/>
                  <a:pt x="290" y="201"/>
                  <a:pt x="290" y="201"/>
                </a:cubicBezTo>
                <a:cubicBezTo>
                  <a:pt x="284" y="200"/>
                  <a:pt x="284" y="200"/>
                  <a:pt x="284" y="200"/>
                </a:cubicBezTo>
                <a:cubicBezTo>
                  <a:pt x="284" y="200"/>
                  <a:pt x="281" y="195"/>
                  <a:pt x="280" y="184"/>
                </a:cubicBezTo>
                <a:cubicBezTo>
                  <a:pt x="279" y="174"/>
                  <a:pt x="278" y="160"/>
                  <a:pt x="282" y="148"/>
                </a:cubicBezTo>
                <a:cubicBezTo>
                  <a:pt x="287" y="136"/>
                  <a:pt x="299" y="104"/>
                  <a:pt x="298" y="91"/>
                </a:cubicBezTo>
                <a:cubicBezTo>
                  <a:pt x="296" y="77"/>
                  <a:pt x="287" y="52"/>
                  <a:pt x="280" y="44"/>
                </a:cubicBezTo>
                <a:cubicBezTo>
                  <a:pt x="273" y="36"/>
                  <a:pt x="254" y="15"/>
                  <a:pt x="237" y="9"/>
                </a:cubicBezTo>
                <a:cubicBezTo>
                  <a:pt x="219" y="3"/>
                  <a:pt x="206" y="0"/>
                  <a:pt x="192" y="6"/>
                </a:cubicBezTo>
                <a:cubicBezTo>
                  <a:pt x="158" y="19"/>
                  <a:pt x="153" y="31"/>
                  <a:pt x="146" y="51"/>
                </a:cubicBezTo>
                <a:cubicBezTo>
                  <a:pt x="138" y="72"/>
                  <a:pt x="142" y="99"/>
                  <a:pt x="142" y="99"/>
                </a:cubicBezTo>
                <a:cubicBezTo>
                  <a:pt x="143" y="113"/>
                  <a:pt x="143" y="113"/>
                  <a:pt x="143" y="113"/>
                </a:cubicBezTo>
                <a:cubicBezTo>
                  <a:pt x="150" y="124"/>
                  <a:pt x="150" y="124"/>
                  <a:pt x="150" y="124"/>
                </a:cubicBezTo>
                <a:cubicBezTo>
                  <a:pt x="150" y="124"/>
                  <a:pt x="150" y="151"/>
                  <a:pt x="151" y="156"/>
                </a:cubicBezTo>
                <a:cubicBezTo>
                  <a:pt x="152" y="160"/>
                  <a:pt x="166" y="183"/>
                  <a:pt x="167" y="188"/>
                </a:cubicBezTo>
                <a:cubicBezTo>
                  <a:pt x="169" y="192"/>
                  <a:pt x="172" y="196"/>
                  <a:pt x="178" y="204"/>
                </a:cubicBezTo>
                <a:cubicBezTo>
                  <a:pt x="184" y="213"/>
                  <a:pt x="187" y="219"/>
                  <a:pt x="193" y="219"/>
                </a:cubicBezTo>
                <a:cubicBezTo>
                  <a:pt x="199" y="219"/>
                  <a:pt x="196" y="226"/>
                  <a:pt x="196" y="226"/>
                </a:cubicBezTo>
                <a:cubicBezTo>
                  <a:pt x="196" y="226"/>
                  <a:pt x="190" y="232"/>
                  <a:pt x="186" y="239"/>
                </a:cubicBezTo>
                <a:cubicBezTo>
                  <a:pt x="182" y="246"/>
                  <a:pt x="178" y="254"/>
                  <a:pt x="178" y="254"/>
                </a:cubicBezTo>
                <a:cubicBezTo>
                  <a:pt x="178" y="254"/>
                  <a:pt x="163" y="256"/>
                  <a:pt x="148" y="262"/>
                </a:cubicBezTo>
                <a:cubicBezTo>
                  <a:pt x="134" y="267"/>
                  <a:pt x="84" y="290"/>
                  <a:pt x="78" y="296"/>
                </a:cubicBezTo>
                <a:cubicBezTo>
                  <a:pt x="72" y="302"/>
                  <a:pt x="60" y="307"/>
                  <a:pt x="60" y="307"/>
                </a:cubicBezTo>
                <a:cubicBezTo>
                  <a:pt x="60" y="307"/>
                  <a:pt x="51" y="330"/>
                  <a:pt x="51" y="338"/>
                </a:cubicBezTo>
                <a:cubicBezTo>
                  <a:pt x="51" y="345"/>
                  <a:pt x="46" y="367"/>
                  <a:pt x="44" y="376"/>
                </a:cubicBezTo>
                <a:cubicBezTo>
                  <a:pt x="43" y="386"/>
                  <a:pt x="40" y="420"/>
                  <a:pt x="40" y="431"/>
                </a:cubicBezTo>
                <a:cubicBezTo>
                  <a:pt x="40" y="441"/>
                  <a:pt x="38" y="493"/>
                  <a:pt x="36" y="505"/>
                </a:cubicBezTo>
                <a:cubicBezTo>
                  <a:pt x="35" y="517"/>
                  <a:pt x="35" y="545"/>
                  <a:pt x="35" y="551"/>
                </a:cubicBezTo>
                <a:cubicBezTo>
                  <a:pt x="35" y="558"/>
                  <a:pt x="38" y="570"/>
                  <a:pt x="38" y="579"/>
                </a:cubicBezTo>
                <a:cubicBezTo>
                  <a:pt x="39" y="588"/>
                  <a:pt x="35" y="593"/>
                  <a:pt x="34" y="601"/>
                </a:cubicBezTo>
                <a:cubicBezTo>
                  <a:pt x="33" y="609"/>
                  <a:pt x="29" y="630"/>
                  <a:pt x="29" y="637"/>
                </a:cubicBezTo>
                <a:cubicBezTo>
                  <a:pt x="29" y="644"/>
                  <a:pt x="31" y="673"/>
                  <a:pt x="31" y="676"/>
                </a:cubicBezTo>
                <a:cubicBezTo>
                  <a:pt x="31" y="679"/>
                  <a:pt x="38" y="697"/>
                  <a:pt x="38" y="697"/>
                </a:cubicBezTo>
                <a:cubicBezTo>
                  <a:pt x="38" y="708"/>
                  <a:pt x="38" y="708"/>
                  <a:pt x="38" y="708"/>
                </a:cubicBezTo>
                <a:cubicBezTo>
                  <a:pt x="38" y="708"/>
                  <a:pt x="28" y="725"/>
                  <a:pt x="28" y="733"/>
                </a:cubicBezTo>
                <a:cubicBezTo>
                  <a:pt x="28" y="742"/>
                  <a:pt x="38" y="770"/>
                  <a:pt x="38" y="775"/>
                </a:cubicBezTo>
                <a:cubicBezTo>
                  <a:pt x="38" y="779"/>
                  <a:pt x="42" y="792"/>
                  <a:pt x="42" y="792"/>
                </a:cubicBezTo>
                <a:cubicBezTo>
                  <a:pt x="42" y="792"/>
                  <a:pt x="44" y="803"/>
                  <a:pt x="41" y="811"/>
                </a:cubicBezTo>
                <a:cubicBezTo>
                  <a:pt x="38" y="819"/>
                  <a:pt x="26" y="842"/>
                  <a:pt x="26" y="842"/>
                </a:cubicBezTo>
                <a:cubicBezTo>
                  <a:pt x="26" y="842"/>
                  <a:pt x="28" y="846"/>
                  <a:pt x="30" y="847"/>
                </a:cubicBezTo>
                <a:cubicBezTo>
                  <a:pt x="33" y="848"/>
                  <a:pt x="52" y="850"/>
                  <a:pt x="52" y="850"/>
                </a:cubicBezTo>
                <a:cubicBezTo>
                  <a:pt x="52" y="850"/>
                  <a:pt x="52" y="875"/>
                  <a:pt x="50" y="883"/>
                </a:cubicBezTo>
                <a:cubicBezTo>
                  <a:pt x="47" y="892"/>
                  <a:pt x="52" y="965"/>
                  <a:pt x="52" y="979"/>
                </a:cubicBezTo>
                <a:cubicBezTo>
                  <a:pt x="52" y="993"/>
                  <a:pt x="52" y="1049"/>
                  <a:pt x="52" y="1053"/>
                </a:cubicBezTo>
                <a:cubicBezTo>
                  <a:pt x="52" y="1057"/>
                  <a:pt x="48" y="1117"/>
                  <a:pt x="47" y="1126"/>
                </a:cubicBezTo>
                <a:cubicBezTo>
                  <a:pt x="46" y="1134"/>
                  <a:pt x="43" y="1157"/>
                  <a:pt x="43" y="1163"/>
                </a:cubicBezTo>
                <a:cubicBezTo>
                  <a:pt x="43" y="1168"/>
                  <a:pt x="42" y="1196"/>
                  <a:pt x="42" y="1208"/>
                </a:cubicBezTo>
                <a:cubicBezTo>
                  <a:pt x="41" y="1221"/>
                  <a:pt x="38" y="1249"/>
                  <a:pt x="36" y="1257"/>
                </a:cubicBezTo>
                <a:cubicBezTo>
                  <a:pt x="33" y="1265"/>
                  <a:pt x="30" y="1298"/>
                  <a:pt x="30" y="1302"/>
                </a:cubicBezTo>
                <a:cubicBezTo>
                  <a:pt x="30" y="1306"/>
                  <a:pt x="28" y="1337"/>
                  <a:pt x="28" y="1342"/>
                </a:cubicBezTo>
                <a:cubicBezTo>
                  <a:pt x="28" y="1346"/>
                  <a:pt x="24" y="1355"/>
                  <a:pt x="26" y="1361"/>
                </a:cubicBezTo>
                <a:cubicBezTo>
                  <a:pt x="29" y="1366"/>
                  <a:pt x="30" y="1377"/>
                  <a:pt x="30" y="1387"/>
                </a:cubicBezTo>
                <a:cubicBezTo>
                  <a:pt x="30" y="1396"/>
                  <a:pt x="30" y="1416"/>
                  <a:pt x="30" y="1416"/>
                </a:cubicBezTo>
                <a:cubicBezTo>
                  <a:pt x="30" y="1416"/>
                  <a:pt x="29" y="1433"/>
                  <a:pt x="27" y="1438"/>
                </a:cubicBezTo>
                <a:cubicBezTo>
                  <a:pt x="24" y="1443"/>
                  <a:pt x="16" y="1449"/>
                  <a:pt x="12" y="1459"/>
                </a:cubicBezTo>
                <a:cubicBezTo>
                  <a:pt x="7" y="1469"/>
                  <a:pt x="2" y="1481"/>
                  <a:pt x="3" y="1487"/>
                </a:cubicBezTo>
                <a:cubicBezTo>
                  <a:pt x="4" y="1494"/>
                  <a:pt x="0" y="1506"/>
                  <a:pt x="7" y="1507"/>
                </a:cubicBezTo>
                <a:cubicBezTo>
                  <a:pt x="7" y="1507"/>
                  <a:pt x="37" y="1524"/>
                  <a:pt x="73" y="1505"/>
                </a:cubicBezTo>
                <a:close/>
              </a:path>
            </a:pathLst>
          </a:custGeom>
          <a:solidFill>
            <a:schemeClr val="tx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64" name="Freeform 79">
            <a:hlinkClick r:id="" action="ppaction://noaction"/>
          </p:cNvPr>
          <p:cNvSpPr>
            <a:spLocks noChangeAspect="1"/>
          </p:cNvSpPr>
          <p:nvPr/>
        </p:nvSpPr>
        <p:spPr>
          <a:xfrm>
            <a:off x="5324475" y="3214688"/>
            <a:ext cx="461963" cy="1439862"/>
          </a:xfrm>
          <a:custGeom>
            <a:avLst/>
            <a:gdLst>
              <a:gd name="txL" fmla="*/ 0 w 490"/>
              <a:gd name="txT" fmla="*/ 0 h 1524"/>
              <a:gd name="txR" fmla="*/ 490 w 490"/>
              <a:gd name="txB" fmla="*/ 1524 h 152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90" h="1524">
                <a:moveTo>
                  <a:pt x="73" y="1505"/>
                </a:moveTo>
                <a:cubicBezTo>
                  <a:pt x="81" y="1501"/>
                  <a:pt x="95" y="1494"/>
                  <a:pt x="95" y="1494"/>
                </a:cubicBezTo>
                <a:cubicBezTo>
                  <a:pt x="95" y="1494"/>
                  <a:pt x="96" y="1482"/>
                  <a:pt x="99" y="1476"/>
                </a:cubicBezTo>
                <a:cubicBezTo>
                  <a:pt x="102" y="1471"/>
                  <a:pt x="102" y="1470"/>
                  <a:pt x="112" y="1467"/>
                </a:cubicBezTo>
                <a:cubicBezTo>
                  <a:pt x="121" y="1464"/>
                  <a:pt x="126" y="1459"/>
                  <a:pt x="126" y="1459"/>
                </a:cubicBezTo>
                <a:cubicBezTo>
                  <a:pt x="129" y="1439"/>
                  <a:pt x="129" y="1439"/>
                  <a:pt x="129" y="1439"/>
                </a:cubicBezTo>
                <a:cubicBezTo>
                  <a:pt x="129" y="1439"/>
                  <a:pt x="129" y="1435"/>
                  <a:pt x="129" y="1429"/>
                </a:cubicBezTo>
                <a:cubicBezTo>
                  <a:pt x="129" y="1423"/>
                  <a:pt x="145" y="1404"/>
                  <a:pt x="145" y="1404"/>
                </a:cubicBezTo>
                <a:cubicBezTo>
                  <a:pt x="145" y="1404"/>
                  <a:pt x="157" y="1398"/>
                  <a:pt x="157" y="1391"/>
                </a:cubicBezTo>
                <a:cubicBezTo>
                  <a:pt x="157" y="1385"/>
                  <a:pt x="161" y="1364"/>
                  <a:pt x="161" y="1359"/>
                </a:cubicBezTo>
                <a:cubicBezTo>
                  <a:pt x="160" y="1354"/>
                  <a:pt x="165" y="1337"/>
                  <a:pt x="164" y="1320"/>
                </a:cubicBezTo>
                <a:cubicBezTo>
                  <a:pt x="163" y="1304"/>
                  <a:pt x="168" y="1279"/>
                  <a:pt x="168" y="1272"/>
                </a:cubicBezTo>
                <a:cubicBezTo>
                  <a:pt x="168" y="1264"/>
                  <a:pt x="174" y="1194"/>
                  <a:pt x="173" y="1185"/>
                </a:cubicBezTo>
                <a:cubicBezTo>
                  <a:pt x="173" y="1175"/>
                  <a:pt x="185" y="1138"/>
                  <a:pt x="185" y="1127"/>
                </a:cubicBezTo>
                <a:cubicBezTo>
                  <a:pt x="185" y="1117"/>
                  <a:pt x="206" y="1037"/>
                  <a:pt x="206" y="1034"/>
                </a:cubicBezTo>
                <a:cubicBezTo>
                  <a:pt x="206" y="1030"/>
                  <a:pt x="216" y="989"/>
                  <a:pt x="217" y="982"/>
                </a:cubicBezTo>
                <a:cubicBezTo>
                  <a:pt x="217" y="976"/>
                  <a:pt x="229" y="950"/>
                  <a:pt x="229" y="950"/>
                </a:cubicBezTo>
                <a:cubicBezTo>
                  <a:pt x="251" y="1001"/>
                  <a:pt x="251" y="1001"/>
                  <a:pt x="251" y="1001"/>
                </a:cubicBezTo>
                <a:cubicBezTo>
                  <a:pt x="251" y="1001"/>
                  <a:pt x="259" y="1044"/>
                  <a:pt x="260" y="1047"/>
                </a:cubicBezTo>
                <a:cubicBezTo>
                  <a:pt x="260" y="1050"/>
                  <a:pt x="280" y="1098"/>
                  <a:pt x="281" y="1106"/>
                </a:cubicBezTo>
                <a:cubicBezTo>
                  <a:pt x="283" y="1114"/>
                  <a:pt x="296" y="1133"/>
                  <a:pt x="296" y="1143"/>
                </a:cubicBezTo>
                <a:cubicBezTo>
                  <a:pt x="296" y="1152"/>
                  <a:pt x="304" y="1193"/>
                  <a:pt x="304" y="1193"/>
                </a:cubicBezTo>
                <a:cubicBezTo>
                  <a:pt x="304" y="1193"/>
                  <a:pt x="313" y="1220"/>
                  <a:pt x="313" y="1227"/>
                </a:cubicBezTo>
                <a:cubicBezTo>
                  <a:pt x="313" y="1233"/>
                  <a:pt x="313" y="1263"/>
                  <a:pt x="315" y="1266"/>
                </a:cubicBezTo>
                <a:cubicBezTo>
                  <a:pt x="317" y="1269"/>
                  <a:pt x="316" y="1295"/>
                  <a:pt x="317" y="1309"/>
                </a:cubicBezTo>
                <a:cubicBezTo>
                  <a:pt x="318" y="1323"/>
                  <a:pt x="318" y="1345"/>
                  <a:pt x="321" y="1350"/>
                </a:cubicBezTo>
                <a:cubicBezTo>
                  <a:pt x="323" y="1355"/>
                  <a:pt x="329" y="1379"/>
                  <a:pt x="336" y="1386"/>
                </a:cubicBezTo>
                <a:cubicBezTo>
                  <a:pt x="342" y="1393"/>
                  <a:pt x="361" y="1411"/>
                  <a:pt x="361" y="1415"/>
                </a:cubicBezTo>
                <a:cubicBezTo>
                  <a:pt x="362" y="1419"/>
                  <a:pt x="364" y="1427"/>
                  <a:pt x="367" y="1435"/>
                </a:cubicBezTo>
                <a:cubicBezTo>
                  <a:pt x="370" y="1444"/>
                  <a:pt x="374" y="1461"/>
                  <a:pt x="374" y="1463"/>
                </a:cubicBezTo>
                <a:cubicBezTo>
                  <a:pt x="374" y="1465"/>
                  <a:pt x="381" y="1472"/>
                  <a:pt x="385" y="1477"/>
                </a:cubicBezTo>
                <a:cubicBezTo>
                  <a:pt x="389" y="1482"/>
                  <a:pt x="405" y="1490"/>
                  <a:pt x="409" y="1492"/>
                </a:cubicBezTo>
                <a:cubicBezTo>
                  <a:pt x="426" y="1502"/>
                  <a:pt x="476" y="1495"/>
                  <a:pt x="479" y="1478"/>
                </a:cubicBezTo>
                <a:cubicBezTo>
                  <a:pt x="484" y="1453"/>
                  <a:pt x="466" y="1443"/>
                  <a:pt x="460" y="1425"/>
                </a:cubicBezTo>
                <a:cubicBezTo>
                  <a:pt x="455" y="1407"/>
                  <a:pt x="431" y="1385"/>
                  <a:pt x="431" y="1365"/>
                </a:cubicBezTo>
                <a:cubicBezTo>
                  <a:pt x="431" y="1346"/>
                  <a:pt x="429" y="1297"/>
                  <a:pt x="428" y="1290"/>
                </a:cubicBezTo>
                <a:cubicBezTo>
                  <a:pt x="426" y="1284"/>
                  <a:pt x="423" y="1261"/>
                  <a:pt x="420" y="1250"/>
                </a:cubicBezTo>
                <a:cubicBezTo>
                  <a:pt x="417" y="1239"/>
                  <a:pt x="427" y="1134"/>
                  <a:pt x="424" y="1120"/>
                </a:cubicBezTo>
                <a:cubicBezTo>
                  <a:pt x="421" y="1106"/>
                  <a:pt x="418" y="1052"/>
                  <a:pt x="416" y="1045"/>
                </a:cubicBezTo>
                <a:cubicBezTo>
                  <a:pt x="415" y="1038"/>
                  <a:pt x="407" y="999"/>
                  <a:pt x="407" y="988"/>
                </a:cubicBezTo>
                <a:cubicBezTo>
                  <a:pt x="407" y="977"/>
                  <a:pt x="418" y="926"/>
                  <a:pt x="417" y="901"/>
                </a:cubicBezTo>
                <a:cubicBezTo>
                  <a:pt x="417" y="875"/>
                  <a:pt x="411" y="874"/>
                  <a:pt x="418" y="870"/>
                </a:cubicBezTo>
                <a:cubicBezTo>
                  <a:pt x="425" y="867"/>
                  <a:pt x="435" y="860"/>
                  <a:pt x="440" y="860"/>
                </a:cubicBezTo>
                <a:cubicBezTo>
                  <a:pt x="445" y="859"/>
                  <a:pt x="444" y="849"/>
                  <a:pt x="443" y="845"/>
                </a:cubicBezTo>
                <a:cubicBezTo>
                  <a:pt x="441" y="841"/>
                  <a:pt x="435" y="797"/>
                  <a:pt x="435" y="797"/>
                </a:cubicBezTo>
                <a:cubicBezTo>
                  <a:pt x="435" y="797"/>
                  <a:pt x="456" y="776"/>
                  <a:pt x="457" y="771"/>
                </a:cubicBezTo>
                <a:cubicBezTo>
                  <a:pt x="459" y="765"/>
                  <a:pt x="475" y="746"/>
                  <a:pt x="475" y="739"/>
                </a:cubicBezTo>
                <a:cubicBezTo>
                  <a:pt x="475" y="732"/>
                  <a:pt x="472" y="717"/>
                  <a:pt x="473" y="709"/>
                </a:cubicBezTo>
                <a:cubicBezTo>
                  <a:pt x="474" y="698"/>
                  <a:pt x="479" y="646"/>
                  <a:pt x="484" y="634"/>
                </a:cubicBezTo>
                <a:cubicBezTo>
                  <a:pt x="490" y="621"/>
                  <a:pt x="487" y="590"/>
                  <a:pt x="487" y="581"/>
                </a:cubicBezTo>
                <a:cubicBezTo>
                  <a:pt x="487" y="571"/>
                  <a:pt x="490" y="549"/>
                  <a:pt x="486" y="533"/>
                </a:cubicBezTo>
                <a:cubicBezTo>
                  <a:pt x="483" y="517"/>
                  <a:pt x="482" y="474"/>
                  <a:pt x="482" y="467"/>
                </a:cubicBezTo>
                <a:cubicBezTo>
                  <a:pt x="482" y="460"/>
                  <a:pt x="484" y="441"/>
                  <a:pt x="484" y="421"/>
                </a:cubicBezTo>
                <a:cubicBezTo>
                  <a:pt x="484" y="402"/>
                  <a:pt x="473" y="378"/>
                  <a:pt x="473" y="361"/>
                </a:cubicBezTo>
                <a:cubicBezTo>
                  <a:pt x="473" y="345"/>
                  <a:pt x="465" y="324"/>
                  <a:pt x="459" y="311"/>
                </a:cubicBezTo>
                <a:cubicBezTo>
                  <a:pt x="454" y="298"/>
                  <a:pt x="456" y="279"/>
                  <a:pt x="441" y="271"/>
                </a:cubicBezTo>
                <a:cubicBezTo>
                  <a:pt x="426" y="263"/>
                  <a:pt x="333" y="241"/>
                  <a:pt x="333" y="241"/>
                </a:cubicBezTo>
                <a:cubicBezTo>
                  <a:pt x="306" y="221"/>
                  <a:pt x="306" y="221"/>
                  <a:pt x="306" y="221"/>
                </a:cubicBezTo>
                <a:cubicBezTo>
                  <a:pt x="290" y="201"/>
                  <a:pt x="290" y="201"/>
                  <a:pt x="290" y="201"/>
                </a:cubicBezTo>
                <a:cubicBezTo>
                  <a:pt x="284" y="200"/>
                  <a:pt x="284" y="200"/>
                  <a:pt x="284" y="200"/>
                </a:cubicBezTo>
                <a:cubicBezTo>
                  <a:pt x="284" y="200"/>
                  <a:pt x="281" y="195"/>
                  <a:pt x="280" y="184"/>
                </a:cubicBezTo>
                <a:cubicBezTo>
                  <a:pt x="279" y="174"/>
                  <a:pt x="278" y="160"/>
                  <a:pt x="282" y="148"/>
                </a:cubicBezTo>
                <a:cubicBezTo>
                  <a:pt x="287" y="136"/>
                  <a:pt x="299" y="104"/>
                  <a:pt x="298" y="91"/>
                </a:cubicBezTo>
                <a:cubicBezTo>
                  <a:pt x="296" y="77"/>
                  <a:pt x="287" y="52"/>
                  <a:pt x="280" y="44"/>
                </a:cubicBezTo>
                <a:cubicBezTo>
                  <a:pt x="273" y="36"/>
                  <a:pt x="254" y="15"/>
                  <a:pt x="237" y="9"/>
                </a:cubicBezTo>
                <a:cubicBezTo>
                  <a:pt x="219" y="3"/>
                  <a:pt x="206" y="0"/>
                  <a:pt x="192" y="6"/>
                </a:cubicBezTo>
                <a:cubicBezTo>
                  <a:pt x="158" y="19"/>
                  <a:pt x="153" y="31"/>
                  <a:pt x="146" y="51"/>
                </a:cubicBezTo>
                <a:cubicBezTo>
                  <a:pt x="138" y="72"/>
                  <a:pt x="142" y="99"/>
                  <a:pt x="142" y="99"/>
                </a:cubicBezTo>
                <a:cubicBezTo>
                  <a:pt x="143" y="113"/>
                  <a:pt x="143" y="113"/>
                  <a:pt x="143" y="113"/>
                </a:cubicBezTo>
                <a:cubicBezTo>
                  <a:pt x="150" y="124"/>
                  <a:pt x="150" y="124"/>
                  <a:pt x="150" y="124"/>
                </a:cubicBezTo>
                <a:cubicBezTo>
                  <a:pt x="150" y="124"/>
                  <a:pt x="150" y="151"/>
                  <a:pt x="151" y="156"/>
                </a:cubicBezTo>
                <a:cubicBezTo>
                  <a:pt x="152" y="160"/>
                  <a:pt x="166" y="183"/>
                  <a:pt x="167" y="188"/>
                </a:cubicBezTo>
                <a:cubicBezTo>
                  <a:pt x="169" y="192"/>
                  <a:pt x="172" y="196"/>
                  <a:pt x="178" y="204"/>
                </a:cubicBezTo>
                <a:cubicBezTo>
                  <a:pt x="184" y="213"/>
                  <a:pt x="187" y="219"/>
                  <a:pt x="193" y="219"/>
                </a:cubicBezTo>
                <a:cubicBezTo>
                  <a:pt x="199" y="219"/>
                  <a:pt x="196" y="226"/>
                  <a:pt x="196" y="226"/>
                </a:cubicBezTo>
                <a:cubicBezTo>
                  <a:pt x="196" y="226"/>
                  <a:pt x="190" y="232"/>
                  <a:pt x="186" y="239"/>
                </a:cubicBezTo>
                <a:cubicBezTo>
                  <a:pt x="182" y="246"/>
                  <a:pt x="178" y="254"/>
                  <a:pt x="178" y="254"/>
                </a:cubicBezTo>
                <a:cubicBezTo>
                  <a:pt x="178" y="254"/>
                  <a:pt x="163" y="256"/>
                  <a:pt x="148" y="262"/>
                </a:cubicBezTo>
                <a:cubicBezTo>
                  <a:pt x="134" y="267"/>
                  <a:pt x="84" y="290"/>
                  <a:pt x="78" y="296"/>
                </a:cubicBezTo>
                <a:cubicBezTo>
                  <a:pt x="72" y="302"/>
                  <a:pt x="60" y="307"/>
                  <a:pt x="60" y="307"/>
                </a:cubicBezTo>
                <a:cubicBezTo>
                  <a:pt x="60" y="307"/>
                  <a:pt x="51" y="330"/>
                  <a:pt x="51" y="338"/>
                </a:cubicBezTo>
                <a:cubicBezTo>
                  <a:pt x="51" y="345"/>
                  <a:pt x="46" y="367"/>
                  <a:pt x="44" y="376"/>
                </a:cubicBezTo>
                <a:cubicBezTo>
                  <a:pt x="43" y="386"/>
                  <a:pt x="40" y="420"/>
                  <a:pt x="40" y="431"/>
                </a:cubicBezTo>
                <a:cubicBezTo>
                  <a:pt x="40" y="441"/>
                  <a:pt x="38" y="493"/>
                  <a:pt x="36" y="505"/>
                </a:cubicBezTo>
                <a:cubicBezTo>
                  <a:pt x="35" y="517"/>
                  <a:pt x="35" y="545"/>
                  <a:pt x="35" y="551"/>
                </a:cubicBezTo>
                <a:cubicBezTo>
                  <a:pt x="35" y="558"/>
                  <a:pt x="38" y="570"/>
                  <a:pt x="38" y="579"/>
                </a:cubicBezTo>
                <a:cubicBezTo>
                  <a:pt x="39" y="588"/>
                  <a:pt x="35" y="593"/>
                  <a:pt x="34" y="601"/>
                </a:cubicBezTo>
                <a:cubicBezTo>
                  <a:pt x="33" y="609"/>
                  <a:pt x="29" y="630"/>
                  <a:pt x="29" y="637"/>
                </a:cubicBezTo>
                <a:cubicBezTo>
                  <a:pt x="29" y="644"/>
                  <a:pt x="31" y="673"/>
                  <a:pt x="31" y="676"/>
                </a:cubicBezTo>
                <a:cubicBezTo>
                  <a:pt x="31" y="679"/>
                  <a:pt x="38" y="697"/>
                  <a:pt x="38" y="697"/>
                </a:cubicBezTo>
                <a:cubicBezTo>
                  <a:pt x="38" y="708"/>
                  <a:pt x="38" y="708"/>
                  <a:pt x="38" y="708"/>
                </a:cubicBezTo>
                <a:cubicBezTo>
                  <a:pt x="38" y="708"/>
                  <a:pt x="28" y="725"/>
                  <a:pt x="28" y="733"/>
                </a:cubicBezTo>
                <a:cubicBezTo>
                  <a:pt x="28" y="742"/>
                  <a:pt x="38" y="770"/>
                  <a:pt x="38" y="775"/>
                </a:cubicBezTo>
                <a:cubicBezTo>
                  <a:pt x="38" y="779"/>
                  <a:pt x="42" y="792"/>
                  <a:pt x="42" y="792"/>
                </a:cubicBezTo>
                <a:cubicBezTo>
                  <a:pt x="42" y="792"/>
                  <a:pt x="44" y="803"/>
                  <a:pt x="41" y="811"/>
                </a:cubicBezTo>
                <a:cubicBezTo>
                  <a:pt x="38" y="819"/>
                  <a:pt x="26" y="842"/>
                  <a:pt x="26" y="842"/>
                </a:cubicBezTo>
                <a:cubicBezTo>
                  <a:pt x="26" y="842"/>
                  <a:pt x="28" y="846"/>
                  <a:pt x="30" y="847"/>
                </a:cubicBezTo>
                <a:cubicBezTo>
                  <a:pt x="33" y="848"/>
                  <a:pt x="52" y="850"/>
                  <a:pt x="52" y="850"/>
                </a:cubicBezTo>
                <a:cubicBezTo>
                  <a:pt x="52" y="850"/>
                  <a:pt x="52" y="875"/>
                  <a:pt x="50" y="883"/>
                </a:cubicBezTo>
                <a:cubicBezTo>
                  <a:pt x="47" y="892"/>
                  <a:pt x="52" y="965"/>
                  <a:pt x="52" y="979"/>
                </a:cubicBezTo>
                <a:cubicBezTo>
                  <a:pt x="52" y="993"/>
                  <a:pt x="52" y="1049"/>
                  <a:pt x="52" y="1053"/>
                </a:cubicBezTo>
                <a:cubicBezTo>
                  <a:pt x="52" y="1057"/>
                  <a:pt x="48" y="1117"/>
                  <a:pt x="47" y="1126"/>
                </a:cubicBezTo>
                <a:cubicBezTo>
                  <a:pt x="46" y="1134"/>
                  <a:pt x="43" y="1157"/>
                  <a:pt x="43" y="1163"/>
                </a:cubicBezTo>
                <a:cubicBezTo>
                  <a:pt x="43" y="1168"/>
                  <a:pt x="42" y="1196"/>
                  <a:pt x="42" y="1208"/>
                </a:cubicBezTo>
                <a:cubicBezTo>
                  <a:pt x="41" y="1221"/>
                  <a:pt x="38" y="1249"/>
                  <a:pt x="36" y="1257"/>
                </a:cubicBezTo>
                <a:cubicBezTo>
                  <a:pt x="33" y="1265"/>
                  <a:pt x="30" y="1298"/>
                  <a:pt x="30" y="1302"/>
                </a:cubicBezTo>
                <a:cubicBezTo>
                  <a:pt x="30" y="1306"/>
                  <a:pt x="28" y="1337"/>
                  <a:pt x="28" y="1342"/>
                </a:cubicBezTo>
                <a:cubicBezTo>
                  <a:pt x="28" y="1346"/>
                  <a:pt x="24" y="1355"/>
                  <a:pt x="26" y="1361"/>
                </a:cubicBezTo>
                <a:cubicBezTo>
                  <a:pt x="29" y="1366"/>
                  <a:pt x="30" y="1377"/>
                  <a:pt x="30" y="1387"/>
                </a:cubicBezTo>
                <a:cubicBezTo>
                  <a:pt x="30" y="1396"/>
                  <a:pt x="30" y="1416"/>
                  <a:pt x="30" y="1416"/>
                </a:cubicBezTo>
                <a:cubicBezTo>
                  <a:pt x="30" y="1416"/>
                  <a:pt x="29" y="1433"/>
                  <a:pt x="27" y="1438"/>
                </a:cubicBezTo>
                <a:cubicBezTo>
                  <a:pt x="24" y="1443"/>
                  <a:pt x="16" y="1449"/>
                  <a:pt x="12" y="1459"/>
                </a:cubicBezTo>
                <a:cubicBezTo>
                  <a:pt x="7" y="1469"/>
                  <a:pt x="2" y="1481"/>
                  <a:pt x="3" y="1487"/>
                </a:cubicBezTo>
                <a:cubicBezTo>
                  <a:pt x="4" y="1494"/>
                  <a:pt x="0" y="1506"/>
                  <a:pt x="7" y="1507"/>
                </a:cubicBezTo>
                <a:cubicBezTo>
                  <a:pt x="7" y="1507"/>
                  <a:pt x="37" y="1524"/>
                  <a:pt x="73" y="1505"/>
                </a:cubicBezTo>
                <a:close/>
              </a:path>
            </a:pathLst>
          </a:custGeom>
          <a:solidFill>
            <a:schemeClr val="tx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8" name="对角圆角矩形 27"/>
          <p:cNvSpPr/>
          <p:nvPr/>
        </p:nvSpPr>
        <p:spPr bwMode="auto">
          <a:xfrm>
            <a:off x="2714625" y="785813"/>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安全组织机构</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ppt_w*0.05"/>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anim calcmode="lin" valueType="num">
                                      <p:cBhvr>
                                        <p:cTn id="9" dur="500" fill="hold"/>
                                        <p:tgtEl>
                                          <p:spTgt spid="28"/>
                                        </p:tgtEl>
                                        <p:attrNameLst>
                                          <p:attrName>ppt_x</p:attrName>
                                        </p:attrNameLst>
                                      </p:cBhvr>
                                      <p:tavLst>
                                        <p:tav tm="0">
                                          <p:val>
                                            <p:strVal val="#ppt_x-.2"/>
                                          </p:val>
                                        </p:tav>
                                        <p:tav tm="100000">
                                          <p:val>
                                            <p:strVal val="#ppt_x"/>
                                          </p:val>
                                        </p:tav>
                                      </p:tavLst>
                                    </p:anim>
                                    <p:anim calcmode="lin" valueType="num">
                                      <p:cBhvr>
                                        <p:cTn id="10" dur="500" fill="hold"/>
                                        <p:tgtEl>
                                          <p:spTgt spid="28"/>
                                        </p:tgtEl>
                                        <p:attrNameLst>
                                          <p:attrName>ppt_y</p:attrName>
                                        </p:attrNameLst>
                                      </p:cBhvr>
                                      <p:tavLst>
                                        <p:tav tm="0">
                                          <p:val>
                                            <p:strVal val="#ppt_y"/>
                                          </p:val>
                                        </p:tav>
                                        <p:tav tm="100000">
                                          <p:val>
                                            <p:strVal val="#ppt_y"/>
                                          </p:val>
                                        </p:tav>
                                      </p:tavLst>
                                    </p:anim>
                                    <p:animEffect transition="in" filter="fade">
                                      <p:cBhvr>
                                        <p:cTn id="11" dur="500"/>
                                        <p:tgtEl>
                                          <p:spTgt spid="28"/>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filter="wipe(up)">
                                      <p:cBhvr>
                                        <p:cTn id="25" dur="500"/>
                                        <p:tgtEl>
                                          <p:spTgt spid="2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filter="wipe(up)">
                                      <p:cBhvr>
                                        <p:cTn id="28" dur="500"/>
                                        <p:tgtEl>
                                          <p:spTgt spid="25"/>
                                        </p:tgtEl>
                                      </p:cBhvr>
                                    </p:animEffect>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filter="fade">
                                      <p:cBhvr>
                                        <p:cTn id="43" dur="500"/>
                                        <p:tgtEl>
                                          <p:spTgt spid="20"/>
                                        </p:tgtEl>
                                      </p:cBhvr>
                                    </p:animEffec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filter="fade">
                                      <p:cBhvr>
                                        <p:cTn id="59" dur="500"/>
                                        <p:tgtEl>
                                          <p:spTgt spid="18"/>
                                        </p:tgtEl>
                                      </p:cBhvr>
                                    </p:animEffect>
                                    <p:anim calcmode="lin" valueType="num">
                                      <p:cBhvr>
                                        <p:cTn id="60" dur="500" fill="hold"/>
                                        <p:tgtEl>
                                          <p:spTgt spid="18"/>
                                        </p:tgtEl>
                                        <p:attrNameLst>
                                          <p:attrName>ppt_x</p:attrName>
                                        </p:attrNameLst>
                                      </p:cBhvr>
                                      <p:tavLst>
                                        <p:tav tm="0">
                                          <p:val>
                                            <p:strVal val="#ppt_x"/>
                                          </p:val>
                                        </p:tav>
                                        <p:tav tm="100000">
                                          <p:val>
                                            <p:strVal val="#ppt_x"/>
                                          </p:val>
                                        </p:tav>
                                      </p:tavLst>
                                    </p:anim>
                                    <p:anim calcmode="lin" valueType="num">
                                      <p:cBhvr>
                                        <p:cTn id="61" dur="50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2500"/>
                            </p:stCondLst>
                            <p:childTnLst>
                              <p:par>
                                <p:cTn id="63" presetID="49" presetClass="entr" presetSubtype="0" decel="10000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250" fill="hold"/>
                                        <p:tgtEl>
                                          <p:spTgt spid="13"/>
                                        </p:tgtEl>
                                        <p:attrNameLst>
                                          <p:attrName>ppt_w</p:attrName>
                                        </p:attrNameLst>
                                      </p:cBhvr>
                                      <p:tavLst>
                                        <p:tav tm="0">
                                          <p:val>
                                            <p:fltVal val="0"/>
                                          </p:val>
                                        </p:tav>
                                        <p:tav tm="100000">
                                          <p:val>
                                            <p:strVal val="#ppt_w"/>
                                          </p:val>
                                        </p:tav>
                                      </p:tavLst>
                                    </p:anim>
                                    <p:anim calcmode="lin" valueType="num">
                                      <p:cBhvr>
                                        <p:cTn id="66" dur="250" fill="hold"/>
                                        <p:tgtEl>
                                          <p:spTgt spid="13"/>
                                        </p:tgtEl>
                                        <p:attrNameLst>
                                          <p:attrName>ppt_h</p:attrName>
                                        </p:attrNameLst>
                                      </p:cBhvr>
                                      <p:tavLst>
                                        <p:tav tm="0">
                                          <p:val>
                                            <p:fltVal val="0"/>
                                          </p:val>
                                        </p:tav>
                                        <p:tav tm="100000">
                                          <p:val>
                                            <p:strVal val="#ppt_h"/>
                                          </p:val>
                                        </p:tav>
                                      </p:tavLst>
                                    </p:anim>
                                    <p:anim calcmode="lin" valueType="num">
                                      <p:cBhvr>
                                        <p:cTn id="67" dur="250" fill="hold"/>
                                        <p:tgtEl>
                                          <p:spTgt spid="13"/>
                                        </p:tgtEl>
                                        <p:attrNameLst>
                                          <p:attrName>style.rotation</p:attrName>
                                        </p:attrNameLst>
                                      </p:cBhvr>
                                      <p:tavLst>
                                        <p:tav tm="0">
                                          <p:val>
                                            <p:fltVal val="360"/>
                                          </p:val>
                                        </p:tav>
                                        <p:tav tm="100000">
                                          <p:val>
                                            <p:fltVal val="0"/>
                                          </p:val>
                                        </p:tav>
                                      </p:tavLst>
                                    </p:anim>
                                    <p:animEffect filter="fade">
                                      <p:cBhvr>
                                        <p:cTn id="68" dur="250"/>
                                        <p:tgtEl>
                                          <p:spTgt spid="13"/>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childTnLst>
                                </p:cTn>
                              </p:par>
                              <p:par>
                                <p:cTn id="72" presetID="10" presetClass="entr" presetSubtype="0" fill="hold" grpId="0" nodeType="withEffect">
                                  <p:stCondLst>
                                    <p:cond delay="160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1000"/>
                                        <p:tgtEl>
                                          <p:spTgt spid="35"/>
                                        </p:tgtEl>
                                      </p:cBhvr>
                                    </p:animEffect>
                                  </p:childTnLst>
                                </p:cTn>
                              </p:par>
                              <p:par>
                                <p:cTn id="75" presetID="10" presetClass="entr" presetSubtype="0" fill="hold" grpId="0" nodeType="withEffect">
                                  <p:stCondLst>
                                    <p:cond delay="100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6" grpId="0" bldLvl="0" animBg="1"/>
      <p:bldP spid="17" grpId="0" bldLvl="0" animBg="1"/>
      <p:bldP spid="18" grpId="0" bldLvl="0" animBg="1"/>
      <p:bldP spid="19" grpId="0" bldLvl="0" animBg="1"/>
      <p:bldP spid="20" grpId="0" bldLvl="0" animBg="1"/>
      <p:bldP spid="21" grpId="0" bldLvl="0" animBg="1"/>
      <p:bldP spid="25" grpId="0" animBg="1"/>
      <p:bldP spid="35" grpId="0" animBg="1"/>
      <p:bldP spid="36" grpId="0" animBg="1"/>
      <p:bldP spid="64"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5" name="TextBox 64"/>
          <p:cNvSpPr txBox="1"/>
          <p:nvPr/>
        </p:nvSpPr>
        <p:spPr>
          <a:xfrm>
            <a:off x="928688" y="1714500"/>
            <a:ext cx="7215187" cy="3292475"/>
          </a:xfrm>
          <a:prstGeom prst="rect">
            <a:avLst/>
          </a:prstGeom>
          <a:noFill/>
          <a:ln w="9525">
            <a:noFill/>
          </a:ln>
        </p:spPr>
        <p:txBody>
          <a:bodyPr>
            <a:spAutoFit/>
          </a:bodyPr>
          <a:lstStyle/>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项目部所有新进场、换岗、复岗的从业人员必须经过三级教育并且考核合格后方可安排上岗作业。为所有从业人员建立三级安全教育档案（包含人员信息卡、安全责任书、安全交底书、危险源告知书、三级教育内容及考核情况），教育覆盖率达</a:t>
            </a:r>
            <a:r>
              <a:rPr lang="en-US" altLang="zh-CN" sz="1600" dirty="0">
                <a:latin typeface="微软雅黑" panose="020B0503020204020204" pitchFamily="34" charset="-122"/>
                <a:ea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lvl="0" eaLnBrk="1" hangingPunct="1">
              <a:lnSpc>
                <a:spcPct val="200000"/>
              </a:lnSpc>
            </a:pPr>
            <a:r>
              <a:rPr lang="zh-CN" altLang="en-US" sz="1600" dirty="0">
                <a:latin typeface="微软雅黑" panose="020B0503020204020204" pitchFamily="34" charset="-122"/>
                <a:ea typeface="微软雅黑" panose="020B0503020204020204" pitchFamily="34" charset="-122"/>
              </a:rPr>
              <a:t>按照年初制定的安全教育培训计划，每月根据工程进展情况对一线作业人员进行专项安全教育培训两次，受教育人数达</a:t>
            </a:r>
            <a:r>
              <a:rPr lang="en-US" altLang="zh-CN" sz="1600" dirty="0">
                <a:latin typeface="微软雅黑" panose="020B0503020204020204" pitchFamily="34" charset="-122"/>
                <a:ea typeface="微软雅黑" panose="020B0503020204020204" pitchFamily="34" charset="-122"/>
              </a:rPr>
              <a:t>962</a:t>
            </a:r>
            <a:r>
              <a:rPr lang="zh-CN" altLang="en-US" sz="1600" dirty="0">
                <a:latin typeface="微软雅黑" panose="020B0503020204020204" pitchFamily="34" charset="-122"/>
                <a:ea typeface="微软雅黑" panose="020B0503020204020204" pitchFamily="34" charset="-122"/>
              </a:rPr>
              <a:t>人次。</a:t>
            </a:r>
            <a:endParaRPr lang="en-US" altLang="zh-CN" sz="1600" dirty="0">
              <a:latin typeface="微软雅黑" panose="020B0503020204020204" pitchFamily="34" charset="-122"/>
              <a:ea typeface="微软雅黑" panose="020B0503020204020204" pitchFamily="34" charset="-122"/>
            </a:endParaRPr>
          </a:p>
          <a:p>
            <a:pPr lvl="0" eaLnBrk="1" hangingPunct="1"/>
            <a:endParaRPr lang="zh-CN" altLang="en-US" sz="1600" dirty="0">
              <a:latin typeface="Arial" panose="020B0604020202020204" pitchFamily="34" charset="0"/>
              <a:ea typeface="宋体" panose="02010600030101010101" pitchFamily="2" charset="-122"/>
            </a:endParaRPr>
          </a:p>
        </p:txBody>
      </p:sp>
      <p:sp>
        <p:nvSpPr>
          <p:cNvPr id="69" name="对角圆角矩形 68"/>
          <p:cNvSpPr/>
          <p:nvPr/>
        </p:nvSpPr>
        <p:spPr bwMode="auto">
          <a:xfrm>
            <a:off x="2714625" y="1000125"/>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安全教育培训</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ox(in)">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p:nvPr/>
        </p:nvCxnSpPr>
        <p:spPr bwMode="auto">
          <a:xfrm>
            <a:off x="7929563" y="428625"/>
            <a:ext cx="1214438" cy="1588"/>
          </a:xfrm>
          <a:prstGeom prst="line">
            <a:avLst/>
          </a:prstGeom>
          <a:solidFill>
            <a:schemeClr val="accent1"/>
          </a:solidFill>
          <a:ln w="57150" cap="flat" cmpd="sng" algn="ctr">
            <a:solidFill>
              <a:schemeClr val="bg1">
                <a:lumMod val="50000"/>
              </a:schemeClr>
            </a:solidFill>
            <a:prstDash val="solid"/>
            <a:round/>
            <a:headEnd type="none" w="med" len="med"/>
            <a:tailEnd type="none" w="med" len="med"/>
          </a:ln>
          <a:effectLst/>
        </p:spPr>
      </p:cxnSp>
      <p:sp>
        <p:nvSpPr>
          <p:cNvPr id="69" name="对角圆角矩形 68"/>
          <p:cNvSpPr/>
          <p:nvPr/>
        </p:nvSpPr>
        <p:spPr bwMode="auto">
          <a:xfrm>
            <a:off x="1143000" y="785813"/>
            <a:ext cx="3500438" cy="571500"/>
          </a:xfrm>
          <a:prstGeom prst="round2DiagRect">
            <a:avLst>
              <a:gd name="adj1" fmla="val 16667"/>
              <a:gd name="adj2" fmla="val 0"/>
            </a:avLst>
          </a:prstGeom>
          <a:solidFill>
            <a:srgbClr val="0070C0"/>
          </a:solidFill>
          <a:ln w="9525" cap="flat" cmpd="sng" algn="ctr">
            <a:solidFill>
              <a:srgbClr val="0070C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rPr>
              <a:t>三级教育个人档案</a:t>
            </a:r>
            <a:endParaRPr kumimoji="0" lang="zh-CN" altLang="en-US" sz="2400" b="1" i="0" u="none" strike="noStrike" kern="1200" cap="none" spc="0" normalizeH="0" baseline="0" noProof="0" dirty="0">
              <a:ln>
                <a:noFill/>
              </a:ln>
              <a:solidFill>
                <a:schemeClr val="bg1"/>
              </a:solidFill>
              <a:effectLst/>
              <a:uLnTx/>
              <a:uFillTx/>
              <a:latin typeface="方正大黑简体" panose="03000509000000000000" pitchFamily="65" charset="-122"/>
              <a:ea typeface="方正大黑简体" panose="03000509000000000000" pitchFamily="65" charset="-122"/>
              <a:cs typeface="+mn-cs"/>
            </a:endParaRPr>
          </a:p>
        </p:txBody>
      </p:sp>
      <p:grpSp>
        <p:nvGrpSpPr>
          <p:cNvPr id="2" name="Group 27"/>
          <p:cNvGrpSpPr/>
          <p:nvPr/>
        </p:nvGrpSpPr>
        <p:grpSpPr>
          <a:xfrm>
            <a:off x="5111750" y="1214438"/>
            <a:ext cx="273050" cy="682625"/>
            <a:chOff x="0" y="0"/>
            <a:chExt cx="351" cy="883"/>
          </a:xfrm>
        </p:grpSpPr>
        <p:sp>
          <p:nvSpPr>
            <p:cNvPr id="10290" name="Freeform 36"/>
            <p:cNvSpPr/>
            <p:nvPr/>
          </p:nvSpPr>
          <p:spPr>
            <a:xfrm>
              <a:off x="0" y="0"/>
              <a:ext cx="351" cy="883"/>
            </a:xfrm>
            <a:custGeom>
              <a:avLst/>
              <a:gdLst>
                <a:gd name="txL" fmla="*/ 0 w 606"/>
                <a:gd name="txT" fmla="*/ 0 h 1523"/>
                <a:gd name="txR" fmla="*/ 606 w 606"/>
                <a:gd name="txB" fmla="*/ 1523 h 1523"/>
              </a:gdLst>
              <a:ahLst/>
              <a:cxnLst>
                <a:cxn ang="0">
                  <a:pos x="2" y="1"/>
                </a:cxn>
                <a:cxn ang="0">
                  <a:pos x="2" y="1"/>
                </a:cxn>
                <a:cxn ang="0">
                  <a:pos x="2" y="1"/>
                </a:cxn>
                <a:cxn ang="0">
                  <a:pos x="2" y="1"/>
                </a:cxn>
                <a:cxn ang="0">
                  <a:pos x="2" y="1"/>
                </a:cxn>
                <a:cxn ang="0">
                  <a:pos x="1" y="1"/>
                </a:cxn>
                <a:cxn ang="0">
                  <a:pos x="1" y="1"/>
                </a:cxn>
                <a:cxn ang="0">
                  <a:pos x="1"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3"/>
                </a:cxn>
                <a:cxn ang="0">
                  <a:pos x="1" y="3"/>
                </a:cxn>
                <a:cxn ang="0">
                  <a:pos x="1" y="3"/>
                </a:cxn>
                <a:cxn ang="0">
                  <a:pos x="1" y="3"/>
                </a:cxn>
                <a:cxn ang="0">
                  <a:pos x="1" y="3"/>
                </a:cxn>
                <a:cxn ang="0">
                  <a:pos x="1" y="3"/>
                </a:cxn>
                <a:cxn ang="0">
                  <a:pos x="1" y="3"/>
                </a:cxn>
                <a:cxn ang="0">
                  <a:pos x="1" y="3"/>
                </a:cxn>
                <a:cxn ang="0">
                  <a:pos x="1" y="4"/>
                </a:cxn>
                <a:cxn ang="0">
                  <a:pos x="1" y="4"/>
                </a:cxn>
                <a:cxn ang="0">
                  <a:pos x="1" y="4"/>
                </a:cxn>
                <a:cxn ang="0">
                  <a:pos x="1" y="4"/>
                </a:cxn>
                <a:cxn ang="0">
                  <a:pos x="1" y="3"/>
                </a:cxn>
                <a:cxn ang="0">
                  <a:pos x="1" y="3"/>
                </a:cxn>
                <a:cxn ang="0">
                  <a:pos x="1" y="3"/>
                </a:cxn>
                <a:cxn ang="0">
                  <a:pos x="1" y="3"/>
                </a:cxn>
                <a:cxn ang="0">
                  <a:pos x="2" y="3"/>
                </a:cxn>
                <a:cxn ang="0">
                  <a:pos x="2" y="3"/>
                </a:cxn>
                <a:cxn ang="0">
                  <a:pos x="2" y="3"/>
                </a:cxn>
                <a:cxn ang="0">
                  <a:pos x="2" y="3"/>
                </a:cxn>
                <a:cxn ang="0">
                  <a:pos x="2" y="3"/>
                </a:cxn>
              </a:cxnLst>
              <a:rect l="txL" t="txT" r="txR" b="txB"/>
              <a:pathLst>
                <a:path w="606" h="1523">
                  <a:moveTo>
                    <a:pt x="606" y="152"/>
                  </a:moveTo>
                  <a:lnTo>
                    <a:pt x="606" y="152"/>
                  </a:lnTo>
                  <a:lnTo>
                    <a:pt x="606" y="145"/>
                  </a:lnTo>
                  <a:lnTo>
                    <a:pt x="605" y="137"/>
                  </a:lnTo>
                  <a:lnTo>
                    <a:pt x="603" y="129"/>
                  </a:lnTo>
                  <a:lnTo>
                    <a:pt x="600" y="122"/>
                  </a:lnTo>
                  <a:lnTo>
                    <a:pt x="596" y="114"/>
                  </a:lnTo>
                  <a:lnTo>
                    <a:pt x="592" y="107"/>
                  </a:lnTo>
                  <a:lnTo>
                    <a:pt x="588" y="100"/>
                  </a:lnTo>
                  <a:lnTo>
                    <a:pt x="582" y="93"/>
                  </a:lnTo>
                  <a:lnTo>
                    <a:pt x="569" y="79"/>
                  </a:lnTo>
                  <a:lnTo>
                    <a:pt x="554" y="67"/>
                  </a:lnTo>
                  <a:lnTo>
                    <a:pt x="536" y="55"/>
                  </a:lnTo>
                  <a:lnTo>
                    <a:pt x="518" y="45"/>
                  </a:lnTo>
                  <a:lnTo>
                    <a:pt x="495" y="35"/>
                  </a:lnTo>
                  <a:lnTo>
                    <a:pt x="472" y="27"/>
                  </a:lnTo>
                  <a:lnTo>
                    <a:pt x="447" y="18"/>
                  </a:lnTo>
                  <a:lnTo>
                    <a:pt x="421" y="12"/>
                  </a:lnTo>
                  <a:lnTo>
                    <a:pt x="393" y="6"/>
                  </a:lnTo>
                  <a:lnTo>
                    <a:pt x="364" y="3"/>
                  </a:lnTo>
                  <a:lnTo>
                    <a:pt x="333" y="1"/>
                  </a:lnTo>
                  <a:lnTo>
                    <a:pt x="303" y="0"/>
                  </a:lnTo>
                  <a:lnTo>
                    <a:pt x="272" y="1"/>
                  </a:lnTo>
                  <a:lnTo>
                    <a:pt x="242" y="3"/>
                  </a:lnTo>
                  <a:lnTo>
                    <a:pt x="212" y="6"/>
                  </a:lnTo>
                  <a:lnTo>
                    <a:pt x="185" y="12"/>
                  </a:lnTo>
                  <a:lnTo>
                    <a:pt x="159" y="18"/>
                  </a:lnTo>
                  <a:lnTo>
                    <a:pt x="133" y="27"/>
                  </a:lnTo>
                  <a:lnTo>
                    <a:pt x="110" y="35"/>
                  </a:lnTo>
                  <a:lnTo>
                    <a:pt x="88" y="45"/>
                  </a:lnTo>
                  <a:lnTo>
                    <a:pt x="69" y="55"/>
                  </a:lnTo>
                  <a:lnTo>
                    <a:pt x="51" y="67"/>
                  </a:lnTo>
                  <a:lnTo>
                    <a:pt x="37" y="79"/>
                  </a:lnTo>
                  <a:lnTo>
                    <a:pt x="24" y="93"/>
                  </a:lnTo>
                  <a:lnTo>
                    <a:pt x="13" y="107"/>
                  </a:lnTo>
                  <a:lnTo>
                    <a:pt x="9" y="114"/>
                  </a:lnTo>
                  <a:lnTo>
                    <a:pt x="6" y="122"/>
                  </a:lnTo>
                  <a:lnTo>
                    <a:pt x="3" y="129"/>
                  </a:lnTo>
                  <a:lnTo>
                    <a:pt x="1" y="137"/>
                  </a:lnTo>
                  <a:lnTo>
                    <a:pt x="0" y="145"/>
                  </a:lnTo>
                  <a:lnTo>
                    <a:pt x="0" y="152"/>
                  </a:lnTo>
                  <a:lnTo>
                    <a:pt x="0" y="1371"/>
                  </a:lnTo>
                  <a:lnTo>
                    <a:pt x="0" y="1378"/>
                  </a:lnTo>
                  <a:lnTo>
                    <a:pt x="1" y="1387"/>
                  </a:lnTo>
                  <a:lnTo>
                    <a:pt x="3" y="1394"/>
                  </a:lnTo>
                  <a:lnTo>
                    <a:pt x="6" y="1402"/>
                  </a:lnTo>
                  <a:lnTo>
                    <a:pt x="9" y="1409"/>
                  </a:lnTo>
                  <a:lnTo>
                    <a:pt x="13" y="1417"/>
                  </a:lnTo>
                  <a:lnTo>
                    <a:pt x="24" y="1430"/>
                  </a:lnTo>
                  <a:lnTo>
                    <a:pt x="37" y="1444"/>
                  </a:lnTo>
                  <a:lnTo>
                    <a:pt x="51" y="1457"/>
                  </a:lnTo>
                  <a:lnTo>
                    <a:pt x="69" y="1468"/>
                  </a:lnTo>
                  <a:lnTo>
                    <a:pt x="88" y="1479"/>
                  </a:lnTo>
                  <a:lnTo>
                    <a:pt x="110" y="1488"/>
                  </a:lnTo>
                  <a:lnTo>
                    <a:pt x="133" y="1497"/>
                  </a:lnTo>
                  <a:lnTo>
                    <a:pt x="159" y="1505"/>
                  </a:lnTo>
                  <a:lnTo>
                    <a:pt x="185" y="1512"/>
                  </a:lnTo>
                  <a:lnTo>
                    <a:pt x="212" y="1517"/>
                  </a:lnTo>
                  <a:lnTo>
                    <a:pt x="242" y="1520"/>
                  </a:lnTo>
                  <a:lnTo>
                    <a:pt x="272" y="1522"/>
                  </a:lnTo>
                  <a:lnTo>
                    <a:pt x="303" y="1523"/>
                  </a:lnTo>
                  <a:lnTo>
                    <a:pt x="333" y="1522"/>
                  </a:lnTo>
                  <a:lnTo>
                    <a:pt x="364" y="1520"/>
                  </a:lnTo>
                  <a:lnTo>
                    <a:pt x="393" y="1517"/>
                  </a:lnTo>
                  <a:lnTo>
                    <a:pt x="421" y="1512"/>
                  </a:lnTo>
                  <a:lnTo>
                    <a:pt x="447" y="1505"/>
                  </a:lnTo>
                  <a:lnTo>
                    <a:pt x="472" y="1497"/>
                  </a:lnTo>
                  <a:lnTo>
                    <a:pt x="495" y="1488"/>
                  </a:lnTo>
                  <a:lnTo>
                    <a:pt x="518" y="1479"/>
                  </a:lnTo>
                  <a:lnTo>
                    <a:pt x="536" y="1468"/>
                  </a:lnTo>
                  <a:lnTo>
                    <a:pt x="554" y="1457"/>
                  </a:lnTo>
                  <a:lnTo>
                    <a:pt x="569" y="1444"/>
                  </a:lnTo>
                  <a:lnTo>
                    <a:pt x="582" y="1430"/>
                  </a:lnTo>
                  <a:lnTo>
                    <a:pt x="588" y="1424"/>
                  </a:lnTo>
                  <a:lnTo>
                    <a:pt x="592" y="1417"/>
                  </a:lnTo>
                  <a:lnTo>
                    <a:pt x="596" y="1409"/>
                  </a:lnTo>
                  <a:lnTo>
                    <a:pt x="600" y="1402"/>
                  </a:lnTo>
                  <a:lnTo>
                    <a:pt x="603" y="1394"/>
                  </a:lnTo>
                  <a:lnTo>
                    <a:pt x="605" y="1387"/>
                  </a:lnTo>
                  <a:lnTo>
                    <a:pt x="606" y="1378"/>
                  </a:lnTo>
                  <a:lnTo>
                    <a:pt x="606" y="1371"/>
                  </a:lnTo>
                  <a:lnTo>
                    <a:pt x="606" y="152"/>
                  </a:lnTo>
                  <a:close/>
                </a:path>
              </a:pathLst>
            </a:custGeom>
            <a:gradFill rotWithShape="1">
              <a:gsLst>
                <a:gs pos="0">
                  <a:srgbClr val="C00000"/>
                </a:gs>
                <a:gs pos="100000">
                  <a:srgbClr val="E36C09"/>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91" name="Freeform 37"/>
            <p:cNvSpPr/>
            <p:nvPr/>
          </p:nvSpPr>
          <p:spPr>
            <a:xfrm>
              <a:off x="0" y="0"/>
              <a:ext cx="351" cy="177"/>
            </a:xfrm>
            <a:custGeom>
              <a:avLst/>
              <a:gdLst>
                <a:gd name="txL" fmla="*/ 0 w 606"/>
                <a:gd name="txT" fmla="*/ 0 h 305"/>
                <a:gd name="txR" fmla="*/ 606 w 606"/>
                <a:gd name="txB" fmla="*/ 305 h 305"/>
              </a:gdLst>
              <a:ahLst/>
              <a:cxnLst>
                <a:cxn ang="0">
                  <a:pos x="2" y="1"/>
                </a:cxn>
                <a:cxn ang="0">
                  <a:pos x="2"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0"/>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Lst>
              <a:rect l="txL" t="txT" r="txR" b="txB"/>
              <a:pathLst>
                <a:path w="606" h="305">
                  <a:moveTo>
                    <a:pt x="606" y="152"/>
                  </a:moveTo>
                  <a:lnTo>
                    <a:pt x="606" y="152"/>
                  </a:lnTo>
                  <a:lnTo>
                    <a:pt x="606" y="160"/>
                  </a:lnTo>
                  <a:lnTo>
                    <a:pt x="605" y="168"/>
                  </a:lnTo>
                  <a:lnTo>
                    <a:pt x="603" y="176"/>
                  </a:lnTo>
                  <a:lnTo>
                    <a:pt x="600" y="183"/>
                  </a:lnTo>
                  <a:lnTo>
                    <a:pt x="596" y="191"/>
                  </a:lnTo>
                  <a:lnTo>
                    <a:pt x="592" y="198"/>
                  </a:lnTo>
                  <a:lnTo>
                    <a:pt x="588" y="205"/>
                  </a:lnTo>
                  <a:lnTo>
                    <a:pt x="582" y="212"/>
                  </a:lnTo>
                  <a:lnTo>
                    <a:pt x="569" y="225"/>
                  </a:lnTo>
                  <a:lnTo>
                    <a:pt x="554" y="238"/>
                  </a:lnTo>
                  <a:lnTo>
                    <a:pt x="536" y="250"/>
                  </a:lnTo>
                  <a:lnTo>
                    <a:pt x="518" y="260"/>
                  </a:lnTo>
                  <a:lnTo>
                    <a:pt x="495" y="270"/>
                  </a:lnTo>
                  <a:lnTo>
                    <a:pt x="472" y="278"/>
                  </a:lnTo>
                  <a:lnTo>
                    <a:pt x="447" y="287"/>
                  </a:lnTo>
                  <a:lnTo>
                    <a:pt x="421" y="293"/>
                  </a:lnTo>
                  <a:lnTo>
                    <a:pt x="393" y="298"/>
                  </a:lnTo>
                  <a:lnTo>
                    <a:pt x="364" y="302"/>
                  </a:lnTo>
                  <a:lnTo>
                    <a:pt x="333" y="304"/>
                  </a:lnTo>
                  <a:lnTo>
                    <a:pt x="303" y="305"/>
                  </a:lnTo>
                  <a:lnTo>
                    <a:pt x="272" y="304"/>
                  </a:lnTo>
                  <a:lnTo>
                    <a:pt x="242" y="302"/>
                  </a:lnTo>
                  <a:lnTo>
                    <a:pt x="212" y="298"/>
                  </a:lnTo>
                  <a:lnTo>
                    <a:pt x="185" y="293"/>
                  </a:lnTo>
                  <a:lnTo>
                    <a:pt x="159" y="287"/>
                  </a:lnTo>
                  <a:lnTo>
                    <a:pt x="133" y="278"/>
                  </a:lnTo>
                  <a:lnTo>
                    <a:pt x="110" y="270"/>
                  </a:lnTo>
                  <a:lnTo>
                    <a:pt x="88" y="260"/>
                  </a:lnTo>
                  <a:lnTo>
                    <a:pt x="69" y="250"/>
                  </a:lnTo>
                  <a:lnTo>
                    <a:pt x="51" y="238"/>
                  </a:lnTo>
                  <a:lnTo>
                    <a:pt x="37" y="225"/>
                  </a:lnTo>
                  <a:lnTo>
                    <a:pt x="24" y="212"/>
                  </a:lnTo>
                  <a:lnTo>
                    <a:pt x="13" y="198"/>
                  </a:lnTo>
                  <a:lnTo>
                    <a:pt x="9" y="191"/>
                  </a:lnTo>
                  <a:lnTo>
                    <a:pt x="6" y="183"/>
                  </a:lnTo>
                  <a:lnTo>
                    <a:pt x="3" y="176"/>
                  </a:lnTo>
                  <a:lnTo>
                    <a:pt x="1" y="168"/>
                  </a:lnTo>
                  <a:lnTo>
                    <a:pt x="0" y="160"/>
                  </a:lnTo>
                  <a:lnTo>
                    <a:pt x="0" y="152"/>
                  </a:lnTo>
                  <a:lnTo>
                    <a:pt x="0" y="145"/>
                  </a:lnTo>
                  <a:lnTo>
                    <a:pt x="1" y="137"/>
                  </a:lnTo>
                  <a:lnTo>
                    <a:pt x="3" y="129"/>
                  </a:lnTo>
                  <a:lnTo>
                    <a:pt x="6" y="122"/>
                  </a:lnTo>
                  <a:lnTo>
                    <a:pt x="9" y="114"/>
                  </a:lnTo>
                  <a:lnTo>
                    <a:pt x="13" y="107"/>
                  </a:lnTo>
                  <a:lnTo>
                    <a:pt x="24" y="93"/>
                  </a:lnTo>
                  <a:lnTo>
                    <a:pt x="37" y="79"/>
                  </a:lnTo>
                  <a:lnTo>
                    <a:pt x="51" y="67"/>
                  </a:lnTo>
                  <a:lnTo>
                    <a:pt x="69" y="55"/>
                  </a:lnTo>
                  <a:lnTo>
                    <a:pt x="88" y="45"/>
                  </a:lnTo>
                  <a:lnTo>
                    <a:pt x="110" y="35"/>
                  </a:lnTo>
                  <a:lnTo>
                    <a:pt x="133" y="27"/>
                  </a:lnTo>
                  <a:lnTo>
                    <a:pt x="159" y="18"/>
                  </a:lnTo>
                  <a:lnTo>
                    <a:pt x="185" y="12"/>
                  </a:lnTo>
                  <a:lnTo>
                    <a:pt x="212" y="6"/>
                  </a:lnTo>
                  <a:lnTo>
                    <a:pt x="242" y="3"/>
                  </a:lnTo>
                  <a:lnTo>
                    <a:pt x="272" y="1"/>
                  </a:lnTo>
                  <a:lnTo>
                    <a:pt x="303" y="0"/>
                  </a:lnTo>
                  <a:lnTo>
                    <a:pt x="333" y="1"/>
                  </a:lnTo>
                  <a:lnTo>
                    <a:pt x="364" y="3"/>
                  </a:lnTo>
                  <a:lnTo>
                    <a:pt x="393" y="6"/>
                  </a:lnTo>
                  <a:lnTo>
                    <a:pt x="421" y="12"/>
                  </a:lnTo>
                  <a:lnTo>
                    <a:pt x="447" y="18"/>
                  </a:lnTo>
                  <a:lnTo>
                    <a:pt x="472" y="27"/>
                  </a:lnTo>
                  <a:lnTo>
                    <a:pt x="495" y="35"/>
                  </a:lnTo>
                  <a:lnTo>
                    <a:pt x="518" y="45"/>
                  </a:lnTo>
                  <a:lnTo>
                    <a:pt x="536" y="55"/>
                  </a:lnTo>
                  <a:lnTo>
                    <a:pt x="554" y="67"/>
                  </a:lnTo>
                  <a:lnTo>
                    <a:pt x="569" y="79"/>
                  </a:lnTo>
                  <a:lnTo>
                    <a:pt x="582" y="93"/>
                  </a:lnTo>
                  <a:lnTo>
                    <a:pt x="588" y="100"/>
                  </a:lnTo>
                  <a:lnTo>
                    <a:pt x="592" y="107"/>
                  </a:lnTo>
                  <a:lnTo>
                    <a:pt x="596" y="114"/>
                  </a:lnTo>
                  <a:lnTo>
                    <a:pt x="600" y="122"/>
                  </a:lnTo>
                  <a:lnTo>
                    <a:pt x="603" y="129"/>
                  </a:lnTo>
                  <a:lnTo>
                    <a:pt x="605" y="137"/>
                  </a:lnTo>
                  <a:lnTo>
                    <a:pt x="606" y="145"/>
                  </a:lnTo>
                  <a:lnTo>
                    <a:pt x="606" y="152"/>
                  </a:lnTo>
                  <a:close/>
                </a:path>
              </a:pathLst>
            </a:custGeom>
            <a:gradFill rotWithShape="1">
              <a:gsLst>
                <a:gs pos="0">
                  <a:srgbClr val="C00000"/>
                </a:gs>
                <a:gs pos="100000">
                  <a:srgbClr val="E36C09"/>
                </a:gs>
              </a:gsLst>
              <a:lin ang="5400000" scaled="1"/>
              <a:tileRect/>
            </a:gradFill>
            <a:ln w="9525">
              <a:noFill/>
            </a:ln>
          </p:spPr>
          <p:txBody>
            <a:bodyPr anchor="ctr"/>
            <a:lstStyle/>
            <a:p>
              <a:pPr lvl="0" algn="ctr" eaLnBrk="1" hangingPunct="1"/>
              <a:endParaRPr lang="zh-CN" altLang="en-US"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3" name="Group 30"/>
          <p:cNvGrpSpPr/>
          <p:nvPr/>
        </p:nvGrpSpPr>
        <p:grpSpPr>
          <a:xfrm>
            <a:off x="4895850" y="4211638"/>
            <a:ext cx="679450" cy="477837"/>
            <a:chOff x="0" y="0"/>
            <a:chExt cx="879" cy="618"/>
          </a:xfrm>
        </p:grpSpPr>
        <p:sp>
          <p:nvSpPr>
            <p:cNvPr id="10287" name="Freeform 39"/>
            <p:cNvSpPr/>
            <p:nvPr/>
          </p:nvSpPr>
          <p:spPr>
            <a:xfrm>
              <a:off x="42" y="20"/>
              <a:ext cx="793" cy="377"/>
            </a:xfrm>
            <a:custGeom>
              <a:avLst/>
              <a:gdLst>
                <a:gd name="txL" fmla="*/ 0 w 1364"/>
                <a:gd name="txT" fmla="*/ 0 h 647"/>
                <a:gd name="txR" fmla="*/ 1364 w 1364"/>
                <a:gd name="txB" fmla="*/ 647 h 647"/>
              </a:gdLst>
              <a:ahLst/>
              <a:cxnLst>
                <a:cxn ang="0">
                  <a:pos x="3" y="1"/>
                </a:cxn>
                <a:cxn ang="0">
                  <a:pos x="3" y="1"/>
                </a:cxn>
                <a:cxn ang="0">
                  <a:pos x="3" y="1"/>
                </a:cxn>
                <a:cxn ang="0">
                  <a:pos x="3" y="1"/>
                </a:cxn>
                <a:cxn ang="0">
                  <a:pos x="3" y="1"/>
                </a:cxn>
                <a:cxn ang="0">
                  <a:pos x="3" y="1"/>
                </a:cxn>
                <a:cxn ang="0">
                  <a:pos x="3" y="1"/>
                </a:cxn>
                <a:cxn ang="0">
                  <a:pos x="3" y="1"/>
                </a:cxn>
                <a:cxn ang="0">
                  <a:pos x="2" y="1"/>
                </a:cxn>
                <a:cxn ang="0">
                  <a:pos x="2" y="1"/>
                </a:cxn>
                <a:cxn ang="0">
                  <a:pos x="2" y="0"/>
                </a:cxn>
                <a:cxn ang="0">
                  <a:pos x="2"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2"/>
                </a:cxn>
                <a:cxn ang="0">
                  <a:pos x="1" y="2"/>
                </a:cxn>
                <a:cxn ang="0">
                  <a:pos x="1" y="2"/>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3" y="1"/>
                </a:cxn>
                <a:cxn ang="0">
                  <a:pos x="3" y="1"/>
                </a:cxn>
                <a:cxn ang="0">
                  <a:pos x="3" y="1"/>
                </a:cxn>
                <a:cxn ang="0">
                  <a:pos x="3" y="1"/>
                </a:cxn>
                <a:cxn ang="0">
                  <a:pos x="3" y="1"/>
                </a:cxn>
                <a:cxn ang="0">
                  <a:pos x="3" y="1"/>
                </a:cxn>
                <a:cxn ang="0">
                  <a:pos x="3" y="2"/>
                </a:cxn>
                <a:cxn ang="0">
                  <a:pos x="3" y="2"/>
                </a:cxn>
                <a:cxn ang="0">
                  <a:pos x="3" y="1"/>
                </a:cxn>
              </a:cxnLst>
              <a:rect l="txL" t="txT" r="txR" b="txB"/>
              <a:pathLst>
                <a:path w="1364" h="647">
                  <a:moveTo>
                    <a:pt x="1364" y="342"/>
                  </a:moveTo>
                  <a:lnTo>
                    <a:pt x="1364" y="342"/>
                  </a:lnTo>
                  <a:lnTo>
                    <a:pt x="1363" y="324"/>
                  </a:lnTo>
                  <a:lnTo>
                    <a:pt x="1360" y="308"/>
                  </a:lnTo>
                  <a:lnTo>
                    <a:pt x="1356" y="291"/>
                  </a:lnTo>
                  <a:lnTo>
                    <a:pt x="1350" y="274"/>
                  </a:lnTo>
                  <a:lnTo>
                    <a:pt x="1343" y="257"/>
                  </a:lnTo>
                  <a:lnTo>
                    <a:pt x="1333" y="241"/>
                  </a:lnTo>
                  <a:lnTo>
                    <a:pt x="1323" y="225"/>
                  </a:lnTo>
                  <a:lnTo>
                    <a:pt x="1310" y="209"/>
                  </a:lnTo>
                  <a:lnTo>
                    <a:pt x="1296" y="194"/>
                  </a:lnTo>
                  <a:lnTo>
                    <a:pt x="1282" y="180"/>
                  </a:lnTo>
                  <a:lnTo>
                    <a:pt x="1265" y="165"/>
                  </a:lnTo>
                  <a:lnTo>
                    <a:pt x="1247" y="151"/>
                  </a:lnTo>
                  <a:lnTo>
                    <a:pt x="1228" y="137"/>
                  </a:lnTo>
                  <a:lnTo>
                    <a:pt x="1208" y="124"/>
                  </a:lnTo>
                  <a:lnTo>
                    <a:pt x="1187" y="112"/>
                  </a:lnTo>
                  <a:lnTo>
                    <a:pt x="1164" y="100"/>
                  </a:lnTo>
                  <a:lnTo>
                    <a:pt x="1140" y="89"/>
                  </a:lnTo>
                  <a:lnTo>
                    <a:pt x="1115" y="78"/>
                  </a:lnTo>
                  <a:lnTo>
                    <a:pt x="1090" y="67"/>
                  </a:lnTo>
                  <a:lnTo>
                    <a:pt x="1063" y="58"/>
                  </a:lnTo>
                  <a:lnTo>
                    <a:pt x="1035" y="49"/>
                  </a:lnTo>
                  <a:lnTo>
                    <a:pt x="1007" y="41"/>
                  </a:lnTo>
                  <a:lnTo>
                    <a:pt x="977" y="34"/>
                  </a:lnTo>
                  <a:lnTo>
                    <a:pt x="947" y="26"/>
                  </a:lnTo>
                  <a:lnTo>
                    <a:pt x="916" y="21"/>
                  </a:lnTo>
                  <a:lnTo>
                    <a:pt x="885" y="16"/>
                  </a:lnTo>
                  <a:lnTo>
                    <a:pt x="852" y="10"/>
                  </a:lnTo>
                  <a:lnTo>
                    <a:pt x="820" y="7"/>
                  </a:lnTo>
                  <a:lnTo>
                    <a:pt x="786" y="4"/>
                  </a:lnTo>
                  <a:lnTo>
                    <a:pt x="751" y="2"/>
                  </a:lnTo>
                  <a:lnTo>
                    <a:pt x="716" y="0"/>
                  </a:lnTo>
                  <a:lnTo>
                    <a:pt x="682" y="0"/>
                  </a:lnTo>
                  <a:lnTo>
                    <a:pt x="647" y="0"/>
                  </a:lnTo>
                  <a:lnTo>
                    <a:pt x="612" y="2"/>
                  </a:lnTo>
                  <a:lnTo>
                    <a:pt x="578" y="4"/>
                  </a:lnTo>
                  <a:lnTo>
                    <a:pt x="544" y="7"/>
                  </a:lnTo>
                  <a:lnTo>
                    <a:pt x="511" y="10"/>
                  </a:lnTo>
                  <a:lnTo>
                    <a:pt x="479" y="16"/>
                  </a:lnTo>
                  <a:lnTo>
                    <a:pt x="447" y="21"/>
                  </a:lnTo>
                  <a:lnTo>
                    <a:pt x="417" y="26"/>
                  </a:lnTo>
                  <a:lnTo>
                    <a:pt x="386" y="34"/>
                  </a:lnTo>
                  <a:lnTo>
                    <a:pt x="357" y="41"/>
                  </a:lnTo>
                  <a:lnTo>
                    <a:pt x="328" y="49"/>
                  </a:lnTo>
                  <a:lnTo>
                    <a:pt x="301" y="58"/>
                  </a:lnTo>
                  <a:lnTo>
                    <a:pt x="273" y="67"/>
                  </a:lnTo>
                  <a:lnTo>
                    <a:pt x="248" y="78"/>
                  </a:lnTo>
                  <a:lnTo>
                    <a:pt x="223" y="89"/>
                  </a:lnTo>
                  <a:lnTo>
                    <a:pt x="200" y="100"/>
                  </a:lnTo>
                  <a:lnTo>
                    <a:pt x="177" y="112"/>
                  </a:lnTo>
                  <a:lnTo>
                    <a:pt x="156" y="124"/>
                  </a:lnTo>
                  <a:lnTo>
                    <a:pt x="136" y="137"/>
                  </a:lnTo>
                  <a:lnTo>
                    <a:pt x="117" y="151"/>
                  </a:lnTo>
                  <a:lnTo>
                    <a:pt x="99" y="165"/>
                  </a:lnTo>
                  <a:lnTo>
                    <a:pt x="82" y="180"/>
                  </a:lnTo>
                  <a:lnTo>
                    <a:pt x="67" y="194"/>
                  </a:lnTo>
                  <a:lnTo>
                    <a:pt x="54" y="209"/>
                  </a:lnTo>
                  <a:lnTo>
                    <a:pt x="41" y="225"/>
                  </a:lnTo>
                  <a:lnTo>
                    <a:pt x="30" y="241"/>
                  </a:lnTo>
                  <a:lnTo>
                    <a:pt x="21" y="257"/>
                  </a:lnTo>
                  <a:lnTo>
                    <a:pt x="14" y="274"/>
                  </a:lnTo>
                  <a:lnTo>
                    <a:pt x="7" y="291"/>
                  </a:lnTo>
                  <a:lnTo>
                    <a:pt x="3" y="308"/>
                  </a:lnTo>
                  <a:lnTo>
                    <a:pt x="1" y="324"/>
                  </a:lnTo>
                  <a:lnTo>
                    <a:pt x="0" y="342"/>
                  </a:lnTo>
                  <a:lnTo>
                    <a:pt x="0" y="647"/>
                  </a:lnTo>
                  <a:lnTo>
                    <a:pt x="1" y="629"/>
                  </a:lnTo>
                  <a:lnTo>
                    <a:pt x="3" y="612"/>
                  </a:lnTo>
                  <a:lnTo>
                    <a:pt x="7" y="595"/>
                  </a:lnTo>
                  <a:lnTo>
                    <a:pt x="14" y="578"/>
                  </a:lnTo>
                  <a:lnTo>
                    <a:pt x="21" y="561"/>
                  </a:lnTo>
                  <a:lnTo>
                    <a:pt x="30" y="546"/>
                  </a:lnTo>
                  <a:lnTo>
                    <a:pt x="41" y="530"/>
                  </a:lnTo>
                  <a:lnTo>
                    <a:pt x="54" y="514"/>
                  </a:lnTo>
                  <a:lnTo>
                    <a:pt x="67" y="499"/>
                  </a:lnTo>
                  <a:lnTo>
                    <a:pt x="82" y="484"/>
                  </a:lnTo>
                  <a:lnTo>
                    <a:pt x="99" y="469"/>
                  </a:lnTo>
                  <a:lnTo>
                    <a:pt x="117" y="456"/>
                  </a:lnTo>
                  <a:lnTo>
                    <a:pt x="136" y="442"/>
                  </a:lnTo>
                  <a:lnTo>
                    <a:pt x="156" y="429"/>
                  </a:lnTo>
                  <a:lnTo>
                    <a:pt x="177" y="416"/>
                  </a:lnTo>
                  <a:lnTo>
                    <a:pt x="200" y="405"/>
                  </a:lnTo>
                  <a:lnTo>
                    <a:pt x="223" y="393"/>
                  </a:lnTo>
                  <a:lnTo>
                    <a:pt x="248" y="383"/>
                  </a:lnTo>
                  <a:lnTo>
                    <a:pt x="273" y="372"/>
                  </a:lnTo>
                  <a:lnTo>
                    <a:pt x="301" y="363"/>
                  </a:lnTo>
                  <a:lnTo>
                    <a:pt x="328" y="354"/>
                  </a:lnTo>
                  <a:lnTo>
                    <a:pt x="357" y="346"/>
                  </a:lnTo>
                  <a:lnTo>
                    <a:pt x="386" y="338"/>
                  </a:lnTo>
                  <a:lnTo>
                    <a:pt x="417" y="331"/>
                  </a:lnTo>
                  <a:lnTo>
                    <a:pt x="447" y="325"/>
                  </a:lnTo>
                  <a:lnTo>
                    <a:pt x="479" y="320"/>
                  </a:lnTo>
                  <a:lnTo>
                    <a:pt x="511" y="315"/>
                  </a:lnTo>
                  <a:lnTo>
                    <a:pt x="544" y="312"/>
                  </a:lnTo>
                  <a:lnTo>
                    <a:pt x="578" y="309"/>
                  </a:lnTo>
                  <a:lnTo>
                    <a:pt x="612" y="306"/>
                  </a:lnTo>
                  <a:lnTo>
                    <a:pt x="647" y="304"/>
                  </a:lnTo>
                  <a:lnTo>
                    <a:pt x="682" y="304"/>
                  </a:lnTo>
                  <a:lnTo>
                    <a:pt x="716" y="304"/>
                  </a:lnTo>
                  <a:lnTo>
                    <a:pt x="751" y="306"/>
                  </a:lnTo>
                  <a:lnTo>
                    <a:pt x="786" y="309"/>
                  </a:lnTo>
                  <a:lnTo>
                    <a:pt x="820" y="312"/>
                  </a:lnTo>
                  <a:lnTo>
                    <a:pt x="852" y="315"/>
                  </a:lnTo>
                  <a:lnTo>
                    <a:pt x="885" y="320"/>
                  </a:lnTo>
                  <a:lnTo>
                    <a:pt x="916" y="325"/>
                  </a:lnTo>
                  <a:lnTo>
                    <a:pt x="947" y="331"/>
                  </a:lnTo>
                  <a:lnTo>
                    <a:pt x="977" y="338"/>
                  </a:lnTo>
                  <a:lnTo>
                    <a:pt x="1007" y="346"/>
                  </a:lnTo>
                  <a:lnTo>
                    <a:pt x="1035" y="354"/>
                  </a:lnTo>
                  <a:lnTo>
                    <a:pt x="1063" y="363"/>
                  </a:lnTo>
                  <a:lnTo>
                    <a:pt x="1090" y="372"/>
                  </a:lnTo>
                  <a:lnTo>
                    <a:pt x="1115" y="383"/>
                  </a:lnTo>
                  <a:lnTo>
                    <a:pt x="1140" y="393"/>
                  </a:lnTo>
                  <a:lnTo>
                    <a:pt x="1164" y="405"/>
                  </a:lnTo>
                  <a:lnTo>
                    <a:pt x="1187" y="416"/>
                  </a:lnTo>
                  <a:lnTo>
                    <a:pt x="1208" y="429"/>
                  </a:lnTo>
                  <a:lnTo>
                    <a:pt x="1228" y="442"/>
                  </a:lnTo>
                  <a:lnTo>
                    <a:pt x="1247" y="456"/>
                  </a:lnTo>
                  <a:lnTo>
                    <a:pt x="1265" y="469"/>
                  </a:lnTo>
                  <a:lnTo>
                    <a:pt x="1282" y="484"/>
                  </a:lnTo>
                  <a:lnTo>
                    <a:pt x="1296" y="499"/>
                  </a:lnTo>
                  <a:lnTo>
                    <a:pt x="1310" y="514"/>
                  </a:lnTo>
                  <a:lnTo>
                    <a:pt x="1323" y="530"/>
                  </a:lnTo>
                  <a:lnTo>
                    <a:pt x="1333" y="546"/>
                  </a:lnTo>
                  <a:lnTo>
                    <a:pt x="1343" y="561"/>
                  </a:lnTo>
                  <a:lnTo>
                    <a:pt x="1350" y="578"/>
                  </a:lnTo>
                  <a:lnTo>
                    <a:pt x="1356" y="595"/>
                  </a:lnTo>
                  <a:lnTo>
                    <a:pt x="1360" y="612"/>
                  </a:lnTo>
                  <a:lnTo>
                    <a:pt x="1363" y="629"/>
                  </a:lnTo>
                  <a:lnTo>
                    <a:pt x="1364" y="647"/>
                  </a:lnTo>
                  <a:lnTo>
                    <a:pt x="1364" y="342"/>
                  </a:lnTo>
                  <a:close/>
                </a:path>
              </a:pathLst>
            </a:custGeom>
            <a:solidFill>
              <a:srgbClr val="5F5F5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88" name="Freeform 40"/>
            <p:cNvSpPr/>
            <p:nvPr/>
          </p:nvSpPr>
          <p:spPr>
            <a:xfrm>
              <a:off x="0" y="220"/>
              <a:ext cx="879" cy="398"/>
            </a:xfrm>
            <a:custGeom>
              <a:avLst/>
              <a:gdLst>
                <a:gd name="txL" fmla="*/ 0 w 1515"/>
                <a:gd name="txT" fmla="*/ 0 h 686"/>
                <a:gd name="txR" fmla="*/ 1515 w 1515"/>
                <a:gd name="txB" fmla="*/ 686 h 686"/>
              </a:gdLst>
              <a:ahLst/>
              <a:cxnLst>
                <a:cxn ang="0">
                  <a:pos x="3" y="1"/>
                </a:cxn>
                <a:cxn ang="0">
                  <a:pos x="3" y="1"/>
                </a:cxn>
                <a:cxn ang="0">
                  <a:pos x="3" y="1"/>
                </a:cxn>
                <a:cxn ang="0">
                  <a:pos x="3" y="1"/>
                </a:cxn>
                <a:cxn ang="0">
                  <a:pos x="3" y="1"/>
                </a:cxn>
                <a:cxn ang="0">
                  <a:pos x="3" y="1"/>
                </a:cxn>
                <a:cxn ang="0">
                  <a:pos x="3" y="1"/>
                </a:cxn>
                <a:cxn ang="0">
                  <a:pos x="3" y="1"/>
                </a:cxn>
                <a:cxn ang="0">
                  <a:pos x="3" y="1"/>
                </a:cxn>
                <a:cxn ang="0">
                  <a:pos x="2"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1" y="1"/>
                </a:cxn>
                <a:cxn ang="0">
                  <a:pos x="1" y="1"/>
                </a:cxn>
                <a:cxn ang="0">
                  <a:pos x="1" y="1"/>
                </a:cxn>
                <a:cxn ang="0">
                  <a:pos x="1" y="1"/>
                </a:cxn>
                <a:cxn ang="0">
                  <a:pos x="1" y="1"/>
                </a:cxn>
                <a:cxn ang="0">
                  <a:pos x="1" y="2"/>
                </a:cxn>
                <a:cxn ang="0">
                  <a:pos x="1" y="2"/>
                </a:cxn>
                <a:cxn ang="0">
                  <a:pos x="1" y="2"/>
                </a:cxn>
                <a:cxn ang="0">
                  <a:pos x="1" y="2"/>
                </a:cxn>
                <a:cxn ang="0">
                  <a:pos x="2" y="2"/>
                </a:cxn>
                <a:cxn ang="0">
                  <a:pos x="2" y="2"/>
                </a:cxn>
                <a:cxn ang="0">
                  <a:pos x="2" y="2"/>
                </a:cxn>
                <a:cxn ang="0">
                  <a:pos x="2" y="2"/>
                </a:cxn>
                <a:cxn ang="0">
                  <a:pos x="3" y="2"/>
                </a:cxn>
                <a:cxn ang="0">
                  <a:pos x="3" y="2"/>
                </a:cxn>
                <a:cxn ang="0">
                  <a:pos x="3" y="2"/>
                </a:cxn>
                <a:cxn ang="0">
                  <a:pos x="3" y="1"/>
                </a:cxn>
                <a:cxn ang="0">
                  <a:pos x="3" y="1"/>
                </a:cxn>
                <a:cxn ang="0">
                  <a:pos x="3" y="1"/>
                </a:cxn>
                <a:cxn ang="0">
                  <a:pos x="3" y="1"/>
                </a:cxn>
                <a:cxn ang="0">
                  <a:pos x="3" y="1"/>
                </a:cxn>
                <a:cxn ang="0">
                  <a:pos x="4" y="0"/>
                </a:cxn>
              </a:cxnLst>
              <a:rect l="txL" t="txT" r="txR" b="txB"/>
              <a:pathLst>
                <a:path w="1515" h="686">
                  <a:moveTo>
                    <a:pt x="1515" y="0"/>
                  </a:moveTo>
                  <a:lnTo>
                    <a:pt x="1515" y="0"/>
                  </a:lnTo>
                  <a:lnTo>
                    <a:pt x="1514" y="21"/>
                  </a:lnTo>
                  <a:lnTo>
                    <a:pt x="1511" y="40"/>
                  </a:lnTo>
                  <a:lnTo>
                    <a:pt x="1507" y="59"/>
                  </a:lnTo>
                  <a:lnTo>
                    <a:pt x="1500" y="78"/>
                  </a:lnTo>
                  <a:lnTo>
                    <a:pt x="1491" y="96"/>
                  </a:lnTo>
                  <a:lnTo>
                    <a:pt x="1482" y="114"/>
                  </a:lnTo>
                  <a:lnTo>
                    <a:pt x="1469" y="132"/>
                  </a:lnTo>
                  <a:lnTo>
                    <a:pt x="1455" y="149"/>
                  </a:lnTo>
                  <a:lnTo>
                    <a:pt x="1441" y="165"/>
                  </a:lnTo>
                  <a:lnTo>
                    <a:pt x="1424" y="182"/>
                  </a:lnTo>
                  <a:lnTo>
                    <a:pt x="1406" y="198"/>
                  </a:lnTo>
                  <a:lnTo>
                    <a:pt x="1386" y="213"/>
                  </a:lnTo>
                  <a:lnTo>
                    <a:pt x="1365" y="228"/>
                  </a:lnTo>
                  <a:lnTo>
                    <a:pt x="1343" y="243"/>
                  </a:lnTo>
                  <a:lnTo>
                    <a:pt x="1319" y="256"/>
                  </a:lnTo>
                  <a:lnTo>
                    <a:pt x="1293" y="270"/>
                  </a:lnTo>
                  <a:lnTo>
                    <a:pt x="1267" y="282"/>
                  </a:lnTo>
                  <a:lnTo>
                    <a:pt x="1240" y="294"/>
                  </a:lnTo>
                  <a:lnTo>
                    <a:pt x="1211" y="305"/>
                  </a:lnTo>
                  <a:lnTo>
                    <a:pt x="1182" y="317"/>
                  </a:lnTo>
                  <a:lnTo>
                    <a:pt x="1150" y="326"/>
                  </a:lnTo>
                  <a:lnTo>
                    <a:pt x="1119" y="336"/>
                  </a:lnTo>
                  <a:lnTo>
                    <a:pt x="1086" y="343"/>
                  </a:lnTo>
                  <a:lnTo>
                    <a:pt x="1052" y="352"/>
                  </a:lnTo>
                  <a:lnTo>
                    <a:pt x="1019" y="358"/>
                  </a:lnTo>
                  <a:lnTo>
                    <a:pt x="983" y="364"/>
                  </a:lnTo>
                  <a:lnTo>
                    <a:pt x="947" y="370"/>
                  </a:lnTo>
                  <a:lnTo>
                    <a:pt x="910" y="374"/>
                  </a:lnTo>
                  <a:lnTo>
                    <a:pt x="873" y="377"/>
                  </a:lnTo>
                  <a:lnTo>
                    <a:pt x="836" y="379"/>
                  </a:lnTo>
                  <a:lnTo>
                    <a:pt x="797" y="381"/>
                  </a:lnTo>
                  <a:lnTo>
                    <a:pt x="758" y="381"/>
                  </a:lnTo>
                  <a:lnTo>
                    <a:pt x="719" y="381"/>
                  </a:lnTo>
                  <a:lnTo>
                    <a:pt x="680" y="379"/>
                  </a:lnTo>
                  <a:lnTo>
                    <a:pt x="642" y="377"/>
                  </a:lnTo>
                  <a:lnTo>
                    <a:pt x="605" y="374"/>
                  </a:lnTo>
                  <a:lnTo>
                    <a:pt x="568" y="370"/>
                  </a:lnTo>
                  <a:lnTo>
                    <a:pt x="533" y="364"/>
                  </a:lnTo>
                  <a:lnTo>
                    <a:pt x="497" y="358"/>
                  </a:lnTo>
                  <a:lnTo>
                    <a:pt x="463" y="352"/>
                  </a:lnTo>
                  <a:lnTo>
                    <a:pt x="429" y="343"/>
                  </a:lnTo>
                  <a:lnTo>
                    <a:pt x="397" y="336"/>
                  </a:lnTo>
                  <a:lnTo>
                    <a:pt x="365" y="326"/>
                  </a:lnTo>
                  <a:lnTo>
                    <a:pt x="334" y="317"/>
                  </a:lnTo>
                  <a:lnTo>
                    <a:pt x="304" y="305"/>
                  </a:lnTo>
                  <a:lnTo>
                    <a:pt x="276" y="294"/>
                  </a:lnTo>
                  <a:lnTo>
                    <a:pt x="248" y="282"/>
                  </a:lnTo>
                  <a:lnTo>
                    <a:pt x="222" y="270"/>
                  </a:lnTo>
                  <a:lnTo>
                    <a:pt x="197" y="256"/>
                  </a:lnTo>
                  <a:lnTo>
                    <a:pt x="173" y="243"/>
                  </a:lnTo>
                  <a:lnTo>
                    <a:pt x="151" y="228"/>
                  </a:lnTo>
                  <a:lnTo>
                    <a:pt x="130" y="213"/>
                  </a:lnTo>
                  <a:lnTo>
                    <a:pt x="110" y="198"/>
                  </a:lnTo>
                  <a:lnTo>
                    <a:pt x="92" y="182"/>
                  </a:lnTo>
                  <a:lnTo>
                    <a:pt x="75" y="165"/>
                  </a:lnTo>
                  <a:lnTo>
                    <a:pt x="60" y="149"/>
                  </a:lnTo>
                  <a:lnTo>
                    <a:pt x="46" y="132"/>
                  </a:lnTo>
                  <a:lnTo>
                    <a:pt x="34" y="114"/>
                  </a:lnTo>
                  <a:lnTo>
                    <a:pt x="24" y="96"/>
                  </a:lnTo>
                  <a:lnTo>
                    <a:pt x="16" y="78"/>
                  </a:lnTo>
                  <a:lnTo>
                    <a:pt x="9" y="59"/>
                  </a:lnTo>
                  <a:lnTo>
                    <a:pt x="4" y="40"/>
                  </a:lnTo>
                  <a:lnTo>
                    <a:pt x="1" y="21"/>
                  </a:lnTo>
                  <a:lnTo>
                    <a:pt x="0" y="0"/>
                  </a:lnTo>
                  <a:lnTo>
                    <a:pt x="0" y="305"/>
                  </a:lnTo>
                  <a:lnTo>
                    <a:pt x="1" y="325"/>
                  </a:lnTo>
                  <a:lnTo>
                    <a:pt x="4" y="344"/>
                  </a:lnTo>
                  <a:lnTo>
                    <a:pt x="9" y="363"/>
                  </a:lnTo>
                  <a:lnTo>
                    <a:pt x="16" y="382"/>
                  </a:lnTo>
                  <a:lnTo>
                    <a:pt x="24" y="400"/>
                  </a:lnTo>
                  <a:lnTo>
                    <a:pt x="34" y="418"/>
                  </a:lnTo>
                  <a:lnTo>
                    <a:pt x="46" y="436"/>
                  </a:lnTo>
                  <a:lnTo>
                    <a:pt x="60" y="453"/>
                  </a:lnTo>
                  <a:lnTo>
                    <a:pt x="75" y="470"/>
                  </a:lnTo>
                  <a:lnTo>
                    <a:pt x="92" y="487"/>
                  </a:lnTo>
                  <a:lnTo>
                    <a:pt x="110" y="503"/>
                  </a:lnTo>
                  <a:lnTo>
                    <a:pt x="130" y="518"/>
                  </a:lnTo>
                  <a:lnTo>
                    <a:pt x="151" y="532"/>
                  </a:lnTo>
                  <a:lnTo>
                    <a:pt x="173" y="547"/>
                  </a:lnTo>
                  <a:lnTo>
                    <a:pt x="197" y="561"/>
                  </a:lnTo>
                  <a:lnTo>
                    <a:pt x="222" y="575"/>
                  </a:lnTo>
                  <a:lnTo>
                    <a:pt x="248" y="586"/>
                  </a:lnTo>
                  <a:lnTo>
                    <a:pt x="276" y="599"/>
                  </a:lnTo>
                  <a:lnTo>
                    <a:pt x="304" y="610"/>
                  </a:lnTo>
                  <a:lnTo>
                    <a:pt x="334" y="621"/>
                  </a:lnTo>
                  <a:lnTo>
                    <a:pt x="365" y="631"/>
                  </a:lnTo>
                  <a:lnTo>
                    <a:pt x="397" y="640"/>
                  </a:lnTo>
                  <a:lnTo>
                    <a:pt x="429" y="648"/>
                  </a:lnTo>
                  <a:lnTo>
                    <a:pt x="463" y="656"/>
                  </a:lnTo>
                  <a:lnTo>
                    <a:pt x="497" y="663"/>
                  </a:lnTo>
                  <a:lnTo>
                    <a:pt x="533" y="669"/>
                  </a:lnTo>
                  <a:lnTo>
                    <a:pt x="568" y="674"/>
                  </a:lnTo>
                  <a:lnTo>
                    <a:pt x="605" y="678"/>
                  </a:lnTo>
                  <a:lnTo>
                    <a:pt x="642" y="682"/>
                  </a:lnTo>
                  <a:lnTo>
                    <a:pt x="680" y="684"/>
                  </a:lnTo>
                  <a:lnTo>
                    <a:pt x="719" y="686"/>
                  </a:lnTo>
                  <a:lnTo>
                    <a:pt x="758" y="686"/>
                  </a:lnTo>
                  <a:lnTo>
                    <a:pt x="797" y="686"/>
                  </a:lnTo>
                  <a:lnTo>
                    <a:pt x="836" y="684"/>
                  </a:lnTo>
                  <a:lnTo>
                    <a:pt x="873" y="682"/>
                  </a:lnTo>
                  <a:lnTo>
                    <a:pt x="910" y="678"/>
                  </a:lnTo>
                  <a:lnTo>
                    <a:pt x="947" y="674"/>
                  </a:lnTo>
                  <a:lnTo>
                    <a:pt x="983" y="669"/>
                  </a:lnTo>
                  <a:lnTo>
                    <a:pt x="1019" y="663"/>
                  </a:lnTo>
                  <a:lnTo>
                    <a:pt x="1052" y="656"/>
                  </a:lnTo>
                  <a:lnTo>
                    <a:pt x="1086" y="648"/>
                  </a:lnTo>
                  <a:lnTo>
                    <a:pt x="1119" y="640"/>
                  </a:lnTo>
                  <a:lnTo>
                    <a:pt x="1150" y="631"/>
                  </a:lnTo>
                  <a:lnTo>
                    <a:pt x="1182" y="621"/>
                  </a:lnTo>
                  <a:lnTo>
                    <a:pt x="1211" y="610"/>
                  </a:lnTo>
                  <a:lnTo>
                    <a:pt x="1240" y="599"/>
                  </a:lnTo>
                  <a:lnTo>
                    <a:pt x="1267" y="586"/>
                  </a:lnTo>
                  <a:lnTo>
                    <a:pt x="1293" y="575"/>
                  </a:lnTo>
                  <a:lnTo>
                    <a:pt x="1319" y="561"/>
                  </a:lnTo>
                  <a:lnTo>
                    <a:pt x="1343" y="547"/>
                  </a:lnTo>
                  <a:lnTo>
                    <a:pt x="1365" y="532"/>
                  </a:lnTo>
                  <a:lnTo>
                    <a:pt x="1386" y="518"/>
                  </a:lnTo>
                  <a:lnTo>
                    <a:pt x="1406" y="503"/>
                  </a:lnTo>
                  <a:lnTo>
                    <a:pt x="1424" y="487"/>
                  </a:lnTo>
                  <a:lnTo>
                    <a:pt x="1441" y="470"/>
                  </a:lnTo>
                  <a:lnTo>
                    <a:pt x="1455" y="453"/>
                  </a:lnTo>
                  <a:lnTo>
                    <a:pt x="1469" y="436"/>
                  </a:lnTo>
                  <a:lnTo>
                    <a:pt x="1482" y="418"/>
                  </a:lnTo>
                  <a:lnTo>
                    <a:pt x="1491" y="400"/>
                  </a:lnTo>
                  <a:lnTo>
                    <a:pt x="1500" y="382"/>
                  </a:lnTo>
                  <a:lnTo>
                    <a:pt x="1507" y="363"/>
                  </a:lnTo>
                  <a:lnTo>
                    <a:pt x="1511" y="344"/>
                  </a:lnTo>
                  <a:lnTo>
                    <a:pt x="1514" y="325"/>
                  </a:lnTo>
                  <a:lnTo>
                    <a:pt x="1515" y="305"/>
                  </a:lnTo>
                  <a:lnTo>
                    <a:pt x="1515" y="0"/>
                  </a:lnTo>
                  <a:close/>
                </a:path>
              </a:pathLst>
            </a:custGeom>
            <a:gradFill rotWithShape="1">
              <a:gsLst>
                <a:gs pos="0">
                  <a:srgbClr val="969696"/>
                </a:gs>
                <a:gs pos="50000">
                  <a:srgbClr val="BFBFBF"/>
                </a:gs>
                <a:gs pos="100000">
                  <a:srgbClr val="969696"/>
                </a:gs>
              </a:gsLst>
              <a:lin ang="0" scaled="1"/>
              <a:tileRect/>
            </a:gra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89" name="Freeform 41"/>
            <p:cNvSpPr>
              <a:spLocks noEditPoints="1"/>
            </p:cNvSpPr>
            <p:nvPr/>
          </p:nvSpPr>
          <p:spPr>
            <a:xfrm>
              <a:off x="0" y="0"/>
              <a:ext cx="879" cy="441"/>
            </a:xfrm>
            <a:custGeom>
              <a:avLst/>
              <a:gdLst>
                <a:gd name="txL" fmla="*/ 0 w 1515"/>
                <a:gd name="txT" fmla="*/ 0 h 761"/>
                <a:gd name="txR" fmla="*/ 1515 w 1515"/>
                <a:gd name="txB" fmla="*/ 761 h 761"/>
              </a:gdLst>
              <a:ahLst/>
              <a:cxnLst>
                <a:cxn ang="0">
                  <a:pos x="2" y="1"/>
                </a:cxn>
                <a:cxn ang="0">
                  <a:pos x="1" y="1"/>
                </a:cxn>
                <a:cxn ang="0">
                  <a:pos x="1" y="1"/>
                </a:cxn>
                <a:cxn ang="0">
                  <a:pos x="1" y="1"/>
                </a:cxn>
                <a:cxn ang="0">
                  <a:pos x="1" y="1"/>
                </a:cxn>
                <a:cxn ang="0">
                  <a:pos x="1" y="1"/>
                </a:cxn>
                <a:cxn ang="0">
                  <a:pos x="0" y="1"/>
                </a:cxn>
                <a:cxn ang="0">
                  <a:pos x="1" y="1"/>
                </a:cxn>
                <a:cxn ang="0">
                  <a:pos x="1" y="1"/>
                </a:cxn>
                <a:cxn ang="0">
                  <a:pos x="1" y="2"/>
                </a:cxn>
                <a:cxn ang="0">
                  <a:pos x="1" y="2"/>
                </a:cxn>
                <a:cxn ang="0">
                  <a:pos x="1" y="2"/>
                </a:cxn>
                <a:cxn ang="0">
                  <a:pos x="2" y="2"/>
                </a:cxn>
                <a:cxn ang="0">
                  <a:pos x="2" y="2"/>
                </a:cxn>
                <a:cxn ang="0">
                  <a:pos x="3" y="2"/>
                </a:cxn>
                <a:cxn ang="0">
                  <a:pos x="3" y="2"/>
                </a:cxn>
                <a:cxn ang="0">
                  <a:pos x="3" y="2"/>
                </a:cxn>
                <a:cxn ang="0">
                  <a:pos x="3" y="1"/>
                </a:cxn>
                <a:cxn ang="0">
                  <a:pos x="3" y="1"/>
                </a:cxn>
                <a:cxn ang="0">
                  <a:pos x="4" y="1"/>
                </a:cxn>
                <a:cxn ang="0">
                  <a:pos x="3" y="1"/>
                </a:cxn>
                <a:cxn ang="0">
                  <a:pos x="3" y="1"/>
                </a:cxn>
                <a:cxn ang="0">
                  <a:pos x="3" y="1"/>
                </a:cxn>
                <a:cxn ang="0">
                  <a:pos x="3" y="1"/>
                </a:cxn>
                <a:cxn ang="0">
                  <a:pos x="3" y="1"/>
                </a:cxn>
                <a:cxn ang="0">
                  <a:pos x="2" y="1"/>
                </a:cxn>
                <a:cxn ang="0">
                  <a:pos x="2" y="2"/>
                </a:cxn>
                <a:cxn ang="0">
                  <a:pos x="2" y="2"/>
                </a:cxn>
                <a:cxn ang="0">
                  <a:pos x="1"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3" y="1"/>
                </a:cxn>
                <a:cxn ang="0">
                  <a:pos x="3" y="1"/>
                </a:cxn>
                <a:cxn ang="0">
                  <a:pos x="3" y="1"/>
                </a:cxn>
                <a:cxn ang="0">
                  <a:pos x="3" y="1"/>
                </a:cxn>
                <a:cxn ang="0">
                  <a:pos x="3" y="1"/>
                </a:cxn>
                <a:cxn ang="0">
                  <a:pos x="3" y="1"/>
                </a:cxn>
                <a:cxn ang="0">
                  <a:pos x="3" y="1"/>
                </a:cxn>
                <a:cxn ang="0">
                  <a:pos x="3" y="1"/>
                </a:cxn>
                <a:cxn ang="0">
                  <a:pos x="3" y="2"/>
                </a:cxn>
                <a:cxn ang="0">
                  <a:pos x="3" y="2"/>
                </a:cxn>
                <a:cxn ang="0">
                  <a:pos x="3" y="2"/>
                </a:cxn>
                <a:cxn ang="0">
                  <a:pos x="2" y="2"/>
                </a:cxn>
              </a:cxnLst>
              <a:rect l="txL" t="txT" r="txR" b="txB"/>
              <a:pathLst>
                <a:path w="1515" h="761">
                  <a:moveTo>
                    <a:pt x="758" y="0"/>
                  </a:moveTo>
                  <a:lnTo>
                    <a:pt x="758" y="0"/>
                  </a:lnTo>
                  <a:lnTo>
                    <a:pt x="719" y="0"/>
                  </a:lnTo>
                  <a:lnTo>
                    <a:pt x="680" y="2"/>
                  </a:lnTo>
                  <a:lnTo>
                    <a:pt x="642" y="4"/>
                  </a:lnTo>
                  <a:lnTo>
                    <a:pt x="605" y="7"/>
                  </a:lnTo>
                  <a:lnTo>
                    <a:pt x="568" y="11"/>
                  </a:lnTo>
                  <a:lnTo>
                    <a:pt x="533" y="17"/>
                  </a:lnTo>
                  <a:lnTo>
                    <a:pt x="497" y="23"/>
                  </a:lnTo>
                  <a:lnTo>
                    <a:pt x="463" y="29"/>
                  </a:lnTo>
                  <a:lnTo>
                    <a:pt x="429" y="37"/>
                  </a:lnTo>
                  <a:lnTo>
                    <a:pt x="397" y="45"/>
                  </a:lnTo>
                  <a:lnTo>
                    <a:pt x="365" y="55"/>
                  </a:lnTo>
                  <a:lnTo>
                    <a:pt x="334" y="64"/>
                  </a:lnTo>
                  <a:lnTo>
                    <a:pt x="304" y="76"/>
                  </a:lnTo>
                  <a:lnTo>
                    <a:pt x="276" y="86"/>
                  </a:lnTo>
                  <a:lnTo>
                    <a:pt x="248" y="99"/>
                  </a:lnTo>
                  <a:lnTo>
                    <a:pt x="222" y="111"/>
                  </a:lnTo>
                  <a:lnTo>
                    <a:pt x="197" y="124"/>
                  </a:lnTo>
                  <a:lnTo>
                    <a:pt x="173" y="138"/>
                  </a:lnTo>
                  <a:lnTo>
                    <a:pt x="151" y="153"/>
                  </a:lnTo>
                  <a:lnTo>
                    <a:pt x="130" y="168"/>
                  </a:lnTo>
                  <a:lnTo>
                    <a:pt x="110" y="183"/>
                  </a:lnTo>
                  <a:lnTo>
                    <a:pt x="92" y="198"/>
                  </a:lnTo>
                  <a:lnTo>
                    <a:pt x="75" y="215"/>
                  </a:lnTo>
                  <a:lnTo>
                    <a:pt x="60" y="232"/>
                  </a:lnTo>
                  <a:lnTo>
                    <a:pt x="46" y="249"/>
                  </a:lnTo>
                  <a:lnTo>
                    <a:pt x="34" y="267"/>
                  </a:lnTo>
                  <a:lnTo>
                    <a:pt x="24" y="285"/>
                  </a:lnTo>
                  <a:lnTo>
                    <a:pt x="16" y="303"/>
                  </a:lnTo>
                  <a:lnTo>
                    <a:pt x="9" y="322"/>
                  </a:lnTo>
                  <a:lnTo>
                    <a:pt x="4" y="341"/>
                  </a:lnTo>
                  <a:lnTo>
                    <a:pt x="1" y="360"/>
                  </a:lnTo>
                  <a:lnTo>
                    <a:pt x="0" y="380"/>
                  </a:lnTo>
                  <a:lnTo>
                    <a:pt x="1" y="401"/>
                  </a:lnTo>
                  <a:lnTo>
                    <a:pt x="4" y="420"/>
                  </a:lnTo>
                  <a:lnTo>
                    <a:pt x="9" y="439"/>
                  </a:lnTo>
                  <a:lnTo>
                    <a:pt x="16" y="458"/>
                  </a:lnTo>
                  <a:lnTo>
                    <a:pt x="24" y="476"/>
                  </a:lnTo>
                  <a:lnTo>
                    <a:pt x="34" y="494"/>
                  </a:lnTo>
                  <a:lnTo>
                    <a:pt x="46" y="512"/>
                  </a:lnTo>
                  <a:lnTo>
                    <a:pt x="60" y="529"/>
                  </a:lnTo>
                  <a:lnTo>
                    <a:pt x="75" y="545"/>
                  </a:lnTo>
                  <a:lnTo>
                    <a:pt x="92" y="562"/>
                  </a:lnTo>
                  <a:lnTo>
                    <a:pt x="110" y="578"/>
                  </a:lnTo>
                  <a:lnTo>
                    <a:pt x="130" y="593"/>
                  </a:lnTo>
                  <a:lnTo>
                    <a:pt x="151" y="608"/>
                  </a:lnTo>
                  <a:lnTo>
                    <a:pt x="173" y="623"/>
                  </a:lnTo>
                  <a:lnTo>
                    <a:pt x="197" y="636"/>
                  </a:lnTo>
                  <a:lnTo>
                    <a:pt x="222" y="650"/>
                  </a:lnTo>
                  <a:lnTo>
                    <a:pt x="248" y="662"/>
                  </a:lnTo>
                  <a:lnTo>
                    <a:pt x="276" y="674"/>
                  </a:lnTo>
                  <a:lnTo>
                    <a:pt x="304" y="685"/>
                  </a:lnTo>
                  <a:lnTo>
                    <a:pt x="334" y="697"/>
                  </a:lnTo>
                  <a:lnTo>
                    <a:pt x="365" y="706"/>
                  </a:lnTo>
                  <a:lnTo>
                    <a:pt x="397" y="716"/>
                  </a:lnTo>
                  <a:lnTo>
                    <a:pt x="429" y="723"/>
                  </a:lnTo>
                  <a:lnTo>
                    <a:pt x="463" y="732"/>
                  </a:lnTo>
                  <a:lnTo>
                    <a:pt x="497" y="738"/>
                  </a:lnTo>
                  <a:lnTo>
                    <a:pt x="533" y="744"/>
                  </a:lnTo>
                  <a:lnTo>
                    <a:pt x="568" y="750"/>
                  </a:lnTo>
                  <a:lnTo>
                    <a:pt x="605" y="754"/>
                  </a:lnTo>
                  <a:lnTo>
                    <a:pt x="642" y="757"/>
                  </a:lnTo>
                  <a:lnTo>
                    <a:pt x="680" y="759"/>
                  </a:lnTo>
                  <a:lnTo>
                    <a:pt x="719" y="761"/>
                  </a:lnTo>
                  <a:lnTo>
                    <a:pt x="758" y="761"/>
                  </a:lnTo>
                  <a:lnTo>
                    <a:pt x="797" y="761"/>
                  </a:lnTo>
                  <a:lnTo>
                    <a:pt x="836" y="759"/>
                  </a:lnTo>
                  <a:lnTo>
                    <a:pt x="873" y="757"/>
                  </a:lnTo>
                  <a:lnTo>
                    <a:pt x="910" y="754"/>
                  </a:lnTo>
                  <a:lnTo>
                    <a:pt x="947" y="750"/>
                  </a:lnTo>
                  <a:lnTo>
                    <a:pt x="983" y="744"/>
                  </a:lnTo>
                  <a:lnTo>
                    <a:pt x="1019" y="738"/>
                  </a:lnTo>
                  <a:lnTo>
                    <a:pt x="1052" y="732"/>
                  </a:lnTo>
                  <a:lnTo>
                    <a:pt x="1086" y="723"/>
                  </a:lnTo>
                  <a:lnTo>
                    <a:pt x="1119" y="716"/>
                  </a:lnTo>
                  <a:lnTo>
                    <a:pt x="1150" y="706"/>
                  </a:lnTo>
                  <a:lnTo>
                    <a:pt x="1182" y="697"/>
                  </a:lnTo>
                  <a:lnTo>
                    <a:pt x="1211" y="685"/>
                  </a:lnTo>
                  <a:lnTo>
                    <a:pt x="1240" y="674"/>
                  </a:lnTo>
                  <a:lnTo>
                    <a:pt x="1267" y="662"/>
                  </a:lnTo>
                  <a:lnTo>
                    <a:pt x="1293" y="650"/>
                  </a:lnTo>
                  <a:lnTo>
                    <a:pt x="1319" y="636"/>
                  </a:lnTo>
                  <a:lnTo>
                    <a:pt x="1343" y="623"/>
                  </a:lnTo>
                  <a:lnTo>
                    <a:pt x="1365" y="608"/>
                  </a:lnTo>
                  <a:lnTo>
                    <a:pt x="1386" y="593"/>
                  </a:lnTo>
                  <a:lnTo>
                    <a:pt x="1406" y="578"/>
                  </a:lnTo>
                  <a:lnTo>
                    <a:pt x="1424" y="562"/>
                  </a:lnTo>
                  <a:lnTo>
                    <a:pt x="1441" y="545"/>
                  </a:lnTo>
                  <a:lnTo>
                    <a:pt x="1455" y="529"/>
                  </a:lnTo>
                  <a:lnTo>
                    <a:pt x="1469" y="512"/>
                  </a:lnTo>
                  <a:lnTo>
                    <a:pt x="1482" y="494"/>
                  </a:lnTo>
                  <a:lnTo>
                    <a:pt x="1491" y="476"/>
                  </a:lnTo>
                  <a:lnTo>
                    <a:pt x="1500" y="458"/>
                  </a:lnTo>
                  <a:lnTo>
                    <a:pt x="1507" y="439"/>
                  </a:lnTo>
                  <a:lnTo>
                    <a:pt x="1511" y="420"/>
                  </a:lnTo>
                  <a:lnTo>
                    <a:pt x="1514" y="401"/>
                  </a:lnTo>
                  <a:lnTo>
                    <a:pt x="1515" y="380"/>
                  </a:lnTo>
                  <a:lnTo>
                    <a:pt x="1514" y="360"/>
                  </a:lnTo>
                  <a:lnTo>
                    <a:pt x="1511" y="341"/>
                  </a:lnTo>
                  <a:lnTo>
                    <a:pt x="1507" y="322"/>
                  </a:lnTo>
                  <a:lnTo>
                    <a:pt x="1500" y="303"/>
                  </a:lnTo>
                  <a:lnTo>
                    <a:pt x="1491" y="285"/>
                  </a:lnTo>
                  <a:lnTo>
                    <a:pt x="1482" y="267"/>
                  </a:lnTo>
                  <a:lnTo>
                    <a:pt x="1469" y="249"/>
                  </a:lnTo>
                  <a:lnTo>
                    <a:pt x="1455" y="232"/>
                  </a:lnTo>
                  <a:lnTo>
                    <a:pt x="1441" y="215"/>
                  </a:lnTo>
                  <a:lnTo>
                    <a:pt x="1424" y="198"/>
                  </a:lnTo>
                  <a:lnTo>
                    <a:pt x="1406" y="183"/>
                  </a:lnTo>
                  <a:lnTo>
                    <a:pt x="1386" y="168"/>
                  </a:lnTo>
                  <a:lnTo>
                    <a:pt x="1365" y="153"/>
                  </a:lnTo>
                  <a:lnTo>
                    <a:pt x="1343" y="138"/>
                  </a:lnTo>
                  <a:lnTo>
                    <a:pt x="1319" y="124"/>
                  </a:lnTo>
                  <a:lnTo>
                    <a:pt x="1293" y="111"/>
                  </a:lnTo>
                  <a:lnTo>
                    <a:pt x="1267" y="99"/>
                  </a:lnTo>
                  <a:lnTo>
                    <a:pt x="1240" y="86"/>
                  </a:lnTo>
                  <a:lnTo>
                    <a:pt x="1211" y="76"/>
                  </a:lnTo>
                  <a:lnTo>
                    <a:pt x="1182" y="64"/>
                  </a:lnTo>
                  <a:lnTo>
                    <a:pt x="1150" y="55"/>
                  </a:lnTo>
                  <a:lnTo>
                    <a:pt x="1119" y="45"/>
                  </a:lnTo>
                  <a:lnTo>
                    <a:pt x="1086" y="37"/>
                  </a:lnTo>
                  <a:lnTo>
                    <a:pt x="1052" y="29"/>
                  </a:lnTo>
                  <a:lnTo>
                    <a:pt x="1019" y="23"/>
                  </a:lnTo>
                  <a:lnTo>
                    <a:pt x="983" y="17"/>
                  </a:lnTo>
                  <a:lnTo>
                    <a:pt x="947" y="11"/>
                  </a:lnTo>
                  <a:lnTo>
                    <a:pt x="910" y="7"/>
                  </a:lnTo>
                  <a:lnTo>
                    <a:pt x="873" y="4"/>
                  </a:lnTo>
                  <a:lnTo>
                    <a:pt x="836" y="2"/>
                  </a:lnTo>
                  <a:lnTo>
                    <a:pt x="797" y="0"/>
                  </a:lnTo>
                  <a:lnTo>
                    <a:pt x="758" y="0"/>
                  </a:lnTo>
                  <a:close/>
                  <a:moveTo>
                    <a:pt x="758" y="723"/>
                  </a:moveTo>
                  <a:lnTo>
                    <a:pt x="758" y="723"/>
                  </a:lnTo>
                  <a:lnTo>
                    <a:pt x="723" y="723"/>
                  </a:lnTo>
                  <a:lnTo>
                    <a:pt x="688" y="721"/>
                  </a:lnTo>
                  <a:lnTo>
                    <a:pt x="654" y="719"/>
                  </a:lnTo>
                  <a:lnTo>
                    <a:pt x="620" y="716"/>
                  </a:lnTo>
                  <a:lnTo>
                    <a:pt x="587" y="713"/>
                  </a:lnTo>
                  <a:lnTo>
                    <a:pt x="555" y="707"/>
                  </a:lnTo>
                  <a:lnTo>
                    <a:pt x="523" y="702"/>
                  </a:lnTo>
                  <a:lnTo>
                    <a:pt x="493" y="697"/>
                  </a:lnTo>
                  <a:lnTo>
                    <a:pt x="462" y="689"/>
                  </a:lnTo>
                  <a:lnTo>
                    <a:pt x="433" y="682"/>
                  </a:lnTo>
                  <a:lnTo>
                    <a:pt x="404" y="673"/>
                  </a:lnTo>
                  <a:lnTo>
                    <a:pt x="377" y="665"/>
                  </a:lnTo>
                  <a:lnTo>
                    <a:pt x="349" y="655"/>
                  </a:lnTo>
                  <a:lnTo>
                    <a:pt x="324" y="645"/>
                  </a:lnTo>
                  <a:lnTo>
                    <a:pt x="299" y="634"/>
                  </a:lnTo>
                  <a:lnTo>
                    <a:pt x="276" y="623"/>
                  </a:lnTo>
                  <a:lnTo>
                    <a:pt x="253" y="611"/>
                  </a:lnTo>
                  <a:lnTo>
                    <a:pt x="232" y="598"/>
                  </a:lnTo>
                  <a:lnTo>
                    <a:pt x="212" y="586"/>
                  </a:lnTo>
                  <a:lnTo>
                    <a:pt x="193" y="572"/>
                  </a:lnTo>
                  <a:lnTo>
                    <a:pt x="175" y="558"/>
                  </a:lnTo>
                  <a:lnTo>
                    <a:pt x="158" y="543"/>
                  </a:lnTo>
                  <a:lnTo>
                    <a:pt x="143" y="529"/>
                  </a:lnTo>
                  <a:lnTo>
                    <a:pt x="130" y="514"/>
                  </a:lnTo>
                  <a:lnTo>
                    <a:pt x="117" y="498"/>
                  </a:lnTo>
                  <a:lnTo>
                    <a:pt x="106" y="482"/>
                  </a:lnTo>
                  <a:lnTo>
                    <a:pt x="97" y="466"/>
                  </a:lnTo>
                  <a:lnTo>
                    <a:pt x="90" y="449"/>
                  </a:lnTo>
                  <a:lnTo>
                    <a:pt x="83" y="432"/>
                  </a:lnTo>
                  <a:lnTo>
                    <a:pt x="79" y="415"/>
                  </a:lnTo>
                  <a:lnTo>
                    <a:pt x="77" y="398"/>
                  </a:lnTo>
                  <a:lnTo>
                    <a:pt x="76" y="380"/>
                  </a:lnTo>
                  <a:lnTo>
                    <a:pt x="77" y="362"/>
                  </a:lnTo>
                  <a:lnTo>
                    <a:pt x="79" y="346"/>
                  </a:lnTo>
                  <a:lnTo>
                    <a:pt x="83" y="329"/>
                  </a:lnTo>
                  <a:lnTo>
                    <a:pt x="90" y="312"/>
                  </a:lnTo>
                  <a:lnTo>
                    <a:pt x="97" y="295"/>
                  </a:lnTo>
                  <a:lnTo>
                    <a:pt x="106" y="279"/>
                  </a:lnTo>
                  <a:lnTo>
                    <a:pt x="117" y="263"/>
                  </a:lnTo>
                  <a:lnTo>
                    <a:pt x="130" y="247"/>
                  </a:lnTo>
                  <a:lnTo>
                    <a:pt x="143" y="232"/>
                  </a:lnTo>
                  <a:lnTo>
                    <a:pt x="158" y="218"/>
                  </a:lnTo>
                  <a:lnTo>
                    <a:pt x="175" y="203"/>
                  </a:lnTo>
                  <a:lnTo>
                    <a:pt x="193" y="189"/>
                  </a:lnTo>
                  <a:lnTo>
                    <a:pt x="212" y="175"/>
                  </a:lnTo>
                  <a:lnTo>
                    <a:pt x="232" y="162"/>
                  </a:lnTo>
                  <a:lnTo>
                    <a:pt x="253" y="150"/>
                  </a:lnTo>
                  <a:lnTo>
                    <a:pt x="276" y="138"/>
                  </a:lnTo>
                  <a:lnTo>
                    <a:pt x="299" y="127"/>
                  </a:lnTo>
                  <a:lnTo>
                    <a:pt x="324" y="116"/>
                  </a:lnTo>
                  <a:lnTo>
                    <a:pt x="349" y="105"/>
                  </a:lnTo>
                  <a:lnTo>
                    <a:pt x="377" y="96"/>
                  </a:lnTo>
                  <a:lnTo>
                    <a:pt x="404" y="87"/>
                  </a:lnTo>
                  <a:lnTo>
                    <a:pt x="433" y="79"/>
                  </a:lnTo>
                  <a:lnTo>
                    <a:pt x="462" y="72"/>
                  </a:lnTo>
                  <a:lnTo>
                    <a:pt x="493" y="64"/>
                  </a:lnTo>
                  <a:lnTo>
                    <a:pt x="523" y="59"/>
                  </a:lnTo>
                  <a:lnTo>
                    <a:pt x="555" y="54"/>
                  </a:lnTo>
                  <a:lnTo>
                    <a:pt x="587" y="48"/>
                  </a:lnTo>
                  <a:lnTo>
                    <a:pt x="620" y="45"/>
                  </a:lnTo>
                  <a:lnTo>
                    <a:pt x="654" y="42"/>
                  </a:lnTo>
                  <a:lnTo>
                    <a:pt x="688" y="40"/>
                  </a:lnTo>
                  <a:lnTo>
                    <a:pt x="723" y="38"/>
                  </a:lnTo>
                  <a:lnTo>
                    <a:pt x="758" y="38"/>
                  </a:lnTo>
                  <a:lnTo>
                    <a:pt x="792" y="38"/>
                  </a:lnTo>
                  <a:lnTo>
                    <a:pt x="827" y="40"/>
                  </a:lnTo>
                  <a:lnTo>
                    <a:pt x="862" y="42"/>
                  </a:lnTo>
                  <a:lnTo>
                    <a:pt x="896" y="45"/>
                  </a:lnTo>
                  <a:lnTo>
                    <a:pt x="928" y="48"/>
                  </a:lnTo>
                  <a:lnTo>
                    <a:pt x="961" y="54"/>
                  </a:lnTo>
                  <a:lnTo>
                    <a:pt x="992" y="59"/>
                  </a:lnTo>
                  <a:lnTo>
                    <a:pt x="1023" y="64"/>
                  </a:lnTo>
                  <a:lnTo>
                    <a:pt x="1053" y="72"/>
                  </a:lnTo>
                  <a:lnTo>
                    <a:pt x="1083" y="79"/>
                  </a:lnTo>
                  <a:lnTo>
                    <a:pt x="1111" y="87"/>
                  </a:lnTo>
                  <a:lnTo>
                    <a:pt x="1139" y="96"/>
                  </a:lnTo>
                  <a:lnTo>
                    <a:pt x="1166" y="105"/>
                  </a:lnTo>
                  <a:lnTo>
                    <a:pt x="1191" y="116"/>
                  </a:lnTo>
                  <a:lnTo>
                    <a:pt x="1216" y="127"/>
                  </a:lnTo>
                  <a:lnTo>
                    <a:pt x="1240" y="138"/>
                  </a:lnTo>
                  <a:lnTo>
                    <a:pt x="1263" y="150"/>
                  </a:lnTo>
                  <a:lnTo>
                    <a:pt x="1284" y="162"/>
                  </a:lnTo>
                  <a:lnTo>
                    <a:pt x="1304" y="175"/>
                  </a:lnTo>
                  <a:lnTo>
                    <a:pt x="1323" y="189"/>
                  </a:lnTo>
                  <a:lnTo>
                    <a:pt x="1341" y="203"/>
                  </a:lnTo>
                  <a:lnTo>
                    <a:pt x="1358" y="218"/>
                  </a:lnTo>
                  <a:lnTo>
                    <a:pt x="1372" y="232"/>
                  </a:lnTo>
                  <a:lnTo>
                    <a:pt x="1386" y="247"/>
                  </a:lnTo>
                  <a:lnTo>
                    <a:pt x="1399" y="263"/>
                  </a:lnTo>
                  <a:lnTo>
                    <a:pt x="1409" y="279"/>
                  </a:lnTo>
                  <a:lnTo>
                    <a:pt x="1419" y="295"/>
                  </a:lnTo>
                  <a:lnTo>
                    <a:pt x="1426" y="312"/>
                  </a:lnTo>
                  <a:lnTo>
                    <a:pt x="1432" y="329"/>
                  </a:lnTo>
                  <a:lnTo>
                    <a:pt x="1436" y="346"/>
                  </a:lnTo>
                  <a:lnTo>
                    <a:pt x="1439" y="362"/>
                  </a:lnTo>
                  <a:lnTo>
                    <a:pt x="1440" y="380"/>
                  </a:lnTo>
                  <a:lnTo>
                    <a:pt x="1439" y="398"/>
                  </a:lnTo>
                  <a:lnTo>
                    <a:pt x="1436" y="415"/>
                  </a:lnTo>
                  <a:lnTo>
                    <a:pt x="1432" y="432"/>
                  </a:lnTo>
                  <a:lnTo>
                    <a:pt x="1426" y="449"/>
                  </a:lnTo>
                  <a:lnTo>
                    <a:pt x="1419" y="466"/>
                  </a:lnTo>
                  <a:lnTo>
                    <a:pt x="1409" y="482"/>
                  </a:lnTo>
                  <a:lnTo>
                    <a:pt x="1399" y="498"/>
                  </a:lnTo>
                  <a:lnTo>
                    <a:pt x="1386" y="514"/>
                  </a:lnTo>
                  <a:lnTo>
                    <a:pt x="1372" y="529"/>
                  </a:lnTo>
                  <a:lnTo>
                    <a:pt x="1358" y="543"/>
                  </a:lnTo>
                  <a:lnTo>
                    <a:pt x="1341" y="558"/>
                  </a:lnTo>
                  <a:lnTo>
                    <a:pt x="1323" y="572"/>
                  </a:lnTo>
                  <a:lnTo>
                    <a:pt x="1304" y="586"/>
                  </a:lnTo>
                  <a:lnTo>
                    <a:pt x="1284" y="598"/>
                  </a:lnTo>
                  <a:lnTo>
                    <a:pt x="1263" y="611"/>
                  </a:lnTo>
                  <a:lnTo>
                    <a:pt x="1240" y="623"/>
                  </a:lnTo>
                  <a:lnTo>
                    <a:pt x="1216" y="634"/>
                  </a:lnTo>
                  <a:lnTo>
                    <a:pt x="1191" y="645"/>
                  </a:lnTo>
                  <a:lnTo>
                    <a:pt x="1166" y="655"/>
                  </a:lnTo>
                  <a:lnTo>
                    <a:pt x="1139" y="665"/>
                  </a:lnTo>
                  <a:lnTo>
                    <a:pt x="1111" y="673"/>
                  </a:lnTo>
                  <a:lnTo>
                    <a:pt x="1083" y="682"/>
                  </a:lnTo>
                  <a:lnTo>
                    <a:pt x="1053" y="689"/>
                  </a:lnTo>
                  <a:lnTo>
                    <a:pt x="1023" y="697"/>
                  </a:lnTo>
                  <a:lnTo>
                    <a:pt x="992" y="702"/>
                  </a:lnTo>
                  <a:lnTo>
                    <a:pt x="961" y="707"/>
                  </a:lnTo>
                  <a:lnTo>
                    <a:pt x="928" y="713"/>
                  </a:lnTo>
                  <a:lnTo>
                    <a:pt x="896" y="716"/>
                  </a:lnTo>
                  <a:lnTo>
                    <a:pt x="862" y="719"/>
                  </a:lnTo>
                  <a:lnTo>
                    <a:pt x="827" y="721"/>
                  </a:lnTo>
                  <a:lnTo>
                    <a:pt x="792" y="723"/>
                  </a:lnTo>
                  <a:lnTo>
                    <a:pt x="758" y="723"/>
                  </a:lnTo>
                  <a:close/>
                </a:path>
              </a:pathLst>
            </a:custGeom>
            <a:solidFill>
              <a:srgbClr val="FFFFF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4" name="Group 34"/>
          <p:cNvGrpSpPr/>
          <p:nvPr/>
        </p:nvGrpSpPr>
        <p:grpSpPr>
          <a:xfrm>
            <a:off x="4967288" y="3214688"/>
            <a:ext cx="544512" cy="546100"/>
            <a:chOff x="0" y="0"/>
            <a:chExt cx="704" cy="707"/>
          </a:xfrm>
        </p:grpSpPr>
        <p:sp>
          <p:nvSpPr>
            <p:cNvPr id="10284" name="Freeform 43"/>
            <p:cNvSpPr/>
            <p:nvPr/>
          </p:nvSpPr>
          <p:spPr>
            <a:xfrm>
              <a:off x="44" y="21"/>
              <a:ext cx="616" cy="509"/>
            </a:xfrm>
            <a:custGeom>
              <a:avLst/>
              <a:gdLst>
                <a:gd name="txL" fmla="*/ 0 w 1061"/>
                <a:gd name="txT" fmla="*/ 0 h 876"/>
                <a:gd name="txR" fmla="*/ 1061 w 1061"/>
                <a:gd name="txB" fmla="*/ 876 h 876"/>
              </a:gdLst>
              <a:ahLst/>
              <a:cxnLst>
                <a:cxn ang="0">
                  <a:pos x="3" y="2"/>
                </a:cxn>
                <a:cxn ang="0">
                  <a:pos x="3" y="2"/>
                </a:cxn>
                <a:cxn ang="0">
                  <a:pos x="3" y="2"/>
                </a:cxn>
                <a:cxn ang="0">
                  <a:pos x="3" y="2"/>
                </a:cxn>
                <a:cxn ang="0">
                  <a:pos x="2" y="2"/>
                </a:cxn>
                <a:cxn ang="0">
                  <a:pos x="2" y="2"/>
                </a:cxn>
                <a:cxn ang="0">
                  <a:pos x="2" y="2"/>
                </a:cxn>
                <a:cxn ang="0">
                  <a:pos x="2" y="2"/>
                </a:cxn>
                <a:cxn ang="0">
                  <a:pos x="2" y="2"/>
                </a:cxn>
                <a:cxn ang="0">
                  <a:pos x="2"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2" y="1"/>
                </a:cxn>
                <a:cxn ang="0">
                  <a:pos x="2" y="1"/>
                </a:cxn>
                <a:cxn ang="0">
                  <a:pos x="2" y="1"/>
                </a:cxn>
                <a:cxn ang="0">
                  <a:pos x="2" y="1"/>
                </a:cxn>
                <a:cxn ang="0">
                  <a:pos x="2" y="1"/>
                </a:cxn>
                <a:cxn ang="0">
                  <a:pos x="2" y="1"/>
                </a:cxn>
                <a:cxn ang="0">
                  <a:pos x="3" y="1"/>
                </a:cxn>
                <a:cxn ang="0">
                  <a:pos x="3" y="1"/>
                </a:cxn>
                <a:cxn ang="0">
                  <a:pos x="3" y="1"/>
                </a:cxn>
                <a:cxn ang="0">
                  <a:pos x="3" y="1"/>
                </a:cxn>
                <a:cxn ang="0">
                  <a:pos x="3" y="2"/>
                </a:cxn>
              </a:cxnLst>
              <a:rect l="txL" t="txT" r="txR" b="txB"/>
              <a:pathLst>
                <a:path w="1061" h="876">
                  <a:moveTo>
                    <a:pt x="1061" y="876"/>
                  </a:moveTo>
                  <a:lnTo>
                    <a:pt x="1061" y="876"/>
                  </a:lnTo>
                  <a:lnTo>
                    <a:pt x="1060" y="862"/>
                  </a:lnTo>
                  <a:lnTo>
                    <a:pt x="1058" y="849"/>
                  </a:lnTo>
                  <a:lnTo>
                    <a:pt x="1054" y="836"/>
                  </a:lnTo>
                  <a:lnTo>
                    <a:pt x="1050" y="822"/>
                  </a:lnTo>
                  <a:lnTo>
                    <a:pt x="1044" y="809"/>
                  </a:lnTo>
                  <a:lnTo>
                    <a:pt x="1037" y="797"/>
                  </a:lnTo>
                  <a:lnTo>
                    <a:pt x="1028" y="784"/>
                  </a:lnTo>
                  <a:lnTo>
                    <a:pt x="1019" y="772"/>
                  </a:lnTo>
                  <a:lnTo>
                    <a:pt x="1008" y="761"/>
                  </a:lnTo>
                  <a:lnTo>
                    <a:pt x="997" y="749"/>
                  </a:lnTo>
                  <a:lnTo>
                    <a:pt x="984" y="737"/>
                  </a:lnTo>
                  <a:lnTo>
                    <a:pt x="970" y="727"/>
                  </a:lnTo>
                  <a:lnTo>
                    <a:pt x="956" y="716"/>
                  </a:lnTo>
                  <a:lnTo>
                    <a:pt x="940" y="707"/>
                  </a:lnTo>
                  <a:lnTo>
                    <a:pt x="923" y="697"/>
                  </a:lnTo>
                  <a:lnTo>
                    <a:pt x="905" y="688"/>
                  </a:lnTo>
                  <a:lnTo>
                    <a:pt x="887" y="678"/>
                  </a:lnTo>
                  <a:lnTo>
                    <a:pt x="868" y="671"/>
                  </a:lnTo>
                  <a:lnTo>
                    <a:pt x="848" y="662"/>
                  </a:lnTo>
                  <a:lnTo>
                    <a:pt x="827" y="655"/>
                  </a:lnTo>
                  <a:lnTo>
                    <a:pt x="805" y="648"/>
                  </a:lnTo>
                  <a:lnTo>
                    <a:pt x="783" y="641"/>
                  </a:lnTo>
                  <a:lnTo>
                    <a:pt x="761" y="636"/>
                  </a:lnTo>
                  <a:lnTo>
                    <a:pt x="737" y="631"/>
                  </a:lnTo>
                  <a:lnTo>
                    <a:pt x="713" y="625"/>
                  </a:lnTo>
                  <a:lnTo>
                    <a:pt x="688" y="621"/>
                  </a:lnTo>
                  <a:lnTo>
                    <a:pt x="663" y="618"/>
                  </a:lnTo>
                  <a:lnTo>
                    <a:pt x="638" y="615"/>
                  </a:lnTo>
                  <a:lnTo>
                    <a:pt x="611" y="613"/>
                  </a:lnTo>
                  <a:lnTo>
                    <a:pt x="585" y="611"/>
                  </a:lnTo>
                  <a:lnTo>
                    <a:pt x="558" y="609"/>
                  </a:lnTo>
                  <a:lnTo>
                    <a:pt x="530" y="609"/>
                  </a:lnTo>
                  <a:lnTo>
                    <a:pt x="503" y="609"/>
                  </a:lnTo>
                  <a:lnTo>
                    <a:pt x="476" y="611"/>
                  </a:lnTo>
                  <a:lnTo>
                    <a:pt x="449" y="613"/>
                  </a:lnTo>
                  <a:lnTo>
                    <a:pt x="423" y="615"/>
                  </a:lnTo>
                  <a:lnTo>
                    <a:pt x="398" y="618"/>
                  </a:lnTo>
                  <a:lnTo>
                    <a:pt x="373" y="621"/>
                  </a:lnTo>
                  <a:lnTo>
                    <a:pt x="348" y="625"/>
                  </a:lnTo>
                  <a:lnTo>
                    <a:pt x="324" y="631"/>
                  </a:lnTo>
                  <a:lnTo>
                    <a:pt x="300" y="636"/>
                  </a:lnTo>
                  <a:lnTo>
                    <a:pt x="278" y="641"/>
                  </a:lnTo>
                  <a:lnTo>
                    <a:pt x="256" y="648"/>
                  </a:lnTo>
                  <a:lnTo>
                    <a:pt x="234" y="655"/>
                  </a:lnTo>
                  <a:lnTo>
                    <a:pt x="213" y="662"/>
                  </a:lnTo>
                  <a:lnTo>
                    <a:pt x="193" y="671"/>
                  </a:lnTo>
                  <a:lnTo>
                    <a:pt x="174" y="678"/>
                  </a:lnTo>
                  <a:lnTo>
                    <a:pt x="156" y="688"/>
                  </a:lnTo>
                  <a:lnTo>
                    <a:pt x="138" y="697"/>
                  </a:lnTo>
                  <a:lnTo>
                    <a:pt x="121" y="707"/>
                  </a:lnTo>
                  <a:lnTo>
                    <a:pt x="105" y="716"/>
                  </a:lnTo>
                  <a:lnTo>
                    <a:pt x="91" y="727"/>
                  </a:lnTo>
                  <a:lnTo>
                    <a:pt x="77" y="737"/>
                  </a:lnTo>
                  <a:lnTo>
                    <a:pt x="64" y="749"/>
                  </a:lnTo>
                  <a:lnTo>
                    <a:pt x="53" y="761"/>
                  </a:lnTo>
                  <a:lnTo>
                    <a:pt x="42" y="772"/>
                  </a:lnTo>
                  <a:lnTo>
                    <a:pt x="33" y="784"/>
                  </a:lnTo>
                  <a:lnTo>
                    <a:pt x="24" y="797"/>
                  </a:lnTo>
                  <a:lnTo>
                    <a:pt x="17" y="809"/>
                  </a:lnTo>
                  <a:lnTo>
                    <a:pt x="11" y="822"/>
                  </a:lnTo>
                  <a:lnTo>
                    <a:pt x="6" y="836"/>
                  </a:lnTo>
                  <a:lnTo>
                    <a:pt x="3" y="849"/>
                  </a:lnTo>
                  <a:lnTo>
                    <a:pt x="1" y="862"/>
                  </a:lnTo>
                  <a:lnTo>
                    <a:pt x="0" y="876"/>
                  </a:lnTo>
                  <a:lnTo>
                    <a:pt x="0" y="267"/>
                  </a:lnTo>
                  <a:lnTo>
                    <a:pt x="1" y="253"/>
                  </a:lnTo>
                  <a:lnTo>
                    <a:pt x="3" y="239"/>
                  </a:lnTo>
                  <a:lnTo>
                    <a:pt x="6" y="227"/>
                  </a:lnTo>
                  <a:lnTo>
                    <a:pt x="11" y="213"/>
                  </a:lnTo>
                  <a:lnTo>
                    <a:pt x="17" y="200"/>
                  </a:lnTo>
                  <a:lnTo>
                    <a:pt x="24" y="187"/>
                  </a:lnTo>
                  <a:lnTo>
                    <a:pt x="33" y="175"/>
                  </a:lnTo>
                  <a:lnTo>
                    <a:pt x="42" y="163"/>
                  </a:lnTo>
                  <a:lnTo>
                    <a:pt x="53" y="151"/>
                  </a:lnTo>
                  <a:lnTo>
                    <a:pt x="64" y="140"/>
                  </a:lnTo>
                  <a:lnTo>
                    <a:pt x="77" y="128"/>
                  </a:lnTo>
                  <a:lnTo>
                    <a:pt x="91" y="118"/>
                  </a:lnTo>
                  <a:lnTo>
                    <a:pt x="105" y="107"/>
                  </a:lnTo>
                  <a:lnTo>
                    <a:pt x="121" y="98"/>
                  </a:lnTo>
                  <a:lnTo>
                    <a:pt x="138" y="88"/>
                  </a:lnTo>
                  <a:lnTo>
                    <a:pt x="156" y="78"/>
                  </a:lnTo>
                  <a:lnTo>
                    <a:pt x="174" y="69"/>
                  </a:lnTo>
                  <a:lnTo>
                    <a:pt x="193" y="62"/>
                  </a:lnTo>
                  <a:lnTo>
                    <a:pt x="213" y="53"/>
                  </a:lnTo>
                  <a:lnTo>
                    <a:pt x="234" y="46"/>
                  </a:lnTo>
                  <a:lnTo>
                    <a:pt x="256" y="38"/>
                  </a:lnTo>
                  <a:lnTo>
                    <a:pt x="278" y="32"/>
                  </a:lnTo>
                  <a:lnTo>
                    <a:pt x="300" y="27"/>
                  </a:lnTo>
                  <a:lnTo>
                    <a:pt x="324" y="21"/>
                  </a:lnTo>
                  <a:lnTo>
                    <a:pt x="348" y="16"/>
                  </a:lnTo>
                  <a:lnTo>
                    <a:pt x="373" y="12"/>
                  </a:lnTo>
                  <a:lnTo>
                    <a:pt x="398" y="9"/>
                  </a:lnTo>
                  <a:lnTo>
                    <a:pt x="423" y="5"/>
                  </a:lnTo>
                  <a:lnTo>
                    <a:pt x="449" y="3"/>
                  </a:lnTo>
                  <a:lnTo>
                    <a:pt x="476" y="1"/>
                  </a:lnTo>
                  <a:lnTo>
                    <a:pt x="503" y="0"/>
                  </a:lnTo>
                  <a:lnTo>
                    <a:pt x="530" y="0"/>
                  </a:lnTo>
                  <a:lnTo>
                    <a:pt x="558" y="0"/>
                  </a:lnTo>
                  <a:lnTo>
                    <a:pt x="585" y="1"/>
                  </a:lnTo>
                  <a:lnTo>
                    <a:pt x="611" y="3"/>
                  </a:lnTo>
                  <a:lnTo>
                    <a:pt x="638" y="5"/>
                  </a:lnTo>
                  <a:lnTo>
                    <a:pt x="663" y="9"/>
                  </a:lnTo>
                  <a:lnTo>
                    <a:pt x="688" y="12"/>
                  </a:lnTo>
                  <a:lnTo>
                    <a:pt x="713" y="16"/>
                  </a:lnTo>
                  <a:lnTo>
                    <a:pt x="737" y="21"/>
                  </a:lnTo>
                  <a:lnTo>
                    <a:pt x="761" y="27"/>
                  </a:lnTo>
                  <a:lnTo>
                    <a:pt x="783" y="32"/>
                  </a:lnTo>
                  <a:lnTo>
                    <a:pt x="805" y="38"/>
                  </a:lnTo>
                  <a:lnTo>
                    <a:pt x="827" y="46"/>
                  </a:lnTo>
                  <a:lnTo>
                    <a:pt x="848" y="53"/>
                  </a:lnTo>
                  <a:lnTo>
                    <a:pt x="868" y="62"/>
                  </a:lnTo>
                  <a:lnTo>
                    <a:pt x="887" y="69"/>
                  </a:lnTo>
                  <a:lnTo>
                    <a:pt x="905" y="78"/>
                  </a:lnTo>
                  <a:lnTo>
                    <a:pt x="923" y="88"/>
                  </a:lnTo>
                  <a:lnTo>
                    <a:pt x="940" y="98"/>
                  </a:lnTo>
                  <a:lnTo>
                    <a:pt x="956" y="107"/>
                  </a:lnTo>
                  <a:lnTo>
                    <a:pt x="970" y="118"/>
                  </a:lnTo>
                  <a:lnTo>
                    <a:pt x="984" y="128"/>
                  </a:lnTo>
                  <a:lnTo>
                    <a:pt x="997" y="140"/>
                  </a:lnTo>
                  <a:lnTo>
                    <a:pt x="1008" y="151"/>
                  </a:lnTo>
                  <a:lnTo>
                    <a:pt x="1019" y="163"/>
                  </a:lnTo>
                  <a:lnTo>
                    <a:pt x="1028" y="175"/>
                  </a:lnTo>
                  <a:lnTo>
                    <a:pt x="1037" y="187"/>
                  </a:lnTo>
                  <a:lnTo>
                    <a:pt x="1044" y="200"/>
                  </a:lnTo>
                  <a:lnTo>
                    <a:pt x="1050" y="213"/>
                  </a:lnTo>
                  <a:lnTo>
                    <a:pt x="1054" y="227"/>
                  </a:lnTo>
                  <a:lnTo>
                    <a:pt x="1058" y="239"/>
                  </a:lnTo>
                  <a:lnTo>
                    <a:pt x="1060" y="253"/>
                  </a:lnTo>
                  <a:lnTo>
                    <a:pt x="1061" y="267"/>
                  </a:lnTo>
                  <a:lnTo>
                    <a:pt x="1061" y="876"/>
                  </a:lnTo>
                  <a:close/>
                </a:path>
              </a:pathLst>
            </a:custGeom>
            <a:solidFill>
              <a:srgbClr val="5F5F5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85" name="Freeform 44"/>
            <p:cNvSpPr/>
            <p:nvPr/>
          </p:nvSpPr>
          <p:spPr>
            <a:xfrm>
              <a:off x="0" y="177"/>
              <a:ext cx="704" cy="530"/>
            </a:xfrm>
            <a:custGeom>
              <a:avLst/>
              <a:gdLst>
                <a:gd name="txL" fmla="*/ 0 w 1213"/>
                <a:gd name="txT" fmla="*/ 0 h 914"/>
                <a:gd name="txR" fmla="*/ 1213 w 1213"/>
                <a:gd name="txB" fmla="*/ 914 h 914"/>
              </a:gdLst>
              <a:ahLst/>
              <a:cxnLst>
                <a:cxn ang="0">
                  <a:pos x="3" y="1"/>
                </a:cxn>
                <a:cxn ang="0">
                  <a:pos x="3" y="1"/>
                </a:cxn>
                <a:cxn ang="0">
                  <a:pos x="3" y="1"/>
                </a:cxn>
                <a:cxn ang="0">
                  <a:pos x="3" y="1"/>
                </a:cxn>
                <a:cxn ang="0">
                  <a:pos x="3" y="1"/>
                </a:cxn>
                <a:cxn ang="0">
                  <a:pos x="3" y="1"/>
                </a:cxn>
                <a:cxn ang="0">
                  <a:pos x="2" y="1"/>
                </a:cxn>
                <a:cxn ang="0">
                  <a:pos x="2" y="1"/>
                </a:cxn>
                <a:cxn ang="0">
                  <a:pos x="2"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2" y="2"/>
                </a:cxn>
                <a:cxn ang="0">
                  <a:pos x="2" y="2"/>
                </a:cxn>
                <a:cxn ang="0">
                  <a:pos x="2" y="2"/>
                </a:cxn>
                <a:cxn ang="0">
                  <a:pos x="3" y="2"/>
                </a:cxn>
                <a:cxn ang="0">
                  <a:pos x="3" y="2"/>
                </a:cxn>
                <a:cxn ang="0">
                  <a:pos x="3" y="2"/>
                </a:cxn>
                <a:cxn ang="0">
                  <a:pos x="3" y="2"/>
                </a:cxn>
                <a:cxn ang="0">
                  <a:pos x="3" y="2"/>
                </a:cxn>
                <a:cxn ang="0">
                  <a:pos x="3" y="2"/>
                </a:cxn>
                <a:cxn ang="0">
                  <a:pos x="3" y="0"/>
                </a:cxn>
              </a:cxnLst>
              <a:rect l="txL" t="txT" r="txR" b="txB"/>
              <a:pathLst>
                <a:path w="1213" h="914">
                  <a:moveTo>
                    <a:pt x="1213" y="0"/>
                  </a:moveTo>
                  <a:lnTo>
                    <a:pt x="1213" y="0"/>
                  </a:lnTo>
                  <a:lnTo>
                    <a:pt x="1212" y="16"/>
                  </a:lnTo>
                  <a:lnTo>
                    <a:pt x="1209" y="30"/>
                  </a:lnTo>
                  <a:lnTo>
                    <a:pt x="1205" y="46"/>
                  </a:lnTo>
                  <a:lnTo>
                    <a:pt x="1200" y="61"/>
                  </a:lnTo>
                  <a:lnTo>
                    <a:pt x="1194" y="76"/>
                  </a:lnTo>
                  <a:lnTo>
                    <a:pt x="1185" y="91"/>
                  </a:lnTo>
                  <a:lnTo>
                    <a:pt x="1176" y="104"/>
                  </a:lnTo>
                  <a:lnTo>
                    <a:pt x="1165" y="118"/>
                  </a:lnTo>
                  <a:lnTo>
                    <a:pt x="1153" y="132"/>
                  </a:lnTo>
                  <a:lnTo>
                    <a:pt x="1139" y="145"/>
                  </a:lnTo>
                  <a:lnTo>
                    <a:pt x="1125" y="157"/>
                  </a:lnTo>
                  <a:lnTo>
                    <a:pt x="1109" y="170"/>
                  </a:lnTo>
                  <a:lnTo>
                    <a:pt x="1093" y="182"/>
                  </a:lnTo>
                  <a:lnTo>
                    <a:pt x="1074" y="193"/>
                  </a:lnTo>
                  <a:lnTo>
                    <a:pt x="1055" y="205"/>
                  </a:lnTo>
                  <a:lnTo>
                    <a:pt x="1035" y="216"/>
                  </a:lnTo>
                  <a:lnTo>
                    <a:pt x="1014" y="225"/>
                  </a:lnTo>
                  <a:lnTo>
                    <a:pt x="992" y="235"/>
                  </a:lnTo>
                  <a:lnTo>
                    <a:pt x="970" y="244"/>
                  </a:lnTo>
                  <a:lnTo>
                    <a:pt x="945" y="253"/>
                  </a:lnTo>
                  <a:lnTo>
                    <a:pt x="921" y="260"/>
                  </a:lnTo>
                  <a:lnTo>
                    <a:pt x="896" y="267"/>
                  </a:lnTo>
                  <a:lnTo>
                    <a:pt x="870" y="275"/>
                  </a:lnTo>
                  <a:lnTo>
                    <a:pt x="842" y="280"/>
                  </a:lnTo>
                  <a:lnTo>
                    <a:pt x="815" y="286"/>
                  </a:lnTo>
                  <a:lnTo>
                    <a:pt x="786" y="291"/>
                  </a:lnTo>
                  <a:lnTo>
                    <a:pt x="758" y="295"/>
                  </a:lnTo>
                  <a:lnTo>
                    <a:pt x="729" y="298"/>
                  </a:lnTo>
                  <a:lnTo>
                    <a:pt x="699" y="301"/>
                  </a:lnTo>
                  <a:lnTo>
                    <a:pt x="669" y="303"/>
                  </a:lnTo>
                  <a:lnTo>
                    <a:pt x="638" y="304"/>
                  </a:lnTo>
                  <a:lnTo>
                    <a:pt x="606" y="304"/>
                  </a:lnTo>
                  <a:lnTo>
                    <a:pt x="575" y="304"/>
                  </a:lnTo>
                  <a:lnTo>
                    <a:pt x="544" y="303"/>
                  </a:lnTo>
                  <a:lnTo>
                    <a:pt x="514" y="301"/>
                  </a:lnTo>
                  <a:lnTo>
                    <a:pt x="484" y="298"/>
                  </a:lnTo>
                  <a:lnTo>
                    <a:pt x="455" y="295"/>
                  </a:lnTo>
                  <a:lnTo>
                    <a:pt x="427" y="291"/>
                  </a:lnTo>
                  <a:lnTo>
                    <a:pt x="398" y="286"/>
                  </a:lnTo>
                  <a:lnTo>
                    <a:pt x="371" y="280"/>
                  </a:lnTo>
                  <a:lnTo>
                    <a:pt x="343" y="275"/>
                  </a:lnTo>
                  <a:lnTo>
                    <a:pt x="317" y="267"/>
                  </a:lnTo>
                  <a:lnTo>
                    <a:pt x="292" y="260"/>
                  </a:lnTo>
                  <a:lnTo>
                    <a:pt x="268" y="253"/>
                  </a:lnTo>
                  <a:lnTo>
                    <a:pt x="243" y="244"/>
                  </a:lnTo>
                  <a:lnTo>
                    <a:pt x="221" y="235"/>
                  </a:lnTo>
                  <a:lnTo>
                    <a:pt x="199" y="225"/>
                  </a:lnTo>
                  <a:lnTo>
                    <a:pt x="178" y="216"/>
                  </a:lnTo>
                  <a:lnTo>
                    <a:pt x="158" y="205"/>
                  </a:lnTo>
                  <a:lnTo>
                    <a:pt x="139" y="193"/>
                  </a:lnTo>
                  <a:lnTo>
                    <a:pt x="120" y="182"/>
                  </a:lnTo>
                  <a:lnTo>
                    <a:pt x="104" y="170"/>
                  </a:lnTo>
                  <a:lnTo>
                    <a:pt x="88" y="157"/>
                  </a:lnTo>
                  <a:lnTo>
                    <a:pt x="74" y="145"/>
                  </a:lnTo>
                  <a:lnTo>
                    <a:pt x="60" y="132"/>
                  </a:lnTo>
                  <a:lnTo>
                    <a:pt x="48" y="118"/>
                  </a:lnTo>
                  <a:lnTo>
                    <a:pt x="37" y="104"/>
                  </a:lnTo>
                  <a:lnTo>
                    <a:pt x="28" y="91"/>
                  </a:lnTo>
                  <a:lnTo>
                    <a:pt x="19" y="76"/>
                  </a:lnTo>
                  <a:lnTo>
                    <a:pt x="13" y="61"/>
                  </a:lnTo>
                  <a:lnTo>
                    <a:pt x="8" y="46"/>
                  </a:lnTo>
                  <a:lnTo>
                    <a:pt x="4" y="30"/>
                  </a:lnTo>
                  <a:lnTo>
                    <a:pt x="1" y="16"/>
                  </a:lnTo>
                  <a:lnTo>
                    <a:pt x="0" y="0"/>
                  </a:lnTo>
                  <a:lnTo>
                    <a:pt x="0" y="609"/>
                  </a:lnTo>
                  <a:lnTo>
                    <a:pt x="1" y="625"/>
                  </a:lnTo>
                  <a:lnTo>
                    <a:pt x="4" y="640"/>
                  </a:lnTo>
                  <a:lnTo>
                    <a:pt x="8" y="656"/>
                  </a:lnTo>
                  <a:lnTo>
                    <a:pt x="13" y="670"/>
                  </a:lnTo>
                  <a:lnTo>
                    <a:pt x="19" y="685"/>
                  </a:lnTo>
                  <a:lnTo>
                    <a:pt x="28" y="700"/>
                  </a:lnTo>
                  <a:lnTo>
                    <a:pt x="37" y="714"/>
                  </a:lnTo>
                  <a:lnTo>
                    <a:pt x="48" y="728"/>
                  </a:lnTo>
                  <a:lnTo>
                    <a:pt x="60" y="741"/>
                  </a:lnTo>
                  <a:lnTo>
                    <a:pt x="74" y="754"/>
                  </a:lnTo>
                  <a:lnTo>
                    <a:pt x="88" y="767"/>
                  </a:lnTo>
                  <a:lnTo>
                    <a:pt x="104" y="779"/>
                  </a:lnTo>
                  <a:lnTo>
                    <a:pt x="120" y="791"/>
                  </a:lnTo>
                  <a:lnTo>
                    <a:pt x="139" y="803"/>
                  </a:lnTo>
                  <a:lnTo>
                    <a:pt x="158" y="814"/>
                  </a:lnTo>
                  <a:lnTo>
                    <a:pt x="178" y="825"/>
                  </a:lnTo>
                  <a:lnTo>
                    <a:pt x="199" y="834"/>
                  </a:lnTo>
                  <a:lnTo>
                    <a:pt x="221" y="844"/>
                  </a:lnTo>
                  <a:lnTo>
                    <a:pt x="243" y="853"/>
                  </a:lnTo>
                  <a:lnTo>
                    <a:pt x="268" y="862"/>
                  </a:lnTo>
                  <a:lnTo>
                    <a:pt x="292" y="869"/>
                  </a:lnTo>
                  <a:lnTo>
                    <a:pt x="317" y="877"/>
                  </a:lnTo>
                  <a:lnTo>
                    <a:pt x="343" y="884"/>
                  </a:lnTo>
                  <a:lnTo>
                    <a:pt x="371" y="889"/>
                  </a:lnTo>
                  <a:lnTo>
                    <a:pt x="398" y="896"/>
                  </a:lnTo>
                  <a:lnTo>
                    <a:pt x="427" y="900"/>
                  </a:lnTo>
                  <a:lnTo>
                    <a:pt x="455" y="904"/>
                  </a:lnTo>
                  <a:lnTo>
                    <a:pt x="484" y="907"/>
                  </a:lnTo>
                  <a:lnTo>
                    <a:pt x="514" y="911"/>
                  </a:lnTo>
                  <a:lnTo>
                    <a:pt x="544" y="913"/>
                  </a:lnTo>
                  <a:lnTo>
                    <a:pt x="575" y="914"/>
                  </a:lnTo>
                  <a:lnTo>
                    <a:pt x="606" y="914"/>
                  </a:lnTo>
                  <a:lnTo>
                    <a:pt x="638" y="914"/>
                  </a:lnTo>
                  <a:lnTo>
                    <a:pt x="669" y="913"/>
                  </a:lnTo>
                  <a:lnTo>
                    <a:pt x="699" y="911"/>
                  </a:lnTo>
                  <a:lnTo>
                    <a:pt x="729" y="907"/>
                  </a:lnTo>
                  <a:lnTo>
                    <a:pt x="758" y="904"/>
                  </a:lnTo>
                  <a:lnTo>
                    <a:pt x="786" y="900"/>
                  </a:lnTo>
                  <a:lnTo>
                    <a:pt x="815" y="896"/>
                  </a:lnTo>
                  <a:lnTo>
                    <a:pt x="842" y="889"/>
                  </a:lnTo>
                  <a:lnTo>
                    <a:pt x="870" y="884"/>
                  </a:lnTo>
                  <a:lnTo>
                    <a:pt x="896" y="877"/>
                  </a:lnTo>
                  <a:lnTo>
                    <a:pt x="921" y="869"/>
                  </a:lnTo>
                  <a:lnTo>
                    <a:pt x="945" y="862"/>
                  </a:lnTo>
                  <a:lnTo>
                    <a:pt x="970" y="853"/>
                  </a:lnTo>
                  <a:lnTo>
                    <a:pt x="992" y="844"/>
                  </a:lnTo>
                  <a:lnTo>
                    <a:pt x="1014" y="834"/>
                  </a:lnTo>
                  <a:lnTo>
                    <a:pt x="1035" y="825"/>
                  </a:lnTo>
                  <a:lnTo>
                    <a:pt x="1055" y="814"/>
                  </a:lnTo>
                  <a:lnTo>
                    <a:pt x="1074" y="803"/>
                  </a:lnTo>
                  <a:lnTo>
                    <a:pt x="1093" y="791"/>
                  </a:lnTo>
                  <a:lnTo>
                    <a:pt x="1109" y="779"/>
                  </a:lnTo>
                  <a:lnTo>
                    <a:pt x="1125" y="767"/>
                  </a:lnTo>
                  <a:lnTo>
                    <a:pt x="1139" y="754"/>
                  </a:lnTo>
                  <a:lnTo>
                    <a:pt x="1153" y="741"/>
                  </a:lnTo>
                  <a:lnTo>
                    <a:pt x="1165" y="728"/>
                  </a:lnTo>
                  <a:lnTo>
                    <a:pt x="1176" y="714"/>
                  </a:lnTo>
                  <a:lnTo>
                    <a:pt x="1185" y="700"/>
                  </a:lnTo>
                  <a:lnTo>
                    <a:pt x="1194" y="685"/>
                  </a:lnTo>
                  <a:lnTo>
                    <a:pt x="1200" y="670"/>
                  </a:lnTo>
                  <a:lnTo>
                    <a:pt x="1205" y="656"/>
                  </a:lnTo>
                  <a:lnTo>
                    <a:pt x="1209" y="640"/>
                  </a:lnTo>
                  <a:lnTo>
                    <a:pt x="1212" y="625"/>
                  </a:lnTo>
                  <a:lnTo>
                    <a:pt x="1213" y="609"/>
                  </a:lnTo>
                  <a:lnTo>
                    <a:pt x="1213" y="0"/>
                  </a:lnTo>
                  <a:close/>
                </a:path>
              </a:pathLst>
            </a:custGeom>
            <a:gradFill rotWithShape="1">
              <a:gsLst>
                <a:gs pos="0">
                  <a:srgbClr val="969696"/>
                </a:gs>
                <a:gs pos="50000">
                  <a:srgbClr val="BFBFBF"/>
                </a:gs>
                <a:gs pos="100000">
                  <a:srgbClr val="969696"/>
                </a:gs>
              </a:gsLst>
              <a:lin ang="0" scaled="1"/>
              <a:tileRect/>
            </a:gra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86" name="Freeform 45"/>
            <p:cNvSpPr>
              <a:spLocks noEditPoints="1"/>
            </p:cNvSpPr>
            <p:nvPr/>
          </p:nvSpPr>
          <p:spPr>
            <a:xfrm>
              <a:off x="0" y="0"/>
              <a:ext cx="704" cy="353"/>
            </a:xfrm>
            <a:custGeom>
              <a:avLst/>
              <a:gdLst>
                <a:gd name="txL" fmla="*/ 0 w 1213"/>
                <a:gd name="txT" fmla="*/ 0 h 609"/>
                <a:gd name="txR" fmla="*/ 1213 w 1213"/>
                <a:gd name="txB" fmla="*/ 609 h 609"/>
              </a:gdLst>
              <a:ahLst/>
              <a:cxnLst>
                <a:cxn ang="0">
                  <a:pos x="1" y="1"/>
                </a:cxn>
                <a:cxn ang="0">
                  <a:pos x="1" y="1"/>
                </a:cxn>
                <a:cxn ang="0">
                  <a:pos x="1" y="1"/>
                </a:cxn>
                <a:cxn ang="0">
                  <a:pos x="1" y="1"/>
                </a:cxn>
                <a:cxn ang="0">
                  <a:pos x="1" y="1"/>
                </a:cxn>
                <a:cxn ang="0">
                  <a:pos x="1" y="1"/>
                </a:cxn>
                <a:cxn ang="0">
                  <a:pos x="0" y="1"/>
                </a:cxn>
                <a:cxn ang="0">
                  <a:pos x="1" y="1"/>
                </a:cxn>
                <a:cxn ang="0">
                  <a:pos x="1" y="1"/>
                </a:cxn>
                <a:cxn ang="0">
                  <a:pos x="1" y="1"/>
                </a:cxn>
                <a:cxn ang="0">
                  <a:pos x="1" y="1"/>
                </a:cxn>
                <a:cxn ang="0">
                  <a:pos x="1" y="2"/>
                </a:cxn>
                <a:cxn ang="0">
                  <a:pos x="1" y="2"/>
                </a:cxn>
                <a:cxn ang="0">
                  <a:pos x="2" y="2"/>
                </a:cxn>
                <a:cxn ang="0">
                  <a:pos x="2" y="2"/>
                </a:cxn>
                <a:cxn ang="0">
                  <a:pos x="2" y="1"/>
                </a:cxn>
                <a:cxn ang="0">
                  <a:pos x="3" y="1"/>
                </a:cxn>
                <a:cxn ang="0">
                  <a:pos x="3" y="1"/>
                </a:cxn>
                <a:cxn ang="0">
                  <a:pos x="3" y="1"/>
                </a:cxn>
                <a:cxn ang="0">
                  <a:pos x="3" y="1"/>
                </a:cxn>
                <a:cxn ang="0">
                  <a:pos x="3" y="1"/>
                </a:cxn>
                <a:cxn ang="0">
                  <a:pos x="3" y="1"/>
                </a:cxn>
                <a:cxn ang="0">
                  <a:pos x="3" y="1"/>
                </a:cxn>
                <a:cxn ang="0">
                  <a:pos x="2"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3" y="1"/>
                </a:cxn>
                <a:cxn ang="0">
                  <a:pos x="3" y="1"/>
                </a:cxn>
                <a:cxn ang="0">
                  <a:pos x="3" y="1"/>
                </a:cxn>
                <a:cxn ang="0">
                  <a:pos x="3" y="1"/>
                </a:cxn>
                <a:cxn ang="0">
                  <a:pos x="3" y="1"/>
                </a:cxn>
                <a:cxn ang="0">
                  <a:pos x="3" y="1"/>
                </a:cxn>
                <a:cxn ang="0">
                  <a:pos x="3" y="1"/>
                </a:cxn>
                <a:cxn ang="0">
                  <a:pos x="2" y="1"/>
                </a:cxn>
                <a:cxn ang="0">
                  <a:pos x="2" y="1"/>
                </a:cxn>
                <a:cxn ang="0">
                  <a:pos x="2" y="1"/>
                </a:cxn>
              </a:cxnLst>
              <a:rect l="txL" t="txT" r="txR" b="txB"/>
              <a:pathLst>
                <a:path w="1213" h="609">
                  <a:moveTo>
                    <a:pt x="606" y="0"/>
                  </a:moveTo>
                  <a:lnTo>
                    <a:pt x="606" y="0"/>
                  </a:lnTo>
                  <a:lnTo>
                    <a:pt x="575" y="0"/>
                  </a:lnTo>
                  <a:lnTo>
                    <a:pt x="544" y="1"/>
                  </a:lnTo>
                  <a:lnTo>
                    <a:pt x="514" y="3"/>
                  </a:lnTo>
                  <a:lnTo>
                    <a:pt x="484" y="6"/>
                  </a:lnTo>
                  <a:lnTo>
                    <a:pt x="455" y="10"/>
                  </a:lnTo>
                  <a:lnTo>
                    <a:pt x="427" y="14"/>
                  </a:lnTo>
                  <a:lnTo>
                    <a:pt x="398" y="18"/>
                  </a:lnTo>
                  <a:lnTo>
                    <a:pt x="371" y="24"/>
                  </a:lnTo>
                  <a:lnTo>
                    <a:pt x="343" y="30"/>
                  </a:lnTo>
                  <a:lnTo>
                    <a:pt x="317" y="37"/>
                  </a:lnTo>
                  <a:lnTo>
                    <a:pt x="292" y="45"/>
                  </a:lnTo>
                  <a:lnTo>
                    <a:pt x="268" y="52"/>
                  </a:lnTo>
                  <a:lnTo>
                    <a:pt x="243" y="60"/>
                  </a:lnTo>
                  <a:lnTo>
                    <a:pt x="221" y="70"/>
                  </a:lnTo>
                  <a:lnTo>
                    <a:pt x="199" y="79"/>
                  </a:lnTo>
                  <a:lnTo>
                    <a:pt x="178" y="89"/>
                  </a:lnTo>
                  <a:lnTo>
                    <a:pt x="158" y="100"/>
                  </a:lnTo>
                  <a:lnTo>
                    <a:pt x="139" y="111"/>
                  </a:lnTo>
                  <a:lnTo>
                    <a:pt x="120" y="123"/>
                  </a:lnTo>
                  <a:lnTo>
                    <a:pt x="104" y="134"/>
                  </a:lnTo>
                  <a:lnTo>
                    <a:pt x="88" y="147"/>
                  </a:lnTo>
                  <a:lnTo>
                    <a:pt x="74" y="160"/>
                  </a:lnTo>
                  <a:lnTo>
                    <a:pt x="60" y="173"/>
                  </a:lnTo>
                  <a:lnTo>
                    <a:pt x="48" y="186"/>
                  </a:lnTo>
                  <a:lnTo>
                    <a:pt x="37" y="200"/>
                  </a:lnTo>
                  <a:lnTo>
                    <a:pt x="28" y="214"/>
                  </a:lnTo>
                  <a:lnTo>
                    <a:pt x="19" y="229"/>
                  </a:lnTo>
                  <a:lnTo>
                    <a:pt x="13" y="243"/>
                  </a:lnTo>
                  <a:lnTo>
                    <a:pt x="8" y="258"/>
                  </a:lnTo>
                  <a:lnTo>
                    <a:pt x="4" y="274"/>
                  </a:lnTo>
                  <a:lnTo>
                    <a:pt x="1" y="289"/>
                  </a:lnTo>
                  <a:lnTo>
                    <a:pt x="0" y="305"/>
                  </a:lnTo>
                  <a:lnTo>
                    <a:pt x="1" y="321"/>
                  </a:lnTo>
                  <a:lnTo>
                    <a:pt x="4" y="335"/>
                  </a:lnTo>
                  <a:lnTo>
                    <a:pt x="8" y="351"/>
                  </a:lnTo>
                  <a:lnTo>
                    <a:pt x="13" y="366"/>
                  </a:lnTo>
                  <a:lnTo>
                    <a:pt x="19" y="381"/>
                  </a:lnTo>
                  <a:lnTo>
                    <a:pt x="28" y="396"/>
                  </a:lnTo>
                  <a:lnTo>
                    <a:pt x="37" y="409"/>
                  </a:lnTo>
                  <a:lnTo>
                    <a:pt x="48" y="423"/>
                  </a:lnTo>
                  <a:lnTo>
                    <a:pt x="60" y="437"/>
                  </a:lnTo>
                  <a:lnTo>
                    <a:pt x="74" y="450"/>
                  </a:lnTo>
                  <a:lnTo>
                    <a:pt x="88" y="462"/>
                  </a:lnTo>
                  <a:lnTo>
                    <a:pt x="104" y="475"/>
                  </a:lnTo>
                  <a:lnTo>
                    <a:pt x="120" y="487"/>
                  </a:lnTo>
                  <a:lnTo>
                    <a:pt x="139" y="498"/>
                  </a:lnTo>
                  <a:lnTo>
                    <a:pt x="158" y="510"/>
                  </a:lnTo>
                  <a:lnTo>
                    <a:pt x="178" y="521"/>
                  </a:lnTo>
                  <a:lnTo>
                    <a:pt x="199" y="530"/>
                  </a:lnTo>
                  <a:lnTo>
                    <a:pt x="221" y="540"/>
                  </a:lnTo>
                  <a:lnTo>
                    <a:pt x="243" y="549"/>
                  </a:lnTo>
                  <a:lnTo>
                    <a:pt x="268" y="558"/>
                  </a:lnTo>
                  <a:lnTo>
                    <a:pt x="292" y="565"/>
                  </a:lnTo>
                  <a:lnTo>
                    <a:pt x="317" y="572"/>
                  </a:lnTo>
                  <a:lnTo>
                    <a:pt x="343" y="580"/>
                  </a:lnTo>
                  <a:lnTo>
                    <a:pt x="371" y="585"/>
                  </a:lnTo>
                  <a:lnTo>
                    <a:pt x="398" y="591"/>
                  </a:lnTo>
                  <a:lnTo>
                    <a:pt x="427" y="596"/>
                  </a:lnTo>
                  <a:lnTo>
                    <a:pt x="455" y="600"/>
                  </a:lnTo>
                  <a:lnTo>
                    <a:pt x="484" y="603"/>
                  </a:lnTo>
                  <a:lnTo>
                    <a:pt x="514" y="606"/>
                  </a:lnTo>
                  <a:lnTo>
                    <a:pt x="544" y="608"/>
                  </a:lnTo>
                  <a:lnTo>
                    <a:pt x="575" y="609"/>
                  </a:lnTo>
                  <a:lnTo>
                    <a:pt x="606" y="609"/>
                  </a:lnTo>
                  <a:lnTo>
                    <a:pt x="638" y="609"/>
                  </a:lnTo>
                  <a:lnTo>
                    <a:pt x="669" y="608"/>
                  </a:lnTo>
                  <a:lnTo>
                    <a:pt x="699" y="606"/>
                  </a:lnTo>
                  <a:lnTo>
                    <a:pt x="729" y="603"/>
                  </a:lnTo>
                  <a:lnTo>
                    <a:pt x="758" y="600"/>
                  </a:lnTo>
                  <a:lnTo>
                    <a:pt x="786" y="596"/>
                  </a:lnTo>
                  <a:lnTo>
                    <a:pt x="815" y="591"/>
                  </a:lnTo>
                  <a:lnTo>
                    <a:pt x="842" y="585"/>
                  </a:lnTo>
                  <a:lnTo>
                    <a:pt x="870" y="580"/>
                  </a:lnTo>
                  <a:lnTo>
                    <a:pt x="896" y="572"/>
                  </a:lnTo>
                  <a:lnTo>
                    <a:pt x="921" y="565"/>
                  </a:lnTo>
                  <a:lnTo>
                    <a:pt x="945" y="558"/>
                  </a:lnTo>
                  <a:lnTo>
                    <a:pt x="970" y="549"/>
                  </a:lnTo>
                  <a:lnTo>
                    <a:pt x="992" y="540"/>
                  </a:lnTo>
                  <a:lnTo>
                    <a:pt x="1014" y="530"/>
                  </a:lnTo>
                  <a:lnTo>
                    <a:pt x="1035" y="521"/>
                  </a:lnTo>
                  <a:lnTo>
                    <a:pt x="1055" y="510"/>
                  </a:lnTo>
                  <a:lnTo>
                    <a:pt x="1074" y="498"/>
                  </a:lnTo>
                  <a:lnTo>
                    <a:pt x="1093" y="487"/>
                  </a:lnTo>
                  <a:lnTo>
                    <a:pt x="1109" y="475"/>
                  </a:lnTo>
                  <a:lnTo>
                    <a:pt x="1125" y="462"/>
                  </a:lnTo>
                  <a:lnTo>
                    <a:pt x="1139" y="450"/>
                  </a:lnTo>
                  <a:lnTo>
                    <a:pt x="1153" y="437"/>
                  </a:lnTo>
                  <a:lnTo>
                    <a:pt x="1165" y="423"/>
                  </a:lnTo>
                  <a:lnTo>
                    <a:pt x="1176" y="409"/>
                  </a:lnTo>
                  <a:lnTo>
                    <a:pt x="1185" y="396"/>
                  </a:lnTo>
                  <a:lnTo>
                    <a:pt x="1194" y="381"/>
                  </a:lnTo>
                  <a:lnTo>
                    <a:pt x="1200" y="366"/>
                  </a:lnTo>
                  <a:lnTo>
                    <a:pt x="1205" y="351"/>
                  </a:lnTo>
                  <a:lnTo>
                    <a:pt x="1209" y="335"/>
                  </a:lnTo>
                  <a:lnTo>
                    <a:pt x="1212" y="321"/>
                  </a:lnTo>
                  <a:lnTo>
                    <a:pt x="1213" y="305"/>
                  </a:lnTo>
                  <a:lnTo>
                    <a:pt x="1212" y="289"/>
                  </a:lnTo>
                  <a:lnTo>
                    <a:pt x="1209" y="274"/>
                  </a:lnTo>
                  <a:lnTo>
                    <a:pt x="1205" y="258"/>
                  </a:lnTo>
                  <a:lnTo>
                    <a:pt x="1200" y="243"/>
                  </a:lnTo>
                  <a:lnTo>
                    <a:pt x="1194" y="229"/>
                  </a:lnTo>
                  <a:lnTo>
                    <a:pt x="1185" y="214"/>
                  </a:lnTo>
                  <a:lnTo>
                    <a:pt x="1176" y="200"/>
                  </a:lnTo>
                  <a:lnTo>
                    <a:pt x="1165" y="186"/>
                  </a:lnTo>
                  <a:lnTo>
                    <a:pt x="1153" y="173"/>
                  </a:lnTo>
                  <a:lnTo>
                    <a:pt x="1139" y="160"/>
                  </a:lnTo>
                  <a:lnTo>
                    <a:pt x="1125" y="147"/>
                  </a:lnTo>
                  <a:lnTo>
                    <a:pt x="1109" y="134"/>
                  </a:lnTo>
                  <a:lnTo>
                    <a:pt x="1093" y="123"/>
                  </a:lnTo>
                  <a:lnTo>
                    <a:pt x="1074" y="111"/>
                  </a:lnTo>
                  <a:lnTo>
                    <a:pt x="1055" y="100"/>
                  </a:lnTo>
                  <a:lnTo>
                    <a:pt x="1035" y="89"/>
                  </a:lnTo>
                  <a:lnTo>
                    <a:pt x="1014" y="79"/>
                  </a:lnTo>
                  <a:lnTo>
                    <a:pt x="992" y="70"/>
                  </a:lnTo>
                  <a:lnTo>
                    <a:pt x="970" y="60"/>
                  </a:lnTo>
                  <a:lnTo>
                    <a:pt x="945" y="52"/>
                  </a:lnTo>
                  <a:lnTo>
                    <a:pt x="921" y="45"/>
                  </a:lnTo>
                  <a:lnTo>
                    <a:pt x="896" y="37"/>
                  </a:lnTo>
                  <a:lnTo>
                    <a:pt x="870" y="30"/>
                  </a:lnTo>
                  <a:lnTo>
                    <a:pt x="842" y="24"/>
                  </a:lnTo>
                  <a:lnTo>
                    <a:pt x="815" y="18"/>
                  </a:lnTo>
                  <a:lnTo>
                    <a:pt x="786" y="14"/>
                  </a:lnTo>
                  <a:lnTo>
                    <a:pt x="758" y="10"/>
                  </a:lnTo>
                  <a:lnTo>
                    <a:pt x="729" y="6"/>
                  </a:lnTo>
                  <a:lnTo>
                    <a:pt x="699" y="3"/>
                  </a:lnTo>
                  <a:lnTo>
                    <a:pt x="669" y="1"/>
                  </a:lnTo>
                  <a:lnTo>
                    <a:pt x="638" y="0"/>
                  </a:lnTo>
                  <a:lnTo>
                    <a:pt x="606" y="0"/>
                  </a:lnTo>
                  <a:close/>
                  <a:moveTo>
                    <a:pt x="606" y="571"/>
                  </a:moveTo>
                  <a:lnTo>
                    <a:pt x="606" y="571"/>
                  </a:lnTo>
                  <a:lnTo>
                    <a:pt x="579" y="571"/>
                  </a:lnTo>
                  <a:lnTo>
                    <a:pt x="552" y="570"/>
                  </a:lnTo>
                  <a:lnTo>
                    <a:pt x="525" y="568"/>
                  </a:lnTo>
                  <a:lnTo>
                    <a:pt x="499" y="566"/>
                  </a:lnTo>
                  <a:lnTo>
                    <a:pt x="474" y="563"/>
                  </a:lnTo>
                  <a:lnTo>
                    <a:pt x="449" y="560"/>
                  </a:lnTo>
                  <a:lnTo>
                    <a:pt x="424" y="555"/>
                  </a:lnTo>
                  <a:lnTo>
                    <a:pt x="400" y="550"/>
                  </a:lnTo>
                  <a:lnTo>
                    <a:pt x="376" y="545"/>
                  </a:lnTo>
                  <a:lnTo>
                    <a:pt x="354" y="540"/>
                  </a:lnTo>
                  <a:lnTo>
                    <a:pt x="332" y="533"/>
                  </a:lnTo>
                  <a:lnTo>
                    <a:pt x="310" y="526"/>
                  </a:lnTo>
                  <a:lnTo>
                    <a:pt x="289" y="518"/>
                  </a:lnTo>
                  <a:lnTo>
                    <a:pt x="269" y="510"/>
                  </a:lnTo>
                  <a:lnTo>
                    <a:pt x="250" y="503"/>
                  </a:lnTo>
                  <a:lnTo>
                    <a:pt x="232" y="493"/>
                  </a:lnTo>
                  <a:lnTo>
                    <a:pt x="214" y="484"/>
                  </a:lnTo>
                  <a:lnTo>
                    <a:pt x="197" y="474"/>
                  </a:lnTo>
                  <a:lnTo>
                    <a:pt x="181" y="464"/>
                  </a:lnTo>
                  <a:lnTo>
                    <a:pt x="167" y="454"/>
                  </a:lnTo>
                  <a:lnTo>
                    <a:pt x="153" y="443"/>
                  </a:lnTo>
                  <a:lnTo>
                    <a:pt x="140" y="432"/>
                  </a:lnTo>
                  <a:lnTo>
                    <a:pt x="129" y="420"/>
                  </a:lnTo>
                  <a:lnTo>
                    <a:pt x="118" y="408"/>
                  </a:lnTo>
                  <a:lnTo>
                    <a:pt x="109" y="397"/>
                  </a:lnTo>
                  <a:lnTo>
                    <a:pt x="100" y="384"/>
                  </a:lnTo>
                  <a:lnTo>
                    <a:pt x="93" y="371"/>
                  </a:lnTo>
                  <a:lnTo>
                    <a:pt x="87" y="359"/>
                  </a:lnTo>
                  <a:lnTo>
                    <a:pt x="82" y="345"/>
                  </a:lnTo>
                  <a:lnTo>
                    <a:pt x="79" y="332"/>
                  </a:lnTo>
                  <a:lnTo>
                    <a:pt x="77" y="319"/>
                  </a:lnTo>
                  <a:lnTo>
                    <a:pt x="76" y="305"/>
                  </a:lnTo>
                  <a:lnTo>
                    <a:pt x="77" y="291"/>
                  </a:lnTo>
                  <a:lnTo>
                    <a:pt x="79" y="277"/>
                  </a:lnTo>
                  <a:lnTo>
                    <a:pt x="82" y="265"/>
                  </a:lnTo>
                  <a:lnTo>
                    <a:pt x="87" y="251"/>
                  </a:lnTo>
                  <a:lnTo>
                    <a:pt x="93" y="238"/>
                  </a:lnTo>
                  <a:lnTo>
                    <a:pt x="100" y="225"/>
                  </a:lnTo>
                  <a:lnTo>
                    <a:pt x="109" y="213"/>
                  </a:lnTo>
                  <a:lnTo>
                    <a:pt x="118" y="201"/>
                  </a:lnTo>
                  <a:lnTo>
                    <a:pt x="129" y="189"/>
                  </a:lnTo>
                  <a:lnTo>
                    <a:pt x="140" y="178"/>
                  </a:lnTo>
                  <a:lnTo>
                    <a:pt x="153" y="166"/>
                  </a:lnTo>
                  <a:lnTo>
                    <a:pt x="167" y="156"/>
                  </a:lnTo>
                  <a:lnTo>
                    <a:pt x="181" y="145"/>
                  </a:lnTo>
                  <a:lnTo>
                    <a:pt x="197" y="136"/>
                  </a:lnTo>
                  <a:lnTo>
                    <a:pt x="214" y="126"/>
                  </a:lnTo>
                  <a:lnTo>
                    <a:pt x="232" y="116"/>
                  </a:lnTo>
                  <a:lnTo>
                    <a:pt x="250" y="107"/>
                  </a:lnTo>
                  <a:lnTo>
                    <a:pt x="269" y="100"/>
                  </a:lnTo>
                  <a:lnTo>
                    <a:pt x="289" y="91"/>
                  </a:lnTo>
                  <a:lnTo>
                    <a:pt x="310" y="84"/>
                  </a:lnTo>
                  <a:lnTo>
                    <a:pt x="332" y="76"/>
                  </a:lnTo>
                  <a:lnTo>
                    <a:pt x="354" y="70"/>
                  </a:lnTo>
                  <a:lnTo>
                    <a:pt x="376" y="65"/>
                  </a:lnTo>
                  <a:lnTo>
                    <a:pt x="400" y="59"/>
                  </a:lnTo>
                  <a:lnTo>
                    <a:pt x="424" y="54"/>
                  </a:lnTo>
                  <a:lnTo>
                    <a:pt x="449" y="50"/>
                  </a:lnTo>
                  <a:lnTo>
                    <a:pt x="474" y="47"/>
                  </a:lnTo>
                  <a:lnTo>
                    <a:pt x="499" y="43"/>
                  </a:lnTo>
                  <a:lnTo>
                    <a:pt x="525" y="41"/>
                  </a:lnTo>
                  <a:lnTo>
                    <a:pt x="552" y="39"/>
                  </a:lnTo>
                  <a:lnTo>
                    <a:pt x="579" y="38"/>
                  </a:lnTo>
                  <a:lnTo>
                    <a:pt x="606" y="38"/>
                  </a:lnTo>
                  <a:lnTo>
                    <a:pt x="634" y="38"/>
                  </a:lnTo>
                  <a:lnTo>
                    <a:pt x="661" y="39"/>
                  </a:lnTo>
                  <a:lnTo>
                    <a:pt x="687" y="41"/>
                  </a:lnTo>
                  <a:lnTo>
                    <a:pt x="714" y="43"/>
                  </a:lnTo>
                  <a:lnTo>
                    <a:pt x="739" y="47"/>
                  </a:lnTo>
                  <a:lnTo>
                    <a:pt x="764" y="50"/>
                  </a:lnTo>
                  <a:lnTo>
                    <a:pt x="789" y="54"/>
                  </a:lnTo>
                  <a:lnTo>
                    <a:pt x="813" y="59"/>
                  </a:lnTo>
                  <a:lnTo>
                    <a:pt x="837" y="65"/>
                  </a:lnTo>
                  <a:lnTo>
                    <a:pt x="859" y="70"/>
                  </a:lnTo>
                  <a:lnTo>
                    <a:pt x="881" y="76"/>
                  </a:lnTo>
                  <a:lnTo>
                    <a:pt x="903" y="84"/>
                  </a:lnTo>
                  <a:lnTo>
                    <a:pt x="924" y="91"/>
                  </a:lnTo>
                  <a:lnTo>
                    <a:pt x="944" y="100"/>
                  </a:lnTo>
                  <a:lnTo>
                    <a:pt x="963" y="107"/>
                  </a:lnTo>
                  <a:lnTo>
                    <a:pt x="981" y="116"/>
                  </a:lnTo>
                  <a:lnTo>
                    <a:pt x="999" y="126"/>
                  </a:lnTo>
                  <a:lnTo>
                    <a:pt x="1016" y="136"/>
                  </a:lnTo>
                  <a:lnTo>
                    <a:pt x="1032" y="145"/>
                  </a:lnTo>
                  <a:lnTo>
                    <a:pt x="1046" y="156"/>
                  </a:lnTo>
                  <a:lnTo>
                    <a:pt x="1060" y="166"/>
                  </a:lnTo>
                  <a:lnTo>
                    <a:pt x="1073" y="178"/>
                  </a:lnTo>
                  <a:lnTo>
                    <a:pt x="1084" y="189"/>
                  </a:lnTo>
                  <a:lnTo>
                    <a:pt x="1095" y="201"/>
                  </a:lnTo>
                  <a:lnTo>
                    <a:pt x="1104" y="213"/>
                  </a:lnTo>
                  <a:lnTo>
                    <a:pt x="1113" y="225"/>
                  </a:lnTo>
                  <a:lnTo>
                    <a:pt x="1120" y="238"/>
                  </a:lnTo>
                  <a:lnTo>
                    <a:pt x="1126" y="251"/>
                  </a:lnTo>
                  <a:lnTo>
                    <a:pt x="1130" y="265"/>
                  </a:lnTo>
                  <a:lnTo>
                    <a:pt x="1134" y="277"/>
                  </a:lnTo>
                  <a:lnTo>
                    <a:pt x="1136" y="291"/>
                  </a:lnTo>
                  <a:lnTo>
                    <a:pt x="1137" y="305"/>
                  </a:lnTo>
                  <a:lnTo>
                    <a:pt x="1136" y="319"/>
                  </a:lnTo>
                  <a:lnTo>
                    <a:pt x="1134" y="332"/>
                  </a:lnTo>
                  <a:lnTo>
                    <a:pt x="1130" y="345"/>
                  </a:lnTo>
                  <a:lnTo>
                    <a:pt x="1126" y="359"/>
                  </a:lnTo>
                  <a:lnTo>
                    <a:pt x="1120" y="371"/>
                  </a:lnTo>
                  <a:lnTo>
                    <a:pt x="1113" y="384"/>
                  </a:lnTo>
                  <a:lnTo>
                    <a:pt x="1104" y="397"/>
                  </a:lnTo>
                  <a:lnTo>
                    <a:pt x="1095" y="408"/>
                  </a:lnTo>
                  <a:lnTo>
                    <a:pt x="1084" y="420"/>
                  </a:lnTo>
                  <a:lnTo>
                    <a:pt x="1073" y="432"/>
                  </a:lnTo>
                  <a:lnTo>
                    <a:pt x="1060" y="443"/>
                  </a:lnTo>
                  <a:lnTo>
                    <a:pt x="1046" y="454"/>
                  </a:lnTo>
                  <a:lnTo>
                    <a:pt x="1032" y="464"/>
                  </a:lnTo>
                  <a:lnTo>
                    <a:pt x="1016" y="474"/>
                  </a:lnTo>
                  <a:lnTo>
                    <a:pt x="999" y="484"/>
                  </a:lnTo>
                  <a:lnTo>
                    <a:pt x="981" y="493"/>
                  </a:lnTo>
                  <a:lnTo>
                    <a:pt x="963" y="503"/>
                  </a:lnTo>
                  <a:lnTo>
                    <a:pt x="944" y="510"/>
                  </a:lnTo>
                  <a:lnTo>
                    <a:pt x="924" y="518"/>
                  </a:lnTo>
                  <a:lnTo>
                    <a:pt x="903" y="526"/>
                  </a:lnTo>
                  <a:lnTo>
                    <a:pt x="881" y="533"/>
                  </a:lnTo>
                  <a:lnTo>
                    <a:pt x="859" y="540"/>
                  </a:lnTo>
                  <a:lnTo>
                    <a:pt x="837" y="545"/>
                  </a:lnTo>
                  <a:lnTo>
                    <a:pt x="813" y="550"/>
                  </a:lnTo>
                  <a:lnTo>
                    <a:pt x="789" y="555"/>
                  </a:lnTo>
                  <a:lnTo>
                    <a:pt x="764" y="560"/>
                  </a:lnTo>
                  <a:lnTo>
                    <a:pt x="739" y="563"/>
                  </a:lnTo>
                  <a:lnTo>
                    <a:pt x="714" y="566"/>
                  </a:lnTo>
                  <a:lnTo>
                    <a:pt x="687" y="568"/>
                  </a:lnTo>
                  <a:lnTo>
                    <a:pt x="661" y="570"/>
                  </a:lnTo>
                  <a:lnTo>
                    <a:pt x="634" y="571"/>
                  </a:lnTo>
                  <a:lnTo>
                    <a:pt x="606" y="571"/>
                  </a:lnTo>
                  <a:close/>
                </a:path>
              </a:pathLst>
            </a:custGeom>
            <a:solidFill>
              <a:srgbClr val="FFFFF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5" name="Group 38"/>
          <p:cNvGrpSpPr/>
          <p:nvPr/>
        </p:nvGrpSpPr>
        <p:grpSpPr>
          <a:xfrm>
            <a:off x="5040313" y="2143125"/>
            <a:ext cx="407987" cy="614363"/>
            <a:chOff x="0" y="0"/>
            <a:chExt cx="528" cy="795"/>
          </a:xfrm>
        </p:grpSpPr>
        <p:sp>
          <p:nvSpPr>
            <p:cNvPr id="10279" name="Line 47"/>
            <p:cNvSpPr/>
            <p:nvPr/>
          </p:nvSpPr>
          <p:spPr>
            <a:xfrm>
              <a:off x="0" y="132"/>
              <a:ext cx="1" cy="1"/>
            </a:xfrm>
            <a:prstGeom prst="line">
              <a:avLst/>
            </a:prstGeom>
            <a:ln w="9525">
              <a:noFill/>
            </a:ln>
          </p:spPr>
        </p:sp>
        <p:sp>
          <p:nvSpPr>
            <p:cNvPr id="10280" name="Line 48"/>
            <p:cNvSpPr/>
            <p:nvPr/>
          </p:nvSpPr>
          <p:spPr>
            <a:xfrm>
              <a:off x="0" y="132"/>
              <a:ext cx="1" cy="1"/>
            </a:xfrm>
            <a:prstGeom prst="line">
              <a:avLst/>
            </a:prstGeom>
            <a:ln w="1588" cap="flat" cmpd="sng">
              <a:solidFill>
                <a:srgbClr val="000000"/>
              </a:solidFill>
              <a:prstDash val="solid"/>
              <a:miter/>
              <a:headEnd type="none" w="med" len="med"/>
              <a:tailEnd type="none" w="med" len="med"/>
            </a:ln>
          </p:spPr>
        </p:sp>
        <p:sp>
          <p:nvSpPr>
            <p:cNvPr id="10281" name="Freeform 49"/>
            <p:cNvSpPr/>
            <p:nvPr/>
          </p:nvSpPr>
          <p:spPr>
            <a:xfrm>
              <a:off x="44" y="20"/>
              <a:ext cx="440" cy="642"/>
            </a:xfrm>
            <a:custGeom>
              <a:avLst/>
              <a:gdLst>
                <a:gd name="txL" fmla="*/ 0 w 758"/>
                <a:gd name="txT" fmla="*/ 0 h 1104"/>
                <a:gd name="txR" fmla="*/ 758 w 758"/>
                <a:gd name="txB" fmla="*/ 1104 h 1104"/>
              </a:gdLst>
              <a:ahLst/>
              <a:cxnLst>
                <a:cxn ang="0">
                  <a:pos x="2" y="1"/>
                </a:cxn>
                <a:cxn ang="0">
                  <a:pos x="2" y="1"/>
                </a:cxn>
                <a:cxn ang="0">
                  <a:pos x="2" y="1"/>
                </a:cxn>
                <a:cxn ang="0">
                  <a:pos x="2" y="1"/>
                </a:cxn>
                <a:cxn ang="0">
                  <a:pos x="2" y="1"/>
                </a:cxn>
                <a:cxn ang="0">
                  <a:pos x="2" y="1"/>
                </a:cxn>
                <a:cxn ang="0">
                  <a:pos x="2" y="1"/>
                </a:cxn>
                <a:cxn ang="0">
                  <a:pos x="2" y="1"/>
                </a:cxn>
                <a:cxn ang="0">
                  <a:pos x="2"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3"/>
                </a:cxn>
                <a:cxn ang="0">
                  <a:pos x="0" y="3"/>
                </a:cxn>
                <a:cxn ang="0">
                  <a:pos x="1" y="3"/>
                </a:cxn>
                <a:cxn ang="0">
                  <a:pos x="1" y="3"/>
                </a:cxn>
                <a:cxn ang="0">
                  <a:pos x="1" y="3"/>
                </a:cxn>
                <a:cxn ang="0">
                  <a:pos x="1" y="3"/>
                </a:cxn>
                <a:cxn ang="0">
                  <a:pos x="1" y="3"/>
                </a:cxn>
                <a:cxn ang="0">
                  <a:pos x="1" y="3"/>
                </a:cxn>
                <a:cxn ang="0">
                  <a:pos x="1" y="3"/>
                </a:cxn>
                <a:cxn ang="0">
                  <a:pos x="1" y="2"/>
                </a:cxn>
                <a:cxn ang="0">
                  <a:pos x="1" y="2"/>
                </a:cxn>
                <a:cxn ang="0">
                  <a:pos x="1" y="2"/>
                </a:cxn>
                <a:cxn ang="0">
                  <a:pos x="1" y="2"/>
                </a:cxn>
                <a:cxn ang="0">
                  <a:pos x="1" y="2"/>
                </a:cxn>
                <a:cxn ang="0">
                  <a:pos x="1" y="2"/>
                </a:cxn>
                <a:cxn ang="0">
                  <a:pos x="2" y="3"/>
                </a:cxn>
                <a:cxn ang="0">
                  <a:pos x="2" y="3"/>
                </a:cxn>
                <a:cxn ang="0">
                  <a:pos x="2" y="3"/>
                </a:cxn>
                <a:cxn ang="0">
                  <a:pos x="2" y="3"/>
                </a:cxn>
                <a:cxn ang="0">
                  <a:pos x="2" y="3"/>
                </a:cxn>
                <a:cxn ang="0">
                  <a:pos x="2" y="3"/>
                </a:cxn>
                <a:cxn ang="0">
                  <a:pos x="2" y="3"/>
                </a:cxn>
                <a:cxn ang="0">
                  <a:pos x="2" y="3"/>
                </a:cxn>
                <a:cxn ang="0">
                  <a:pos x="2" y="3"/>
                </a:cxn>
              </a:cxnLst>
              <a:rect l="txL" t="txT" r="txR" b="txB"/>
              <a:pathLst>
                <a:path w="758" h="1104">
                  <a:moveTo>
                    <a:pt x="758" y="190"/>
                  </a:moveTo>
                  <a:lnTo>
                    <a:pt x="758" y="190"/>
                  </a:lnTo>
                  <a:lnTo>
                    <a:pt x="758" y="181"/>
                  </a:lnTo>
                  <a:lnTo>
                    <a:pt x="756" y="171"/>
                  </a:lnTo>
                  <a:lnTo>
                    <a:pt x="754" y="162"/>
                  </a:lnTo>
                  <a:lnTo>
                    <a:pt x="751" y="152"/>
                  </a:lnTo>
                  <a:lnTo>
                    <a:pt x="746" y="142"/>
                  </a:lnTo>
                  <a:lnTo>
                    <a:pt x="741" y="133"/>
                  </a:lnTo>
                  <a:lnTo>
                    <a:pt x="735" y="125"/>
                  </a:lnTo>
                  <a:lnTo>
                    <a:pt x="729" y="116"/>
                  </a:lnTo>
                  <a:lnTo>
                    <a:pt x="720" y="108"/>
                  </a:lnTo>
                  <a:lnTo>
                    <a:pt x="713" y="99"/>
                  </a:lnTo>
                  <a:lnTo>
                    <a:pt x="703" y="92"/>
                  </a:lnTo>
                  <a:lnTo>
                    <a:pt x="694" y="83"/>
                  </a:lnTo>
                  <a:lnTo>
                    <a:pt x="672" y="70"/>
                  </a:lnTo>
                  <a:lnTo>
                    <a:pt x="648" y="56"/>
                  </a:lnTo>
                  <a:lnTo>
                    <a:pt x="620" y="43"/>
                  </a:lnTo>
                  <a:lnTo>
                    <a:pt x="591" y="32"/>
                  </a:lnTo>
                  <a:lnTo>
                    <a:pt x="560" y="23"/>
                  </a:lnTo>
                  <a:lnTo>
                    <a:pt x="527" y="14"/>
                  </a:lnTo>
                  <a:lnTo>
                    <a:pt x="492" y="8"/>
                  </a:lnTo>
                  <a:lnTo>
                    <a:pt x="456" y="4"/>
                  </a:lnTo>
                  <a:lnTo>
                    <a:pt x="418" y="1"/>
                  </a:lnTo>
                  <a:lnTo>
                    <a:pt x="379" y="0"/>
                  </a:lnTo>
                  <a:lnTo>
                    <a:pt x="340" y="1"/>
                  </a:lnTo>
                  <a:lnTo>
                    <a:pt x="302" y="4"/>
                  </a:lnTo>
                  <a:lnTo>
                    <a:pt x="267" y="8"/>
                  </a:lnTo>
                  <a:lnTo>
                    <a:pt x="232" y="14"/>
                  </a:lnTo>
                  <a:lnTo>
                    <a:pt x="198" y="23"/>
                  </a:lnTo>
                  <a:lnTo>
                    <a:pt x="168" y="32"/>
                  </a:lnTo>
                  <a:lnTo>
                    <a:pt x="138" y="43"/>
                  </a:lnTo>
                  <a:lnTo>
                    <a:pt x="111" y="56"/>
                  </a:lnTo>
                  <a:lnTo>
                    <a:pt x="87" y="70"/>
                  </a:lnTo>
                  <a:lnTo>
                    <a:pt x="65" y="83"/>
                  </a:lnTo>
                  <a:lnTo>
                    <a:pt x="55" y="92"/>
                  </a:lnTo>
                  <a:lnTo>
                    <a:pt x="46" y="99"/>
                  </a:lnTo>
                  <a:lnTo>
                    <a:pt x="38" y="108"/>
                  </a:lnTo>
                  <a:lnTo>
                    <a:pt x="30" y="116"/>
                  </a:lnTo>
                  <a:lnTo>
                    <a:pt x="24" y="125"/>
                  </a:lnTo>
                  <a:lnTo>
                    <a:pt x="17" y="133"/>
                  </a:lnTo>
                  <a:lnTo>
                    <a:pt x="12" y="142"/>
                  </a:lnTo>
                  <a:lnTo>
                    <a:pt x="8" y="152"/>
                  </a:lnTo>
                  <a:lnTo>
                    <a:pt x="5" y="162"/>
                  </a:lnTo>
                  <a:lnTo>
                    <a:pt x="2" y="171"/>
                  </a:lnTo>
                  <a:lnTo>
                    <a:pt x="0" y="181"/>
                  </a:lnTo>
                  <a:lnTo>
                    <a:pt x="0" y="190"/>
                  </a:lnTo>
                  <a:lnTo>
                    <a:pt x="0" y="1104"/>
                  </a:lnTo>
                  <a:lnTo>
                    <a:pt x="0" y="1095"/>
                  </a:lnTo>
                  <a:lnTo>
                    <a:pt x="2" y="1085"/>
                  </a:lnTo>
                  <a:lnTo>
                    <a:pt x="5" y="1076"/>
                  </a:lnTo>
                  <a:lnTo>
                    <a:pt x="8" y="1066"/>
                  </a:lnTo>
                  <a:lnTo>
                    <a:pt x="12" y="1056"/>
                  </a:lnTo>
                  <a:lnTo>
                    <a:pt x="17" y="1047"/>
                  </a:lnTo>
                  <a:lnTo>
                    <a:pt x="24" y="1038"/>
                  </a:lnTo>
                  <a:lnTo>
                    <a:pt x="30" y="1030"/>
                  </a:lnTo>
                  <a:lnTo>
                    <a:pt x="38" y="1022"/>
                  </a:lnTo>
                  <a:lnTo>
                    <a:pt x="46" y="1013"/>
                  </a:lnTo>
                  <a:lnTo>
                    <a:pt x="55" y="1006"/>
                  </a:lnTo>
                  <a:lnTo>
                    <a:pt x="65" y="997"/>
                  </a:lnTo>
                  <a:lnTo>
                    <a:pt x="87" y="983"/>
                  </a:lnTo>
                  <a:lnTo>
                    <a:pt x="111" y="970"/>
                  </a:lnTo>
                  <a:lnTo>
                    <a:pt x="138" y="957"/>
                  </a:lnTo>
                  <a:lnTo>
                    <a:pt x="168" y="946"/>
                  </a:lnTo>
                  <a:lnTo>
                    <a:pt x="198" y="937"/>
                  </a:lnTo>
                  <a:lnTo>
                    <a:pt x="232" y="928"/>
                  </a:lnTo>
                  <a:lnTo>
                    <a:pt x="267" y="922"/>
                  </a:lnTo>
                  <a:lnTo>
                    <a:pt x="302" y="918"/>
                  </a:lnTo>
                  <a:lnTo>
                    <a:pt x="340" y="915"/>
                  </a:lnTo>
                  <a:lnTo>
                    <a:pt x="379" y="914"/>
                  </a:lnTo>
                  <a:lnTo>
                    <a:pt x="418" y="915"/>
                  </a:lnTo>
                  <a:lnTo>
                    <a:pt x="456" y="918"/>
                  </a:lnTo>
                  <a:lnTo>
                    <a:pt x="492" y="922"/>
                  </a:lnTo>
                  <a:lnTo>
                    <a:pt x="527" y="928"/>
                  </a:lnTo>
                  <a:lnTo>
                    <a:pt x="560" y="937"/>
                  </a:lnTo>
                  <a:lnTo>
                    <a:pt x="591" y="946"/>
                  </a:lnTo>
                  <a:lnTo>
                    <a:pt x="620" y="957"/>
                  </a:lnTo>
                  <a:lnTo>
                    <a:pt x="648" y="970"/>
                  </a:lnTo>
                  <a:lnTo>
                    <a:pt x="672" y="983"/>
                  </a:lnTo>
                  <a:lnTo>
                    <a:pt x="694" y="997"/>
                  </a:lnTo>
                  <a:lnTo>
                    <a:pt x="703" y="1006"/>
                  </a:lnTo>
                  <a:lnTo>
                    <a:pt x="713" y="1013"/>
                  </a:lnTo>
                  <a:lnTo>
                    <a:pt x="720" y="1022"/>
                  </a:lnTo>
                  <a:lnTo>
                    <a:pt x="729" y="1030"/>
                  </a:lnTo>
                  <a:lnTo>
                    <a:pt x="735" y="1038"/>
                  </a:lnTo>
                  <a:lnTo>
                    <a:pt x="741" y="1047"/>
                  </a:lnTo>
                  <a:lnTo>
                    <a:pt x="746" y="1056"/>
                  </a:lnTo>
                  <a:lnTo>
                    <a:pt x="751" y="1066"/>
                  </a:lnTo>
                  <a:lnTo>
                    <a:pt x="754" y="1076"/>
                  </a:lnTo>
                  <a:lnTo>
                    <a:pt x="756" y="1085"/>
                  </a:lnTo>
                  <a:lnTo>
                    <a:pt x="758" y="1095"/>
                  </a:lnTo>
                  <a:lnTo>
                    <a:pt x="758" y="1104"/>
                  </a:lnTo>
                  <a:lnTo>
                    <a:pt x="758" y="190"/>
                  </a:lnTo>
                  <a:close/>
                </a:path>
              </a:pathLst>
            </a:custGeom>
            <a:solidFill>
              <a:srgbClr val="5F5F5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82" name="Freeform 50"/>
            <p:cNvSpPr/>
            <p:nvPr/>
          </p:nvSpPr>
          <p:spPr>
            <a:xfrm>
              <a:off x="0" y="132"/>
              <a:ext cx="528" cy="663"/>
            </a:xfrm>
            <a:custGeom>
              <a:avLst/>
              <a:gdLst>
                <a:gd name="txL" fmla="*/ 0 w 909"/>
                <a:gd name="txT" fmla="*/ 0 h 1143"/>
                <a:gd name="txR" fmla="*/ 909 w 909"/>
                <a:gd name="txB" fmla="*/ 1143 h 1143"/>
              </a:gdLst>
              <a:ahLst/>
              <a:cxnLst>
                <a:cxn ang="0">
                  <a:pos x="2" y="0"/>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2"/>
                </a:cxn>
                <a:cxn ang="0">
                  <a:pos x="1" y="2"/>
                </a:cxn>
                <a:cxn ang="0">
                  <a:pos x="1" y="2"/>
                </a:cxn>
                <a:cxn ang="0">
                  <a:pos x="1" y="2"/>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2" y="3"/>
                </a:cxn>
                <a:cxn ang="0">
                  <a:pos x="2" y="3"/>
                </a:cxn>
                <a:cxn ang="0">
                  <a:pos x="2" y="3"/>
                </a:cxn>
                <a:cxn ang="0">
                  <a:pos x="2" y="3"/>
                </a:cxn>
                <a:cxn ang="0">
                  <a:pos x="2" y="3"/>
                </a:cxn>
                <a:cxn ang="0">
                  <a:pos x="2" y="3"/>
                </a:cxn>
                <a:cxn ang="0">
                  <a:pos x="2" y="3"/>
                </a:cxn>
                <a:cxn ang="0">
                  <a:pos x="2" y="3"/>
                </a:cxn>
                <a:cxn ang="0">
                  <a:pos x="2" y="2"/>
                </a:cxn>
                <a:cxn ang="0">
                  <a:pos x="2" y="2"/>
                </a:cxn>
                <a:cxn ang="0">
                  <a:pos x="2" y="2"/>
                </a:cxn>
                <a:cxn ang="0">
                  <a:pos x="2" y="2"/>
                </a:cxn>
              </a:cxnLst>
              <a:rect l="txL" t="txT" r="txR" b="txB"/>
              <a:pathLst>
                <a:path w="909" h="1143">
                  <a:moveTo>
                    <a:pt x="909" y="0"/>
                  </a:moveTo>
                  <a:lnTo>
                    <a:pt x="909" y="0"/>
                  </a:lnTo>
                  <a:lnTo>
                    <a:pt x="908" y="12"/>
                  </a:lnTo>
                  <a:lnTo>
                    <a:pt x="907" y="23"/>
                  </a:lnTo>
                  <a:lnTo>
                    <a:pt x="903" y="35"/>
                  </a:lnTo>
                  <a:lnTo>
                    <a:pt x="899" y="47"/>
                  </a:lnTo>
                  <a:lnTo>
                    <a:pt x="894" y="57"/>
                  </a:lnTo>
                  <a:lnTo>
                    <a:pt x="889" y="68"/>
                  </a:lnTo>
                  <a:lnTo>
                    <a:pt x="881" y="78"/>
                  </a:lnTo>
                  <a:lnTo>
                    <a:pt x="873" y="89"/>
                  </a:lnTo>
                  <a:lnTo>
                    <a:pt x="864" y="100"/>
                  </a:lnTo>
                  <a:lnTo>
                    <a:pt x="854" y="109"/>
                  </a:lnTo>
                  <a:lnTo>
                    <a:pt x="842" y="119"/>
                  </a:lnTo>
                  <a:lnTo>
                    <a:pt x="831" y="128"/>
                  </a:lnTo>
                  <a:lnTo>
                    <a:pt x="818" y="137"/>
                  </a:lnTo>
                  <a:lnTo>
                    <a:pt x="805" y="145"/>
                  </a:lnTo>
                  <a:lnTo>
                    <a:pt x="791" y="153"/>
                  </a:lnTo>
                  <a:lnTo>
                    <a:pt x="775" y="162"/>
                  </a:lnTo>
                  <a:lnTo>
                    <a:pt x="759" y="169"/>
                  </a:lnTo>
                  <a:lnTo>
                    <a:pt x="744" y="177"/>
                  </a:lnTo>
                  <a:lnTo>
                    <a:pt x="709" y="189"/>
                  </a:lnTo>
                  <a:lnTo>
                    <a:pt x="671" y="201"/>
                  </a:lnTo>
                  <a:lnTo>
                    <a:pt x="631" y="211"/>
                  </a:lnTo>
                  <a:lnTo>
                    <a:pt x="589" y="218"/>
                  </a:lnTo>
                  <a:lnTo>
                    <a:pt x="546" y="224"/>
                  </a:lnTo>
                  <a:lnTo>
                    <a:pt x="500" y="228"/>
                  </a:lnTo>
                  <a:lnTo>
                    <a:pt x="454" y="229"/>
                  </a:lnTo>
                  <a:lnTo>
                    <a:pt x="408" y="228"/>
                  </a:lnTo>
                  <a:lnTo>
                    <a:pt x="363" y="224"/>
                  </a:lnTo>
                  <a:lnTo>
                    <a:pt x="319" y="218"/>
                  </a:lnTo>
                  <a:lnTo>
                    <a:pt x="277" y="211"/>
                  </a:lnTo>
                  <a:lnTo>
                    <a:pt x="237" y="201"/>
                  </a:lnTo>
                  <a:lnTo>
                    <a:pt x="200" y="189"/>
                  </a:lnTo>
                  <a:lnTo>
                    <a:pt x="165" y="177"/>
                  </a:lnTo>
                  <a:lnTo>
                    <a:pt x="149" y="169"/>
                  </a:lnTo>
                  <a:lnTo>
                    <a:pt x="133" y="162"/>
                  </a:lnTo>
                  <a:lnTo>
                    <a:pt x="117" y="153"/>
                  </a:lnTo>
                  <a:lnTo>
                    <a:pt x="104" y="145"/>
                  </a:lnTo>
                  <a:lnTo>
                    <a:pt x="90" y="137"/>
                  </a:lnTo>
                  <a:lnTo>
                    <a:pt x="77" y="128"/>
                  </a:lnTo>
                  <a:lnTo>
                    <a:pt x="66" y="119"/>
                  </a:lnTo>
                  <a:lnTo>
                    <a:pt x="54" y="109"/>
                  </a:lnTo>
                  <a:lnTo>
                    <a:pt x="45" y="100"/>
                  </a:lnTo>
                  <a:lnTo>
                    <a:pt x="35" y="89"/>
                  </a:lnTo>
                  <a:lnTo>
                    <a:pt x="27" y="78"/>
                  </a:lnTo>
                  <a:lnTo>
                    <a:pt x="20" y="68"/>
                  </a:lnTo>
                  <a:lnTo>
                    <a:pt x="14" y="57"/>
                  </a:lnTo>
                  <a:lnTo>
                    <a:pt x="9" y="47"/>
                  </a:lnTo>
                  <a:lnTo>
                    <a:pt x="5" y="35"/>
                  </a:lnTo>
                  <a:lnTo>
                    <a:pt x="2" y="23"/>
                  </a:lnTo>
                  <a:lnTo>
                    <a:pt x="1" y="12"/>
                  </a:lnTo>
                  <a:lnTo>
                    <a:pt x="0" y="0"/>
                  </a:lnTo>
                  <a:lnTo>
                    <a:pt x="0" y="914"/>
                  </a:lnTo>
                  <a:lnTo>
                    <a:pt x="1" y="926"/>
                  </a:lnTo>
                  <a:lnTo>
                    <a:pt x="2" y="937"/>
                  </a:lnTo>
                  <a:lnTo>
                    <a:pt x="5" y="949"/>
                  </a:lnTo>
                  <a:lnTo>
                    <a:pt x="9" y="961"/>
                  </a:lnTo>
                  <a:lnTo>
                    <a:pt x="14" y="971"/>
                  </a:lnTo>
                  <a:lnTo>
                    <a:pt x="20" y="982"/>
                  </a:lnTo>
                  <a:lnTo>
                    <a:pt x="27" y="992"/>
                  </a:lnTo>
                  <a:lnTo>
                    <a:pt x="35" y="1003"/>
                  </a:lnTo>
                  <a:lnTo>
                    <a:pt x="45" y="1014"/>
                  </a:lnTo>
                  <a:lnTo>
                    <a:pt x="54" y="1023"/>
                  </a:lnTo>
                  <a:lnTo>
                    <a:pt x="66" y="1033"/>
                  </a:lnTo>
                  <a:lnTo>
                    <a:pt x="77" y="1042"/>
                  </a:lnTo>
                  <a:lnTo>
                    <a:pt x="90" y="1051"/>
                  </a:lnTo>
                  <a:lnTo>
                    <a:pt x="104" y="1059"/>
                  </a:lnTo>
                  <a:lnTo>
                    <a:pt x="117" y="1067"/>
                  </a:lnTo>
                  <a:lnTo>
                    <a:pt x="133" y="1076"/>
                  </a:lnTo>
                  <a:lnTo>
                    <a:pt x="149" y="1083"/>
                  </a:lnTo>
                  <a:lnTo>
                    <a:pt x="165" y="1091"/>
                  </a:lnTo>
                  <a:lnTo>
                    <a:pt x="200" y="1103"/>
                  </a:lnTo>
                  <a:lnTo>
                    <a:pt x="237" y="1115"/>
                  </a:lnTo>
                  <a:lnTo>
                    <a:pt x="277" y="1125"/>
                  </a:lnTo>
                  <a:lnTo>
                    <a:pt x="319" y="1132"/>
                  </a:lnTo>
                  <a:lnTo>
                    <a:pt x="363" y="1138"/>
                  </a:lnTo>
                  <a:lnTo>
                    <a:pt x="408" y="1141"/>
                  </a:lnTo>
                  <a:lnTo>
                    <a:pt x="454" y="1143"/>
                  </a:lnTo>
                  <a:lnTo>
                    <a:pt x="500" y="1141"/>
                  </a:lnTo>
                  <a:lnTo>
                    <a:pt x="546" y="1138"/>
                  </a:lnTo>
                  <a:lnTo>
                    <a:pt x="589" y="1132"/>
                  </a:lnTo>
                  <a:lnTo>
                    <a:pt x="631" y="1125"/>
                  </a:lnTo>
                  <a:lnTo>
                    <a:pt x="671" y="1115"/>
                  </a:lnTo>
                  <a:lnTo>
                    <a:pt x="709" y="1103"/>
                  </a:lnTo>
                  <a:lnTo>
                    <a:pt x="744" y="1091"/>
                  </a:lnTo>
                  <a:lnTo>
                    <a:pt x="759" y="1083"/>
                  </a:lnTo>
                  <a:lnTo>
                    <a:pt x="775" y="1076"/>
                  </a:lnTo>
                  <a:lnTo>
                    <a:pt x="791" y="1067"/>
                  </a:lnTo>
                  <a:lnTo>
                    <a:pt x="805" y="1059"/>
                  </a:lnTo>
                  <a:lnTo>
                    <a:pt x="818" y="1051"/>
                  </a:lnTo>
                  <a:lnTo>
                    <a:pt x="831" y="1042"/>
                  </a:lnTo>
                  <a:lnTo>
                    <a:pt x="842" y="1033"/>
                  </a:lnTo>
                  <a:lnTo>
                    <a:pt x="854" y="1023"/>
                  </a:lnTo>
                  <a:lnTo>
                    <a:pt x="864" y="1014"/>
                  </a:lnTo>
                  <a:lnTo>
                    <a:pt x="873" y="1003"/>
                  </a:lnTo>
                  <a:lnTo>
                    <a:pt x="881" y="992"/>
                  </a:lnTo>
                  <a:lnTo>
                    <a:pt x="889" y="982"/>
                  </a:lnTo>
                  <a:lnTo>
                    <a:pt x="894" y="971"/>
                  </a:lnTo>
                  <a:lnTo>
                    <a:pt x="899" y="961"/>
                  </a:lnTo>
                  <a:lnTo>
                    <a:pt x="903" y="949"/>
                  </a:lnTo>
                  <a:lnTo>
                    <a:pt x="907" y="937"/>
                  </a:lnTo>
                  <a:lnTo>
                    <a:pt x="908" y="926"/>
                  </a:lnTo>
                  <a:lnTo>
                    <a:pt x="909" y="914"/>
                  </a:lnTo>
                  <a:lnTo>
                    <a:pt x="909" y="0"/>
                  </a:lnTo>
                  <a:close/>
                </a:path>
              </a:pathLst>
            </a:custGeom>
            <a:gradFill rotWithShape="1">
              <a:gsLst>
                <a:gs pos="0">
                  <a:srgbClr val="969696"/>
                </a:gs>
                <a:gs pos="50000">
                  <a:srgbClr val="BFBFBF"/>
                </a:gs>
                <a:gs pos="100000">
                  <a:srgbClr val="969696"/>
                </a:gs>
              </a:gsLst>
              <a:lin ang="0" scaled="1"/>
              <a:tileRect/>
            </a:gra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83" name="Freeform 51"/>
            <p:cNvSpPr>
              <a:spLocks noEditPoints="1"/>
            </p:cNvSpPr>
            <p:nvPr/>
          </p:nvSpPr>
          <p:spPr>
            <a:xfrm>
              <a:off x="0" y="0"/>
              <a:ext cx="528" cy="265"/>
            </a:xfrm>
            <a:custGeom>
              <a:avLst/>
              <a:gdLst>
                <a:gd name="txL" fmla="*/ 0 w 909"/>
                <a:gd name="txT" fmla="*/ 0 h 457"/>
                <a:gd name="txR" fmla="*/ 909 w 909"/>
                <a:gd name="txB" fmla="*/ 457 h 457"/>
              </a:gdLst>
              <a:ahLst/>
              <a:cxnLst>
                <a:cxn ang="0">
                  <a:pos x="1" y="1"/>
                </a:cxn>
                <a:cxn ang="0">
                  <a:pos x="1" y="1"/>
                </a:cxn>
                <a:cxn ang="0">
                  <a:pos x="1" y="1"/>
                </a:cxn>
                <a:cxn ang="0">
                  <a:pos x="1" y="1"/>
                </a:cxn>
                <a:cxn ang="0">
                  <a:pos x="1" y="1"/>
                </a:cxn>
                <a:cxn ang="0">
                  <a:pos x="1" y="1"/>
                </a:cxn>
                <a:cxn ang="0">
                  <a:pos x="0"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1" y="1"/>
                </a:cxn>
                <a:cxn ang="0">
                  <a:pos x="1" y="1"/>
                </a:cxn>
              </a:cxnLst>
              <a:rect l="txL" t="txT" r="txR" b="txB"/>
              <a:pathLst>
                <a:path w="909" h="457">
                  <a:moveTo>
                    <a:pt x="454" y="0"/>
                  </a:moveTo>
                  <a:lnTo>
                    <a:pt x="454" y="0"/>
                  </a:lnTo>
                  <a:lnTo>
                    <a:pt x="408" y="1"/>
                  </a:lnTo>
                  <a:lnTo>
                    <a:pt x="363" y="4"/>
                  </a:lnTo>
                  <a:lnTo>
                    <a:pt x="319" y="10"/>
                  </a:lnTo>
                  <a:lnTo>
                    <a:pt x="277" y="18"/>
                  </a:lnTo>
                  <a:lnTo>
                    <a:pt x="237" y="27"/>
                  </a:lnTo>
                  <a:lnTo>
                    <a:pt x="200" y="39"/>
                  </a:lnTo>
                  <a:lnTo>
                    <a:pt x="165" y="51"/>
                  </a:lnTo>
                  <a:lnTo>
                    <a:pt x="149" y="59"/>
                  </a:lnTo>
                  <a:lnTo>
                    <a:pt x="133" y="66"/>
                  </a:lnTo>
                  <a:lnTo>
                    <a:pt x="117" y="75"/>
                  </a:lnTo>
                  <a:lnTo>
                    <a:pt x="104" y="83"/>
                  </a:lnTo>
                  <a:lnTo>
                    <a:pt x="90" y="92"/>
                  </a:lnTo>
                  <a:lnTo>
                    <a:pt x="77" y="100"/>
                  </a:lnTo>
                  <a:lnTo>
                    <a:pt x="66" y="110"/>
                  </a:lnTo>
                  <a:lnTo>
                    <a:pt x="54" y="119"/>
                  </a:lnTo>
                  <a:lnTo>
                    <a:pt x="45" y="129"/>
                  </a:lnTo>
                  <a:lnTo>
                    <a:pt x="35" y="139"/>
                  </a:lnTo>
                  <a:lnTo>
                    <a:pt x="27" y="150"/>
                  </a:lnTo>
                  <a:lnTo>
                    <a:pt x="20" y="160"/>
                  </a:lnTo>
                  <a:lnTo>
                    <a:pt x="14" y="171"/>
                  </a:lnTo>
                  <a:lnTo>
                    <a:pt x="9" y="182"/>
                  </a:lnTo>
                  <a:lnTo>
                    <a:pt x="5" y="193"/>
                  </a:lnTo>
                  <a:lnTo>
                    <a:pt x="2" y="205"/>
                  </a:lnTo>
                  <a:lnTo>
                    <a:pt x="1" y="216"/>
                  </a:lnTo>
                  <a:lnTo>
                    <a:pt x="0" y="228"/>
                  </a:lnTo>
                  <a:lnTo>
                    <a:pt x="1" y="240"/>
                  </a:lnTo>
                  <a:lnTo>
                    <a:pt x="2" y="251"/>
                  </a:lnTo>
                  <a:lnTo>
                    <a:pt x="5" y="263"/>
                  </a:lnTo>
                  <a:lnTo>
                    <a:pt x="9" y="275"/>
                  </a:lnTo>
                  <a:lnTo>
                    <a:pt x="14" y="285"/>
                  </a:lnTo>
                  <a:lnTo>
                    <a:pt x="20" y="296"/>
                  </a:lnTo>
                  <a:lnTo>
                    <a:pt x="27" y="306"/>
                  </a:lnTo>
                  <a:lnTo>
                    <a:pt x="35" y="317"/>
                  </a:lnTo>
                  <a:lnTo>
                    <a:pt x="45" y="328"/>
                  </a:lnTo>
                  <a:lnTo>
                    <a:pt x="54" y="337"/>
                  </a:lnTo>
                  <a:lnTo>
                    <a:pt x="66" y="347"/>
                  </a:lnTo>
                  <a:lnTo>
                    <a:pt x="77" y="356"/>
                  </a:lnTo>
                  <a:lnTo>
                    <a:pt x="90" y="365"/>
                  </a:lnTo>
                  <a:lnTo>
                    <a:pt x="104" y="373"/>
                  </a:lnTo>
                  <a:lnTo>
                    <a:pt x="117" y="381"/>
                  </a:lnTo>
                  <a:lnTo>
                    <a:pt x="133" y="390"/>
                  </a:lnTo>
                  <a:lnTo>
                    <a:pt x="149" y="397"/>
                  </a:lnTo>
                  <a:lnTo>
                    <a:pt x="165" y="405"/>
                  </a:lnTo>
                  <a:lnTo>
                    <a:pt x="200" y="417"/>
                  </a:lnTo>
                  <a:lnTo>
                    <a:pt x="237" y="429"/>
                  </a:lnTo>
                  <a:lnTo>
                    <a:pt x="277" y="439"/>
                  </a:lnTo>
                  <a:lnTo>
                    <a:pt x="319" y="446"/>
                  </a:lnTo>
                  <a:lnTo>
                    <a:pt x="363" y="452"/>
                  </a:lnTo>
                  <a:lnTo>
                    <a:pt x="408" y="456"/>
                  </a:lnTo>
                  <a:lnTo>
                    <a:pt x="454" y="457"/>
                  </a:lnTo>
                  <a:lnTo>
                    <a:pt x="500" y="456"/>
                  </a:lnTo>
                  <a:lnTo>
                    <a:pt x="546" y="452"/>
                  </a:lnTo>
                  <a:lnTo>
                    <a:pt x="589" y="446"/>
                  </a:lnTo>
                  <a:lnTo>
                    <a:pt x="631" y="439"/>
                  </a:lnTo>
                  <a:lnTo>
                    <a:pt x="671" y="429"/>
                  </a:lnTo>
                  <a:lnTo>
                    <a:pt x="709" y="417"/>
                  </a:lnTo>
                  <a:lnTo>
                    <a:pt x="744" y="405"/>
                  </a:lnTo>
                  <a:lnTo>
                    <a:pt x="759" y="397"/>
                  </a:lnTo>
                  <a:lnTo>
                    <a:pt x="775" y="390"/>
                  </a:lnTo>
                  <a:lnTo>
                    <a:pt x="791" y="381"/>
                  </a:lnTo>
                  <a:lnTo>
                    <a:pt x="805" y="373"/>
                  </a:lnTo>
                  <a:lnTo>
                    <a:pt x="818" y="365"/>
                  </a:lnTo>
                  <a:lnTo>
                    <a:pt x="831" y="356"/>
                  </a:lnTo>
                  <a:lnTo>
                    <a:pt x="842" y="347"/>
                  </a:lnTo>
                  <a:lnTo>
                    <a:pt x="854" y="337"/>
                  </a:lnTo>
                  <a:lnTo>
                    <a:pt x="864" y="328"/>
                  </a:lnTo>
                  <a:lnTo>
                    <a:pt x="873" y="317"/>
                  </a:lnTo>
                  <a:lnTo>
                    <a:pt x="881" y="306"/>
                  </a:lnTo>
                  <a:lnTo>
                    <a:pt x="889" y="296"/>
                  </a:lnTo>
                  <a:lnTo>
                    <a:pt x="894" y="285"/>
                  </a:lnTo>
                  <a:lnTo>
                    <a:pt x="899" y="275"/>
                  </a:lnTo>
                  <a:lnTo>
                    <a:pt x="903" y="263"/>
                  </a:lnTo>
                  <a:lnTo>
                    <a:pt x="907" y="251"/>
                  </a:lnTo>
                  <a:lnTo>
                    <a:pt x="908" y="240"/>
                  </a:lnTo>
                  <a:lnTo>
                    <a:pt x="909" y="228"/>
                  </a:lnTo>
                  <a:lnTo>
                    <a:pt x="908" y="216"/>
                  </a:lnTo>
                  <a:lnTo>
                    <a:pt x="907" y="205"/>
                  </a:lnTo>
                  <a:lnTo>
                    <a:pt x="903" y="193"/>
                  </a:lnTo>
                  <a:lnTo>
                    <a:pt x="899" y="182"/>
                  </a:lnTo>
                  <a:lnTo>
                    <a:pt x="894" y="171"/>
                  </a:lnTo>
                  <a:lnTo>
                    <a:pt x="889" y="160"/>
                  </a:lnTo>
                  <a:lnTo>
                    <a:pt x="881" y="150"/>
                  </a:lnTo>
                  <a:lnTo>
                    <a:pt x="873" y="139"/>
                  </a:lnTo>
                  <a:lnTo>
                    <a:pt x="864" y="129"/>
                  </a:lnTo>
                  <a:lnTo>
                    <a:pt x="854" y="119"/>
                  </a:lnTo>
                  <a:lnTo>
                    <a:pt x="842" y="110"/>
                  </a:lnTo>
                  <a:lnTo>
                    <a:pt x="831" y="100"/>
                  </a:lnTo>
                  <a:lnTo>
                    <a:pt x="818" y="92"/>
                  </a:lnTo>
                  <a:lnTo>
                    <a:pt x="805" y="83"/>
                  </a:lnTo>
                  <a:lnTo>
                    <a:pt x="791" y="75"/>
                  </a:lnTo>
                  <a:lnTo>
                    <a:pt x="775" y="66"/>
                  </a:lnTo>
                  <a:lnTo>
                    <a:pt x="759" y="59"/>
                  </a:lnTo>
                  <a:lnTo>
                    <a:pt x="744" y="51"/>
                  </a:lnTo>
                  <a:lnTo>
                    <a:pt x="709" y="39"/>
                  </a:lnTo>
                  <a:lnTo>
                    <a:pt x="671" y="27"/>
                  </a:lnTo>
                  <a:lnTo>
                    <a:pt x="631" y="18"/>
                  </a:lnTo>
                  <a:lnTo>
                    <a:pt x="589" y="10"/>
                  </a:lnTo>
                  <a:lnTo>
                    <a:pt x="546" y="4"/>
                  </a:lnTo>
                  <a:lnTo>
                    <a:pt x="500" y="1"/>
                  </a:lnTo>
                  <a:lnTo>
                    <a:pt x="454" y="0"/>
                  </a:lnTo>
                  <a:close/>
                  <a:moveTo>
                    <a:pt x="454" y="419"/>
                  </a:moveTo>
                  <a:lnTo>
                    <a:pt x="454" y="419"/>
                  </a:lnTo>
                  <a:lnTo>
                    <a:pt x="415" y="417"/>
                  </a:lnTo>
                  <a:lnTo>
                    <a:pt x="377" y="414"/>
                  </a:lnTo>
                  <a:lnTo>
                    <a:pt x="342" y="410"/>
                  </a:lnTo>
                  <a:lnTo>
                    <a:pt x="307" y="404"/>
                  </a:lnTo>
                  <a:lnTo>
                    <a:pt x="273" y="395"/>
                  </a:lnTo>
                  <a:lnTo>
                    <a:pt x="243" y="386"/>
                  </a:lnTo>
                  <a:lnTo>
                    <a:pt x="213" y="375"/>
                  </a:lnTo>
                  <a:lnTo>
                    <a:pt x="186" y="362"/>
                  </a:lnTo>
                  <a:lnTo>
                    <a:pt x="162" y="349"/>
                  </a:lnTo>
                  <a:lnTo>
                    <a:pt x="140" y="335"/>
                  </a:lnTo>
                  <a:lnTo>
                    <a:pt x="130" y="326"/>
                  </a:lnTo>
                  <a:lnTo>
                    <a:pt x="121" y="319"/>
                  </a:lnTo>
                  <a:lnTo>
                    <a:pt x="113" y="311"/>
                  </a:lnTo>
                  <a:lnTo>
                    <a:pt x="105" y="302"/>
                  </a:lnTo>
                  <a:lnTo>
                    <a:pt x="99" y="294"/>
                  </a:lnTo>
                  <a:lnTo>
                    <a:pt x="92" y="285"/>
                  </a:lnTo>
                  <a:lnTo>
                    <a:pt x="87" y="276"/>
                  </a:lnTo>
                  <a:lnTo>
                    <a:pt x="83" y="266"/>
                  </a:lnTo>
                  <a:lnTo>
                    <a:pt x="80" y="257"/>
                  </a:lnTo>
                  <a:lnTo>
                    <a:pt x="77" y="247"/>
                  </a:lnTo>
                  <a:lnTo>
                    <a:pt x="75" y="238"/>
                  </a:lnTo>
                  <a:lnTo>
                    <a:pt x="75" y="228"/>
                  </a:lnTo>
                  <a:lnTo>
                    <a:pt x="75" y="219"/>
                  </a:lnTo>
                  <a:lnTo>
                    <a:pt x="77" y="209"/>
                  </a:lnTo>
                  <a:lnTo>
                    <a:pt x="80" y="200"/>
                  </a:lnTo>
                  <a:lnTo>
                    <a:pt x="83" y="190"/>
                  </a:lnTo>
                  <a:lnTo>
                    <a:pt x="87" y="180"/>
                  </a:lnTo>
                  <a:lnTo>
                    <a:pt x="92" y="171"/>
                  </a:lnTo>
                  <a:lnTo>
                    <a:pt x="99" y="163"/>
                  </a:lnTo>
                  <a:lnTo>
                    <a:pt x="105" y="154"/>
                  </a:lnTo>
                  <a:lnTo>
                    <a:pt x="113" y="146"/>
                  </a:lnTo>
                  <a:lnTo>
                    <a:pt x="121" y="137"/>
                  </a:lnTo>
                  <a:lnTo>
                    <a:pt x="130" y="130"/>
                  </a:lnTo>
                  <a:lnTo>
                    <a:pt x="140" y="121"/>
                  </a:lnTo>
                  <a:lnTo>
                    <a:pt x="162" y="108"/>
                  </a:lnTo>
                  <a:lnTo>
                    <a:pt x="186" y="94"/>
                  </a:lnTo>
                  <a:lnTo>
                    <a:pt x="213" y="81"/>
                  </a:lnTo>
                  <a:lnTo>
                    <a:pt x="243" y="70"/>
                  </a:lnTo>
                  <a:lnTo>
                    <a:pt x="273" y="61"/>
                  </a:lnTo>
                  <a:lnTo>
                    <a:pt x="307" y="52"/>
                  </a:lnTo>
                  <a:lnTo>
                    <a:pt x="342" y="46"/>
                  </a:lnTo>
                  <a:lnTo>
                    <a:pt x="377" y="42"/>
                  </a:lnTo>
                  <a:lnTo>
                    <a:pt x="415" y="39"/>
                  </a:lnTo>
                  <a:lnTo>
                    <a:pt x="454" y="38"/>
                  </a:lnTo>
                  <a:lnTo>
                    <a:pt x="493" y="39"/>
                  </a:lnTo>
                  <a:lnTo>
                    <a:pt x="531" y="42"/>
                  </a:lnTo>
                  <a:lnTo>
                    <a:pt x="567" y="46"/>
                  </a:lnTo>
                  <a:lnTo>
                    <a:pt x="602" y="52"/>
                  </a:lnTo>
                  <a:lnTo>
                    <a:pt x="635" y="61"/>
                  </a:lnTo>
                  <a:lnTo>
                    <a:pt x="666" y="70"/>
                  </a:lnTo>
                  <a:lnTo>
                    <a:pt x="695" y="81"/>
                  </a:lnTo>
                  <a:lnTo>
                    <a:pt x="723" y="94"/>
                  </a:lnTo>
                  <a:lnTo>
                    <a:pt x="747" y="108"/>
                  </a:lnTo>
                  <a:lnTo>
                    <a:pt x="769" y="121"/>
                  </a:lnTo>
                  <a:lnTo>
                    <a:pt x="778" y="130"/>
                  </a:lnTo>
                  <a:lnTo>
                    <a:pt x="788" y="137"/>
                  </a:lnTo>
                  <a:lnTo>
                    <a:pt x="796" y="146"/>
                  </a:lnTo>
                  <a:lnTo>
                    <a:pt x="804" y="154"/>
                  </a:lnTo>
                  <a:lnTo>
                    <a:pt x="810" y="163"/>
                  </a:lnTo>
                  <a:lnTo>
                    <a:pt x="816" y="171"/>
                  </a:lnTo>
                  <a:lnTo>
                    <a:pt x="821" y="180"/>
                  </a:lnTo>
                  <a:lnTo>
                    <a:pt x="826" y="190"/>
                  </a:lnTo>
                  <a:lnTo>
                    <a:pt x="829" y="200"/>
                  </a:lnTo>
                  <a:lnTo>
                    <a:pt x="831" y="209"/>
                  </a:lnTo>
                  <a:lnTo>
                    <a:pt x="833" y="219"/>
                  </a:lnTo>
                  <a:lnTo>
                    <a:pt x="833" y="228"/>
                  </a:lnTo>
                  <a:lnTo>
                    <a:pt x="833" y="238"/>
                  </a:lnTo>
                  <a:lnTo>
                    <a:pt x="831" y="247"/>
                  </a:lnTo>
                  <a:lnTo>
                    <a:pt x="829" y="257"/>
                  </a:lnTo>
                  <a:lnTo>
                    <a:pt x="826" y="266"/>
                  </a:lnTo>
                  <a:lnTo>
                    <a:pt x="821" y="276"/>
                  </a:lnTo>
                  <a:lnTo>
                    <a:pt x="816" y="285"/>
                  </a:lnTo>
                  <a:lnTo>
                    <a:pt x="810" y="294"/>
                  </a:lnTo>
                  <a:lnTo>
                    <a:pt x="804" y="302"/>
                  </a:lnTo>
                  <a:lnTo>
                    <a:pt x="796" y="311"/>
                  </a:lnTo>
                  <a:lnTo>
                    <a:pt x="788" y="319"/>
                  </a:lnTo>
                  <a:lnTo>
                    <a:pt x="778" y="326"/>
                  </a:lnTo>
                  <a:lnTo>
                    <a:pt x="769" y="335"/>
                  </a:lnTo>
                  <a:lnTo>
                    <a:pt x="747" y="349"/>
                  </a:lnTo>
                  <a:lnTo>
                    <a:pt x="723" y="362"/>
                  </a:lnTo>
                  <a:lnTo>
                    <a:pt x="695" y="375"/>
                  </a:lnTo>
                  <a:lnTo>
                    <a:pt x="666" y="386"/>
                  </a:lnTo>
                  <a:lnTo>
                    <a:pt x="635" y="395"/>
                  </a:lnTo>
                  <a:lnTo>
                    <a:pt x="602" y="404"/>
                  </a:lnTo>
                  <a:lnTo>
                    <a:pt x="567" y="410"/>
                  </a:lnTo>
                  <a:lnTo>
                    <a:pt x="531" y="414"/>
                  </a:lnTo>
                  <a:lnTo>
                    <a:pt x="493" y="417"/>
                  </a:lnTo>
                  <a:lnTo>
                    <a:pt x="454" y="419"/>
                  </a:lnTo>
                  <a:close/>
                </a:path>
              </a:pathLst>
            </a:custGeom>
            <a:solidFill>
              <a:srgbClr val="FFFFF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sp>
        <p:nvSpPr>
          <p:cNvPr id="99" name="Text Box 52"/>
          <p:cNvSpPr/>
          <p:nvPr/>
        </p:nvSpPr>
        <p:spPr>
          <a:xfrm>
            <a:off x="5616575" y="1376363"/>
            <a:ext cx="2628900" cy="677862"/>
          </a:xfrm>
          <a:prstGeom prst="rect">
            <a:avLst/>
          </a:prstGeom>
          <a:noFill/>
          <a:ln w="9525">
            <a:noFill/>
          </a:ln>
        </p:spPr>
        <p:txBody>
          <a:bodyPr>
            <a:spAutoFit/>
          </a:bodyPr>
          <a:lstStyle/>
          <a:p>
            <a:pPr lvl="0" eaLnBrk="1" latinLnBrk="1" hangingPunct="1"/>
            <a:r>
              <a:rPr lang="zh-CN" altLang="en-US" sz="1400" b="1" dirty="0">
                <a:solidFill>
                  <a:srgbClr val="C00000"/>
                </a:solidFill>
                <a:latin typeface="Arial Black" panose="020B0A04020102020204" pitchFamily="34" charset="0"/>
                <a:ea typeface="Gulim" panose="020B0600000101010101" pitchFamily="34" charset="-127"/>
                <a:sym typeface="Arial Black" panose="020B0A04020102020204" pitchFamily="34" charset="0"/>
              </a:rPr>
              <a:t>人员信息登记</a:t>
            </a:r>
            <a:endParaRPr lang="zh-CN" altLang="en-US" sz="1400" b="1" dirty="0">
              <a:solidFill>
                <a:srgbClr val="C00000"/>
              </a:solidFill>
              <a:latin typeface="Arial Black" panose="020B0A04020102020204" pitchFamily="34" charset="0"/>
              <a:ea typeface="Gulim" panose="020B0600000101010101" pitchFamily="34" charset="-127"/>
              <a:sym typeface="Arial Black" panose="020B0A04020102020204" pitchFamily="34" charset="0"/>
            </a:endParaRPr>
          </a:p>
          <a:p>
            <a:pPr lvl="0" eaLnBrk="1" latinLnBrk="1" hangingPunct="1"/>
            <a:r>
              <a:rPr lang="zh-CN" altLang="en-US" sz="12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此项为关键内容，包含人员的基本信息、职业禁忌和紧急联系方式等。</a:t>
            </a:r>
            <a:endParaRPr lang="en-US" altLang="x-none" sz="1200" b="1" dirty="0">
              <a:solidFill>
                <a:srgbClr val="9E9E9E"/>
              </a:solidFill>
              <a:latin typeface="Arial" panose="020B0604020202020204" pitchFamily="34" charset="0"/>
              <a:ea typeface="Gulim" panose="020B0600000101010101" pitchFamily="34" charset="-127"/>
              <a:sym typeface="Arial" panose="020B0604020202020204" pitchFamily="34" charset="0"/>
            </a:endParaRPr>
          </a:p>
        </p:txBody>
      </p:sp>
      <p:sp>
        <p:nvSpPr>
          <p:cNvPr id="100" name="Text Box 53"/>
          <p:cNvSpPr/>
          <p:nvPr/>
        </p:nvSpPr>
        <p:spPr>
          <a:xfrm>
            <a:off x="5616575" y="2224088"/>
            <a:ext cx="2628900" cy="862012"/>
          </a:xfrm>
          <a:prstGeom prst="rect">
            <a:avLst/>
          </a:prstGeom>
          <a:noFill/>
          <a:ln w="9525">
            <a:noFill/>
          </a:ln>
        </p:spPr>
        <p:txBody>
          <a:bodyPr>
            <a:spAutoFit/>
          </a:bodyPr>
          <a:lstStyle/>
          <a:p>
            <a:pPr lvl="0" eaLnBrk="1" latinLnBrk="1" hangingPunct="1"/>
            <a:r>
              <a:rPr lang="zh-CN" altLang="en-US" sz="1400" b="1" dirty="0">
                <a:solidFill>
                  <a:srgbClr val="9E9E9E"/>
                </a:solidFill>
                <a:latin typeface="Arial Black" panose="020B0A04020102020204" pitchFamily="34" charset="0"/>
                <a:ea typeface="Gulim" panose="020B0600000101010101" pitchFamily="34" charset="-127"/>
                <a:sym typeface="Arial Black" panose="020B0A04020102020204" pitchFamily="34" charset="0"/>
              </a:rPr>
              <a:t>安全责任书</a:t>
            </a:r>
            <a:endParaRPr lang="zh-CN" altLang="en-US" sz="1400" b="1" dirty="0">
              <a:solidFill>
                <a:srgbClr val="9E9E9E"/>
              </a:solidFill>
              <a:latin typeface="Arial Black" panose="020B0A04020102020204" pitchFamily="34" charset="0"/>
              <a:ea typeface="Gulim" panose="020B0600000101010101" pitchFamily="34" charset="-127"/>
              <a:sym typeface="Arial Black" panose="020B0A04020102020204" pitchFamily="34" charset="0"/>
            </a:endParaRPr>
          </a:p>
          <a:p>
            <a:pPr lvl="0" eaLnBrk="1" latinLnBrk="1" hangingPunct="1"/>
            <a:r>
              <a:rPr lang="zh-CN" altLang="en-US" sz="12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为增强从业人员的安全责任感和安全意识，明确项目部与从业人员的权利和义务，必须签订安全责任书。</a:t>
            </a:r>
            <a:endParaRPr lang="en-US" altLang="x-none" sz="1200" b="1" dirty="0">
              <a:solidFill>
                <a:srgbClr val="9E9E9E"/>
              </a:solidFill>
              <a:latin typeface="Arial" panose="020B0604020202020204" pitchFamily="34" charset="0"/>
              <a:ea typeface="Gulim" panose="020B0600000101010101" pitchFamily="34" charset="-127"/>
              <a:sym typeface="Arial" panose="020B0604020202020204" pitchFamily="34" charset="0"/>
            </a:endParaRPr>
          </a:p>
        </p:txBody>
      </p:sp>
      <p:sp>
        <p:nvSpPr>
          <p:cNvPr id="101" name="Text Box 54"/>
          <p:cNvSpPr/>
          <p:nvPr/>
        </p:nvSpPr>
        <p:spPr>
          <a:xfrm>
            <a:off x="5616575" y="3252788"/>
            <a:ext cx="2628900" cy="862012"/>
          </a:xfrm>
          <a:prstGeom prst="rect">
            <a:avLst/>
          </a:prstGeom>
          <a:noFill/>
          <a:ln w="9525">
            <a:noFill/>
          </a:ln>
        </p:spPr>
        <p:txBody>
          <a:bodyPr>
            <a:spAutoFit/>
          </a:bodyPr>
          <a:lstStyle/>
          <a:p>
            <a:pPr lvl="0" eaLnBrk="1" latinLnBrk="1" hangingPunct="1"/>
            <a:r>
              <a:rPr lang="zh-CN" altLang="en-US" sz="1400" b="1" dirty="0">
                <a:solidFill>
                  <a:srgbClr val="9E9E9E"/>
                </a:solidFill>
                <a:latin typeface="Arial Black" panose="020B0A04020102020204" pitchFamily="34" charset="0"/>
                <a:ea typeface="Gulim" panose="020B0600000101010101" pitchFamily="34" charset="-127"/>
                <a:sym typeface="Arial Black" panose="020B0A04020102020204" pitchFamily="34" charset="0"/>
              </a:rPr>
              <a:t>安全交底书</a:t>
            </a:r>
            <a:endParaRPr lang="zh-CN" altLang="en-US" sz="1400" b="1" dirty="0">
              <a:solidFill>
                <a:srgbClr val="9E9E9E"/>
              </a:solidFill>
              <a:latin typeface="Arial Black" panose="020B0A04020102020204" pitchFamily="34" charset="0"/>
              <a:ea typeface="Gulim" panose="020B0600000101010101" pitchFamily="34" charset="-127"/>
              <a:sym typeface="Arial Black" panose="020B0A04020102020204" pitchFamily="34" charset="0"/>
            </a:endParaRPr>
          </a:p>
          <a:p>
            <a:pPr lvl="0" eaLnBrk="1" latinLnBrk="1" hangingPunct="1"/>
            <a:r>
              <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rPr>
              <a:t>根据从业人员所从事作业内容和作业环境，对其进行安全交底及危险源告知并且存档备案。</a:t>
            </a:r>
            <a:endParaRPr lang="en-US"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2" name="Text Box 55"/>
          <p:cNvSpPr/>
          <p:nvPr/>
        </p:nvSpPr>
        <p:spPr>
          <a:xfrm>
            <a:off x="5616575" y="4191000"/>
            <a:ext cx="2628900" cy="677863"/>
          </a:xfrm>
          <a:prstGeom prst="rect">
            <a:avLst/>
          </a:prstGeom>
          <a:noFill/>
          <a:ln w="9525">
            <a:noFill/>
          </a:ln>
        </p:spPr>
        <p:txBody>
          <a:bodyPr>
            <a:spAutoFit/>
          </a:bodyPr>
          <a:lstStyle/>
          <a:p>
            <a:pPr lvl="0" eaLnBrk="1" latinLnBrk="1" hangingPunct="1"/>
            <a:r>
              <a:rPr lang="zh-CN" altLang="en-US" sz="1400" b="1" dirty="0">
                <a:solidFill>
                  <a:srgbClr val="9E9E9E"/>
                </a:solidFill>
                <a:latin typeface="Arial Black" panose="020B0A04020102020204" pitchFamily="34" charset="0"/>
                <a:ea typeface="Gulim" panose="020B0600000101010101" pitchFamily="34" charset="-127"/>
                <a:sym typeface="Arial Black" panose="020B0A04020102020204" pitchFamily="34" charset="0"/>
              </a:rPr>
              <a:t>教育内容及考核试卷</a:t>
            </a:r>
            <a:endParaRPr lang="zh-CN" altLang="en-US" sz="1400" b="1" dirty="0">
              <a:solidFill>
                <a:srgbClr val="9E9E9E"/>
              </a:solidFill>
              <a:latin typeface="Arial Black" panose="020B0A04020102020204" pitchFamily="34" charset="0"/>
              <a:ea typeface="Gulim" panose="020B0600000101010101" pitchFamily="34" charset="-127"/>
              <a:sym typeface="Arial Black" panose="020B0A04020102020204" pitchFamily="34" charset="0"/>
            </a:endParaRPr>
          </a:p>
          <a:p>
            <a:pPr lvl="0" eaLnBrk="1" latinLnBrk="1" hangingPunct="1"/>
            <a:r>
              <a:rPr lang="zh-CN" altLang="en-US" sz="12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包括公司级、项目级和班组级教育培训内容、培训课时及考核试卷等信息。</a:t>
            </a:r>
            <a:endParaRPr lang="en-US" altLang="x-none" sz="1200" b="1" dirty="0">
              <a:solidFill>
                <a:srgbClr val="9E9E9E"/>
              </a:solidFill>
              <a:latin typeface="Arial" panose="020B0604020202020204" pitchFamily="34" charset="0"/>
              <a:ea typeface="Gulim" panose="020B0600000101010101" pitchFamily="34" charset="-127"/>
              <a:sym typeface="Arial" panose="020B0604020202020204" pitchFamily="34" charset="0"/>
            </a:endParaRPr>
          </a:p>
        </p:txBody>
      </p:sp>
      <p:grpSp>
        <p:nvGrpSpPr>
          <p:cNvPr id="6" name="Group 2"/>
          <p:cNvGrpSpPr/>
          <p:nvPr/>
        </p:nvGrpSpPr>
        <p:grpSpPr>
          <a:xfrm>
            <a:off x="1296988" y="2806700"/>
            <a:ext cx="2905125" cy="1308100"/>
            <a:chOff x="0" y="0"/>
            <a:chExt cx="1830" cy="824"/>
          </a:xfrm>
        </p:grpSpPr>
        <p:sp>
          <p:nvSpPr>
            <p:cNvPr id="10277" name="Freeform 11"/>
            <p:cNvSpPr/>
            <p:nvPr/>
          </p:nvSpPr>
          <p:spPr>
            <a:xfrm>
              <a:off x="0" y="0"/>
              <a:ext cx="1830" cy="458"/>
            </a:xfrm>
            <a:custGeom>
              <a:avLst/>
              <a:gdLst>
                <a:gd name="txL" fmla="*/ 0 w 1830"/>
                <a:gd name="txT" fmla="*/ 0 h 458"/>
                <a:gd name="txR" fmla="*/ 1830 w 1830"/>
                <a:gd name="txB" fmla="*/ 458 h 458"/>
              </a:gdLst>
              <a:ahLst/>
              <a:cxnLst>
                <a:cxn ang="0">
                  <a:pos x="1829" y="434"/>
                </a:cxn>
                <a:cxn ang="0">
                  <a:pos x="1811" y="365"/>
                </a:cxn>
                <a:cxn ang="0">
                  <a:pos x="1775" y="300"/>
                </a:cxn>
                <a:cxn ang="0">
                  <a:pos x="1720" y="239"/>
                </a:cxn>
                <a:cxn ang="0">
                  <a:pos x="1649" y="185"/>
                </a:cxn>
                <a:cxn ang="0">
                  <a:pos x="1562" y="134"/>
                </a:cxn>
                <a:cxn ang="0">
                  <a:pos x="1463" y="92"/>
                </a:cxn>
                <a:cxn ang="0">
                  <a:pos x="1351" y="55"/>
                </a:cxn>
                <a:cxn ang="0">
                  <a:pos x="1230" y="28"/>
                </a:cxn>
                <a:cxn ang="0">
                  <a:pos x="1099" y="9"/>
                </a:cxn>
                <a:cxn ang="0">
                  <a:pos x="962" y="0"/>
                </a:cxn>
                <a:cxn ang="0">
                  <a:pos x="868" y="0"/>
                </a:cxn>
                <a:cxn ang="0">
                  <a:pos x="731" y="9"/>
                </a:cxn>
                <a:cxn ang="0">
                  <a:pos x="600" y="28"/>
                </a:cxn>
                <a:cxn ang="0">
                  <a:pos x="479" y="55"/>
                </a:cxn>
                <a:cxn ang="0">
                  <a:pos x="367" y="92"/>
                </a:cxn>
                <a:cxn ang="0">
                  <a:pos x="268" y="134"/>
                </a:cxn>
                <a:cxn ang="0">
                  <a:pos x="181" y="185"/>
                </a:cxn>
                <a:cxn ang="0">
                  <a:pos x="110" y="239"/>
                </a:cxn>
                <a:cxn ang="0">
                  <a:pos x="55" y="300"/>
                </a:cxn>
                <a:cxn ang="0">
                  <a:pos x="19" y="365"/>
                </a:cxn>
                <a:cxn ang="0">
                  <a:pos x="1" y="434"/>
                </a:cxn>
                <a:cxn ang="0">
                  <a:pos x="91" y="458"/>
                </a:cxn>
                <a:cxn ang="0">
                  <a:pos x="100" y="396"/>
                </a:cxn>
                <a:cxn ang="0">
                  <a:pos x="128" y="336"/>
                </a:cxn>
                <a:cxn ang="0">
                  <a:pos x="172" y="280"/>
                </a:cxn>
                <a:cxn ang="0">
                  <a:pos x="232" y="228"/>
                </a:cxn>
                <a:cxn ang="0">
                  <a:pos x="305" y="181"/>
                </a:cxn>
                <a:cxn ang="0">
                  <a:pos x="391" y="140"/>
                </a:cxn>
                <a:cxn ang="0">
                  <a:pos x="488" y="106"/>
                </a:cxn>
                <a:cxn ang="0">
                  <a:pos x="595" y="78"/>
                </a:cxn>
                <a:cxn ang="0">
                  <a:pos x="709" y="59"/>
                </a:cxn>
                <a:cxn ang="0">
                  <a:pos x="831" y="49"/>
                </a:cxn>
                <a:cxn ang="0">
                  <a:pos x="915" y="46"/>
                </a:cxn>
                <a:cxn ang="0">
                  <a:pos x="1041" y="51"/>
                </a:cxn>
                <a:cxn ang="0">
                  <a:pos x="1160" y="65"/>
                </a:cxn>
                <a:cxn ang="0">
                  <a:pos x="1272" y="87"/>
                </a:cxn>
                <a:cxn ang="0">
                  <a:pos x="1375" y="116"/>
                </a:cxn>
                <a:cxn ang="0">
                  <a:pos x="1469" y="153"/>
                </a:cxn>
                <a:cxn ang="0">
                  <a:pos x="1551" y="196"/>
                </a:cxn>
                <a:cxn ang="0">
                  <a:pos x="1619" y="244"/>
                </a:cxn>
                <a:cxn ang="0">
                  <a:pos x="1674" y="298"/>
                </a:cxn>
                <a:cxn ang="0">
                  <a:pos x="1713" y="355"/>
                </a:cxn>
                <a:cxn ang="0">
                  <a:pos x="1735" y="416"/>
                </a:cxn>
                <a:cxn ang="0">
                  <a:pos x="1830" y="458"/>
                </a:cxn>
              </a:cxnLst>
              <a:rect l="txL" t="txT" r="txR" b="txB"/>
              <a:pathLst>
                <a:path w="1830" h="458">
                  <a:moveTo>
                    <a:pt x="1830" y="458"/>
                  </a:moveTo>
                  <a:lnTo>
                    <a:pt x="1830" y="458"/>
                  </a:lnTo>
                  <a:lnTo>
                    <a:pt x="1829" y="434"/>
                  </a:lnTo>
                  <a:lnTo>
                    <a:pt x="1825" y="411"/>
                  </a:lnTo>
                  <a:lnTo>
                    <a:pt x="1820" y="388"/>
                  </a:lnTo>
                  <a:lnTo>
                    <a:pt x="1811" y="365"/>
                  </a:lnTo>
                  <a:lnTo>
                    <a:pt x="1801" y="343"/>
                  </a:lnTo>
                  <a:lnTo>
                    <a:pt x="1790" y="322"/>
                  </a:lnTo>
                  <a:lnTo>
                    <a:pt x="1775" y="300"/>
                  </a:lnTo>
                  <a:lnTo>
                    <a:pt x="1758" y="280"/>
                  </a:lnTo>
                  <a:lnTo>
                    <a:pt x="1740" y="260"/>
                  </a:lnTo>
                  <a:lnTo>
                    <a:pt x="1720" y="239"/>
                  </a:lnTo>
                  <a:lnTo>
                    <a:pt x="1698" y="220"/>
                  </a:lnTo>
                  <a:lnTo>
                    <a:pt x="1674" y="202"/>
                  </a:lnTo>
                  <a:lnTo>
                    <a:pt x="1649" y="185"/>
                  </a:lnTo>
                  <a:lnTo>
                    <a:pt x="1622" y="167"/>
                  </a:lnTo>
                  <a:lnTo>
                    <a:pt x="1593" y="150"/>
                  </a:lnTo>
                  <a:lnTo>
                    <a:pt x="1562" y="134"/>
                  </a:lnTo>
                  <a:lnTo>
                    <a:pt x="1530" y="120"/>
                  </a:lnTo>
                  <a:lnTo>
                    <a:pt x="1497" y="104"/>
                  </a:lnTo>
                  <a:lnTo>
                    <a:pt x="1463" y="92"/>
                  </a:lnTo>
                  <a:lnTo>
                    <a:pt x="1427" y="78"/>
                  </a:lnTo>
                  <a:lnTo>
                    <a:pt x="1389" y="66"/>
                  </a:lnTo>
                  <a:lnTo>
                    <a:pt x="1351" y="55"/>
                  </a:lnTo>
                  <a:lnTo>
                    <a:pt x="1312" y="46"/>
                  </a:lnTo>
                  <a:lnTo>
                    <a:pt x="1271" y="36"/>
                  </a:lnTo>
                  <a:lnTo>
                    <a:pt x="1230" y="28"/>
                  </a:lnTo>
                  <a:lnTo>
                    <a:pt x="1187" y="21"/>
                  </a:lnTo>
                  <a:lnTo>
                    <a:pt x="1144" y="14"/>
                  </a:lnTo>
                  <a:lnTo>
                    <a:pt x="1099" y="9"/>
                  </a:lnTo>
                  <a:lnTo>
                    <a:pt x="1055" y="5"/>
                  </a:lnTo>
                  <a:lnTo>
                    <a:pt x="1009" y="3"/>
                  </a:lnTo>
                  <a:lnTo>
                    <a:pt x="962" y="0"/>
                  </a:lnTo>
                  <a:lnTo>
                    <a:pt x="915" y="0"/>
                  </a:lnTo>
                  <a:lnTo>
                    <a:pt x="868" y="0"/>
                  </a:lnTo>
                  <a:lnTo>
                    <a:pt x="821" y="3"/>
                  </a:lnTo>
                  <a:lnTo>
                    <a:pt x="775" y="5"/>
                  </a:lnTo>
                  <a:lnTo>
                    <a:pt x="731" y="9"/>
                  </a:lnTo>
                  <a:lnTo>
                    <a:pt x="686" y="14"/>
                  </a:lnTo>
                  <a:lnTo>
                    <a:pt x="643" y="21"/>
                  </a:lnTo>
                  <a:lnTo>
                    <a:pt x="600" y="28"/>
                  </a:lnTo>
                  <a:lnTo>
                    <a:pt x="559" y="36"/>
                  </a:lnTo>
                  <a:lnTo>
                    <a:pt x="518" y="46"/>
                  </a:lnTo>
                  <a:lnTo>
                    <a:pt x="479" y="55"/>
                  </a:lnTo>
                  <a:lnTo>
                    <a:pt x="441" y="66"/>
                  </a:lnTo>
                  <a:lnTo>
                    <a:pt x="403" y="78"/>
                  </a:lnTo>
                  <a:lnTo>
                    <a:pt x="367" y="92"/>
                  </a:lnTo>
                  <a:lnTo>
                    <a:pt x="333" y="104"/>
                  </a:lnTo>
                  <a:lnTo>
                    <a:pt x="300" y="120"/>
                  </a:lnTo>
                  <a:lnTo>
                    <a:pt x="268" y="134"/>
                  </a:lnTo>
                  <a:lnTo>
                    <a:pt x="237" y="150"/>
                  </a:lnTo>
                  <a:lnTo>
                    <a:pt x="208" y="167"/>
                  </a:lnTo>
                  <a:lnTo>
                    <a:pt x="181" y="185"/>
                  </a:lnTo>
                  <a:lnTo>
                    <a:pt x="156" y="202"/>
                  </a:lnTo>
                  <a:lnTo>
                    <a:pt x="132" y="220"/>
                  </a:lnTo>
                  <a:lnTo>
                    <a:pt x="110" y="239"/>
                  </a:lnTo>
                  <a:lnTo>
                    <a:pt x="90" y="260"/>
                  </a:lnTo>
                  <a:lnTo>
                    <a:pt x="72" y="280"/>
                  </a:lnTo>
                  <a:lnTo>
                    <a:pt x="55" y="300"/>
                  </a:lnTo>
                  <a:lnTo>
                    <a:pt x="40" y="322"/>
                  </a:lnTo>
                  <a:lnTo>
                    <a:pt x="29" y="343"/>
                  </a:lnTo>
                  <a:lnTo>
                    <a:pt x="19" y="365"/>
                  </a:lnTo>
                  <a:lnTo>
                    <a:pt x="10" y="388"/>
                  </a:lnTo>
                  <a:lnTo>
                    <a:pt x="5" y="411"/>
                  </a:lnTo>
                  <a:lnTo>
                    <a:pt x="1" y="434"/>
                  </a:lnTo>
                  <a:lnTo>
                    <a:pt x="0" y="458"/>
                  </a:lnTo>
                  <a:lnTo>
                    <a:pt x="91" y="458"/>
                  </a:lnTo>
                  <a:lnTo>
                    <a:pt x="92" y="436"/>
                  </a:lnTo>
                  <a:lnTo>
                    <a:pt x="95" y="416"/>
                  </a:lnTo>
                  <a:lnTo>
                    <a:pt x="100" y="396"/>
                  </a:lnTo>
                  <a:lnTo>
                    <a:pt x="108" y="375"/>
                  </a:lnTo>
                  <a:lnTo>
                    <a:pt x="117" y="355"/>
                  </a:lnTo>
                  <a:lnTo>
                    <a:pt x="128" y="336"/>
                  </a:lnTo>
                  <a:lnTo>
                    <a:pt x="141" y="317"/>
                  </a:lnTo>
                  <a:lnTo>
                    <a:pt x="156" y="298"/>
                  </a:lnTo>
                  <a:lnTo>
                    <a:pt x="172" y="280"/>
                  </a:lnTo>
                  <a:lnTo>
                    <a:pt x="190" y="262"/>
                  </a:lnTo>
                  <a:lnTo>
                    <a:pt x="211" y="244"/>
                  </a:lnTo>
                  <a:lnTo>
                    <a:pt x="232" y="228"/>
                  </a:lnTo>
                  <a:lnTo>
                    <a:pt x="255" y="211"/>
                  </a:lnTo>
                  <a:lnTo>
                    <a:pt x="279" y="196"/>
                  </a:lnTo>
                  <a:lnTo>
                    <a:pt x="305" y="181"/>
                  </a:lnTo>
                  <a:lnTo>
                    <a:pt x="333" y="167"/>
                  </a:lnTo>
                  <a:lnTo>
                    <a:pt x="361" y="153"/>
                  </a:lnTo>
                  <a:lnTo>
                    <a:pt x="391" y="140"/>
                  </a:lnTo>
                  <a:lnTo>
                    <a:pt x="422" y="127"/>
                  </a:lnTo>
                  <a:lnTo>
                    <a:pt x="455" y="116"/>
                  </a:lnTo>
                  <a:lnTo>
                    <a:pt x="488" y="106"/>
                  </a:lnTo>
                  <a:lnTo>
                    <a:pt x="522" y="96"/>
                  </a:lnTo>
                  <a:lnTo>
                    <a:pt x="558" y="87"/>
                  </a:lnTo>
                  <a:lnTo>
                    <a:pt x="595" y="78"/>
                  </a:lnTo>
                  <a:lnTo>
                    <a:pt x="631" y="71"/>
                  </a:lnTo>
                  <a:lnTo>
                    <a:pt x="670" y="65"/>
                  </a:lnTo>
                  <a:lnTo>
                    <a:pt x="709" y="59"/>
                  </a:lnTo>
                  <a:lnTo>
                    <a:pt x="748" y="55"/>
                  </a:lnTo>
                  <a:lnTo>
                    <a:pt x="789" y="51"/>
                  </a:lnTo>
                  <a:lnTo>
                    <a:pt x="831" y="49"/>
                  </a:lnTo>
                  <a:lnTo>
                    <a:pt x="873" y="46"/>
                  </a:lnTo>
                  <a:lnTo>
                    <a:pt x="915" y="46"/>
                  </a:lnTo>
                  <a:lnTo>
                    <a:pt x="957" y="46"/>
                  </a:lnTo>
                  <a:lnTo>
                    <a:pt x="999" y="49"/>
                  </a:lnTo>
                  <a:lnTo>
                    <a:pt x="1041" y="51"/>
                  </a:lnTo>
                  <a:lnTo>
                    <a:pt x="1082" y="55"/>
                  </a:lnTo>
                  <a:lnTo>
                    <a:pt x="1121" y="59"/>
                  </a:lnTo>
                  <a:lnTo>
                    <a:pt x="1160" y="65"/>
                  </a:lnTo>
                  <a:lnTo>
                    <a:pt x="1199" y="71"/>
                  </a:lnTo>
                  <a:lnTo>
                    <a:pt x="1235" y="78"/>
                  </a:lnTo>
                  <a:lnTo>
                    <a:pt x="1272" y="87"/>
                  </a:lnTo>
                  <a:lnTo>
                    <a:pt x="1308" y="96"/>
                  </a:lnTo>
                  <a:lnTo>
                    <a:pt x="1342" y="106"/>
                  </a:lnTo>
                  <a:lnTo>
                    <a:pt x="1375" y="116"/>
                  </a:lnTo>
                  <a:lnTo>
                    <a:pt x="1408" y="127"/>
                  </a:lnTo>
                  <a:lnTo>
                    <a:pt x="1439" y="140"/>
                  </a:lnTo>
                  <a:lnTo>
                    <a:pt x="1469" y="153"/>
                  </a:lnTo>
                  <a:lnTo>
                    <a:pt x="1497" y="167"/>
                  </a:lnTo>
                  <a:lnTo>
                    <a:pt x="1525" y="181"/>
                  </a:lnTo>
                  <a:lnTo>
                    <a:pt x="1551" y="196"/>
                  </a:lnTo>
                  <a:lnTo>
                    <a:pt x="1575" y="211"/>
                  </a:lnTo>
                  <a:lnTo>
                    <a:pt x="1598" y="228"/>
                  </a:lnTo>
                  <a:lnTo>
                    <a:pt x="1619" y="244"/>
                  </a:lnTo>
                  <a:lnTo>
                    <a:pt x="1640" y="262"/>
                  </a:lnTo>
                  <a:lnTo>
                    <a:pt x="1658" y="280"/>
                  </a:lnTo>
                  <a:lnTo>
                    <a:pt x="1674" y="298"/>
                  </a:lnTo>
                  <a:lnTo>
                    <a:pt x="1689" y="317"/>
                  </a:lnTo>
                  <a:lnTo>
                    <a:pt x="1702" y="336"/>
                  </a:lnTo>
                  <a:lnTo>
                    <a:pt x="1713" y="355"/>
                  </a:lnTo>
                  <a:lnTo>
                    <a:pt x="1722" y="375"/>
                  </a:lnTo>
                  <a:lnTo>
                    <a:pt x="1730" y="396"/>
                  </a:lnTo>
                  <a:lnTo>
                    <a:pt x="1735" y="416"/>
                  </a:lnTo>
                  <a:lnTo>
                    <a:pt x="1738" y="436"/>
                  </a:lnTo>
                  <a:lnTo>
                    <a:pt x="1739" y="458"/>
                  </a:lnTo>
                  <a:lnTo>
                    <a:pt x="1830" y="458"/>
                  </a:lnTo>
                  <a:close/>
                </a:path>
              </a:pathLst>
            </a:custGeom>
            <a:solidFill>
              <a:srgbClr val="FFFFF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78" name="Freeform 12"/>
            <p:cNvSpPr/>
            <p:nvPr/>
          </p:nvSpPr>
          <p:spPr>
            <a:xfrm>
              <a:off x="91" y="46"/>
              <a:ext cx="1648" cy="778"/>
            </a:xfrm>
            <a:custGeom>
              <a:avLst/>
              <a:gdLst>
                <a:gd name="txL" fmla="*/ 0 w 1648"/>
                <a:gd name="txT" fmla="*/ 0 h 778"/>
                <a:gd name="txR" fmla="*/ 1648 w 1648"/>
                <a:gd name="txB" fmla="*/ 778 h 778"/>
              </a:gdLst>
              <a:ahLst/>
              <a:cxnLst>
                <a:cxn ang="0">
                  <a:pos x="1647" y="390"/>
                </a:cxn>
                <a:cxn ang="0">
                  <a:pos x="1631" y="329"/>
                </a:cxn>
                <a:cxn ang="0">
                  <a:pos x="1598" y="271"/>
                </a:cxn>
                <a:cxn ang="0">
                  <a:pos x="1549" y="216"/>
                </a:cxn>
                <a:cxn ang="0">
                  <a:pos x="1484" y="165"/>
                </a:cxn>
                <a:cxn ang="0">
                  <a:pos x="1406" y="121"/>
                </a:cxn>
                <a:cxn ang="0">
                  <a:pos x="1317" y="81"/>
                </a:cxn>
                <a:cxn ang="0">
                  <a:pos x="1217" y="50"/>
                </a:cxn>
                <a:cxn ang="0">
                  <a:pos x="1108" y="25"/>
                </a:cxn>
                <a:cxn ang="0">
                  <a:pos x="991" y="9"/>
                </a:cxn>
                <a:cxn ang="0">
                  <a:pos x="866" y="0"/>
                </a:cxn>
                <a:cxn ang="0">
                  <a:pos x="782" y="0"/>
                </a:cxn>
                <a:cxn ang="0">
                  <a:pos x="657" y="9"/>
                </a:cxn>
                <a:cxn ang="0">
                  <a:pos x="540" y="25"/>
                </a:cxn>
                <a:cxn ang="0">
                  <a:pos x="431" y="50"/>
                </a:cxn>
                <a:cxn ang="0">
                  <a:pos x="331" y="81"/>
                </a:cxn>
                <a:cxn ang="0">
                  <a:pos x="242" y="121"/>
                </a:cxn>
                <a:cxn ang="0">
                  <a:pos x="164" y="165"/>
                </a:cxn>
                <a:cxn ang="0">
                  <a:pos x="99" y="216"/>
                </a:cxn>
                <a:cxn ang="0">
                  <a:pos x="50" y="271"/>
                </a:cxn>
                <a:cxn ang="0">
                  <a:pos x="17" y="329"/>
                </a:cxn>
                <a:cxn ang="0">
                  <a:pos x="1" y="390"/>
                </a:cxn>
                <a:cxn ang="0">
                  <a:pos x="0" y="778"/>
                </a:cxn>
                <a:cxn ang="0">
                  <a:pos x="9" y="716"/>
                </a:cxn>
                <a:cxn ang="0">
                  <a:pos x="37" y="656"/>
                </a:cxn>
                <a:cxn ang="0">
                  <a:pos x="81" y="600"/>
                </a:cxn>
                <a:cxn ang="0">
                  <a:pos x="141" y="548"/>
                </a:cxn>
                <a:cxn ang="0">
                  <a:pos x="214" y="501"/>
                </a:cxn>
                <a:cxn ang="0">
                  <a:pos x="300" y="460"/>
                </a:cxn>
                <a:cxn ang="0">
                  <a:pos x="397" y="426"/>
                </a:cxn>
                <a:cxn ang="0">
                  <a:pos x="504" y="398"/>
                </a:cxn>
                <a:cxn ang="0">
                  <a:pos x="618" y="379"/>
                </a:cxn>
                <a:cxn ang="0">
                  <a:pos x="740" y="369"/>
                </a:cxn>
                <a:cxn ang="0">
                  <a:pos x="824" y="366"/>
                </a:cxn>
                <a:cxn ang="0">
                  <a:pos x="950" y="371"/>
                </a:cxn>
                <a:cxn ang="0">
                  <a:pos x="1069" y="385"/>
                </a:cxn>
                <a:cxn ang="0">
                  <a:pos x="1181" y="407"/>
                </a:cxn>
                <a:cxn ang="0">
                  <a:pos x="1284" y="436"/>
                </a:cxn>
                <a:cxn ang="0">
                  <a:pos x="1378" y="473"/>
                </a:cxn>
                <a:cxn ang="0">
                  <a:pos x="1460" y="516"/>
                </a:cxn>
                <a:cxn ang="0">
                  <a:pos x="1528" y="564"/>
                </a:cxn>
                <a:cxn ang="0">
                  <a:pos x="1583" y="618"/>
                </a:cxn>
                <a:cxn ang="0">
                  <a:pos x="1622" y="675"/>
                </a:cxn>
                <a:cxn ang="0">
                  <a:pos x="1644" y="736"/>
                </a:cxn>
                <a:cxn ang="0">
                  <a:pos x="1648" y="412"/>
                </a:cxn>
              </a:cxnLst>
              <a:rect l="txL" t="txT" r="txR" b="txB"/>
              <a:pathLst>
                <a:path w="1648" h="778">
                  <a:moveTo>
                    <a:pt x="1648" y="412"/>
                  </a:moveTo>
                  <a:lnTo>
                    <a:pt x="1648" y="412"/>
                  </a:lnTo>
                  <a:lnTo>
                    <a:pt x="1647" y="390"/>
                  </a:lnTo>
                  <a:lnTo>
                    <a:pt x="1644" y="370"/>
                  </a:lnTo>
                  <a:lnTo>
                    <a:pt x="1639" y="350"/>
                  </a:lnTo>
                  <a:lnTo>
                    <a:pt x="1631" y="329"/>
                  </a:lnTo>
                  <a:lnTo>
                    <a:pt x="1622" y="309"/>
                  </a:lnTo>
                  <a:lnTo>
                    <a:pt x="1611" y="290"/>
                  </a:lnTo>
                  <a:lnTo>
                    <a:pt x="1598" y="271"/>
                  </a:lnTo>
                  <a:lnTo>
                    <a:pt x="1583" y="252"/>
                  </a:lnTo>
                  <a:lnTo>
                    <a:pt x="1567" y="234"/>
                  </a:lnTo>
                  <a:lnTo>
                    <a:pt x="1549" y="216"/>
                  </a:lnTo>
                  <a:lnTo>
                    <a:pt x="1528" y="198"/>
                  </a:lnTo>
                  <a:lnTo>
                    <a:pt x="1507" y="182"/>
                  </a:lnTo>
                  <a:lnTo>
                    <a:pt x="1484" y="165"/>
                  </a:lnTo>
                  <a:lnTo>
                    <a:pt x="1460" y="150"/>
                  </a:lnTo>
                  <a:lnTo>
                    <a:pt x="1434" y="135"/>
                  </a:lnTo>
                  <a:lnTo>
                    <a:pt x="1406" y="121"/>
                  </a:lnTo>
                  <a:lnTo>
                    <a:pt x="1378" y="107"/>
                  </a:lnTo>
                  <a:lnTo>
                    <a:pt x="1348" y="94"/>
                  </a:lnTo>
                  <a:lnTo>
                    <a:pt x="1317" y="81"/>
                  </a:lnTo>
                  <a:lnTo>
                    <a:pt x="1284" y="70"/>
                  </a:lnTo>
                  <a:lnTo>
                    <a:pt x="1251" y="60"/>
                  </a:lnTo>
                  <a:lnTo>
                    <a:pt x="1217" y="50"/>
                  </a:lnTo>
                  <a:lnTo>
                    <a:pt x="1181" y="41"/>
                  </a:lnTo>
                  <a:lnTo>
                    <a:pt x="1144" y="32"/>
                  </a:lnTo>
                  <a:lnTo>
                    <a:pt x="1108" y="25"/>
                  </a:lnTo>
                  <a:lnTo>
                    <a:pt x="1069" y="19"/>
                  </a:lnTo>
                  <a:lnTo>
                    <a:pt x="1030" y="13"/>
                  </a:lnTo>
                  <a:lnTo>
                    <a:pt x="991" y="9"/>
                  </a:lnTo>
                  <a:lnTo>
                    <a:pt x="950" y="5"/>
                  </a:lnTo>
                  <a:lnTo>
                    <a:pt x="908" y="3"/>
                  </a:lnTo>
                  <a:lnTo>
                    <a:pt x="866" y="0"/>
                  </a:lnTo>
                  <a:lnTo>
                    <a:pt x="824" y="0"/>
                  </a:lnTo>
                  <a:lnTo>
                    <a:pt x="782" y="0"/>
                  </a:lnTo>
                  <a:lnTo>
                    <a:pt x="740" y="3"/>
                  </a:lnTo>
                  <a:lnTo>
                    <a:pt x="698" y="5"/>
                  </a:lnTo>
                  <a:lnTo>
                    <a:pt x="657" y="9"/>
                  </a:lnTo>
                  <a:lnTo>
                    <a:pt x="618" y="13"/>
                  </a:lnTo>
                  <a:lnTo>
                    <a:pt x="579" y="19"/>
                  </a:lnTo>
                  <a:lnTo>
                    <a:pt x="540" y="25"/>
                  </a:lnTo>
                  <a:lnTo>
                    <a:pt x="504" y="32"/>
                  </a:lnTo>
                  <a:lnTo>
                    <a:pt x="467" y="41"/>
                  </a:lnTo>
                  <a:lnTo>
                    <a:pt x="431" y="50"/>
                  </a:lnTo>
                  <a:lnTo>
                    <a:pt x="397" y="60"/>
                  </a:lnTo>
                  <a:lnTo>
                    <a:pt x="364" y="70"/>
                  </a:lnTo>
                  <a:lnTo>
                    <a:pt x="331" y="81"/>
                  </a:lnTo>
                  <a:lnTo>
                    <a:pt x="300" y="94"/>
                  </a:lnTo>
                  <a:lnTo>
                    <a:pt x="270" y="107"/>
                  </a:lnTo>
                  <a:lnTo>
                    <a:pt x="242" y="121"/>
                  </a:lnTo>
                  <a:lnTo>
                    <a:pt x="214" y="135"/>
                  </a:lnTo>
                  <a:lnTo>
                    <a:pt x="188" y="150"/>
                  </a:lnTo>
                  <a:lnTo>
                    <a:pt x="164" y="165"/>
                  </a:lnTo>
                  <a:lnTo>
                    <a:pt x="141" y="182"/>
                  </a:lnTo>
                  <a:lnTo>
                    <a:pt x="120" y="198"/>
                  </a:lnTo>
                  <a:lnTo>
                    <a:pt x="99" y="216"/>
                  </a:lnTo>
                  <a:lnTo>
                    <a:pt x="81" y="234"/>
                  </a:lnTo>
                  <a:lnTo>
                    <a:pt x="65" y="252"/>
                  </a:lnTo>
                  <a:lnTo>
                    <a:pt x="50" y="271"/>
                  </a:lnTo>
                  <a:lnTo>
                    <a:pt x="37" y="290"/>
                  </a:lnTo>
                  <a:lnTo>
                    <a:pt x="26" y="309"/>
                  </a:lnTo>
                  <a:lnTo>
                    <a:pt x="17" y="329"/>
                  </a:lnTo>
                  <a:lnTo>
                    <a:pt x="9" y="350"/>
                  </a:lnTo>
                  <a:lnTo>
                    <a:pt x="4" y="370"/>
                  </a:lnTo>
                  <a:lnTo>
                    <a:pt x="1" y="390"/>
                  </a:lnTo>
                  <a:lnTo>
                    <a:pt x="0" y="412"/>
                  </a:lnTo>
                  <a:lnTo>
                    <a:pt x="0" y="778"/>
                  </a:lnTo>
                  <a:lnTo>
                    <a:pt x="1" y="756"/>
                  </a:lnTo>
                  <a:lnTo>
                    <a:pt x="4" y="736"/>
                  </a:lnTo>
                  <a:lnTo>
                    <a:pt x="9" y="716"/>
                  </a:lnTo>
                  <a:lnTo>
                    <a:pt x="17" y="695"/>
                  </a:lnTo>
                  <a:lnTo>
                    <a:pt x="26" y="675"/>
                  </a:lnTo>
                  <a:lnTo>
                    <a:pt x="37" y="656"/>
                  </a:lnTo>
                  <a:lnTo>
                    <a:pt x="50" y="637"/>
                  </a:lnTo>
                  <a:lnTo>
                    <a:pt x="65" y="618"/>
                  </a:lnTo>
                  <a:lnTo>
                    <a:pt x="81" y="600"/>
                  </a:lnTo>
                  <a:lnTo>
                    <a:pt x="99" y="582"/>
                  </a:lnTo>
                  <a:lnTo>
                    <a:pt x="120" y="564"/>
                  </a:lnTo>
                  <a:lnTo>
                    <a:pt x="141" y="548"/>
                  </a:lnTo>
                  <a:lnTo>
                    <a:pt x="164" y="531"/>
                  </a:lnTo>
                  <a:lnTo>
                    <a:pt x="188" y="516"/>
                  </a:lnTo>
                  <a:lnTo>
                    <a:pt x="214" y="501"/>
                  </a:lnTo>
                  <a:lnTo>
                    <a:pt x="242" y="487"/>
                  </a:lnTo>
                  <a:lnTo>
                    <a:pt x="270" y="473"/>
                  </a:lnTo>
                  <a:lnTo>
                    <a:pt x="300" y="460"/>
                  </a:lnTo>
                  <a:lnTo>
                    <a:pt x="331" y="447"/>
                  </a:lnTo>
                  <a:lnTo>
                    <a:pt x="364" y="436"/>
                  </a:lnTo>
                  <a:lnTo>
                    <a:pt x="397" y="426"/>
                  </a:lnTo>
                  <a:lnTo>
                    <a:pt x="431" y="416"/>
                  </a:lnTo>
                  <a:lnTo>
                    <a:pt x="467" y="407"/>
                  </a:lnTo>
                  <a:lnTo>
                    <a:pt x="504" y="398"/>
                  </a:lnTo>
                  <a:lnTo>
                    <a:pt x="540" y="391"/>
                  </a:lnTo>
                  <a:lnTo>
                    <a:pt x="579" y="385"/>
                  </a:lnTo>
                  <a:lnTo>
                    <a:pt x="618" y="379"/>
                  </a:lnTo>
                  <a:lnTo>
                    <a:pt x="657" y="375"/>
                  </a:lnTo>
                  <a:lnTo>
                    <a:pt x="698" y="371"/>
                  </a:lnTo>
                  <a:lnTo>
                    <a:pt x="740" y="369"/>
                  </a:lnTo>
                  <a:lnTo>
                    <a:pt x="782" y="366"/>
                  </a:lnTo>
                  <a:lnTo>
                    <a:pt x="824" y="366"/>
                  </a:lnTo>
                  <a:lnTo>
                    <a:pt x="866" y="366"/>
                  </a:lnTo>
                  <a:lnTo>
                    <a:pt x="908" y="369"/>
                  </a:lnTo>
                  <a:lnTo>
                    <a:pt x="950" y="371"/>
                  </a:lnTo>
                  <a:lnTo>
                    <a:pt x="991" y="375"/>
                  </a:lnTo>
                  <a:lnTo>
                    <a:pt x="1030" y="379"/>
                  </a:lnTo>
                  <a:lnTo>
                    <a:pt x="1069" y="385"/>
                  </a:lnTo>
                  <a:lnTo>
                    <a:pt x="1108" y="391"/>
                  </a:lnTo>
                  <a:lnTo>
                    <a:pt x="1144" y="398"/>
                  </a:lnTo>
                  <a:lnTo>
                    <a:pt x="1181" y="407"/>
                  </a:lnTo>
                  <a:lnTo>
                    <a:pt x="1217" y="416"/>
                  </a:lnTo>
                  <a:lnTo>
                    <a:pt x="1251" y="426"/>
                  </a:lnTo>
                  <a:lnTo>
                    <a:pt x="1284" y="436"/>
                  </a:lnTo>
                  <a:lnTo>
                    <a:pt x="1317" y="447"/>
                  </a:lnTo>
                  <a:lnTo>
                    <a:pt x="1348" y="460"/>
                  </a:lnTo>
                  <a:lnTo>
                    <a:pt x="1378" y="473"/>
                  </a:lnTo>
                  <a:lnTo>
                    <a:pt x="1406" y="487"/>
                  </a:lnTo>
                  <a:lnTo>
                    <a:pt x="1434" y="501"/>
                  </a:lnTo>
                  <a:lnTo>
                    <a:pt x="1460" y="516"/>
                  </a:lnTo>
                  <a:lnTo>
                    <a:pt x="1484" y="531"/>
                  </a:lnTo>
                  <a:lnTo>
                    <a:pt x="1507" y="548"/>
                  </a:lnTo>
                  <a:lnTo>
                    <a:pt x="1528" y="564"/>
                  </a:lnTo>
                  <a:lnTo>
                    <a:pt x="1549" y="582"/>
                  </a:lnTo>
                  <a:lnTo>
                    <a:pt x="1567" y="600"/>
                  </a:lnTo>
                  <a:lnTo>
                    <a:pt x="1583" y="618"/>
                  </a:lnTo>
                  <a:lnTo>
                    <a:pt x="1598" y="637"/>
                  </a:lnTo>
                  <a:lnTo>
                    <a:pt x="1611" y="656"/>
                  </a:lnTo>
                  <a:lnTo>
                    <a:pt x="1622" y="675"/>
                  </a:lnTo>
                  <a:lnTo>
                    <a:pt x="1631" y="695"/>
                  </a:lnTo>
                  <a:lnTo>
                    <a:pt x="1639" y="716"/>
                  </a:lnTo>
                  <a:lnTo>
                    <a:pt x="1644" y="736"/>
                  </a:lnTo>
                  <a:lnTo>
                    <a:pt x="1647" y="756"/>
                  </a:lnTo>
                  <a:lnTo>
                    <a:pt x="1648" y="778"/>
                  </a:lnTo>
                  <a:lnTo>
                    <a:pt x="1648" y="412"/>
                  </a:lnTo>
                  <a:close/>
                </a:path>
              </a:pathLst>
            </a:custGeom>
            <a:solidFill>
              <a:srgbClr val="5F5F5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7" name="Group 5"/>
          <p:cNvGrpSpPr/>
          <p:nvPr/>
        </p:nvGrpSpPr>
        <p:grpSpPr>
          <a:xfrm>
            <a:off x="1587500" y="2371725"/>
            <a:ext cx="2324100" cy="1743075"/>
            <a:chOff x="0" y="0"/>
            <a:chExt cx="1464" cy="1098"/>
          </a:xfrm>
        </p:grpSpPr>
        <p:sp>
          <p:nvSpPr>
            <p:cNvPr id="10275" name="Freeform 14"/>
            <p:cNvSpPr/>
            <p:nvPr/>
          </p:nvSpPr>
          <p:spPr>
            <a:xfrm>
              <a:off x="0" y="0"/>
              <a:ext cx="1464" cy="366"/>
            </a:xfrm>
            <a:custGeom>
              <a:avLst/>
              <a:gdLst>
                <a:gd name="txL" fmla="*/ 0 w 1464"/>
                <a:gd name="txT" fmla="*/ 0 h 366"/>
                <a:gd name="txR" fmla="*/ 1464 w 1464"/>
                <a:gd name="txB" fmla="*/ 366 h 366"/>
              </a:gdLst>
              <a:ahLst/>
              <a:cxnLst>
                <a:cxn ang="0">
                  <a:pos x="1463" y="347"/>
                </a:cxn>
                <a:cxn ang="0">
                  <a:pos x="1449" y="292"/>
                </a:cxn>
                <a:cxn ang="0">
                  <a:pos x="1420" y="240"/>
                </a:cxn>
                <a:cxn ang="0">
                  <a:pos x="1375" y="192"/>
                </a:cxn>
                <a:cxn ang="0">
                  <a:pos x="1319" y="147"/>
                </a:cxn>
                <a:cxn ang="0">
                  <a:pos x="1249" y="106"/>
                </a:cxn>
                <a:cxn ang="0">
                  <a:pos x="1171" y="72"/>
                </a:cxn>
                <a:cxn ang="0">
                  <a:pos x="1082" y="44"/>
                </a:cxn>
                <a:cxn ang="0">
                  <a:pos x="984" y="21"/>
                </a:cxn>
                <a:cxn ang="0">
                  <a:pos x="879" y="7"/>
                </a:cxn>
                <a:cxn ang="0">
                  <a:pos x="770" y="0"/>
                </a:cxn>
                <a:cxn ang="0">
                  <a:pos x="694" y="0"/>
                </a:cxn>
                <a:cxn ang="0">
                  <a:pos x="585" y="7"/>
                </a:cxn>
                <a:cxn ang="0">
                  <a:pos x="480" y="21"/>
                </a:cxn>
                <a:cxn ang="0">
                  <a:pos x="382" y="44"/>
                </a:cxn>
                <a:cxn ang="0">
                  <a:pos x="293" y="72"/>
                </a:cxn>
                <a:cxn ang="0">
                  <a:pos x="215" y="106"/>
                </a:cxn>
                <a:cxn ang="0">
                  <a:pos x="145" y="147"/>
                </a:cxn>
                <a:cxn ang="0">
                  <a:pos x="89" y="192"/>
                </a:cxn>
                <a:cxn ang="0">
                  <a:pos x="44" y="240"/>
                </a:cxn>
                <a:cxn ang="0">
                  <a:pos x="15" y="292"/>
                </a:cxn>
                <a:cxn ang="0">
                  <a:pos x="1" y="347"/>
                </a:cxn>
                <a:cxn ang="0">
                  <a:pos x="91" y="366"/>
                </a:cxn>
                <a:cxn ang="0">
                  <a:pos x="99" y="317"/>
                </a:cxn>
                <a:cxn ang="0">
                  <a:pos x="120" y="270"/>
                </a:cxn>
                <a:cxn ang="0">
                  <a:pos x="155" y="227"/>
                </a:cxn>
                <a:cxn ang="0">
                  <a:pos x="201" y="187"/>
                </a:cxn>
                <a:cxn ang="0">
                  <a:pos x="258" y="151"/>
                </a:cxn>
                <a:cxn ang="0">
                  <a:pos x="324" y="119"/>
                </a:cxn>
                <a:cxn ang="0">
                  <a:pos x="400" y="91"/>
                </a:cxn>
                <a:cxn ang="0">
                  <a:pos x="483" y="71"/>
                </a:cxn>
                <a:cxn ang="0">
                  <a:pos x="572" y="56"/>
                </a:cxn>
                <a:cxn ang="0">
                  <a:pos x="666" y="47"/>
                </a:cxn>
                <a:cxn ang="0">
                  <a:pos x="732" y="45"/>
                </a:cxn>
                <a:cxn ang="0">
                  <a:pos x="830" y="49"/>
                </a:cxn>
                <a:cxn ang="0">
                  <a:pos x="923" y="59"/>
                </a:cxn>
                <a:cxn ang="0">
                  <a:pos x="1010" y="77"/>
                </a:cxn>
                <a:cxn ang="0">
                  <a:pos x="1091" y="100"/>
                </a:cxn>
                <a:cxn ang="0">
                  <a:pos x="1163" y="128"/>
                </a:cxn>
                <a:cxn ang="0">
                  <a:pos x="1227" y="162"/>
                </a:cxn>
                <a:cxn ang="0">
                  <a:pos x="1280" y="199"/>
                </a:cxn>
                <a:cxn ang="0">
                  <a:pos x="1322" y="241"/>
                </a:cxn>
                <a:cxn ang="0">
                  <a:pos x="1352" y="286"/>
                </a:cxn>
                <a:cxn ang="0">
                  <a:pos x="1369" y="333"/>
                </a:cxn>
                <a:cxn ang="0">
                  <a:pos x="1464" y="366"/>
                </a:cxn>
              </a:cxnLst>
              <a:rect l="txL" t="txT" r="txR" b="txB"/>
              <a:pathLst>
                <a:path w="1464" h="366">
                  <a:moveTo>
                    <a:pt x="1464" y="366"/>
                  </a:moveTo>
                  <a:lnTo>
                    <a:pt x="1464" y="366"/>
                  </a:lnTo>
                  <a:lnTo>
                    <a:pt x="1463" y="347"/>
                  </a:lnTo>
                  <a:lnTo>
                    <a:pt x="1461" y="329"/>
                  </a:lnTo>
                  <a:lnTo>
                    <a:pt x="1455" y="310"/>
                  </a:lnTo>
                  <a:lnTo>
                    <a:pt x="1449" y="292"/>
                  </a:lnTo>
                  <a:lnTo>
                    <a:pt x="1441" y="274"/>
                  </a:lnTo>
                  <a:lnTo>
                    <a:pt x="1431" y="256"/>
                  </a:lnTo>
                  <a:lnTo>
                    <a:pt x="1420" y="240"/>
                  </a:lnTo>
                  <a:lnTo>
                    <a:pt x="1407" y="223"/>
                  </a:lnTo>
                  <a:lnTo>
                    <a:pt x="1392" y="207"/>
                  </a:lnTo>
                  <a:lnTo>
                    <a:pt x="1375" y="192"/>
                  </a:lnTo>
                  <a:lnTo>
                    <a:pt x="1359" y="176"/>
                  </a:lnTo>
                  <a:lnTo>
                    <a:pt x="1340" y="161"/>
                  </a:lnTo>
                  <a:lnTo>
                    <a:pt x="1319" y="147"/>
                  </a:lnTo>
                  <a:lnTo>
                    <a:pt x="1297" y="133"/>
                  </a:lnTo>
                  <a:lnTo>
                    <a:pt x="1274" y="119"/>
                  </a:lnTo>
                  <a:lnTo>
                    <a:pt x="1249" y="106"/>
                  </a:lnTo>
                  <a:lnTo>
                    <a:pt x="1224" y="95"/>
                  </a:lnTo>
                  <a:lnTo>
                    <a:pt x="1197" y="84"/>
                  </a:lnTo>
                  <a:lnTo>
                    <a:pt x="1171" y="72"/>
                  </a:lnTo>
                  <a:lnTo>
                    <a:pt x="1141" y="62"/>
                  </a:lnTo>
                  <a:lnTo>
                    <a:pt x="1112" y="53"/>
                  </a:lnTo>
                  <a:lnTo>
                    <a:pt x="1082" y="44"/>
                  </a:lnTo>
                  <a:lnTo>
                    <a:pt x="1050" y="35"/>
                  </a:lnTo>
                  <a:lnTo>
                    <a:pt x="1017" y="29"/>
                  </a:lnTo>
                  <a:lnTo>
                    <a:pt x="984" y="21"/>
                  </a:lnTo>
                  <a:lnTo>
                    <a:pt x="949" y="16"/>
                  </a:lnTo>
                  <a:lnTo>
                    <a:pt x="915" y="11"/>
                  </a:lnTo>
                  <a:lnTo>
                    <a:pt x="879" y="7"/>
                  </a:lnTo>
                  <a:lnTo>
                    <a:pt x="844" y="3"/>
                  </a:lnTo>
                  <a:lnTo>
                    <a:pt x="807" y="1"/>
                  </a:lnTo>
                  <a:lnTo>
                    <a:pt x="770" y="0"/>
                  </a:lnTo>
                  <a:lnTo>
                    <a:pt x="732" y="0"/>
                  </a:lnTo>
                  <a:lnTo>
                    <a:pt x="694" y="0"/>
                  </a:lnTo>
                  <a:lnTo>
                    <a:pt x="657" y="1"/>
                  </a:lnTo>
                  <a:lnTo>
                    <a:pt x="620" y="3"/>
                  </a:lnTo>
                  <a:lnTo>
                    <a:pt x="585" y="7"/>
                  </a:lnTo>
                  <a:lnTo>
                    <a:pt x="549" y="11"/>
                  </a:lnTo>
                  <a:lnTo>
                    <a:pt x="515" y="16"/>
                  </a:lnTo>
                  <a:lnTo>
                    <a:pt x="480" y="21"/>
                  </a:lnTo>
                  <a:lnTo>
                    <a:pt x="447" y="29"/>
                  </a:lnTo>
                  <a:lnTo>
                    <a:pt x="414" y="35"/>
                  </a:lnTo>
                  <a:lnTo>
                    <a:pt x="382" y="44"/>
                  </a:lnTo>
                  <a:lnTo>
                    <a:pt x="352" y="53"/>
                  </a:lnTo>
                  <a:lnTo>
                    <a:pt x="323" y="62"/>
                  </a:lnTo>
                  <a:lnTo>
                    <a:pt x="293" y="72"/>
                  </a:lnTo>
                  <a:lnTo>
                    <a:pt x="267" y="84"/>
                  </a:lnTo>
                  <a:lnTo>
                    <a:pt x="240" y="95"/>
                  </a:lnTo>
                  <a:lnTo>
                    <a:pt x="215" y="106"/>
                  </a:lnTo>
                  <a:lnTo>
                    <a:pt x="190" y="119"/>
                  </a:lnTo>
                  <a:lnTo>
                    <a:pt x="167" y="133"/>
                  </a:lnTo>
                  <a:lnTo>
                    <a:pt x="145" y="147"/>
                  </a:lnTo>
                  <a:lnTo>
                    <a:pt x="124" y="161"/>
                  </a:lnTo>
                  <a:lnTo>
                    <a:pt x="105" y="176"/>
                  </a:lnTo>
                  <a:lnTo>
                    <a:pt x="89" y="192"/>
                  </a:lnTo>
                  <a:lnTo>
                    <a:pt x="72" y="207"/>
                  </a:lnTo>
                  <a:lnTo>
                    <a:pt x="57" y="223"/>
                  </a:lnTo>
                  <a:lnTo>
                    <a:pt x="44" y="240"/>
                  </a:lnTo>
                  <a:lnTo>
                    <a:pt x="33" y="256"/>
                  </a:lnTo>
                  <a:lnTo>
                    <a:pt x="23" y="274"/>
                  </a:lnTo>
                  <a:lnTo>
                    <a:pt x="15" y="292"/>
                  </a:lnTo>
                  <a:lnTo>
                    <a:pt x="9" y="310"/>
                  </a:lnTo>
                  <a:lnTo>
                    <a:pt x="3" y="329"/>
                  </a:lnTo>
                  <a:lnTo>
                    <a:pt x="1" y="347"/>
                  </a:lnTo>
                  <a:lnTo>
                    <a:pt x="0" y="366"/>
                  </a:lnTo>
                  <a:lnTo>
                    <a:pt x="91" y="366"/>
                  </a:lnTo>
                  <a:lnTo>
                    <a:pt x="92" y="349"/>
                  </a:lnTo>
                  <a:lnTo>
                    <a:pt x="95" y="333"/>
                  </a:lnTo>
                  <a:lnTo>
                    <a:pt x="99" y="317"/>
                  </a:lnTo>
                  <a:lnTo>
                    <a:pt x="104" y="301"/>
                  </a:lnTo>
                  <a:lnTo>
                    <a:pt x="112" y="286"/>
                  </a:lnTo>
                  <a:lnTo>
                    <a:pt x="120" y="270"/>
                  </a:lnTo>
                  <a:lnTo>
                    <a:pt x="131" y="255"/>
                  </a:lnTo>
                  <a:lnTo>
                    <a:pt x="142" y="241"/>
                  </a:lnTo>
                  <a:lnTo>
                    <a:pt x="155" y="227"/>
                  </a:lnTo>
                  <a:lnTo>
                    <a:pt x="169" y="213"/>
                  </a:lnTo>
                  <a:lnTo>
                    <a:pt x="184" y="199"/>
                  </a:lnTo>
                  <a:lnTo>
                    <a:pt x="201" y="187"/>
                  </a:lnTo>
                  <a:lnTo>
                    <a:pt x="218" y="174"/>
                  </a:lnTo>
                  <a:lnTo>
                    <a:pt x="237" y="162"/>
                  </a:lnTo>
                  <a:lnTo>
                    <a:pt x="258" y="151"/>
                  </a:lnTo>
                  <a:lnTo>
                    <a:pt x="279" y="139"/>
                  </a:lnTo>
                  <a:lnTo>
                    <a:pt x="301" y="128"/>
                  </a:lnTo>
                  <a:lnTo>
                    <a:pt x="324" y="119"/>
                  </a:lnTo>
                  <a:lnTo>
                    <a:pt x="348" y="109"/>
                  </a:lnTo>
                  <a:lnTo>
                    <a:pt x="373" y="100"/>
                  </a:lnTo>
                  <a:lnTo>
                    <a:pt x="400" y="91"/>
                  </a:lnTo>
                  <a:lnTo>
                    <a:pt x="427" y="84"/>
                  </a:lnTo>
                  <a:lnTo>
                    <a:pt x="454" y="77"/>
                  </a:lnTo>
                  <a:lnTo>
                    <a:pt x="483" y="71"/>
                  </a:lnTo>
                  <a:lnTo>
                    <a:pt x="512" y="64"/>
                  </a:lnTo>
                  <a:lnTo>
                    <a:pt x="541" y="59"/>
                  </a:lnTo>
                  <a:lnTo>
                    <a:pt x="572" y="56"/>
                  </a:lnTo>
                  <a:lnTo>
                    <a:pt x="602" y="52"/>
                  </a:lnTo>
                  <a:lnTo>
                    <a:pt x="634" y="49"/>
                  </a:lnTo>
                  <a:lnTo>
                    <a:pt x="666" y="47"/>
                  </a:lnTo>
                  <a:lnTo>
                    <a:pt x="699" y="45"/>
                  </a:lnTo>
                  <a:lnTo>
                    <a:pt x="732" y="45"/>
                  </a:lnTo>
                  <a:lnTo>
                    <a:pt x="765" y="45"/>
                  </a:lnTo>
                  <a:lnTo>
                    <a:pt x="798" y="47"/>
                  </a:lnTo>
                  <a:lnTo>
                    <a:pt x="830" y="49"/>
                  </a:lnTo>
                  <a:lnTo>
                    <a:pt x="862" y="52"/>
                  </a:lnTo>
                  <a:lnTo>
                    <a:pt x="892" y="56"/>
                  </a:lnTo>
                  <a:lnTo>
                    <a:pt x="923" y="59"/>
                  </a:lnTo>
                  <a:lnTo>
                    <a:pt x="952" y="64"/>
                  </a:lnTo>
                  <a:lnTo>
                    <a:pt x="981" y="71"/>
                  </a:lnTo>
                  <a:lnTo>
                    <a:pt x="1010" y="77"/>
                  </a:lnTo>
                  <a:lnTo>
                    <a:pt x="1037" y="84"/>
                  </a:lnTo>
                  <a:lnTo>
                    <a:pt x="1064" y="91"/>
                  </a:lnTo>
                  <a:lnTo>
                    <a:pt x="1091" y="100"/>
                  </a:lnTo>
                  <a:lnTo>
                    <a:pt x="1116" y="109"/>
                  </a:lnTo>
                  <a:lnTo>
                    <a:pt x="1140" y="119"/>
                  </a:lnTo>
                  <a:lnTo>
                    <a:pt x="1163" y="128"/>
                  </a:lnTo>
                  <a:lnTo>
                    <a:pt x="1185" y="139"/>
                  </a:lnTo>
                  <a:lnTo>
                    <a:pt x="1206" y="151"/>
                  </a:lnTo>
                  <a:lnTo>
                    <a:pt x="1227" y="162"/>
                  </a:lnTo>
                  <a:lnTo>
                    <a:pt x="1246" y="174"/>
                  </a:lnTo>
                  <a:lnTo>
                    <a:pt x="1263" y="187"/>
                  </a:lnTo>
                  <a:lnTo>
                    <a:pt x="1280" y="199"/>
                  </a:lnTo>
                  <a:lnTo>
                    <a:pt x="1295" y="213"/>
                  </a:lnTo>
                  <a:lnTo>
                    <a:pt x="1309" y="227"/>
                  </a:lnTo>
                  <a:lnTo>
                    <a:pt x="1322" y="241"/>
                  </a:lnTo>
                  <a:lnTo>
                    <a:pt x="1333" y="255"/>
                  </a:lnTo>
                  <a:lnTo>
                    <a:pt x="1344" y="270"/>
                  </a:lnTo>
                  <a:lnTo>
                    <a:pt x="1352" y="286"/>
                  </a:lnTo>
                  <a:lnTo>
                    <a:pt x="1360" y="301"/>
                  </a:lnTo>
                  <a:lnTo>
                    <a:pt x="1365" y="317"/>
                  </a:lnTo>
                  <a:lnTo>
                    <a:pt x="1369" y="333"/>
                  </a:lnTo>
                  <a:lnTo>
                    <a:pt x="1372" y="349"/>
                  </a:lnTo>
                  <a:lnTo>
                    <a:pt x="1373" y="366"/>
                  </a:lnTo>
                  <a:lnTo>
                    <a:pt x="1464" y="366"/>
                  </a:lnTo>
                  <a:close/>
                </a:path>
              </a:pathLst>
            </a:custGeom>
            <a:solidFill>
              <a:srgbClr val="FFFFF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76" name="Freeform 15"/>
            <p:cNvSpPr/>
            <p:nvPr/>
          </p:nvSpPr>
          <p:spPr>
            <a:xfrm>
              <a:off x="91" y="45"/>
              <a:ext cx="1282" cy="1053"/>
            </a:xfrm>
            <a:custGeom>
              <a:avLst/>
              <a:gdLst>
                <a:gd name="txL" fmla="*/ 0 w 1282"/>
                <a:gd name="txT" fmla="*/ 0 h 1053"/>
                <a:gd name="txR" fmla="*/ 1282 w 1282"/>
                <a:gd name="txB" fmla="*/ 1053 h 1053"/>
              </a:gdLst>
              <a:ahLst/>
              <a:cxnLst>
                <a:cxn ang="0">
                  <a:pos x="1281" y="1036"/>
                </a:cxn>
                <a:cxn ang="0">
                  <a:pos x="1269" y="988"/>
                </a:cxn>
                <a:cxn ang="0">
                  <a:pos x="1242" y="942"/>
                </a:cxn>
                <a:cxn ang="0">
                  <a:pos x="1204" y="900"/>
                </a:cxn>
                <a:cxn ang="0">
                  <a:pos x="1155" y="861"/>
                </a:cxn>
                <a:cxn ang="0">
                  <a:pos x="1094" y="827"/>
                </a:cxn>
                <a:cxn ang="0">
                  <a:pos x="1025" y="796"/>
                </a:cxn>
                <a:cxn ang="0">
                  <a:pos x="946" y="771"/>
                </a:cxn>
                <a:cxn ang="0">
                  <a:pos x="861" y="752"/>
                </a:cxn>
                <a:cxn ang="0">
                  <a:pos x="771" y="739"/>
                </a:cxn>
                <a:cxn ang="0">
                  <a:pos x="674" y="733"/>
                </a:cxn>
                <a:cxn ang="0">
                  <a:pos x="608" y="733"/>
                </a:cxn>
                <a:cxn ang="0">
                  <a:pos x="511" y="739"/>
                </a:cxn>
                <a:cxn ang="0">
                  <a:pos x="421" y="752"/>
                </a:cxn>
                <a:cxn ang="0">
                  <a:pos x="336" y="771"/>
                </a:cxn>
                <a:cxn ang="0">
                  <a:pos x="257" y="796"/>
                </a:cxn>
                <a:cxn ang="0">
                  <a:pos x="188" y="827"/>
                </a:cxn>
                <a:cxn ang="0">
                  <a:pos x="127" y="861"/>
                </a:cxn>
                <a:cxn ang="0">
                  <a:pos x="78" y="900"/>
                </a:cxn>
                <a:cxn ang="0">
                  <a:pos x="40" y="942"/>
                </a:cxn>
                <a:cxn ang="0">
                  <a:pos x="13" y="988"/>
                </a:cxn>
                <a:cxn ang="0">
                  <a:pos x="1" y="1036"/>
                </a:cxn>
                <a:cxn ang="0">
                  <a:pos x="0" y="321"/>
                </a:cxn>
                <a:cxn ang="0">
                  <a:pos x="8" y="272"/>
                </a:cxn>
                <a:cxn ang="0">
                  <a:pos x="29" y="225"/>
                </a:cxn>
                <a:cxn ang="0">
                  <a:pos x="64" y="182"/>
                </a:cxn>
                <a:cxn ang="0">
                  <a:pos x="110" y="142"/>
                </a:cxn>
                <a:cxn ang="0">
                  <a:pos x="167" y="106"/>
                </a:cxn>
                <a:cxn ang="0">
                  <a:pos x="233" y="74"/>
                </a:cxn>
                <a:cxn ang="0">
                  <a:pos x="309" y="46"/>
                </a:cxn>
                <a:cxn ang="0">
                  <a:pos x="392" y="26"/>
                </a:cxn>
                <a:cxn ang="0">
                  <a:pos x="481" y="11"/>
                </a:cxn>
                <a:cxn ang="0">
                  <a:pos x="575" y="2"/>
                </a:cxn>
                <a:cxn ang="0">
                  <a:pos x="641" y="0"/>
                </a:cxn>
                <a:cxn ang="0">
                  <a:pos x="739" y="4"/>
                </a:cxn>
                <a:cxn ang="0">
                  <a:pos x="832" y="14"/>
                </a:cxn>
                <a:cxn ang="0">
                  <a:pos x="919" y="32"/>
                </a:cxn>
                <a:cxn ang="0">
                  <a:pos x="1000" y="55"/>
                </a:cxn>
                <a:cxn ang="0">
                  <a:pos x="1072" y="83"/>
                </a:cxn>
                <a:cxn ang="0">
                  <a:pos x="1136" y="117"/>
                </a:cxn>
                <a:cxn ang="0">
                  <a:pos x="1189" y="154"/>
                </a:cxn>
                <a:cxn ang="0">
                  <a:pos x="1231" y="196"/>
                </a:cxn>
                <a:cxn ang="0">
                  <a:pos x="1261" y="241"/>
                </a:cxn>
                <a:cxn ang="0">
                  <a:pos x="1278" y="288"/>
                </a:cxn>
                <a:cxn ang="0">
                  <a:pos x="1282" y="1053"/>
                </a:cxn>
              </a:cxnLst>
              <a:rect l="txL" t="txT" r="txR" b="txB"/>
              <a:pathLst>
                <a:path w="1282" h="1053">
                  <a:moveTo>
                    <a:pt x="1282" y="1053"/>
                  </a:moveTo>
                  <a:lnTo>
                    <a:pt x="1282" y="1053"/>
                  </a:lnTo>
                  <a:lnTo>
                    <a:pt x="1281" y="1036"/>
                  </a:lnTo>
                  <a:lnTo>
                    <a:pt x="1278" y="1020"/>
                  </a:lnTo>
                  <a:lnTo>
                    <a:pt x="1274" y="1005"/>
                  </a:lnTo>
                  <a:lnTo>
                    <a:pt x="1269" y="988"/>
                  </a:lnTo>
                  <a:lnTo>
                    <a:pt x="1261" y="973"/>
                  </a:lnTo>
                  <a:lnTo>
                    <a:pt x="1253" y="958"/>
                  </a:lnTo>
                  <a:lnTo>
                    <a:pt x="1242" y="942"/>
                  </a:lnTo>
                  <a:lnTo>
                    <a:pt x="1231" y="928"/>
                  </a:lnTo>
                  <a:lnTo>
                    <a:pt x="1218" y="914"/>
                  </a:lnTo>
                  <a:lnTo>
                    <a:pt x="1204" y="900"/>
                  </a:lnTo>
                  <a:lnTo>
                    <a:pt x="1189" y="886"/>
                  </a:lnTo>
                  <a:lnTo>
                    <a:pt x="1172" y="874"/>
                  </a:lnTo>
                  <a:lnTo>
                    <a:pt x="1155" y="861"/>
                  </a:lnTo>
                  <a:lnTo>
                    <a:pt x="1136" y="849"/>
                  </a:lnTo>
                  <a:lnTo>
                    <a:pt x="1115" y="838"/>
                  </a:lnTo>
                  <a:lnTo>
                    <a:pt x="1094" y="827"/>
                  </a:lnTo>
                  <a:lnTo>
                    <a:pt x="1072" y="815"/>
                  </a:lnTo>
                  <a:lnTo>
                    <a:pt x="1049" y="806"/>
                  </a:lnTo>
                  <a:lnTo>
                    <a:pt x="1025" y="796"/>
                  </a:lnTo>
                  <a:lnTo>
                    <a:pt x="1000" y="787"/>
                  </a:lnTo>
                  <a:lnTo>
                    <a:pt x="973" y="778"/>
                  </a:lnTo>
                  <a:lnTo>
                    <a:pt x="946" y="771"/>
                  </a:lnTo>
                  <a:lnTo>
                    <a:pt x="919" y="764"/>
                  </a:lnTo>
                  <a:lnTo>
                    <a:pt x="890" y="758"/>
                  </a:lnTo>
                  <a:lnTo>
                    <a:pt x="861" y="752"/>
                  </a:lnTo>
                  <a:lnTo>
                    <a:pt x="832" y="747"/>
                  </a:lnTo>
                  <a:lnTo>
                    <a:pt x="801" y="743"/>
                  </a:lnTo>
                  <a:lnTo>
                    <a:pt x="771" y="739"/>
                  </a:lnTo>
                  <a:lnTo>
                    <a:pt x="739" y="736"/>
                  </a:lnTo>
                  <a:lnTo>
                    <a:pt x="707" y="734"/>
                  </a:lnTo>
                  <a:lnTo>
                    <a:pt x="674" y="733"/>
                  </a:lnTo>
                  <a:lnTo>
                    <a:pt x="641" y="733"/>
                  </a:lnTo>
                  <a:lnTo>
                    <a:pt x="608" y="733"/>
                  </a:lnTo>
                  <a:lnTo>
                    <a:pt x="575" y="734"/>
                  </a:lnTo>
                  <a:lnTo>
                    <a:pt x="543" y="736"/>
                  </a:lnTo>
                  <a:lnTo>
                    <a:pt x="511" y="739"/>
                  </a:lnTo>
                  <a:lnTo>
                    <a:pt x="481" y="743"/>
                  </a:lnTo>
                  <a:lnTo>
                    <a:pt x="450" y="747"/>
                  </a:lnTo>
                  <a:lnTo>
                    <a:pt x="421" y="752"/>
                  </a:lnTo>
                  <a:lnTo>
                    <a:pt x="392" y="758"/>
                  </a:lnTo>
                  <a:lnTo>
                    <a:pt x="363" y="764"/>
                  </a:lnTo>
                  <a:lnTo>
                    <a:pt x="336" y="771"/>
                  </a:lnTo>
                  <a:lnTo>
                    <a:pt x="309" y="778"/>
                  </a:lnTo>
                  <a:lnTo>
                    <a:pt x="282" y="787"/>
                  </a:lnTo>
                  <a:lnTo>
                    <a:pt x="257" y="796"/>
                  </a:lnTo>
                  <a:lnTo>
                    <a:pt x="233" y="806"/>
                  </a:lnTo>
                  <a:lnTo>
                    <a:pt x="210" y="815"/>
                  </a:lnTo>
                  <a:lnTo>
                    <a:pt x="188" y="827"/>
                  </a:lnTo>
                  <a:lnTo>
                    <a:pt x="167" y="838"/>
                  </a:lnTo>
                  <a:lnTo>
                    <a:pt x="146" y="849"/>
                  </a:lnTo>
                  <a:lnTo>
                    <a:pt x="127" y="861"/>
                  </a:lnTo>
                  <a:lnTo>
                    <a:pt x="110" y="874"/>
                  </a:lnTo>
                  <a:lnTo>
                    <a:pt x="93" y="886"/>
                  </a:lnTo>
                  <a:lnTo>
                    <a:pt x="78" y="900"/>
                  </a:lnTo>
                  <a:lnTo>
                    <a:pt x="64" y="914"/>
                  </a:lnTo>
                  <a:lnTo>
                    <a:pt x="51" y="928"/>
                  </a:lnTo>
                  <a:lnTo>
                    <a:pt x="40" y="942"/>
                  </a:lnTo>
                  <a:lnTo>
                    <a:pt x="29" y="958"/>
                  </a:lnTo>
                  <a:lnTo>
                    <a:pt x="21" y="973"/>
                  </a:lnTo>
                  <a:lnTo>
                    <a:pt x="13" y="988"/>
                  </a:lnTo>
                  <a:lnTo>
                    <a:pt x="8" y="1005"/>
                  </a:lnTo>
                  <a:lnTo>
                    <a:pt x="4" y="1020"/>
                  </a:lnTo>
                  <a:lnTo>
                    <a:pt x="1" y="1036"/>
                  </a:lnTo>
                  <a:lnTo>
                    <a:pt x="0" y="1053"/>
                  </a:lnTo>
                  <a:lnTo>
                    <a:pt x="0" y="321"/>
                  </a:lnTo>
                  <a:lnTo>
                    <a:pt x="1" y="304"/>
                  </a:lnTo>
                  <a:lnTo>
                    <a:pt x="4" y="288"/>
                  </a:lnTo>
                  <a:lnTo>
                    <a:pt x="8" y="272"/>
                  </a:lnTo>
                  <a:lnTo>
                    <a:pt x="13" y="256"/>
                  </a:lnTo>
                  <a:lnTo>
                    <a:pt x="21" y="241"/>
                  </a:lnTo>
                  <a:lnTo>
                    <a:pt x="29" y="225"/>
                  </a:lnTo>
                  <a:lnTo>
                    <a:pt x="40" y="210"/>
                  </a:lnTo>
                  <a:lnTo>
                    <a:pt x="51" y="196"/>
                  </a:lnTo>
                  <a:lnTo>
                    <a:pt x="64" y="182"/>
                  </a:lnTo>
                  <a:lnTo>
                    <a:pt x="78" y="168"/>
                  </a:lnTo>
                  <a:lnTo>
                    <a:pt x="93" y="154"/>
                  </a:lnTo>
                  <a:lnTo>
                    <a:pt x="110" y="142"/>
                  </a:lnTo>
                  <a:lnTo>
                    <a:pt x="127" y="129"/>
                  </a:lnTo>
                  <a:lnTo>
                    <a:pt x="146" y="117"/>
                  </a:lnTo>
                  <a:lnTo>
                    <a:pt x="167" y="106"/>
                  </a:lnTo>
                  <a:lnTo>
                    <a:pt x="188" y="94"/>
                  </a:lnTo>
                  <a:lnTo>
                    <a:pt x="210" y="83"/>
                  </a:lnTo>
                  <a:lnTo>
                    <a:pt x="233" y="74"/>
                  </a:lnTo>
                  <a:lnTo>
                    <a:pt x="257" y="64"/>
                  </a:lnTo>
                  <a:lnTo>
                    <a:pt x="282" y="55"/>
                  </a:lnTo>
                  <a:lnTo>
                    <a:pt x="309" y="46"/>
                  </a:lnTo>
                  <a:lnTo>
                    <a:pt x="336" y="39"/>
                  </a:lnTo>
                  <a:lnTo>
                    <a:pt x="363" y="32"/>
                  </a:lnTo>
                  <a:lnTo>
                    <a:pt x="392" y="26"/>
                  </a:lnTo>
                  <a:lnTo>
                    <a:pt x="421" y="19"/>
                  </a:lnTo>
                  <a:lnTo>
                    <a:pt x="450" y="14"/>
                  </a:lnTo>
                  <a:lnTo>
                    <a:pt x="481" y="11"/>
                  </a:lnTo>
                  <a:lnTo>
                    <a:pt x="511" y="7"/>
                  </a:lnTo>
                  <a:lnTo>
                    <a:pt x="543" y="4"/>
                  </a:lnTo>
                  <a:lnTo>
                    <a:pt x="575" y="2"/>
                  </a:lnTo>
                  <a:lnTo>
                    <a:pt x="608" y="0"/>
                  </a:lnTo>
                  <a:lnTo>
                    <a:pt x="641" y="0"/>
                  </a:lnTo>
                  <a:lnTo>
                    <a:pt x="674" y="0"/>
                  </a:lnTo>
                  <a:lnTo>
                    <a:pt x="707" y="2"/>
                  </a:lnTo>
                  <a:lnTo>
                    <a:pt x="739" y="4"/>
                  </a:lnTo>
                  <a:lnTo>
                    <a:pt x="771" y="7"/>
                  </a:lnTo>
                  <a:lnTo>
                    <a:pt x="801" y="11"/>
                  </a:lnTo>
                  <a:lnTo>
                    <a:pt x="832" y="14"/>
                  </a:lnTo>
                  <a:lnTo>
                    <a:pt x="861" y="19"/>
                  </a:lnTo>
                  <a:lnTo>
                    <a:pt x="890" y="26"/>
                  </a:lnTo>
                  <a:lnTo>
                    <a:pt x="919" y="32"/>
                  </a:lnTo>
                  <a:lnTo>
                    <a:pt x="946" y="39"/>
                  </a:lnTo>
                  <a:lnTo>
                    <a:pt x="973" y="46"/>
                  </a:lnTo>
                  <a:lnTo>
                    <a:pt x="1000" y="55"/>
                  </a:lnTo>
                  <a:lnTo>
                    <a:pt x="1025" y="64"/>
                  </a:lnTo>
                  <a:lnTo>
                    <a:pt x="1049" y="74"/>
                  </a:lnTo>
                  <a:lnTo>
                    <a:pt x="1072" y="83"/>
                  </a:lnTo>
                  <a:lnTo>
                    <a:pt x="1094" y="94"/>
                  </a:lnTo>
                  <a:lnTo>
                    <a:pt x="1115" y="106"/>
                  </a:lnTo>
                  <a:lnTo>
                    <a:pt x="1136" y="117"/>
                  </a:lnTo>
                  <a:lnTo>
                    <a:pt x="1155" y="129"/>
                  </a:lnTo>
                  <a:lnTo>
                    <a:pt x="1172" y="142"/>
                  </a:lnTo>
                  <a:lnTo>
                    <a:pt x="1189" y="154"/>
                  </a:lnTo>
                  <a:lnTo>
                    <a:pt x="1204" y="168"/>
                  </a:lnTo>
                  <a:lnTo>
                    <a:pt x="1218" y="182"/>
                  </a:lnTo>
                  <a:lnTo>
                    <a:pt x="1231" y="196"/>
                  </a:lnTo>
                  <a:lnTo>
                    <a:pt x="1242" y="210"/>
                  </a:lnTo>
                  <a:lnTo>
                    <a:pt x="1253" y="225"/>
                  </a:lnTo>
                  <a:lnTo>
                    <a:pt x="1261" y="241"/>
                  </a:lnTo>
                  <a:lnTo>
                    <a:pt x="1269" y="256"/>
                  </a:lnTo>
                  <a:lnTo>
                    <a:pt x="1274" y="272"/>
                  </a:lnTo>
                  <a:lnTo>
                    <a:pt x="1278" y="288"/>
                  </a:lnTo>
                  <a:lnTo>
                    <a:pt x="1281" y="304"/>
                  </a:lnTo>
                  <a:lnTo>
                    <a:pt x="1282" y="321"/>
                  </a:lnTo>
                  <a:lnTo>
                    <a:pt x="1282" y="1053"/>
                  </a:lnTo>
                  <a:close/>
                </a:path>
              </a:pathLst>
            </a:custGeom>
            <a:solidFill>
              <a:srgbClr val="5F5F5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8" name="Group 8"/>
          <p:cNvGrpSpPr/>
          <p:nvPr/>
        </p:nvGrpSpPr>
        <p:grpSpPr>
          <a:xfrm>
            <a:off x="1878013" y="1935163"/>
            <a:ext cx="1743075" cy="2179637"/>
            <a:chOff x="0" y="0"/>
            <a:chExt cx="1098" cy="1373"/>
          </a:xfrm>
        </p:grpSpPr>
        <p:sp>
          <p:nvSpPr>
            <p:cNvPr id="10273" name="Freeform 17"/>
            <p:cNvSpPr/>
            <p:nvPr/>
          </p:nvSpPr>
          <p:spPr>
            <a:xfrm>
              <a:off x="0" y="0"/>
              <a:ext cx="1098" cy="275"/>
            </a:xfrm>
            <a:custGeom>
              <a:avLst/>
              <a:gdLst>
                <a:gd name="txL" fmla="*/ 0 w 1098"/>
                <a:gd name="txT" fmla="*/ 0 h 275"/>
                <a:gd name="txR" fmla="*/ 1098 w 1098"/>
                <a:gd name="txB" fmla="*/ 275 h 275"/>
              </a:gdLst>
              <a:ahLst/>
              <a:cxnLst>
                <a:cxn ang="0">
                  <a:pos x="1098" y="275"/>
                </a:cxn>
                <a:cxn ang="0">
                  <a:pos x="1096" y="247"/>
                </a:cxn>
                <a:cxn ang="0">
                  <a:pos x="1087" y="219"/>
                </a:cxn>
                <a:cxn ang="0">
                  <a:pos x="1074" y="193"/>
                </a:cxn>
                <a:cxn ang="0">
                  <a:pos x="1055" y="168"/>
                </a:cxn>
                <a:cxn ang="0">
                  <a:pos x="1032" y="144"/>
                </a:cxn>
                <a:cxn ang="0">
                  <a:pos x="1004" y="121"/>
                </a:cxn>
                <a:cxn ang="0">
                  <a:pos x="972" y="101"/>
                </a:cxn>
                <a:cxn ang="0">
                  <a:pos x="937" y="80"/>
                </a:cxn>
                <a:cxn ang="0">
                  <a:pos x="899" y="62"/>
                </a:cxn>
                <a:cxn ang="0">
                  <a:pos x="811" y="33"/>
                </a:cxn>
                <a:cxn ang="0">
                  <a:pos x="712" y="13"/>
                </a:cxn>
                <a:cxn ang="0">
                  <a:pos x="605" y="1"/>
                </a:cxn>
                <a:cxn ang="0">
                  <a:pos x="549" y="0"/>
                </a:cxn>
                <a:cxn ang="0">
                  <a:pos x="438" y="5"/>
                </a:cxn>
                <a:cxn ang="0">
                  <a:pos x="335" y="22"/>
                </a:cxn>
                <a:cxn ang="0">
                  <a:pos x="241" y="47"/>
                </a:cxn>
                <a:cxn ang="0">
                  <a:pos x="180" y="71"/>
                </a:cxn>
                <a:cxn ang="0">
                  <a:pos x="142" y="90"/>
                </a:cxn>
                <a:cxn ang="0">
                  <a:pos x="109" y="111"/>
                </a:cxn>
                <a:cxn ang="0">
                  <a:pos x="80" y="132"/>
                </a:cxn>
                <a:cxn ang="0">
                  <a:pos x="54" y="155"/>
                </a:cxn>
                <a:cxn ang="0">
                  <a:pos x="33" y="181"/>
                </a:cxn>
                <a:cxn ang="0">
                  <a:pos x="18" y="206"/>
                </a:cxn>
                <a:cxn ang="0">
                  <a:pos x="6" y="233"/>
                </a:cxn>
                <a:cxn ang="0">
                  <a:pos x="1" y="261"/>
                </a:cxn>
                <a:cxn ang="0">
                  <a:pos x="91" y="275"/>
                </a:cxn>
                <a:cxn ang="0">
                  <a:pos x="91" y="263"/>
                </a:cxn>
                <a:cxn ang="0">
                  <a:pos x="96" y="240"/>
                </a:cxn>
                <a:cxn ang="0">
                  <a:pos x="105" y="217"/>
                </a:cxn>
                <a:cxn ang="0">
                  <a:pos x="119" y="196"/>
                </a:cxn>
                <a:cxn ang="0">
                  <a:pos x="136" y="176"/>
                </a:cxn>
                <a:cxn ang="0">
                  <a:pos x="157" y="156"/>
                </a:cxn>
                <a:cxn ang="0">
                  <a:pos x="196" y="130"/>
                </a:cxn>
                <a:cxn ang="0">
                  <a:pos x="258" y="98"/>
                </a:cxn>
                <a:cxn ang="0">
                  <a:pos x="330" y="74"/>
                </a:cxn>
                <a:cxn ang="0">
                  <a:pos x="413" y="56"/>
                </a:cxn>
                <a:cxn ang="0">
                  <a:pos x="502" y="47"/>
                </a:cxn>
                <a:cxn ang="0">
                  <a:pos x="549" y="46"/>
                </a:cxn>
                <a:cxn ang="0">
                  <a:pos x="642" y="51"/>
                </a:cxn>
                <a:cxn ang="0">
                  <a:pos x="727" y="64"/>
                </a:cxn>
                <a:cxn ang="0">
                  <a:pos x="805" y="85"/>
                </a:cxn>
                <a:cxn ang="0">
                  <a:pos x="873" y="113"/>
                </a:cxn>
                <a:cxn ang="0">
                  <a:pos x="929" y="146"/>
                </a:cxn>
                <a:cxn ang="0">
                  <a:pos x="952" y="165"/>
                </a:cxn>
                <a:cxn ang="0">
                  <a:pos x="971" y="186"/>
                </a:cxn>
                <a:cxn ang="0">
                  <a:pos x="986" y="206"/>
                </a:cxn>
                <a:cxn ang="0">
                  <a:pos x="998" y="229"/>
                </a:cxn>
                <a:cxn ang="0">
                  <a:pos x="1004" y="252"/>
                </a:cxn>
                <a:cxn ang="0">
                  <a:pos x="1007" y="275"/>
                </a:cxn>
              </a:cxnLst>
              <a:rect l="txL" t="txT" r="txR" b="txB"/>
              <a:pathLst>
                <a:path w="1098" h="275">
                  <a:moveTo>
                    <a:pt x="1098" y="275"/>
                  </a:moveTo>
                  <a:lnTo>
                    <a:pt x="1098" y="275"/>
                  </a:lnTo>
                  <a:lnTo>
                    <a:pt x="1097" y="261"/>
                  </a:lnTo>
                  <a:lnTo>
                    <a:pt x="1096" y="247"/>
                  </a:lnTo>
                  <a:lnTo>
                    <a:pt x="1092" y="233"/>
                  </a:lnTo>
                  <a:lnTo>
                    <a:pt x="1087" y="219"/>
                  </a:lnTo>
                  <a:lnTo>
                    <a:pt x="1080" y="206"/>
                  </a:lnTo>
                  <a:lnTo>
                    <a:pt x="1074" y="193"/>
                  </a:lnTo>
                  <a:lnTo>
                    <a:pt x="1065" y="181"/>
                  </a:lnTo>
                  <a:lnTo>
                    <a:pt x="1055" y="168"/>
                  </a:lnTo>
                  <a:lnTo>
                    <a:pt x="1044" y="155"/>
                  </a:lnTo>
                  <a:lnTo>
                    <a:pt x="1032" y="144"/>
                  </a:lnTo>
                  <a:lnTo>
                    <a:pt x="1018" y="132"/>
                  </a:lnTo>
                  <a:lnTo>
                    <a:pt x="1004" y="121"/>
                  </a:lnTo>
                  <a:lnTo>
                    <a:pt x="989" y="111"/>
                  </a:lnTo>
                  <a:lnTo>
                    <a:pt x="972" y="101"/>
                  </a:lnTo>
                  <a:lnTo>
                    <a:pt x="956" y="90"/>
                  </a:lnTo>
                  <a:lnTo>
                    <a:pt x="937" y="80"/>
                  </a:lnTo>
                  <a:lnTo>
                    <a:pt x="918" y="71"/>
                  </a:lnTo>
                  <a:lnTo>
                    <a:pt x="899" y="62"/>
                  </a:lnTo>
                  <a:lnTo>
                    <a:pt x="857" y="47"/>
                  </a:lnTo>
                  <a:lnTo>
                    <a:pt x="811" y="33"/>
                  </a:lnTo>
                  <a:lnTo>
                    <a:pt x="763" y="22"/>
                  </a:lnTo>
                  <a:lnTo>
                    <a:pt x="712" y="13"/>
                  </a:lnTo>
                  <a:lnTo>
                    <a:pt x="660" y="5"/>
                  </a:lnTo>
                  <a:lnTo>
                    <a:pt x="605" y="1"/>
                  </a:lnTo>
                  <a:lnTo>
                    <a:pt x="549" y="0"/>
                  </a:lnTo>
                  <a:lnTo>
                    <a:pt x="493" y="1"/>
                  </a:lnTo>
                  <a:lnTo>
                    <a:pt x="438" y="5"/>
                  </a:lnTo>
                  <a:lnTo>
                    <a:pt x="386" y="13"/>
                  </a:lnTo>
                  <a:lnTo>
                    <a:pt x="335" y="22"/>
                  </a:lnTo>
                  <a:lnTo>
                    <a:pt x="287" y="33"/>
                  </a:lnTo>
                  <a:lnTo>
                    <a:pt x="241" y="47"/>
                  </a:lnTo>
                  <a:lnTo>
                    <a:pt x="199" y="62"/>
                  </a:lnTo>
                  <a:lnTo>
                    <a:pt x="180" y="71"/>
                  </a:lnTo>
                  <a:lnTo>
                    <a:pt x="161" y="80"/>
                  </a:lnTo>
                  <a:lnTo>
                    <a:pt x="142" y="90"/>
                  </a:lnTo>
                  <a:lnTo>
                    <a:pt x="126" y="101"/>
                  </a:lnTo>
                  <a:lnTo>
                    <a:pt x="109" y="111"/>
                  </a:lnTo>
                  <a:lnTo>
                    <a:pt x="94" y="121"/>
                  </a:lnTo>
                  <a:lnTo>
                    <a:pt x="80" y="132"/>
                  </a:lnTo>
                  <a:lnTo>
                    <a:pt x="66" y="144"/>
                  </a:lnTo>
                  <a:lnTo>
                    <a:pt x="54" y="155"/>
                  </a:lnTo>
                  <a:lnTo>
                    <a:pt x="43" y="168"/>
                  </a:lnTo>
                  <a:lnTo>
                    <a:pt x="33" y="181"/>
                  </a:lnTo>
                  <a:lnTo>
                    <a:pt x="24" y="193"/>
                  </a:lnTo>
                  <a:lnTo>
                    <a:pt x="18" y="206"/>
                  </a:lnTo>
                  <a:lnTo>
                    <a:pt x="11" y="219"/>
                  </a:lnTo>
                  <a:lnTo>
                    <a:pt x="6" y="233"/>
                  </a:lnTo>
                  <a:lnTo>
                    <a:pt x="2" y="247"/>
                  </a:lnTo>
                  <a:lnTo>
                    <a:pt x="1" y="261"/>
                  </a:lnTo>
                  <a:lnTo>
                    <a:pt x="0" y="275"/>
                  </a:lnTo>
                  <a:lnTo>
                    <a:pt x="91" y="275"/>
                  </a:lnTo>
                  <a:lnTo>
                    <a:pt x="91" y="263"/>
                  </a:lnTo>
                  <a:lnTo>
                    <a:pt x="94" y="252"/>
                  </a:lnTo>
                  <a:lnTo>
                    <a:pt x="96" y="240"/>
                  </a:lnTo>
                  <a:lnTo>
                    <a:pt x="100" y="229"/>
                  </a:lnTo>
                  <a:lnTo>
                    <a:pt x="105" y="217"/>
                  </a:lnTo>
                  <a:lnTo>
                    <a:pt x="112" y="206"/>
                  </a:lnTo>
                  <a:lnTo>
                    <a:pt x="119" y="196"/>
                  </a:lnTo>
                  <a:lnTo>
                    <a:pt x="127" y="186"/>
                  </a:lnTo>
                  <a:lnTo>
                    <a:pt x="136" y="176"/>
                  </a:lnTo>
                  <a:lnTo>
                    <a:pt x="146" y="165"/>
                  </a:lnTo>
                  <a:lnTo>
                    <a:pt x="157" y="156"/>
                  </a:lnTo>
                  <a:lnTo>
                    <a:pt x="169" y="146"/>
                  </a:lnTo>
                  <a:lnTo>
                    <a:pt x="196" y="130"/>
                  </a:lnTo>
                  <a:lnTo>
                    <a:pt x="225" y="113"/>
                  </a:lnTo>
                  <a:lnTo>
                    <a:pt x="258" y="98"/>
                  </a:lnTo>
                  <a:lnTo>
                    <a:pt x="293" y="85"/>
                  </a:lnTo>
                  <a:lnTo>
                    <a:pt x="330" y="74"/>
                  </a:lnTo>
                  <a:lnTo>
                    <a:pt x="371" y="64"/>
                  </a:lnTo>
                  <a:lnTo>
                    <a:pt x="413" y="56"/>
                  </a:lnTo>
                  <a:lnTo>
                    <a:pt x="456" y="51"/>
                  </a:lnTo>
                  <a:lnTo>
                    <a:pt x="502" y="47"/>
                  </a:lnTo>
                  <a:lnTo>
                    <a:pt x="549" y="46"/>
                  </a:lnTo>
                  <a:lnTo>
                    <a:pt x="596" y="47"/>
                  </a:lnTo>
                  <a:lnTo>
                    <a:pt x="642" y="51"/>
                  </a:lnTo>
                  <a:lnTo>
                    <a:pt x="685" y="56"/>
                  </a:lnTo>
                  <a:lnTo>
                    <a:pt x="727" y="64"/>
                  </a:lnTo>
                  <a:lnTo>
                    <a:pt x="768" y="74"/>
                  </a:lnTo>
                  <a:lnTo>
                    <a:pt x="805" y="85"/>
                  </a:lnTo>
                  <a:lnTo>
                    <a:pt x="840" y="98"/>
                  </a:lnTo>
                  <a:lnTo>
                    <a:pt x="873" y="113"/>
                  </a:lnTo>
                  <a:lnTo>
                    <a:pt x="902" y="130"/>
                  </a:lnTo>
                  <a:lnTo>
                    <a:pt x="929" y="146"/>
                  </a:lnTo>
                  <a:lnTo>
                    <a:pt x="941" y="156"/>
                  </a:lnTo>
                  <a:lnTo>
                    <a:pt x="952" y="165"/>
                  </a:lnTo>
                  <a:lnTo>
                    <a:pt x="961" y="176"/>
                  </a:lnTo>
                  <a:lnTo>
                    <a:pt x="971" y="186"/>
                  </a:lnTo>
                  <a:lnTo>
                    <a:pt x="979" y="196"/>
                  </a:lnTo>
                  <a:lnTo>
                    <a:pt x="986" y="206"/>
                  </a:lnTo>
                  <a:lnTo>
                    <a:pt x="993" y="217"/>
                  </a:lnTo>
                  <a:lnTo>
                    <a:pt x="998" y="229"/>
                  </a:lnTo>
                  <a:lnTo>
                    <a:pt x="1002" y="240"/>
                  </a:lnTo>
                  <a:lnTo>
                    <a:pt x="1004" y="252"/>
                  </a:lnTo>
                  <a:lnTo>
                    <a:pt x="1007" y="263"/>
                  </a:lnTo>
                  <a:lnTo>
                    <a:pt x="1007" y="275"/>
                  </a:lnTo>
                  <a:lnTo>
                    <a:pt x="1098" y="275"/>
                  </a:lnTo>
                  <a:close/>
                </a:path>
              </a:pathLst>
            </a:custGeom>
            <a:solidFill>
              <a:srgbClr val="FFFFF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74" name="Freeform 18"/>
            <p:cNvSpPr/>
            <p:nvPr/>
          </p:nvSpPr>
          <p:spPr>
            <a:xfrm>
              <a:off x="91" y="46"/>
              <a:ext cx="916" cy="1327"/>
            </a:xfrm>
            <a:custGeom>
              <a:avLst/>
              <a:gdLst>
                <a:gd name="txL" fmla="*/ 0 w 916"/>
                <a:gd name="txT" fmla="*/ 0 h 1327"/>
                <a:gd name="txR" fmla="*/ 916 w 916"/>
                <a:gd name="txB" fmla="*/ 1327 h 1327"/>
              </a:gdLst>
              <a:ahLst/>
              <a:cxnLst>
                <a:cxn ang="0">
                  <a:pos x="916" y="229"/>
                </a:cxn>
                <a:cxn ang="0">
                  <a:pos x="913" y="206"/>
                </a:cxn>
                <a:cxn ang="0">
                  <a:pos x="907" y="183"/>
                </a:cxn>
                <a:cxn ang="0">
                  <a:pos x="895" y="160"/>
                </a:cxn>
                <a:cxn ang="0">
                  <a:pos x="880" y="140"/>
                </a:cxn>
                <a:cxn ang="0">
                  <a:pos x="861" y="119"/>
                </a:cxn>
                <a:cxn ang="0">
                  <a:pos x="838" y="100"/>
                </a:cxn>
                <a:cxn ang="0">
                  <a:pos x="782" y="67"/>
                </a:cxn>
                <a:cxn ang="0">
                  <a:pos x="714" y="39"/>
                </a:cxn>
                <a:cxn ang="0">
                  <a:pos x="636" y="18"/>
                </a:cxn>
                <a:cxn ang="0">
                  <a:pos x="551" y="5"/>
                </a:cxn>
                <a:cxn ang="0">
                  <a:pos x="458" y="0"/>
                </a:cxn>
                <a:cxn ang="0">
                  <a:pos x="411" y="1"/>
                </a:cxn>
                <a:cxn ang="0">
                  <a:pos x="322" y="10"/>
                </a:cxn>
                <a:cxn ang="0">
                  <a:pos x="239" y="28"/>
                </a:cxn>
                <a:cxn ang="0">
                  <a:pos x="167" y="52"/>
                </a:cxn>
                <a:cxn ang="0">
                  <a:pos x="105" y="84"/>
                </a:cxn>
                <a:cxn ang="0">
                  <a:pos x="66" y="110"/>
                </a:cxn>
                <a:cxn ang="0">
                  <a:pos x="45" y="130"/>
                </a:cxn>
                <a:cxn ang="0">
                  <a:pos x="28" y="150"/>
                </a:cxn>
                <a:cxn ang="0">
                  <a:pos x="14" y="171"/>
                </a:cxn>
                <a:cxn ang="0">
                  <a:pos x="5" y="194"/>
                </a:cxn>
                <a:cxn ang="0">
                  <a:pos x="0" y="217"/>
                </a:cxn>
                <a:cxn ang="0">
                  <a:pos x="0" y="1327"/>
                </a:cxn>
                <a:cxn ang="0">
                  <a:pos x="0" y="1315"/>
                </a:cxn>
                <a:cxn ang="0">
                  <a:pos x="5" y="1293"/>
                </a:cxn>
                <a:cxn ang="0">
                  <a:pos x="14" y="1270"/>
                </a:cxn>
                <a:cxn ang="0">
                  <a:pos x="28" y="1248"/>
                </a:cxn>
                <a:cxn ang="0">
                  <a:pos x="45" y="1228"/>
                </a:cxn>
                <a:cxn ang="0">
                  <a:pos x="66" y="1209"/>
                </a:cxn>
                <a:cxn ang="0">
                  <a:pos x="105" y="1182"/>
                </a:cxn>
                <a:cxn ang="0">
                  <a:pos x="167" y="1150"/>
                </a:cxn>
                <a:cxn ang="0">
                  <a:pos x="239" y="1126"/>
                </a:cxn>
                <a:cxn ang="0">
                  <a:pos x="322" y="1108"/>
                </a:cxn>
                <a:cxn ang="0">
                  <a:pos x="411" y="1099"/>
                </a:cxn>
                <a:cxn ang="0">
                  <a:pos x="458" y="1098"/>
                </a:cxn>
                <a:cxn ang="0">
                  <a:pos x="551" y="1103"/>
                </a:cxn>
                <a:cxn ang="0">
                  <a:pos x="636" y="1116"/>
                </a:cxn>
                <a:cxn ang="0">
                  <a:pos x="714" y="1137"/>
                </a:cxn>
                <a:cxn ang="0">
                  <a:pos x="782" y="1165"/>
                </a:cxn>
                <a:cxn ang="0">
                  <a:pos x="838" y="1198"/>
                </a:cxn>
                <a:cxn ang="0">
                  <a:pos x="861" y="1218"/>
                </a:cxn>
                <a:cxn ang="0">
                  <a:pos x="880" y="1238"/>
                </a:cxn>
                <a:cxn ang="0">
                  <a:pos x="895" y="1258"/>
                </a:cxn>
                <a:cxn ang="0">
                  <a:pos x="907" y="1281"/>
                </a:cxn>
                <a:cxn ang="0">
                  <a:pos x="913" y="1304"/>
                </a:cxn>
                <a:cxn ang="0">
                  <a:pos x="916" y="1327"/>
                </a:cxn>
              </a:cxnLst>
              <a:rect l="txL" t="txT" r="txR" b="txB"/>
              <a:pathLst>
                <a:path w="916" h="1327">
                  <a:moveTo>
                    <a:pt x="916" y="229"/>
                  </a:moveTo>
                  <a:lnTo>
                    <a:pt x="916" y="229"/>
                  </a:lnTo>
                  <a:lnTo>
                    <a:pt x="916" y="217"/>
                  </a:lnTo>
                  <a:lnTo>
                    <a:pt x="913" y="206"/>
                  </a:lnTo>
                  <a:lnTo>
                    <a:pt x="911" y="194"/>
                  </a:lnTo>
                  <a:lnTo>
                    <a:pt x="907" y="183"/>
                  </a:lnTo>
                  <a:lnTo>
                    <a:pt x="902" y="171"/>
                  </a:lnTo>
                  <a:lnTo>
                    <a:pt x="895" y="160"/>
                  </a:lnTo>
                  <a:lnTo>
                    <a:pt x="888" y="150"/>
                  </a:lnTo>
                  <a:lnTo>
                    <a:pt x="880" y="140"/>
                  </a:lnTo>
                  <a:lnTo>
                    <a:pt x="870" y="130"/>
                  </a:lnTo>
                  <a:lnTo>
                    <a:pt x="861" y="119"/>
                  </a:lnTo>
                  <a:lnTo>
                    <a:pt x="850" y="110"/>
                  </a:lnTo>
                  <a:lnTo>
                    <a:pt x="838" y="100"/>
                  </a:lnTo>
                  <a:lnTo>
                    <a:pt x="811" y="84"/>
                  </a:lnTo>
                  <a:lnTo>
                    <a:pt x="782" y="67"/>
                  </a:lnTo>
                  <a:lnTo>
                    <a:pt x="749" y="52"/>
                  </a:lnTo>
                  <a:lnTo>
                    <a:pt x="714" y="39"/>
                  </a:lnTo>
                  <a:lnTo>
                    <a:pt x="677" y="28"/>
                  </a:lnTo>
                  <a:lnTo>
                    <a:pt x="636" y="18"/>
                  </a:lnTo>
                  <a:lnTo>
                    <a:pt x="594" y="10"/>
                  </a:lnTo>
                  <a:lnTo>
                    <a:pt x="551" y="5"/>
                  </a:lnTo>
                  <a:lnTo>
                    <a:pt x="505" y="1"/>
                  </a:lnTo>
                  <a:lnTo>
                    <a:pt x="458" y="0"/>
                  </a:lnTo>
                  <a:lnTo>
                    <a:pt x="411" y="1"/>
                  </a:lnTo>
                  <a:lnTo>
                    <a:pt x="365" y="5"/>
                  </a:lnTo>
                  <a:lnTo>
                    <a:pt x="322" y="10"/>
                  </a:lnTo>
                  <a:lnTo>
                    <a:pt x="280" y="18"/>
                  </a:lnTo>
                  <a:lnTo>
                    <a:pt x="239" y="28"/>
                  </a:lnTo>
                  <a:lnTo>
                    <a:pt x="202" y="39"/>
                  </a:lnTo>
                  <a:lnTo>
                    <a:pt x="167" y="52"/>
                  </a:lnTo>
                  <a:lnTo>
                    <a:pt x="134" y="67"/>
                  </a:lnTo>
                  <a:lnTo>
                    <a:pt x="105" y="84"/>
                  </a:lnTo>
                  <a:lnTo>
                    <a:pt x="78" y="100"/>
                  </a:lnTo>
                  <a:lnTo>
                    <a:pt x="66" y="110"/>
                  </a:lnTo>
                  <a:lnTo>
                    <a:pt x="55" y="119"/>
                  </a:lnTo>
                  <a:lnTo>
                    <a:pt x="45" y="130"/>
                  </a:lnTo>
                  <a:lnTo>
                    <a:pt x="36" y="140"/>
                  </a:lnTo>
                  <a:lnTo>
                    <a:pt x="28" y="150"/>
                  </a:lnTo>
                  <a:lnTo>
                    <a:pt x="21" y="160"/>
                  </a:lnTo>
                  <a:lnTo>
                    <a:pt x="14" y="171"/>
                  </a:lnTo>
                  <a:lnTo>
                    <a:pt x="9" y="183"/>
                  </a:lnTo>
                  <a:lnTo>
                    <a:pt x="5" y="194"/>
                  </a:lnTo>
                  <a:lnTo>
                    <a:pt x="3" y="206"/>
                  </a:lnTo>
                  <a:lnTo>
                    <a:pt x="0" y="217"/>
                  </a:lnTo>
                  <a:lnTo>
                    <a:pt x="0" y="229"/>
                  </a:lnTo>
                  <a:lnTo>
                    <a:pt x="0" y="1327"/>
                  </a:lnTo>
                  <a:lnTo>
                    <a:pt x="0" y="1315"/>
                  </a:lnTo>
                  <a:lnTo>
                    <a:pt x="3" y="1304"/>
                  </a:lnTo>
                  <a:lnTo>
                    <a:pt x="5" y="1293"/>
                  </a:lnTo>
                  <a:lnTo>
                    <a:pt x="9" y="1281"/>
                  </a:lnTo>
                  <a:lnTo>
                    <a:pt x="14" y="1270"/>
                  </a:lnTo>
                  <a:lnTo>
                    <a:pt x="21" y="1258"/>
                  </a:lnTo>
                  <a:lnTo>
                    <a:pt x="28" y="1248"/>
                  </a:lnTo>
                  <a:lnTo>
                    <a:pt x="36" y="1238"/>
                  </a:lnTo>
                  <a:lnTo>
                    <a:pt x="45" y="1228"/>
                  </a:lnTo>
                  <a:lnTo>
                    <a:pt x="55" y="1218"/>
                  </a:lnTo>
                  <a:lnTo>
                    <a:pt x="66" y="1209"/>
                  </a:lnTo>
                  <a:lnTo>
                    <a:pt x="78" y="1198"/>
                  </a:lnTo>
                  <a:lnTo>
                    <a:pt x="105" y="1182"/>
                  </a:lnTo>
                  <a:lnTo>
                    <a:pt x="134" y="1165"/>
                  </a:lnTo>
                  <a:lnTo>
                    <a:pt x="167" y="1150"/>
                  </a:lnTo>
                  <a:lnTo>
                    <a:pt x="202" y="1137"/>
                  </a:lnTo>
                  <a:lnTo>
                    <a:pt x="239" y="1126"/>
                  </a:lnTo>
                  <a:lnTo>
                    <a:pt x="280" y="1116"/>
                  </a:lnTo>
                  <a:lnTo>
                    <a:pt x="322" y="1108"/>
                  </a:lnTo>
                  <a:lnTo>
                    <a:pt x="365" y="1103"/>
                  </a:lnTo>
                  <a:lnTo>
                    <a:pt x="411" y="1099"/>
                  </a:lnTo>
                  <a:lnTo>
                    <a:pt x="458" y="1098"/>
                  </a:lnTo>
                  <a:lnTo>
                    <a:pt x="505" y="1099"/>
                  </a:lnTo>
                  <a:lnTo>
                    <a:pt x="551" y="1103"/>
                  </a:lnTo>
                  <a:lnTo>
                    <a:pt x="594" y="1108"/>
                  </a:lnTo>
                  <a:lnTo>
                    <a:pt x="636" y="1116"/>
                  </a:lnTo>
                  <a:lnTo>
                    <a:pt x="677" y="1126"/>
                  </a:lnTo>
                  <a:lnTo>
                    <a:pt x="714" y="1137"/>
                  </a:lnTo>
                  <a:lnTo>
                    <a:pt x="749" y="1150"/>
                  </a:lnTo>
                  <a:lnTo>
                    <a:pt x="782" y="1165"/>
                  </a:lnTo>
                  <a:lnTo>
                    <a:pt x="811" y="1182"/>
                  </a:lnTo>
                  <a:lnTo>
                    <a:pt x="838" y="1198"/>
                  </a:lnTo>
                  <a:lnTo>
                    <a:pt x="850" y="1209"/>
                  </a:lnTo>
                  <a:lnTo>
                    <a:pt x="861" y="1218"/>
                  </a:lnTo>
                  <a:lnTo>
                    <a:pt x="870" y="1228"/>
                  </a:lnTo>
                  <a:lnTo>
                    <a:pt x="880" y="1238"/>
                  </a:lnTo>
                  <a:lnTo>
                    <a:pt x="888" y="1248"/>
                  </a:lnTo>
                  <a:lnTo>
                    <a:pt x="895" y="1258"/>
                  </a:lnTo>
                  <a:lnTo>
                    <a:pt x="902" y="1270"/>
                  </a:lnTo>
                  <a:lnTo>
                    <a:pt x="907" y="1281"/>
                  </a:lnTo>
                  <a:lnTo>
                    <a:pt x="911" y="1293"/>
                  </a:lnTo>
                  <a:lnTo>
                    <a:pt x="913" y="1304"/>
                  </a:lnTo>
                  <a:lnTo>
                    <a:pt x="916" y="1315"/>
                  </a:lnTo>
                  <a:lnTo>
                    <a:pt x="916" y="1327"/>
                  </a:lnTo>
                  <a:lnTo>
                    <a:pt x="916" y="229"/>
                  </a:lnTo>
                  <a:close/>
                </a:path>
              </a:pathLst>
            </a:custGeom>
            <a:solidFill>
              <a:srgbClr val="5F5F5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9" name="Group 11"/>
          <p:cNvGrpSpPr/>
          <p:nvPr/>
        </p:nvGrpSpPr>
        <p:grpSpPr>
          <a:xfrm>
            <a:off x="2168525" y="1500188"/>
            <a:ext cx="1162050" cy="2905125"/>
            <a:chOff x="0" y="0"/>
            <a:chExt cx="732" cy="1830"/>
          </a:xfrm>
        </p:grpSpPr>
        <p:sp>
          <p:nvSpPr>
            <p:cNvPr id="10271" name="Freeform 20"/>
            <p:cNvSpPr/>
            <p:nvPr/>
          </p:nvSpPr>
          <p:spPr>
            <a:xfrm>
              <a:off x="0" y="0"/>
              <a:ext cx="732" cy="1830"/>
            </a:xfrm>
            <a:custGeom>
              <a:avLst/>
              <a:gdLst>
                <a:gd name="txL" fmla="*/ 0 w 732"/>
                <a:gd name="txT" fmla="*/ 0 h 1830"/>
                <a:gd name="txR" fmla="*/ 732 w 732"/>
                <a:gd name="txB" fmla="*/ 1830 h 1830"/>
              </a:gdLst>
              <a:ahLst/>
              <a:cxnLst>
                <a:cxn ang="0">
                  <a:pos x="732" y="183"/>
                </a:cxn>
                <a:cxn ang="0">
                  <a:pos x="731" y="164"/>
                </a:cxn>
                <a:cxn ang="0">
                  <a:pos x="725" y="146"/>
                </a:cxn>
                <a:cxn ang="0">
                  <a:pos x="716" y="128"/>
                </a:cxn>
                <a:cxn ang="0">
                  <a:pos x="688" y="95"/>
                </a:cxn>
                <a:cxn ang="0">
                  <a:pos x="648" y="66"/>
                </a:cxn>
                <a:cxn ang="0">
                  <a:pos x="599" y="41"/>
                </a:cxn>
                <a:cxn ang="0">
                  <a:pos x="540" y="21"/>
                </a:cxn>
                <a:cxn ang="0">
                  <a:pos x="475" y="7"/>
                </a:cxn>
                <a:cxn ang="0">
                  <a:pos x="403" y="1"/>
                </a:cxn>
                <a:cxn ang="0">
                  <a:pos x="366" y="0"/>
                </a:cxn>
                <a:cxn ang="0">
                  <a:pos x="292" y="3"/>
                </a:cxn>
                <a:cxn ang="0">
                  <a:pos x="224" y="14"/>
                </a:cxn>
                <a:cxn ang="0">
                  <a:pos x="161" y="31"/>
                </a:cxn>
                <a:cxn ang="0">
                  <a:pos x="107" y="53"/>
                </a:cxn>
                <a:cxn ang="0">
                  <a:pos x="62" y="80"/>
                </a:cxn>
                <a:cxn ang="0">
                  <a:pos x="29" y="111"/>
                </a:cxn>
                <a:cxn ang="0">
                  <a:pos x="11" y="137"/>
                </a:cxn>
                <a:cxn ang="0">
                  <a:pos x="4" y="155"/>
                </a:cxn>
                <a:cxn ang="0">
                  <a:pos x="0" y="174"/>
                </a:cxn>
                <a:cxn ang="0">
                  <a:pos x="0" y="1647"/>
                </a:cxn>
                <a:cxn ang="0">
                  <a:pos x="0" y="1656"/>
                </a:cxn>
                <a:cxn ang="0">
                  <a:pos x="4" y="1675"/>
                </a:cxn>
                <a:cxn ang="0">
                  <a:pos x="11" y="1693"/>
                </a:cxn>
                <a:cxn ang="0">
                  <a:pos x="29" y="1718"/>
                </a:cxn>
                <a:cxn ang="0">
                  <a:pos x="62" y="1750"/>
                </a:cxn>
                <a:cxn ang="0">
                  <a:pos x="107" y="1777"/>
                </a:cxn>
                <a:cxn ang="0">
                  <a:pos x="161" y="1798"/>
                </a:cxn>
                <a:cxn ang="0">
                  <a:pos x="224" y="1816"/>
                </a:cxn>
                <a:cxn ang="0">
                  <a:pos x="292" y="1826"/>
                </a:cxn>
                <a:cxn ang="0">
                  <a:pos x="366" y="1830"/>
                </a:cxn>
                <a:cxn ang="0">
                  <a:pos x="403" y="1829"/>
                </a:cxn>
                <a:cxn ang="0">
                  <a:pos x="475" y="1822"/>
                </a:cxn>
                <a:cxn ang="0">
                  <a:pos x="540" y="1808"/>
                </a:cxn>
                <a:cxn ang="0">
                  <a:pos x="599" y="1788"/>
                </a:cxn>
                <a:cxn ang="0">
                  <a:pos x="648" y="1764"/>
                </a:cxn>
                <a:cxn ang="0">
                  <a:pos x="688" y="1735"/>
                </a:cxn>
                <a:cxn ang="0">
                  <a:pos x="716" y="1702"/>
                </a:cxn>
                <a:cxn ang="0">
                  <a:pos x="725" y="1684"/>
                </a:cxn>
                <a:cxn ang="0">
                  <a:pos x="731" y="1666"/>
                </a:cxn>
                <a:cxn ang="0">
                  <a:pos x="732" y="1647"/>
                </a:cxn>
              </a:cxnLst>
              <a:rect l="txL" t="txT" r="txR" b="txB"/>
              <a:pathLst>
                <a:path w="732" h="1830">
                  <a:moveTo>
                    <a:pt x="732" y="183"/>
                  </a:moveTo>
                  <a:lnTo>
                    <a:pt x="732" y="183"/>
                  </a:lnTo>
                  <a:lnTo>
                    <a:pt x="732" y="174"/>
                  </a:lnTo>
                  <a:lnTo>
                    <a:pt x="731" y="164"/>
                  </a:lnTo>
                  <a:lnTo>
                    <a:pt x="728" y="155"/>
                  </a:lnTo>
                  <a:lnTo>
                    <a:pt x="725" y="146"/>
                  </a:lnTo>
                  <a:lnTo>
                    <a:pt x="721" y="137"/>
                  </a:lnTo>
                  <a:lnTo>
                    <a:pt x="716" y="128"/>
                  </a:lnTo>
                  <a:lnTo>
                    <a:pt x="703" y="111"/>
                  </a:lnTo>
                  <a:lnTo>
                    <a:pt x="688" y="95"/>
                  </a:lnTo>
                  <a:lnTo>
                    <a:pt x="670" y="80"/>
                  </a:lnTo>
                  <a:lnTo>
                    <a:pt x="648" y="66"/>
                  </a:lnTo>
                  <a:lnTo>
                    <a:pt x="625" y="53"/>
                  </a:lnTo>
                  <a:lnTo>
                    <a:pt x="599" y="41"/>
                  </a:lnTo>
                  <a:lnTo>
                    <a:pt x="571" y="31"/>
                  </a:lnTo>
                  <a:lnTo>
                    <a:pt x="540" y="21"/>
                  </a:lnTo>
                  <a:lnTo>
                    <a:pt x="508" y="14"/>
                  </a:lnTo>
                  <a:lnTo>
                    <a:pt x="475" y="7"/>
                  </a:lnTo>
                  <a:lnTo>
                    <a:pt x="440" y="3"/>
                  </a:lnTo>
                  <a:lnTo>
                    <a:pt x="403" y="1"/>
                  </a:lnTo>
                  <a:lnTo>
                    <a:pt x="366" y="0"/>
                  </a:lnTo>
                  <a:lnTo>
                    <a:pt x="329" y="1"/>
                  </a:lnTo>
                  <a:lnTo>
                    <a:pt x="292" y="3"/>
                  </a:lnTo>
                  <a:lnTo>
                    <a:pt x="257" y="7"/>
                  </a:lnTo>
                  <a:lnTo>
                    <a:pt x="224" y="14"/>
                  </a:lnTo>
                  <a:lnTo>
                    <a:pt x="192" y="21"/>
                  </a:lnTo>
                  <a:lnTo>
                    <a:pt x="161" y="31"/>
                  </a:lnTo>
                  <a:lnTo>
                    <a:pt x="133" y="41"/>
                  </a:lnTo>
                  <a:lnTo>
                    <a:pt x="107" y="53"/>
                  </a:lnTo>
                  <a:lnTo>
                    <a:pt x="84" y="66"/>
                  </a:lnTo>
                  <a:lnTo>
                    <a:pt x="62" y="80"/>
                  </a:lnTo>
                  <a:lnTo>
                    <a:pt x="44" y="95"/>
                  </a:lnTo>
                  <a:lnTo>
                    <a:pt x="29" y="111"/>
                  </a:lnTo>
                  <a:lnTo>
                    <a:pt x="16" y="128"/>
                  </a:lnTo>
                  <a:lnTo>
                    <a:pt x="11" y="137"/>
                  </a:lnTo>
                  <a:lnTo>
                    <a:pt x="7" y="146"/>
                  </a:lnTo>
                  <a:lnTo>
                    <a:pt x="4" y="155"/>
                  </a:lnTo>
                  <a:lnTo>
                    <a:pt x="1" y="164"/>
                  </a:lnTo>
                  <a:lnTo>
                    <a:pt x="0" y="174"/>
                  </a:lnTo>
                  <a:lnTo>
                    <a:pt x="0" y="183"/>
                  </a:lnTo>
                  <a:lnTo>
                    <a:pt x="0" y="1647"/>
                  </a:lnTo>
                  <a:lnTo>
                    <a:pt x="0" y="1656"/>
                  </a:lnTo>
                  <a:lnTo>
                    <a:pt x="1" y="1666"/>
                  </a:lnTo>
                  <a:lnTo>
                    <a:pt x="4" y="1675"/>
                  </a:lnTo>
                  <a:lnTo>
                    <a:pt x="7" y="1684"/>
                  </a:lnTo>
                  <a:lnTo>
                    <a:pt x="11" y="1693"/>
                  </a:lnTo>
                  <a:lnTo>
                    <a:pt x="16" y="1702"/>
                  </a:lnTo>
                  <a:lnTo>
                    <a:pt x="29" y="1718"/>
                  </a:lnTo>
                  <a:lnTo>
                    <a:pt x="44" y="1735"/>
                  </a:lnTo>
                  <a:lnTo>
                    <a:pt x="62" y="1750"/>
                  </a:lnTo>
                  <a:lnTo>
                    <a:pt x="84" y="1764"/>
                  </a:lnTo>
                  <a:lnTo>
                    <a:pt x="107" y="1777"/>
                  </a:lnTo>
                  <a:lnTo>
                    <a:pt x="133" y="1788"/>
                  </a:lnTo>
                  <a:lnTo>
                    <a:pt x="161" y="1798"/>
                  </a:lnTo>
                  <a:lnTo>
                    <a:pt x="192" y="1808"/>
                  </a:lnTo>
                  <a:lnTo>
                    <a:pt x="224" y="1816"/>
                  </a:lnTo>
                  <a:lnTo>
                    <a:pt x="257" y="1822"/>
                  </a:lnTo>
                  <a:lnTo>
                    <a:pt x="292" y="1826"/>
                  </a:lnTo>
                  <a:lnTo>
                    <a:pt x="329" y="1829"/>
                  </a:lnTo>
                  <a:lnTo>
                    <a:pt x="366" y="1830"/>
                  </a:lnTo>
                  <a:lnTo>
                    <a:pt x="403" y="1829"/>
                  </a:lnTo>
                  <a:lnTo>
                    <a:pt x="440" y="1826"/>
                  </a:lnTo>
                  <a:lnTo>
                    <a:pt x="475" y="1822"/>
                  </a:lnTo>
                  <a:lnTo>
                    <a:pt x="508" y="1816"/>
                  </a:lnTo>
                  <a:lnTo>
                    <a:pt x="540" y="1808"/>
                  </a:lnTo>
                  <a:lnTo>
                    <a:pt x="571" y="1798"/>
                  </a:lnTo>
                  <a:lnTo>
                    <a:pt x="599" y="1788"/>
                  </a:lnTo>
                  <a:lnTo>
                    <a:pt x="625" y="1777"/>
                  </a:lnTo>
                  <a:lnTo>
                    <a:pt x="648" y="1764"/>
                  </a:lnTo>
                  <a:lnTo>
                    <a:pt x="670" y="1750"/>
                  </a:lnTo>
                  <a:lnTo>
                    <a:pt x="688" y="1735"/>
                  </a:lnTo>
                  <a:lnTo>
                    <a:pt x="703" y="1718"/>
                  </a:lnTo>
                  <a:lnTo>
                    <a:pt x="716" y="1702"/>
                  </a:lnTo>
                  <a:lnTo>
                    <a:pt x="721" y="1693"/>
                  </a:lnTo>
                  <a:lnTo>
                    <a:pt x="725" y="1684"/>
                  </a:lnTo>
                  <a:lnTo>
                    <a:pt x="728" y="1675"/>
                  </a:lnTo>
                  <a:lnTo>
                    <a:pt x="731" y="1666"/>
                  </a:lnTo>
                  <a:lnTo>
                    <a:pt x="732" y="1656"/>
                  </a:lnTo>
                  <a:lnTo>
                    <a:pt x="732" y="1647"/>
                  </a:lnTo>
                  <a:lnTo>
                    <a:pt x="732" y="183"/>
                  </a:lnTo>
                  <a:close/>
                </a:path>
              </a:pathLst>
            </a:custGeom>
            <a:gradFill rotWithShape="1">
              <a:gsLst>
                <a:gs pos="0">
                  <a:srgbClr val="C00000"/>
                </a:gs>
                <a:gs pos="50000">
                  <a:srgbClr val="FFC000"/>
                </a:gs>
                <a:gs pos="100000">
                  <a:srgbClr val="C00000"/>
                </a:gs>
              </a:gsLst>
              <a:lin ang="0" scaled="1"/>
              <a:tileRect/>
            </a:gra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72" name="Freeform 21"/>
            <p:cNvSpPr/>
            <p:nvPr/>
          </p:nvSpPr>
          <p:spPr>
            <a:xfrm>
              <a:off x="0" y="0"/>
              <a:ext cx="732" cy="366"/>
            </a:xfrm>
            <a:custGeom>
              <a:avLst/>
              <a:gdLst>
                <a:gd name="txL" fmla="*/ 0 w 732"/>
                <a:gd name="txT" fmla="*/ 0 h 366"/>
                <a:gd name="txR" fmla="*/ 732 w 732"/>
                <a:gd name="txB" fmla="*/ 366 h 366"/>
              </a:gdLst>
              <a:ahLst/>
              <a:cxnLst>
                <a:cxn ang="0">
                  <a:pos x="732" y="183"/>
                </a:cxn>
                <a:cxn ang="0">
                  <a:pos x="731" y="202"/>
                </a:cxn>
                <a:cxn ang="0">
                  <a:pos x="725" y="219"/>
                </a:cxn>
                <a:cxn ang="0">
                  <a:pos x="716" y="237"/>
                </a:cxn>
                <a:cxn ang="0">
                  <a:pos x="688" y="270"/>
                </a:cxn>
                <a:cxn ang="0">
                  <a:pos x="648" y="300"/>
                </a:cxn>
                <a:cxn ang="0">
                  <a:pos x="599" y="324"/>
                </a:cxn>
                <a:cxn ang="0">
                  <a:pos x="540" y="344"/>
                </a:cxn>
                <a:cxn ang="0">
                  <a:pos x="475" y="358"/>
                </a:cxn>
                <a:cxn ang="0">
                  <a:pos x="403" y="364"/>
                </a:cxn>
                <a:cxn ang="0">
                  <a:pos x="366" y="366"/>
                </a:cxn>
                <a:cxn ang="0">
                  <a:pos x="292" y="362"/>
                </a:cxn>
                <a:cxn ang="0">
                  <a:pos x="224" y="352"/>
                </a:cxn>
                <a:cxn ang="0">
                  <a:pos x="161" y="334"/>
                </a:cxn>
                <a:cxn ang="0">
                  <a:pos x="107" y="312"/>
                </a:cxn>
                <a:cxn ang="0">
                  <a:pos x="62" y="286"/>
                </a:cxn>
                <a:cxn ang="0">
                  <a:pos x="29" y="254"/>
                </a:cxn>
                <a:cxn ang="0">
                  <a:pos x="11" y="228"/>
                </a:cxn>
                <a:cxn ang="0">
                  <a:pos x="4" y="211"/>
                </a:cxn>
                <a:cxn ang="0">
                  <a:pos x="0" y="191"/>
                </a:cxn>
                <a:cxn ang="0">
                  <a:pos x="0" y="183"/>
                </a:cxn>
                <a:cxn ang="0">
                  <a:pos x="1" y="164"/>
                </a:cxn>
                <a:cxn ang="0">
                  <a:pos x="7" y="146"/>
                </a:cxn>
                <a:cxn ang="0">
                  <a:pos x="16" y="128"/>
                </a:cxn>
                <a:cxn ang="0">
                  <a:pos x="44" y="95"/>
                </a:cxn>
                <a:cxn ang="0">
                  <a:pos x="84" y="66"/>
                </a:cxn>
                <a:cxn ang="0">
                  <a:pos x="133" y="41"/>
                </a:cxn>
                <a:cxn ang="0">
                  <a:pos x="192" y="21"/>
                </a:cxn>
                <a:cxn ang="0">
                  <a:pos x="257" y="7"/>
                </a:cxn>
                <a:cxn ang="0">
                  <a:pos x="329" y="1"/>
                </a:cxn>
                <a:cxn ang="0">
                  <a:pos x="366" y="0"/>
                </a:cxn>
                <a:cxn ang="0">
                  <a:pos x="440" y="3"/>
                </a:cxn>
                <a:cxn ang="0">
                  <a:pos x="508" y="14"/>
                </a:cxn>
                <a:cxn ang="0">
                  <a:pos x="571" y="31"/>
                </a:cxn>
                <a:cxn ang="0">
                  <a:pos x="625" y="53"/>
                </a:cxn>
                <a:cxn ang="0">
                  <a:pos x="670" y="80"/>
                </a:cxn>
                <a:cxn ang="0">
                  <a:pos x="703" y="111"/>
                </a:cxn>
                <a:cxn ang="0">
                  <a:pos x="721" y="137"/>
                </a:cxn>
                <a:cxn ang="0">
                  <a:pos x="728" y="155"/>
                </a:cxn>
                <a:cxn ang="0">
                  <a:pos x="732" y="174"/>
                </a:cxn>
                <a:cxn ang="0">
                  <a:pos x="732" y="183"/>
                </a:cxn>
              </a:cxnLst>
              <a:rect l="txL" t="txT" r="txR" b="txB"/>
              <a:pathLst>
                <a:path w="732" h="366">
                  <a:moveTo>
                    <a:pt x="732" y="183"/>
                  </a:moveTo>
                  <a:lnTo>
                    <a:pt x="732" y="183"/>
                  </a:lnTo>
                  <a:lnTo>
                    <a:pt x="732" y="191"/>
                  </a:lnTo>
                  <a:lnTo>
                    <a:pt x="731" y="202"/>
                  </a:lnTo>
                  <a:lnTo>
                    <a:pt x="728" y="211"/>
                  </a:lnTo>
                  <a:lnTo>
                    <a:pt x="725" y="219"/>
                  </a:lnTo>
                  <a:lnTo>
                    <a:pt x="721" y="228"/>
                  </a:lnTo>
                  <a:lnTo>
                    <a:pt x="716" y="237"/>
                  </a:lnTo>
                  <a:lnTo>
                    <a:pt x="703" y="254"/>
                  </a:lnTo>
                  <a:lnTo>
                    <a:pt x="688" y="270"/>
                  </a:lnTo>
                  <a:lnTo>
                    <a:pt x="670" y="286"/>
                  </a:lnTo>
                  <a:lnTo>
                    <a:pt x="648" y="300"/>
                  </a:lnTo>
                  <a:lnTo>
                    <a:pt x="625" y="312"/>
                  </a:lnTo>
                  <a:lnTo>
                    <a:pt x="599" y="324"/>
                  </a:lnTo>
                  <a:lnTo>
                    <a:pt x="571" y="334"/>
                  </a:lnTo>
                  <a:lnTo>
                    <a:pt x="540" y="344"/>
                  </a:lnTo>
                  <a:lnTo>
                    <a:pt x="508" y="352"/>
                  </a:lnTo>
                  <a:lnTo>
                    <a:pt x="475" y="358"/>
                  </a:lnTo>
                  <a:lnTo>
                    <a:pt x="440" y="362"/>
                  </a:lnTo>
                  <a:lnTo>
                    <a:pt x="403" y="364"/>
                  </a:lnTo>
                  <a:lnTo>
                    <a:pt x="366" y="366"/>
                  </a:lnTo>
                  <a:lnTo>
                    <a:pt x="329" y="364"/>
                  </a:lnTo>
                  <a:lnTo>
                    <a:pt x="292" y="362"/>
                  </a:lnTo>
                  <a:lnTo>
                    <a:pt x="257" y="358"/>
                  </a:lnTo>
                  <a:lnTo>
                    <a:pt x="224" y="352"/>
                  </a:lnTo>
                  <a:lnTo>
                    <a:pt x="192" y="344"/>
                  </a:lnTo>
                  <a:lnTo>
                    <a:pt x="161" y="334"/>
                  </a:lnTo>
                  <a:lnTo>
                    <a:pt x="133" y="324"/>
                  </a:lnTo>
                  <a:lnTo>
                    <a:pt x="107" y="312"/>
                  </a:lnTo>
                  <a:lnTo>
                    <a:pt x="84" y="300"/>
                  </a:lnTo>
                  <a:lnTo>
                    <a:pt x="62" y="286"/>
                  </a:lnTo>
                  <a:lnTo>
                    <a:pt x="44" y="270"/>
                  </a:lnTo>
                  <a:lnTo>
                    <a:pt x="29" y="254"/>
                  </a:lnTo>
                  <a:lnTo>
                    <a:pt x="16" y="237"/>
                  </a:lnTo>
                  <a:lnTo>
                    <a:pt x="11" y="228"/>
                  </a:lnTo>
                  <a:lnTo>
                    <a:pt x="7" y="219"/>
                  </a:lnTo>
                  <a:lnTo>
                    <a:pt x="4" y="211"/>
                  </a:lnTo>
                  <a:lnTo>
                    <a:pt x="1" y="202"/>
                  </a:lnTo>
                  <a:lnTo>
                    <a:pt x="0" y="191"/>
                  </a:lnTo>
                  <a:lnTo>
                    <a:pt x="0" y="183"/>
                  </a:lnTo>
                  <a:lnTo>
                    <a:pt x="0" y="174"/>
                  </a:lnTo>
                  <a:lnTo>
                    <a:pt x="1" y="164"/>
                  </a:lnTo>
                  <a:lnTo>
                    <a:pt x="4" y="155"/>
                  </a:lnTo>
                  <a:lnTo>
                    <a:pt x="7" y="146"/>
                  </a:lnTo>
                  <a:lnTo>
                    <a:pt x="11" y="137"/>
                  </a:lnTo>
                  <a:lnTo>
                    <a:pt x="16" y="128"/>
                  </a:lnTo>
                  <a:lnTo>
                    <a:pt x="29" y="111"/>
                  </a:lnTo>
                  <a:lnTo>
                    <a:pt x="44" y="95"/>
                  </a:lnTo>
                  <a:lnTo>
                    <a:pt x="62" y="80"/>
                  </a:lnTo>
                  <a:lnTo>
                    <a:pt x="84" y="66"/>
                  </a:lnTo>
                  <a:lnTo>
                    <a:pt x="107" y="53"/>
                  </a:lnTo>
                  <a:lnTo>
                    <a:pt x="133" y="41"/>
                  </a:lnTo>
                  <a:lnTo>
                    <a:pt x="161" y="31"/>
                  </a:lnTo>
                  <a:lnTo>
                    <a:pt x="192" y="21"/>
                  </a:lnTo>
                  <a:lnTo>
                    <a:pt x="224" y="14"/>
                  </a:lnTo>
                  <a:lnTo>
                    <a:pt x="257" y="7"/>
                  </a:lnTo>
                  <a:lnTo>
                    <a:pt x="292" y="3"/>
                  </a:lnTo>
                  <a:lnTo>
                    <a:pt x="329" y="1"/>
                  </a:lnTo>
                  <a:lnTo>
                    <a:pt x="366" y="0"/>
                  </a:lnTo>
                  <a:lnTo>
                    <a:pt x="403" y="1"/>
                  </a:lnTo>
                  <a:lnTo>
                    <a:pt x="440" y="3"/>
                  </a:lnTo>
                  <a:lnTo>
                    <a:pt x="475" y="7"/>
                  </a:lnTo>
                  <a:lnTo>
                    <a:pt x="508" y="14"/>
                  </a:lnTo>
                  <a:lnTo>
                    <a:pt x="540" y="21"/>
                  </a:lnTo>
                  <a:lnTo>
                    <a:pt x="571" y="31"/>
                  </a:lnTo>
                  <a:lnTo>
                    <a:pt x="599" y="41"/>
                  </a:lnTo>
                  <a:lnTo>
                    <a:pt x="625" y="53"/>
                  </a:lnTo>
                  <a:lnTo>
                    <a:pt x="648" y="66"/>
                  </a:lnTo>
                  <a:lnTo>
                    <a:pt x="670" y="80"/>
                  </a:lnTo>
                  <a:lnTo>
                    <a:pt x="688" y="95"/>
                  </a:lnTo>
                  <a:lnTo>
                    <a:pt x="703" y="111"/>
                  </a:lnTo>
                  <a:lnTo>
                    <a:pt x="716" y="128"/>
                  </a:lnTo>
                  <a:lnTo>
                    <a:pt x="721" y="137"/>
                  </a:lnTo>
                  <a:lnTo>
                    <a:pt x="725" y="146"/>
                  </a:lnTo>
                  <a:lnTo>
                    <a:pt x="728" y="155"/>
                  </a:lnTo>
                  <a:lnTo>
                    <a:pt x="731" y="164"/>
                  </a:lnTo>
                  <a:lnTo>
                    <a:pt x="732" y="174"/>
                  </a:lnTo>
                  <a:lnTo>
                    <a:pt x="732" y="183"/>
                  </a:lnTo>
                  <a:close/>
                </a:path>
              </a:pathLst>
            </a:custGeom>
            <a:solidFill>
              <a:srgbClr val="FFC000"/>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10" name="Group 14"/>
          <p:cNvGrpSpPr/>
          <p:nvPr/>
        </p:nvGrpSpPr>
        <p:grpSpPr>
          <a:xfrm>
            <a:off x="1878013" y="2371725"/>
            <a:ext cx="1743075" cy="2178050"/>
            <a:chOff x="0" y="0"/>
            <a:chExt cx="1098" cy="1372"/>
          </a:xfrm>
        </p:grpSpPr>
        <p:sp>
          <p:nvSpPr>
            <p:cNvPr id="10269" name="Freeform 23"/>
            <p:cNvSpPr/>
            <p:nvPr/>
          </p:nvSpPr>
          <p:spPr>
            <a:xfrm>
              <a:off x="0" y="0"/>
              <a:ext cx="1098" cy="274"/>
            </a:xfrm>
            <a:custGeom>
              <a:avLst/>
              <a:gdLst>
                <a:gd name="txL" fmla="*/ 0 w 1098"/>
                <a:gd name="txT" fmla="*/ 0 h 274"/>
                <a:gd name="txR" fmla="*/ 1098 w 1098"/>
                <a:gd name="txB" fmla="*/ 274 h 274"/>
              </a:gdLst>
              <a:ahLst/>
              <a:cxnLst>
                <a:cxn ang="0">
                  <a:pos x="0" y="0"/>
                </a:cxn>
                <a:cxn ang="0">
                  <a:pos x="2" y="28"/>
                </a:cxn>
                <a:cxn ang="0">
                  <a:pos x="11" y="56"/>
                </a:cxn>
                <a:cxn ang="0">
                  <a:pos x="24" y="81"/>
                </a:cxn>
                <a:cxn ang="0">
                  <a:pos x="43" y="106"/>
                </a:cxn>
                <a:cxn ang="0">
                  <a:pos x="66" y="131"/>
                </a:cxn>
                <a:cxn ang="0">
                  <a:pos x="94" y="153"/>
                </a:cxn>
                <a:cxn ang="0">
                  <a:pos x="126" y="174"/>
                </a:cxn>
                <a:cxn ang="0">
                  <a:pos x="161" y="194"/>
                </a:cxn>
                <a:cxn ang="0">
                  <a:pos x="199" y="212"/>
                </a:cxn>
                <a:cxn ang="0">
                  <a:pos x="287" y="241"/>
                </a:cxn>
                <a:cxn ang="0">
                  <a:pos x="386" y="261"/>
                </a:cxn>
                <a:cxn ang="0">
                  <a:pos x="493" y="273"/>
                </a:cxn>
                <a:cxn ang="0">
                  <a:pos x="549" y="274"/>
                </a:cxn>
                <a:cxn ang="0">
                  <a:pos x="660" y="269"/>
                </a:cxn>
                <a:cxn ang="0">
                  <a:pos x="763" y="253"/>
                </a:cxn>
                <a:cxn ang="0">
                  <a:pos x="857" y="227"/>
                </a:cxn>
                <a:cxn ang="0">
                  <a:pos x="918" y="203"/>
                </a:cxn>
                <a:cxn ang="0">
                  <a:pos x="956" y="184"/>
                </a:cxn>
                <a:cxn ang="0">
                  <a:pos x="989" y="164"/>
                </a:cxn>
                <a:cxn ang="0">
                  <a:pos x="1018" y="142"/>
                </a:cxn>
                <a:cxn ang="0">
                  <a:pos x="1044" y="119"/>
                </a:cxn>
                <a:cxn ang="0">
                  <a:pos x="1065" y="94"/>
                </a:cxn>
                <a:cxn ang="0">
                  <a:pos x="1080" y="68"/>
                </a:cxn>
                <a:cxn ang="0">
                  <a:pos x="1092" y="42"/>
                </a:cxn>
                <a:cxn ang="0">
                  <a:pos x="1097" y="14"/>
                </a:cxn>
                <a:cxn ang="0">
                  <a:pos x="1007" y="0"/>
                </a:cxn>
                <a:cxn ang="0">
                  <a:pos x="1007" y="11"/>
                </a:cxn>
                <a:cxn ang="0">
                  <a:pos x="1002" y="34"/>
                </a:cxn>
                <a:cxn ang="0">
                  <a:pos x="993" y="57"/>
                </a:cxn>
                <a:cxn ang="0">
                  <a:pos x="979" y="78"/>
                </a:cxn>
                <a:cxn ang="0">
                  <a:pos x="961" y="99"/>
                </a:cxn>
                <a:cxn ang="0">
                  <a:pos x="941" y="118"/>
                </a:cxn>
                <a:cxn ang="0">
                  <a:pos x="902" y="145"/>
                </a:cxn>
                <a:cxn ang="0">
                  <a:pos x="840" y="176"/>
                </a:cxn>
                <a:cxn ang="0">
                  <a:pos x="768" y="200"/>
                </a:cxn>
                <a:cxn ang="0">
                  <a:pos x="685" y="218"/>
                </a:cxn>
                <a:cxn ang="0">
                  <a:pos x="596" y="227"/>
                </a:cxn>
                <a:cxn ang="0">
                  <a:pos x="549" y="228"/>
                </a:cxn>
                <a:cxn ang="0">
                  <a:pos x="456" y="223"/>
                </a:cxn>
                <a:cxn ang="0">
                  <a:pos x="371" y="211"/>
                </a:cxn>
                <a:cxn ang="0">
                  <a:pos x="293" y="189"/>
                </a:cxn>
                <a:cxn ang="0">
                  <a:pos x="225" y="161"/>
                </a:cxn>
                <a:cxn ang="0">
                  <a:pos x="169" y="128"/>
                </a:cxn>
                <a:cxn ang="0">
                  <a:pos x="146" y="109"/>
                </a:cxn>
                <a:cxn ang="0">
                  <a:pos x="127" y="89"/>
                </a:cxn>
                <a:cxn ang="0">
                  <a:pos x="112" y="68"/>
                </a:cxn>
                <a:cxn ang="0">
                  <a:pos x="100" y="45"/>
                </a:cxn>
                <a:cxn ang="0">
                  <a:pos x="94" y="23"/>
                </a:cxn>
                <a:cxn ang="0">
                  <a:pos x="91" y="0"/>
                </a:cxn>
              </a:cxnLst>
              <a:rect l="txL" t="txT" r="txR" b="txB"/>
              <a:pathLst>
                <a:path w="1098" h="274">
                  <a:moveTo>
                    <a:pt x="0" y="0"/>
                  </a:moveTo>
                  <a:lnTo>
                    <a:pt x="0" y="0"/>
                  </a:lnTo>
                  <a:lnTo>
                    <a:pt x="1" y="14"/>
                  </a:lnTo>
                  <a:lnTo>
                    <a:pt x="2" y="28"/>
                  </a:lnTo>
                  <a:lnTo>
                    <a:pt x="6" y="42"/>
                  </a:lnTo>
                  <a:lnTo>
                    <a:pt x="11" y="56"/>
                  </a:lnTo>
                  <a:lnTo>
                    <a:pt x="18" y="68"/>
                  </a:lnTo>
                  <a:lnTo>
                    <a:pt x="24" y="81"/>
                  </a:lnTo>
                  <a:lnTo>
                    <a:pt x="33" y="94"/>
                  </a:lnTo>
                  <a:lnTo>
                    <a:pt x="43" y="106"/>
                  </a:lnTo>
                  <a:lnTo>
                    <a:pt x="54" y="119"/>
                  </a:lnTo>
                  <a:lnTo>
                    <a:pt x="66" y="131"/>
                  </a:lnTo>
                  <a:lnTo>
                    <a:pt x="80" y="142"/>
                  </a:lnTo>
                  <a:lnTo>
                    <a:pt x="94" y="153"/>
                  </a:lnTo>
                  <a:lnTo>
                    <a:pt x="109" y="164"/>
                  </a:lnTo>
                  <a:lnTo>
                    <a:pt x="126" y="174"/>
                  </a:lnTo>
                  <a:lnTo>
                    <a:pt x="142" y="184"/>
                  </a:lnTo>
                  <a:lnTo>
                    <a:pt x="161" y="194"/>
                  </a:lnTo>
                  <a:lnTo>
                    <a:pt x="180" y="203"/>
                  </a:lnTo>
                  <a:lnTo>
                    <a:pt x="199" y="212"/>
                  </a:lnTo>
                  <a:lnTo>
                    <a:pt x="241" y="227"/>
                  </a:lnTo>
                  <a:lnTo>
                    <a:pt x="287" y="241"/>
                  </a:lnTo>
                  <a:lnTo>
                    <a:pt x="335" y="253"/>
                  </a:lnTo>
                  <a:lnTo>
                    <a:pt x="386" y="261"/>
                  </a:lnTo>
                  <a:lnTo>
                    <a:pt x="438" y="269"/>
                  </a:lnTo>
                  <a:lnTo>
                    <a:pt x="493" y="273"/>
                  </a:lnTo>
                  <a:lnTo>
                    <a:pt x="549" y="274"/>
                  </a:lnTo>
                  <a:lnTo>
                    <a:pt x="605" y="273"/>
                  </a:lnTo>
                  <a:lnTo>
                    <a:pt x="660" y="269"/>
                  </a:lnTo>
                  <a:lnTo>
                    <a:pt x="712" y="261"/>
                  </a:lnTo>
                  <a:lnTo>
                    <a:pt x="763" y="253"/>
                  </a:lnTo>
                  <a:lnTo>
                    <a:pt x="811" y="241"/>
                  </a:lnTo>
                  <a:lnTo>
                    <a:pt x="857" y="227"/>
                  </a:lnTo>
                  <a:lnTo>
                    <a:pt x="899" y="212"/>
                  </a:lnTo>
                  <a:lnTo>
                    <a:pt x="918" y="203"/>
                  </a:lnTo>
                  <a:lnTo>
                    <a:pt x="937" y="194"/>
                  </a:lnTo>
                  <a:lnTo>
                    <a:pt x="956" y="184"/>
                  </a:lnTo>
                  <a:lnTo>
                    <a:pt x="972" y="174"/>
                  </a:lnTo>
                  <a:lnTo>
                    <a:pt x="989" y="164"/>
                  </a:lnTo>
                  <a:lnTo>
                    <a:pt x="1004" y="153"/>
                  </a:lnTo>
                  <a:lnTo>
                    <a:pt x="1018" y="142"/>
                  </a:lnTo>
                  <a:lnTo>
                    <a:pt x="1032" y="131"/>
                  </a:lnTo>
                  <a:lnTo>
                    <a:pt x="1044" y="119"/>
                  </a:lnTo>
                  <a:lnTo>
                    <a:pt x="1055" y="106"/>
                  </a:lnTo>
                  <a:lnTo>
                    <a:pt x="1065" y="94"/>
                  </a:lnTo>
                  <a:lnTo>
                    <a:pt x="1074" y="81"/>
                  </a:lnTo>
                  <a:lnTo>
                    <a:pt x="1080" y="68"/>
                  </a:lnTo>
                  <a:lnTo>
                    <a:pt x="1087" y="56"/>
                  </a:lnTo>
                  <a:lnTo>
                    <a:pt x="1092" y="42"/>
                  </a:lnTo>
                  <a:lnTo>
                    <a:pt x="1096" y="28"/>
                  </a:lnTo>
                  <a:lnTo>
                    <a:pt x="1097" y="14"/>
                  </a:lnTo>
                  <a:lnTo>
                    <a:pt x="1098" y="0"/>
                  </a:lnTo>
                  <a:lnTo>
                    <a:pt x="1007" y="0"/>
                  </a:lnTo>
                  <a:lnTo>
                    <a:pt x="1007" y="11"/>
                  </a:lnTo>
                  <a:lnTo>
                    <a:pt x="1004" y="23"/>
                  </a:lnTo>
                  <a:lnTo>
                    <a:pt x="1002" y="34"/>
                  </a:lnTo>
                  <a:lnTo>
                    <a:pt x="998" y="45"/>
                  </a:lnTo>
                  <a:lnTo>
                    <a:pt x="993" y="57"/>
                  </a:lnTo>
                  <a:lnTo>
                    <a:pt x="986" y="68"/>
                  </a:lnTo>
                  <a:lnTo>
                    <a:pt x="979" y="78"/>
                  </a:lnTo>
                  <a:lnTo>
                    <a:pt x="971" y="89"/>
                  </a:lnTo>
                  <a:lnTo>
                    <a:pt x="961" y="99"/>
                  </a:lnTo>
                  <a:lnTo>
                    <a:pt x="952" y="109"/>
                  </a:lnTo>
                  <a:lnTo>
                    <a:pt x="941" y="118"/>
                  </a:lnTo>
                  <a:lnTo>
                    <a:pt x="929" y="128"/>
                  </a:lnTo>
                  <a:lnTo>
                    <a:pt x="902" y="145"/>
                  </a:lnTo>
                  <a:lnTo>
                    <a:pt x="873" y="161"/>
                  </a:lnTo>
                  <a:lnTo>
                    <a:pt x="840" y="176"/>
                  </a:lnTo>
                  <a:lnTo>
                    <a:pt x="805" y="189"/>
                  </a:lnTo>
                  <a:lnTo>
                    <a:pt x="768" y="200"/>
                  </a:lnTo>
                  <a:lnTo>
                    <a:pt x="727" y="211"/>
                  </a:lnTo>
                  <a:lnTo>
                    <a:pt x="685" y="218"/>
                  </a:lnTo>
                  <a:lnTo>
                    <a:pt x="642" y="223"/>
                  </a:lnTo>
                  <a:lnTo>
                    <a:pt x="596" y="227"/>
                  </a:lnTo>
                  <a:lnTo>
                    <a:pt x="549" y="228"/>
                  </a:lnTo>
                  <a:lnTo>
                    <a:pt x="502" y="227"/>
                  </a:lnTo>
                  <a:lnTo>
                    <a:pt x="456" y="223"/>
                  </a:lnTo>
                  <a:lnTo>
                    <a:pt x="413" y="218"/>
                  </a:lnTo>
                  <a:lnTo>
                    <a:pt x="371" y="211"/>
                  </a:lnTo>
                  <a:lnTo>
                    <a:pt x="330" y="200"/>
                  </a:lnTo>
                  <a:lnTo>
                    <a:pt x="293" y="189"/>
                  </a:lnTo>
                  <a:lnTo>
                    <a:pt x="258" y="176"/>
                  </a:lnTo>
                  <a:lnTo>
                    <a:pt x="225" y="161"/>
                  </a:lnTo>
                  <a:lnTo>
                    <a:pt x="196" y="145"/>
                  </a:lnTo>
                  <a:lnTo>
                    <a:pt x="169" y="128"/>
                  </a:lnTo>
                  <a:lnTo>
                    <a:pt x="157" y="118"/>
                  </a:lnTo>
                  <a:lnTo>
                    <a:pt x="146" y="109"/>
                  </a:lnTo>
                  <a:lnTo>
                    <a:pt x="136" y="99"/>
                  </a:lnTo>
                  <a:lnTo>
                    <a:pt x="127" y="89"/>
                  </a:lnTo>
                  <a:lnTo>
                    <a:pt x="119" y="78"/>
                  </a:lnTo>
                  <a:lnTo>
                    <a:pt x="112" y="68"/>
                  </a:lnTo>
                  <a:lnTo>
                    <a:pt x="105" y="57"/>
                  </a:lnTo>
                  <a:lnTo>
                    <a:pt x="100" y="45"/>
                  </a:lnTo>
                  <a:lnTo>
                    <a:pt x="96" y="34"/>
                  </a:lnTo>
                  <a:lnTo>
                    <a:pt x="94" y="23"/>
                  </a:lnTo>
                  <a:lnTo>
                    <a:pt x="91" y="11"/>
                  </a:lnTo>
                  <a:lnTo>
                    <a:pt x="91" y="0"/>
                  </a:lnTo>
                  <a:lnTo>
                    <a:pt x="0" y="0"/>
                  </a:lnTo>
                  <a:close/>
                </a:path>
              </a:pathLst>
            </a:custGeom>
            <a:solidFill>
              <a:srgbClr val="FFFFF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70" name="Freeform 24"/>
            <p:cNvSpPr/>
            <p:nvPr/>
          </p:nvSpPr>
          <p:spPr>
            <a:xfrm>
              <a:off x="0" y="0"/>
              <a:ext cx="1098" cy="1372"/>
            </a:xfrm>
            <a:custGeom>
              <a:avLst/>
              <a:gdLst>
                <a:gd name="txL" fmla="*/ 0 w 1098"/>
                <a:gd name="txT" fmla="*/ 0 h 1372"/>
                <a:gd name="txR" fmla="*/ 1098 w 1098"/>
                <a:gd name="txB" fmla="*/ 1372 h 1372"/>
              </a:gdLst>
              <a:ahLst/>
              <a:cxnLst>
                <a:cxn ang="0">
                  <a:pos x="1098" y="0"/>
                </a:cxn>
                <a:cxn ang="0">
                  <a:pos x="1096" y="28"/>
                </a:cxn>
                <a:cxn ang="0">
                  <a:pos x="1087" y="56"/>
                </a:cxn>
                <a:cxn ang="0">
                  <a:pos x="1074" y="81"/>
                </a:cxn>
                <a:cxn ang="0">
                  <a:pos x="1055" y="106"/>
                </a:cxn>
                <a:cxn ang="0">
                  <a:pos x="1032" y="131"/>
                </a:cxn>
                <a:cxn ang="0">
                  <a:pos x="1004" y="153"/>
                </a:cxn>
                <a:cxn ang="0">
                  <a:pos x="972" y="174"/>
                </a:cxn>
                <a:cxn ang="0">
                  <a:pos x="937" y="194"/>
                </a:cxn>
                <a:cxn ang="0">
                  <a:pos x="899" y="212"/>
                </a:cxn>
                <a:cxn ang="0">
                  <a:pos x="811" y="241"/>
                </a:cxn>
                <a:cxn ang="0">
                  <a:pos x="712" y="261"/>
                </a:cxn>
                <a:cxn ang="0">
                  <a:pos x="605" y="273"/>
                </a:cxn>
                <a:cxn ang="0">
                  <a:pos x="549" y="274"/>
                </a:cxn>
                <a:cxn ang="0">
                  <a:pos x="438" y="269"/>
                </a:cxn>
                <a:cxn ang="0">
                  <a:pos x="335" y="253"/>
                </a:cxn>
                <a:cxn ang="0">
                  <a:pos x="241" y="227"/>
                </a:cxn>
                <a:cxn ang="0">
                  <a:pos x="180" y="203"/>
                </a:cxn>
                <a:cxn ang="0">
                  <a:pos x="142" y="184"/>
                </a:cxn>
                <a:cxn ang="0">
                  <a:pos x="109" y="164"/>
                </a:cxn>
                <a:cxn ang="0">
                  <a:pos x="80" y="142"/>
                </a:cxn>
                <a:cxn ang="0">
                  <a:pos x="54" y="119"/>
                </a:cxn>
                <a:cxn ang="0">
                  <a:pos x="33" y="94"/>
                </a:cxn>
                <a:cxn ang="0">
                  <a:pos x="18" y="68"/>
                </a:cxn>
                <a:cxn ang="0">
                  <a:pos x="6" y="42"/>
                </a:cxn>
                <a:cxn ang="0">
                  <a:pos x="1" y="14"/>
                </a:cxn>
                <a:cxn ang="0">
                  <a:pos x="0" y="1098"/>
                </a:cxn>
                <a:cxn ang="0">
                  <a:pos x="1" y="1112"/>
                </a:cxn>
                <a:cxn ang="0">
                  <a:pos x="6" y="1140"/>
                </a:cxn>
                <a:cxn ang="0">
                  <a:pos x="18" y="1167"/>
                </a:cxn>
                <a:cxn ang="0">
                  <a:pos x="33" y="1192"/>
                </a:cxn>
                <a:cxn ang="0">
                  <a:pos x="54" y="1217"/>
                </a:cxn>
                <a:cxn ang="0">
                  <a:pos x="80" y="1240"/>
                </a:cxn>
                <a:cxn ang="0">
                  <a:pos x="109" y="1262"/>
                </a:cxn>
                <a:cxn ang="0">
                  <a:pos x="142" y="1282"/>
                </a:cxn>
                <a:cxn ang="0">
                  <a:pos x="180" y="1301"/>
                </a:cxn>
                <a:cxn ang="0">
                  <a:pos x="241" y="1325"/>
                </a:cxn>
                <a:cxn ang="0">
                  <a:pos x="335" y="1351"/>
                </a:cxn>
                <a:cxn ang="0">
                  <a:pos x="438" y="1367"/>
                </a:cxn>
                <a:cxn ang="0">
                  <a:pos x="549" y="1372"/>
                </a:cxn>
                <a:cxn ang="0">
                  <a:pos x="605" y="1371"/>
                </a:cxn>
                <a:cxn ang="0">
                  <a:pos x="712" y="1360"/>
                </a:cxn>
                <a:cxn ang="0">
                  <a:pos x="811" y="1339"/>
                </a:cxn>
                <a:cxn ang="0">
                  <a:pos x="899" y="1310"/>
                </a:cxn>
                <a:cxn ang="0">
                  <a:pos x="937" y="1292"/>
                </a:cxn>
                <a:cxn ang="0">
                  <a:pos x="972" y="1272"/>
                </a:cxn>
                <a:cxn ang="0">
                  <a:pos x="1004" y="1252"/>
                </a:cxn>
                <a:cxn ang="0">
                  <a:pos x="1032" y="1229"/>
                </a:cxn>
                <a:cxn ang="0">
                  <a:pos x="1055" y="1205"/>
                </a:cxn>
                <a:cxn ang="0">
                  <a:pos x="1074" y="1179"/>
                </a:cxn>
                <a:cxn ang="0">
                  <a:pos x="1087" y="1154"/>
                </a:cxn>
                <a:cxn ang="0">
                  <a:pos x="1096" y="1126"/>
                </a:cxn>
                <a:cxn ang="0">
                  <a:pos x="1098" y="1098"/>
                </a:cxn>
              </a:cxnLst>
              <a:rect l="txL" t="txT" r="txR" b="txB"/>
              <a:pathLst>
                <a:path w="1098" h="1372">
                  <a:moveTo>
                    <a:pt x="1098" y="0"/>
                  </a:moveTo>
                  <a:lnTo>
                    <a:pt x="1098" y="0"/>
                  </a:lnTo>
                  <a:lnTo>
                    <a:pt x="1097" y="14"/>
                  </a:lnTo>
                  <a:lnTo>
                    <a:pt x="1096" y="28"/>
                  </a:lnTo>
                  <a:lnTo>
                    <a:pt x="1092" y="42"/>
                  </a:lnTo>
                  <a:lnTo>
                    <a:pt x="1087" y="56"/>
                  </a:lnTo>
                  <a:lnTo>
                    <a:pt x="1080" y="68"/>
                  </a:lnTo>
                  <a:lnTo>
                    <a:pt x="1074" y="81"/>
                  </a:lnTo>
                  <a:lnTo>
                    <a:pt x="1065" y="94"/>
                  </a:lnTo>
                  <a:lnTo>
                    <a:pt x="1055" y="106"/>
                  </a:lnTo>
                  <a:lnTo>
                    <a:pt x="1044" y="119"/>
                  </a:lnTo>
                  <a:lnTo>
                    <a:pt x="1032" y="131"/>
                  </a:lnTo>
                  <a:lnTo>
                    <a:pt x="1018" y="142"/>
                  </a:lnTo>
                  <a:lnTo>
                    <a:pt x="1004" y="153"/>
                  </a:lnTo>
                  <a:lnTo>
                    <a:pt x="989" y="164"/>
                  </a:lnTo>
                  <a:lnTo>
                    <a:pt x="972" y="174"/>
                  </a:lnTo>
                  <a:lnTo>
                    <a:pt x="956" y="184"/>
                  </a:lnTo>
                  <a:lnTo>
                    <a:pt x="937" y="194"/>
                  </a:lnTo>
                  <a:lnTo>
                    <a:pt x="918" y="203"/>
                  </a:lnTo>
                  <a:lnTo>
                    <a:pt x="899" y="212"/>
                  </a:lnTo>
                  <a:lnTo>
                    <a:pt x="857" y="227"/>
                  </a:lnTo>
                  <a:lnTo>
                    <a:pt x="811" y="241"/>
                  </a:lnTo>
                  <a:lnTo>
                    <a:pt x="763" y="253"/>
                  </a:lnTo>
                  <a:lnTo>
                    <a:pt x="712" y="261"/>
                  </a:lnTo>
                  <a:lnTo>
                    <a:pt x="660" y="269"/>
                  </a:lnTo>
                  <a:lnTo>
                    <a:pt x="605" y="273"/>
                  </a:lnTo>
                  <a:lnTo>
                    <a:pt x="549" y="274"/>
                  </a:lnTo>
                  <a:lnTo>
                    <a:pt x="493" y="273"/>
                  </a:lnTo>
                  <a:lnTo>
                    <a:pt x="438" y="269"/>
                  </a:lnTo>
                  <a:lnTo>
                    <a:pt x="386" y="261"/>
                  </a:lnTo>
                  <a:lnTo>
                    <a:pt x="335" y="253"/>
                  </a:lnTo>
                  <a:lnTo>
                    <a:pt x="287" y="241"/>
                  </a:lnTo>
                  <a:lnTo>
                    <a:pt x="241" y="227"/>
                  </a:lnTo>
                  <a:lnTo>
                    <a:pt x="199" y="212"/>
                  </a:lnTo>
                  <a:lnTo>
                    <a:pt x="180" y="203"/>
                  </a:lnTo>
                  <a:lnTo>
                    <a:pt x="161" y="194"/>
                  </a:lnTo>
                  <a:lnTo>
                    <a:pt x="142" y="184"/>
                  </a:lnTo>
                  <a:lnTo>
                    <a:pt x="126" y="174"/>
                  </a:lnTo>
                  <a:lnTo>
                    <a:pt x="109" y="164"/>
                  </a:lnTo>
                  <a:lnTo>
                    <a:pt x="94" y="153"/>
                  </a:lnTo>
                  <a:lnTo>
                    <a:pt x="80" y="142"/>
                  </a:lnTo>
                  <a:lnTo>
                    <a:pt x="66" y="131"/>
                  </a:lnTo>
                  <a:lnTo>
                    <a:pt x="54" y="119"/>
                  </a:lnTo>
                  <a:lnTo>
                    <a:pt x="43" y="106"/>
                  </a:lnTo>
                  <a:lnTo>
                    <a:pt x="33" y="94"/>
                  </a:lnTo>
                  <a:lnTo>
                    <a:pt x="24" y="81"/>
                  </a:lnTo>
                  <a:lnTo>
                    <a:pt x="18" y="68"/>
                  </a:lnTo>
                  <a:lnTo>
                    <a:pt x="11" y="56"/>
                  </a:lnTo>
                  <a:lnTo>
                    <a:pt x="6" y="42"/>
                  </a:lnTo>
                  <a:lnTo>
                    <a:pt x="2" y="28"/>
                  </a:lnTo>
                  <a:lnTo>
                    <a:pt x="1" y="14"/>
                  </a:lnTo>
                  <a:lnTo>
                    <a:pt x="0" y="0"/>
                  </a:lnTo>
                  <a:lnTo>
                    <a:pt x="0" y="1098"/>
                  </a:lnTo>
                  <a:lnTo>
                    <a:pt x="1" y="1112"/>
                  </a:lnTo>
                  <a:lnTo>
                    <a:pt x="2" y="1126"/>
                  </a:lnTo>
                  <a:lnTo>
                    <a:pt x="6" y="1140"/>
                  </a:lnTo>
                  <a:lnTo>
                    <a:pt x="11" y="1154"/>
                  </a:lnTo>
                  <a:lnTo>
                    <a:pt x="18" y="1167"/>
                  </a:lnTo>
                  <a:lnTo>
                    <a:pt x="24" y="1179"/>
                  </a:lnTo>
                  <a:lnTo>
                    <a:pt x="33" y="1192"/>
                  </a:lnTo>
                  <a:lnTo>
                    <a:pt x="43" y="1205"/>
                  </a:lnTo>
                  <a:lnTo>
                    <a:pt x="54" y="1217"/>
                  </a:lnTo>
                  <a:lnTo>
                    <a:pt x="66" y="1229"/>
                  </a:lnTo>
                  <a:lnTo>
                    <a:pt x="80" y="1240"/>
                  </a:lnTo>
                  <a:lnTo>
                    <a:pt x="94" y="1252"/>
                  </a:lnTo>
                  <a:lnTo>
                    <a:pt x="109" y="1262"/>
                  </a:lnTo>
                  <a:lnTo>
                    <a:pt x="126" y="1272"/>
                  </a:lnTo>
                  <a:lnTo>
                    <a:pt x="142" y="1282"/>
                  </a:lnTo>
                  <a:lnTo>
                    <a:pt x="161" y="1292"/>
                  </a:lnTo>
                  <a:lnTo>
                    <a:pt x="180" y="1301"/>
                  </a:lnTo>
                  <a:lnTo>
                    <a:pt x="199" y="1310"/>
                  </a:lnTo>
                  <a:lnTo>
                    <a:pt x="241" y="1325"/>
                  </a:lnTo>
                  <a:lnTo>
                    <a:pt x="287" y="1339"/>
                  </a:lnTo>
                  <a:lnTo>
                    <a:pt x="335" y="1351"/>
                  </a:lnTo>
                  <a:lnTo>
                    <a:pt x="386" y="1360"/>
                  </a:lnTo>
                  <a:lnTo>
                    <a:pt x="438" y="1367"/>
                  </a:lnTo>
                  <a:lnTo>
                    <a:pt x="493" y="1371"/>
                  </a:lnTo>
                  <a:lnTo>
                    <a:pt x="549" y="1372"/>
                  </a:lnTo>
                  <a:lnTo>
                    <a:pt x="605" y="1371"/>
                  </a:lnTo>
                  <a:lnTo>
                    <a:pt x="660" y="1367"/>
                  </a:lnTo>
                  <a:lnTo>
                    <a:pt x="712" y="1360"/>
                  </a:lnTo>
                  <a:lnTo>
                    <a:pt x="763" y="1351"/>
                  </a:lnTo>
                  <a:lnTo>
                    <a:pt x="811" y="1339"/>
                  </a:lnTo>
                  <a:lnTo>
                    <a:pt x="857" y="1325"/>
                  </a:lnTo>
                  <a:lnTo>
                    <a:pt x="899" y="1310"/>
                  </a:lnTo>
                  <a:lnTo>
                    <a:pt x="918" y="1301"/>
                  </a:lnTo>
                  <a:lnTo>
                    <a:pt x="937" y="1292"/>
                  </a:lnTo>
                  <a:lnTo>
                    <a:pt x="956" y="1282"/>
                  </a:lnTo>
                  <a:lnTo>
                    <a:pt x="972" y="1272"/>
                  </a:lnTo>
                  <a:lnTo>
                    <a:pt x="989" y="1262"/>
                  </a:lnTo>
                  <a:lnTo>
                    <a:pt x="1004" y="1252"/>
                  </a:lnTo>
                  <a:lnTo>
                    <a:pt x="1018" y="1240"/>
                  </a:lnTo>
                  <a:lnTo>
                    <a:pt x="1032" y="1229"/>
                  </a:lnTo>
                  <a:lnTo>
                    <a:pt x="1044" y="1217"/>
                  </a:lnTo>
                  <a:lnTo>
                    <a:pt x="1055" y="1205"/>
                  </a:lnTo>
                  <a:lnTo>
                    <a:pt x="1065" y="1192"/>
                  </a:lnTo>
                  <a:lnTo>
                    <a:pt x="1074" y="1179"/>
                  </a:lnTo>
                  <a:lnTo>
                    <a:pt x="1080" y="1167"/>
                  </a:lnTo>
                  <a:lnTo>
                    <a:pt x="1087" y="1154"/>
                  </a:lnTo>
                  <a:lnTo>
                    <a:pt x="1092" y="1140"/>
                  </a:lnTo>
                  <a:lnTo>
                    <a:pt x="1096" y="1126"/>
                  </a:lnTo>
                  <a:lnTo>
                    <a:pt x="1097" y="1112"/>
                  </a:lnTo>
                  <a:lnTo>
                    <a:pt x="1098" y="1098"/>
                  </a:lnTo>
                  <a:lnTo>
                    <a:pt x="1098" y="0"/>
                  </a:lnTo>
                  <a:close/>
                </a:path>
              </a:pathLst>
            </a:custGeom>
            <a:gradFill rotWithShape="1">
              <a:gsLst>
                <a:gs pos="0">
                  <a:srgbClr val="969696"/>
                </a:gs>
                <a:gs pos="50000">
                  <a:srgbClr val="BFBFBF"/>
                </a:gs>
                <a:gs pos="100000">
                  <a:srgbClr val="969696"/>
                </a:gs>
              </a:gsLst>
              <a:lin ang="0" scaled="1"/>
              <a:tileRect/>
            </a:gra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11" name="Group 17"/>
          <p:cNvGrpSpPr/>
          <p:nvPr/>
        </p:nvGrpSpPr>
        <p:grpSpPr>
          <a:xfrm>
            <a:off x="1587500" y="2952750"/>
            <a:ext cx="2324100" cy="1743075"/>
            <a:chOff x="0" y="0"/>
            <a:chExt cx="1464" cy="1098"/>
          </a:xfrm>
        </p:grpSpPr>
        <p:sp>
          <p:nvSpPr>
            <p:cNvPr id="10267" name="Freeform 26"/>
            <p:cNvSpPr/>
            <p:nvPr/>
          </p:nvSpPr>
          <p:spPr>
            <a:xfrm>
              <a:off x="0" y="0"/>
              <a:ext cx="1464" cy="366"/>
            </a:xfrm>
            <a:custGeom>
              <a:avLst/>
              <a:gdLst>
                <a:gd name="txL" fmla="*/ 0 w 1464"/>
                <a:gd name="txT" fmla="*/ 0 h 366"/>
                <a:gd name="txR" fmla="*/ 1464 w 1464"/>
                <a:gd name="txB" fmla="*/ 366 h 366"/>
              </a:gdLst>
              <a:ahLst/>
              <a:cxnLst>
                <a:cxn ang="0">
                  <a:pos x="1" y="19"/>
                </a:cxn>
                <a:cxn ang="0">
                  <a:pos x="15" y="73"/>
                </a:cxn>
                <a:cxn ang="0">
                  <a:pos x="44" y="126"/>
                </a:cxn>
                <a:cxn ang="0">
                  <a:pos x="89" y="174"/>
                </a:cxn>
                <a:cxn ang="0">
                  <a:pos x="145" y="218"/>
                </a:cxn>
                <a:cxn ang="0">
                  <a:pos x="215" y="259"/>
                </a:cxn>
                <a:cxn ang="0">
                  <a:pos x="293" y="293"/>
                </a:cxn>
                <a:cxn ang="0">
                  <a:pos x="382" y="321"/>
                </a:cxn>
                <a:cxn ang="0">
                  <a:pos x="480" y="344"/>
                </a:cxn>
                <a:cxn ang="0">
                  <a:pos x="585" y="358"/>
                </a:cxn>
                <a:cxn ang="0">
                  <a:pos x="694" y="366"/>
                </a:cxn>
                <a:cxn ang="0">
                  <a:pos x="770" y="366"/>
                </a:cxn>
                <a:cxn ang="0">
                  <a:pos x="879" y="358"/>
                </a:cxn>
                <a:cxn ang="0">
                  <a:pos x="984" y="344"/>
                </a:cxn>
                <a:cxn ang="0">
                  <a:pos x="1082" y="321"/>
                </a:cxn>
                <a:cxn ang="0">
                  <a:pos x="1171" y="293"/>
                </a:cxn>
                <a:cxn ang="0">
                  <a:pos x="1249" y="259"/>
                </a:cxn>
                <a:cxn ang="0">
                  <a:pos x="1319" y="218"/>
                </a:cxn>
                <a:cxn ang="0">
                  <a:pos x="1375" y="174"/>
                </a:cxn>
                <a:cxn ang="0">
                  <a:pos x="1420" y="126"/>
                </a:cxn>
                <a:cxn ang="0">
                  <a:pos x="1449" y="73"/>
                </a:cxn>
                <a:cxn ang="0">
                  <a:pos x="1463" y="19"/>
                </a:cxn>
                <a:cxn ang="0">
                  <a:pos x="1373" y="0"/>
                </a:cxn>
                <a:cxn ang="0">
                  <a:pos x="1365" y="48"/>
                </a:cxn>
                <a:cxn ang="0">
                  <a:pos x="1344" y="95"/>
                </a:cxn>
                <a:cxn ang="0">
                  <a:pos x="1309" y="138"/>
                </a:cxn>
                <a:cxn ang="0">
                  <a:pos x="1263" y="179"/>
                </a:cxn>
                <a:cxn ang="0">
                  <a:pos x="1206" y="215"/>
                </a:cxn>
                <a:cxn ang="0">
                  <a:pos x="1140" y="246"/>
                </a:cxn>
                <a:cxn ang="0">
                  <a:pos x="1064" y="274"/>
                </a:cxn>
                <a:cxn ang="0">
                  <a:pos x="981" y="295"/>
                </a:cxn>
                <a:cxn ang="0">
                  <a:pos x="892" y="310"/>
                </a:cxn>
                <a:cxn ang="0">
                  <a:pos x="798" y="319"/>
                </a:cxn>
                <a:cxn ang="0">
                  <a:pos x="732" y="320"/>
                </a:cxn>
                <a:cxn ang="0">
                  <a:pos x="634" y="316"/>
                </a:cxn>
                <a:cxn ang="0">
                  <a:pos x="541" y="306"/>
                </a:cxn>
                <a:cxn ang="0">
                  <a:pos x="454" y="288"/>
                </a:cxn>
                <a:cxn ang="0">
                  <a:pos x="373" y="265"/>
                </a:cxn>
                <a:cxn ang="0">
                  <a:pos x="301" y="237"/>
                </a:cxn>
                <a:cxn ang="0">
                  <a:pos x="237" y="203"/>
                </a:cxn>
                <a:cxn ang="0">
                  <a:pos x="184" y="166"/>
                </a:cxn>
                <a:cxn ang="0">
                  <a:pos x="142" y="124"/>
                </a:cxn>
                <a:cxn ang="0">
                  <a:pos x="112" y="80"/>
                </a:cxn>
                <a:cxn ang="0">
                  <a:pos x="95" y="33"/>
                </a:cxn>
                <a:cxn ang="0">
                  <a:pos x="0" y="0"/>
                </a:cxn>
              </a:cxnLst>
              <a:rect l="txL" t="txT" r="txR" b="txB"/>
              <a:pathLst>
                <a:path w="1464" h="366">
                  <a:moveTo>
                    <a:pt x="0" y="0"/>
                  </a:moveTo>
                  <a:lnTo>
                    <a:pt x="0" y="0"/>
                  </a:lnTo>
                  <a:lnTo>
                    <a:pt x="1" y="19"/>
                  </a:lnTo>
                  <a:lnTo>
                    <a:pt x="3" y="37"/>
                  </a:lnTo>
                  <a:lnTo>
                    <a:pt x="9" y="56"/>
                  </a:lnTo>
                  <a:lnTo>
                    <a:pt x="15" y="73"/>
                  </a:lnTo>
                  <a:lnTo>
                    <a:pt x="23" y="91"/>
                  </a:lnTo>
                  <a:lnTo>
                    <a:pt x="33" y="109"/>
                  </a:lnTo>
                  <a:lnTo>
                    <a:pt x="44" y="126"/>
                  </a:lnTo>
                  <a:lnTo>
                    <a:pt x="57" y="142"/>
                  </a:lnTo>
                  <a:lnTo>
                    <a:pt x="72" y="159"/>
                  </a:lnTo>
                  <a:lnTo>
                    <a:pt x="89" y="174"/>
                  </a:lnTo>
                  <a:lnTo>
                    <a:pt x="105" y="189"/>
                  </a:lnTo>
                  <a:lnTo>
                    <a:pt x="124" y="204"/>
                  </a:lnTo>
                  <a:lnTo>
                    <a:pt x="145" y="218"/>
                  </a:lnTo>
                  <a:lnTo>
                    <a:pt x="167" y="232"/>
                  </a:lnTo>
                  <a:lnTo>
                    <a:pt x="190" y="246"/>
                  </a:lnTo>
                  <a:lnTo>
                    <a:pt x="215" y="259"/>
                  </a:lnTo>
                  <a:lnTo>
                    <a:pt x="240" y="270"/>
                  </a:lnTo>
                  <a:lnTo>
                    <a:pt x="267" y="282"/>
                  </a:lnTo>
                  <a:lnTo>
                    <a:pt x="293" y="293"/>
                  </a:lnTo>
                  <a:lnTo>
                    <a:pt x="323" y="304"/>
                  </a:lnTo>
                  <a:lnTo>
                    <a:pt x="352" y="312"/>
                  </a:lnTo>
                  <a:lnTo>
                    <a:pt x="382" y="321"/>
                  </a:lnTo>
                  <a:lnTo>
                    <a:pt x="414" y="330"/>
                  </a:lnTo>
                  <a:lnTo>
                    <a:pt x="447" y="337"/>
                  </a:lnTo>
                  <a:lnTo>
                    <a:pt x="480" y="344"/>
                  </a:lnTo>
                  <a:lnTo>
                    <a:pt x="515" y="349"/>
                  </a:lnTo>
                  <a:lnTo>
                    <a:pt x="549" y="354"/>
                  </a:lnTo>
                  <a:lnTo>
                    <a:pt x="585" y="358"/>
                  </a:lnTo>
                  <a:lnTo>
                    <a:pt x="620" y="362"/>
                  </a:lnTo>
                  <a:lnTo>
                    <a:pt x="657" y="365"/>
                  </a:lnTo>
                  <a:lnTo>
                    <a:pt x="694" y="366"/>
                  </a:lnTo>
                  <a:lnTo>
                    <a:pt x="732" y="366"/>
                  </a:lnTo>
                  <a:lnTo>
                    <a:pt x="770" y="366"/>
                  </a:lnTo>
                  <a:lnTo>
                    <a:pt x="807" y="365"/>
                  </a:lnTo>
                  <a:lnTo>
                    <a:pt x="844" y="362"/>
                  </a:lnTo>
                  <a:lnTo>
                    <a:pt x="879" y="358"/>
                  </a:lnTo>
                  <a:lnTo>
                    <a:pt x="915" y="354"/>
                  </a:lnTo>
                  <a:lnTo>
                    <a:pt x="949" y="349"/>
                  </a:lnTo>
                  <a:lnTo>
                    <a:pt x="984" y="344"/>
                  </a:lnTo>
                  <a:lnTo>
                    <a:pt x="1017" y="337"/>
                  </a:lnTo>
                  <a:lnTo>
                    <a:pt x="1050" y="330"/>
                  </a:lnTo>
                  <a:lnTo>
                    <a:pt x="1082" y="321"/>
                  </a:lnTo>
                  <a:lnTo>
                    <a:pt x="1112" y="312"/>
                  </a:lnTo>
                  <a:lnTo>
                    <a:pt x="1141" y="304"/>
                  </a:lnTo>
                  <a:lnTo>
                    <a:pt x="1171" y="293"/>
                  </a:lnTo>
                  <a:lnTo>
                    <a:pt x="1197" y="282"/>
                  </a:lnTo>
                  <a:lnTo>
                    <a:pt x="1224" y="270"/>
                  </a:lnTo>
                  <a:lnTo>
                    <a:pt x="1249" y="259"/>
                  </a:lnTo>
                  <a:lnTo>
                    <a:pt x="1274" y="246"/>
                  </a:lnTo>
                  <a:lnTo>
                    <a:pt x="1297" y="232"/>
                  </a:lnTo>
                  <a:lnTo>
                    <a:pt x="1319" y="218"/>
                  </a:lnTo>
                  <a:lnTo>
                    <a:pt x="1340" y="204"/>
                  </a:lnTo>
                  <a:lnTo>
                    <a:pt x="1359" y="189"/>
                  </a:lnTo>
                  <a:lnTo>
                    <a:pt x="1375" y="174"/>
                  </a:lnTo>
                  <a:lnTo>
                    <a:pt x="1392" y="159"/>
                  </a:lnTo>
                  <a:lnTo>
                    <a:pt x="1407" y="142"/>
                  </a:lnTo>
                  <a:lnTo>
                    <a:pt x="1420" y="126"/>
                  </a:lnTo>
                  <a:lnTo>
                    <a:pt x="1431" y="109"/>
                  </a:lnTo>
                  <a:lnTo>
                    <a:pt x="1441" y="91"/>
                  </a:lnTo>
                  <a:lnTo>
                    <a:pt x="1449" y="73"/>
                  </a:lnTo>
                  <a:lnTo>
                    <a:pt x="1455" y="56"/>
                  </a:lnTo>
                  <a:lnTo>
                    <a:pt x="1461" y="37"/>
                  </a:lnTo>
                  <a:lnTo>
                    <a:pt x="1463" y="19"/>
                  </a:lnTo>
                  <a:lnTo>
                    <a:pt x="1464" y="0"/>
                  </a:lnTo>
                  <a:lnTo>
                    <a:pt x="1373" y="0"/>
                  </a:lnTo>
                  <a:lnTo>
                    <a:pt x="1372" y="16"/>
                  </a:lnTo>
                  <a:lnTo>
                    <a:pt x="1369" y="33"/>
                  </a:lnTo>
                  <a:lnTo>
                    <a:pt x="1365" y="48"/>
                  </a:lnTo>
                  <a:lnTo>
                    <a:pt x="1360" y="65"/>
                  </a:lnTo>
                  <a:lnTo>
                    <a:pt x="1352" y="80"/>
                  </a:lnTo>
                  <a:lnTo>
                    <a:pt x="1344" y="95"/>
                  </a:lnTo>
                  <a:lnTo>
                    <a:pt x="1333" y="110"/>
                  </a:lnTo>
                  <a:lnTo>
                    <a:pt x="1322" y="124"/>
                  </a:lnTo>
                  <a:lnTo>
                    <a:pt x="1309" y="138"/>
                  </a:lnTo>
                  <a:lnTo>
                    <a:pt x="1295" y="152"/>
                  </a:lnTo>
                  <a:lnTo>
                    <a:pt x="1280" y="166"/>
                  </a:lnTo>
                  <a:lnTo>
                    <a:pt x="1263" y="179"/>
                  </a:lnTo>
                  <a:lnTo>
                    <a:pt x="1246" y="192"/>
                  </a:lnTo>
                  <a:lnTo>
                    <a:pt x="1227" y="203"/>
                  </a:lnTo>
                  <a:lnTo>
                    <a:pt x="1206" y="215"/>
                  </a:lnTo>
                  <a:lnTo>
                    <a:pt x="1185" y="226"/>
                  </a:lnTo>
                  <a:lnTo>
                    <a:pt x="1163" y="237"/>
                  </a:lnTo>
                  <a:lnTo>
                    <a:pt x="1140" y="246"/>
                  </a:lnTo>
                  <a:lnTo>
                    <a:pt x="1116" y="256"/>
                  </a:lnTo>
                  <a:lnTo>
                    <a:pt x="1091" y="265"/>
                  </a:lnTo>
                  <a:lnTo>
                    <a:pt x="1064" y="274"/>
                  </a:lnTo>
                  <a:lnTo>
                    <a:pt x="1037" y="282"/>
                  </a:lnTo>
                  <a:lnTo>
                    <a:pt x="1010" y="288"/>
                  </a:lnTo>
                  <a:lnTo>
                    <a:pt x="981" y="295"/>
                  </a:lnTo>
                  <a:lnTo>
                    <a:pt x="952" y="301"/>
                  </a:lnTo>
                  <a:lnTo>
                    <a:pt x="923" y="306"/>
                  </a:lnTo>
                  <a:lnTo>
                    <a:pt x="892" y="310"/>
                  </a:lnTo>
                  <a:lnTo>
                    <a:pt x="862" y="314"/>
                  </a:lnTo>
                  <a:lnTo>
                    <a:pt x="830" y="316"/>
                  </a:lnTo>
                  <a:lnTo>
                    <a:pt x="798" y="319"/>
                  </a:lnTo>
                  <a:lnTo>
                    <a:pt x="765" y="320"/>
                  </a:lnTo>
                  <a:lnTo>
                    <a:pt x="732" y="320"/>
                  </a:lnTo>
                  <a:lnTo>
                    <a:pt x="699" y="320"/>
                  </a:lnTo>
                  <a:lnTo>
                    <a:pt x="666" y="319"/>
                  </a:lnTo>
                  <a:lnTo>
                    <a:pt x="634" y="316"/>
                  </a:lnTo>
                  <a:lnTo>
                    <a:pt x="602" y="314"/>
                  </a:lnTo>
                  <a:lnTo>
                    <a:pt x="572" y="310"/>
                  </a:lnTo>
                  <a:lnTo>
                    <a:pt x="541" y="306"/>
                  </a:lnTo>
                  <a:lnTo>
                    <a:pt x="512" y="301"/>
                  </a:lnTo>
                  <a:lnTo>
                    <a:pt x="483" y="295"/>
                  </a:lnTo>
                  <a:lnTo>
                    <a:pt x="454" y="288"/>
                  </a:lnTo>
                  <a:lnTo>
                    <a:pt x="427" y="282"/>
                  </a:lnTo>
                  <a:lnTo>
                    <a:pt x="400" y="274"/>
                  </a:lnTo>
                  <a:lnTo>
                    <a:pt x="373" y="265"/>
                  </a:lnTo>
                  <a:lnTo>
                    <a:pt x="348" y="256"/>
                  </a:lnTo>
                  <a:lnTo>
                    <a:pt x="324" y="246"/>
                  </a:lnTo>
                  <a:lnTo>
                    <a:pt x="301" y="237"/>
                  </a:lnTo>
                  <a:lnTo>
                    <a:pt x="279" y="226"/>
                  </a:lnTo>
                  <a:lnTo>
                    <a:pt x="258" y="215"/>
                  </a:lnTo>
                  <a:lnTo>
                    <a:pt x="237" y="203"/>
                  </a:lnTo>
                  <a:lnTo>
                    <a:pt x="218" y="192"/>
                  </a:lnTo>
                  <a:lnTo>
                    <a:pt x="201" y="179"/>
                  </a:lnTo>
                  <a:lnTo>
                    <a:pt x="184" y="166"/>
                  </a:lnTo>
                  <a:lnTo>
                    <a:pt x="169" y="152"/>
                  </a:lnTo>
                  <a:lnTo>
                    <a:pt x="155" y="138"/>
                  </a:lnTo>
                  <a:lnTo>
                    <a:pt x="142" y="124"/>
                  </a:lnTo>
                  <a:lnTo>
                    <a:pt x="131" y="110"/>
                  </a:lnTo>
                  <a:lnTo>
                    <a:pt x="120" y="95"/>
                  </a:lnTo>
                  <a:lnTo>
                    <a:pt x="112" y="80"/>
                  </a:lnTo>
                  <a:lnTo>
                    <a:pt x="104" y="65"/>
                  </a:lnTo>
                  <a:lnTo>
                    <a:pt x="99" y="48"/>
                  </a:lnTo>
                  <a:lnTo>
                    <a:pt x="95" y="33"/>
                  </a:lnTo>
                  <a:lnTo>
                    <a:pt x="92" y="16"/>
                  </a:lnTo>
                  <a:lnTo>
                    <a:pt x="91" y="0"/>
                  </a:lnTo>
                  <a:lnTo>
                    <a:pt x="0" y="0"/>
                  </a:lnTo>
                  <a:close/>
                </a:path>
              </a:pathLst>
            </a:custGeom>
            <a:solidFill>
              <a:srgbClr val="FFFFF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68" name="Freeform 27"/>
            <p:cNvSpPr/>
            <p:nvPr/>
          </p:nvSpPr>
          <p:spPr>
            <a:xfrm>
              <a:off x="0" y="0"/>
              <a:ext cx="1464" cy="1098"/>
            </a:xfrm>
            <a:custGeom>
              <a:avLst/>
              <a:gdLst>
                <a:gd name="txL" fmla="*/ 0 w 1464"/>
                <a:gd name="txT" fmla="*/ 0 h 1098"/>
                <a:gd name="txR" fmla="*/ 1464 w 1464"/>
                <a:gd name="txB" fmla="*/ 1098 h 1098"/>
              </a:gdLst>
              <a:ahLst/>
              <a:cxnLst>
                <a:cxn ang="0">
                  <a:pos x="1463" y="19"/>
                </a:cxn>
                <a:cxn ang="0">
                  <a:pos x="1449" y="73"/>
                </a:cxn>
                <a:cxn ang="0">
                  <a:pos x="1420" y="126"/>
                </a:cxn>
                <a:cxn ang="0">
                  <a:pos x="1375" y="174"/>
                </a:cxn>
                <a:cxn ang="0">
                  <a:pos x="1319" y="218"/>
                </a:cxn>
                <a:cxn ang="0">
                  <a:pos x="1249" y="259"/>
                </a:cxn>
                <a:cxn ang="0">
                  <a:pos x="1171" y="293"/>
                </a:cxn>
                <a:cxn ang="0">
                  <a:pos x="1082" y="321"/>
                </a:cxn>
                <a:cxn ang="0">
                  <a:pos x="984" y="344"/>
                </a:cxn>
                <a:cxn ang="0">
                  <a:pos x="879" y="358"/>
                </a:cxn>
                <a:cxn ang="0">
                  <a:pos x="770" y="366"/>
                </a:cxn>
                <a:cxn ang="0">
                  <a:pos x="694" y="366"/>
                </a:cxn>
                <a:cxn ang="0">
                  <a:pos x="585" y="358"/>
                </a:cxn>
                <a:cxn ang="0">
                  <a:pos x="480" y="344"/>
                </a:cxn>
                <a:cxn ang="0">
                  <a:pos x="382" y="321"/>
                </a:cxn>
                <a:cxn ang="0">
                  <a:pos x="293" y="293"/>
                </a:cxn>
                <a:cxn ang="0">
                  <a:pos x="215" y="259"/>
                </a:cxn>
                <a:cxn ang="0">
                  <a:pos x="145" y="218"/>
                </a:cxn>
                <a:cxn ang="0">
                  <a:pos x="89" y="174"/>
                </a:cxn>
                <a:cxn ang="0">
                  <a:pos x="44" y="126"/>
                </a:cxn>
                <a:cxn ang="0">
                  <a:pos x="15" y="73"/>
                </a:cxn>
                <a:cxn ang="0">
                  <a:pos x="1" y="19"/>
                </a:cxn>
                <a:cxn ang="0">
                  <a:pos x="0" y="732"/>
                </a:cxn>
                <a:cxn ang="0">
                  <a:pos x="9" y="788"/>
                </a:cxn>
                <a:cxn ang="0">
                  <a:pos x="33" y="841"/>
                </a:cxn>
                <a:cxn ang="0">
                  <a:pos x="72" y="891"/>
                </a:cxn>
                <a:cxn ang="0">
                  <a:pos x="124" y="937"/>
                </a:cxn>
                <a:cxn ang="0">
                  <a:pos x="190" y="978"/>
                </a:cxn>
                <a:cxn ang="0">
                  <a:pos x="267" y="1014"/>
                </a:cxn>
                <a:cxn ang="0">
                  <a:pos x="352" y="1045"/>
                </a:cxn>
                <a:cxn ang="0">
                  <a:pos x="447" y="1069"/>
                </a:cxn>
                <a:cxn ang="0">
                  <a:pos x="549" y="1087"/>
                </a:cxn>
                <a:cxn ang="0">
                  <a:pos x="657" y="1097"/>
                </a:cxn>
                <a:cxn ang="0">
                  <a:pos x="732" y="1098"/>
                </a:cxn>
                <a:cxn ang="0">
                  <a:pos x="844" y="1094"/>
                </a:cxn>
                <a:cxn ang="0">
                  <a:pos x="949" y="1081"/>
                </a:cxn>
                <a:cxn ang="0">
                  <a:pos x="1050" y="1062"/>
                </a:cxn>
                <a:cxn ang="0">
                  <a:pos x="1141" y="1036"/>
                </a:cxn>
                <a:cxn ang="0">
                  <a:pos x="1224" y="1003"/>
                </a:cxn>
                <a:cxn ang="0">
                  <a:pos x="1297" y="964"/>
                </a:cxn>
                <a:cxn ang="0">
                  <a:pos x="1359" y="921"/>
                </a:cxn>
                <a:cxn ang="0">
                  <a:pos x="1407" y="874"/>
                </a:cxn>
                <a:cxn ang="0">
                  <a:pos x="1441" y="823"/>
                </a:cxn>
                <a:cxn ang="0">
                  <a:pos x="1461" y="769"/>
                </a:cxn>
                <a:cxn ang="0">
                  <a:pos x="1464" y="0"/>
                </a:cxn>
              </a:cxnLst>
              <a:rect l="txL" t="txT" r="txR" b="txB"/>
              <a:pathLst>
                <a:path w="1464" h="1098">
                  <a:moveTo>
                    <a:pt x="1464" y="0"/>
                  </a:moveTo>
                  <a:lnTo>
                    <a:pt x="1464" y="0"/>
                  </a:lnTo>
                  <a:lnTo>
                    <a:pt x="1463" y="19"/>
                  </a:lnTo>
                  <a:lnTo>
                    <a:pt x="1461" y="37"/>
                  </a:lnTo>
                  <a:lnTo>
                    <a:pt x="1455" y="56"/>
                  </a:lnTo>
                  <a:lnTo>
                    <a:pt x="1449" y="73"/>
                  </a:lnTo>
                  <a:lnTo>
                    <a:pt x="1441" y="91"/>
                  </a:lnTo>
                  <a:lnTo>
                    <a:pt x="1431" y="109"/>
                  </a:lnTo>
                  <a:lnTo>
                    <a:pt x="1420" y="126"/>
                  </a:lnTo>
                  <a:lnTo>
                    <a:pt x="1407" y="142"/>
                  </a:lnTo>
                  <a:lnTo>
                    <a:pt x="1392" y="159"/>
                  </a:lnTo>
                  <a:lnTo>
                    <a:pt x="1375" y="174"/>
                  </a:lnTo>
                  <a:lnTo>
                    <a:pt x="1359" y="189"/>
                  </a:lnTo>
                  <a:lnTo>
                    <a:pt x="1340" y="204"/>
                  </a:lnTo>
                  <a:lnTo>
                    <a:pt x="1319" y="218"/>
                  </a:lnTo>
                  <a:lnTo>
                    <a:pt x="1297" y="232"/>
                  </a:lnTo>
                  <a:lnTo>
                    <a:pt x="1274" y="246"/>
                  </a:lnTo>
                  <a:lnTo>
                    <a:pt x="1249" y="259"/>
                  </a:lnTo>
                  <a:lnTo>
                    <a:pt x="1224" y="270"/>
                  </a:lnTo>
                  <a:lnTo>
                    <a:pt x="1197" y="282"/>
                  </a:lnTo>
                  <a:lnTo>
                    <a:pt x="1171" y="293"/>
                  </a:lnTo>
                  <a:lnTo>
                    <a:pt x="1141" y="304"/>
                  </a:lnTo>
                  <a:lnTo>
                    <a:pt x="1112" y="312"/>
                  </a:lnTo>
                  <a:lnTo>
                    <a:pt x="1082" y="321"/>
                  </a:lnTo>
                  <a:lnTo>
                    <a:pt x="1050" y="330"/>
                  </a:lnTo>
                  <a:lnTo>
                    <a:pt x="1017" y="337"/>
                  </a:lnTo>
                  <a:lnTo>
                    <a:pt x="984" y="344"/>
                  </a:lnTo>
                  <a:lnTo>
                    <a:pt x="949" y="349"/>
                  </a:lnTo>
                  <a:lnTo>
                    <a:pt x="915" y="354"/>
                  </a:lnTo>
                  <a:lnTo>
                    <a:pt x="879" y="358"/>
                  </a:lnTo>
                  <a:lnTo>
                    <a:pt x="844" y="362"/>
                  </a:lnTo>
                  <a:lnTo>
                    <a:pt x="807" y="365"/>
                  </a:lnTo>
                  <a:lnTo>
                    <a:pt x="770" y="366"/>
                  </a:lnTo>
                  <a:lnTo>
                    <a:pt x="732" y="366"/>
                  </a:lnTo>
                  <a:lnTo>
                    <a:pt x="694" y="366"/>
                  </a:lnTo>
                  <a:lnTo>
                    <a:pt x="657" y="365"/>
                  </a:lnTo>
                  <a:lnTo>
                    <a:pt x="620" y="362"/>
                  </a:lnTo>
                  <a:lnTo>
                    <a:pt x="585" y="358"/>
                  </a:lnTo>
                  <a:lnTo>
                    <a:pt x="549" y="354"/>
                  </a:lnTo>
                  <a:lnTo>
                    <a:pt x="515" y="349"/>
                  </a:lnTo>
                  <a:lnTo>
                    <a:pt x="480" y="344"/>
                  </a:lnTo>
                  <a:lnTo>
                    <a:pt x="447" y="337"/>
                  </a:lnTo>
                  <a:lnTo>
                    <a:pt x="414" y="330"/>
                  </a:lnTo>
                  <a:lnTo>
                    <a:pt x="382" y="321"/>
                  </a:lnTo>
                  <a:lnTo>
                    <a:pt x="352" y="312"/>
                  </a:lnTo>
                  <a:lnTo>
                    <a:pt x="323" y="304"/>
                  </a:lnTo>
                  <a:lnTo>
                    <a:pt x="293" y="293"/>
                  </a:lnTo>
                  <a:lnTo>
                    <a:pt x="267" y="282"/>
                  </a:lnTo>
                  <a:lnTo>
                    <a:pt x="240" y="270"/>
                  </a:lnTo>
                  <a:lnTo>
                    <a:pt x="215" y="259"/>
                  </a:lnTo>
                  <a:lnTo>
                    <a:pt x="190" y="246"/>
                  </a:lnTo>
                  <a:lnTo>
                    <a:pt x="167" y="232"/>
                  </a:lnTo>
                  <a:lnTo>
                    <a:pt x="145" y="218"/>
                  </a:lnTo>
                  <a:lnTo>
                    <a:pt x="124" y="204"/>
                  </a:lnTo>
                  <a:lnTo>
                    <a:pt x="105" y="189"/>
                  </a:lnTo>
                  <a:lnTo>
                    <a:pt x="89" y="174"/>
                  </a:lnTo>
                  <a:lnTo>
                    <a:pt x="72" y="159"/>
                  </a:lnTo>
                  <a:lnTo>
                    <a:pt x="57" y="142"/>
                  </a:lnTo>
                  <a:lnTo>
                    <a:pt x="44" y="126"/>
                  </a:lnTo>
                  <a:lnTo>
                    <a:pt x="33" y="109"/>
                  </a:lnTo>
                  <a:lnTo>
                    <a:pt x="23" y="91"/>
                  </a:lnTo>
                  <a:lnTo>
                    <a:pt x="15" y="73"/>
                  </a:lnTo>
                  <a:lnTo>
                    <a:pt x="9" y="56"/>
                  </a:lnTo>
                  <a:lnTo>
                    <a:pt x="3" y="37"/>
                  </a:lnTo>
                  <a:lnTo>
                    <a:pt x="1" y="19"/>
                  </a:lnTo>
                  <a:lnTo>
                    <a:pt x="0" y="0"/>
                  </a:lnTo>
                  <a:lnTo>
                    <a:pt x="0" y="732"/>
                  </a:lnTo>
                  <a:lnTo>
                    <a:pt x="1" y="751"/>
                  </a:lnTo>
                  <a:lnTo>
                    <a:pt x="3" y="769"/>
                  </a:lnTo>
                  <a:lnTo>
                    <a:pt x="9" y="788"/>
                  </a:lnTo>
                  <a:lnTo>
                    <a:pt x="15" y="806"/>
                  </a:lnTo>
                  <a:lnTo>
                    <a:pt x="23" y="823"/>
                  </a:lnTo>
                  <a:lnTo>
                    <a:pt x="33" y="841"/>
                  </a:lnTo>
                  <a:lnTo>
                    <a:pt x="44" y="858"/>
                  </a:lnTo>
                  <a:lnTo>
                    <a:pt x="57" y="874"/>
                  </a:lnTo>
                  <a:lnTo>
                    <a:pt x="72" y="891"/>
                  </a:lnTo>
                  <a:lnTo>
                    <a:pt x="89" y="906"/>
                  </a:lnTo>
                  <a:lnTo>
                    <a:pt x="105" y="921"/>
                  </a:lnTo>
                  <a:lnTo>
                    <a:pt x="124" y="937"/>
                  </a:lnTo>
                  <a:lnTo>
                    <a:pt x="145" y="950"/>
                  </a:lnTo>
                  <a:lnTo>
                    <a:pt x="167" y="964"/>
                  </a:lnTo>
                  <a:lnTo>
                    <a:pt x="190" y="978"/>
                  </a:lnTo>
                  <a:lnTo>
                    <a:pt x="215" y="991"/>
                  </a:lnTo>
                  <a:lnTo>
                    <a:pt x="240" y="1003"/>
                  </a:lnTo>
                  <a:lnTo>
                    <a:pt x="267" y="1014"/>
                  </a:lnTo>
                  <a:lnTo>
                    <a:pt x="293" y="1025"/>
                  </a:lnTo>
                  <a:lnTo>
                    <a:pt x="323" y="1036"/>
                  </a:lnTo>
                  <a:lnTo>
                    <a:pt x="352" y="1045"/>
                  </a:lnTo>
                  <a:lnTo>
                    <a:pt x="382" y="1053"/>
                  </a:lnTo>
                  <a:lnTo>
                    <a:pt x="414" y="1062"/>
                  </a:lnTo>
                  <a:lnTo>
                    <a:pt x="447" y="1069"/>
                  </a:lnTo>
                  <a:lnTo>
                    <a:pt x="480" y="1076"/>
                  </a:lnTo>
                  <a:lnTo>
                    <a:pt x="515" y="1081"/>
                  </a:lnTo>
                  <a:lnTo>
                    <a:pt x="549" y="1087"/>
                  </a:lnTo>
                  <a:lnTo>
                    <a:pt x="585" y="1090"/>
                  </a:lnTo>
                  <a:lnTo>
                    <a:pt x="620" y="1094"/>
                  </a:lnTo>
                  <a:lnTo>
                    <a:pt x="657" y="1097"/>
                  </a:lnTo>
                  <a:lnTo>
                    <a:pt x="694" y="1098"/>
                  </a:lnTo>
                  <a:lnTo>
                    <a:pt x="732" y="1098"/>
                  </a:lnTo>
                  <a:lnTo>
                    <a:pt x="770" y="1098"/>
                  </a:lnTo>
                  <a:lnTo>
                    <a:pt x="807" y="1097"/>
                  </a:lnTo>
                  <a:lnTo>
                    <a:pt x="844" y="1094"/>
                  </a:lnTo>
                  <a:lnTo>
                    <a:pt x="879" y="1090"/>
                  </a:lnTo>
                  <a:lnTo>
                    <a:pt x="915" y="1087"/>
                  </a:lnTo>
                  <a:lnTo>
                    <a:pt x="949" y="1081"/>
                  </a:lnTo>
                  <a:lnTo>
                    <a:pt x="984" y="1076"/>
                  </a:lnTo>
                  <a:lnTo>
                    <a:pt x="1017" y="1069"/>
                  </a:lnTo>
                  <a:lnTo>
                    <a:pt x="1050" y="1062"/>
                  </a:lnTo>
                  <a:lnTo>
                    <a:pt x="1082" y="1053"/>
                  </a:lnTo>
                  <a:lnTo>
                    <a:pt x="1112" y="1045"/>
                  </a:lnTo>
                  <a:lnTo>
                    <a:pt x="1141" y="1036"/>
                  </a:lnTo>
                  <a:lnTo>
                    <a:pt x="1171" y="1025"/>
                  </a:lnTo>
                  <a:lnTo>
                    <a:pt x="1197" y="1014"/>
                  </a:lnTo>
                  <a:lnTo>
                    <a:pt x="1224" y="1003"/>
                  </a:lnTo>
                  <a:lnTo>
                    <a:pt x="1249" y="991"/>
                  </a:lnTo>
                  <a:lnTo>
                    <a:pt x="1274" y="978"/>
                  </a:lnTo>
                  <a:lnTo>
                    <a:pt x="1297" y="964"/>
                  </a:lnTo>
                  <a:lnTo>
                    <a:pt x="1319" y="950"/>
                  </a:lnTo>
                  <a:lnTo>
                    <a:pt x="1340" y="937"/>
                  </a:lnTo>
                  <a:lnTo>
                    <a:pt x="1359" y="921"/>
                  </a:lnTo>
                  <a:lnTo>
                    <a:pt x="1375" y="906"/>
                  </a:lnTo>
                  <a:lnTo>
                    <a:pt x="1392" y="891"/>
                  </a:lnTo>
                  <a:lnTo>
                    <a:pt x="1407" y="874"/>
                  </a:lnTo>
                  <a:lnTo>
                    <a:pt x="1420" y="858"/>
                  </a:lnTo>
                  <a:lnTo>
                    <a:pt x="1431" y="841"/>
                  </a:lnTo>
                  <a:lnTo>
                    <a:pt x="1441" y="823"/>
                  </a:lnTo>
                  <a:lnTo>
                    <a:pt x="1449" y="806"/>
                  </a:lnTo>
                  <a:lnTo>
                    <a:pt x="1455" y="788"/>
                  </a:lnTo>
                  <a:lnTo>
                    <a:pt x="1461" y="769"/>
                  </a:lnTo>
                  <a:lnTo>
                    <a:pt x="1463" y="751"/>
                  </a:lnTo>
                  <a:lnTo>
                    <a:pt x="1464" y="732"/>
                  </a:lnTo>
                  <a:lnTo>
                    <a:pt x="1464" y="0"/>
                  </a:lnTo>
                  <a:close/>
                </a:path>
              </a:pathLst>
            </a:custGeom>
            <a:gradFill rotWithShape="1">
              <a:gsLst>
                <a:gs pos="0">
                  <a:srgbClr val="969696"/>
                </a:gs>
                <a:gs pos="50000">
                  <a:srgbClr val="BFBFBF"/>
                </a:gs>
                <a:gs pos="100000">
                  <a:srgbClr val="969696"/>
                </a:gs>
              </a:gsLst>
              <a:lin ang="0" scaled="1"/>
              <a:tileRect/>
            </a:gra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grpSp>
        <p:nvGrpSpPr>
          <p:cNvPr id="12" name="Group 20"/>
          <p:cNvGrpSpPr/>
          <p:nvPr/>
        </p:nvGrpSpPr>
        <p:grpSpPr>
          <a:xfrm>
            <a:off x="1296988" y="3533775"/>
            <a:ext cx="2905125" cy="1308100"/>
            <a:chOff x="0" y="0"/>
            <a:chExt cx="1830" cy="823"/>
          </a:xfrm>
        </p:grpSpPr>
        <p:sp>
          <p:nvSpPr>
            <p:cNvPr id="10265" name="Freeform 29"/>
            <p:cNvSpPr/>
            <p:nvPr/>
          </p:nvSpPr>
          <p:spPr>
            <a:xfrm>
              <a:off x="0" y="0"/>
              <a:ext cx="1830" cy="457"/>
            </a:xfrm>
            <a:custGeom>
              <a:avLst/>
              <a:gdLst>
                <a:gd name="txL" fmla="*/ 0 w 1830"/>
                <a:gd name="txT" fmla="*/ 0 h 457"/>
                <a:gd name="txR" fmla="*/ 1830 w 1830"/>
                <a:gd name="txB" fmla="*/ 457 h 457"/>
              </a:gdLst>
              <a:ahLst/>
              <a:cxnLst>
                <a:cxn ang="0">
                  <a:pos x="1" y="24"/>
                </a:cxn>
                <a:cxn ang="0">
                  <a:pos x="19" y="93"/>
                </a:cxn>
                <a:cxn ang="0">
                  <a:pos x="55" y="157"/>
                </a:cxn>
                <a:cxn ang="0">
                  <a:pos x="110" y="218"/>
                </a:cxn>
                <a:cxn ang="0">
                  <a:pos x="181" y="273"/>
                </a:cxn>
                <a:cxn ang="0">
                  <a:pos x="268" y="324"/>
                </a:cxn>
                <a:cxn ang="0">
                  <a:pos x="367" y="366"/>
                </a:cxn>
                <a:cxn ang="0">
                  <a:pos x="479" y="403"/>
                </a:cxn>
                <a:cxn ang="0">
                  <a:pos x="600" y="429"/>
                </a:cxn>
                <a:cxn ang="0">
                  <a:pos x="731" y="448"/>
                </a:cxn>
                <a:cxn ang="0">
                  <a:pos x="868" y="457"/>
                </a:cxn>
                <a:cxn ang="0">
                  <a:pos x="962" y="457"/>
                </a:cxn>
                <a:cxn ang="0">
                  <a:pos x="1099" y="448"/>
                </a:cxn>
                <a:cxn ang="0">
                  <a:pos x="1230" y="429"/>
                </a:cxn>
                <a:cxn ang="0">
                  <a:pos x="1351" y="403"/>
                </a:cxn>
                <a:cxn ang="0">
                  <a:pos x="1463" y="366"/>
                </a:cxn>
                <a:cxn ang="0">
                  <a:pos x="1562" y="324"/>
                </a:cxn>
                <a:cxn ang="0">
                  <a:pos x="1649" y="273"/>
                </a:cxn>
                <a:cxn ang="0">
                  <a:pos x="1720" y="218"/>
                </a:cxn>
                <a:cxn ang="0">
                  <a:pos x="1775" y="157"/>
                </a:cxn>
                <a:cxn ang="0">
                  <a:pos x="1811" y="93"/>
                </a:cxn>
                <a:cxn ang="0">
                  <a:pos x="1829" y="24"/>
                </a:cxn>
                <a:cxn ang="0">
                  <a:pos x="1739" y="0"/>
                </a:cxn>
                <a:cxn ang="0">
                  <a:pos x="1730" y="62"/>
                </a:cxn>
                <a:cxn ang="0">
                  <a:pos x="1702" y="122"/>
                </a:cxn>
                <a:cxn ang="0">
                  <a:pos x="1658" y="178"/>
                </a:cxn>
                <a:cxn ang="0">
                  <a:pos x="1598" y="230"/>
                </a:cxn>
                <a:cxn ang="0">
                  <a:pos x="1525" y="277"/>
                </a:cxn>
                <a:cxn ang="0">
                  <a:pos x="1439" y="318"/>
                </a:cxn>
                <a:cxn ang="0">
                  <a:pos x="1342" y="352"/>
                </a:cxn>
                <a:cxn ang="0">
                  <a:pos x="1235" y="380"/>
                </a:cxn>
                <a:cxn ang="0">
                  <a:pos x="1121" y="399"/>
                </a:cxn>
                <a:cxn ang="0">
                  <a:pos x="999" y="409"/>
                </a:cxn>
                <a:cxn ang="0">
                  <a:pos x="915" y="412"/>
                </a:cxn>
                <a:cxn ang="0">
                  <a:pos x="789" y="407"/>
                </a:cxn>
                <a:cxn ang="0">
                  <a:pos x="670" y="393"/>
                </a:cxn>
                <a:cxn ang="0">
                  <a:pos x="558" y="371"/>
                </a:cxn>
                <a:cxn ang="0">
                  <a:pos x="455" y="342"/>
                </a:cxn>
                <a:cxn ang="0">
                  <a:pos x="361" y="305"/>
                </a:cxn>
                <a:cxn ang="0">
                  <a:pos x="279" y="262"/>
                </a:cxn>
                <a:cxn ang="0">
                  <a:pos x="211" y="213"/>
                </a:cxn>
                <a:cxn ang="0">
                  <a:pos x="156" y="160"/>
                </a:cxn>
                <a:cxn ang="0">
                  <a:pos x="117" y="103"/>
                </a:cxn>
                <a:cxn ang="0">
                  <a:pos x="95" y="42"/>
                </a:cxn>
                <a:cxn ang="0">
                  <a:pos x="0" y="0"/>
                </a:cxn>
              </a:cxnLst>
              <a:rect l="txL" t="txT" r="txR" b="txB"/>
              <a:pathLst>
                <a:path w="1830" h="457">
                  <a:moveTo>
                    <a:pt x="0" y="0"/>
                  </a:moveTo>
                  <a:lnTo>
                    <a:pt x="0" y="0"/>
                  </a:lnTo>
                  <a:lnTo>
                    <a:pt x="1" y="24"/>
                  </a:lnTo>
                  <a:lnTo>
                    <a:pt x="5" y="47"/>
                  </a:lnTo>
                  <a:lnTo>
                    <a:pt x="10" y="70"/>
                  </a:lnTo>
                  <a:lnTo>
                    <a:pt x="19" y="93"/>
                  </a:lnTo>
                  <a:lnTo>
                    <a:pt x="29" y="114"/>
                  </a:lnTo>
                  <a:lnTo>
                    <a:pt x="40" y="136"/>
                  </a:lnTo>
                  <a:lnTo>
                    <a:pt x="55" y="157"/>
                  </a:lnTo>
                  <a:lnTo>
                    <a:pt x="72" y="178"/>
                  </a:lnTo>
                  <a:lnTo>
                    <a:pt x="90" y="198"/>
                  </a:lnTo>
                  <a:lnTo>
                    <a:pt x="110" y="218"/>
                  </a:lnTo>
                  <a:lnTo>
                    <a:pt x="132" y="237"/>
                  </a:lnTo>
                  <a:lnTo>
                    <a:pt x="156" y="255"/>
                  </a:lnTo>
                  <a:lnTo>
                    <a:pt x="181" y="273"/>
                  </a:lnTo>
                  <a:lnTo>
                    <a:pt x="208" y="291"/>
                  </a:lnTo>
                  <a:lnTo>
                    <a:pt x="237" y="307"/>
                  </a:lnTo>
                  <a:lnTo>
                    <a:pt x="268" y="324"/>
                  </a:lnTo>
                  <a:lnTo>
                    <a:pt x="300" y="338"/>
                  </a:lnTo>
                  <a:lnTo>
                    <a:pt x="333" y="353"/>
                  </a:lnTo>
                  <a:lnTo>
                    <a:pt x="367" y="366"/>
                  </a:lnTo>
                  <a:lnTo>
                    <a:pt x="403" y="380"/>
                  </a:lnTo>
                  <a:lnTo>
                    <a:pt x="441" y="391"/>
                  </a:lnTo>
                  <a:lnTo>
                    <a:pt x="479" y="403"/>
                  </a:lnTo>
                  <a:lnTo>
                    <a:pt x="518" y="412"/>
                  </a:lnTo>
                  <a:lnTo>
                    <a:pt x="559" y="422"/>
                  </a:lnTo>
                  <a:lnTo>
                    <a:pt x="600" y="429"/>
                  </a:lnTo>
                  <a:lnTo>
                    <a:pt x="643" y="437"/>
                  </a:lnTo>
                  <a:lnTo>
                    <a:pt x="686" y="443"/>
                  </a:lnTo>
                  <a:lnTo>
                    <a:pt x="731" y="448"/>
                  </a:lnTo>
                  <a:lnTo>
                    <a:pt x="775" y="452"/>
                  </a:lnTo>
                  <a:lnTo>
                    <a:pt x="821" y="455"/>
                  </a:lnTo>
                  <a:lnTo>
                    <a:pt x="868" y="457"/>
                  </a:lnTo>
                  <a:lnTo>
                    <a:pt x="915" y="457"/>
                  </a:lnTo>
                  <a:lnTo>
                    <a:pt x="962" y="457"/>
                  </a:lnTo>
                  <a:lnTo>
                    <a:pt x="1009" y="455"/>
                  </a:lnTo>
                  <a:lnTo>
                    <a:pt x="1055" y="452"/>
                  </a:lnTo>
                  <a:lnTo>
                    <a:pt x="1099" y="448"/>
                  </a:lnTo>
                  <a:lnTo>
                    <a:pt x="1144" y="443"/>
                  </a:lnTo>
                  <a:lnTo>
                    <a:pt x="1187" y="437"/>
                  </a:lnTo>
                  <a:lnTo>
                    <a:pt x="1230" y="429"/>
                  </a:lnTo>
                  <a:lnTo>
                    <a:pt x="1271" y="422"/>
                  </a:lnTo>
                  <a:lnTo>
                    <a:pt x="1312" y="412"/>
                  </a:lnTo>
                  <a:lnTo>
                    <a:pt x="1351" y="403"/>
                  </a:lnTo>
                  <a:lnTo>
                    <a:pt x="1389" y="391"/>
                  </a:lnTo>
                  <a:lnTo>
                    <a:pt x="1427" y="380"/>
                  </a:lnTo>
                  <a:lnTo>
                    <a:pt x="1463" y="366"/>
                  </a:lnTo>
                  <a:lnTo>
                    <a:pt x="1497" y="353"/>
                  </a:lnTo>
                  <a:lnTo>
                    <a:pt x="1530" y="338"/>
                  </a:lnTo>
                  <a:lnTo>
                    <a:pt x="1562" y="324"/>
                  </a:lnTo>
                  <a:lnTo>
                    <a:pt x="1593" y="307"/>
                  </a:lnTo>
                  <a:lnTo>
                    <a:pt x="1622" y="291"/>
                  </a:lnTo>
                  <a:lnTo>
                    <a:pt x="1649" y="273"/>
                  </a:lnTo>
                  <a:lnTo>
                    <a:pt x="1674" y="255"/>
                  </a:lnTo>
                  <a:lnTo>
                    <a:pt x="1698" y="237"/>
                  </a:lnTo>
                  <a:lnTo>
                    <a:pt x="1720" y="218"/>
                  </a:lnTo>
                  <a:lnTo>
                    <a:pt x="1740" y="198"/>
                  </a:lnTo>
                  <a:lnTo>
                    <a:pt x="1758" y="178"/>
                  </a:lnTo>
                  <a:lnTo>
                    <a:pt x="1775" y="157"/>
                  </a:lnTo>
                  <a:lnTo>
                    <a:pt x="1790" y="136"/>
                  </a:lnTo>
                  <a:lnTo>
                    <a:pt x="1801" y="114"/>
                  </a:lnTo>
                  <a:lnTo>
                    <a:pt x="1811" y="93"/>
                  </a:lnTo>
                  <a:lnTo>
                    <a:pt x="1820" y="70"/>
                  </a:lnTo>
                  <a:lnTo>
                    <a:pt x="1825" y="47"/>
                  </a:lnTo>
                  <a:lnTo>
                    <a:pt x="1829" y="24"/>
                  </a:lnTo>
                  <a:lnTo>
                    <a:pt x="1830" y="0"/>
                  </a:lnTo>
                  <a:lnTo>
                    <a:pt x="1739" y="0"/>
                  </a:lnTo>
                  <a:lnTo>
                    <a:pt x="1738" y="21"/>
                  </a:lnTo>
                  <a:lnTo>
                    <a:pt x="1735" y="42"/>
                  </a:lnTo>
                  <a:lnTo>
                    <a:pt x="1730" y="62"/>
                  </a:lnTo>
                  <a:lnTo>
                    <a:pt x="1722" y="82"/>
                  </a:lnTo>
                  <a:lnTo>
                    <a:pt x="1713" y="103"/>
                  </a:lnTo>
                  <a:lnTo>
                    <a:pt x="1702" y="122"/>
                  </a:lnTo>
                  <a:lnTo>
                    <a:pt x="1689" y="141"/>
                  </a:lnTo>
                  <a:lnTo>
                    <a:pt x="1674" y="160"/>
                  </a:lnTo>
                  <a:lnTo>
                    <a:pt x="1658" y="178"/>
                  </a:lnTo>
                  <a:lnTo>
                    <a:pt x="1640" y="196"/>
                  </a:lnTo>
                  <a:lnTo>
                    <a:pt x="1619" y="213"/>
                  </a:lnTo>
                  <a:lnTo>
                    <a:pt x="1598" y="230"/>
                  </a:lnTo>
                  <a:lnTo>
                    <a:pt x="1575" y="246"/>
                  </a:lnTo>
                  <a:lnTo>
                    <a:pt x="1551" y="262"/>
                  </a:lnTo>
                  <a:lnTo>
                    <a:pt x="1525" y="277"/>
                  </a:lnTo>
                  <a:lnTo>
                    <a:pt x="1497" y="291"/>
                  </a:lnTo>
                  <a:lnTo>
                    <a:pt x="1469" y="305"/>
                  </a:lnTo>
                  <a:lnTo>
                    <a:pt x="1439" y="318"/>
                  </a:lnTo>
                  <a:lnTo>
                    <a:pt x="1408" y="330"/>
                  </a:lnTo>
                  <a:lnTo>
                    <a:pt x="1375" y="342"/>
                  </a:lnTo>
                  <a:lnTo>
                    <a:pt x="1342" y="352"/>
                  </a:lnTo>
                  <a:lnTo>
                    <a:pt x="1308" y="362"/>
                  </a:lnTo>
                  <a:lnTo>
                    <a:pt x="1272" y="371"/>
                  </a:lnTo>
                  <a:lnTo>
                    <a:pt x="1235" y="380"/>
                  </a:lnTo>
                  <a:lnTo>
                    <a:pt x="1199" y="386"/>
                  </a:lnTo>
                  <a:lnTo>
                    <a:pt x="1160" y="393"/>
                  </a:lnTo>
                  <a:lnTo>
                    <a:pt x="1121" y="399"/>
                  </a:lnTo>
                  <a:lnTo>
                    <a:pt x="1082" y="403"/>
                  </a:lnTo>
                  <a:lnTo>
                    <a:pt x="1041" y="407"/>
                  </a:lnTo>
                  <a:lnTo>
                    <a:pt x="999" y="409"/>
                  </a:lnTo>
                  <a:lnTo>
                    <a:pt x="957" y="412"/>
                  </a:lnTo>
                  <a:lnTo>
                    <a:pt x="915" y="412"/>
                  </a:lnTo>
                  <a:lnTo>
                    <a:pt x="873" y="412"/>
                  </a:lnTo>
                  <a:lnTo>
                    <a:pt x="831" y="409"/>
                  </a:lnTo>
                  <a:lnTo>
                    <a:pt x="789" y="407"/>
                  </a:lnTo>
                  <a:lnTo>
                    <a:pt x="748" y="403"/>
                  </a:lnTo>
                  <a:lnTo>
                    <a:pt x="709" y="399"/>
                  </a:lnTo>
                  <a:lnTo>
                    <a:pt x="670" y="393"/>
                  </a:lnTo>
                  <a:lnTo>
                    <a:pt x="631" y="386"/>
                  </a:lnTo>
                  <a:lnTo>
                    <a:pt x="595" y="380"/>
                  </a:lnTo>
                  <a:lnTo>
                    <a:pt x="558" y="371"/>
                  </a:lnTo>
                  <a:lnTo>
                    <a:pt x="522" y="362"/>
                  </a:lnTo>
                  <a:lnTo>
                    <a:pt x="488" y="352"/>
                  </a:lnTo>
                  <a:lnTo>
                    <a:pt x="455" y="342"/>
                  </a:lnTo>
                  <a:lnTo>
                    <a:pt x="422" y="330"/>
                  </a:lnTo>
                  <a:lnTo>
                    <a:pt x="391" y="318"/>
                  </a:lnTo>
                  <a:lnTo>
                    <a:pt x="361" y="305"/>
                  </a:lnTo>
                  <a:lnTo>
                    <a:pt x="333" y="291"/>
                  </a:lnTo>
                  <a:lnTo>
                    <a:pt x="305" y="277"/>
                  </a:lnTo>
                  <a:lnTo>
                    <a:pt x="279" y="262"/>
                  </a:lnTo>
                  <a:lnTo>
                    <a:pt x="255" y="246"/>
                  </a:lnTo>
                  <a:lnTo>
                    <a:pt x="232" y="230"/>
                  </a:lnTo>
                  <a:lnTo>
                    <a:pt x="211" y="213"/>
                  </a:lnTo>
                  <a:lnTo>
                    <a:pt x="190" y="196"/>
                  </a:lnTo>
                  <a:lnTo>
                    <a:pt x="172" y="178"/>
                  </a:lnTo>
                  <a:lnTo>
                    <a:pt x="156" y="160"/>
                  </a:lnTo>
                  <a:lnTo>
                    <a:pt x="141" y="141"/>
                  </a:lnTo>
                  <a:lnTo>
                    <a:pt x="128" y="122"/>
                  </a:lnTo>
                  <a:lnTo>
                    <a:pt x="117" y="103"/>
                  </a:lnTo>
                  <a:lnTo>
                    <a:pt x="108" y="82"/>
                  </a:lnTo>
                  <a:lnTo>
                    <a:pt x="100" y="62"/>
                  </a:lnTo>
                  <a:lnTo>
                    <a:pt x="95" y="42"/>
                  </a:lnTo>
                  <a:lnTo>
                    <a:pt x="92" y="21"/>
                  </a:lnTo>
                  <a:lnTo>
                    <a:pt x="91" y="0"/>
                  </a:lnTo>
                  <a:lnTo>
                    <a:pt x="0" y="0"/>
                  </a:lnTo>
                  <a:close/>
                </a:path>
              </a:pathLst>
            </a:custGeom>
            <a:solidFill>
              <a:srgbClr val="FFFFFF"/>
            </a:soli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sp>
          <p:nvSpPr>
            <p:cNvPr id="10266" name="Freeform 30"/>
            <p:cNvSpPr/>
            <p:nvPr/>
          </p:nvSpPr>
          <p:spPr>
            <a:xfrm>
              <a:off x="0" y="0"/>
              <a:ext cx="1830" cy="823"/>
            </a:xfrm>
            <a:custGeom>
              <a:avLst/>
              <a:gdLst>
                <a:gd name="txL" fmla="*/ 0 w 1830"/>
                <a:gd name="txT" fmla="*/ 0 h 823"/>
                <a:gd name="txR" fmla="*/ 1830 w 1830"/>
                <a:gd name="txB" fmla="*/ 823 h 823"/>
              </a:gdLst>
              <a:ahLst/>
              <a:cxnLst>
                <a:cxn ang="0">
                  <a:pos x="1829" y="24"/>
                </a:cxn>
                <a:cxn ang="0">
                  <a:pos x="1811" y="93"/>
                </a:cxn>
                <a:cxn ang="0">
                  <a:pos x="1775" y="157"/>
                </a:cxn>
                <a:cxn ang="0">
                  <a:pos x="1720" y="218"/>
                </a:cxn>
                <a:cxn ang="0">
                  <a:pos x="1649" y="273"/>
                </a:cxn>
                <a:cxn ang="0">
                  <a:pos x="1562" y="324"/>
                </a:cxn>
                <a:cxn ang="0">
                  <a:pos x="1463" y="366"/>
                </a:cxn>
                <a:cxn ang="0">
                  <a:pos x="1351" y="403"/>
                </a:cxn>
                <a:cxn ang="0">
                  <a:pos x="1230" y="429"/>
                </a:cxn>
                <a:cxn ang="0">
                  <a:pos x="1099" y="448"/>
                </a:cxn>
                <a:cxn ang="0">
                  <a:pos x="962" y="457"/>
                </a:cxn>
                <a:cxn ang="0">
                  <a:pos x="868" y="457"/>
                </a:cxn>
                <a:cxn ang="0">
                  <a:pos x="731" y="448"/>
                </a:cxn>
                <a:cxn ang="0">
                  <a:pos x="600" y="429"/>
                </a:cxn>
                <a:cxn ang="0">
                  <a:pos x="479" y="403"/>
                </a:cxn>
                <a:cxn ang="0">
                  <a:pos x="367" y="366"/>
                </a:cxn>
                <a:cxn ang="0">
                  <a:pos x="268" y="324"/>
                </a:cxn>
                <a:cxn ang="0">
                  <a:pos x="181" y="273"/>
                </a:cxn>
                <a:cxn ang="0">
                  <a:pos x="110" y="218"/>
                </a:cxn>
                <a:cxn ang="0">
                  <a:pos x="55" y="157"/>
                </a:cxn>
                <a:cxn ang="0">
                  <a:pos x="19" y="93"/>
                </a:cxn>
                <a:cxn ang="0">
                  <a:pos x="1" y="24"/>
                </a:cxn>
                <a:cxn ang="0">
                  <a:pos x="0" y="366"/>
                </a:cxn>
                <a:cxn ang="0">
                  <a:pos x="10" y="436"/>
                </a:cxn>
                <a:cxn ang="0">
                  <a:pos x="40" y="502"/>
                </a:cxn>
                <a:cxn ang="0">
                  <a:pos x="90" y="564"/>
                </a:cxn>
                <a:cxn ang="0">
                  <a:pos x="156" y="621"/>
                </a:cxn>
                <a:cxn ang="0">
                  <a:pos x="237" y="673"/>
                </a:cxn>
                <a:cxn ang="0">
                  <a:pos x="333" y="719"/>
                </a:cxn>
                <a:cxn ang="0">
                  <a:pos x="441" y="757"/>
                </a:cxn>
                <a:cxn ang="0">
                  <a:pos x="559" y="788"/>
                </a:cxn>
                <a:cxn ang="0">
                  <a:pos x="686" y="809"/>
                </a:cxn>
                <a:cxn ang="0">
                  <a:pos x="821" y="821"/>
                </a:cxn>
                <a:cxn ang="0">
                  <a:pos x="915" y="823"/>
                </a:cxn>
                <a:cxn ang="0">
                  <a:pos x="1055" y="818"/>
                </a:cxn>
                <a:cxn ang="0">
                  <a:pos x="1187" y="803"/>
                </a:cxn>
                <a:cxn ang="0">
                  <a:pos x="1312" y="778"/>
                </a:cxn>
                <a:cxn ang="0">
                  <a:pos x="1427" y="746"/>
                </a:cxn>
                <a:cxn ang="0">
                  <a:pos x="1530" y="704"/>
                </a:cxn>
                <a:cxn ang="0">
                  <a:pos x="1622" y="657"/>
                </a:cxn>
                <a:cxn ang="0">
                  <a:pos x="1698" y="604"/>
                </a:cxn>
                <a:cxn ang="0">
                  <a:pos x="1758" y="544"/>
                </a:cxn>
                <a:cxn ang="0">
                  <a:pos x="1801" y="480"/>
                </a:cxn>
                <a:cxn ang="0">
                  <a:pos x="1825" y="413"/>
                </a:cxn>
                <a:cxn ang="0">
                  <a:pos x="1830" y="0"/>
                </a:cxn>
              </a:cxnLst>
              <a:rect l="txL" t="txT" r="txR" b="txB"/>
              <a:pathLst>
                <a:path w="1830" h="823">
                  <a:moveTo>
                    <a:pt x="1830" y="0"/>
                  </a:moveTo>
                  <a:lnTo>
                    <a:pt x="1830" y="0"/>
                  </a:lnTo>
                  <a:lnTo>
                    <a:pt x="1829" y="24"/>
                  </a:lnTo>
                  <a:lnTo>
                    <a:pt x="1825" y="47"/>
                  </a:lnTo>
                  <a:lnTo>
                    <a:pt x="1820" y="70"/>
                  </a:lnTo>
                  <a:lnTo>
                    <a:pt x="1811" y="93"/>
                  </a:lnTo>
                  <a:lnTo>
                    <a:pt x="1801" y="114"/>
                  </a:lnTo>
                  <a:lnTo>
                    <a:pt x="1790" y="136"/>
                  </a:lnTo>
                  <a:lnTo>
                    <a:pt x="1775" y="157"/>
                  </a:lnTo>
                  <a:lnTo>
                    <a:pt x="1758" y="178"/>
                  </a:lnTo>
                  <a:lnTo>
                    <a:pt x="1740" y="198"/>
                  </a:lnTo>
                  <a:lnTo>
                    <a:pt x="1720" y="218"/>
                  </a:lnTo>
                  <a:lnTo>
                    <a:pt x="1698" y="237"/>
                  </a:lnTo>
                  <a:lnTo>
                    <a:pt x="1674" y="255"/>
                  </a:lnTo>
                  <a:lnTo>
                    <a:pt x="1649" y="273"/>
                  </a:lnTo>
                  <a:lnTo>
                    <a:pt x="1622" y="291"/>
                  </a:lnTo>
                  <a:lnTo>
                    <a:pt x="1593" y="307"/>
                  </a:lnTo>
                  <a:lnTo>
                    <a:pt x="1562" y="324"/>
                  </a:lnTo>
                  <a:lnTo>
                    <a:pt x="1530" y="338"/>
                  </a:lnTo>
                  <a:lnTo>
                    <a:pt x="1497" y="353"/>
                  </a:lnTo>
                  <a:lnTo>
                    <a:pt x="1463" y="366"/>
                  </a:lnTo>
                  <a:lnTo>
                    <a:pt x="1427" y="380"/>
                  </a:lnTo>
                  <a:lnTo>
                    <a:pt x="1389" y="391"/>
                  </a:lnTo>
                  <a:lnTo>
                    <a:pt x="1351" y="403"/>
                  </a:lnTo>
                  <a:lnTo>
                    <a:pt x="1312" y="412"/>
                  </a:lnTo>
                  <a:lnTo>
                    <a:pt x="1271" y="422"/>
                  </a:lnTo>
                  <a:lnTo>
                    <a:pt x="1230" y="429"/>
                  </a:lnTo>
                  <a:lnTo>
                    <a:pt x="1187" y="437"/>
                  </a:lnTo>
                  <a:lnTo>
                    <a:pt x="1144" y="443"/>
                  </a:lnTo>
                  <a:lnTo>
                    <a:pt x="1099" y="448"/>
                  </a:lnTo>
                  <a:lnTo>
                    <a:pt x="1055" y="452"/>
                  </a:lnTo>
                  <a:lnTo>
                    <a:pt x="1009" y="455"/>
                  </a:lnTo>
                  <a:lnTo>
                    <a:pt x="962" y="457"/>
                  </a:lnTo>
                  <a:lnTo>
                    <a:pt x="915" y="457"/>
                  </a:lnTo>
                  <a:lnTo>
                    <a:pt x="868" y="457"/>
                  </a:lnTo>
                  <a:lnTo>
                    <a:pt x="821" y="455"/>
                  </a:lnTo>
                  <a:lnTo>
                    <a:pt x="775" y="452"/>
                  </a:lnTo>
                  <a:lnTo>
                    <a:pt x="731" y="448"/>
                  </a:lnTo>
                  <a:lnTo>
                    <a:pt x="686" y="443"/>
                  </a:lnTo>
                  <a:lnTo>
                    <a:pt x="643" y="437"/>
                  </a:lnTo>
                  <a:lnTo>
                    <a:pt x="600" y="429"/>
                  </a:lnTo>
                  <a:lnTo>
                    <a:pt x="559" y="422"/>
                  </a:lnTo>
                  <a:lnTo>
                    <a:pt x="518" y="412"/>
                  </a:lnTo>
                  <a:lnTo>
                    <a:pt x="479" y="403"/>
                  </a:lnTo>
                  <a:lnTo>
                    <a:pt x="441" y="391"/>
                  </a:lnTo>
                  <a:lnTo>
                    <a:pt x="403" y="380"/>
                  </a:lnTo>
                  <a:lnTo>
                    <a:pt x="367" y="366"/>
                  </a:lnTo>
                  <a:lnTo>
                    <a:pt x="333" y="353"/>
                  </a:lnTo>
                  <a:lnTo>
                    <a:pt x="300" y="338"/>
                  </a:lnTo>
                  <a:lnTo>
                    <a:pt x="268" y="324"/>
                  </a:lnTo>
                  <a:lnTo>
                    <a:pt x="237" y="307"/>
                  </a:lnTo>
                  <a:lnTo>
                    <a:pt x="208" y="291"/>
                  </a:lnTo>
                  <a:lnTo>
                    <a:pt x="181" y="273"/>
                  </a:lnTo>
                  <a:lnTo>
                    <a:pt x="156" y="255"/>
                  </a:lnTo>
                  <a:lnTo>
                    <a:pt x="132" y="237"/>
                  </a:lnTo>
                  <a:lnTo>
                    <a:pt x="110" y="218"/>
                  </a:lnTo>
                  <a:lnTo>
                    <a:pt x="90" y="198"/>
                  </a:lnTo>
                  <a:lnTo>
                    <a:pt x="72" y="178"/>
                  </a:lnTo>
                  <a:lnTo>
                    <a:pt x="55" y="157"/>
                  </a:lnTo>
                  <a:lnTo>
                    <a:pt x="40" y="136"/>
                  </a:lnTo>
                  <a:lnTo>
                    <a:pt x="29" y="114"/>
                  </a:lnTo>
                  <a:lnTo>
                    <a:pt x="19" y="93"/>
                  </a:lnTo>
                  <a:lnTo>
                    <a:pt x="10" y="70"/>
                  </a:lnTo>
                  <a:lnTo>
                    <a:pt x="5" y="47"/>
                  </a:lnTo>
                  <a:lnTo>
                    <a:pt x="1" y="24"/>
                  </a:lnTo>
                  <a:lnTo>
                    <a:pt x="0" y="0"/>
                  </a:lnTo>
                  <a:lnTo>
                    <a:pt x="0" y="366"/>
                  </a:lnTo>
                  <a:lnTo>
                    <a:pt x="1" y="390"/>
                  </a:lnTo>
                  <a:lnTo>
                    <a:pt x="5" y="413"/>
                  </a:lnTo>
                  <a:lnTo>
                    <a:pt x="10" y="436"/>
                  </a:lnTo>
                  <a:lnTo>
                    <a:pt x="19" y="459"/>
                  </a:lnTo>
                  <a:lnTo>
                    <a:pt x="29" y="480"/>
                  </a:lnTo>
                  <a:lnTo>
                    <a:pt x="40" y="502"/>
                  </a:lnTo>
                  <a:lnTo>
                    <a:pt x="55" y="523"/>
                  </a:lnTo>
                  <a:lnTo>
                    <a:pt x="72" y="544"/>
                  </a:lnTo>
                  <a:lnTo>
                    <a:pt x="90" y="564"/>
                  </a:lnTo>
                  <a:lnTo>
                    <a:pt x="110" y="584"/>
                  </a:lnTo>
                  <a:lnTo>
                    <a:pt x="132" y="604"/>
                  </a:lnTo>
                  <a:lnTo>
                    <a:pt x="156" y="621"/>
                  </a:lnTo>
                  <a:lnTo>
                    <a:pt x="181" y="639"/>
                  </a:lnTo>
                  <a:lnTo>
                    <a:pt x="208" y="657"/>
                  </a:lnTo>
                  <a:lnTo>
                    <a:pt x="237" y="673"/>
                  </a:lnTo>
                  <a:lnTo>
                    <a:pt x="268" y="690"/>
                  </a:lnTo>
                  <a:lnTo>
                    <a:pt x="300" y="704"/>
                  </a:lnTo>
                  <a:lnTo>
                    <a:pt x="333" y="719"/>
                  </a:lnTo>
                  <a:lnTo>
                    <a:pt x="367" y="732"/>
                  </a:lnTo>
                  <a:lnTo>
                    <a:pt x="403" y="746"/>
                  </a:lnTo>
                  <a:lnTo>
                    <a:pt x="441" y="757"/>
                  </a:lnTo>
                  <a:lnTo>
                    <a:pt x="479" y="769"/>
                  </a:lnTo>
                  <a:lnTo>
                    <a:pt x="518" y="778"/>
                  </a:lnTo>
                  <a:lnTo>
                    <a:pt x="559" y="788"/>
                  </a:lnTo>
                  <a:lnTo>
                    <a:pt x="600" y="795"/>
                  </a:lnTo>
                  <a:lnTo>
                    <a:pt x="643" y="803"/>
                  </a:lnTo>
                  <a:lnTo>
                    <a:pt x="686" y="809"/>
                  </a:lnTo>
                  <a:lnTo>
                    <a:pt x="731" y="815"/>
                  </a:lnTo>
                  <a:lnTo>
                    <a:pt x="775" y="818"/>
                  </a:lnTo>
                  <a:lnTo>
                    <a:pt x="821" y="821"/>
                  </a:lnTo>
                  <a:lnTo>
                    <a:pt x="868" y="823"/>
                  </a:lnTo>
                  <a:lnTo>
                    <a:pt x="915" y="823"/>
                  </a:lnTo>
                  <a:lnTo>
                    <a:pt x="962" y="823"/>
                  </a:lnTo>
                  <a:lnTo>
                    <a:pt x="1009" y="821"/>
                  </a:lnTo>
                  <a:lnTo>
                    <a:pt x="1055" y="818"/>
                  </a:lnTo>
                  <a:lnTo>
                    <a:pt x="1099" y="815"/>
                  </a:lnTo>
                  <a:lnTo>
                    <a:pt x="1144" y="809"/>
                  </a:lnTo>
                  <a:lnTo>
                    <a:pt x="1187" y="803"/>
                  </a:lnTo>
                  <a:lnTo>
                    <a:pt x="1230" y="795"/>
                  </a:lnTo>
                  <a:lnTo>
                    <a:pt x="1271" y="788"/>
                  </a:lnTo>
                  <a:lnTo>
                    <a:pt x="1312" y="778"/>
                  </a:lnTo>
                  <a:lnTo>
                    <a:pt x="1351" y="769"/>
                  </a:lnTo>
                  <a:lnTo>
                    <a:pt x="1389" y="757"/>
                  </a:lnTo>
                  <a:lnTo>
                    <a:pt x="1427" y="746"/>
                  </a:lnTo>
                  <a:lnTo>
                    <a:pt x="1463" y="732"/>
                  </a:lnTo>
                  <a:lnTo>
                    <a:pt x="1497" y="719"/>
                  </a:lnTo>
                  <a:lnTo>
                    <a:pt x="1530" y="704"/>
                  </a:lnTo>
                  <a:lnTo>
                    <a:pt x="1562" y="690"/>
                  </a:lnTo>
                  <a:lnTo>
                    <a:pt x="1593" y="673"/>
                  </a:lnTo>
                  <a:lnTo>
                    <a:pt x="1622" y="657"/>
                  </a:lnTo>
                  <a:lnTo>
                    <a:pt x="1649" y="639"/>
                  </a:lnTo>
                  <a:lnTo>
                    <a:pt x="1674" y="621"/>
                  </a:lnTo>
                  <a:lnTo>
                    <a:pt x="1698" y="604"/>
                  </a:lnTo>
                  <a:lnTo>
                    <a:pt x="1720" y="584"/>
                  </a:lnTo>
                  <a:lnTo>
                    <a:pt x="1740" y="564"/>
                  </a:lnTo>
                  <a:lnTo>
                    <a:pt x="1758" y="544"/>
                  </a:lnTo>
                  <a:lnTo>
                    <a:pt x="1775" y="523"/>
                  </a:lnTo>
                  <a:lnTo>
                    <a:pt x="1790" y="502"/>
                  </a:lnTo>
                  <a:lnTo>
                    <a:pt x="1801" y="480"/>
                  </a:lnTo>
                  <a:lnTo>
                    <a:pt x="1811" y="459"/>
                  </a:lnTo>
                  <a:lnTo>
                    <a:pt x="1820" y="436"/>
                  </a:lnTo>
                  <a:lnTo>
                    <a:pt x="1825" y="413"/>
                  </a:lnTo>
                  <a:lnTo>
                    <a:pt x="1829" y="390"/>
                  </a:lnTo>
                  <a:lnTo>
                    <a:pt x="1830" y="366"/>
                  </a:lnTo>
                  <a:lnTo>
                    <a:pt x="1830" y="0"/>
                  </a:lnTo>
                  <a:close/>
                </a:path>
              </a:pathLst>
            </a:custGeom>
            <a:gradFill rotWithShape="1">
              <a:gsLst>
                <a:gs pos="0">
                  <a:srgbClr val="969696"/>
                </a:gs>
                <a:gs pos="50000">
                  <a:srgbClr val="BFBFBF"/>
                </a:gs>
                <a:gs pos="100000">
                  <a:srgbClr val="969696"/>
                </a:gs>
              </a:gsLst>
              <a:lin ang="0" scaled="1"/>
              <a:tileRect/>
            </a:gradFill>
            <a:ln w="9525">
              <a:noFill/>
            </a:ln>
          </p:spPr>
          <p:txBody>
            <a:bodyPr/>
            <a:lstStyle/>
            <a:p>
              <a:pPr lvl="0" eaLnBrk="1" latinLnBrk="1" hangingPunct="1"/>
              <a:endParaRPr lang="zh-CN" altLang="en-US" b="1" dirty="0">
                <a:solidFill>
                  <a:srgbClr val="000000"/>
                </a:solidFill>
                <a:latin typeface="Gulim" panose="020B0600000101010101" pitchFamily="34" charset="-127"/>
                <a:ea typeface="宋体" panose="02010600030101010101" pitchFamily="2" charset="-122"/>
                <a:sym typeface="Gulim" panose="020B0600000101010101" pitchFamily="34" charset="-127"/>
              </a:endParaRPr>
            </a:p>
          </p:txBody>
        </p:sp>
      </p:grpSp>
      <p:sp>
        <p:nvSpPr>
          <p:cNvPr id="136" name="Text Box 31"/>
          <p:cNvSpPr/>
          <p:nvPr/>
        </p:nvSpPr>
        <p:spPr>
          <a:xfrm>
            <a:off x="2000250" y="4376738"/>
            <a:ext cx="1643063" cy="338137"/>
          </a:xfrm>
          <a:prstGeom prst="rect">
            <a:avLst/>
          </a:prstGeom>
          <a:noFill/>
          <a:ln w="9525">
            <a:noFill/>
          </a:ln>
        </p:spPr>
        <p:txBody>
          <a:bodyPr>
            <a:spAutoFit/>
          </a:bodyPr>
          <a:lstStyle/>
          <a:p>
            <a:pPr lvl="0" algn="ctr" eaLnBrk="1" latinLnBrk="1" hangingPunct="1"/>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教育及考核情况</a:t>
            </a:r>
            <a:endParaRPr lang="en-US" altLang="x-none"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Text Box 32"/>
          <p:cNvSpPr/>
          <p:nvPr/>
        </p:nvSpPr>
        <p:spPr>
          <a:xfrm>
            <a:off x="2214563" y="3640138"/>
            <a:ext cx="1214437" cy="338137"/>
          </a:xfrm>
          <a:prstGeom prst="rect">
            <a:avLst/>
          </a:prstGeom>
          <a:noFill/>
          <a:ln w="9525">
            <a:noFill/>
          </a:ln>
        </p:spPr>
        <p:txBody>
          <a:bodyPr>
            <a:spAutoFit/>
          </a:bodyPr>
          <a:lstStyle/>
          <a:p>
            <a:pPr lvl="0" algn="ctr" eaLnBrk="1" latinLnBrk="1" hangingPunct="1"/>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安全交底书</a:t>
            </a:r>
            <a:endParaRPr lang="en-US" altLang="x-none"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 name="Text Box 33"/>
          <p:cNvSpPr/>
          <p:nvPr/>
        </p:nvSpPr>
        <p:spPr>
          <a:xfrm>
            <a:off x="2143125" y="2919413"/>
            <a:ext cx="1285875" cy="338137"/>
          </a:xfrm>
          <a:prstGeom prst="rect">
            <a:avLst/>
          </a:prstGeom>
          <a:noFill/>
          <a:ln w="9525">
            <a:noFill/>
          </a:ln>
        </p:spPr>
        <p:txBody>
          <a:bodyPr>
            <a:spAutoFit/>
          </a:bodyPr>
          <a:lstStyle/>
          <a:p>
            <a:pPr lvl="0" algn="ctr" eaLnBrk="1" latinLnBrk="1" hangingPunct="1"/>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安全责任书</a:t>
            </a:r>
            <a:endParaRPr lang="en-US" altLang="x-none"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Text Box 34"/>
          <p:cNvSpPr/>
          <p:nvPr/>
        </p:nvSpPr>
        <p:spPr>
          <a:xfrm>
            <a:off x="2216150" y="2200275"/>
            <a:ext cx="1019175" cy="339725"/>
          </a:xfrm>
          <a:prstGeom prst="rect">
            <a:avLst/>
          </a:prstGeom>
          <a:noFill/>
          <a:ln w="9525">
            <a:noFill/>
          </a:ln>
        </p:spPr>
        <p:txBody>
          <a:bodyPr>
            <a:spAutoFit/>
          </a:bodyPr>
          <a:lstStyle/>
          <a:p>
            <a:pPr lvl="0" algn="ctr" eaLnBrk="1" latinLnBrk="1" hangingPunct="1"/>
            <a:r>
              <a:rPr lang="zh-CN" altLang="en-US" sz="16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人员信息</a:t>
            </a:r>
            <a:endParaRPr lang="en-US" altLang="x-none" sz="16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strVal val="#ppt_w*0.05"/>
                                          </p:val>
                                        </p:tav>
                                        <p:tav tm="100000">
                                          <p:val>
                                            <p:strVal val="#ppt_w"/>
                                          </p:val>
                                        </p:tav>
                                      </p:tavLst>
                                    </p:anim>
                                    <p:anim calcmode="lin" valueType="num">
                                      <p:cBhvr>
                                        <p:cTn id="8" dur="500" fill="hold"/>
                                        <p:tgtEl>
                                          <p:spTgt spid="69"/>
                                        </p:tgtEl>
                                        <p:attrNameLst>
                                          <p:attrName>ppt_h</p:attrName>
                                        </p:attrNameLst>
                                      </p:cBhvr>
                                      <p:tavLst>
                                        <p:tav tm="0">
                                          <p:val>
                                            <p:strVal val="#ppt_h"/>
                                          </p:val>
                                        </p:tav>
                                        <p:tav tm="100000">
                                          <p:val>
                                            <p:strVal val="#ppt_h"/>
                                          </p:val>
                                        </p:tav>
                                      </p:tavLst>
                                    </p:anim>
                                    <p:anim calcmode="lin" valueType="num">
                                      <p:cBhvr>
                                        <p:cTn id="9" dur="500" fill="hold"/>
                                        <p:tgtEl>
                                          <p:spTgt spid="69"/>
                                        </p:tgtEl>
                                        <p:attrNameLst>
                                          <p:attrName>ppt_x</p:attrName>
                                        </p:attrNameLst>
                                      </p:cBhvr>
                                      <p:tavLst>
                                        <p:tav tm="0">
                                          <p:val>
                                            <p:strVal val="#ppt_x-.2"/>
                                          </p:val>
                                        </p:tav>
                                        <p:tav tm="100000">
                                          <p:val>
                                            <p:strVal val="#ppt_x"/>
                                          </p:val>
                                        </p:tav>
                                      </p:tavLst>
                                    </p:anim>
                                    <p:anim calcmode="lin" valueType="num">
                                      <p:cBhvr>
                                        <p:cTn id="10" dur="500" fill="hold"/>
                                        <p:tgtEl>
                                          <p:spTgt spid="69"/>
                                        </p:tgtEl>
                                        <p:attrNameLst>
                                          <p:attrName>ppt_y</p:attrName>
                                        </p:attrNameLst>
                                      </p:cBhvr>
                                      <p:tavLst>
                                        <p:tav tm="0">
                                          <p:val>
                                            <p:strVal val="#ppt_y"/>
                                          </p:val>
                                        </p:tav>
                                        <p:tav tm="100000">
                                          <p:val>
                                            <p:strVal val="#ppt_y"/>
                                          </p:val>
                                        </p:tav>
                                      </p:tavLst>
                                    </p:anim>
                                    <p:animEffect transition="in" filter="fade">
                                      <p:cBhvr>
                                        <p:cTn id="11" dur="500"/>
                                        <p:tgtEl>
                                          <p:spTgt spid="6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filter="fade">
                                      <p:cBhvr>
                                        <p:cTn id="17" dur="500"/>
                                        <p:tgtEl>
                                          <p:spTgt spid="2"/>
                                        </p:tgtEl>
                                      </p:cBhvr>
                                    </p:animEffect>
                                  </p:childTnLst>
                                </p:cTn>
                              </p:par>
                              <p:par>
                                <p:cTn id="18" presetID="10" presetClass="entr" presetSubtype="0" fill="hold"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filter="fade">
                                      <p:cBhvr>
                                        <p:cTn id="22" dur="500"/>
                                        <p:tgtEl>
                                          <p:spTgt spid="5"/>
                                        </p:tgtEl>
                                      </p:cBhvr>
                                    </p:animEffect>
                                  </p:childTnLst>
                                </p:cTn>
                              </p:par>
                              <p:par>
                                <p:cTn id="23" presetID="10" presetClass="entr" presetSubtype="0"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filter="fade">
                                      <p:cBhvr>
                                        <p:cTn id="27" dur="500"/>
                                        <p:tgtEl>
                                          <p:spTgt spid="4"/>
                                        </p:tgtEl>
                                      </p:cBhvr>
                                    </p:animEffect>
                                  </p:childTnLst>
                                </p:cTn>
                              </p:par>
                              <p:par>
                                <p:cTn id="28" presetID="10" presetClass="entr" presetSubtype="0" fill="hold" nodeType="withEffect">
                                  <p:stCondLst>
                                    <p:cond delay="75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filter="fade">
                                      <p:cBhvr>
                                        <p:cTn id="32" dur="500"/>
                                        <p:tgtEl>
                                          <p:spTgt spid="3"/>
                                        </p:tgtEl>
                                      </p:cBhvr>
                                    </p:animEffect>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 calcmode="lin" valueType="num">
                                      <p:cBhvr>
                                        <p:cTn id="36" dur="500" fill="hold"/>
                                        <p:tgtEl>
                                          <p:spTgt spid="99"/>
                                        </p:tgtEl>
                                        <p:attrNameLst>
                                          <p:attrName>ppt_x</p:attrName>
                                        </p:attrNameLst>
                                      </p:cBhvr>
                                      <p:tavLst>
                                        <p:tav tm="0">
                                          <p:val>
                                            <p:strVal val="1+#ppt_w/2"/>
                                          </p:val>
                                        </p:tav>
                                        <p:tav tm="100000">
                                          <p:val>
                                            <p:strVal val="#ppt_x"/>
                                          </p:val>
                                        </p:tav>
                                      </p:tavLst>
                                    </p:anim>
                                    <p:anim calcmode="lin" valueType="num">
                                      <p:cBhvr>
                                        <p:cTn id="37" dur="500" fill="hold"/>
                                        <p:tgtEl>
                                          <p:spTgt spid="9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5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500" fill="hold"/>
                                        <p:tgtEl>
                                          <p:spTgt spid="100"/>
                                        </p:tgtEl>
                                        <p:attrNameLst>
                                          <p:attrName>ppt_x</p:attrName>
                                        </p:attrNameLst>
                                      </p:cBhvr>
                                      <p:tavLst>
                                        <p:tav tm="0">
                                          <p:val>
                                            <p:strVal val="1+#ppt_w/2"/>
                                          </p:val>
                                        </p:tav>
                                        <p:tav tm="100000">
                                          <p:val>
                                            <p:strVal val="#ppt_x"/>
                                          </p:val>
                                        </p:tav>
                                      </p:tavLst>
                                    </p:anim>
                                    <p:anim calcmode="lin" valueType="num">
                                      <p:cBhvr>
                                        <p:cTn id="41" dur="500" fill="hold"/>
                                        <p:tgtEl>
                                          <p:spTgt spid="10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500"/>
                                  </p:stCondLst>
                                  <p:childTnLst>
                                    <p:set>
                                      <p:cBhvr>
                                        <p:cTn id="43" dur="1" fill="hold">
                                          <p:stCondLst>
                                            <p:cond delay="0"/>
                                          </p:stCondLst>
                                        </p:cTn>
                                        <p:tgtEl>
                                          <p:spTgt spid="101"/>
                                        </p:tgtEl>
                                        <p:attrNameLst>
                                          <p:attrName>style.visibility</p:attrName>
                                        </p:attrNameLst>
                                      </p:cBhvr>
                                      <p:to>
                                        <p:strVal val="visible"/>
                                      </p:to>
                                    </p:set>
                                    <p:anim calcmode="lin" valueType="num">
                                      <p:cBhvr>
                                        <p:cTn id="44" dur="500" fill="hold"/>
                                        <p:tgtEl>
                                          <p:spTgt spid="101"/>
                                        </p:tgtEl>
                                        <p:attrNameLst>
                                          <p:attrName>ppt_x</p:attrName>
                                        </p:attrNameLst>
                                      </p:cBhvr>
                                      <p:tavLst>
                                        <p:tav tm="0">
                                          <p:val>
                                            <p:strVal val="1+#ppt_w/2"/>
                                          </p:val>
                                        </p:tav>
                                        <p:tav tm="100000">
                                          <p:val>
                                            <p:strVal val="#ppt_x"/>
                                          </p:val>
                                        </p:tav>
                                      </p:tavLst>
                                    </p:anim>
                                    <p:anim calcmode="lin" valueType="num">
                                      <p:cBhvr>
                                        <p:cTn id="45" dur="500" fill="hold"/>
                                        <p:tgtEl>
                                          <p:spTgt spid="10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75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ppt_x</p:attrName>
                                        </p:attrNameLst>
                                      </p:cBhvr>
                                      <p:tavLst>
                                        <p:tav tm="0">
                                          <p:val>
                                            <p:strVal val="1+#ppt_w/2"/>
                                          </p:val>
                                        </p:tav>
                                        <p:tav tm="100000">
                                          <p:val>
                                            <p:strVal val="#ppt_x"/>
                                          </p:val>
                                        </p:tav>
                                      </p:tavLst>
                                    </p:anim>
                                    <p:anim calcmode="lin" valueType="num">
                                      <p:cBhvr>
                                        <p:cTn id="49" dur="500" fill="hold"/>
                                        <p:tgtEl>
                                          <p:spTgt spid="102"/>
                                        </p:tgtEl>
                                        <p:attrNameLst>
                                          <p:attrName>ppt_y</p:attrName>
                                        </p:attrNameLst>
                                      </p:cBhvr>
                                      <p:tavLst>
                                        <p:tav tm="0">
                                          <p:val>
                                            <p:strVal val="#ppt_y"/>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filter="fade">
                                      <p:cBhvr>
                                        <p:cTn id="54" dur="5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filter="fade">
                                      <p:cBhvr>
                                        <p:cTn id="59" dur="500"/>
                                        <p:tgtEl>
                                          <p:spTgt spid="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filter="fade">
                                      <p:cBhvr>
                                        <p:cTn id="65" dur="500"/>
                                        <p:tgtEl>
                                          <p:spTgt spid="11"/>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filter="fade">
                                      <p:cBhvr>
                                        <p:cTn id="70" dur="500"/>
                                        <p:tgtEl>
                                          <p:spTgt spid="7"/>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fltVal val="0"/>
                                          </p:val>
                                        </p:tav>
                                        <p:tav tm="100000">
                                          <p:val>
                                            <p:strVal val="#ppt_h"/>
                                          </p:val>
                                        </p:tav>
                                      </p:tavLst>
                                    </p:anim>
                                    <p:animEffect filter="fade">
                                      <p:cBhvr>
                                        <p:cTn id="76" dur="500"/>
                                        <p:tgtEl>
                                          <p:spTgt spid="10"/>
                                        </p:tgtEl>
                                      </p:cBhvr>
                                    </p:animEffect>
                                  </p:childTnLst>
                                </p:cTn>
                              </p:par>
                              <p:par>
                                <p:cTn id="77" presetID="10"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filter="fade">
                                      <p:cBhvr>
                                        <p:cTn id="81" dur="500"/>
                                        <p:tgtEl>
                                          <p:spTgt spid="8"/>
                                        </p:tgtEl>
                                      </p:cBhvr>
                                    </p:animEffect>
                                  </p:childTnLst>
                                </p:cTn>
                              </p:par>
                            </p:childTnLst>
                          </p:cTn>
                        </p:par>
                        <p:par>
                          <p:cTn id="82" fill="hold">
                            <p:stCondLst>
                              <p:cond delay="2500"/>
                            </p:stCondLst>
                            <p:childTnLst>
                              <p:par>
                                <p:cTn id="83" presetID="22" presetClass="entr" presetSubtype="4"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filter="wipe(down)">
                                      <p:cBhvr>
                                        <p:cTn id="85" dur="500"/>
                                        <p:tgtEl>
                                          <p:spTgt spid="9"/>
                                        </p:tgtEl>
                                      </p:cBhvr>
                                    </p:animEffect>
                                  </p:childTnLst>
                                </p:cTn>
                              </p:par>
                            </p:childTnLst>
                          </p:cTn>
                        </p:par>
                        <p:par>
                          <p:cTn id="86" fill="hold">
                            <p:stCondLst>
                              <p:cond delay="3000"/>
                            </p:stCondLst>
                            <p:childTnLst>
                              <p:par>
                                <p:cTn id="87" presetID="47" presetClass="entr" presetSubtype="0" fill="hold" grpId="0" nodeType="afterEffect">
                                  <p:stCondLst>
                                    <p:cond delay="0"/>
                                  </p:stCondLst>
                                  <p:childTnLst>
                                    <p:set>
                                      <p:cBhvr>
                                        <p:cTn id="88" dur="1" fill="hold">
                                          <p:stCondLst>
                                            <p:cond delay="0"/>
                                          </p:stCondLst>
                                        </p:cTn>
                                        <p:tgtEl>
                                          <p:spTgt spid="139"/>
                                        </p:tgtEl>
                                        <p:attrNameLst>
                                          <p:attrName>style.visibility</p:attrName>
                                        </p:attrNameLst>
                                      </p:cBhvr>
                                      <p:to>
                                        <p:strVal val="visible"/>
                                      </p:to>
                                    </p:set>
                                    <p:animEffect filter="fade">
                                      <p:cBhvr>
                                        <p:cTn id="89" dur="250"/>
                                        <p:tgtEl>
                                          <p:spTgt spid="139"/>
                                        </p:tgtEl>
                                      </p:cBhvr>
                                    </p:animEffect>
                                    <p:anim calcmode="lin" valueType="num">
                                      <p:cBhvr>
                                        <p:cTn id="90" dur="250" fill="hold"/>
                                        <p:tgtEl>
                                          <p:spTgt spid="139"/>
                                        </p:tgtEl>
                                        <p:attrNameLst>
                                          <p:attrName>ppt_x</p:attrName>
                                        </p:attrNameLst>
                                      </p:cBhvr>
                                      <p:tavLst>
                                        <p:tav tm="0">
                                          <p:val>
                                            <p:strVal val="#ppt_x"/>
                                          </p:val>
                                        </p:tav>
                                        <p:tav tm="100000">
                                          <p:val>
                                            <p:strVal val="#ppt_x"/>
                                          </p:val>
                                        </p:tav>
                                      </p:tavLst>
                                    </p:anim>
                                    <p:anim calcmode="lin" valueType="num">
                                      <p:cBhvr>
                                        <p:cTn id="91" dur="250" fill="hold"/>
                                        <p:tgtEl>
                                          <p:spTgt spid="139"/>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250"/>
                                  </p:stCondLst>
                                  <p:childTnLst>
                                    <p:set>
                                      <p:cBhvr>
                                        <p:cTn id="93" dur="1" fill="hold">
                                          <p:stCondLst>
                                            <p:cond delay="0"/>
                                          </p:stCondLst>
                                        </p:cTn>
                                        <p:tgtEl>
                                          <p:spTgt spid="138"/>
                                        </p:tgtEl>
                                        <p:attrNameLst>
                                          <p:attrName>style.visibility</p:attrName>
                                        </p:attrNameLst>
                                      </p:cBhvr>
                                      <p:to>
                                        <p:strVal val="visible"/>
                                      </p:to>
                                    </p:set>
                                    <p:animEffect filter="fade">
                                      <p:cBhvr>
                                        <p:cTn id="94" dur="250"/>
                                        <p:tgtEl>
                                          <p:spTgt spid="138"/>
                                        </p:tgtEl>
                                      </p:cBhvr>
                                    </p:animEffect>
                                    <p:anim calcmode="lin" valueType="num">
                                      <p:cBhvr>
                                        <p:cTn id="95" dur="250" fill="hold"/>
                                        <p:tgtEl>
                                          <p:spTgt spid="138"/>
                                        </p:tgtEl>
                                        <p:attrNameLst>
                                          <p:attrName>ppt_x</p:attrName>
                                        </p:attrNameLst>
                                      </p:cBhvr>
                                      <p:tavLst>
                                        <p:tav tm="0">
                                          <p:val>
                                            <p:strVal val="#ppt_x"/>
                                          </p:val>
                                        </p:tav>
                                        <p:tav tm="100000">
                                          <p:val>
                                            <p:strVal val="#ppt_x"/>
                                          </p:val>
                                        </p:tav>
                                      </p:tavLst>
                                    </p:anim>
                                    <p:anim calcmode="lin" valueType="num">
                                      <p:cBhvr>
                                        <p:cTn id="96" dur="250" fill="hold"/>
                                        <p:tgtEl>
                                          <p:spTgt spid="138"/>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500"/>
                                  </p:stCondLst>
                                  <p:childTnLst>
                                    <p:set>
                                      <p:cBhvr>
                                        <p:cTn id="98" dur="1" fill="hold">
                                          <p:stCondLst>
                                            <p:cond delay="0"/>
                                          </p:stCondLst>
                                        </p:cTn>
                                        <p:tgtEl>
                                          <p:spTgt spid="137"/>
                                        </p:tgtEl>
                                        <p:attrNameLst>
                                          <p:attrName>style.visibility</p:attrName>
                                        </p:attrNameLst>
                                      </p:cBhvr>
                                      <p:to>
                                        <p:strVal val="visible"/>
                                      </p:to>
                                    </p:set>
                                    <p:animEffect filter="fade">
                                      <p:cBhvr>
                                        <p:cTn id="99" dur="250"/>
                                        <p:tgtEl>
                                          <p:spTgt spid="137"/>
                                        </p:tgtEl>
                                      </p:cBhvr>
                                    </p:animEffect>
                                    <p:anim calcmode="lin" valueType="num">
                                      <p:cBhvr>
                                        <p:cTn id="100" dur="250" fill="hold"/>
                                        <p:tgtEl>
                                          <p:spTgt spid="137"/>
                                        </p:tgtEl>
                                        <p:attrNameLst>
                                          <p:attrName>ppt_x</p:attrName>
                                        </p:attrNameLst>
                                      </p:cBhvr>
                                      <p:tavLst>
                                        <p:tav tm="0">
                                          <p:val>
                                            <p:strVal val="#ppt_x"/>
                                          </p:val>
                                        </p:tav>
                                        <p:tav tm="100000">
                                          <p:val>
                                            <p:strVal val="#ppt_x"/>
                                          </p:val>
                                        </p:tav>
                                      </p:tavLst>
                                    </p:anim>
                                    <p:anim calcmode="lin" valueType="num">
                                      <p:cBhvr>
                                        <p:cTn id="101" dur="250" fill="hold"/>
                                        <p:tgtEl>
                                          <p:spTgt spid="137"/>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750"/>
                                  </p:stCondLst>
                                  <p:childTnLst>
                                    <p:set>
                                      <p:cBhvr>
                                        <p:cTn id="103" dur="1" fill="hold">
                                          <p:stCondLst>
                                            <p:cond delay="0"/>
                                          </p:stCondLst>
                                        </p:cTn>
                                        <p:tgtEl>
                                          <p:spTgt spid="136"/>
                                        </p:tgtEl>
                                        <p:attrNameLst>
                                          <p:attrName>style.visibility</p:attrName>
                                        </p:attrNameLst>
                                      </p:cBhvr>
                                      <p:to>
                                        <p:strVal val="visible"/>
                                      </p:to>
                                    </p:set>
                                    <p:animEffect filter="fade">
                                      <p:cBhvr>
                                        <p:cTn id="104" dur="250"/>
                                        <p:tgtEl>
                                          <p:spTgt spid="136"/>
                                        </p:tgtEl>
                                      </p:cBhvr>
                                    </p:animEffect>
                                    <p:anim calcmode="lin" valueType="num">
                                      <p:cBhvr>
                                        <p:cTn id="105" dur="250" fill="hold"/>
                                        <p:tgtEl>
                                          <p:spTgt spid="136"/>
                                        </p:tgtEl>
                                        <p:attrNameLst>
                                          <p:attrName>ppt_x</p:attrName>
                                        </p:attrNameLst>
                                      </p:cBhvr>
                                      <p:tavLst>
                                        <p:tav tm="0">
                                          <p:val>
                                            <p:strVal val="#ppt_x"/>
                                          </p:val>
                                        </p:tav>
                                        <p:tav tm="100000">
                                          <p:val>
                                            <p:strVal val="#ppt_x"/>
                                          </p:val>
                                        </p:tav>
                                      </p:tavLst>
                                    </p:anim>
                                    <p:anim calcmode="lin" valueType="num">
                                      <p:cBhvr>
                                        <p:cTn id="106" dur="25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99" grpId="0" bldLvl="0"/>
      <p:bldP spid="100" grpId="0" bldLvl="0"/>
      <p:bldP spid="101" grpId="0" bldLvl="0"/>
      <p:bldP spid="102" grpId="0" bldLvl="0"/>
      <p:bldP spid="136" grpId="0" bldLvl="0"/>
      <p:bldP spid="137" grpId="0" bldLvl="0"/>
      <p:bldP spid="138" grpId="0" bldLvl="0"/>
      <p:bldP spid="139" grpId="0" bldLvl="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5942</Words>
  <Application>WPS 演示</Application>
  <PresentationFormat/>
  <Paragraphs>560</Paragraphs>
  <Slides>56</Slides>
  <Notes>0</Notes>
  <HiddenSlides>0</HiddenSlides>
  <MMClips>0</MMClips>
  <ScaleCrop>false</ScaleCrop>
  <HeadingPairs>
    <vt:vector size="8" baseType="variant">
      <vt:variant>
        <vt:lpstr>已用的字体</vt:lpstr>
      </vt:variant>
      <vt:variant>
        <vt:i4>21</vt:i4>
      </vt:variant>
      <vt:variant>
        <vt:lpstr>主题</vt:lpstr>
      </vt:variant>
      <vt:variant>
        <vt:i4>2</vt:i4>
      </vt:variant>
      <vt:variant>
        <vt:lpstr>嵌入 OLE 服务器</vt:lpstr>
      </vt:variant>
      <vt:variant>
        <vt:i4>2</vt:i4>
      </vt:variant>
      <vt:variant>
        <vt:lpstr>幻灯片标题</vt:lpstr>
      </vt:variant>
      <vt:variant>
        <vt:i4>56</vt:i4>
      </vt:variant>
    </vt:vector>
  </HeadingPairs>
  <TitlesOfParts>
    <vt:vector size="81" baseType="lpstr">
      <vt:lpstr>Arial</vt:lpstr>
      <vt:lpstr>宋体</vt:lpstr>
      <vt:lpstr>Wingdings</vt:lpstr>
      <vt:lpstr>微软雅黑</vt:lpstr>
      <vt:lpstr>Calibri</vt:lpstr>
      <vt:lpstr>方正大黑简体</vt:lpstr>
      <vt:lpstr>黑体</vt:lpstr>
      <vt:lpstr>Arial Black</vt:lpstr>
      <vt:lpstr>Times New Roman</vt:lpstr>
      <vt:lpstr>华文细黑</vt:lpstr>
      <vt:lpstr>Gulim</vt:lpstr>
      <vt:lpstr>方正正中黑简体</vt:lpstr>
      <vt:lpstr>Arial Unicode MS</vt:lpstr>
      <vt:lpstr>Impact</vt:lpstr>
      <vt:lpstr>华文楷体</vt:lpstr>
      <vt:lpstr>华文隶书</vt:lpstr>
      <vt:lpstr>方正兰亭细黑_GBK</vt:lpstr>
      <vt:lpstr>Arial Unicode MS</vt:lpstr>
      <vt:lpstr>Malgun Gothic</vt:lpstr>
      <vt:lpstr>楷体</vt:lpstr>
      <vt:lpstr>汉仪旗黑-85S</vt:lpstr>
      <vt:lpstr>Office 主题</vt:lpstr>
      <vt:lpstr>1_Office 主题</vt:lpstr>
      <vt:lpstr>Excel.Chart.8</vt:lpstr>
      <vt:lpstr>CorelDRAW.Graphic.14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cp:revision>
  <dcterms:created xsi:type="dcterms:W3CDTF">2023-11-20T02:51:32Z</dcterms:created>
  <dcterms:modified xsi:type="dcterms:W3CDTF">2023-11-20T02:51:32Z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10AB2AA796AC4498AFB6CAB422721637_13</vt:lpwstr>
  </property>
  <property fmtid="{D5CDD505-2E9C-101B-9397-08002B2CF9AE}" pid="3" name="KSOProductBuildVer">
    <vt:lpwstr>2052-12.1.0.15933</vt:lpwstr>
  </property>
</Properties>
</file>