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55"/>
  </p:notesMasterIdLst>
  <p:sldIdLst>
    <p:sldId id="326" r:id="rId4"/>
    <p:sldId id="855" r:id="rId5"/>
    <p:sldId id="773" r:id="rId6"/>
    <p:sldId id="807" r:id="rId7"/>
    <p:sldId id="808" r:id="rId8"/>
    <p:sldId id="809" r:id="rId9"/>
    <p:sldId id="810" r:id="rId10"/>
    <p:sldId id="811" r:id="rId11"/>
    <p:sldId id="775" r:id="rId12"/>
    <p:sldId id="776" r:id="rId13"/>
    <p:sldId id="777" r:id="rId14"/>
    <p:sldId id="778" r:id="rId15"/>
    <p:sldId id="779" r:id="rId16"/>
    <p:sldId id="780" r:id="rId17"/>
    <p:sldId id="781" r:id="rId18"/>
    <p:sldId id="782" r:id="rId19"/>
    <p:sldId id="783" r:id="rId20"/>
    <p:sldId id="784" r:id="rId21"/>
    <p:sldId id="772" r:id="rId22"/>
    <p:sldId id="771" r:id="rId23"/>
    <p:sldId id="788" r:id="rId24"/>
    <p:sldId id="789" r:id="rId25"/>
    <p:sldId id="790" r:id="rId26"/>
    <p:sldId id="791" r:id="rId27"/>
    <p:sldId id="812" r:id="rId28"/>
    <p:sldId id="813" r:id="rId29"/>
    <p:sldId id="814" r:id="rId30"/>
    <p:sldId id="815" r:id="rId31"/>
    <p:sldId id="816" r:id="rId32"/>
    <p:sldId id="817" r:id="rId33"/>
    <p:sldId id="818" r:id="rId34"/>
    <p:sldId id="819" r:id="rId35"/>
    <p:sldId id="820" r:id="rId36"/>
    <p:sldId id="821" r:id="rId37"/>
    <p:sldId id="822" r:id="rId38"/>
    <p:sldId id="823" r:id="rId39"/>
    <p:sldId id="824" r:id="rId40"/>
    <p:sldId id="825" r:id="rId41"/>
    <p:sldId id="826" r:id="rId42"/>
    <p:sldId id="827" r:id="rId43"/>
    <p:sldId id="828" r:id="rId44"/>
    <p:sldId id="829" r:id="rId45"/>
    <p:sldId id="830" r:id="rId46"/>
    <p:sldId id="792" r:id="rId47"/>
    <p:sldId id="793" r:id="rId48"/>
    <p:sldId id="805" r:id="rId49"/>
    <p:sldId id="794" r:id="rId50"/>
    <p:sldId id="795" r:id="rId51"/>
    <p:sldId id="796" r:id="rId52"/>
    <p:sldId id="797" r:id="rId53"/>
    <p:sldId id="857" r:id="rId54"/>
  </p:sldIdLst>
  <p:sldSz cx="9144000" cy="6858000" type="screen4x3"/>
  <p:notesSz cx="6858000" cy="9144000"/>
  <p:custDataLst>
    <p:tags r:id="rId60"/>
  </p:custDataLst>
  <p:defaultTextStyle>
    <a:defPPr>
      <a:defRPr lang="zh-CN"/>
    </a:defPPr>
    <a:lvl1pPr marL="0" lvl="0" indent="0" algn="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rgbClr val="FFFFCC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rgbClr val="FFFFCC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rgbClr val="FFFFCC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rgbClr val="FFFFCC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rgbClr val="FFFFCC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rgbClr val="FFFFCC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rgbClr val="FFFFCC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rgbClr val="FFFFCC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rgbClr val="FFFFCC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1" userDrawn="1">
          <p15:clr>
            <a:srgbClr val="A4A3A4"/>
          </p15:clr>
        </p15:guide>
        <p15:guide id="2" pos="281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光启" initials="光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33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76" d="100"/>
          <a:sy n="76" d="100"/>
        </p:scale>
        <p:origin x="-984" y="-90"/>
      </p:cViewPr>
      <p:guideLst>
        <p:guide orient="horz" pos="2191"/>
        <p:guide pos="281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0" Type="http://schemas.openxmlformats.org/officeDocument/2006/relationships/tags" Target="tags/tag20.xml"/><Relationship Id="rId6" Type="http://schemas.openxmlformats.org/officeDocument/2006/relationships/slide" Target="slides/slide3.xml"/><Relationship Id="rId59" Type="http://schemas.openxmlformats.org/officeDocument/2006/relationships/commentAuthors" Target="commentAuthors.xml"/><Relationship Id="rId58" Type="http://schemas.openxmlformats.org/officeDocument/2006/relationships/tableStyles" Target="tableStyles.xml"/><Relationship Id="rId57" Type="http://schemas.openxmlformats.org/officeDocument/2006/relationships/viewProps" Target="viewProps.xml"/><Relationship Id="rId56" Type="http://schemas.openxmlformats.org/officeDocument/2006/relationships/presProps" Target="presProps.xml"/><Relationship Id="rId55" Type="http://schemas.openxmlformats.org/officeDocument/2006/relationships/notesMaster" Target="notesMasters/notesMaster1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l" eaLnBrk="1" hangingPunct="1"/>
            <a:endParaRPr lang="en-US" altLang="x-none" sz="1200" dirty="0">
              <a:solidFill>
                <a:srgbClr val="FFFF66"/>
              </a:solidFill>
              <a:ea typeface="仿宋_GB2312" pitchFamily="49" charset="-122"/>
            </a:endParaRPr>
          </a:p>
        </p:txBody>
      </p:sp>
      <p:sp>
        <p:nvSpPr>
          <p:cNvPr id="3075" name="Rectangle 3"/>
          <p:cNvSpPr>
            <a:spLocks noGrp="1"/>
          </p:cNvSpPr>
          <p:nvPr>
            <p:ph type="dt" idx="1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/>
            <a:endParaRPr lang="en-US" altLang="x-none" sz="1200" dirty="0">
              <a:solidFill>
                <a:srgbClr val="FFFF66"/>
              </a:solidFill>
              <a:ea typeface="仿宋_GB2312" pitchFamily="49" charset="-122"/>
            </a:endParaRPr>
          </a:p>
        </p:txBody>
      </p:sp>
      <p:sp>
        <p:nvSpPr>
          <p:cNvPr id="3076" name="Rectangle 4"/>
          <p:cNvSpPr>
            <a:spLocks noGrp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3077" name="Rectangle 5"/>
          <p:cNvSpPr>
            <a:spLocks noGrp="1"/>
          </p:cNvSpPr>
          <p:nvPr>
            <p:ph type="body" sz="quarter" idx="3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078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l" eaLnBrk="1" hangingPunct="1"/>
            <a:endParaRPr lang="en-US" altLang="x-none" sz="1200" dirty="0">
              <a:solidFill>
                <a:srgbClr val="FFFF66"/>
              </a:solidFill>
              <a:ea typeface="仿宋_GB2312" pitchFamily="49" charset="-122"/>
            </a:endParaRPr>
          </a:p>
        </p:txBody>
      </p:sp>
      <p:sp>
        <p:nvSpPr>
          <p:cNvPr id="3079" name="Rectangle 7"/>
          <p:cNvSpPr>
            <a:spLocks noGrp="1"/>
          </p:cNvSpPr>
          <p:nvPr>
            <p:ph type="sldNum" sz="quarter" idx="5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eaLnBrk="1" hangingPunct="1"/>
            <a:fld id="{9A0DB2DC-4C9A-4742-B13C-FB6460FD3503}" type="slidenum">
              <a:rPr lang="en-US" altLang="zh-CN" sz="1200" dirty="0">
                <a:solidFill>
                  <a:srgbClr val="FFFF66"/>
                </a:solidFill>
                <a:ea typeface="仿宋_GB2312" pitchFamily="49" charset="-122"/>
              </a:rPr>
            </a:fld>
            <a:endParaRPr lang="en-US" altLang="zh-CN" sz="1200" dirty="0">
              <a:solidFill>
                <a:srgbClr val="FFFF66"/>
              </a:solidFill>
              <a:ea typeface="仿宋_GB2312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133600" cy="61261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277113" cy="612616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714965" y="804067"/>
            <a:ext cx="4051700" cy="54022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00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3150455" y="1800369"/>
            <a:ext cx="2683069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10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03366" y="2662659"/>
            <a:ext cx="39632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574840" y="6349833"/>
            <a:ext cx="2025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803366" y="3950373"/>
            <a:ext cx="39632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3429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0" hangingPunct="0"/>
            <a:fld id="{BB962C8B-B14F-4D97-AF65-F5344CB8AC3E}" type="datetimeFigureOut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0" hangingPunct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0" hangingPunct="0"/>
            <a:fld id="{BB962C8B-B14F-4D97-AF65-F5344CB8AC3E}" type="datetimeFigureOut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0" hangingPunct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0" hangingPunct="0"/>
            <a:fld id="{BB962C8B-B14F-4D97-AF65-F5344CB8AC3E}" type="datetimeFigureOut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0" hangingPunct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0" hangingPunct="0"/>
            <a:fld id="{BB962C8B-B14F-4D97-AF65-F5344CB8AC3E}" type="datetimeFigureOut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0" hangingPunct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0" hangingPunct="0"/>
            <a:fld id="{BB962C8B-B14F-4D97-AF65-F5344CB8AC3E}" type="datetimeFigureOut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0" hangingPunct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0" hangingPunct="0"/>
            <a:fld id="{BB962C8B-B14F-4D97-AF65-F5344CB8AC3E}" type="datetimeFigureOut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0" hangingPunct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0" hangingPunct="0"/>
            <a:fld id="{BB962C8B-B14F-4D97-AF65-F5344CB8AC3E}" type="datetimeFigureOut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0" hangingPunct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0" hangingPunct="0"/>
            <a:fld id="{BB962C8B-B14F-4D97-AF65-F5344CB8AC3E}" type="datetimeFigureOut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0" hangingPunct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0" hangingPunct="0"/>
            <a:fld id="{BB962C8B-B14F-4D97-AF65-F5344CB8AC3E}" type="datetimeFigureOut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0" hangingPunct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0" hangingPunct="0"/>
            <a:fld id="{BB962C8B-B14F-4D97-AF65-F5344CB8AC3E}" type="datetimeFigureOut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0" hangingPunct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0" hangingPunct="0"/>
            <a:fld id="{BB962C8B-B14F-4D97-AF65-F5344CB8AC3E}" type="datetimeFigureOut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0" hangingPunct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png"/><Relationship Id="rId13" Type="http://schemas.openxmlformats.org/officeDocument/2006/relationships/tags" Target="../tags/tag8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7" name="Rectangle 1026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1028" name="Rectangle 1027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1029" name="Rectangle 1028"/>
          <p:cNvSpPr>
            <a:spLocks noGrp="1"/>
          </p:cNvSpPr>
          <p:nvPr>
            <p:ph type="title"/>
          </p:nvPr>
        </p:nvSpPr>
        <p:spPr>
          <a:xfrm>
            <a:off x="1981200" y="0"/>
            <a:ext cx="7010400" cy="685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endParaRPr lang="zh-CN" altLang="en-US" dirty="0"/>
          </a:p>
        </p:txBody>
      </p:sp>
      <p:sp>
        <p:nvSpPr>
          <p:cNvPr id="1030" name="Rectangle 10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31" name="Rectangle 1030"/>
          <p:cNvSpPr/>
          <p:nvPr userDrawn="1"/>
        </p:nvSpPr>
        <p:spPr>
          <a:xfrm>
            <a:off x="323850" y="6237288"/>
            <a:ext cx="2546350" cy="2762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l" eaLnBrk="1" hangingPunct="1"/>
            <a:endParaRPr lang="zh-CN" altLang="en-US" sz="1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32" name="Rectangle 1031"/>
          <p:cNvSpPr/>
          <p:nvPr userDrawn="1"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/>
            <a:fld id="{9A0DB2DC-4C9A-4742-B13C-FB6460FD3503}" type="slidenum"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</a:rPr>
            </a:fld>
            <a:endParaRPr lang="en-US" altLang="zh-CN" sz="1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34" name="Line 1035"/>
          <p:cNvSpPr/>
          <p:nvPr userDrawn="1"/>
        </p:nvSpPr>
        <p:spPr>
          <a:xfrm>
            <a:off x="250825" y="6165850"/>
            <a:ext cx="7964488" cy="7938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8" name="图片 7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404336"/>
            <a:ext cx="898096" cy="4535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marL="0" lvl="0" indent="0" algn="ctr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r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rgbClr val="FFFFCC"/>
          </a:solidFill>
          <a:latin typeface="+mn-lt"/>
          <a:ea typeface="+mn-ea"/>
          <a:cs typeface="+mn-cs"/>
        </a:defRPr>
      </a:lvl1pPr>
      <a:lvl2pPr marL="457200" lvl="1" indent="0" algn="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rgbClr val="FFFFCC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rgbClr val="FFFFCC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rgbClr val="FFFFCC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rgbClr val="FFFFCC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rgbClr val="FFFFCC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rgbClr val="FFFFCC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rgbClr val="FFFFCC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rgbClr val="FFFFCC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 204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2050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2052" name="日期占位符 2051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l">
              <a:defRPr sz="1400"/>
            </a:lvl1pPr>
          </a:lstStyle>
          <a:p>
            <a:pPr lvl="0" eaLnBrk="0" hangingPunct="0"/>
            <a:fld id="{BB962C8B-B14F-4D97-AF65-F5344CB8AC3E}" type="datetimeFigureOut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53" name="页脚占位符 2052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eaLnBrk="0" hangingPunct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54" name="灯片编号占位符 2053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eaLnBrk="0" hangingPunct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r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rgbClr val="FFFFCC"/>
          </a:solidFill>
          <a:latin typeface="+mn-lt"/>
          <a:ea typeface="+mn-ea"/>
          <a:cs typeface="+mn-cs"/>
        </a:defRPr>
      </a:lvl1pPr>
      <a:lvl2pPr marL="457200" lvl="1" indent="0" algn="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rgbClr val="FFFFCC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rgbClr val="FFFFCC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rgbClr val="FFFFCC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rgbClr val="FFFFCC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rgbClr val="FFFFCC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rgbClr val="FFFFCC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rgbClr val="FFFFCC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rgbClr val="FFFFCC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JHA&#20998;&#26512;&#34920;.doc" TargetMode="Externa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4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tags" Target="../tags/tag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1&#23433;&#20840;&#20107;&#25925;&#26696;&#20363;&#38598;&#38182;&#35270;&#39057;.flv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1&#23433;&#20840;&#20107;&#25925;&#26696;&#20363;&#38598;&#38182;&#35270;&#39057;.flv" TargetMode="External"/><Relationship Id="rId1" Type="http://schemas.openxmlformats.org/officeDocument/2006/relationships/hyperlink" Target="&#26410;&#25140;&#20010;&#20154;&#38450;&#25252;&#29992;&#21697;&#24037;&#20214;&#39134;&#20986;&#20260;&#20154;&#20107;&#25925;-cut.flv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1&#23433;&#20840;&#20107;&#25925;&#26696;&#20363;&#38598;&#38182;&#35270;&#39057;.flv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GI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&#38450;&#25252;&#29992;&#21697;&#22833;&#25928;&#31378;&#24687;&#27515;&#20129;&#20107;&#25925;-cut.flv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GI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tags" Target="../tags/tag19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18.xml"/><Relationship Id="rId5" Type="http://schemas.openxmlformats.org/officeDocument/2006/relationships/image" Target="../media/image19.jpeg"/><Relationship Id="rId4" Type="http://schemas.openxmlformats.org/officeDocument/2006/relationships/tags" Target="../tags/tag17.xml"/><Relationship Id="rId3" Type="http://schemas.openxmlformats.org/officeDocument/2006/relationships/image" Target="../media/image18.jpeg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Rectangle 2"/>
          <p:cNvSpPr>
            <a:spLocks noGrp="1"/>
          </p:cNvSpPr>
          <p:nvPr>
            <p:ph type="ctrTitle" idx="4294967295"/>
          </p:nvPr>
        </p:nvSpPr>
        <p:spPr>
          <a:xfrm>
            <a:off x="685800" y="1558925"/>
            <a:ext cx="7772400" cy="2085975"/>
          </a:xfrm>
          <a:ln/>
        </p:spPr>
        <p:txBody>
          <a:bodyPr vert="horz" wrap="square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/>
            <a:r>
              <a:rPr lang="zh-CN" altLang="en-US" sz="6000" b="1" dirty="0">
                <a:solidFill>
                  <a:srgbClr val="00B0F0"/>
                </a:solidFill>
                <a:latin typeface="宋体" panose="02010600030101010101" pitchFamily="2" charset="-122"/>
              </a:rPr>
              <a:t>安全生产隐患排查</a:t>
            </a:r>
            <a:endParaRPr lang="zh-CN" altLang="en-US" sz="6000" b="1" dirty="0">
              <a:solidFill>
                <a:srgbClr val="00B0F0"/>
              </a:solidFill>
              <a:latin typeface="宋体" panose="02010600030101010101" pitchFamily="2" charset="-122"/>
            </a:endParaRPr>
          </a:p>
        </p:txBody>
      </p:sp>
      <p:sp>
        <p:nvSpPr>
          <p:cNvPr id="4099" name="Rectangle 3"/>
          <p:cNvSpPr>
            <a:spLocks noGrp="1"/>
          </p:cNvSpPr>
          <p:nvPr>
            <p:ph type="subTitle" idx="4294967295"/>
          </p:nvPr>
        </p:nvSpPr>
        <p:spPr>
          <a:xfrm>
            <a:off x="1547495" y="4437380"/>
            <a:ext cx="2883535" cy="720725"/>
          </a:xfrm>
          <a:ln/>
        </p:spPr>
        <p:txBody>
          <a:bodyPr vert="horz" wrap="square" anchor="t" anchorCtr="0"/>
          <a:lstStyle>
            <a:lvl1pPr marL="0" lvl="0" indent="0" algn="ctr">
              <a:buClrTx/>
              <a:buSzTx/>
              <a:buFontTx/>
              <a:buNone/>
              <a:defRPr/>
            </a:lvl1pPr>
            <a:lvl2pPr marL="457200" lvl="1" indent="0" algn="ctr">
              <a:buClrTx/>
              <a:buSzTx/>
              <a:buFontTx/>
              <a:buNone/>
              <a:defRPr/>
            </a:lvl2pPr>
            <a:lvl3pPr marL="914400" lvl="2" indent="0" algn="ctr">
              <a:buClrTx/>
              <a:buSzTx/>
              <a:buFontTx/>
              <a:buNone/>
              <a:defRPr/>
            </a:lvl3pPr>
            <a:lvl4pPr marL="1371600" lvl="3" indent="0" algn="ctr">
              <a:buClrTx/>
              <a:buSzTx/>
              <a:buFontTx/>
              <a:buNone/>
              <a:defRPr/>
            </a:lvl4pPr>
            <a:lvl5pPr marL="1828800" lvl="4" indent="0" algn="ctr">
              <a:buClrTx/>
              <a:buSzTx/>
              <a:buFontTx/>
              <a:buNone/>
              <a:defRPr/>
            </a:lvl5pPr>
          </a:lstStyle>
          <a:p>
            <a:pPr lvl="0" algn="l" eaLnBrk="1" hangingPunct="1">
              <a:lnSpc>
                <a:spcPct val="80000"/>
              </a:lnSpc>
            </a:pP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讲课</a:t>
            </a:r>
            <a:r>
              <a:rPr lang="zh-CN" altLang="en-US" sz="2400">
                <a:latin typeface="楷体_GB2312" pitchFamily="49" charset="-122"/>
                <a:ea typeface="楷体_GB2312" pitchFamily="49" charset="-122"/>
              </a:rPr>
              <a:t>人：</a:t>
            </a:r>
            <a:endParaRPr lang="zh-CN" altLang="en-US" sz="2400">
              <a:latin typeface="楷体_GB2312" pitchFamily="49" charset="-122"/>
              <a:ea typeface="楷体_GB2312" pitchFamily="49" charset="-122"/>
            </a:endParaRPr>
          </a:p>
          <a:p>
            <a:pPr lvl="0" algn="l" eaLnBrk="1" hangingPunct="1">
              <a:lnSpc>
                <a:spcPct val="80000"/>
              </a:lnSpc>
            </a:pPr>
            <a:r>
              <a:rPr lang="zh-CN" altLang="en-US" sz="2000">
                <a:latin typeface="楷体_GB2312" pitchFamily="49" charset="-122"/>
                <a:ea typeface="楷体_GB2312" pitchFamily="49" charset="-122"/>
              </a:rPr>
              <a:t>      </a:t>
            </a:r>
            <a:endParaRPr lang="zh-CN" altLang="en-US" sz="20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1"/>
            </p:custDataLst>
          </p:nvPr>
        </p:nvSpPr>
        <p:spPr>
          <a:xfrm>
            <a:off x="6444139" y="3501131"/>
            <a:ext cx="1773555" cy="35814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pPr algn="dist"/>
            <a:r>
              <a:rPr lang="zh-CN" altLang="en-US" sz="18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博富特咨询</a:t>
            </a:r>
            <a:r>
              <a:rPr lang="en-US" altLang="zh-CN" sz="18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1800" b="1" dirty="0"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椭圆 7"/>
          <p:cNvSpPr/>
          <p:nvPr>
            <p:custDataLst>
              <p:tags r:id="rId2"/>
            </p:custDataLst>
          </p:nvPr>
        </p:nvSpPr>
        <p:spPr>
          <a:xfrm>
            <a:off x="6106639" y="4437079"/>
            <a:ext cx="675000" cy="675000"/>
          </a:xfrm>
          <a:prstGeom prst="ellipse">
            <a:avLst/>
          </a:prstGeom>
          <a:solidFill>
            <a:srgbClr val="7030A0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sz="16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3"/>
            </p:custDataLst>
          </p:nvPr>
        </p:nvSpPr>
        <p:spPr>
          <a:xfrm>
            <a:off x="7038975" y="4437539"/>
            <a:ext cx="675000" cy="675000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sz="16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4"/>
            </p:custDataLst>
          </p:nvPr>
        </p:nvSpPr>
        <p:spPr>
          <a:xfrm>
            <a:off x="7971311" y="4437079"/>
            <a:ext cx="675000" cy="675000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sz="16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TextBox 1"/>
          <p:cNvSpPr txBox="1"/>
          <p:nvPr/>
        </p:nvSpPr>
        <p:spPr>
          <a:xfrm>
            <a:off x="1282700" y="977900"/>
            <a:ext cx="3200400" cy="4572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>
            <a:spAutoFit/>
          </a:bodyPr>
          <a:p>
            <a:pPr eaLnBrk="0" hangingPunct="0">
              <a:lnSpc>
                <a:spcPts val="3600"/>
              </a:lnSpc>
            </a:pPr>
            <a:r>
              <a:rPr lang="en-US" altLang="zh-CN" sz="3600" dirty="0">
                <a:solidFill>
                  <a:srgbClr val="330066"/>
                </a:solidFill>
                <a:latin typeface="Times New Roman" panose="02020603050405020304" pitchFamily="18" charset="0"/>
              </a:rPr>
              <a:t>一、什么是隐患</a:t>
            </a:r>
            <a:endParaRPr lang="en-US" altLang="zh-CN" sz="3600" dirty="0">
              <a:solidFill>
                <a:srgbClr val="33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9" name="TextBox 1"/>
          <p:cNvSpPr txBox="1"/>
          <p:nvPr/>
        </p:nvSpPr>
        <p:spPr>
          <a:xfrm>
            <a:off x="755650" y="1700213"/>
            <a:ext cx="7543800" cy="3525837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>
            <a:spAutoFit/>
          </a:bodyPr>
          <a:p>
            <a:pPr algn="l" eaLnBrk="0" hangingPunct="0">
              <a:lnSpc>
                <a:spcPts val="2900"/>
              </a:lnSpc>
            </a:pPr>
            <a:r>
              <a:rPr lang="en-US" altLang="zh-CN" sz="2700" dirty="0">
                <a:solidFill>
                  <a:srgbClr val="000000"/>
                </a:solidFill>
                <a:latin typeface="隶书" pitchFamily="1" charset="-122"/>
              </a:rPr>
              <a:t>常见的隐患</a:t>
            </a:r>
            <a:r>
              <a:rPr lang="en-US" altLang="zh-CN" sz="2700" dirty="0">
                <a:solidFill>
                  <a:srgbClr val="000000"/>
                </a:solidFill>
                <a:latin typeface="Times New Roman" panose="02020603050405020304" pitchFamily="18" charset="0"/>
              </a:rPr>
              <a:t>——“</a:t>
            </a:r>
            <a:r>
              <a:rPr lang="en-US" altLang="zh-CN" sz="2700" dirty="0">
                <a:solidFill>
                  <a:srgbClr val="000000"/>
                </a:solidFill>
                <a:latin typeface="隶书" pitchFamily="1" charset="-122"/>
              </a:rPr>
              <a:t>三非</a:t>
            </a:r>
            <a:r>
              <a:rPr lang="en-US" altLang="zh-CN" sz="2700" dirty="0">
                <a:solidFill>
                  <a:srgbClr val="000000"/>
                </a:solidFill>
                <a:latin typeface="Times New Roman" panose="02020603050405020304" pitchFamily="18" charset="0"/>
              </a:rPr>
              <a:t>”</a:t>
            </a:r>
            <a:r>
              <a:rPr lang="en-US" altLang="zh-CN" sz="2700" dirty="0">
                <a:solidFill>
                  <a:srgbClr val="000000"/>
                </a:solidFill>
                <a:latin typeface="隶书" pitchFamily="1" charset="-122"/>
              </a:rPr>
              <a:t>、</a:t>
            </a:r>
            <a:r>
              <a:rPr lang="en-US" altLang="zh-CN" sz="2700" dirty="0">
                <a:solidFill>
                  <a:srgbClr val="000000"/>
                </a:solidFill>
                <a:latin typeface="Times New Roman" panose="02020603050405020304" pitchFamily="18" charset="0"/>
              </a:rPr>
              <a:t>“</a:t>
            </a:r>
            <a:r>
              <a:rPr lang="en-US" altLang="zh-CN" sz="2700" dirty="0">
                <a:solidFill>
                  <a:srgbClr val="000000"/>
                </a:solidFill>
                <a:latin typeface="隶书" pitchFamily="1" charset="-122"/>
              </a:rPr>
              <a:t>三违</a:t>
            </a:r>
            <a:r>
              <a:rPr lang="en-US" altLang="zh-CN" sz="2700" dirty="0">
                <a:solidFill>
                  <a:srgbClr val="000000"/>
                </a:solidFill>
                <a:latin typeface="Times New Roman" panose="02020603050405020304" pitchFamily="18" charset="0"/>
              </a:rPr>
              <a:t>”</a:t>
            </a:r>
            <a:r>
              <a:rPr lang="en-US" altLang="zh-CN" sz="2700" dirty="0">
                <a:solidFill>
                  <a:srgbClr val="000000"/>
                </a:solidFill>
                <a:latin typeface="隶书" pitchFamily="1" charset="-122"/>
              </a:rPr>
              <a:t>、</a:t>
            </a:r>
            <a:r>
              <a:rPr lang="en-US" altLang="zh-CN" sz="2700" dirty="0">
                <a:solidFill>
                  <a:srgbClr val="000000"/>
                </a:solidFill>
                <a:latin typeface="Times New Roman" panose="02020603050405020304" pitchFamily="18" charset="0"/>
              </a:rPr>
              <a:t>“</a:t>
            </a:r>
            <a:r>
              <a:rPr lang="en-US" altLang="zh-CN" sz="2700" dirty="0">
                <a:solidFill>
                  <a:srgbClr val="000000"/>
                </a:solidFill>
                <a:latin typeface="隶书" pitchFamily="1" charset="-122"/>
              </a:rPr>
              <a:t>三超</a:t>
            </a:r>
            <a:r>
              <a:rPr lang="en-US" altLang="zh-CN" sz="2700" dirty="0">
                <a:solidFill>
                  <a:srgbClr val="000000"/>
                </a:solidFill>
                <a:latin typeface="Times New Roman" panose="02020603050405020304" pitchFamily="18" charset="0"/>
              </a:rPr>
              <a:t>”</a:t>
            </a:r>
            <a:endParaRPr lang="en-US" altLang="zh-CN" sz="27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l" eaLnBrk="0" hangingPunct="0">
              <a:lnSpc>
                <a:spcPts val="1000"/>
              </a:lnSpc>
            </a:pPr>
            <a:endParaRPr lang="en-US" altLang="zh-CN" dirty="0">
              <a:latin typeface="Arial" panose="020B0604020202020204" pitchFamily="34" charset="0"/>
            </a:endParaRPr>
          </a:p>
          <a:p>
            <a:pPr algn="l" eaLnBrk="0" hangingPunct="0">
              <a:lnSpc>
                <a:spcPts val="1000"/>
              </a:lnSpc>
            </a:pPr>
            <a:endParaRPr lang="en-US" altLang="zh-CN" dirty="0">
              <a:latin typeface="Arial" panose="020B0604020202020204" pitchFamily="34" charset="0"/>
            </a:endParaRPr>
          </a:p>
          <a:p>
            <a:pPr algn="l" eaLnBrk="0" hangingPunct="0">
              <a:lnSpc>
                <a:spcPts val="3700"/>
              </a:lnSpc>
            </a:pPr>
            <a:r>
              <a:rPr lang="en-US" altLang="zh-CN" sz="2700" dirty="0">
                <a:solidFill>
                  <a:srgbClr val="000000"/>
                </a:solidFill>
                <a:latin typeface="Times New Roman" panose="02020603050405020304" pitchFamily="18" charset="0"/>
              </a:rPr>
              <a:t>“</a:t>
            </a:r>
            <a:r>
              <a:rPr lang="en-US" altLang="zh-CN" sz="2700" dirty="0">
                <a:solidFill>
                  <a:srgbClr val="000000"/>
                </a:solidFill>
                <a:latin typeface="隶书" pitchFamily="1" charset="-122"/>
              </a:rPr>
              <a:t>三非</a:t>
            </a:r>
            <a:r>
              <a:rPr lang="en-US" altLang="zh-CN" sz="2700" dirty="0">
                <a:solidFill>
                  <a:srgbClr val="000000"/>
                </a:solidFill>
                <a:latin typeface="Times New Roman" panose="02020603050405020304" pitchFamily="18" charset="0"/>
              </a:rPr>
              <a:t>”</a:t>
            </a:r>
            <a:r>
              <a:rPr lang="en-US" altLang="zh-CN" sz="2700" dirty="0">
                <a:solidFill>
                  <a:srgbClr val="000000"/>
                </a:solidFill>
                <a:latin typeface="隶书" pitchFamily="1" charset="-122"/>
              </a:rPr>
              <a:t>是指非法建设、非法生产、非法经营</a:t>
            </a:r>
            <a:endParaRPr lang="en-US" altLang="zh-CN" sz="2700" dirty="0">
              <a:solidFill>
                <a:srgbClr val="000000"/>
              </a:solidFill>
              <a:latin typeface="隶书" pitchFamily="1" charset="-122"/>
            </a:endParaRPr>
          </a:p>
          <a:p>
            <a:pPr algn="l" eaLnBrk="0" hangingPunct="0">
              <a:lnSpc>
                <a:spcPts val="1000"/>
              </a:lnSpc>
            </a:pPr>
            <a:endParaRPr lang="en-US" altLang="zh-CN" dirty="0">
              <a:latin typeface="Arial" panose="020B0604020202020204" pitchFamily="34" charset="0"/>
            </a:endParaRPr>
          </a:p>
          <a:p>
            <a:pPr algn="l" eaLnBrk="0" hangingPunct="0">
              <a:lnSpc>
                <a:spcPts val="1000"/>
              </a:lnSpc>
            </a:pPr>
            <a:endParaRPr lang="en-US" altLang="zh-CN" dirty="0">
              <a:latin typeface="Arial" panose="020B0604020202020204" pitchFamily="34" charset="0"/>
            </a:endParaRPr>
          </a:p>
          <a:p>
            <a:pPr algn="l" eaLnBrk="0" hangingPunct="0">
              <a:lnSpc>
                <a:spcPts val="3700"/>
              </a:lnSpc>
            </a:pPr>
            <a:r>
              <a:rPr lang="en-US" altLang="zh-CN" sz="2700" dirty="0">
                <a:solidFill>
                  <a:srgbClr val="000000"/>
                </a:solidFill>
                <a:latin typeface="Times New Roman" panose="02020603050405020304" pitchFamily="18" charset="0"/>
              </a:rPr>
              <a:t>“</a:t>
            </a:r>
            <a:r>
              <a:rPr lang="en-US" altLang="zh-CN" sz="2700" dirty="0">
                <a:solidFill>
                  <a:srgbClr val="000000"/>
                </a:solidFill>
                <a:latin typeface="隶书" pitchFamily="1" charset="-122"/>
              </a:rPr>
              <a:t>三违</a:t>
            </a:r>
            <a:r>
              <a:rPr lang="en-US" altLang="zh-CN" sz="2700" dirty="0">
                <a:solidFill>
                  <a:srgbClr val="000000"/>
                </a:solidFill>
                <a:latin typeface="Times New Roman" panose="02020603050405020304" pitchFamily="18" charset="0"/>
              </a:rPr>
              <a:t>”</a:t>
            </a:r>
            <a:r>
              <a:rPr lang="en-US" altLang="zh-CN" sz="2700" dirty="0">
                <a:solidFill>
                  <a:srgbClr val="000000"/>
                </a:solidFill>
                <a:latin typeface="隶书" pitchFamily="1" charset="-122"/>
              </a:rPr>
              <a:t>是指违章指挥、违章作业、违反劳动纪律</a:t>
            </a:r>
            <a:endParaRPr lang="en-US" altLang="zh-CN" sz="2700" dirty="0">
              <a:solidFill>
                <a:srgbClr val="000000"/>
              </a:solidFill>
              <a:latin typeface="隶书" pitchFamily="1" charset="-122"/>
            </a:endParaRPr>
          </a:p>
          <a:p>
            <a:pPr algn="l" eaLnBrk="0" hangingPunct="0">
              <a:lnSpc>
                <a:spcPts val="1000"/>
              </a:lnSpc>
            </a:pPr>
            <a:endParaRPr lang="en-US" altLang="zh-CN" dirty="0">
              <a:latin typeface="Arial" panose="020B0604020202020204" pitchFamily="34" charset="0"/>
            </a:endParaRPr>
          </a:p>
          <a:p>
            <a:pPr algn="l" eaLnBrk="0" hangingPunct="0">
              <a:lnSpc>
                <a:spcPts val="1000"/>
              </a:lnSpc>
            </a:pPr>
            <a:endParaRPr lang="en-US" altLang="zh-CN" dirty="0">
              <a:latin typeface="Arial" panose="020B0604020202020204" pitchFamily="34" charset="0"/>
            </a:endParaRPr>
          </a:p>
          <a:p>
            <a:pPr algn="l" eaLnBrk="0" hangingPunct="0">
              <a:lnSpc>
                <a:spcPts val="3700"/>
              </a:lnSpc>
            </a:pPr>
            <a:r>
              <a:rPr lang="en-US" altLang="zh-CN" sz="2700" dirty="0">
                <a:solidFill>
                  <a:srgbClr val="000000"/>
                </a:solidFill>
                <a:latin typeface="隶书" pitchFamily="1" charset="-122"/>
                <a:sym typeface="Arial" panose="020B0604020202020204" pitchFamily="34" charset="0"/>
              </a:rPr>
              <a:t>“三超”是指生产企业超能力、超强度、超定员</a:t>
            </a:r>
            <a:r>
              <a:rPr lang="zh-CN" altLang="en-US" sz="2700" dirty="0">
                <a:solidFill>
                  <a:srgbClr val="000000"/>
                </a:solidFill>
                <a:latin typeface="隶书" pitchFamily="1" charset="-122"/>
                <a:sym typeface="Arial" panose="020B0604020202020204" pitchFamily="34" charset="0"/>
              </a:rPr>
              <a:t>。</a:t>
            </a:r>
            <a:endParaRPr lang="zh-CN" altLang="en-US" sz="2700" dirty="0">
              <a:solidFill>
                <a:srgbClr val="000000"/>
              </a:solidFill>
              <a:latin typeface="隶书" pitchFamily="1" charset="-122"/>
              <a:sym typeface="Arial" panose="020B0604020202020204" pitchFamily="34" charset="0"/>
            </a:endParaRPr>
          </a:p>
          <a:p>
            <a:pPr algn="l" eaLnBrk="0" hangingPunct="0">
              <a:lnSpc>
                <a:spcPts val="3700"/>
              </a:lnSpc>
            </a:pPr>
            <a:endParaRPr lang="en-US" altLang="zh-CN" sz="2700" dirty="0">
              <a:solidFill>
                <a:srgbClr val="000000"/>
              </a:solidFill>
              <a:latin typeface="隶书" pitchFamily="1" charset="-122"/>
              <a:sym typeface="Arial" panose="020B0604020202020204" pitchFamily="34" charset="0"/>
            </a:endParaRPr>
          </a:p>
          <a:p>
            <a:pPr algn="l" eaLnBrk="0" hangingPunct="0">
              <a:lnSpc>
                <a:spcPts val="3700"/>
              </a:lnSpc>
            </a:pPr>
            <a:r>
              <a:rPr lang="zh-CN" altLang="en-US" sz="2700" dirty="0">
                <a:solidFill>
                  <a:schemeClr val="hlink"/>
                </a:solidFill>
                <a:latin typeface="隶书" pitchFamily="1" charset="-122"/>
                <a:sym typeface="Arial" panose="020B0604020202020204" pitchFamily="34" charset="0"/>
              </a:rPr>
              <a:t>（运输企业三超是指超载、超限、超负荷。）</a:t>
            </a:r>
            <a:endParaRPr lang="zh-CN" altLang="en-US" sz="2700" dirty="0">
              <a:solidFill>
                <a:schemeClr val="hlink"/>
              </a:solidFill>
              <a:latin typeface="隶书" pitchFamily="1" charset="-122"/>
              <a:sym typeface="Arial" panose="020B0604020202020204" pitchFamily="34" charset="0"/>
            </a:endParaRPr>
          </a:p>
        </p:txBody>
      </p:sp>
      <p:sp>
        <p:nvSpPr>
          <p:cNvPr id="9220" name="TextBox 1"/>
          <p:cNvSpPr txBox="1"/>
          <p:nvPr/>
        </p:nvSpPr>
        <p:spPr>
          <a:xfrm>
            <a:off x="1403350" y="6453188"/>
            <a:ext cx="5326063" cy="38893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>
            <a:spAutoFit/>
          </a:bodyPr>
          <a:p>
            <a:pPr eaLnBrk="0" hangingPunct="0">
              <a:lnSpc>
                <a:spcPts val="2700"/>
              </a:lnSpc>
            </a:pPr>
            <a:endParaRPr lang="en-US" altLang="x-none" sz="2700" dirty="0">
              <a:solidFill>
                <a:srgbClr val="000000"/>
              </a:solidFill>
              <a:latin typeface="隶书" pitchFamily="1" charset="-122"/>
            </a:endParaRPr>
          </a:p>
        </p:txBody>
      </p:sp>
      <p:sp>
        <p:nvSpPr>
          <p:cNvPr id="9221" name="标题 9220"/>
          <p:cNvSpPr>
            <a:spLocks noGrp="1"/>
          </p:cNvSpPr>
          <p:nvPr>
            <p:ph type="title"/>
          </p:nvPr>
        </p:nvSpPr>
        <p:spPr>
          <a:xfrm>
            <a:off x="684213" y="5373688"/>
            <a:ext cx="7010400" cy="685800"/>
          </a:xfrm>
          <a:ln/>
        </p:spPr>
        <p:txBody>
          <a:bodyPr anchor="ctr" anchorCtr="0"/>
          <a:p>
            <a:r>
              <a:rPr lang="zh-CN" altLang="en-US" sz="3200" b="1" dirty="0">
                <a:solidFill>
                  <a:srgbClr val="FF0000"/>
                </a:solidFill>
                <a:ea typeface="华文行楷" pitchFamily="2" charset="-122"/>
              </a:rPr>
              <a:t>是否有隐患就一定会发生安全事故？</a:t>
            </a:r>
            <a:endParaRPr lang="zh-CN" altLang="en-US" sz="3200" b="1" dirty="0">
              <a:solidFill>
                <a:srgbClr val="FF0000"/>
              </a:solidFill>
              <a:ea typeface="华文行楷" pitchFamily="2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3" name="Picture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908175" y="1412875"/>
            <a:ext cx="6032500" cy="4525963"/>
          </a:xfrm>
          <a:ln/>
        </p:spPr>
      </p:pic>
      <p:sp>
        <p:nvSpPr>
          <p:cNvPr id="10244" name="TextBox 1"/>
          <p:cNvSpPr txBox="1"/>
          <p:nvPr/>
        </p:nvSpPr>
        <p:spPr>
          <a:xfrm>
            <a:off x="1320800" y="1282700"/>
            <a:ext cx="3494088" cy="205263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>
            <a:spAutoFit/>
          </a:bodyPr>
          <a:p>
            <a:pPr algn="l" defTabSz="914400" eaLnBrk="0" hangingPunct="0">
              <a:lnSpc>
                <a:spcPts val="3900"/>
              </a:lnSpc>
              <a:tabLst>
                <a:tab pos="3492500" algn="l"/>
              </a:tabLst>
            </a:pPr>
            <a:r>
              <a:rPr lang="en-US" altLang="zh-CN" sz="3900" dirty="0">
                <a:solidFill>
                  <a:srgbClr val="330066"/>
                </a:solidFill>
                <a:latin typeface="Times New Roman" panose="02020603050405020304" pitchFamily="18" charset="0"/>
              </a:rPr>
              <a:t>隐患的危害</a:t>
            </a:r>
            <a:endParaRPr lang="en-US" altLang="zh-CN" sz="3900" dirty="0">
              <a:solidFill>
                <a:srgbClr val="330066"/>
              </a:solidFill>
              <a:latin typeface="Times New Roman" panose="02020603050405020304" pitchFamily="18" charset="0"/>
            </a:endParaRPr>
          </a:p>
          <a:p>
            <a:pPr algn="l" defTabSz="914400" eaLnBrk="0" hangingPunct="0">
              <a:lnSpc>
                <a:spcPts val="1000"/>
              </a:lnSpc>
              <a:tabLst>
                <a:tab pos="3492500" algn="l"/>
              </a:tabLst>
            </a:pPr>
            <a:endParaRPr lang="en-US" altLang="zh-CN" dirty="0">
              <a:latin typeface="Arial" panose="020B0604020202020204" pitchFamily="34" charset="0"/>
            </a:endParaRPr>
          </a:p>
          <a:p>
            <a:pPr algn="l" defTabSz="914400" eaLnBrk="0" hangingPunct="0">
              <a:lnSpc>
                <a:spcPts val="1000"/>
              </a:lnSpc>
              <a:tabLst>
                <a:tab pos="3492500" algn="l"/>
              </a:tabLst>
            </a:pPr>
            <a:endParaRPr lang="en-US" altLang="zh-CN" dirty="0">
              <a:latin typeface="Arial" panose="020B0604020202020204" pitchFamily="34" charset="0"/>
            </a:endParaRPr>
          </a:p>
          <a:p>
            <a:pPr algn="l" defTabSz="914400" eaLnBrk="0" hangingPunct="0">
              <a:lnSpc>
                <a:spcPts val="1000"/>
              </a:lnSpc>
              <a:tabLst>
                <a:tab pos="3492500" algn="l"/>
              </a:tabLst>
            </a:pPr>
            <a:endParaRPr lang="en-US" altLang="zh-CN" dirty="0">
              <a:latin typeface="Arial" panose="020B0604020202020204" pitchFamily="34" charset="0"/>
            </a:endParaRPr>
          </a:p>
          <a:p>
            <a:pPr algn="l" defTabSz="914400" eaLnBrk="0" hangingPunct="0">
              <a:lnSpc>
                <a:spcPts val="1000"/>
              </a:lnSpc>
              <a:tabLst>
                <a:tab pos="3492500" algn="l"/>
              </a:tabLst>
            </a:pPr>
            <a:endParaRPr lang="en-US" altLang="zh-CN" dirty="0">
              <a:latin typeface="Arial" panose="020B0604020202020204" pitchFamily="34" charset="0"/>
            </a:endParaRPr>
          </a:p>
          <a:p>
            <a:pPr algn="l" defTabSz="914400" eaLnBrk="0" hangingPunct="0">
              <a:lnSpc>
                <a:spcPts val="1000"/>
              </a:lnSpc>
              <a:tabLst>
                <a:tab pos="3492500" algn="l"/>
              </a:tabLst>
            </a:pPr>
            <a:endParaRPr lang="en-US" altLang="zh-CN" dirty="0">
              <a:latin typeface="Arial" panose="020B0604020202020204" pitchFamily="34" charset="0"/>
            </a:endParaRPr>
          </a:p>
          <a:p>
            <a:pPr algn="l" defTabSz="914400" eaLnBrk="0" hangingPunct="0">
              <a:lnSpc>
                <a:spcPts val="1000"/>
              </a:lnSpc>
              <a:tabLst>
                <a:tab pos="3492500" algn="l"/>
              </a:tabLst>
            </a:pPr>
            <a:endParaRPr lang="en-US" altLang="zh-CN" dirty="0">
              <a:latin typeface="Arial" panose="020B0604020202020204" pitchFamily="34" charset="0"/>
            </a:endParaRPr>
          </a:p>
          <a:p>
            <a:pPr algn="l" defTabSz="914400" eaLnBrk="0" hangingPunct="0">
              <a:lnSpc>
                <a:spcPts val="1000"/>
              </a:lnSpc>
              <a:tabLst>
                <a:tab pos="3492500" algn="l"/>
              </a:tabLst>
            </a:pPr>
            <a:endParaRPr lang="en-US" altLang="zh-CN" dirty="0">
              <a:latin typeface="Arial" panose="020B0604020202020204" pitchFamily="34" charset="0"/>
            </a:endParaRPr>
          </a:p>
          <a:p>
            <a:pPr algn="l" defTabSz="914400" eaLnBrk="0" hangingPunct="0">
              <a:lnSpc>
                <a:spcPts val="1000"/>
              </a:lnSpc>
              <a:tabLst>
                <a:tab pos="3492500" algn="l"/>
              </a:tabLst>
            </a:pPr>
            <a:endParaRPr lang="en-US" altLang="zh-CN" dirty="0">
              <a:latin typeface="Arial" panose="020B0604020202020204" pitchFamily="34" charset="0"/>
            </a:endParaRPr>
          </a:p>
          <a:p>
            <a:pPr algn="l" defTabSz="914400" eaLnBrk="0" hangingPunct="0">
              <a:lnSpc>
                <a:spcPts val="3900"/>
              </a:lnSpc>
              <a:tabLst>
                <a:tab pos="3492500" algn="l"/>
              </a:tabLst>
            </a:pPr>
            <a:r>
              <a:rPr lang="en-US" altLang="zh-CN" dirty="0">
                <a:latin typeface="Arial" panose="020B0604020202020204" pitchFamily="34" charset="0"/>
              </a:rPr>
              <a:t>	</a:t>
            </a:r>
            <a:endParaRPr lang="en-US" altLang="zh-CN" sz="3200" dirty="0">
              <a:solidFill>
                <a:srgbClr val="FFFF66"/>
              </a:solidFill>
              <a:latin typeface="Gulim" pitchFamily="34" charset="-127"/>
            </a:endParaRPr>
          </a:p>
        </p:txBody>
      </p:sp>
      <p:sp>
        <p:nvSpPr>
          <p:cNvPr id="10245" name="TextBox 1"/>
          <p:cNvSpPr txBox="1"/>
          <p:nvPr/>
        </p:nvSpPr>
        <p:spPr>
          <a:xfrm>
            <a:off x="611188" y="1268413"/>
            <a:ext cx="5400675" cy="206533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>
            <a:spAutoFit/>
          </a:bodyPr>
          <a:p>
            <a:pPr defTabSz="914400" eaLnBrk="0" hangingPunct="0">
              <a:lnSpc>
                <a:spcPts val="3900"/>
              </a:lnSpc>
              <a:tabLst>
                <a:tab pos="3492500" algn="l"/>
              </a:tabLst>
            </a:pPr>
            <a:endParaRPr lang="en-US" altLang="zh-CN" sz="3900" dirty="0">
              <a:solidFill>
                <a:srgbClr val="330066"/>
              </a:solidFill>
              <a:latin typeface="Times New Roman" panose="02020603050405020304" pitchFamily="18" charset="0"/>
            </a:endParaRPr>
          </a:p>
          <a:p>
            <a:pPr defTabSz="914400" eaLnBrk="0" hangingPunct="0">
              <a:lnSpc>
                <a:spcPts val="1000"/>
              </a:lnSpc>
              <a:tabLst>
                <a:tab pos="3492500" algn="l"/>
              </a:tabLst>
            </a:pPr>
            <a:endParaRPr lang="en-US" altLang="zh-CN" dirty="0">
              <a:latin typeface="Arial" panose="020B0604020202020204" pitchFamily="34" charset="0"/>
            </a:endParaRPr>
          </a:p>
          <a:p>
            <a:pPr defTabSz="914400" eaLnBrk="0" hangingPunct="0">
              <a:lnSpc>
                <a:spcPts val="1000"/>
              </a:lnSpc>
              <a:tabLst>
                <a:tab pos="3492500" algn="l"/>
              </a:tabLst>
            </a:pPr>
            <a:endParaRPr lang="en-US" altLang="zh-CN" dirty="0">
              <a:latin typeface="Arial" panose="020B0604020202020204" pitchFamily="34" charset="0"/>
            </a:endParaRPr>
          </a:p>
          <a:p>
            <a:pPr defTabSz="914400" eaLnBrk="0" hangingPunct="0">
              <a:lnSpc>
                <a:spcPts val="1000"/>
              </a:lnSpc>
              <a:tabLst>
                <a:tab pos="3492500" algn="l"/>
              </a:tabLst>
            </a:pPr>
            <a:endParaRPr lang="en-US" altLang="zh-CN" dirty="0">
              <a:latin typeface="Arial" panose="020B0604020202020204" pitchFamily="34" charset="0"/>
            </a:endParaRPr>
          </a:p>
          <a:p>
            <a:pPr defTabSz="914400" eaLnBrk="0" hangingPunct="0">
              <a:lnSpc>
                <a:spcPts val="1000"/>
              </a:lnSpc>
              <a:tabLst>
                <a:tab pos="3492500" algn="l"/>
              </a:tabLst>
            </a:pPr>
            <a:endParaRPr lang="en-US" altLang="zh-CN" dirty="0">
              <a:latin typeface="Arial" panose="020B0604020202020204" pitchFamily="34" charset="0"/>
            </a:endParaRPr>
          </a:p>
          <a:p>
            <a:pPr defTabSz="914400" eaLnBrk="0" hangingPunct="0">
              <a:lnSpc>
                <a:spcPts val="1000"/>
              </a:lnSpc>
              <a:tabLst>
                <a:tab pos="3492500" algn="l"/>
              </a:tabLst>
            </a:pPr>
            <a:endParaRPr lang="en-US" altLang="zh-CN" dirty="0">
              <a:latin typeface="Arial" panose="020B0604020202020204" pitchFamily="34" charset="0"/>
            </a:endParaRPr>
          </a:p>
          <a:p>
            <a:pPr defTabSz="914400" eaLnBrk="0" hangingPunct="0">
              <a:lnSpc>
                <a:spcPts val="1000"/>
              </a:lnSpc>
              <a:tabLst>
                <a:tab pos="3492500" algn="l"/>
              </a:tabLst>
            </a:pPr>
            <a:endParaRPr lang="en-US" altLang="zh-CN" dirty="0">
              <a:latin typeface="Arial" panose="020B0604020202020204" pitchFamily="34" charset="0"/>
            </a:endParaRPr>
          </a:p>
          <a:p>
            <a:pPr defTabSz="914400" eaLnBrk="0" hangingPunct="0">
              <a:lnSpc>
                <a:spcPts val="1000"/>
              </a:lnSpc>
              <a:tabLst>
                <a:tab pos="3492500" algn="l"/>
              </a:tabLst>
            </a:pPr>
            <a:endParaRPr lang="en-US" altLang="zh-CN" dirty="0">
              <a:latin typeface="Arial" panose="020B0604020202020204" pitchFamily="34" charset="0"/>
            </a:endParaRPr>
          </a:p>
          <a:p>
            <a:pPr defTabSz="914400" eaLnBrk="0" hangingPunct="0">
              <a:lnSpc>
                <a:spcPts val="1000"/>
              </a:lnSpc>
              <a:tabLst>
                <a:tab pos="3492500" algn="l"/>
              </a:tabLst>
            </a:pPr>
            <a:endParaRPr lang="en-US" altLang="zh-CN" sz="3200" dirty="0">
              <a:solidFill>
                <a:srgbClr val="FFFF66"/>
              </a:solidFill>
              <a:latin typeface="Times New Roman" panose="02020603050405020304" pitchFamily="18" charset="0"/>
            </a:endParaRPr>
          </a:p>
          <a:p>
            <a:pPr defTabSz="914400" eaLnBrk="0" hangingPunct="0">
              <a:lnSpc>
                <a:spcPts val="1000"/>
              </a:lnSpc>
              <a:tabLst>
                <a:tab pos="3492500" algn="l"/>
              </a:tabLst>
            </a:pPr>
            <a:endParaRPr lang="en-US" altLang="zh-CN" sz="3200" dirty="0">
              <a:solidFill>
                <a:srgbClr val="FFFF66"/>
              </a:solidFill>
              <a:latin typeface="Times New Roman" panose="02020603050405020304" pitchFamily="18" charset="0"/>
            </a:endParaRPr>
          </a:p>
          <a:p>
            <a:pPr defTabSz="914400" eaLnBrk="0" hangingPunct="0">
              <a:lnSpc>
                <a:spcPts val="1000"/>
              </a:lnSpc>
              <a:tabLst>
                <a:tab pos="3492500" algn="l"/>
              </a:tabLst>
            </a:pPr>
            <a:endParaRPr lang="en-US" altLang="zh-CN" sz="3200" dirty="0">
              <a:solidFill>
                <a:srgbClr val="FFFF66"/>
              </a:solidFill>
              <a:latin typeface="Times New Roman" panose="02020603050405020304" pitchFamily="18" charset="0"/>
            </a:endParaRPr>
          </a:p>
          <a:p>
            <a:pPr defTabSz="914400" eaLnBrk="0" hangingPunct="0">
              <a:lnSpc>
                <a:spcPts val="1000"/>
              </a:lnSpc>
              <a:tabLst>
                <a:tab pos="3492500" algn="l"/>
              </a:tabLst>
            </a:pPr>
            <a:endParaRPr lang="en-US" altLang="zh-CN" sz="32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defTabSz="914400" eaLnBrk="0" hangingPunct="0">
              <a:lnSpc>
                <a:spcPts val="1000"/>
              </a:lnSpc>
              <a:tabLst>
                <a:tab pos="3492500" algn="l"/>
              </a:tabLst>
            </a:pP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伤</a:t>
            </a:r>
            <a:r>
              <a:rPr lang="en-US" altLang="zh-CN" sz="3200" dirty="0">
                <a:solidFill>
                  <a:schemeClr val="tx1"/>
                </a:solidFill>
                <a:latin typeface="Gulim" pitchFamily="34" charset="-127"/>
              </a:rPr>
              <a:t>亡事故</a:t>
            </a:r>
            <a:endParaRPr lang="en-US" altLang="zh-CN" sz="3200" dirty="0">
              <a:solidFill>
                <a:schemeClr val="tx1"/>
              </a:solidFill>
              <a:latin typeface="Gulim" pitchFamily="34" charset="-127"/>
            </a:endParaRPr>
          </a:p>
        </p:txBody>
      </p:sp>
      <p:sp>
        <p:nvSpPr>
          <p:cNvPr id="10246" name="TextBox 1"/>
          <p:cNvSpPr txBox="1"/>
          <p:nvPr/>
        </p:nvSpPr>
        <p:spPr>
          <a:xfrm>
            <a:off x="2411413" y="4724400"/>
            <a:ext cx="1498600" cy="3048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>
            <a:spAutoFit/>
          </a:bodyPr>
          <a:p>
            <a:pPr eaLnBrk="0" hangingPunct="0">
              <a:lnSpc>
                <a:spcPts val="24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Gulim" pitchFamily="34" charset="-127"/>
              </a:rPr>
              <a:t>不安全行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为</a:t>
            </a:r>
            <a:endParaRPr lang="en-US" altLang="zh-CN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7" name="TextBox 1"/>
          <p:cNvSpPr txBox="1"/>
          <p:nvPr/>
        </p:nvSpPr>
        <p:spPr>
          <a:xfrm>
            <a:off x="6011863" y="4724400"/>
            <a:ext cx="1828800" cy="3048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>
            <a:spAutoFit/>
          </a:bodyPr>
          <a:p>
            <a:pPr eaLnBrk="0" hangingPunct="0">
              <a:lnSpc>
                <a:spcPts val="24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Gulim" pitchFamily="34" charset="-127"/>
              </a:rPr>
              <a:t>各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类</a:t>
            </a:r>
            <a:r>
              <a:rPr lang="en-US" altLang="zh-CN" sz="2400" dirty="0">
                <a:solidFill>
                  <a:srgbClr val="000000"/>
                </a:solidFill>
                <a:latin typeface="Gulim" pitchFamily="34" charset="-127"/>
              </a:rPr>
              <a:t>事故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隐</a:t>
            </a:r>
            <a:r>
              <a:rPr lang="en-US" altLang="zh-CN" sz="2400" dirty="0">
                <a:solidFill>
                  <a:srgbClr val="000000"/>
                </a:solidFill>
                <a:latin typeface="Gulim" pitchFamily="34" charset="-127"/>
              </a:rPr>
              <a:t>患</a:t>
            </a:r>
            <a:endParaRPr lang="en-US" altLang="zh-CN" sz="2400" dirty="0">
              <a:solidFill>
                <a:srgbClr val="000000"/>
              </a:solidFill>
              <a:latin typeface="Gulim" pitchFamily="34" charset="-127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标题 11265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lang="zh-CN" altLang="en-US" dirty="0"/>
          </a:p>
        </p:txBody>
      </p:sp>
      <p:pic>
        <p:nvPicPr>
          <p:cNvPr id="11267" name="Picture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55650" y="836613"/>
            <a:ext cx="7561263" cy="5289550"/>
          </a:xfrm>
          <a:ln/>
        </p:spPr>
      </p:pic>
      <p:sp>
        <p:nvSpPr>
          <p:cNvPr id="11268" name="TextBox 1"/>
          <p:cNvSpPr txBox="1"/>
          <p:nvPr/>
        </p:nvSpPr>
        <p:spPr>
          <a:xfrm>
            <a:off x="1619250" y="3429000"/>
            <a:ext cx="914400" cy="21209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>
            <a:spAutoFit/>
          </a:bodyPr>
          <a:p>
            <a:pPr eaLnBrk="0" hangingPunct="0">
              <a:lnSpc>
                <a:spcPts val="2400"/>
              </a:lnSpc>
            </a:pPr>
            <a:r>
              <a:rPr lang="en-US" altLang="zh-CN" sz="2400" dirty="0">
                <a:solidFill>
                  <a:srgbClr val="FF0066"/>
                </a:solidFill>
                <a:latin typeface="隶书" pitchFamily="1" charset="-122"/>
              </a:rPr>
              <a:t>在有尘</a:t>
            </a:r>
            <a:endParaRPr lang="en-US" altLang="zh-CN" sz="2400" dirty="0">
              <a:solidFill>
                <a:srgbClr val="FF0066"/>
              </a:solidFill>
              <a:latin typeface="隶书" pitchFamily="1" charset="-122"/>
            </a:endParaRPr>
          </a:p>
          <a:p>
            <a:pPr eaLnBrk="0" hangingPunct="0">
              <a:lnSpc>
                <a:spcPts val="2800"/>
              </a:lnSpc>
            </a:pPr>
            <a:r>
              <a:rPr lang="en-US" altLang="zh-CN" sz="2400" dirty="0">
                <a:solidFill>
                  <a:srgbClr val="FF0066"/>
                </a:solidFill>
                <a:latin typeface="隶书" pitchFamily="1" charset="-122"/>
              </a:rPr>
              <a:t>毒危害</a:t>
            </a:r>
            <a:endParaRPr lang="en-US" altLang="zh-CN" sz="2400" dirty="0">
              <a:solidFill>
                <a:srgbClr val="FF0066"/>
              </a:solidFill>
              <a:latin typeface="隶书" pitchFamily="1" charset="-122"/>
            </a:endParaRPr>
          </a:p>
          <a:p>
            <a:pPr eaLnBrk="0" hangingPunct="0">
              <a:lnSpc>
                <a:spcPts val="2800"/>
              </a:lnSpc>
            </a:pPr>
            <a:r>
              <a:rPr lang="en-US" altLang="zh-CN" sz="2400" dirty="0">
                <a:solidFill>
                  <a:srgbClr val="FF0066"/>
                </a:solidFill>
                <a:latin typeface="隶书" pitchFamily="1" charset="-122"/>
              </a:rPr>
              <a:t>的场所</a:t>
            </a:r>
            <a:endParaRPr lang="en-US" altLang="zh-CN" sz="2400" dirty="0">
              <a:solidFill>
                <a:srgbClr val="FF0066"/>
              </a:solidFill>
              <a:latin typeface="隶书" pitchFamily="1" charset="-122"/>
            </a:endParaRPr>
          </a:p>
          <a:p>
            <a:pPr eaLnBrk="0" hangingPunct="0">
              <a:lnSpc>
                <a:spcPts val="2800"/>
              </a:lnSpc>
            </a:pPr>
            <a:r>
              <a:rPr lang="en-US" altLang="zh-CN" sz="2400" dirty="0">
                <a:solidFill>
                  <a:srgbClr val="FF0066"/>
                </a:solidFill>
                <a:latin typeface="隶书" pitchFamily="1" charset="-122"/>
              </a:rPr>
              <a:t>未佩戴</a:t>
            </a:r>
            <a:endParaRPr lang="en-US" altLang="zh-CN" sz="2400" dirty="0">
              <a:solidFill>
                <a:srgbClr val="FF0066"/>
              </a:solidFill>
              <a:latin typeface="隶书" pitchFamily="1" charset="-122"/>
            </a:endParaRPr>
          </a:p>
          <a:p>
            <a:pPr eaLnBrk="0" hangingPunct="0">
              <a:lnSpc>
                <a:spcPts val="2800"/>
              </a:lnSpc>
            </a:pPr>
            <a:r>
              <a:rPr lang="en-US" altLang="zh-CN" sz="2400" dirty="0">
                <a:solidFill>
                  <a:srgbClr val="FF0066"/>
                </a:solidFill>
                <a:latin typeface="隶书" pitchFamily="1" charset="-122"/>
              </a:rPr>
              <a:t>呼吸防</a:t>
            </a:r>
            <a:endParaRPr lang="en-US" altLang="zh-CN" sz="2400" dirty="0">
              <a:solidFill>
                <a:srgbClr val="FF0066"/>
              </a:solidFill>
              <a:latin typeface="隶书" pitchFamily="1" charset="-122"/>
            </a:endParaRPr>
          </a:p>
          <a:p>
            <a:pPr eaLnBrk="0" hangingPunct="0">
              <a:lnSpc>
                <a:spcPts val="2800"/>
              </a:lnSpc>
            </a:pPr>
            <a:r>
              <a:rPr lang="en-US" altLang="zh-CN" sz="2400" dirty="0">
                <a:solidFill>
                  <a:srgbClr val="FF0066"/>
                </a:solidFill>
                <a:latin typeface="隶书" pitchFamily="1" charset="-122"/>
              </a:rPr>
              <a:t>护用品</a:t>
            </a:r>
            <a:endParaRPr lang="en-US" altLang="zh-CN" sz="2400" dirty="0">
              <a:solidFill>
                <a:srgbClr val="FF0066"/>
              </a:solidFill>
              <a:latin typeface="隶书" pitchFamily="1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TextBox 1"/>
          <p:cNvSpPr txBox="1"/>
          <p:nvPr/>
        </p:nvSpPr>
        <p:spPr>
          <a:xfrm>
            <a:off x="636588" y="803275"/>
            <a:ext cx="4114800" cy="4572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>
            <a:spAutoFit/>
          </a:bodyPr>
          <a:p>
            <a:pPr eaLnBrk="0" hangingPunct="0">
              <a:lnSpc>
                <a:spcPts val="3600"/>
              </a:lnSpc>
            </a:pPr>
            <a:r>
              <a:rPr lang="en-US" altLang="zh-CN" sz="3600" dirty="0">
                <a:solidFill>
                  <a:srgbClr val="330066"/>
                </a:solidFill>
                <a:latin typeface="华文新魏" pitchFamily="2" charset="-122"/>
              </a:rPr>
              <a:t>二、隐患的表现形式</a:t>
            </a:r>
            <a:endParaRPr lang="en-US" altLang="zh-CN" sz="3600" dirty="0">
              <a:solidFill>
                <a:srgbClr val="330066"/>
              </a:solidFill>
              <a:latin typeface="华文新魏" pitchFamily="2" charset="-122"/>
            </a:endParaRPr>
          </a:p>
        </p:txBody>
      </p:sp>
      <p:sp>
        <p:nvSpPr>
          <p:cNvPr id="12291" name="TextBox 1"/>
          <p:cNvSpPr txBox="1"/>
          <p:nvPr/>
        </p:nvSpPr>
        <p:spPr>
          <a:xfrm>
            <a:off x="468313" y="1557338"/>
            <a:ext cx="8178800" cy="12954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>
            <a:spAutoFit/>
          </a:bodyPr>
          <a:p>
            <a:pPr algn="l" defTabSz="914400" eaLnBrk="0" hangingPunct="0">
              <a:lnSpc>
                <a:spcPts val="2900"/>
              </a:lnSpc>
              <a:tabLst>
                <a:tab pos="812800" algn="l"/>
              </a:tabLst>
            </a:pPr>
            <a:r>
              <a:rPr lang="en-US" altLang="zh-CN" dirty="0">
                <a:latin typeface="Arial" panose="020B0604020202020204" pitchFamily="34" charset="0"/>
              </a:rPr>
              <a:t>	</a:t>
            </a:r>
            <a:r>
              <a:rPr lang="en-US" altLang="zh-CN" sz="2900" dirty="0">
                <a:solidFill>
                  <a:srgbClr val="0000FF"/>
                </a:solidFill>
                <a:latin typeface="华文新魏" pitchFamily="2" charset="-122"/>
              </a:rPr>
              <a:t>隐患在不同的载体上体现出不同的表现形式，</a:t>
            </a:r>
            <a:endParaRPr lang="en-US" altLang="zh-CN" sz="2900" dirty="0">
              <a:solidFill>
                <a:srgbClr val="0000FF"/>
              </a:solidFill>
              <a:latin typeface="华文新魏" pitchFamily="2" charset="-122"/>
            </a:endParaRPr>
          </a:p>
          <a:p>
            <a:pPr algn="l" defTabSz="914400" eaLnBrk="0" hangingPunct="0">
              <a:lnSpc>
                <a:spcPts val="3000"/>
              </a:lnSpc>
              <a:tabLst>
                <a:tab pos="812800" algn="l"/>
              </a:tabLst>
            </a:pPr>
            <a:r>
              <a:rPr lang="en-US" altLang="zh-CN" sz="2900" dirty="0">
                <a:solidFill>
                  <a:srgbClr val="0000FF"/>
                </a:solidFill>
                <a:latin typeface="华文新魏" pitchFamily="2" charset="-122"/>
              </a:rPr>
              <a:t>其载体包括人、物、作业环境和管理四个方面。</a:t>
            </a:r>
            <a:endParaRPr lang="en-US" altLang="zh-CN" sz="2900" dirty="0">
              <a:solidFill>
                <a:srgbClr val="0000FF"/>
              </a:solidFill>
              <a:latin typeface="华文新魏" pitchFamily="2" charset="-122"/>
            </a:endParaRPr>
          </a:p>
          <a:p>
            <a:pPr algn="l" defTabSz="914400" eaLnBrk="0" hangingPunct="0">
              <a:lnSpc>
                <a:spcPts val="1000"/>
              </a:lnSpc>
              <a:tabLst>
                <a:tab pos="812800" algn="l"/>
              </a:tabLst>
            </a:pPr>
            <a:endParaRPr lang="en-US" altLang="zh-CN" dirty="0">
              <a:latin typeface="Arial" panose="020B0604020202020204" pitchFamily="34" charset="0"/>
            </a:endParaRPr>
          </a:p>
          <a:p>
            <a:pPr algn="l" defTabSz="914400" eaLnBrk="0" hangingPunct="0">
              <a:lnSpc>
                <a:spcPts val="3200"/>
              </a:lnSpc>
              <a:tabLst>
                <a:tab pos="812800" algn="l"/>
              </a:tabLst>
            </a:pPr>
            <a:r>
              <a:rPr lang="en-US" altLang="zh-CN" sz="3200" dirty="0">
                <a:solidFill>
                  <a:srgbClr val="000000"/>
                </a:solidFill>
                <a:latin typeface="隶书" pitchFamily="1" charset="-122"/>
              </a:rPr>
              <a:t>1、人的隐患表现在：</a:t>
            </a:r>
            <a:endParaRPr lang="en-US" altLang="zh-CN" sz="3200" dirty="0">
              <a:solidFill>
                <a:srgbClr val="000000"/>
              </a:solidFill>
              <a:latin typeface="隶书" pitchFamily="1" charset="-122"/>
            </a:endParaRPr>
          </a:p>
        </p:txBody>
      </p:sp>
      <p:sp>
        <p:nvSpPr>
          <p:cNvPr id="12292" name="TextBox 1"/>
          <p:cNvSpPr txBox="1"/>
          <p:nvPr/>
        </p:nvSpPr>
        <p:spPr>
          <a:xfrm>
            <a:off x="539750" y="2924175"/>
            <a:ext cx="7272338" cy="4159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>
            <a:spAutoFit/>
          </a:bodyPr>
          <a:p>
            <a:pPr eaLnBrk="0" hangingPunct="0">
              <a:lnSpc>
                <a:spcPts val="2900"/>
              </a:lnSpc>
            </a:pPr>
            <a:r>
              <a:rPr lang="en-US" altLang="zh-CN" sz="2900" dirty="0">
                <a:solidFill>
                  <a:srgbClr val="000000"/>
                </a:solidFill>
                <a:latin typeface="隶书" pitchFamily="1" charset="-122"/>
              </a:rPr>
              <a:t>（1）员工不遵守安全操作规程，违章作业</a:t>
            </a:r>
            <a:r>
              <a:rPr lang="zh-CN" altLang="en-US" sz="2900" dirty="0">
                <a:solidFill>
                  <a:srgbClr val="000000"/>
                </a:solidFill>
                <a:latin typeface="隶书" pitchFamily="1" charset="-122"/>
              </a:rPr>
              <a:t>；</a:t>
            </a:r>
            <a:endParaRPr lang="en-US" altLang="zh-CN" sz="2900" dirty="0">
              <a:solidFill>
                <a:srgbClr val="000000"/>
              </a:solidFill>
              <a:latin typeface="隶书" pitchFamily="1" charset="-122"/>
            </a:endParaRPr>
          </a:p>
        </p:txBody>
      </p:sp>
      <p:sp>
        <p:nvSpPr>
          <p:cNvPr id="12293" name="TextBox 1"/>
          <p:cNvSpPr txBox="1"/>
          <p:nvPr/>
        </p:nvSpPr>
        <p:spPr>
          <a:xfrm>
            <a:off x="611188" y="3357563"/>
            <a:ext cx="7920037" cy="808037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>
            <a:spAutoFit/>
          </a:bodyPr>
          <a:p>
            <a:pPr algn="l" eaLnBrk="0" hangingPunct="0">
              <a:lnSpc>
                <a:spcPts val="2900"/>
              </a:lnSpc>
            </a:pPr>
            <a:r>
              <a:rPr lang="en-US" altLang="zh-CN" sz="2900" dirty="0">
                <a:solidFill>
                  <a:srgbClr val="000000"/>
                </a:solidFill>
                <a:latin typeface="隶书" pitchFamily="1" charset="-122"/>
              </a:rPr>
              <a:t>（2）技术水平、身体状况等不符合岗位要求的人</a:t>
            </a:r>
            <a:endParaRPr lang="en-US" altLang="zh-CN" sz="2900" dirty="0">
              <a:solidFill>
                <a:srgbClr val="000000"/>
              </a:solidFill>
              <a:latin typeface="隶书" pitchFamily="1" charset="-122"/>
            </a:endParaRPr>
          </a:p>
          <a:p>
            <a:pPr algn="l" eaLnBrk="0" hangingPunct="0">
              <a:lnSpc>
                <a:spcPts val="3100"/>
              </a:lnSpc>
            </a:pPr>
            <a:r>
              <a:rPr lang="en-US" altLang="zh-CN" sz="2900" dirty="0">
                <a:solidFill>
                  <a:srgbClr val="000000"/>
                </a:solidFill>
                <a:latin typeface="隶书" pitchFamily="1" charset="-122"/>
              </a:rPr>
              <a:t>员上岗作业</a:t>
            </a:r>
            <a:r>
              <a:rPr lang="zh-CN" altLang="en-US" sz="2900" dirty="0">
                <a:solidFill>
                  <a:srgbClr val="000000"/>
                </a:solidFill>
                <a:latin typeface="隶书" pitchFamily="1" charset="-122"/>
              </a:rPr>
              <a:t>；</a:t>
            </a:r>
            <a:endParaRPr lang="en-US" altLang="zh-CN" sz="2900" dirty="0">
              <a:solidFill>
                <a:srgbClr val="000000"/>
              </a:solidFill>
              <a:latin typeface="隶书" pitchFamily="1" charset="-122"/>
            </a:endParaRPr>
          </a:p>
        </p:txBody>
      </p:sp>
      <p:sp>
        <p:nvSpPr>
          <p:cNvPr id="12294" name="TextBox 1"/>
          <p:cNvSpPr txBox="1"/>
          <p:nvPr/>
        </p:nvSpPr>
        <p:spPr>
          <a:xfrm>
            <a:off x="611188" y="4149725"/>
            <a:ext cx="7920037" cy="80645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>
            <a:spAutoFit/>
          </a:bodyPr>
          <a:p>
            <a:pPr algn="l" eaLnBrk="0" hangingPunct="0">
              <a:lnSpc>
                <a:spcPts val="2900"/>
              </a:lnSpc>
            </a:pPr>
            <a:r>
              <a:rPr lang="en-US" altLang="zh-CN" sz="2900" dirty="0">
                <a:solidFill>
                  <a:srgbClr val="000000"/>
                </a:solidFill>
                <a:latin typeface="隶书" pitchFamily="1" charset="-122"/>
              </a:rPr>
              <a:t>（3）对习惯性违章操作不以为然，对隐患的存在</a:t>
            </a:r>
            <a:endParaRPr lang="en-US" altLang="zh-CN" sz="2900" dirty="0">
              <a:solidFill>
                <a:srgbClr val="000000"/>
              </a:solidFill>
              <a:latin typeface="隶书" pitchFamily="1" charset="-122"/>
            </a:endParaRPr>
          </a:p>
          <a:p>
            <a:pPr algn="l" eaLnBrk="0" hangingPunct="0">
              <a:lnSpc>
                <a:spcPts val="3100"/>
              </a:lnSpc>
            </a:pPr>
            <a:r>
              <a:rPr lang="en-US" altLang="zh-CN" sz="2900" dirty="0">
                <a:solidFill>
                  <a:srgbClr val="000000"/>
                </a:solidFill>
                <a:latin typeface="隶书" pitchFamily="1" charset="-122"/>
              </a:rPr>
              <a:t>抱有侥幸心理</a:t>
            </a:r>
            <a:r>
              <a:rPr lang="zh-CN" altLang="en-US" sz="2900" dirty="0">
                <a:solidFill>
                  <a:srgbClr val="000000"/>
                </a:solidFill>
                <a:latin typeface="隶书" pitchFamily="1" charset="-122"/>
              </a:rPr>
              <a:t>；</a:t>
            </a:r>
            <a:endParaRPr lang="en-US" altLang="zh-CN" sz="2900" dirty="0">
              <a:solidFill>
                <a:srgbClr val="000000"/>
              </a:solidFill>
              <a:latin typeface="隶书" pitchFamily="1" charset="-122"/>
            </a:endParaRPr>
          </a:p>
        </p:txBody>
      </p:sp>
      <p:sp>
        <p:nvSpPr>
          <p:cNvPr id="12295" name="TextBox 1"/>
          <p:cNvSpPr txBox="1"/>
          <p:nvPr/>
        </p:nvSpPr>
        <p:spPr>
          <a:xfrm>
            <a:off x="611188" y="5013325"/>
            <a:ext cx="7920037" cy="808038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>
            <a:spAutoFit/>
          </a:bodyPr>
          <a:p>
            <a:pPr algn="l" eaLnBrk="0" hangingPunct="0">
              <a:lnSpc>
                <a:spcPts val="2900"/>
              </a:lnSpc>
            </a:pPr>
            <a:r>
              <a:rPr lang="en-US" altLang="zh-CN" sz="2900" dirty="0">
                <a:solidFill>
                  <a:srgbClr val="000000"/>
                </a:solidFill>
                <a:latin typeface="隶书" pitchFamily="1" charset="-122"/>
              </a:rPr>
              <a:t>（4）员工不正确佩戴个人安全防护用品，甚至放</a:t>
            </a:r>
            <a:endParaRPr lang="en-US" altLang="zh-CN" sz="2900" dirty="0">
              <a:solidFill>
                <a:srgbClr val="000000"/>
              </a:solidFill>
              <a:latin typeface="隶书" pitchFamily="1" charset="-122"/>
            </a:endParaRPr>
          </a:p>
          <a:p>
            <a:pPr algn="l" eaLnBrk="0" hangingPunct="0">
              <a:lnSpc>
                <a:spcPts val="3100"/>
              </a:lnSpc>
            </a:pPr>
            <a:r>
              <a:rPr lang="en-US" altLang="zh-CN" sz="2900" dirty="0">
                <a:solidFill>
                  <a:srgbClr val="000000"/>
                </a:solidFill>
                <a:latin typeface="隶书" pitchFamily="1" charset="-122"/>
              </a:rPr>
              <a:t>弃不用等</a:t>
            </a:r>
            <a:r>
              <a:rPr lang="zh-CN" altLang="en-US" sz="2900" dirty="0">
                <a:solidFill>
                  <a:srgbClr val="000000"/>
                </a:solidFill>
                <a:latin typeface="隶书" pitchFamily="1" charset="-122"/>
              </a:rPr>
              <a:t>。</a:t>
            </a:r>
            <a:endParaRPr lang="en-US" altLang="zh-CN" sz="2900" dirty="0">
              <a:solidFill>
                <a:srgbClr val="000000"/>
              </a:solidFill>
              <a:latin typeface="隶书" pitchFamily="1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TextBox 1"/>
          <p:cNvSpPr txBox="1"/>
          <p:nvPr/>
        </p:nvSpPr>
        <p:spPr>
          <a:xfrm>
            <a:off x="252413" y="836613"/>
            <a:ext cx="2984500" cy="3302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>
            <a:spAutoFit/>
          </a:bodyPr>
          <a:p>
            <a:pPr eaLnBrk="0" hangingPunct="0">
              <a:lnSpc>
                <a:spcPts val="2600"/>
              </a:lnSpc>
            </a:pPr>
            <a:r>
              <a:rPr lang="en-US" altLang="zh-CN" sz="2600" dirty="0">
                <a:solidFill>
                  <a:srgbClr val="330066"/>
                </a:solidFill>
                <a:latin typeface="Times New Roman" panose="02020603050405020304" pitchFamily="18" charset="0"/>
              </a:rPr>
              <a:t>二、隐患的表现形式</a:t>
            </a:r>
            <a:endParaRPr lang="en-US" altLang="zh-CN" sz="2600" dirty="0">
              <a:solidFill>
                <a:srgbClr val="33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5" name="TextBox 1"/>
          <p:cNvSpPr txBox="1"/>
          <p:nvPr/>
        </p:nvSpPr>
        <p:spPr>
          <a:xfrm>
            <a:off x="468313" y="1412875"/>
            <a:ext cx="2717800" cy="3302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>
            <a:spAutoFit/>
          </a:bodyPr>
          <a:p>
            <a:pPr eaLnBrk="0" hangingPunct="0">
              <a:lnSpc>
                <a:spcPts val="26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、物的隐患表现在</a:t>
            </a:r>
            <a:endParaRPr lang="en-US" altLang="zh-CN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6" name="TextBox 1"/>
          <p:cNvSpPr txBox="1"/>
          <p:nvPr/>
        </p:nvSpPr>
        <p:spPr>
          <a:xfrm>
            <a:off x="611188" y="1917700"/>
            <a:ext cx="7772400" cy="846138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>
            <a:spAutoFit/>
          </a:bodyPr>
          <a:p>
            <a:pPr eaLnBrk="0" hangingPunct="0">
              <a:lnSpc>
                <a:spcPts val="26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（1）设备自身的安全防护装置缺少、不全或长期损坏待修</a:t>
            </a:r>
            <a:endParaRPr lang="en-US" altLang="zh-CN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0" hangingPunct="0">
              <a:lnSpc>
                <a:spcPts val="1000"/>
              </a:lnSpc>
            </a:pPr>
            <a:endParaRPr lang="en-US" altLang="zh-CN" dirty="0">
              <a:latin typeface="Arial" panose="020B0604020202020204" pitchFamily="34" charset="0"/>
            </a:endParaRPr>
          </a:p>
          <a:p>
            <a:pPr eaLnBrk="0" hangingPunct="0">
              <a:lnSpc>
                <a:spcPts val="27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（2）设备的设计存在缺陷，不符合人机工程学原理，易引</a:t>
            </a:r>
            <a:endParaRPr lang="en-US" altLang="zh-CN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7" name="TextBox 1"/>
          <p:cNvSpPr txBox="1"/>
          <p:nvPr/>
        </p:nvSpPr>
        <p:spPr>
          <a:xfrm>
            <a:off x="595313" y="2794000"/>
            <a:ext cx="3479800" cy="3048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>
            <a:spAutoFit/>
          </a:bodyPr>
          <a:p>
            <a:pPr eaLnBrk="0" hangingPunct="0">
              <a:lnSpc>
                <a:spcPts val="24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发员工误操作，造成事故</a:t>
            </a:r>
            <a:endParaRPr lang="en-US" altLang="zh-CN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8" name="TextBox 1"/>
          <p:cNvSpPr txBox="1"/>
          <p:nvPr/>
        </p:nvSpPr>
        <p:spPr>
          <a:xfrm>
            <a:off x="252413" y="3251200"/>
            <a:ext cx="8102600" cy="3302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>
            <a:spAutoFit/>
          </a:bodyPr>
          <a:p>
            <a:pPr eaLnBrk="0" hangingPunct="0">
              <a:lnSpc>
                <a:spcPts val="26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（3）安全防护装置和个体防护用品的质量存在缺陷，起不</a:t>
            </a:r>
            <a:endParaRPr lang="en-US" altLang="zh-CN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9" name="TextBox 1"/>
          <p:cNvSpPr txBox="1"/>
          <p:nvPr/>
        </p:nvSpPr>
        <p:spPr>
          <a:xfrm>
            <a:off x="595313" y="3670300"/>
            <a:ext cx="1574800" cy="3048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>
            <a:spAutoFit/>
          </a:bodyPr>
          <a:p>
            <a:pPr eaLnBrk="0" hangingPunct="0">
              <a:lnSpc>
                <a:spcPts val="24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到防护作用</a:t>
            </a:r>
            <a:endParaRPr lang="en-US" altLang="zh-CN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20" name="TextBox 1"/>
          <p:cNvSpPr txBox="1"/>
          <p:nvPr/>
        </p:nvSpPr>
        <p:spPr>
          <a:xfrm>
            <a:off x="252413" y="4127500"/>
            <a:ext cx="8102600" cy="3302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>
            <a:spAutoFit/>
          </a:bodyPr>
          <a:p>
            <a:pPr eaLnBrk="0" hangingPunct="0">
              <a:lnSpc>
                <a:spcPts val="26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（4）设备、材料、工具没有按照指定位置存储摆放，存放</a:t>
            </a:r>
            <a:endParaRPr lang="en-US" altLang="zh-CN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21" name="TextBox 1"/>
          <p:cNvSpPr txBox="1"/>
          <p:nvPr/>
        </p:nvSpPr>
        <p:spPr>
          <a:xfrm>
            <a:off x="595313" y="4546600"/>
            <a:ext cx="4432300" cy="3048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>
            <a:spAutoFit/>
          </a:bodyPr>
          <a:p>
            <a:pPr eaLnBrk="0" hangingPunct="0">
              <a:lnSpc>
                <a:spcPts val="24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处没有工具取用记录或记录不全</a:t>
            </a:r>
            <a:endParaRPr lang="en-US" altLang="zh-CN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22" name="TextBox 1"/>
          <p:cNvSpPr txBox="1"/>
          <p:nvPr/>
        </p:nvSpPr>
        <p:spPr>
          <a:xfrm>
            <a:off x="252413" y="5003800"/>
            <a:ext cx="8102600" cy="3302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>
            <a:spAutoFit/>
          </a:bodyPr>
          <a:p>
            <a:pPr eaLnBrk="0" hangingPunct="0">
              <a:lnSpc>
                <a:spcPts val="26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（5）消防器材不合格或已过期，特种设备已过检验期或未</a:t>
            </a:r>
            <a:endParaRPr lang="en-US" altLang="zh-CN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23" name="TextBox 1"/>
          <p:cNvSpPr txBox="1"/>
          <p:nvPr/>
        </p:nvSpPr>
        <p:spPr>
          <a:xfrm>
            <a:off x="595313" y="5422900"/>
            <a:ext cx="1257300" cy="3048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>
            <a:spAutoFit/>
          </a:bodyPr>
          <a:p>
            <a:pPr eaLnBrk="0" hangingPunct="0">
              <a:lnSpc>
                <a:spcPts val="24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检验使用</a:t>
            </a:r>
            <a:endParaRPr lang="en-US" altLang="zh-CN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TextBox 1"/>
          <p:cNvSpPr txBox="1"/>
          <p:nvPr/>
        </p:nvSpPr>
        <p:spPr>
          <a:xfrm>
            <a:off x="755650" y="765175"/>
            <a:ext cx="2984500" cy="3302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>
            <a:spAutoFit/>
          </a:bodyPr>
          <a:p>
            <a:pPr eaLnBrk="0" hangingPunct="0">
              <a:lnSpc>
                <a:spcPts val="2600"/>
              </a:lnSpc>
            </a:pPr>
            <a:r>
              <a:rPr lang="en-US" altLang="zh-CN" sz="2600" dirty="0">
                <a:solidFill>
                  <a:srgbClr val="330066"/>
                </a:solidFill>
                <a:latin typeface="Times New Roman" panose="02020603050405020304" pitchFamily="18" charset="0"/>
              </a:rPr>
              <a:t>二、隐患的表现形式</a:t>
            </a:r>
            <a:endParaRPr lang="en-US" altLang="zh-CN" sz="2600" dirty="0">
              <a:solidFill>
                <a:srgbClr val="33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39" name="TextBox 1"/>
          <p:cNvSpPr txBox="1"/>
          <p:nvPr/>
        </p:nvSpPr>
        <p:spPr>
          <a:xfrm>
            <a:off x="323850" y="1412875"/>
            <a:ext cx="3670300" cy="3302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>
            <a:spAutoFit/>
          </a:bodyPr>
          <a:p>
            <a:pPr eaLnBrk="0" hangingPunct="0">
              <a:lnSpc>
                <a:spcPts val="26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、作业环境的隐患表现在</a:t>
            </a:r>
            <a:endParaRPr lang="en-US" altLang="zh-CN" sz="24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0" name="TextBox 1"/>
          <p:cNvSpPr txBox="1"/>
          <p:nvPr/>
        </p:nvSpPr>
        <p:spPr>
          <a:xfrm>
            <a:off x="323850" y="1958975"/>
            <a:ext cx="8102600" cy="3302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>
            <a:spAutoFit/>
          </a:bodyPr>
          <a:p>
            <a:pPr eaLnBrk="0" hangingPunct="0">
              <a:lnSpc>
                <a:spcPts val="26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（1）厂房、车间内部采光达不到要求，室内温度过高或过</a:t>
            </a:r>
            <a:endParaRPr lang="en-US" altLang="zh-CN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1" name="TextBox 1"/>
          <p:cNvSpPr txBox="1"/>
          <p:nvPr/>
        </p:nvSpPr>
        <p:spPr>
          <a:xfrm>
            <a:off x="666750" y="2466975"/>
            <a:ext cx="1892300" cy="3048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>
            <a:spAutoFit/>
          </a:bodyPr>
          <a:p>
            <a:pPr eaLnBrk="0" hangingPunct="0">
              <a:lnSpc>
                <a:spcPts val="24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低、通风不良</a:t>
            </a:r>
            <a:endParaRPr lang="en-US" altLang="zh-CN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2" name="TextBox 1"/>
          <p:cNvSpPr txBox="1"/>
          <p:nvPr/>
        </p:nvSpPr>
        <p:spPr>
          <a:xfrm>
            <a:off x="611188" y="3068638"/>
            <a:ext cx="8420100" cy="23876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>
            <a:spAutoFit/>
          </a:bodyPr>
          <a:p>
            <a:pPr algn="l" defTabSz="914400" eaLnBrk="0" hangingPunct="0">
              <a:lnSpc>
                <a:spcPts val="2600"/>
              </a:lnSpc>
              <a:tabLst>
                <a:tab pos="342900" algn="l"/>
              </a:tabLst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（2）设备摆放、材料堆放不符合安全规程和防护要求</a:t>
            </a:r>
            <a:endParaRPr lang="en-US" altLang="zh-CN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l" defTabSz="914400" eaLnBrk="0" hangingPunct="0">
              <a:lnSpc>
                <a:spcPts val="1000"/>
              </a:lnSpc>
              <a:tabLst>
                <a:tab pos="342900" algn="l"/>
              </a:tabLst>
            </a:pPr>
            <a:endParaRPr lang="en-US" altLang="zh-CN" dirty="0">
              <a:latin typeface="Arial" panose="020B0604020202020204" pitchFamily="34" charset="0"/>
            </a:endParaRPr>
          </a:p>
          <a:p>
            <a:pPr algn="l" defTabSz="914400" eaLnBrk="0" hangingPunct="0">
              <a:lnSpc>
                <a:spcPts val="3300"/>
              </a:lnSpc>
              <a:tabLst>
                <a:tab pos="342900" algn="l"/>
              </a:tabLst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（3）各类安全警示、指示标志缺少、不明确或指示混乱</a:t>
            </a:r>
            <a:endParaRPr lang="en-US" altLang="zh-CN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l" defTabSz="914400" eaLnBrk="0" hangingPunct="0">
              <a:lnSpc>
                <a:spcPts val="1000"/>
              </a:lnSpc>
              <a:tabLst>
                <a:tab pos="342900" algn="l"/>
              </a:tabLst>
            </a:pPr>
            <a:endParaRPr lang="en-US" altLang="zh-CN" dirty="0">
              <a:latin typeface="Arial" panose="020B0604020202020204" pitchFamily="34" charset="0"/>
            </a:endParaRPr>
          </a:p>
          <a:p>
            <a:pPr algn="l" defTabSz="914400" eaLnBrk="0" hangingPunct="0">
              <a:lnSpc>
                <a:spcPts val="3300"/>
              </a:lnSpc>
              <a:tabLst>
                <a:tab pos="342900" algn="l"/>
              </a:tabLst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（4）作业场所不整洁，生产工具、成品、半成品、边角废料</a:t>
            </a:r>
            <a:endParaRPr lang="en-US" altLang="zh-CN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l" defTabSz="914400" eaLnBrk="0" hangingPunct="0">
              <a:lnSpc>
                <a:spcPts val="1000"/>
              </a:lnSpc>
              <a:tabLst>
                <a:tab pos="342900" algn="l"/>
              </a:tabLst>
            </a:pPr>
            <a:endParaRPr lang="en-US" altLang="zh-CN" dirty="0">
              <a:latin typeface="Arial" panose="020B0604020202020204" pitchFamily="34" charset="0"/>
            </a:endParaRPr>
          </a:p>
          <a:p>
            <a:pPr algn="l" defTabSz="914400" eaLnBrk="0" hangingPunct="0">
              <a:lnSpc>
                <a:spcPts val="2700"/>
              </a:lnSpc>
              <a:tabLst>
                <a:tab pos="342900" algn="l"/>
              </a:tabLst>
            </a:pPr>
            <a:r>
              <a:rPr lang="en-US" altLang="zh-CN" dirty="0">
                <a:latin typeface="Arial" panose="020B0604020202020204" pitchFamily="34" charset="0"/>
              </a:rPr>
              <a:t>	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等随意丢放，占用消防通道和工作区域，影响生产工作正</a:t>
            </a:r>
            <a:endParaRPr lang="en-US" altLang="zh-CN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l" defTabSz="914400" eaLnBrk="0" hangingPunct="0">
              <a:lnSpc>
                <a:spcPts val="1000"/>
              </a:lnSpc>
              <a:tabLst>
                <a:tab pos="342900" algn="l"/>
              </a:tabLst>
            </a:pPr>
            <a:endParaRPr lang="en-US" altLang="zh-CN" dirty="0">
              <a:latin typeface="Arial" panose="020B0604020202020204" pitchFamily="34" charset="0"/>
            </a:endParaRPr>
          </a:p>
          <a:p>
            <a:pPr algn="l" defTabSz="914400" eaLnBrk="0" hangingPunct="0">
              <a:lnSpc>
                <a:spcPts val="2700"/>
              </a:lnSpc>
              <a:tabLst>
                <a:tab pos="342900" algn="l"/>
              </a:tabLst>
            </a:pPr>
            <a:r>
              <a:rPr lang="en-US" altLang="zh-CN" dirty="0">
                <a:latin typeface="Arial" panose="020B0604020202020204" pitchFamily="34" charset="0"/>
              </a:rPr>
              <a:t>	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常开展，造成作业环境混乱，容易引发事故</a:t>
            </a:r>
            <a:endParaRPr lang="en-US" altLang="zh-CN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3" name="TextBox 1"/>
          <p:cNvSpPr txBox="1"/>
          <p:nvPr/>
        </p:nvSpPr>
        <p:spPr>
          <a:xfrm>
            <a:off x="323850" y="5603875"/>
            <a:ext cx="7467600" cy="3302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>
            <a:spAutoFit/>
          </a:bodyPr>
          <a:p>
            <a:pPr eaLnBrk="0" hangingPunct="0">
              <a:lnSpc>
                <a:spcPts val="26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（5）电气设备使用不规范，私拉、乱接电线现象存在</a:t>
            </a:r>
            <a:endParaRPr lang="en-US" altLang="zh-CN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TextBox 1"/>
          <p:cNvSpPr txBox="1"/>
          <p:nvPr/>
        </p:nvSpPr>
        <p:spPr>
          <a:xfrm>
            <a:off x="252413" y="836613"/>
            <a:ext cx="2984500" cy="3302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>
            <a:spAutoFit/>
          </a:bodyPr>
          <a:p>
            <a:pPr eaLnBrk="0" hangingPunct="0">
              <a:lnSpc>
                <a:spcPts val="2600"/>
              </a:lnSpc>
            </a:pPr>
            <a:r>
              <a:rPr lang="en-US" altLang="zh-CN" sz="2600" dirty="0">
                <a:solidFill>
                  <a:srgbClr val="330066"/>
                </a:solidFill>
                <a:latin typeface="Times New Roman" panose="02020603050405020304" pitchFamily="18" charset="0"/>
              </a:rPr>
              <a:t>二、隐患的表现形式</a:t>
            </a:r>
            <a:endParaRPr lang="en-US" altLang="zh-CN" sz="2600" dirty="0">
              <a:solidFill>
                <a:srgbClr val="33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3" name="TextBox 1"/>
          <p:cNvSpPr txBox="1"/>
          <p:nvPr/>
        </p:nvSpPr>
        <p:spPr>
          <a:xfrm>
            <a:off x="323850" y="1339850"/>
            <a:ext cx="3860800" cy="3683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>
            <a:spAutoFit/>
          </a:bodyPr>
          <a:p>
            <a:pPr eaLnBrk="0" hangingPunct="0">
              <a:lnSpc>
                <a:spcPts val="2900"/>
              </a:lnSpc>
            </a:pPr>
            <a:r>
              <a:rPr lang="en-US" altLang="zh-CN" sz="2900" dirty="0">
                <a:solidFill>
                  <a:srgbClr val="0000FF"/>
                </a:solidFill>
                <a:latin typeface="隶书" pitchFamily="1" charset="-122"/>
              </a:rPr>
              <a:t>4、管理上的隐患表现在</a:t>
            </a:r>
            <a:endParaRPr lang="en-US" altLang="zh-CN" sz="2900" dirty="0">
              <a:solidFill>
                <a:srgbClr val="0000FF"/>
              </a:solidFill>
              <a:latin typeface="隶书" pitchFamily="1" charset="-122"/>
            </a:endParaRPr>
          </a:p>
        </p:txBody>
      </p:sp>
      <p:sp>
        <p:nvSpPr>
          <p:cNvPr id="15364" name="TextBox 1"/>
          <p:cNvSpPr txBox="1"/>
          <p:nvPr/>
        </p:nvSpPr>
        <p:spPr>
          <a:xfrm>
            <a:off x="252413" y="1989138"/>
            <a:ext cx="5943600" cy="3048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>
            <a:spAutoFit/>
          </a:bodyPr>
          <a:p>
            <a:pPr eaLnBrk="0" hangingPunct="0">
              <a:lnSpc>
                <a:spcPts val="24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黑体" panose="02010609060101010101" pitchFamily="2" charset="-122"/>
              </a:rPr>
              <a:t>（1）安全生产相关规章制度不完善、不健全</a:t>
            </a:r>
            <a:endParaRPr lang="en-US" altLang="zh-CN" sz="2400" dirty="0">
              <a:solidFill>
                <a:srgbClr val="000000"/>
              </a:solidFill>
              <a:latin typeface="黑体" panose="02010609060101010101" pitchFamily="2" charset="-122"/>
            </a:endParaRPr>
          </a:p>
        </p:txBody>
      </p:sp>
      <p:sp>
        <p:nvSpPr>
          <p:cNvPr id="15365" name="TextBox 1"/>
          <p:cNvSpPr txBox="1"/>
          <p:nvPr/>
        </p:nvSpPr>
        <p:spPr>
          <a:xfrm>
            <a:off x="252413" y="2522538"/>
            <a:ext cx="8382000" cy="3048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>
            <a:spAutoFit/>
          </a:bodyPr>
          <a:p>
            <a:pPr eaLnBrk="0" hangingPunct="0">
              <a:lnSpc>
                <a:spcPts val="24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黑体" panose="02010609060101010101" pitchFamily="2" charset="-122"/>
              </a:rPr>
              <a:t>（2）管理者自身安全素质不高，或只重视生产而对事故隐患视</a:t>
            </a:r>
            <a:endParaRPr lang="en-US" altLang="zh-CN" sz="2400" dirty="0">
              <a:solidFill>
                <a:srgbClr val="000000"/>
              </a:solidFill>
              <a:latin typeface="黑体" panose="02010609060101010101" pitchFamily="2" charset="-122"/>
            </a:endParaRPr>
          </a:p>
        </p:txBody>
      </p:sp>
      <p:sp>
        <p:nvSpPr>
          <p:cNvPr id="15366" name="TextBox 1"/>
          <p:cNvSpPr txBox="1"/>
          <p:nvPr/>
        </p:nvSpPr>
        <p:spPr>
          <a:xfrm>
            <a:off x="468313" y="2997200"/>
            <a:ext cx="2438400" cy="3048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>
            <a:spAutoFit/>
          </a:bodyPr>
          <a:p>
            <a:pPr eaLnBrk="0" hangingPunct="0">
              <a:lnSpc>
                <a:spcPts val="24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黑体" panose="02010609060101010101" pitchFamily="2" charset="-122"/>
              </a:rPr>
              <a:t>而不见、监管不力</a:t>
            </a:r>
            <a:endParaRPr lang="en-US" altLang="zh-CN" sz="2400" dirty="0">
              <a:solidFill>
                <a:srgbClr val="000000"/>
              </a:solidFill>
              <a:latin typeface="黑体" panose="02010609060101010101" pitchFamily="2" charset="-122"/>
            </a:endParaRPr>
          </a:p>
        </p:txBody>
      </p:sp>
      <p:sp>
        <p:nvSpPr>
          <p:cNvPr id="15367" name="TextBox 1"/>
          <p:cNvSpPr txBox="1"/>
          <p:nvPr/>
        </p:nvSpPr>
        <p:spPr>
          <a:xfrm>
            <a:off x="252413" y="3513138"/>
            <a:ext cx="8382000" cy="3048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>
            <a:spAutoFit/>
          </a:bodyPr>
          <a:p>
            <a:pPr eaLnBrk="0" hangingPunct="0">
              <a:lnSpc>
                <a:spcPts val="24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黑体" panose="02010609060101010101" pitchFamily="2" charset="-122"/>
              </a:rPr>
              <a:t>（3）员工因缺乏必要的安全教育培训而导致安全意识不强，无</a:t>
            </a:r>
            <a:endParaRPr lang="en-US" altLang="zh-CN" sz="2400" dirty="0">
              <a:solidFill>
                <a:srgbClr val="000000"/>
              </a:solidFill>
              <a:latin typeface="黑体" panose="02010609060101010101" pitchFamily="2" charset="-122"/>
            </a:endParaRPr>
          </a:p>
        </p:txBody>
      </p:sp>
      <p:sp>
        <p:nvSpPr>
          <p:cNvPr id="15368" name="TextBox 1"/>
          <p:cNvSpPr txBox="1"/>
          <p:nvPr/>
        </p:nvSpPr>
        <p:spPr>
          <a:xfrm>
            <a:off x="468313" y="4005263"/>
            <a:ext cx="3657600" cy="3048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>
            <a:spAutoFit/>
          </a:bodyPr>
          <a:p>
            <a:pPr eaLnBrk="0" hangingPunct="0">
              <a:lnSpc>
                <a:spcPts val="24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黑体" panose="02010609060101010101" pitchFamily="2" charset="-122"/>
              </a:rPr>
              <a:t>法形成良好的安全文化氛围</a:t>
            </a:r>
            <a:endParaRPr lang="en-US" altLang="zh-CN" sz="2400" dirty="0">
              <a:solidFill>
                <a:srgbClr val="000000"/>
              </a:solidFill>
              <a:latin typeface="黑体" panose="02010609060101010101" pitchFamily="2" charset="-122"/>
            </a:endParaRPr>
          </a:p>
        </p:txBody>
      </p:sp>
      <p:sp>
        <p:nvSpPr>
          <p:cNvPr id="15369" name="TextBox 1"/>
          <p:cNvSpPr txBox="1"/>
          <p:nvPr/>
        </p:nvSpPr>
        <p:spPr>
          <a:xfrm>
            <a:off x="323850" y="4508500"/>
            <a:ext cx="9029700" cy="16605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>
            <a:spAutoFit/>
          </a:bodyPr>
          <a:p>
            <a:pPr algn="l" defTabSz="914400" eaLnBrk="0" hangingPunct="0">
              <a:lnSpc>
                <a:spcPts val="2400"/>
              </a:lnSpc>
              <a:tabLst>
                <a:tab pos="342900" algn="l"/>
              </a:tabLst>
            </a:pPr>
            <a:r>
              <a:rPr lang="en-US" altLang="zh-CN" sz="2400" dirty="0">
                <a:solidFill>
                  <a:srgbClr val="000000"/>
                </a:solidFill>
                <a:latin typeface="黑体" panose="02010609060101010101" pitchFamily="2" charset="-122"/>
              </a:rPr>
              <a:t>（4）安全管理中不按制度办事，以人情、义气代替规章、原则</a:t>
            </a:r>
            <a:endParaRPr lang="en-US" altLang="zh-CN" sz="2400" dirty="0">
              <a:solidFill>
                <a:srgbClr val="000000"/>
              </a:solidFill>
              <a:latin typeface="黑体" panose="02010609060101010101" pitchFamily="2" charset="-122"/>
            </a:endParaRPr>
          </a:p>
          <a:p>
            <a:pPr algn="l" defTabSz="914400" eaLnBrk="0" hangingPunct="0">
              <a:lnSpc>
                <a:spcPts val="1000"/>
              </a:lnSpc>
              <a:tabLst>
                <a:tab pos="342900" algn="l"/>
              </a:tabLst>
            </a:pPr>
            <a:endParaRPr lang="en-US" altLang="zh-CN" dirty="0">
              <a:latin typeface="Arial" panose="020B0604020202020204" pitchFamily="34" charset="0"/>
            </a:endParaRPr>
          </a:p>
          <a:p>
            <a:pPr algn="l" defTabSz="914400" eaLnBrk="0" hangingPunct="0">
              <a:lnSpc>
                <a:spcPts val="3100"/>
              </a:lnSpc>
              <a:tabLst>
                <a:tab pos="342900" algn="l"/>
              </a:tabLst>
            </a:pPr>
            <a:r>
              <a:rPr lang="en-US" altLang="zh-CN" sz="2400" dirty="0">
                <a:solidFill>
                  <a:srgbClr val="000000"/>
                </a:solidFill>
                <a:latin typeface="黑体" panose="02010609060101010101" pitchFamily="2" charset="-122"/>
              </a:rPr>
              <a:t>（5）</a:t>
            </a: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2" charset="-122"/>
              </a:rPr>
              <a:t>各级主管发现员工不安全行为时讲解不清、</a:t>
            </a:r>
            <a:r>
              <a:rPr lang="en-US" altLang="zh-CN" sz="2400" dirty="0">
                <a:solidFill>
                  <a:srgbClr val="000000"/>
                </a:solidFill>
                <a:latin typeface="黑体" panose="02010609060101010101" pitchFamily="2" charset="-122"/>
              </a:rPr>
              <a:t>态度恶劣、语</a:t>
            </a:r>
            <a:endParaRPr lang="en-US" altLang="zh-CN" sz="2400" dirty="0">
              <a:solidFill>
                <a:srgbClr val="000000"/>
              </a:solidFill>
              <a:latin typeface="黑体" panose="02010609060101010101" pitchFamily="2" charset="-122"/>
            </a:endParaRPr>
          </a:p>
          <a:p>
            <a:pPr algn="l" defTabSz="914400" eaLnBrk="0" hangingPunct="0">
              <a:lnSpc>
                <a:spcPts val="3100"/>
              </a:lnSpc>
              <a:tabLst>
                <a:tab pos="342900" algn="l"/>
              </a:tabLst>
            </a:pPr>
            <a:r>
              <a:rPr lang="en-US" altLang="zh-CN" sz="2400" dirty="0">
                <a:solidFill>
                  <a:srgbClr val="000000"/>
                </a:solidFill>
                <a:latin typeface="黑体" panose="02010609060101010101" pitchFamily="2" charset="-122"/>
              </a:rPr>
              <a:t>气蛮   横，不仅不容易使员工认识错误，而且会让员工产生逆</a:t>
            </a:r>
            <a:endParaRPr lang="en-US" altLang="zh-CN" sz="2400" dirty="0">
              <a:solidFill>
                <a:srgbClr val="000000"/>
              </a:solidFill>
              <a:latin typeface="黑体" panose="02010609060101010101" pitchFamily="2" charset="-122"/>
            </a:endParaRPr>
          </a:p>
          <a:p>
            <a:pPr algn="l" defTabSz="914400" eaLnBrk="0" hangingPunct="0">
              <a:lnSpc>
                <a:spcPts val="3100"/>
              </a:lnSpc>
              <a:tabLst>
                <a:tab pos="342900" algn="l"/>
              </a:tabLst>
            </a:pPr>
            <a:r>
              <a:rPr lang="en-US" altLang="zh-CN" sz="2400" dirty="0">
                <a:solidFill>
                  <a:srgbClr val="000000"/>
                </a:solidFill>
                <a:latin typeface="黑体" panose="02010609060101010101" pitchFamily="2" charset="-122"/>
              </a:rPr>
              <a:t>反心理，继续违章。</a:t>
            </a:r>
            <a:endParaRPr lang="en-US" altLang="zh-CN" sz="2400" dirty="0">
              <a:solidFill>
                <a:srgbClr val="000000"/>
              </a:solidFill>
              <a:latin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Freeform 3"/>
          <p:cNvSpPr/>
          <p:nvPr/>
        </p:nvSpPr>
        <p:spPr>
          <a:xfrm>
            <a:off x="4140200" y="1844675"/>
            <a:ext cx="4610100" cy="4025900"/>
          </a:xfrm>
          <a:custGeom>
            <a:avLst/>
            <a:gdLst/>
            <a:ahLst/>
            <a:cxnLst>
              <a:cxn ang="0">
                <a:pos x="1905255" y="492505"/>
              </a:cxn>
              <a:cxn ang="0">
                <a:pos x="1364235" y="1080770"/>
              </a:cxn>
              <a:cxn ang="0">
                <a:pos x="6350" y="6350"/>
              </a:cxn>
              <a:cxn ang="0">
                <a:pos x="1364235" y="1963166"/>
              </a:cxn>
              <a:cxn ang="0">
                <a:pos x="1364235" y="3433826"/>
              </a:cxn>
              <a:cxn ang="0">
                <a:pos x="1905255" y="4020566"/>
              </a:cxn>
              <a:cxn ang="0">
                <a:pos x="2714498" y="4020566"/>
              </a:cxn>
              <a:cxn ang="0">
                <a:pos x="4064762" y="4020566"/>
              </a:cxn>
              <a:cxn ang="0">
                <a:pos x="4604259" y="3433826"/>
              </a:cxn>
              <a:cxn ang="0">
                <a:pos x="4604259" y="1963166"/>
              </a:cxn>
              <a:cxn ang="0">
                <a:pos x="4604259" y="1080770"/>
              </a:cxn>
              <a:cxn ang="0">
                <a:pos x="4064762" y="492505"/>
              </a:cxn>
              <a:cxn ang="0">
                <a:pos x="2714498" y="492505"/>
              </a:cxn>
              <a:cxn ang="0">
                <a:pos x="1905255" y="492505"/>
              </a:cxn>
            </a:cxnLst>
            <a:pathLst>
              <a:path w="4610607" h="4026916">
                <a:moveTo>
                  <a:pt x="1905254" y="492505"/>
                </a:moveTo>
                <a:cubicBezTo>
                  <a:pt x="1606550" y="492505"/>
                  <a:pt x="1364234" y="756158"/>
                  <a:pt x="1364234" y="1080770"/>
                </a:cubicBezTo>
                <a:lnTo>
                  <a:pt x="6350" y="6350"/>
                </a:lnTo>
                <a:lnTo>
                  <a:pt x="1364234" y="1963166"/>
                </a:lnTo>
                <a:lnTo>
                  <a:pt x="1364234" y="3433826"/>
                </a:lnTo>
                <a:cubicBezTo>
                  <a:pt x="1364234" y="3758438"/>
                  <a:pt x="1606550" y="4020566"/>
                  <a:pt x="1905254" y="4020566"/>
                </a:cubicBezTo>
                <a:lnTo>
                  <a:pt x="2714497" y="4020566"/>
                </a:lnTo>
                <a:lnTo>
                  <a:pt x="4064761" y="4020566"/>
                </a:lnTo>
                <a:cubicBezTo>
                  <a:pt x="4363466" y="4020566"/>
                  <a:pt x="4604257" y="3758438"/>
                  <a:pt x="4604257" y="3433826"/>
                </a:cubicBezTo>
                <a:lnTo>
                  <a:pt x="4604257" y="1963166"/>
                </a:lnTo>
                <a:lnTo>
                  <a:pt x="4604257" y="1080770"/>
                </a:lnTo>
                <a:cubicBezTo>
                  <a:pt x="4604257" y="756158"/>
                  <a:pt x="4363466" y="492505"/>
                  <a:pt x="4064761" y="492505"/>
                </a:cubicBezTo>
                <a:lnTo>
                  <a:pt x="2714497" y="492505"/>
                </a:lnTo>
                <a:lnTo>
                  <a:pt x="1905254" y="492505"/>
                </a:lnTo>
              </a:path>
            </a:pathLst>
          </a:custGeom>
          <a:solidFill>
            <a:srgbClr val="000000">
              <a:alpha val="0"/>
            </a:srgbClr>
          </a:solidFill>
          <a:ln w="127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pic>
        <p:nvPicPr>
          <p:cNvPr id="16387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6000" y="596900"/>
            <a:ext cx="7658100" cy="139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8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" y="2565400"/>
            <a:ext cx="4546600" cy="3441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TextBox 1"/>
          <p:cNvSpPr txBox="1"/>
          <p:nvPr/>
        </p:nvSpPr>
        <p:spPr>
          <a:xfrm>
            <a:off x="5705475" y="2638425"/>
            <a:ext cx="2667000" cy="6350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>
            <a:spAutoFit/>
          </a:bodyPr>
          <a:p>
            <a:pPr algn="l" eaLnBrk="0" hangingPunct="0">
              <a:lnSpc>
                <a:spcPts val="2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隶书" pitchFamily="1" charset="-122"/>
              </a:rPr>
              <a:t>1、按照国家法律法规，</a:t>
            </a:r>
            <a:endParaRPr lang="en-US" altLang="zh-CN" sz="2000" dirty="0">
              <a:solidFill>
                <a:srgbClr val="000000"/>
              </a:solidFill>
              <a:latin typeface="隶书" pitchFamily="1" charset="-122"/>
            </a:endParaRPr>
          </a:p>
          <a:p>
            <a:pPr algn="l" eaLnBrk="0" hangingPunct="0">
              <a:lnSpc>
                <a:spcPts val="29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隶书" pitchFamily="1" charset="-122"/>
              </a:rPr>
              <a:t>标准及规范判定；</a:t>
            </a:r>
            <a:endParaRPr lang="en-US" altLang="zh-CN" sz="2000" dirty="0">
              <a:solidFill>
                <a:srgbClr val="000000"/>
              </a:solidFill>
              <a:latin typeface="隶书" pitchFamily="1" charset="-122"/>
            </a:endParaRPr>
          </a:p>
        </p:txBody>
      </p:sp>
      <p:sp>
        <p:nvSpPr>
          <p:cNvPr id="16390" name="TextBox 1"/>
          <p:cNvSpPr txBox="1"/>
          <p:nvPr/>
        </p:nvSpPr>
        <p:spPr>
          <a:xfrm>
            <a:off x="5724525" y="3429000"/>
            <a:ext cx="2667000" cy="13970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>
            <a:spAutoFit/>
          </a:bodyPr>
          <a:p>
            <a:pPr algn="l" eaLnBrk="0" hangingPunct="0">
              <a:lnSpc>
                <a:spcPts val="2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隶书" pitchFamily="1" charset="-122"/>
              </a:rPr>
              <a:t>2、按照公司安全生产标</a:t>
            </a:r>
            <a:endParaRPr lang="en-US" altLang="zh-CN" sz="2000" dirty="0">
              <a:solidFill>
                <a:srgbClr val="000000"/>
              </a:solidFill>
              <a:latin typeface="隶书" pitchFamily="1" charset="-122"/>
            </a:endParaRPr>
          </a:p>
          <a:p>
            <a:pPr algn="l" eaLnBrk="0" hangingPunct="0">
              <a:lnSpc>
                <a:spcPts val="29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隶书" pitchFamily="1" charset="-122"/>
              </a:rPr>
              <a:t>准化规章制度来评判；</a:t>
            </a:r>
            <a:endParaRPr lang="en-US" altLang="zh-CN" sz="2000" dirty="0">
              <a:solidFill>
                <a:srgbClr val="000000"/>
              </a:solidFill>
              <a:latin typeface="隶书" pitchFamily="1" charset="-122"/>
            </a:endParaRPr>
          </a:p>
          <a:p>
            <a:pPr algn="l" eaLnBrk="0" hangingPunct="0">
              <a:lnSpc>
                <a:spcPts val="29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隶书" pitchFamily="1" charset="-122"/>
              </a:rPr>
              <a:t>3、按照岗位安全操作规</a:t>
            </a:r>
            <a:endParaRPr lang="en-US" altLang="zh-CN" sz="2000" dirty="0">
              <a:solidFill>
                <a:srgbClr val="000000"/>
              </a:solidFill>
              <a:latin typeface="隶书" pitchFamily="1" charset="-122"/>
            </a:endParaRPr>
          </a:p>
          <a:p>
            <a:pPr algn="l" eaLnBrk="0" hangingPunct="0">
              <a:lnSpc>
                <a:spcPts val="29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隶书" pitchFamily="1" charset="-122"/>
              </a:rPr>
              <a:t>程进行辨识；</a:t>
            </a:r>
            <a:endParaRPr lang="en-US" altLang="zh-CN" sz="2000" dirty="0">
              <a:solidFill>
                <a:srgbClr val="000000"/>
              </a:solidFill>
              <a:latin typeface="隶书" pitchFamily="1" charset="-122"/>
            </a:endParaRPr>
          </a:p>
        </p:txBody>
      </p:sp>
      <p:sp>
        <p:nvSpPr>
          <p:cNvPr id="16391" name="TextBox 1"/>
          <p:cNvSpPr txBox="1"/>
          <p:nvPr/>
        </p:nvSpPr>
        <p:spPr>
          <a:xfrm>
            <a:off x="5705475" y="4924425"/>
            <a:ext cx="2667000" cy="6350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>
            <a:spAutoFit/>
          </a:bodyPr>
          <a:p>
            <a:pPr algn="l" eaLnBrk="0" hangingPunct="0">
              <a:lnSpc>
                <a:spcPts val="2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隶书" pitchFamily="1" charset="-122"/>
              </a:rPr>
              <a:t>4、按照作业指导书的要</a:t>
            </a:r>
            <a:endParaRPr lang="en-US" altLang="zh-CN" sz="2000" dirty="0">
              <a:solidFill>
                <a:srgbClr val="000000"/>
              </a:solidFill>
              <a:latin typeface="隶书" pitchFamily="1" charset="-122"/>
            </a:endParaRPr>
          </a:p>
          <a:p>
            <a:pPr algn="l" eaLnBrk="0" hangingPunct="0">
              <a:lnSpc>
                <a:spcPts val="29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隶书" pitchFamily="1" charset="-122"/>
              </a:rPr>
              <a:t>求来分析。</a:t>
            </a:r>
            <a:endParaRPr lang="en-US" altLang="zh-CN" sz="2000" dirty="0">
              <a:solidFill>
                <a:srgbClr val="000000"/>
              </a:solidFill>
              <a:latin typeface="隶书" pitchFamily="1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TextBox 1"/>
          <p:cNvSpPr txBox="1"/>
          <p:nvPr/>
        </p:nvSpPr>
        <p:spPr>
          <a:xfrm>
            <a:off x="349250" y="863600"/>
            <a:ext cx="5702300" cy="4064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>
            <a:spAutoFit/>
          </a:bodyPr>
          <a:p>
            <a:pPr eaLnBrk="0" hangingPunct="0">
              <a:lnSpc>
                <a:spcPts val="3200"/>
              </a:lnSpc>
            </a:pPr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三、排查隐患的基本原则和方法</a:t>
            </a:r>
            <a:endParaRPr lang="en-US" altLang="zh-CN" sz="32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1" name="TextBox 1"/>
          <p:cNvSpPr txBox="1"/>
          <p:nvPr/>
        </p:nvSpPr>
        <p:spPr>
          <a:xfrm>
            <a:off x="196850" y="1968500"/>
            <a:ext cx="2959100" cy="3683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>
            <a:spAutoFit/>
          </a:bodyPr>
          <a:p>
            <a:pPr eaLnBrk="0" hangingPunct="0">
              <a:lnSpc>
                <a:spcPts val="2900"/>
              </a:lnSpc>
            </a:pPr>
            <a:r>
              <a:rPr lang="en-US" altLang="zh-CN" sz="2900" dirty="0">
                <a:solidFill>
                  <a:srgbClr val="000000"/>
                </a:solidFill>
                <a:latin typeface="Times New Roman" panose="02020603050405020304" pitchFamily="18" charset="0"/>
              </a:rPr>
              <a:t>排查的基本原则：</a:t>
            </a:r>
            <a:endParaRPr lang="en-US" altLang="zh-CN" sz="29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2" name="TextBox 1"/>
          <p:cNvSpPr txBox="1"/>
          <p:nvPr/>
        </p:nvSpPr>
        <p:spPr>
          <a:xfrm>
            <a:off x="539750" y="2781300"/>
            <a:ext cx="7734300" cy="3081338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>
            <a:spAutoFit/>
          </a:bodyPr>
          <a:p>
            <a:pPr algn="l" defTabSz="914400" eaLnBrk="0" hangingPunct="0">
              <a:lnSpc>
                <a:spcPts val="2900"/>
              </a:lnSpc>
              <a:tabLst>
                <a:tab pos="469900" algn="l"/>
              </a:tabLst>
            </a:pPr>
            <a:r>
              <a:rPr lang="en-US" altLang="zh-CN" dirty="0">
                <a:latin typeface="Arial" panose="020B0604020202020204" pitchFamily="34" charset="0"/>
              </a:rPr>
              <a:t>	</a:t>
            </a:r>
            <a:r>
              <a:rPr lang="en-US" altLang="zh-CN" sz="2900" dirty="0">
                <a:solidFill>
                  <a:srgbClr val="000000"/>
                </a:solidFill>
                <a:latin typeface="Times New Roman" panose="02020603050405020304" pitchFamily="18" charset="0"/>
              </a:rPr>
              <a:t>根据公司自身特点，排查工艺系统、基础设</a:t>
            </a:r>
            <a:endParaRPr lang="en-US" altLang="zh-CN" sz="29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l" defTabSz="914400" eaLnBrk="0" hangingPunct="0">
              <a:lnSpc>
                <a:spcPts val="1000"/>
              </a:lnSpc>
              <a:tabLst>
                <a:tab pos="469900" algn="l"/>
              </a:tabLst>
            </a:pPr>
            <a:endParaRPr lang="en-US" altLang="zh-CN" dirty="0">
              <a:latin typeface="Arial" panose="020B0604020202020204" pitchFamily="34" charset="0"/>
            </a:endParaRPr>
          </a:p>
          <a:p>
            <a:pPr algn="l" defTabSz="914400" eaLnBrk="0" hangingPunct="0">
              <a:lnSpc>
                <a:spcPts val="1000"/>
              </a:lnSpc>
              <a:tabLst>
                <a:tab pos="469900" algn="l"/>
              </a:tabLst>
            </a:pPr>
            <a:endParaRPr lang="en-US" altLang="zh-CN" dirty="0">
              <a:latin typeface="Arial" panose="020B0604020202020204" pitchFamily="34" charset="0"/>
            </a:endParaRPr>
          </a:p>
          <a:p>
            <a:pPr algn="l" defTabSz="914400" eaLnBrk="0" hangingPunct="0">
              <a:lnSpc>
                <a:spcPts val="3400"/>
              </a:lnSpc>
              <a:tabLst>
                <a:tab pos="469900" algn="l"/>
              </a:tabLst>
            </a:pPr>
            <a:r>
              <a:rPr lang="en-US" altLang="zh-CN" sz="2900" dirty="0">
                <a:solidFill>
                  <a:srgbClr val="000000"/>
                </a:solidFill>
                <a:latin typeface="Times New Roman" panose="02020603050405020304" pitchFamily="18" charset="0"/>
              </a:rPr>
              <a:t>施、作业环境、防控手段等硬件方面存在的隐</a:t>
            </a:r>
            <a:endParaRPr lang="en-US" altLang="zh-CN" sz="29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l" defTabSz="914400" eaLnBrk="0" hangingPunct="0">
              <a:lnSpc>
                <a:spcPts val="1000"/>
              </a:lnSpc>
              <a:tabLst>
                <a:tab pos="469900" algn="l"/>
              </a:tabLst>
            </a:pPr>
            <a:endParaRPr lang="en-US" altLang="zh-CN" dirty="0">
              <a:latin typeface="Arial" panose="020B0604020202020204" pitchFamily="34" charset="0"/>
            </a:endParaRPr>
          </a:p>
          <a:p>
            <a:pPr algn="l" defTabSz="914400" eaLnBrk="0" hangingPunct="0">
              <a:lnSpc>
                <a:spcPts val="1000"/>
              </a:lnSpc>
              <a:tabLst>
                <a:tab pos="469900" algn="l"/>
              </a:tabLst>
            </a:pPr>
            <a:endParaRPr lang="en-US" altLang="zh-CN" dirty="0">
              <a:latin typeface="Arial" panose="020B0604020202020204" pitchFamily="34" charset="0"/>
            </a:endParaRPr>
          </a:p>
          <a:p>
            <a:pPr algn="l" defTabSz="914400" eaLnBrk="0" hangingPunct="0">
              <a:lnSpc>
                <a:spcPts val="3200"/>
              </a:lnSpc>
              <a:tabLst>
                <a:tab pos="469900" algn="l"/>
              </a:tabLst>
            </a:pPr>
            <a:r>
              <a:rPr lang="en-US" altLang="zh-CN" sz="2900" dirty="0">
                <a:solidFill>
                  <a:srgbClr val="000000"/>
                </a:solidFill>
                <a:latin typeface="Times New Roman" panose="02020603050405020304" pitchFamily="18" charset="0"/>
              </a:rPr>
              <a:t>患，以及安全生产体制机制、制度建设、安全管</a:t>
            </a:r>
            <a:endParaRPr lang="en-US" altLang="zh-CN" sz="29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l" defTabSz="914400" eaLnBrk="0" hangingPunct="0">
              <a:lnSpc>
                <a:spcPts val="1000"/>
              </a:lnSpc>
              <a:tabLst>
                <a:tab pos="469900" algn="l"/>
              </a:tabLst>
            </a:pPr>
            <a:endParaRPr lang="en-US" altLang="zh-CN" dirty="0">
              <a:latin typeface="Arial" panose="020B0604020202020204" pitchFamily="34" charset="0"/>
            </a:endParaRPr>
          </a:p>
          <a:p>
            <a:pPr algn="l" defTabSz="914400" eaLnBrk="0" hangingPunct="0">
              <a:lnSpc>
                <a:spcPts val="1000"/>
              </a:lnSpc>
              <a:tabLst>
                <a:tab pos="469900" algn="l"/>
              </a:tabLst>
            </a:pPr>
            <a:endParaRPr lang="en-US" altLang="zh-CN" dirty="0">
              <a:latin typeface="Arial" panose="020B0604020202020204" pitchFamily="34" charset="0"/>
            </a:endParaRPr>
          </a:p>
          <a:p>
            <a:pPr algn="l" defTabSz="914400" eaLnBrk="0" hangingPunct="0">
              <a:lnSpc>
                <a:spcPts val="3200"/>
              </a:lnSpc>
              <a:tabLst>
                <a:tab pos="469900" algn="l"/>
              </a:tabLst>
            </a:pPr>
            <a:r>
              <a:rPr lang="en-US" altLang="zh-CN" sz="2900" dirty="0">
                <a:solidFill>
                  <a:srgbClr val="000000"/>
                </a:solidFill>
                <a:latin typeface="Times New Roman" panose="02020603050405020304" pitchFamily="18" charset="0"/>
              </a:rPr>
              <a:t>理组织体系、责任落实、事故查处等软件方面的</a:t>
            </a:r>
            <a:endParaRPr lang="en-US" altLang="zh-CN" sz="29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l" defTabSz="914400" eaLnBrk="0" hangingPunct="0">
              <a:lnSpc>
                <a:spcPts val="1000"/>
              </a:lnSpc>
              <a:tabLst>
                <a:tab pos="469900" algn="l"/>
              </a:tabLst>
            </a:pPr>
            <a:endParaRPr lang="en-US" altLang="zh-CN" dirty="0">
              <a:latin typeface="Arial" panose="020B0604020202020204" pitchFamily="34" charset="0"/>
            </a:endParaRPr>
          </a:p>
          <a:p>
            <a:pPr algn="l" defTabSz="914400" eaLnBrk="0" hangingPunct="0">
              <a:lnSpc>
                <a:spcPts val="1000"/>
              </a:lnSpc>
              <a:tabLst>
                <a:tab pos="469900" algn="l"/>
              </a:tabLst>
            </a:pPr>
            <a:endParaRPr lang="en-US" altLang="zh-CN" dirty="0">
              <a:latin typeface="Arial" panose="020B0604020202020204" pitchFamily="34" charset="0"/>
            </a:endParaRPr>
          </a:p>
          <a:p>
            <a:pPr algn="l" defTabSz="914400" eaLnBrk="0" hangingPunct="0">
              <a:lnSpc>
                <a:spcPts val="3200"/>
              </a:lnSpc>
              <a:tabLst>
                <a:tab pos="469900" algn="l"/>
              </a:tabLst>
            </a:pPr>
            <a:r>
              <a:rPr lang="en-US" altLang="zh-CN" sz="2900" dirty="0">
                <a:solidFill>
                  <a:srgbClr val="000000"/>
                </a:solidFill>
                <a:latin typeface="Times New Roman" panose="02020603050405020304" pitchFamily="18" charset="0"/>
              </a:rPr>
              <a:t>薄弱环节</a:t>
            </a:r>
            <a:r>
              <a:rPr lang="zh-CN" altLang="en-US" sz="2900" dirty="0">
                <a:solidFill>
                  <a:srgbClr val="000000"/>
                </a:solidFill>
                <a:latin typeface="Times New Roman" panose="02020603050405020304" pitchFamily="18" charset="0"/>
              </a:rPr>
              <a:t>。</a:t>
            </a:r>
            <a:endParaRPr lang="en-US" altLang="zh-CN" sz="29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TextBox 1"/>
          <p:cNvSpPr txBox="1"/>
          <p:nvPr/>
        </p:nvSpPr>
        <p:spPr>
          <a:xfrm>
            <a:off x="1282700" y="990600"/>
            <a:ext cx="5702300" cy="4064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>
            <a:spAutoFit/>
          </a:bodyPr>
          <a:p>
            <a:pPr eaLnBrk="0" hangingPunct="0">
              <a:lnSpc>
                <a:spcPts val="3200"/>
              </a:lnSpc>
            </a:pPr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三、排查隐患的基本原则和方法</a:t>
            </a:r>
            <a:endParaRPr lang="en-US" altLang="zh-CN" sz="32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59" name="TextBox 1"/>
          <p:cNvSpPr txBox="1"/>
          <p:nvPr/>
        </p:nvSpPr>
        <p:spPr>
          <a:xfrm>
            <a:off x="539750" y="1587500"/>
            <a:ext cx="2959100" cy="3683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>
            <a:spAutoFit/>
          </a:bodyPr>
          <a:p>
            <a:pPr eaLnBrk="0" hangingPunct="0">
              <a:lnSpc>
                <a:spcPts val="2900"/>
              </a:lnSpc>
            </a:pPr>
            <a:r>
              <a:rPr lang="en-US" altLang="zh-CN" sz="2900" dirty="0">
                <a:solidFill>
                  <a:srgbClr val="000000"/>
                </a:solidFill>
                <a:latin typeface="Times New Roman" panose="02020603050405020304" pitchFamily="18" charset="0"/>
              </a:rPr>
              <a:t>排查的基本方法：</a:t>
            </a:r>
            <a:endParaRPr lang="en-US" altLang="zh-CN" sz="29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60" name="TextBox 1"/>
          <p:cNvSpPr txBox="1"/>
          <p:nvPr/>
        </p:nvSpPr>
        <p:spPr>
          <a:xfrm>
            <a:off x="323850" y="2205038"/>
            <a:ext cx="8445500" cy="1747837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>
            <a:spAutoFit/>
          </a:bodyPr>
          <a:p>
            <a:pPr algn="l" defTabSz="914400" eaLnBrk="0" hangingPunct="0">
              <a:lnSpc>
                <a:spcPts val="3000"/>
              </a:lnSpc>
              <a:tabLst>
                <a:tab pos="342900" algn="l"/>
              </a:tabLst>
            </a:pPr>
            <a:r>
              <a:rPr lang="en-US" altLang="zh-CN" sz="2900" dirty="0">
                <a:solidFill>
                  <a:srgbClr val="000000"/>
                </a:solidFill>
                <a:latin typeface="Times New Roman" panose="02020603050405020304" pitchFamily="18" charset="0"/>
              </a:rPr>
              <a:t>1、直观经验法</a:t>
            </a:r>
            <a:r>
              <a:rPr lang="zh-CN" altLang="en-US" sz="2900" dirty="0">
                <a:solidFill>
                  <a:srgbClr val="000000"/>
                </a:solidFill>
                <a:latin typeface="Times New Roman" panose="02020603050405020304" pitchFamily="18" charset="0"/>
              </a:rPr>
              <a:t>。</a:t>
            </a:r>
            <a:r>
              <a:rPr lang="en-US" altLang="zh-CN" sz="2900" dirty="0">
                <a:solidFill>
                  <a:srgbClr val="000000"/>
                </a:solidFill>
                <a:latin typeface="Times New Roman" panose="02020603050405020304" pitchFamily="18" charset="0"/>
              </a:rPr>
              <a:t>该方法是指依靠人员的观察分析能</a:t>
            </a:r>
            <a:endParaRPr lang="en-US" altLang="zh-CN" sz="29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l" defTabSz="914400" eaLnBrk="0" hangingPunct="0">
              <a:lnSpc>
                <a:spcPts val="1000"/>
              </a:lnSpc>
              <a:tabLst>
                <a:tab pos="342900" algn="l"/>
              </a:tabLst>
            </a:pPr>
            <a:endParaRPr lang="en-US" altLang="zh-CN" dirty="0">
              <a:latin typeface="Arial" panose="020B0604020202020204" pitchFamily="34" charset="0"/>
            </a:endParaRPr>
          </a:p>
          <a:p>
            <a:pPr algn="l" defTabSz="914400" eaLnBrk="0" hangingPunct="0">
              <a:lnSpc>
                <a:spcPts val="1000"/>
              </a:lnSpc>
              <a:tabLst>
                <a:tab pos="342900" algn="l"/>
              </a:tabLst>
            </a:pPr>
            <a:endParaRPr lang="en-US" altLang="zh-CN" dirty="0">
              <a:latin typeface="Arial" panose="020B0604020202020204" pitchFamily="34" charset="0"/>
            </a:endParaRPr>
          </a:p>
          <a:p>
            <a:pPr algn="l" defTabSz="914400" eaLnBrk="0" hangingPunct="0">
              <a:lnSpc>
                <a:spcPts val="3200"/>
              </a:lnSpc>
              <a:tabLst>
                <a:tab pos="342900" algn="l"/>
              </a:tabLst>
            </a:pPr>
            <a:r>
              <a:rPr lang="en-US" altLang="zh-CN" dirty="0">
                <a:latin typeface="Arial" panose="020B0604020202020204" pitchFamily="34" charset="0"/>
              </a:rPr>
              <a:t>	</a:t>
            </a:r>
            <a:r>
              <a:rPr lang="en-US" altLang="zh-CN" sz="2900" dirty="0">
                <a:solidFill>
                  <a:srgbClr val="000000"/>
                </a:solidFill>
                <a:latin typeface="Times New Roman" panose="02020603050405020304" pitchFamily="18" charset="0"/>
              </a:rPr>
              <a:t>力，借助于经验和判断能力直观的评价对象的危险</a:t>
            </a:r>
            <a:endParaRPr lang="en-US" altLang="zh-CN" sz="29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l" defTabSz="914400" eaLnBrk="0" hangingPunct="0">
              <a:lnSpc>
                <a:spcPts val="1000"/>
              </a:lnSpc>
              <a:tabLst>
                <a:tab pos="342900" algn="l"/>
              </a:tabLst>
            </a:pPr>
            <a:endParaRPr lang="en-US" altLang="zh-CN" dirty="0">
              <a:latin typeface="Arial" panose="020B0604020202020204" pitchFamily="34" charset="0"/>
            </a:endParaRPr>
          </a:p>
          <a:p>
            <a:pPr algn="l" defTabSz="914400" eaLnBrk="0" hangingPunct="0">
              <a:lnSpc>
                <a:spcPts val="1000"/>
              </a:lnSpc>
              <a:tabLst>
                <a:tab pos="342900" algn="l"/>
              </a:tabLst>
            </a:pPr>
            <a:endParaRPr lang="en-US" altLang="zh-CN" dirty="0">
              <a:latin typeface="Arial" panose="020B0604020202020204" pitchFamily="34" charset="0"/>
            </a:endParaRPr>
          </a:p>
          <a:p>
            <a:pPr algn="l" defTabSz="914400" eaLnBrk="0" hangingPunct="0">
              <a:lnSpc>
                <a:spcPts val="3200"/>
              </a:lnSpc>
              <a:tabLst>
                <a:tab pos="342900" algn="l"/>
              </a:tabLst>
            </a:pPr>
            <a:r>
              <a:rPr lang="en-US" altLang="zh-CN" dirty="0">
                <a:latin typeface="Arial" panose="020B0604020202020204" pitchFamily="34" charset="0"/>
              </a:rPr>
              <a:t>	</a:t>
            </a:r>
            <a:r>
              <a:rPr lang="en-US" altLang="zh-CN" sz="2900" dirty="0">
                <a:solidFill>
                  <a:srgbClr val="000000"/>
                </a:solidFill>
                <a:latin typeface="Times New Roman" panose="02020603050405020304" pitchFamily="18" charset="0"/>
              </a:rPr>
              <a:t>性和判断出可能发生的事故或职业病</a:t>
            </a:r>
            <a:r>
              <a:rPr lang="zh-CN" altLang="en-US" sz="2900" dirty="0">
                <a:solidFill>
                  <a:srgbClr val="000000"/>
                </a:solidFill>
                <a:latin typeface="Times New Roman" panose="02020603050405020304" pitchFamily="18" charset="0"/>
              </a:rPr>
              <a:t>。</a:t>
            </a:r>
            <a:endParaRPr lang="en-US" altLang="zh-CN" sz="29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61" name="TextBox 1"/>
          <p:cNvSpPr txBox="1"/>
          <p:nvPr/>
        </p:nvSpPr>
        <p:spPr>
          <a:xfrm>
            <a:off x="323850" y="4287838"/>
            <a:ext cx="8445500" cy="1747837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>
            <a:spAutoFit/>
          </a:bodyPr>
          <a:p>
            <a:pPr algn="l" defTabSz="914400" eaLnBrk="0" hangingPunct="0">
              <a:lnSpc>
                <a:spcPts val="3000"/>
              </a:lnSpc>
              <a:tabLst>
                <a:tab pos="342900" algn="l"/>
              </a:tabLst>
            </a:pPr>
            <a:r>
              <a:rPr lang="en-US" altLang="zh-CN" sz="2900" dirty="0">
                <a:solidFill>
                  <a:srgbClr val="000000"/>
                </a:solidFill>
                <a:latin typeface="Times New Roman" panose="02020603050405020304" pitchFamily="18" charset="0"/>
              </a:rPr>
              <a:t>2、</a:t>
            </a:r>
            <a:r>
              <a:rPr lang="en-US" altLang="zh-CN" sz="2900" dirty="0">
                <a:solidFill>
                  <a:srgbClr val="000000"/>
                </a:solidFill>
                <a:latin typeface="Times New Roman" panose="02020603050405020304" pitchFamily="18" charset="0"/>
                <a:hlinkClick r:id="rId1" action="ppaction://hlinkfile"/>
              </a:rPr>
              <a:t>基本分析法</a:t>
            </a:r>
            <a:r>
              <a:rPr lang="zh-CN" altLang="en-US" sz="2900" dirty="0">
                <a:solidFill>
                  <a:srgbClr val="000000"/>
                </a:solidFill>
                <a:latin typeface="Times New Roman" panose="02020603050405020304" pitchFamily="18" charset="0"/>
              </a:rPr>
              <a:t>。</a:t>
            </a:r>
            <a:r>
              <a:rPr lang="en-US" altLang="zh-CN" sz="2900" dirty="0">
                <a:solidFill>
                  <a:srgbClr val="000000"/>
                </a:solidFill>
                <a:latin typeface="Times New Roman" panose="02020603050405020304" pitchFamily="18" charset="0"/>
              </a:rPr>
              <a:t>对于某项作业活动，对照危害分类</a:t>
            </a:r>
            <a:endParaRPr lang="en-US" altLang="zh-CN" sz="29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l" defTabSz="914400" eaLnBrk="0" hangingPunct="0">
              <a:lnSpc>
                <a:spcPts val="1000"/>
              </a:lnSpc>
              <a:tabLst>
                <a:tab pos="342900" algn="l"/>
              </a:tabLst>
            </a:pPr>
            <a:endParaRPr lang="en-US" altLang="zh-CN" dirty="0">
              <a:latin typeface="Arial" panose="020B0604020202020204" pitchFamily="34" charset="0"/>
            </a:endParaRPr>
          </a:p>
          <a:p>
            <a:pPr algn="l" defTabSz="914400" eaLnBrk="0" hangingPunct="0">
              <a:lnSpc>
                <a:spcPts val="1000"/>
              </a:lnSpc>
              <a:tabLst>
                <a:tab pos="342900" algn="l"/>
              </a:tabLst>
            </a:pPr>
            <a:endParaRPr lang="en-US" altLang="zh-CN" dirty="0">
              <a:latin typeface="Arial" panose="020B0604020202020204" pitchFamily="34" charset="0"/>
            </a:endParaRPr>
          </a:p>
          <a:p>
            <a:pPr algn="l" defTabSz="914400" eaLnBrk="0" hangingPunct="0">
              <a:lnSpc>
                <a:spcPts val="3200"/>
              </a:lnSpc>
              <a:tabLst>
                <a:tab pos="342900" algn="l"/>
              </a:tabLst>
            </a:pPr>
            <a:r>
              <a:rPr lang="en-US" altLang="zh-CN" dirty="0">
                <a:latin typeface="Arial" panose="020B0604020202020204" pitchFamily="34" charset="0"/>
              </a:rPr>
              <a:t>	</a:t>
            </a:r>
            <a:r>
              <a:rPr lang="en-US" altLang="zh-CN" sz="2900" dirty="0">
                <a:solidFill>
                  <a:srgbClr val="000000"/>
                </a:solidFill>
                <a:latin typeface="Times New Roman" panose="02020603050405020304" pitchFamily="18" charset="0"/>
              </a:rPr>
              <a:t>中物的不安全状态、人的不安全行为和管理上的缺</a:t>
            </a:r>
            <a:endParaRPr lang="en-US" altLang="zh-CN" sz="29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l" defTabSz="914400" eaLnBrk="0" hangingPunct="0">
              <a:lnSpc>
                <a:spcPts val="1000"/>
              </a:lnSpc>
              <a:tabLst>
                <a:tab pos="342900" algn="l"/>
              </a:tabLst>
            </a:pPr>
            <a:endParaRPr lang="en-US" altLang="zh-CN" dirty="0">
              <a:latin typeface="Arial" panose="020B0604020202020204" pitchFamily="34" charset="0"/>
            </a:endParaRPr>
          </a:p>
          <a:p>
            <a:pPr algn="l" defTabSz="914400" eaLnBrk="0" hangingPunct="0">
              <a:lnSpc>
                <a:spcPts val="1000"/>
              </a:lnSpc>
              <a:tabLst>
                <a:tab pos="342900" algn="l"/>
              </a:tabLst>
            </a:pPr>
            <a:endParaRPr lang="en-US" altLang="zh-CN" dirty="0">
              <a:latin typeface="Arial" panose="020B0604020202020204" pitchFamily="34" charset="0"/>
            </a:endParaRPr>
          </a:p>
          <a:p>
            <a:pPr algn="l" defTabSz="914400" eaLnBrk="0" hangingPunct="0">
              <a:lnSpc>
                <a:spcPts val="3200"/>
              </a:lnSpc>
              <a:tabLst>
                <a:tab pos="342900" algn="l"/>
              </a:tabLst>
            </a:pPr>
            <a:r>
              <a:rPr lang="en-US" altLang="zh-CN" dirty="0">
                <a:latin typeface="Arial" panose="020B0604020202020204" pitchFamily="34" charset="0"/>
              </a:rPr>
              <a:t>	</a:t>
            </a:r>
            <a:r>
              <a:rPr lang="en-US" altLang="zh-CN" sz="2900" dirty="0">
                <a:solidFill>
                  <a:srgbClr val="000000"/>
                </a:solidFill>
                <a:latin typeface="Times New Roman" panose="02020603050405020304" pitchFamily="18" charset="0"/>
              </a:rPr>
              <a:t>陷，确定本项作业活动中的具体安全隐患。</a:t>
            </a:r>
            <a:endParaRPr lang="en-US" altLang="zh-CN" sz="29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0170" y="1714500"/>
            <a:ext cx="6009640" cy="1899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sz="1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sz="1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429000" y="4114800"/>
            <a:ext cx="5148739" cy="1268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100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15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59617" y="3829050"/>
            <a:ext cx="2822734" cy="1881378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100525" y="1714500"/>
            <a:ext cx="2809399" cy="1872615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89535" y="998696"/>
            <a:ext cx="5111591" cy="447675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1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sym typeface="宋体" panose="02010600030101010101" pitchFamily="2" charset="-122"/>
              </a:rPr>
              <a:t>关于博富特</a:t>
            </a:r>
            <a:endParaRPr lang="zh-CN" altLang="en-US" sz="21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sym typeface="宋体" panose="02010600030101010101" pitchFamily="2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TextBox 1"/>
          <p:cNvSpPr txBox="1"/>
          <p:nvPr/>
        </p:nvSpPr>
        <p:spPr>
          <a:xfrm>
            <a:off x="646113" y="884238"/>
            <a:ext cx="3022600" cy="4191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>
            <a:spAutoFit/>
          </a:bodyPr>
          <a:p>
            <a:pPr eaLnBrk="0" hangingPunct="0">
              <a:lnSpc>
                <a:spcPts val="3300"/>
              </a:lnSpc>
            </a:pPr>
            <a:r>
              <a:rPr lang="en-US" altLang="zh-CN" sz="3300" dirty="0">
                <a:solidFill>
                  <a:srgbClr val="330066"/>
                </a:solidFill>
                <a:latin typeface="Times New Roman" panose="02020603050405020304" pitchFamily="18" charset="0"/>
              </a:rPr>
              <a:t>排查的基本方法</a:t>
            </a:r>
            <a:endParaRPr lang="en-US" altLang="zh-CN" sz="3300" dirty="0">
              <a:solidFill>
                <a:srgbClr val="33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3" name="TextBox 1"/>
          <p:cNvSpPr txBox="1"/>
          <p:nvPr/>
        </p:nvSpPr>
        <p:spPr>
          <a:xfrm>
            <a:off x="581025" y="1773238"/>
            <a:ext cx="7772400" cy="376237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>
            <a:spAutoFit/>
          </a:bodyPr>
          <a:p>
            <a:pPr eaLnBrk="0" hangingPunct="0">
              <a:lnSpc>
                <a:spcPts val="26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3、工作安全分析法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。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该方法是把一项作业分成几个作业步</a:t>
            </a:r>
            <a:endParaRPr lang="en-US" altLang="zh-CN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4" name="TextBox 1"/>
          <p:cNvSpPr txBox="1"/>
          <p:nvPr/>
        </p:nvSpPr>
        <p:spPr>
          <a:xfrm>
            <a:off x="611188" y="2276475"/>
            <a:ext cx="6402387" cy="350838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>
            <a:spAutoFit/>
          </a:bodyPr>
          <a:p>
            <a:pPr eaLnBrk="0" hangingPunct="0">
              <a:lnSpc>
                <a:spcPts val="24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骤，排查整个作业活动每一步骤中的安全隐患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。</a:t>
            </a:r>
            <a:endParaRPr lang="en-US" altLang="zh-CN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5" name="TextBox 1"/>
          <p:cNvSpPr txBox="1"/>
          <p:nvPr/>
        </p:nvSpPr>
        <p:spPr>
          <a:xfrm>
            <a:off x="593725" y="2992438"/>
            <a:ext cx="8077200" cy="376237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>
            <a:spAutoFit/>
          </a:bodyPr>
          <a:p>
            <a:pPr eaLnBrk="0" hangingPunct="0">
              <a:lnSpc>
                <a:spcPts val="26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4、安全检查表法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。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运用已编制好的安全检查表，进行系统的</a:t>
            </a:r>
            <a:endParaRPr lang="en-US" altLang="zh-CN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6" name="TextBox 1"/>
          <p:cNvSpPr txBox="1"/>
          <p:nvPr/>
        </p:nvSpPr>
        <p:spPr>
          <a:xfrm>
            <a:off x="611188" y="3573463"/>
            <a:ext cx="4876800" cy="350837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>
            <a:spAutoFit/>
          </a:bodyPr>
          <a:p>
            <a:pPr eaLnBrk="0" hangingPunct="0">
              <a:lnSpc>
                <a:spcPts val="24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安全检查，排查出存在的安全隐患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。</a:t>
            </a:r>
            <a:endParaRPr lang="en-US" altLang="zh-CN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7" name="TextBox 1"/>
          <p:cNvSpPr txBox="1"/>
          <p:nvPr/>
        </p:nvSpPr>
        <p:spPr>
          <a:xfrm>
            <a:off x="395288" y="4221163"/>
            <a:ext cx="7962900" cy="1506537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>
            <a:spAutoFit/>
          </a:bodyPr>
          <a:p>
            <a:pPr algn="l" defTabSz="914400" eaLnBrk="0" hangingPunct="0">
              <a:lnSpc>
                <a:spcPts val="2600"/>
              </a:lnSpc>
              <a:tabLst>
                <a:tab pos="342900" algn="l"/>
              </a:tabLst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5、安全标准化法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。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安全标准化对设备、现场环境与职业健</a:t>
            </a:r>
            <a:endParaRPr lang="en-US" altLang="zh-CN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l" defTabSz="914400" eaLnBrk="0" hangingPunct="0">
              <a:lnSpc>
                <a:spcPts val="1000"/>
              </a:lnSpc>
              <a:tabLst>
                <a:tab pos="342900" algn="l"/>
              </a:tabLst>
            </a:pPr>
            <a:endParaRPr lang="en-US" altLang="zh-CN" dirty="0">
              <a:latin typeface="Arial" panose="020B0604020202020204" pitchFamily="34" charset="0"/>
            </a:endParaRPr>
          </a:p>
          <a:p>
            <a:pPr algn="l" defTabSz="914400" eaLnBrk="0" hangingPunct="0">
              <a:lnSpc>
                <a:spcPts val="1000"/>
              </a:lnSpc>
              <a:tabLst>
                <a:tab pos="342900" algn="l"/>
              </a:tabLst>
            </a:pPr>
            <a:endParaRPr lang="en-US" altLang="zh-CN" dirty="0">
              <a:latin typeface="Arial" panose="020B0604020202020204" pitchFamily="34" charset="0"/>
            </a:endParaRPr>
          </a:p>
          <a:p>
            <a:pPr algn="l" defTabSz="914400" eaLnBrk="0" hangingPunct="0">
              <a:lnSpc>
                <a:spcPts val="2500"/>
              </a:lnSpc>
              <a:tabLst>
                <a:tab pos="342900" algn="l"/>
              </a:tabLst>
            </a:pPr>
            <a:r>
              <a:rPr lang="en-US" altLang="zh-CN" dirty="0">
                <a:latin typeface="Arial" panose="020B0604020202020204" pitchFamily="34" charset="0"/>
              </a:rPr>
              <a:t>	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康、安全管理进行打分考评，隐患的排查可以参照考评表</a:t>
            </a:r>
            <a:endParaRPr lang="en-US" altLang="zh-CN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l" defTabSz="914400" eaLnBrk="0" hangingPunct="0">
              <a:lnSpc>
                <a:spcPts val="1000"/>
              </a:lnSpc>
              <a:tabLst>
                <a:tab pos="342900" algn="l"/>
              </a:tabLst>
            </a:pPr>
            <a:endParaRPr lang="en-US" altLang="zh-CN" dirty="0">
              <a:latin typeface="Arial" panose="020B0604020202020204" pitchFamily="34" charset="0"/>
            </a:endParaRPr>
          </a:p>
          <a:p>
            <a:pPr algn="l" defTabSz="914400" eaLnBrk="0" hangingPunct="0">
              <a:lnSpc>
                <a:spcPts val="1000"/>
              </a:lnSpc>
              <a:tabLst>
                <a:tab pos="342900" algn="l"/>
              </a:tabLst>
            </a:pPr>
            <a:endParaRPr lang="en-US" altLang="zh-CN" dirty="0">
              <a:latin typeface="Arial" panose="020B0604020202020204" pitchFamily="34" charset="0"/>
            </a:endParaRPr>
          </a:p>
          <a:p>
            <a:pPr algn="l" defTabSz="914400" eaLnBrk="0" hangingPunct="0">
              <a:lnSpc>
                <a:spcPts val="2400"/>
              </a:lnSpc>
              <a:tabLst>
                <a:tab pos="342900" algn="l"/>
              </a:tabLst>
            </a:pPr>
            <a:r>
              <a:rPr lang="en-US" altLang="zh-CN" dirty="0">
                <a:latin typeface="Arial" panose="020B0604020202020204" pitchFamily="34" charset="0"/>
              </a:rPr>
              <a:t>	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进行，考评表中不合格的项目就是安全隐患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。</a:t>
            </a:r>
            <a:endParaRPr lang="en-US" altLang="zh-CN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85" name="文本占位符 24584"/>
          <p:cNvSpPr>
            <a:spLocks noGrp="1"/>
          </p:cNvSpPr>
          <p:nvPr>
            <p:ph type="body" idx="1"/>
          </p:nvPr>
        </p:nvSpPr>
        <p:spPr>
          <a:xfrm>
            <a:off x="684213" y="836613"/>
            <a:ext cx="7772400" cy="2990850"/>
          </a:xfrm>
          <a:ln/>
        </p:spPr>
        <p:txBody>
          <a:bodyPr/>
          <a:p>
            <a:pPr>
              <a:buNone/>
            </a:pPr>
            <a:r>
              <a:rPr lang="en-US" altLang="zh-CN" sz="2000" b="1" dirty="0"/>
              <a:t>1</a:t>
            </a:r>
            <a:r>
              <a:rPr lang="zh-CN" altLang="en-US" sz="2000" b="1" dirty="0"/>
              <a:t>、操作错误、忽视安全、忽视警告；</a:t>
            </a:r>
            <a:endParaRPr lang="zh-CN" altLang="en-US" sz="2000" b="1" dirty="0"/>
          </a:p>
          <a:p>
            <a:pPr>
              <a:buNone/>
            </a:pPr>
            <a:r>
              <a:rPr lang="en-US" altLang="zh-CN" sz="2000" b="1" dirty="0"/>
              <a:t>2</a:t>
            </a:r>
            <a:r>
              <a:rPr lang="zh-CN" altLang="en-US" sz="2000" b="1" dirty="0"/>
              <a:t>、造成安全装置失效；</a:t>
            </a:r>
            <a:endParaRPr lang="zh-CN" altLang="en-US" sz="2000" b="1" dirty="0"/>
          </a:p>
          <a:p>
            <a:pPr>
              <a:buNone/>
            </a:pPr>
            <a:r>
              <a:rPr lang="en-US" altLang="zh-CN" sz="2000" b="1" dirty="0"/>
              <a:t>3</a:t>
            </a:r>
            <a:r>
              <a:rPr lang="zh-CN" altLang="en-US" sz="2000" b="1" dirty="0"/>
              <a:t>、使用不安全设备；</a:t>
            </a:r>
            <a:endParaRPr lang="zh-CN" altLang="en-US" sz="2000" b="1" dirty="0"/>
          </a:p>
          <a:p>
            <a:pPr>
              <a:buNone/>
            </a:pPr>
            <a:r>
              <a:rPr lang="en-US" altLang="zh-CN" sz="2000" b="1" dirty="0"/>
              <a:t>4</a:t>
            </a:r>
            <a:r>
              <a:rPr lang="zh-CN" altLang="en-US" sz="2000" b="1" dirty="0"/>
              <a:t>、手代替工具操作；</a:t>
            </a:r>
            <a:endParaRPr lang="zh-CN" altLang="en-US" sz="2000" b="1" dirty="0"/>
          </a:p>
          <a:p>
            <a:pPr>
              <a:buNone/>
            </a:pPr>
            <a:r>
              <a:rPr lang="en-US" altLang="zh-CN" sz="2000" b="1" dirty="0"/>
              <a:t>5</a:t>
            </a:r>
            <a:r>
              <a:rPr lang="zh-CN" altLang="en-US" sz="2000" b="1" dirty="0"/>
              <a:t>、物品存放不当；</a:t>
            </a:r>
            <a:endParaRPr lang="zh-CN" altLang="en-US" sz="2000" b="1" dirty="0"/>
          </a:p>
          <a:p>
            <a:pPr>
              <a:buNone/>
            </a:pPr>
            <a:r>
              <a:rPr lang="en-US" altLang="zh-CN" sz="2000" b="1" dirty="0"/>
              <a:t>6</a:t>
            </a:r>
            <a:r>
              <a:rPr lang="zh-CN" altLang="en-US" sz="2000" b="1" dirty="0"/>
              <a:t>、冒险进入危险场所；</a:t>
            </a:r>
            <a:endParaRPr lang="zh-CN" altLang="en-US" sz="2000" b="1" dirty="0"/>
          </a:p>
          <a:p>
            <a:pPr>
              <a:buNone/>
            </a:pPr>
            <a:r>
              <a:rPr lang="en-US" altLang="zh-CN" sz="2000" b="1" dirty="0"/>
              <a:t>7</a:t>
            </a:r>
            <a:r>
              <a:rPr lang="zh-CN" altLang="en-US" sz="2000" b="1" dirty="0"/>
              <a:t>、攀、坐不安全位置；</a:t>
            </a:r>
            <a:endParaRPr lang="zh-CN" altLang="en-US" sz="2000" b="1" dirty="0"/>
          </a:p>
        </p:txBody>
      </p:sp>
      <p:sp>
        <p:nvSpPr>
          <p:cNvPr id="24586" name="TextBox 1"/>
          <p:cNvSpPr txBox="1"/>
          <p:nvPr/>
        </p:nvSpPr>
        <p:spPr>
          <a:xfrm>
            <a:off x="4211638" y="115888"/>
            <a:ext cx="4457700" cy="541337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>
            <a:spAutoFit/>
          </a:bodyPr>
          <a:p>
            <a:pPr eaLnBrk="0" hangingPunct="0">
              <a:lnSpc>
                <a:spcPts val="3900"/>
              </a:lnSpc>
            </a:pPr>
            <a:r>
              <a:rPr lang="en-US" altLang="zh-CN" sz="3900" dirty="0">
                <a:solidFill>
                  <a:srgbClr val="330066"/>
                </a:solidFill>
                <a:latin typeface="Times New Roman" panose="02020603050405020304" pitchFamily="18" charset="0"/>
              </a:rPr>
              <a:t>人的不安全行为表现</a:t>
            </a:r>
            <a:endParaRPr lang="en-US" altLang="zh-CN" sz="3900" dirty="0">
              <a:solidFill>
                <a:srgbClr val="33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7" name="矩形 24586"/>
          <p:cNvSpPr/>
          <p:nvPr/>
        </p:nvSpPr>
        <p:spPr>
          <a:xfrm>
            <a:off x="684213" y="3429000"/>
            <a:ext cx="7772400" cy="23050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2000" b="1" dirty="0"/>
              <a:t>8</a:t>
            </a:r>
            <a:r>
              <a:rPr lang="zh-CN" altLang="en-US" sz="2000" b="1" dirty="0"/>
              <a:t>、在起吊物下作业、停留；</a:t>
            </a:r>
            <a:endParaRPr lang="zh-CN" altLang="en-US" sz="2000" b="1" dirty="0"/>
          </a:p>
          <a:p>
            <a:pPr lvl="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2000" b="1" dirty="0"/>
              <a:t>9</a:t>
            </a:r>
            <a:r>
              <a:rPr lang="zh-CN" altLang="en-US" sz="2000" b="1" dirty="0"/>
              <a:t>、机器运转时加油、检查、调整、维修、焊接、清扫等工作；</a:t>
            </a:r>
            <a:endParaRPr lang="zh-CN" altLang="en-US" sz="2000" b="1" dirty="0"/>
          </a:p>
          <a:p>
            <a:pPr lvl="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2000" b="1" dirty="0"/>
              <a:t>10</a:t>
            </a:r>
            <a:r>
              <a:rPr lang="zh-CN" altLang="en-US" sz="2000" b="1" dirty="0"/>
              <a:t>、有分散工作时注意力的行为；</a:t>
            </a:r>
            <a:endParaRPr lang="zh-CN" altLang="en-US" sz="2000" b="1" dirty="0"/>
          </a:p>
          <a:p>
            <a:pPr lvl="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2000" b="1" dirty="0"/>
              <a:t>11</a:t>
            </a:r>
            <a:r>
              <a:rPr lang="zh-CN" altLang="en-US" sz="2000" b="1" dirty="0"/>
              <a:t>、在必须使用个人防护用品用具的作业或场合中，忽视其使用；</a:t>
            </a:r>
            <a:endParaRPr lang="zh-CN" altLang="en-US" sz="2000" b="1" dirty="0"/>
          </a:p>
          <a:p>
            <a:pPr lvl="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2000" b="1" dirty="0"/>
              <a:t>12</a:t>
            </a:r>
            <a:r>
              <a:rPr lang="zh-CN" altLang="en-US" sz="2000" b="1" dirty="0"/>
              <a:t>、不安全装束；</a:t>
            </a:r>
            <a:endParaRPr lang="zh-CN" altLang="en-US" sz="2000" b="1" dirty="0"/>
          </a:p>
          <a:p>
            <a:pPr lvl="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2000" b="1" dirty="0"/>
              <a:t>13</a:t>
            </a:r>
            <a:r>
              <a:rPr lang="zh-CN" altLang="en-US" sz="2000" b="1" dirty="0"/>
              <a:t>、对易燃、易爆等危险物品处理错误。</a:t>
            </a:r>
            <a:endParaRPr lang="zh-CN" altLang="en-US" sz="2000" b="1" dirty="0"/>
          </a:p>
          <a:p>
            <a:pPr lvl="0">
              <a:lnSpc>
                <a:spcPct val="90000"/>
              </a:lnSpc>
              <a:buFont typeface="Wingdings" panose="05000000000000000000" pitchFamily="2" charset="2"/>
              <a:buChar char="u"/>
            </a:pPr>
            <a:endParaRPr lang="zh-CN" altLang="en-US" sz="20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8" name="标题 25607"/>
          <p:cNvSpPr>
            <a:spLocks noGrp="1"/>
          </p:cNvSpPr>
          <p:nvPr>
            <p:ph type="title"/>
          </p:nvPr>
        </p:nvSpPr>
        <p:spPr>
          <a:xfrm>
            <a:off x="3348038" y="-504825"/>
            <a:ext cx="5976937" cy="1008063"/>
          </a:xfrm>
          <a:ln/>
        </p:spPr>
        <p:txBody>
          <a:bodyPr anchor="ctr" anchorCtr="0"/>
          <a:p>
            <a:br>
              <a:rPr lang="zh-CN" altLang="en-US" b="1" dirty="0"/>
            </a:br>
            <a:r>
              <a:rPr lang="zh-CN" altLang="en-US" b="1" dirty="0"/>
              <a:t>人的不安全行为释义</a:t>
            </a:r>
            <a:endParaRPr lang="zh-CN" altLang="en-US" b="1" dirty="0"/>
          </a:p>
        </p:txBody>
      </p:sp>
      <p:sp>
        <p:nvSpPr>
          <p:cNvPr id="25609" name="文本占位符 25608"/>
          <p:cNvSpPr>
            <a:spLocks noGrp="1"/>
          </p:cNvSpPr>
          <p:nvPr>
            <p:ph type="body" idx="1"/>
          </p:nvPr>
        </p:nvSpPr>
        <p:spPr>
          <a:xfrm>
            <a:off x="1187450" y="765175"/>
            <a:ext cx="7772400" cy="4114800"/>
          </a:xfrm>
          <a:ln/>
        </p:spPr>
        <p:txBody>
          <a:bodyPr/>
          <a:p>
            <a:pPr>
              <a:buNone/>
            </a:pPr>
            <a:r>
              <a:rPr lang="zh-CN" altLang="en-US" sz="2000" b="1" dirty="0">
                <a:solidFill>
                  <a:srgbClr val="FF0000"/>
                </a:solidFill>
              </a:rPr>
              <a:t>一</a:t>
            </a:r>
            <a:r>
              <a:rPr lang="en-US" altLang="zh-CN" sz="2000" b="1" dirty="0">
                <a:solidFill>
                  <a:srgbClr val="FF0000"/>
                </a:solidFill>
              </a:rPr>
              <a:t>.</a:t>
            </a:r>
            <a:r>
              <a:rPr lang="zh-CN" altLang="en-US" sz="2000" b="1" dirty="0">
                <a:solidFill>
                  <a:srgbClr val="FF0000"/>
                </a:solidFill>
              </a:rPr>
              <a:t>操作错误、忽视安全、忽视警告：</a:t>
            </a:r>
            <a:endParaRPr lang="zh-CN" altLang="en-US" sz="20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zh-CN" sz="2000" b="1" dirty="0"/>
              <a:t>1</a:t>
            </a:r>
            <a:r>
              <a:rPr lang="zh-CN" altLang="en-US" sz="2000" b="1" dirty="0"/>
              <a:t>、未经许可擅自开动、关停、移动机器</a:t>
            </a:r>
            <a:endParaRPr lang="zh-CN" altLang="en-US" sz="2000" b="1" dirty="0"/>
          </a:p>
          <a:p>
            <a:pPr>
              <a:buNone/>
            </a:pPr>
            <a:r>
              <a:rPr lang="en-US" altLang="zh-CN" sz="2000" b="1" dirty="0"/>
              <a:t>2</a:t>
            </a:r>
            <a:r>
              <a:rPr lang="zh-CN" altLang="en-US" sz="2000" b="1" dirty="0"/>
              <a:t>、开动、关停机器时未给信号</a:t>
            </a:r>
            <a:endParaRPr lang="zh-CN" altLang="en-US" sz="2000" b="1" dirty="0"/>
          </a:p>
          <a:p>
            <a:pPr>
              <a:buNone/>
            </a:pPr>
            <a:r>
              <a:rPr lang="en-US" altLang="zh-CN" sz="2000" b="1" dirty="0"/>
              <a:t>3</a:t>
            </a:r>
            <a:r>
              <a:rPr lang="zh-CN" altLang="en-US" sz="2000" b="1" dirty="0"/>
              <a:t>、开关未锁紧，造成意外转动、通电或泄漏</a:t>
            </a:r>
            <a:endParaRPr lang="zh-CN" altLang="en-US" sz="2000" b="1" dirty="0"/>
          </a:p>
          <a:p>
            <a:pPr>
              <a:buNone/>
            </a:pPr>
            <a:r>
              <a:rPr lang="en-US" altLang="zh-CN" sz="2000" b="1" dirty="0"/>
              <a:t>4</a:t>
            </a:r>
            <a:r>
              <a:rPr lang="zh-CN" altLang="en-US" sz="2000" b="1" dirty="0"/>
              <a:t>、忘记关闭设备</a:t>
            </a:r>
            <a:endParaRPr lang="zh-CN" altLang="en-US" sz="2000" b="1" dirty="0"/>
          </a:p>
          <a:p>
            <a:pPr>
              <a:buNone/>
            </a:pPr>
            <a:r>
              <a:rPr lang="en-US" altLang="zh-CN" sz="2000" b="1" dirty="0"/>
              <a:t>5</a:t>
            </a:r>
            <a:r>
              <a:rPr lang="zh-CN" altLang="en-US" sz="2000" b="1" dirty="0"/>
              <a:t>、忽视警告标志、警告信号</a:t>
            </a:r>
            <a:endParaRPr lang="zh-CN" altLang="en-US" sz="2000" b="1" dirty="0"/>
          </a:p>
          <a:p>
            <a:pPr>
              <a:buNone/>
            </a:pPr>
            <a:r>
              <a:rPr lang="en-US" altLang="zh-CN" sz="2000" b="1" dirty="0"/>
              <a:t>6</a:t>
            </a:r>
            <a:r>
              <a:rPr lang="zh-CN" altLang="en-US" sz="2000" b="1" dirty="0"/>
              <a:t>、操作错误（按钮、阀门、扳手、把柄等的操作错误）</a:t>
            </a:r>
            <a:endParaRPr lang="zh-CN" altLang="en-US" sz="2000" b="1" dirty="0"/>
          </a:p>
          <a:p>
            <a:pPr>
              <a:buNone/>
            </a:pPr>
            <a:r>
              <a:rPr lang="en-US" altLang="zh-CN" sz="2000" b="1" dirty="0"/>
              <a:t>7</a:t>
            </a:r>
            <a:r>
              <a:rPr lang="zh-CN" altLang="en-US" sz="2000" b="1" dirty="0"/>
              <a:t>、奔跑作业</a:t>
            </a:r>
            <a:endParaRPr lang="zh-CN" altLang="en-US" sz="2000" b="1" dirty="0"/>
          </a:p>
          <a:p>
            <a:pPr>
              <a:buNone/>
            </a:pPr>
            <a:r>
              <a:rPr lang="en-US" altLang="zh-CN" sz="2000" b="1" dirty="0"/>
              <a:t>8</a:t>
            </a:r>
            <a:r>
              <a:rPr lang="zh-CN" altLang="en-US" sz="2000" b="1" dirty="0"/>
              <a:t>、供料或送料速度过快</a:t>
            </a:r>
            <a:endParaRPr lang="zh-CN" altLang="en-US" sz="2000" b="1" dirty="0"/>
          </a:p>
        </p:txBody>
      </p:sp>
      <p:sp>
        <p:nvSpPr>
          <p:cNvPr id="25610" name="矩形 25609"/>
          <p:cNvSpPr/>
          <p:nvPr/>
        </p:nvSpPr>
        <p:spPr>
          <a:xfrm>
            <a:off x="1187450" y="4005263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buNone/>
            </a:pPr>
            <a:r>
              <a:rPr lang="en-US" altLang="zh-CN" sz="2000" b="1" dirty="0">
                <a:latin typeface="宋体" panose="02010600030101010101" pitchFamily="2" charset="-122"/>
              </a:rPr>
              <a:t>9</a:t>
            </a:r>
            <a:r>
              <a:rPr lang="zh-CN" altLang="en-US" sz="2000" b="1" dirty="0">
                <a:latin typeface="宋体" panose="02010600030101010101" pitchFamily="2" charset="-122"/>
              </a:rPr>
              <a:t>、机器超速运转</a:t>
            </a:r>
            <a:endParaRPr lang="zh-CN" altLang="en-US" sz="2000" b="1" dirty="0">
              <a:latin typeface="宋体" panose="02010600030101010101" pitchFamily="2" charset="-122"/>
            </a:endParaRPr>
          </a:p>
          <a:p>
            <a:pPr lvl="0">
              <a:buNone/>
            </a:pPr>
            <a:r>
              <a:rPr lang="en-US" altLang="zh-CN" sz="2000" b="1" dirty="0">
                <a:latin typeface="宋体" panose="02010600030101010101" pitchFamily="2" charset="-122"/>
              </a:rPr>
              <a:t>10</a:t>
            </a:r>
            <a:r>
              <a:rPr lang="zh-CN" altLang="en-US" sz="2000" b="1" dirty="0">
                <a:latin typeface="宋体" panose="02010600030101010101" pitchFamily="2" charset="-122"/>
              </a:rPr>
              <a:t>、违章驾驶机动车</a:t>
            </a:r>
            <a:endParaRPr lang="zh-CN" altLang="en-US" sz="2000" b="1" dirty="0">
              <a:latin typeface="宋体" panose="02010600030101010101" pitchFamily="2" charset="-122"/>
            </a:endParaRPr>
          </a:p>
          <a:p>
            <a:pPr lvl="0">
              <a:buNone/>
            </a:pPr>
            <a:r>
              <a:rPr lang="en-US" altLang="zh-CN" sz="2000" b="1" dirty="0">
                <a:latin typeface="宋体" panose="02010600030101010101" pitchFamily="2" charset="-122"/>
              </a:rPr>
              <a:t>11</a:t>
            </a:r>
            <a:r>
              <a:rPr lang="zh-CN" altLang="en-US" sz="2000" b="1" dirty="0">
                <a:latin typeface="宋体" panose="02010600030101010101" pitchFamily="2" charset="-122"/>
              </a:rPr>
              <a:t>、酒后作业</a:t>
            </a:r>
            <a:endParaRPr lang="zh-CN" altLang="en-US" sz="2000" b="1" dirty="0">
              <a:latin typeface="宋体" panose="02010600030101010101" pitchFamily="2" charset="-122"/>
            </a:endParaRPr>
          </a:p>
          <a:p>
            <a:pPr lvl="0">
              <a:buNone/>
            </a:pPr>
            <a:r>
              <a:rPr lang="en-US" altLang="zh-CN" sz="2000" b="1" dirty="0">
                <a:latin typeface="宋体" panose="02010600030101010101" pitchFamily="2" charset="-122"/>
              </a:rPr>
              <a:t>12</a:t>
            </a:r>
            <a:r>
              <a:rPr lang="zh-CN" altLang="en-US" sz="2000" b="1" dirty="0">
                <a:latin typeface="宋体" panose="02010600030101010101" pitchFamily="2" charset="-122"/>
              </a:rPr>
              <a:t>、客货混载</a:t>
            </a:r>
            <a:endParaRPr lang="zh-CN" altLang="en-US" sz="2000" b="1" dirty="0">
              <a:latin typeface="宋体" panose="02010600030101010101" pitchFamily="2" charset="-122"/>
            </a:endParaRPr>
          </a:p>
          <a:p>
            <a:pPr lvl="0">
              <a:buNone/>
            </a:pPr>
            <a:r>
              <a:rPr lang="en-US" altLang="zh-CN" sz="2000" b="1" dirty="0">
                <a:latin typeface="宋体" panose="02010600030101010101" pitchFamily="2" charset="-122"/>
              </a:rPr>
              <a:t>13</a:t>
            </a:r>
            <a:r>
              <a:rPr lang="zh-CN" altLang="en-US" sz="2000" b="1" dirty="0">
                <a:latin typeface="宋体" panose="02010600030101010101" pitchFamily="2" charset="-122"/>
              </a:rPr>
              <a:t>、冲压机作业时，手伸进冲压模</a:t>
            </a:r>
            <a:endParaRPr lang="zh-CN" altLang="en-US" sz="2000" b="1" dirty="0">
              <a:latin typeface="宋体" panose="02010600030101010101" pitchFamily="2" charset="-122"/>
            </a:endParaRPr>
          </a:p>
          <a:p>
            <a:pPr lvl="0">
              <a:buNone/>
            </a:pPr>
            <a:r>
              <a:rPr lang="en-US" altLang="zh-CN" sz="2000" b="1" dirty="0">
                <a:latin typeface="宋体" panose="02010600030101010101" pitchFamily="2" charset="-122"/>
              </a:rPr>
              <a:t>14</a:t>
            </a:r>
            <a:r>
              <a:rPr lang="zh-CN" altLang="en-US" sz="2000" b="1" dirty="0">
                <a:latin typeface="宋体" panose="02010600030101010101" pitchFamily="2" charset="-122"/>
              </a:rPr>
              <a:t>、用压缩空气吹铁屑</a:t>
            </a:r>
            <a:endParaRPr lang="zh-CN" altLang="en-US" sz="2000" b="1" dirty="0">
              <a:latin typeface="宋体" panose="02010600030101010101" pitchFamily="2" charset="-122"/>
            </a:endParaRPr>
          </a:p>
          <a:p>
            <a:pPr lvl="0">
              <a:buNone/>
            </a:pPr>
            <a:endParaRPr lang="zh-CN" altLang="en-US" b="1" dirty="0">
              <a:latin typeface="宋体" panose="02010600030101010101" pitchFamily="2" charset="-122"/>
            </a:endParaRPr>
          </a:p>
          <a:p>
            <a:pPr lvl="0"/>
            <a:endParaRPr lang="zh-CN" altLang="en-US" b="1" dirty="0">
              <a:latin typeface="宋体" panose="02010600030101010101" pitchFamily="2" charset="-122"/>
            </a:endParaRPr>
          </a:p>
          <a:p>
            <a:pPr lvl="0"/>
            <a:endParaRPr lang="zh-CN" altLang="en-US" b="1" dirty="0">
              <a:solidFill>
                <a:schemeClr val="bg1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35" name="文本占位符 26634"/>
          <p:cNvSpPr>
            <a:spLocks noGrp="1"/>
          </p:cNvSpPr>
          <p:nvPr>
            <p:ph type="body" idx="1"/>
          </p:nvPr>
        </p:nvSpPr>
        <p:spPr>
          <a:xfrm>
            <a:off x="755650" y="333375"/>
            <a:ext cx="7772400" cy="4537075"/>
          </a:xfrm>
          <a:ln/>
        </p:spPr>
        <p:txBody>
          <a:bodyPr/>
          <a:p>
            <a:endParaRPr lang="zh-CN" altLang="en-US" dirty="0"/>
          </a:p>
          <a:p>
            <a:endParaRPr lang="zh-CN" altLang="en-US" dirty="0"/>
          </a:p>
          <a:p>
            <a:pPr>
              <a:buNone/>
            </a:pPr>
            <a:r>
              <a:rPr lang="zh-CN" altLang="en-US" dirty="0">
                <a:solidFill>
                  <a:srgbClr val="FF0000"/>
                </a:solidFill>
              </a:rPr>
              <a:t>二、造成安全装置失效</a:t>
            </a:r>
            <a:r>
              <a:rPr lang="en-US" altLang="zh-CN" dirty="0">
                <a:solidFill>
                  <a:srgbClr val="FF0000"/>
                </a:solidFill>
              </a:rPr>
              <a:t>:</a:t>
            </a:r>
            <a:endParaRPr lang="en-US" altLang="zh-CN" dirty="0">
              <a:solidFill>
                <a:srgbClr val="FF0000"/>
              </a:solidFill>
            </a:endParaRPr>
          </a:p>
          <a:p>
            <a:endParaRPr lang="en-US" altLang="zh-CN" dirty="0"/>
          </a:p>
          <a:p>
            <a:pPr>
              <a:buNone/>
            </a:pPr>
            <a:r>
              <a:rPr lang="en-US" altLang="zh-CN" dirty="0"/>
              <a:t>1</a:t>
            </a:r>
            <a:r>
              <a:rPr lang="zh-CN" altLang="en-US" dirty="0"/>
              <a:t>、拆除了安全装置</a:t>
            </a:r>
            <a:endParaRPr lang="zh-CN" altLang="en-US" dirty="0"/>
          </a:p>
          <a:p>
            <a:pPr>
              <a:buNone/>
            </a:pPr>
            <a:r>
              <a:rPr lang="en-US" altLang="zh-CN" dirty="0"/>
              <a:t>2</a:t>
            </a:r>
            <a:r>
              <a:rPr lang="zh-CN" altLang="en-US" dirty="0"/>
              <a:t>、安全装置堵塞、失掉了作用</a:t>
            </a:r>
            <a:endParaRPr lang="zh-CN" altLang="en-US" dirty="0"/>
          </a:p>
          <a:p>
            <a:pPr>
              <a:buNone/>
            </a:pPr>
            <a:r>
              <a:rPr lang="en-US" altLang="zh-CN" dirty="0"/>
              <a:t>3</a:t>
            </a:r>
            <a:r>
              <a:rPr lang="zh-CN" altLang="en-US" dirty="0"/>
              <a:t>、调整的错误造成安全装置失效</a:t>
            </a:r>
            <a:endParaRPr lang="zh-CN" altLang="en-US" dirty="0"/>
          </a:p>
          <a:p>
            <a:pPr>
              <a:buNone/>
            </a:pPr>
            <a:r>
              <a:rPr lang="en-US" altLang="zh-CN" dirty="0"/>
              <a:t>4</a:t>
            </a:r>
            <a:r>
              <a:rPr lang="zh-CN" altLang="en-US" dirty="0"/>
              <a:t>、其他</a:t>
            </a:r>
            <a:endParaRPr lang="zh-CN" alt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9" name="文本占位符 27658"/>
          <p:cNvSpPr>
            <a:spLocks noGrp="1"/>
          </p:cNvSpPr>
          <p:nvPr>
            <p:ph type="body" idx="1"/>
          </p:nvPr>
        </p:nvSpPr>
        <p:spPr>
          <a:xfrm>
            <a:off x="755650" y="1196975"/>
            <a:ext cx="7772400" cy="4114800"/>
          </a:xfrm>
          <a:ln/>
        </p:spPr>
        <p:txBody>
          <a:bodyPr/>
          <a:p>
            <a:pPr>
              <a:buNone/>
            </a:pPr>
            <a:r>
              <a:rPr lang="zh-CN" altLang="en-US" b="1" dirty="0">
                <a:solidFill>
                  <a:srgbClr val="FF0000"/>
                </a:solidFill>
              </a:rPr>
              <a:t>三、使用不安全设备</a:t>
            </a:r>
            <a:endParaRPr lang="zh-CN" altLang="en-US" b="1" dirty="0">
              <a:solidFill>
                <a:srgbClr val="FF0000"/>
              </a:solidFill>
            </a:endParaRPr>
          </a:p>
          <a:p>
            <a:pPr>
              <a:buNone/>
            </a:pPr>
            <a:endParaRPr lang="zh-CN" altLang="en-US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zh-CN" b="1" dirty="0"/>
              <a:t>1</a:t>
            </a:r>
            <a:r>
              <a:rPr lang="zh-CN" altLang="en-US" b="1" dirty="0"/>
              <a:t>、临时使用不牢固、存在安全隐患的设施</a:t>
            </a:r>
            <a:endParaRPr lang="zh-CN" altLang="en-US" b="1" dirty="0"/>
          </a:p>
          <a:p>
            <a:pPr>
              <a:buNone/>
            </a:pPr>
            <a:r>
              <a:rPr lang="en-US" altLang="zh-CN" b="1" dirty="0"/>
              <a:t>2</a:t>
            </a:r>
            <a:r>
              <a:rPr lang="zh-CN" altLang="en-US" b="1" dirty="0"/>
              <a:t>、使用无安全装置的设备</a:t>
            </a:r>
            <a:endParaRPr lang="zh-CN" altLang="en-US" b="1" dirty="0"/>
          </a:p>
          <a:p>
            <a:pPr>
              <a:buNone/>
            </a:pPr>
            <a:r>
              <a:rPr lang="en-US" altLang="zh-CN" b="1" dirty="0"/>
              <a:t>3</a:t>
            </a:r>
            <a:r>
              <a:rPr lang="zh-CN" altLang="en-US" b="1" dirty="0"/>
              <a:t>、其他</a:t>
            </a:r>
            <a:endParaRPr lang="zh-CN" altLang="en-US" b="1" dirty="0"/>
          </a:p>
          <a:p>
            <a:endParaRPr lang="zh-CN" altLang="en-US" b="1" dirty="0"/>
          </a:p>
          <a:p>
            <a:endParaRPr lang="zh-CN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8" name="标题 45057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lang="zh-CN" altLang="en-US" dirty="0"/>
          </a:p>
        </p:txBody>
      </p:sp>
      <p:sp>
        <p:nvSpPr>
          <p:cNvPr id="45059" name="文本占位符 4505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pPr>
              <a:buNone/>
            </a:pP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</a:rPr>
              <a:t>四、手代替工具操作</a:t>
            </a:r>
            <a:endParaRPr lang="zh-CN" altLang="en-US" b="1" dirty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>
              <a:buNone/>
            </a:pPr>
            <a:endParaRPr lang="zh-CN" altLang="en-US" b="1" dirty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>
              <a:buNone/>
            </a:pPr>
            <a:r>
              <a:rPr lang="en-US" altLang="zh-CN" b="1" dirty="0">
                <a:latin typeface="宋体" panose="02010600030101010101" pitchFamily="2" charset="-122"/>
              </a:rPr>
              <a:t>1</a:t>
            </a:r>
            <a:r>
              <a:rPr lang="zh-CN" altLang="en-US" b="1" dirty="0">
                <a:latin typeface="宋体" panose="02010600030101010101" pitchFamily="2" charset="-122"/>
              </a:rPr>
              <a:t>、用手代替手动工具操作</a:t>
            </a:r>
            <a:endParaRPr lang="zh-CN" altLang="en-US" b="1" dirty="0">
              <a:latin typeface="宋体" panose="02010600030101010101" pitchFamily="2" charset="-122"/>
            </a:endParaRPr>
          </a:p>
          <a:p>
            <a:pPr>
              <a:buNone/>
            </a:pPr>
            <a:r>
              <a:rPr lang="en-US" altLang="zh-CN" b="1" dirty="0">
                <a:latin typeface="宋体" panose="02010600030101010101" pitchFamily="2" charset="-122"/>
              </a:rPr>
              <a:t>2</a:t>
            </a:r>
            <a:r>
              <a:rPr lang="zh-CN" altLang="en-US" b="1" dirty="0">
                <a:latin typeface="宋体" panose="02010600030101010101" pitchFamily="2" charset="-122"/>
              </a:rPr>
              <a:t>、用手清除切屑</a:t>
            </a:r>
            <a:endParaRPr lang="zh-CN" altLang="en-US" b="1" dirty="0">
              <a:latin typeface="宋体" panose="02010600030101010101" pitchFamily="2" charset="-122"/>
            </a:endParaRPr>
          </a:p>
          <a:p>
            <a:pPr>
              <a:buNone/>
            </a:pPr>
            <a:r>
              <a:rPr lang="en-US" altLang="zh-CN" b="1" dirty="0">
                <a:latin typeface="宋体" panose="02010600030101010101" pitchFamily="2" charset="-122"/>
              </a:rPr>
              <a:t>3</a:t>
            </a:r>
            <a:r>
              <a:rPr lang="zh-CN" altLang="en-US" b="1" dirty="0">
                <a:latin typeface="宋体" panose="02010600030101010101" pitchFamily="2" charset="-122"/>
              </a:rPr>
              <a:t>、不用夹具固定、用手拿工件进行机加工</a:t>
            </a:r>
            <a:endParaRPr lang="zh-CN" altLang="en-US" b="1" dirty="0">
              <a:latin typeface="宋体" panose="02010600030101010101" pitchFamily="2" charset="-122"/>
            </a:endParaRPr>
          </a:p>
          <a:p>
            <a:pPr>
              <a:buNone/>
            </a:pPr>
            <a:endParaRPr lang="zh-CN" alt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2" name="标题 4608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lang="zh-CN" altLang="en-US" dirty="0"/>
          </a:p>
        </p:txBody>
      </p:sp>
      <p:sp>
        <p:nvSpPr>
          <p:cNvPr id="46083" name="文本占位符 4608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pPr>
              <a:buNone/>
            </a:pP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</a:rPr>
              <a:t>五、物体存放不当</a:t>
            </a:r>
            <a:endParaRPr lang="zh-CN" altLang="en-US" b="1" dirty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>
              <a:buNone/>
            </a:pPr>
            <a:endParaRPr lang="zh-CN" altLang="en-US" b="1" dirty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>
              <a:buNone/>
            </a:pPr>
            <a:r>
              <a:rPr lang="en-US" altLang="zh-CN" b="1" dirty="0">
                <a:latin typeface="宋体" panose="02010600030101010101" pitchFamily="2" charset="-122"/>
              </a:rPr>
              <a:t>1</a:t>
            </a:r>
            <a:r>
              <a:rPr lang="zh-CN" altLang="en-US" b="1" dirty="0">
                <a:latin typeface="宋体" panose="02010600030101010101" pitchFamily="2" charset="-122"/>
              </a:rPr>
              <a:t>、成品、半成品、原材料存放不当</a:t>
            </a:r>
            <a:endParaRPr lang="zh-CN" altLang="en-US" b="1" dirty="0">
              <a:latin typeface="宋体" panose="02010600030101010101" pitchFamily="2" charset="-122"/>
            </a:endParaRPr>
          </a:p>
          <a:p>
            <a:pPr>
              <a:buNone/>
            </a:pPr>
            <a:r>
              <a:rPr lang="en-US" altLang="zh-CN" b="1" dirty="0">
                <a:latin typeface="宋体" panose="02010600030101010101" pitchFamily="2" charset="-122"/>
              </a:rPr>
              <a:t>2</a:t>
            </a:r>
            <a:r>
              <a:rPr lang="zh-CN" altLang="en-US" b="1" dirty="0">
                <a:latin typeface="宋体" panose="02010600030101010101" pitchFamily="2" charset="-122"/>
              </a:rPr>
              <a:t>、工具、切屑生产用品存放不当</a:t>
            </a:r>
            <a:endParaRPr lang="zh-CN" altLang="en-US" b="1" dirty="0">
              <a:latin typeface="宋体" panose="02010600030101010101" pitchFamily="2" charset="-122"/>
            </a:endParaRPr>
          </a:p>
          <a:p>
            <a:pPr>
              <a:buNone/>
            </a:pPr>
            <a:r>
              <a:rPr lang="en-US" altLang="zh-CN" b="1" dirty="0">
                <a:latin typeface="宋体" panose="02010600030101010101" pitchFamily="2" charset="-122"/>
              </a:rPr>
              <a:t>3</a:t>
            </a:r>
            <a:r>
              <a:rPr lang="zh-CN" altLang="en-US" b="1" dirty="0">
                <a:latin typeface="宋体" panose="02010600030101010101" pitchFamily="2" charset="-122"/>
              </a:rPr>
              <a:t>、其他</a:t>
            </a:r>
            <a:endParaRPr lang="zh-CN" altLang="en-US" b="1" dirty="0">
              <a:latin typeface="宋体" panose="02010600030101010101" pitchFamily="2" charset="-122"/>
            </a:endParaRPr>
          </a:p>
          <a:p>
            <a:pPr>
              <a:buNone/>
            </a:pPr>
            <a:endParaRPr lang="zh-CN" altLang="en-US" b="1" dirty="0">
              <a:latin typeface="宋体" panose="02010600030101010101" pitchFamily="2" charset="-122"/>
            </a:endParaRPr>
          </a:p>
          <a:p>
            <a:pPr>
              <a:buNone/>
            </a:pPr>
            <a:endParaRPr lang="zh-CN" alt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6" name="标题 47105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lang="zh-CN" altLang="en-US" dirty="0"/>
          </a:p>
        </p:txBody>
      </p:sp>
      <p:sp>
        <p:nvSpPr>
          <p:cNvPr id="47107" name="文本占位符 47106"/>
          <p:cNvSpPr>
            <a:spLocks noGrp="1"/>
          </p:cNvSpPr>
          <p:nvPr>
            <p:ph type="body" idx="1"/>
          </p:nvPr>
        </p:nvSpPr>
        <p:spPr>
          <a:xfrm>
            <a:off x="539750" y="1196975"/>
            <a:ext cx="8229600" cy="4525963"/>
          </a:xfrm>
          <a:ln/>
        </p:spPr>
        <p:txBody>
          <a:bodyPr/>
          <a:p>
            <a:pPr>
              <a:buNone/>
            </a:pPr>
            <a:r>
              <a:rPr lang="zh-CN" altLang="en-US" b="1" dirty="0">
                <a:solidFill>
                  <a:srgbClr val="FF0000"/>
                </a:solidFill>
              </a:rPr>
              <a:t>六、冒险进入危险场所</a:t>
            </a:r>
            <a:endParaRPr lang="zh-CN" altLang="en-US" b="1" dirty="0">
              <a:solidFill>
                <a:srgbClr val="FF0000"/>
              </a:solidFill>
            </a:endParaRPr>
          </a:p>
          <a:p>
            <a:pPr>
              <a:buNone/>
            </a:pPr>
            <a:endParaRPr lang="zh-CN" altLang="en-US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zh-CN" sz="2400" b="1" dirty="0"/>
              <a:t>1</a:t>
            </a:r>
            <a:r>
              <a:rPr lang="zh-CN" altLang="en-US" sz="2400" b="1" dirty="0"/>
              <a:t>、接近漏料处（无安全设施）</a:t>
            </a:r>
            <a:r>
              <a:rPr lang="en-US" altLang="zh-CN" sz="2400" b="1" dirty="0"/>
              <a:t> </a:t>
            </a:r>
            <a:endParaRPr lang="en-US" altLang="zh-CN" sz="2400" b="1" dirty="0"/>
          </a:p>
          <a:p>
            <a:pPr>
              <a:buNone/>
            </a:pPr>
            <a:r>
              <a:rPr lang="en-US" altLang="zh-CN" sz="2400" b="1" dirty="0"/>
              <a:t>2</a:t>
            </a:r>
            <a:r>
              <a:rPr lang="zh-CN" altLang="en-US" sz="2400" b="1" dirty="0"/>
              <a:t>、采伐、集材、运材、装车时，未离开危险区</a:t>
            </a:r>
            <a:endParaRPr lang="zh-CN" altLang="en-US" sz="2400" b="1" dirty="0"/>
          </a:p>
          <a:p>
            <a:pPr>
              <a:buNone/>
            </a:pPr>
            <a:r>
              <a:rPr lang="en-US" altLang="zh-CN" sz="2400" b="1" dirty="0"/>
              <a:t>3</a:t>
            </a:r>
            <a:r>
              <a:rPr lang="zh-CN" altLang="en-US" sz="2400" b="1" dirty="0"/>
              <a:t>、未经安全监察或监护人员允许进入受限空间</a:t>
            </a:r>
            <a:endParaRPr lang="zh-CN" altLang="en-US" sz="2400" b="1" dirty="0"/>
          </a:p>
          <a:p>
            <a:pPr>
              <a:buNone/>
            </a:pPr>
            <a:endParaRPr lang="zh-CN" altLang="en-US" sz="2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30" name="标题 48129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lang="zh-CN" altLang="en-US" dirty="0"/>
          </a:p>
        </p:txBody>
      </p:sp>
      <p:sp>
        <p:nvSpPr>
          <p:cNvPr id="48131" name="文本占位符 4813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pPr>
              <a:buNone/>
            </a:pPr>
            <a:r>
              <a:rPr lang="zh-CN" altLang="en-US" b="1" dirty="0">
                <a:solidFill>
                  <a:srgbClr val="FF0000"/>
                </a:solidFill>
              </a:rPr>
              <a:t>七、攀、坐不安全位置</a:t>
            </a:r>
            <a:endParaRPr lang="zh-CN" altLang="en-US" b="1" dirty="0">
              <a:solidFill>
                <a:srgbClr val="FF0000"/>
              </a:solidFill>
            </a:endParaRPr>
          </a:p>
          <a:p>
            <a:pPr>
              <a:buNone/>
            </a:pPr>
            <a:endParaRPr lang="zh-CN" altLang="en-US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zh-CN" b="1" dirty="0"/>
              <a:t>1</a:t>
            </a:r>
            <a:r>
              <a:rPr lang="zh-CN" altLang="en-US" b="1" dirty="0"/>
              <a:t>、攀、坐平台护栏、吊车吊钩、汽车挡板</a:t>
            </a:r>
            <a:endParaRPr lang="zh-CN" altLang="en-US" b="1" dirty="0"/>
          </a:p>
          <a:p>
            <a:pPr>
              <a:buNone/>
            </a:pPr>
            <a:r>
              <a:rPr lang="en-US" altLang="zh-CN" b="1" dirty="0"/>
              <a:t>2</a:t>
            </a:r>
            <a:r>
              <a:rPr lang="zh-CN" altLang="en-US" b="1" dirty="0"/>
              <a:t>、攀、坐围墙、树枝、危岩、窗口</a:t>
            </a:r>
            <a:endParaRPr lang="zh-CN" altLang="en-US" b="1" dirty="0"/>
          </a:p>
          <a:p>
            <a:pPr>
              <a:buNone/>
            </a:pPr>
            <a:endParaRPr lang="zh-CN" alt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4" name="标题 49153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lang="zh-CN" altLang="en-US" dirty="0"/>
          </a:p>
        </p:txBody>
      </p:sp>
      <p:sp>
        <p:nvSpPr>
          <p:cNvPr id="49155" name="文本占位符 49154"/>
          <p:cNvSpPr>
            <a:spLocks noGrp="1"/>
          </p:cNvSpPr>
          <p:nvPr>
            <p:ph type="body" idx="1"/>
          </p:nvPr>
        </p:nvSpPr>
        <p:spPr>
          <a:xfrm>
            <a:off x="539750" y="1196975"/>
            <a:ext cx="8229600" cy="4525963"/>
          </a:xfrm>
          <a:ln/>
        </p:spPr>
        <p:txBody>
          <a:bodyPr/>
          <a:p>
            <a:pPr>
              <a:buNone/>
            </a:pP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</a:rPr>
              <a:t>八、在起吊物下作业、停留</a:t>
            </a:r>
            <a:endParaRPr lang="zh-CN" altLang="en-US" b="1" dirty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>
              <a:buNone/>
            </a:pPr>
            <a:endParaRPr lang="zh-CN" altLang="en-US" b="1" dirty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>
              <a:buNone/>
            </a:pPr>
            <a:r>
              <a:rPr lang="en-US" altLang="zh-CN" b="1" dirty="0">
                <a:latin typeface="宋体" panose="02010600030101010101" pitchFamily="2" charset="-122"/>
              </a:rPr>
              <a:t>1</a:t>
            </a:r>
            <a:r>
              <a:rPr lang="zh-CN" altLang="en-US" b="1" dirty="0">
                <a:latin typeface="宋体" panose="02010600030101010101" pitchFamily="2" charset="-122"/>
              </a:rPr>
              <a:t>、在</a:t>
            </a:r>
            <a:r>
              <a:rPr lang="zh-CN" altLang="en-US" b="1" dirty="0">
                <a:latin typeface="宋体" panose="02010600030101010101" pitchFamily="2" charset="-122"/>
                <a:hlinkClick r:id="rId1" action="ppaction://hlinkfile"/>
              </a:rPr>
              <a:t>吊车</a:t>
            </a:r>
            <a:r>
              <a:rPr lang="zh-CN" altLang="en-US" b="1" dirty="0">
                <a:latin typeface="宋体" panose="02010600030101010101" pitchFamily="2" charset="-122"/>
              </a:rPr>
              <a:t>、行车、升降机的起吊物下作业、停留</a:t>
            </a:r>
            <a:endParaRPr lang="zh-CN" altLang="en-US" b="1" dirty="0">
              <a:latin typeface="宋体" panose="02010600030101010101" pitchFamily="2" charset="-122"/>
            </a:endParaRPr>
          </a:p>
          <a:p>
            <a:pPr>
              <a:buNone/>
            </a:pPr>
            <a:r>
              <a:rPr lang="en-US" altLang="zh-CN" b="1" dirty="0">
                <a:latin typeface="宋体" panose="02010600030101010101" pitchFamily="2" charset="-122"/>
              </a:rPr>
              <a:t>2</a:t>
            </a:r>
            <a:r>
              <a:rPr lang="zh-CN" altLang="en-US" b="1" dirty="0">
                <a:latin typeface="宋体" panose="02010600030101010101" pitchFamily="2" charset="-122"/>
              </a:rPr>
              <a:t>、在悬挂的物体旁边，未采取安全措施进行作业</a:t>
            </a:r>
            <a:endParaRPr lang="zh-CN" altLang="en-US" b="1" dirty="0">
              <a:latin typeface="宋体" panose="02010600030101010101" pitchFamily="2" charset="-122"/>
            </a:endParaRPr>
          </a:p>
          <a:p>
            <a:endParaRPr lang="zh-CN" altLang="en-US" b="1" dirty="0">
              <a:latin typeface="宋体" panose="02010600030101010101" pitchFamily="2" charset="-122"/>
            </a:endParaRPr>
          </a:p>
          <a:p>
            <a:pPr>
              <a:buNone/>
            </a:pP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文本框 6145"/>
          <p:cNvSpPr txBox="1"/>
          <p:nvPr/>
        </p:nvSpPr>
        <p:spPr>
          <a:xfrm>
            <a:off x="698500" y="2255838"/>
            <a:ext cx="7162800" cy="641350"/>
          </a:xfrm>
          <a:prstGeom prst="rect">
            <a:avLst/>
          </a:prstGeom>
          <a:solidFill>
            <a:srgbClr val="FF99CC"/>
          </a:solidFill>
          <a:ln w="9525">
            <a:noFill/>
          </a:ln>
        </p:spPr>
        <p:txBody>
          <a:bodyPr>
            <a:spAutoFit/>
          </a:bodyPr>
          <a:p>
            <a:pPr algn="l" eaLnBrk="0" hangingPunct="0">
              <a:spcBef>
                <a:spcPct val="5000"/>
              </a:spcBef>
              <a:spcAft>
                <a:spcPct val="5000"/>
              </a:spcAft>
            </a:pPr>
            <a:r>
              <a:rPr lang="zh-CN" altLang="en-US" sz="3600" dirty="0">
                <a:latin typeface="Arial" panose="020B0604020202020204" pitchFamily="34" charset="0"/>
              </a:rPr>
              <a:t>什么是隐患</a:t>
            </a:r>
            <a:endParaRPr lang="zh-CN" altLang="en-US" sz="3600" dirty="0">
              <a:latin typeface="Arial" panose="020B0604020202020204" pitchFamily="34" charset="0"/>
            </a:endParaRPr>
          </a:p>
        </p:txBody>
      </p:sp>
      <p:sp>
        <p:nvSpPr>
          <p:cNvPr id="6147" name="文本框 6146"/>
          <p:cNvSpPr txBox="1"/>
          <p:nvPr/>
        </p:nvSpPr>
        <p:spPr>
          <a:xfrm>
            <a:off x="698500" y="3246438"/>
            <a:ext cx="7162800" cy="641350"/>
          </a:xfrm>
          <a:prstGeom prst="rect">
            <a:avLst/>
          </a:prstGeom>
          <a:solidFill>
            <a:srgbClr val="FF99CC"/>
          </a:solidFill>
          <a:ln w="9525">
            <a:noFill/>
          </a:ln>
        </p:spPr>
        <p:txBody>
          <a:bodyPr>
            <a:spAutoFit/>
          </a:bodyPr>
          <a:p>
            <a:pPr algn="l" eaLnBrk="0" hangingPunct="0">
              <a:spcBef>
                <a:spcPct val="5000"/>
              </a:spcBef>
              <a:spcAft>
                <a:spcPct val="5000"/>
              </a:spcAft>
            </a:pPr>
            <a:r>
              <a:rPr lang="zh-CN" altLang="en-US" sz="3600" dirty="0">
                <a:latin typeface="Arial" panose="020B0604020202020204" pitchFamily="34" charset="0"/>
              </a:rPr>
              <a:t>隐患的表现形式</a:t>
            </a:r>
            <a:endParaRPr lang="zh-CN" altLang="en-US" sz="3600" dirty="0">
              <a:latin typeface="Arial" panose="020B0604020202020204" pitchFamily="34" charset="0"/>
            </a:endParaRPr>
          </a:p>
        </p:txBody>
      </p:sp>
      <p:sp>
        <p:nvSpPr>
          <p:cNvPr id="6148" name="文本框 6147"/>
          <p:cNvSpPr txBox="1"/>
          <p:nvPr/>
        </p:nvSpPr>
        <p:spPr>
          <a:xfrm>
            <a:off x="698500" y="4237038"/>
            <a:ext cx="7162800" cy="641350"/>
          </a:xfrm>
          <a:prstGeom prst="rect">
            <a:avLst/>
          </a:prstGeom>
          <a:solidFill>
            <a:srgbClr val="FF99CC"/>
          </a:solidFill>
          <a:ln w="9525">
            <a:noFill/>
          </a:ln>
        </p:spPr>
        <p:txBody>
          <a:bodyPr>
            <a:spAutoFit/>
          </a:bodyPr>
          <a:p>
            <a:pPr algn="l" eaLnBrk="0" hangingPunct="0">
              <a:spcBef>
                <a:spcPct val="5000"/>
              </a:spcBef>
              <a:spcAft>
                <a:spcPct val="5000"/>
              </a:spcAft>
            </a:pPr>
            <a:r>
              <a:rPr lang="zh-CN" altLang="en-US" sz="3600" dirty="0">
                <a:latin typeface="Arial" panose="020B0604020202020204" pitchFamily="34" charset="0"/>
              </a:rPr>
              <a:t>排查隐患的基本原则和方法</a:t>
            </a:r>
            <a:endParaRPr lang="zh-CN" altLang="en-US" sz="3600" dirty="0">
              <a:latin typeface="Arial" panose="020B0604020202020204" pitchFamily="34" charset="0"/>
            </a:endParaRPr>
          </a:p>
        </p:txBody>
      </p:sp>
      <p:sp>
        <p:nvSpPr>
          <p:cNvPr id="6149" name="文本框 6148"/>
          <p:cNvSpPr txBox="1"/>
          <p:nvPr/>
        </p:nvSpPr>
        <p:spPr>
          <a:xfrm>
            <a:off x="698500" y="5303838"/>
            <a:ext cx="7162800" cy="641350"/>
          </a:xfrm>
          <a:prstGeom prst="rect">
            <a:avLst/>
          </a:prstGeom>
          <a:solidFill>
            <a:srgbClr val="FF99CC"/>
          </a:solidFill>
          <a:ln w="9525">
            <a:noFill/>
          </a:ln>
        </p:spPr>
        <p:txBody>
          <a:bodyPr>
            <a:spAutoFit/>
          </a:bodyPr>
          <a:p>
            <a:pPr algn="l" eaLnBrk="0" hangingPunct="0">
              <a:spcBef>
                <a:spcPct val="5000"/>
              </a:spcBef>
              <a:spcAft>
                <a:spcPct val="5000"/>
              </a:spcAft>
            </a:pPr>
            <a:r>
              <a:rPr lang="zh-CN" altLang="en-US" sz="3600" dirty="0">
                <a:latin typeface="Arial" panose="020B0604020202020204" pitchFamily="34" charset="0"/>
              </a:rPr>
              <a:t>排查隐患的注意事项</a:t>
            </a:r>
            <a:endParaRPr lang="zh-CN" altLang="en-US" sz="3600" dirty="0">
              <a:latin typeface="Arial" panose="020B0604020202020204" pitchFamily="34" charset="0"/>
            </a:endParaRPr>
          </a:p>
        </p:txBody>
      </p:sp>
      <p:sp>
        <p:nvSpPr>
          <p:cNvPr id="6150" name="文本框 6149"/>
          <p:cNvSpPr txBox="1"/>
          <p:nvPr/>
        </p:nvSpPr>
        <p:spPr>
          <a:xfrm>
            <a:off x="698500" y="1189038"/>
            <a:ext cx="36576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 eaLnBrk="0" hangingPunct="0">
              <a:spcBef>
                <a:spcPct val="50000"/>
              </a:spcBef>
            </a:pPr>
            <a:r>
              <a:rPr lang="zh-CN" altLang="en-US" sz="3600" b="1" dirty="0">
                <a:solidFill>
                  <a:schemeClr val="tx1"/>
                </a:solidFill>
                <a:latin typeface="Arial" panose="020B0604020202020204" pitchFamily="34" charset="0"/>
              </a:rPr>
              <a:t>培训内容</a:t>
            </a:r>
            <a:endParaRPr lang="zh-CN" altLang="en-US" sz="36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8" name="标题 50177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lang="zh-CN" altLang="en-US" dirty="0"/>
          </a:p>
        </p:txBody>
      </p:sp>
      <p:sp>
        <p:nvSpPr>
          <p:cNvPr id="50179" name="文本占位符 50178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2476500"/>
          </a:xfrm>
          <a:ln/>
        </p:spPr>
        <p:txBody>
          <a:bodyPr/>
          <a:p>
            <a:pPr>
              <a:buNone/>
            </a:pP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</a:rPr>
              <a:t>九、机器运转时加油、检查、调整、维修、焊接、清扫等工作</a:t>
            </a:r>
            <a:endParaRPr lang="zh-CN" altLang="en-US" b="1" dirty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>
              <a:buNone/>
            </a:pP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2" name="标题 5120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lang="zh-CN" altLang="en-US" dirty="0"/>
          </a:p>
        </p:txBody>
      </p:sp>
      <p:sp>
        <p:nvSpPr>
          <p:cNvPr id="51203" name="文本占位符 5120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pPr>
              <a:buNone/>
            </a:pP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</a:rPr>
              <a:t>十、有分散注意力行为</a:t>
            </a:r>
            <a:endParaRPr lang="zh-CN" altLang="en-US" b="1" dirty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>
              <a:buNone/>
            </a:pPr>
            <a:endParaRPr lang="zh-CN" altLang="en-US" b="1" dirty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>
              <a:buNone/>
            </a:pPr>
            <a:r>
              <a:rPr lang="en-US" altLang="zh-CN" b="1" dirty="0">
                <a:latin typeface="宋体" panose="02010600030101010101" pitchFamily="2" charset="-122"/>
              </a:rPr>
              <a:t>1</a:t>
            </a:r>
            <a:r>
              <a:rPr lang="zh-CN" altLang="en-US" b="1" dirty="0">
                <a:latin typeface="宋体" panose="02010600030101010101" pitchFamily="2" charset="-122"/>
              </a:rPr>
              <a:t>、在危险作业时与别人讲话、接听手机</a:t>
            </a:r>
            <a:endParaRPr lang="zh-CN" altLang="en-US" b="1" dirty="0">
              <a:latin typeface="宋体" panose="02010600030101010101" pitchFamily="2" charset="-122"/>
            </a:endParaRPr>
          </a:p>
          <a:p>
            <a:pPr>
              <a:buNone/>
            </a:pPr>
            <a:r>
              <a:rPr lang="en-US" altLang="zh-CN" b="1" dirty="0">
                <a:latin typeface="宋体" panose="02010600030101010101" pitchFamily="2" charset="-122"/>
              </a:rPr>
              <a:t>2</a:t>
            </a:r>
            <a:r>
              <a:rPr lang="zh-CN" altLang="en-US" b="1" dirty="0">
                <a:latin typeface="宋体" panose="02010600030101010101" pitchFamily="2" charset="-122"/>
              </a:rPr>
              <a:t>、在特种作业时精力不集中、监护人四处张望</a:t>
            </a:r>
            <a:endParaRPr lang="zh-CN" altLang="en-US" b="1" dirty="0">
              <a:latin typeface="宋体" panose="02010600030101010101" pitchFamily="2" charset="-122"/>
            </a:endParaRPr>
          </a:p>
          <a:p>
            <a:pPr>
              <a:buNone/>
            </a:pPr>
            <a:endParaRPr lang="zh-CN" alt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6" name="标题 52225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lang="zh-CN" altLang="en-US" dirty="0"/>
          </a:p>
        </p:txBody>
      </p:sp>
      <p:sp>
        <p:nvSpPr>
          <p:cNvPr id="52227" name="文本占位符 52226"/>
          <p:cNvSpPr>
            <a:spLocks noGrp="1"/>
          </p:cNvSpPr>
          <p:nvPr>
            <p:ph type="body" idx="1"/>
          </p:nvPr>
        </p:nvSpPr>
        <p:spPr>
          <a:xfrm>
            <a:off x="457200" y="1052513"/>
            <a:ext cx="8229600" cy="5073650"/>
          </a:xfrm>
          <a:ln/>
        </p:spPr>
        <p:txBody>
          <a:bodyPr/>
          <a:p>
            <a:pPr>
              <a:lnSpc>
                <a:spcPct val="80000"/>
              </a:lnSpc>
              <a:buNone/>
            </a:pPr>
            <a:r>
              <a:rPr lang="zh-CN" altLang="en-US" sz="2800" b="1" dirty="0">
                <a:solidFill>
                  <a:srgbClr val="FF0000"/>
                </a:solidFill>
              </a:rPr>
              <a:t>十一</a:t>
            </a:r>
            <a:r>
              <a:rPr lang="en-US" altLang="zh-CN" sz="2800" b="1" dirty="0">
                <a:solidFill>
                  <a:srgbClr val="FF0000"/>
                </a:solidFill>
              </a:rPr>
              <a:t>.</a:t>
            </a:r>
            <a:r>
              <a:rPr lang="zh-CN" altLang="en-US" sz="2800" b="1" dirty="0">
                <a:solidFill>
                  <a:srgbClr val="FF0000"/>
                </a:solidFill>
              </a:rPr>
              <a:t>在必须使用个人防护用品用具的作业或场合中，忽视其使用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None/>
            </a:pPr>
            <a:endParaRPr lang="zh-CN" altLang="en-US" sz="28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zh-CN" sz="2800" b="1" dirty="0"/>
              <a:t>1</a:t>
            </a:r>
            <a:r>
              <a:rPr lang="zh-CN" altLang="en-US" sz="2800" b="1" dirty="0"/>
              <a:t>未</a:t>
            </a:r>
            <a:r>
              <a:rPr lang="zh-CN" altLang="en-US" sz="2800" b="1" dirty="0">
                <a:hlinkClick r:id="rId1" action="ppaction://hlinkfile"/>
              </a:rPr>
              <a:t>戴护目镜</a:t>
            </a:r>
            <a:r>
              <a:rPr lang="zh-CN" altLang="en-US" sz="2800" b="1" dirty="0"/>
              <a:t>或面罩</a:t>
            </a:r>
            <a:endParaRPr lang="zh-CN" altLang="en-US" sz="2800" b="1" dirty="0"/>
          </a:p>
          <a:p>
            <a:pPr>
              <a:lnSpc>
                <a:spcPct val="80000"/>
              </a:lnSpc>
            </a:pPr>
            <a:r>
              <a:rPr lang="en-US" altLang="zh-CN" sz="2800" b="1" dirty="0"/>
              <a:t>2</a:t>
            </a:r>
            <a:r>
              <a:rPr lang="zh-CN" altLang="en-US" sz="2800" b="1" dirty="0"/>
              <a:t>未戴防护手套</a:t>
            </a:r>
            <a:endParaRPr lang="zh-CN" altLang="en-US" sz="2800" b="1" dirty="0"/>
          </a:p>
          <a:p>
            <a:pPr>
              <a:lnSpc>
                <a:spcPct val="80000"/>
              </a:lnSpc>
            </a:pPr>
            <a:r>
              <a:rPr lang="en-US" altLang="zh-CN" sz="2800" b="1" dirty="0"/>
              <a:t>3</a:t>
            </a:r>
            <a:r>
              <a:rPr lang="zh-CN" altLang="en-US" sz="2800" b="1" dirty="0"/>
              <a:t>未穿安全鞋</a:t>
            </a:r>
            <a:endParaRPr lang="zh-CN" altLang="en-US" sz="2800" b="1" dirty="0"/>
          </a:p>
          <a:p>
            <a:pPr>
              <a:lnSpc>
                <a:spcPct val="80000"/>
              </a:lnSpc>
            </a:pPr>
            <a:r>
              <a:rPr lang="en-US" altLang="zh-CN" sz="2800" b="1" dirty="0"/>
              <a:t>4</a:t>
            </a:r>
            <a:r>
              <a:rPr lang="zh-CN" altLang="en-US" sz="2800" b="1" dirty="0"/>
              <a:t>未戴安全帽</a:t>
            </a:r>
            <a:endParaRPr lang="zh-CN" altLang="en-US" sz="2800" b="1" dirty="0"/>
          </a:p>
          <a:p>
            <a:pPr>
              <a:lnSpc>
                <a:spcPct val="80000"/>
              </a:lnSpc>
            </a:pPr>
            <a:r>
              <a:rPr lang="en-US" altLang="zh-CN" sz="2800" b="1" dirty="0"/>
              <a:t>5</a:t>
            </a:r>
            <a:r>
              <a:rPr lang="zh-CN" altLang="en-US" sz="2800" b="1" dirty="0"/>
              <a:t>未佩戴呼吸护具</a:t>
            </a:r>
            <a:endParaRPr lang="zh-CN" altLang="en-US" sz="2800" b="1" dirty="0"/>
          </a:p>
          <a:p>
            <a:pPr>
              <a:lnSpc>
                <a:spcPct val="80000"/>
              </a:lnSpc>
            </a:pPr>
            <a:r>
              <a:rPr lang="en-US" altLang="zh-CN" sz="2800" b="1" dirty="0"/>
              <a:t>6</a:t>
            </a:r>
            <a:r>
              <a:rPr lang="zh-CN" altLang="en-US" sz="2800" b="1" dirty="0"/>
              <a:t>未佩戴</a:t>
            </a:r>
            <a:r>
              <a:rPr lang="zh-CN" altLang="en-US" sz="2800" b="1" dirty="0">
                <a:hlinkClick r:id="rId2" action="ppaction://hlinkfile"/>
              </a:rPr>
              <a:t>安全带</a:t>
            </a:r>
            <a:endParaRPr lang="zh-CN" altLang="en-US" sz="2800" b="1" dirty="0"/>
          </a:p>
          <a:p>
            <a:pPr>
              <a:lnSpc>
                <a:spcPct val="80000"/>
              </a:lnSpc>
            </a:pPr>
            <a:r>
              <a:rPr lang="en-US" altLang="zh-CN" sz="2800" b="1" dirty="0"/>
              <a:t>7</a:t>
            </a:r>
            <a:r>
              <a:rPr lang="zh-CN" altLang="en-US" sz="2800" b="1" dirty="0"/>
              <a:t>未戴工作帽</a:t>
            </a:r>
            <a:endParaRPr lang="zh-CN" altLang="en-US" sz="2800" b="1" dirty="0"/>
          </a:p>
          <a:p>
            <a:pPr>
              <a:lnSpc>
                <a:spcPct val="80000"/>
              </a:lnSpc>
            </a:pPr>
            <a:r>
              <a:rPr lang="en-US" altLang="zh-CN" sz="2800" b="1" dirty="0"/>
              <a:t>8</a:t>
            </a:r>
            <a:r>
              <a:rPr lang="zh-CN" altLang="en-US" sz="2800" b="1" dirty="0"/>
              <a:t>其他</a:t>
            </a:r>
            <a:endParaRPr lang="zh-CN" altLang="en-US" sz="2800" b="1" dirty="0"/>
          </a:p>
          <a:p>
            <a:pPr>
              <a:lnSpc>
                <a:spcPct val="80000"/>
              </a:lnSpc>
              <a:buNone/>
            </a:pPr>
            <a:endParaRPr lang="zh-CN" altLang="en-US" sz="28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50" name="标题 53249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lang="zh-CN" altLang="en-US" dirty="0"/>
          </a:p>
        </p:txBody>
      </p:sp>
      <p:sp>
        <p:nvSpPr>
          <p:cNvPr id="53251" name="文本占位符 5325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pPr>
              <a:buNone/>
            </a:pPr>
            <a:r>
              <a:rPr lang="zh-CN" altLang="en-US" b="1" dirty="0">
                <a:solidFill>
                  <a:srgbClr val="FF0000"/>
                </a:solidFill>
              </a:rPr>
              <a:t>十二、不安全装束</a:t>
            </a:r>
            <a:endParaRPr lang="zh-CN" altLang="en-US" b="1" dirty="0">
              <a:solidFill>
                <a:srgbClr val="FF0000"/>
              </a:solidFill>
            </a:endParaRPr>
          </a:p>
          <a:p>
            <a:pPr>
              <a:buNone/>
            </a:pPr>
            <a:endParaRPr lang="zh-CN" altLang="en-US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zh-CN" b="1" dirty="0"/>
              <a:t>1</a:t>
            </a:r>
            <a:r>
              <a:rPr lang="zh-CN" altLang="en-US" b="1" dirty="0"/>
              <a:t>、在有旋转零部件的设备旁作业穿过肥大服装</a:t>
            </a:r>
            <a:endParaRPr lang="zh-CN" altLang="en-US" b="1" dirty="0"/>
          </a:p>
          <a:p>
            <a:pPr>
              <a:buNone/>
            </a:pPr>
            <a:r>
              <a:rPr lang="en-US" altLang="zh-CN" b="1" dirty="0"/>
              <a:t>2</a:t>
            </a:r>
            <a:r>
              <a:rPr lang="zh-CN" altLang="en-US" b="1" dirty="0"/>
              <a:t>、</a:t>
            </a:r>
            <a:r>
              <a:rPr lang="zh-CN" altLang="en-US" b="1" dirty="0">
                <a:hlinkClick r:id="rId1" action="ppaction://hlinkfile"/>
              </a:rPr>
              <a:t>操纵带有旋转零部件的设备时戴手套</a:t>
            </a:r>
            <a:endParaRPr lang="zh-CN" altLang="en-US" b="1" dirty="0"/>
          </a:p>
          <a:p>
            <a:pPr>
              <a:buNone/>
            </a:pPr>
            <a:endParaRPr lang="zh-CN" altLang="en-US" sz="6600" b="1" dirty="0"/>
          </a:p>
          <a:p>
            <a:pPr>
              <a:buNone/>
            </a:pPr>
            <a:endParaRPr lang="zh-CN" alt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274" name="标题 54273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lang="zh-CN" altLang="en-US" dirty="0"/>
          </a:p>
        </p:txBody>
      </p:sp>
      <p:sp>
        <p:nvSpPr>
          <p:cNvPr id="54275" name="文本占位符 542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pPr>
              <a:buNone/>
            </a:pPr>
            <a:r>
              <a:rPr lang="zh-CN" altLang="en-US" b="1" dirty="0">
                <a:solidFill>
                  <a:srgbClr val="FF0000"/>
                </a:solidFill>
              </a:rPr>
              <a:t>十三、对易燃、易爆等危险物品处理错误</a:t>
            </a:r>
            <a:endParaRPr lang="zh-CN" altLang="en-US" b="1" dirty="0">
              <a:solidFill>
                <a:srgbClr val="FF0000"/>
              </a:solidFill>
            </a:endParaRPr>
          </a:p>
          <a:p>
            <a:pPr>
              <a:buNone/>
            </a:pPr>
            <a:endParaRPr lang="zh-CN" altLang="en-US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zh-CN" sz="2400" b="1" dirty="0"/>
              <a:t>1</a:t>
            </a:r>
            <a:r>
              <a:rPr lang="zh-CN" altLang="en-US" sz="2400" b="1" dirty="0"/>
              <a:t>、把水加入硫酸，用水扑救燃烧的电器或苯类、醇类、醚类、酮类、脂类等液体及高温状态下的化工设备</a:t>
            </a:r>
            <a:endParaRPr lang="zh-CN" altLang="en-US" sz="2400" b="1" dirty="0"/>
          </a:p>
          <a:p>
            <a:pPr>
              <a:buNone/>
            </a:pPr>
            <a:endParaRPr lang="zh-CN" altLang="en-US" sz="2400" b="1" dirty="0"/>
          </a:p>
          <a:p>
            <a:pPr>
              <a:buNone/>
            </a:pPr>
            <a:r>
              <a:rPr lang="en-US" altLang="zh-CN" sz="2400" b="1" dirty="0"/>
              <a:t>2</a:t>
            </a:r>
            <a:r>
              <a:rPr lang="zh-CN" altLang="en-US" sz="2400" b="1" dirty="0"/>
              <a:t>、化学物质混合容易产生危险的工艺或者产生危险配伍（易燃、易爆、有毒）或未分类隔离存放。</a:t>
            </a:r>
            <a:endParaRPr lang="zh-CN" altLang="en-US" sz="2400" b="1" dirty="0"/>
          </a:p>
          <a:p>
            <a:pPr>
              <a:buNone/>
            </a:pPr>
            <a:endParaRPr lang="zh-CN" altLang="en-US" sz="24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8" name="标题 55297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lang="zh-CN" altLang="en-US" dirty="0"/>
          </a:p>
        </p:txBody>
      </p:sp>
      <p:sp>
        <p:nvSpPr>
          <p:cNvPr id="55299" name="文本占位符 5529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pPr>
              <a:lnSpc>
                <a:spcPct val="80000"/>
              </a:lnSpc>
              <a:buNone/>
            </a:pPr>
            <a:r>
              <a:rPr lang="en-US" altLang="zh-CN" sz="2800" dirty="0">
                <a:solidFill>
                  <a:srgbClr val="FF0000"/>
                </a:solidFill>
                <a:latin typeface="宋体" panose="02010600030101010101" pitchFamily="2" charset="-122"/>
              </a:rPr>
              <a:t>1</a:t>
            </a:r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</a:rPr>
              <a:t>、防护、保险、信号等装置缺乏或有缺陷；</a:t>
            </a:r>
            <a:endParaRPr lang="zh-CN" altLang="en-US" sz="2800" dirty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>
              <a:lnSpc>
                <a:spcPct val="80000"/>
              </a:lnSpc>
              <a:buNone/>
            </a:pPr>
            <a:r>
              <a:rPr lang="zh-CN" altLang="en-US" sz="2800" dirty="0">
                <a:latin typeface="宋体" panose="02010600030101010101" pitchFamily="2" charset="-122"/>
              </a:rPr>
              <a:t>（</a:t>
            </a:r>
            <a:r>
              <a:rPr lang="en-US" altLang="zh-CN" sz="2800" dirty="0">
                <a:latin typeface="宋体" panose="02010600030101010101" pitchFamily="2" charset="-122"/>
              </a:rPr>
              <a:t>1</a:t>
            </a:r>
            <a:r>
              <a:rPr lang="zh-CN" altLang="en-US" sz="2800" dirty="0">
                <a:latin typeface="宋体" panose="02010600030101010101" pitchFamily="2" charset="-122"/>
              </a:rPr>
              <a:t>）无防护            （</a:t>
            </a:r>
            <a:r>
              <a:rPr lang="en-US" altLang="zh-CN" sz="2800" dirty="0">
                <a:latin typeface="宋体" panose="02010600030101010101" pitchFamily="2" charset="-122"/>
              </a:rPr>
              <a:t>2</a:t>
            </a:r>
            <a:r>
              <a:rPr lang="zh-CN" altLang="en-US" sz="2800" dirty="0">
                <a:latin typeface="宋体" panose="02010600030101010101" pitchFamily="2" charset="-122"/>
              </a:rPr>
              <a:t>）防护不当、</a:t>
            </a:r>
            <a:endParaRPr lang="zh-CN" altLang="en-US" sz="2800" dirty="0">
              <a:latin typeface="宋体" panose="02010600030101010101" pitchFamily="2" charset="-122"/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zh-CN" sz="2800" dirty="0">
                <a:solidFill>
                  <a:srgbClr val="FF0000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</a:rPr>
              <a:t>、设备、设施、工具、附件有缺陷；</a:t>
            </a:r>
            <a:endParaRPr lang="zh-CN" altLang="en-US" sz="2800" dirty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>
              <a:lnSpc>
                <a:spcPct val="80000"/>
              </a:lnSpc>
              <a:buNone/>
            </a:pPr>
            <a:r>
              <a:rPr lang="zh-CN" altLang="en-US" sz="2800" dirty="0">
                <a:latin typeface="宋体" panose="02010600030101010101" pitchFamily="2" charset="-122"/>
              </a:rPr>
              <a:t>（</a:t>
            </a:r>
            <a:r>
              <a:rPr lang="en-US" altLang="zh-CN" sz="2800" dirty="0">
                <a:latin typeface="宋体" panose="02010600030101010101" pitchFamily="2" charset="-122"/>
              </a:rPr>
              <a:t>1</a:t>
            </a:r>
            <a:r>
              <a:rPr lang="zh-CN" altLang="en-US" sz="2800" dirty="0">
                <a:latin typeface="宋体" panose="02010600030101010101" pitchFamily="2" charset="-122"/>
              </a:rPr>
              <a:t>）设计不当，结构不合安全要求</a:t>
            </a:r>
            <a:endParaRPr lang="zh-CN" altLang="en-US" sz="2800" dirty="0">
              <a:latin typeface="宋体" panose="02010600030101010101" pitchFamily="2" charset="-122"/>
            </a:endParaRPr>
          </a:p>
          <a:p>
            <a:pPr>
              <a:lnSpc>
                <a:spcPct val="80000"/>
              </a:lnSpc>
              <a:buNone/>
            </a:pPr>
            <a:r>
              <a:rPr lang="zh-CN" altLang="en-US" sz="2800" dirty="0">
                <a:latin typeface="宋体" panose="02010600030101010101" pitchFamily="2" charset="-122"/>
              </a:rPr>
              <a:t>（</a:t>
            </a:r>
            <a:r>
              <a:rPr lang="en-US" altLang="zh-CN" sz="2800" dirty="0">
                <a:latin typeface="宋体" panose="02010600030101010101" pitchFamily="2" charset="-122"/>
              </a:rPr>
              <a:t>2</a:t>
            </a:r>
            <a:r>
              <a:rPr lang="zh-CN" altLang="en-US" sz="2800" dirty="0">
                <a:latin typeface="宋体" panose="02010600030101010101" pitchFamily="2" charset="-122"/>
              </a:rPr>
              <a:t>）强度不够、</a:t>
            </a:r>
            <a:endParaRPr lang="zh-CN" altLang="en-US" sz="2800" dirty="0">
              <a:latin typeface="宋体" panose="02010600030101010101" pitchFamily="2" charset="-122"/>
            </a:endParaRPr>
          </a:p>
          <a:p>
            <a:pPr>
              <a:lnSpc>
                <a:spcPct val="80000"/>
              </a:lnSpc>
              <a:buNone/>
            </a:pPr>
            <a:r>
              <a:rPr lang="zh-CN" altLang="en-US" sz="2800" dirty="0">
                <a:latin typeface="宋体" panose="02010600030101010101" pitchFamily="2" charset="-122"/>
              </a:rPr>
              <a:t>（</a:t>
            </a:r>
            <a:r>
              <a:rPr lang="en-US" altLang="zh-CN" sz="2800" dirty="0">
                <a:latin typeface="宋体" panose="02010600030101010101" pitchFamily="2" charset="-122"/>
              </a:rPr>
              <a:t>3</a:t>
            </a:r>
            <a:r>
              <a:rPr lang="zh-CN" altLang="en-US" sz="2800" dirty="0">
                <a:latin typeface="宋体" panose="02010600030101010101" pitchFamily="2" charset="-122"/>
              </a:rPr>
              <a:t>）设备在非正常状态下运行、</a:t>
            </a:r>
            <a:endParaRPr lang="zh-CN" altLang="en-US" sz="2800" dirty="0">
              <a:latin typeface="宋体" panose="02010600030101010101" pitchFamily="2" charset="-122"/>
            </a:endParaRPr>
          </a:p>
          <a:p>
            <a:pPr>
              <a:lnSpc>
                <a:spcPct val="80000"/>
              </a:lnSpc>
              <a:buNone/>
            </a:pPr>
            <a:r>
              <a:rPr lang="zh-CN" altLang="en-US" sz="2800" dirty="0">
                <a:latin typeface="宋体" panose="02010600030101010101" pitchFamily="2" charset="-122"/>
              </a:rPr>
              <a:t>（</a:t>
            </a:r>
            <a:r>
              <a:rPr lang="en-US" altLang="zh-CN" sz="2800" dirty="0">
                <a:latin typeface="宋体" panose="02010600030101010101" pitchFamily="2" charset="-122"/>
              </a:rPr>
              <a:t>4</a:t>
            </a:r>
            <a:r>
              <a:rPr lang="zh-CN" altLang="en-US" sz="2800" dirty="0">
                <a:latin typeface="宋体" panose="02010600030101010101" pitchFamily="2" charset="-122"/>
              </a:rPr>
              <a:t>） 维修、调整不良、</a:t>
            </a:r>
            <a:endParaRPr lang="zh-CN" altLang="en-US" sz="2800" dirty="0">
              <a:latin typeface="宋体" panose="02010600030101010101" pitchFamily="2" charset="-122"/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zh-CN" sz="2800" dirty="0">
                <a:solidFill>
                  <a:srgbClr val="FF0000"/>
                </a:solidFill>
                <a:latin typeface="宋体" panose="02010600030101010101" pitchFamily="2" charset="-122"/>
              </a:rPr>
              <a:t>3</a:t>
            </a:r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</a:rPr>
              <a:t>、个人防护用品用具缺少或有缺陷；</a:t>
            </a:r>
            <a:endParaRPr lang="zh-CN" altLang="en-US" sz="2800" dirty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>
              <a:lnSpc>
                <a:spcPct val="80000"/>
              </a:lnSpc>
              <a:buNone/>
            </a:pPr>
            <a:r>
              <a:rPr lang="zh-CN" altLang="en-US" sz="2800" dirty="0">
                <a:latin typeface="宋体" panose="02010600030101010101" pitchFamily="2" charset="-122"/>
              </a:rPr>
              <a:t>（</a:t>
            </a:r>
            <a:r>
              <a:rPr lang="en-US" altLang="zh-CN" sz="2800" dirty="0">
                <a:latin typeface="宋体" panose="02010600030101010101" pitchFamily="2" charset="-122"/>
              </a:rPr>
              <a:t>1</a:t>
            </a:r>
            <a:r>
              <a:rPr lang="zh-CN" altLang="en-US" sz="2800" dirty="0">
                <a:latin typeface="宋体" panose="02010600030101010101" pitchFamily="2" charset="-122"/>
              </a:rPr>
              <a:t>） 无个人防护用品、用具、</a:t>
            </a:r>
            <a:endParaRPr lang="zh-CN" altLang="en-US" sz="2800" dirty="0">
              <a:latin typeface="宋体" panose="02010600030101010101" pitchFamily="2" charset="-122"/>
            </a:endParaRPr>
          </a:p>
          <a:p>
            <a:pPr>
              <a:lnSpc>
                <a:spcPct val="80000"/>
              </a:lnSpc>
              <a:buNone/>
            </a:pPr>
            <a:r>
              <a:rPr lang="zh-CN" altLang="en-US" sz="2800" dirty="0">
                <a:latin typeface="宋体" panose="02010600030101010101" pitchFamily="2" charset="-122"/>
              </a:rPr>
              <a:t>（</a:t>
            </a:r>
            <a:r>
              <a:rPr lang="en-US" altLang="zh-CN" sz="2800" dirty="0">
                <a:latin typeface="宋体" panose="02010600030101010101" pitchFamily="2" charset="-122"/>
              </a:rPr>
              <a:t>2</a:t>
            </a:r>
            <a:r>
              <a:rPr lang="zh-CN" altLang="en-US" sz="2800" dirty="0">
                <a:latin typeface="宋体" panose="02010600030101010101" pitchFamily="2" charset="-122"/>
              </a:rPr>
              <a:t>） 所用防护用品、用具不符合安全要求、</a:t>
            </a:r>
            <a:endParaRPr lang="zh-CN" altLang="en-US" sz="2800" dirty="0">
              <a:latin typeface="宋体" panose="02010600030101010101" pitchFamily="2" charset="-122"/>
            </a:endParaRPr>
          </a:p>
        </p:txBody>
      </p:sp>
      <p:sp>
        <p:nvSpPr>
          <p:cNvPr id="55300" name="矩形 55299"/>
          <p:cNvSpPr/>
          <p:nvPr/>
        </p:nvSpPr>
        <p:spPr>
          <a:xfrm>
            <a:off x="2987675" y="0"/>
            <a:ext cx="5540375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1117600" lvl="0" indent="-1117600"/>
            <a:r>
              <a:rPr lang="zh-CN" altLang="en-US" sz="3600" b="1" dirty="0">
                <a:solidFill>
                  <a:schemeClr val="tx1"/>
                </a:solidFill>
                <a:latin typeface="宋体" panose="02010600030101010101" pitchFamily="2" charset="-122"/>
              </a:rPr>
              <a:t>物的不安全状态</a:t>
            </a:r>
            <a:endParaRPr lang="zh-CN" altLang="en-US" sz="3600" b="1" dirty="0">
              <a:solidFill>
                <a:schemeClr val="tx1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322" name="标题 5632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lang="zh-CN" altLang="en-US" dirty="0"/>
          </a:p>
        </p:txBody>
      </p:sp>
      <p:sp>
        <p:nvSpPr>
          <p:cNvPr id="56324" name="矩形 56323"/>
          <p:cNvSpPr/>
          <p:nvPr/>
        </p:nvSpPr>
        <p:spPr>
          <a:xfrm>
            <a:off x="611188" y="1052513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90000"/>
              </a:lnSpc>
              <a:buNone/>
            </a:pPr>
            <a:r>
              <a:rPr lang="en-US" altLang="zh-CN" sz="2400" dirty="0">
                <a:solidFill>
                  <a:srgbClr val="FF0000"/>
                </a:solidFill>
                <a:latin typeface="宋体" panose="02010600030101010101" pitchFamily="2" charset="-122"/>
              </a:rPr>
              <a:t>4</a:t>
            </a: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</a:rPr>
              <a:t>、生产（施工）场地环境不良</a:t>
            </a:r>
            <a:endParaRPr lang="zh-CN" altLang="en-US" sz="2400" dirty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 lvl="0">
              <a:lnSpc>
                <a:spcPct val="90000"/>
              </a:lnSpc>
              <a:buNone/>
            </a:pPr>
            <a:endParaRPr lang="zh-CN" altLang="en-US" sz="2400" dirty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 lvl="0">
              <a:lnSpc>
                <a:spcPct val="90000"/>
              </a:lnSpc>
              <a:buNone/>
            </a:pPr>
            <a:r>
              <a:rPr lang="zh-CN" altLang="en-US" sz="2400" dirty="0">
                <a:latin typeface="宋体" panose="02010600030101010101" pitchFamily="2" charset="-122"/>
              </a:rPr>
              <a:t>（</a:t>
            </a:r>
            <a:r>
              <a:rPr lang="en-US" altLang="zh-CN" sz="2400" dirty="0">
                <a:latin typeface="宋体" panose="02010600030101010101" pitchFamily="2" charset="-122"/>
              </a:rPr>
              <a:t>1</a:t>
            </a:r>
            <a:r>
              <a:rPr lang="zh-CN" altLang="en-US" sz="2400" dirty="0">
                <a:latin typeface="宋体" panose="02010600030101010101" pitchFamily="2" charset="-122"/>
              </a:rPr>
              <a:t>）照明光线不良、</a:t>
            </a:r>
            <a:endParaRPr lang="zh-CN" altLang="en-US" sz="2400" dirty="0">
              <a:latin typeface="宋体" panose="02010600030101010101" pitchFamily="2" charset="-122"/>
            </a:endParaRPr>
          </a:p>
          <a:p>
            <a:pPr lvl="0">
              <a:lnSpc>
                <a:spcPct val="90000"/>
              </a:lnSpc>
              <a:buNone/>
            </a:pPr>
            <a:r>
              <a:rPr lang="zh-CN" altLang="en-US" sz="2400" dirty="0">
                <a:latin typeface="宋体" panose="02010600030101010101" pitchFamily="2" charset="-122"/>
              </a:rPr>
              <a:t>（</a:t>
            </a:r>
            <a:r>
              <a:rPr lang="en-US" altLang="zh-CN" sz="2400" dirty="0">
                <a:latin typeface="宋体" panose="02010600030101010101" pitchFamily="2" charset="-122"/>
              </a:rPr>
              <a:t>2</a:t>
            </a:r>
            <a:r>
              <a:rPr lang="zh-CN" altLang="en-US" sz="2400" dirty="0">
                <a:latin typeface="宋体" panose="02010600030101010101" pitchFamily="2" charset="-122"/>
              </a:rPr>
              <a:t>）通风不良、</a:t>
            </a:r>
            <a:endParaRPr lang="zh-CN" altLang="en-US" sz="2400" dirty="0">
              <a:latin typeface="宋体" panose="02010600030101010101" pitchFamily="2" charset="-122"/>
            </a:endParaRPr>
          </a:p>
          <a:p>
            <a:pPr lvl="0">
              <a:lnSpc>
                <a:spcPct val="90000"/>
              </a:lnSpc>
              <a:buNone/>
            </a:pPr>
            <a:r>
              <a:rPr lang="zh-CN" altLang="en-US" sz="2400" dirty="0">
                <a:latin typeface="宋体" panose="02010600030101010101" pitchFamily="2" charset="-122"/>
              </a:rPr>
              <a:t>（</a:t>
            </a:r>
            <a:r>
              <a:rPr lang="en-US" altLang="zh-CN" sz="2400" dirty="0">
                <a:latin typeface="宋体" panose="02010600030101010101" pitchFamily="2" charset="-122"/>
              </a:rPr>
              <a:t>3</a:t>
            </a:r>
            <a:r>
              <a:rPr lang="zh-CN" altLang="en-US" sz="2400" dirty="0">
                <a:latin typeface="宋体" panose="02010600030101010101" pitchFamily="2" charset="-122"/>
              </a:rPr>
              <a:t>）作业场所狭窄、</a:t>
            </a:r>
            <a:endParaRPr lang="zh-CN" altLang="en-US" sz="2400" dirty="0">
              <a:latin typeface="宋体" panose="02010600030101010101" pitchFamily="2" charset="-122"/>
            </a:endParaRPr>
          </a:p>
          <a:p>
            <a:pPr lvl="0">
              <a:lnSpc>
                <a:spcPct val="90000"/>
              </a:lnSpc>
              <a:buNone/>
            </a:pPr>
            <a:r>
              <a:rPr lang="zh-CN" altLang="en-US" sz="2400" dirty="0">
                <a:latin typeface="宋体" panose="02010600030101010101" pitchFamily="2" charset="-122"/>
              </a:rPr>
              <a:t>（</a:t>
            </a:r>
            <a:r>
              <a:rPr lang="en-US" altLang="zh-CN" sz="2400" dirty="0">
                <a:latin typeface="宋体" panose="02010600030101010101" pitchFamily="2" charset="-122"/>
              </a:rPr>
              <a:t>4</a:t>
            </a:r>
            <a:r>
              <a:rPr lang="zh-CN" altLang="en-US" sz="2400" dirty="0">
                <a:latin typeface="宋体" panose="02010600030101010101" pitchFamily="2" charset="-122"/>
              </a:rPr>
              <a:t>）作业场地杂乱、</a:t>
            </a:r>
            <a:endParaRPr lang="zh-CN" altLang="en-US" sz="2400" dirty="0">
              <a:latin typeface="宋体" panose="02010600030101010101" pitchFamily="2" charset="-122"/>
            </a:endParaRPr>
          </a:p>
          <a:p>
            <a:pPr lvl="0">
              <a:lnSpc>
                <a:spcPct val="90000"/>
              </a:lnSpc>
              <a:buNone/>
            </a:pPr>
            <a:r>
              <a:rPr lang="zh-CN" altLang="en-US" sz="2400" dirty="0">
                <a:latin typeface="宋体" panose="02010600030101010101" pitchFamily="2" charset="-122"/>
              </a:rPr>
              <a:t>（</a:t>
            </a:r>
            <a:r>
              <a:rPr lang="en-US" altLang="zh-CN" sz="2400" dirty="0">
                <a:latin typeface="宋体" panose="02010600030101010101" pitchFamily="2" charset="-122"/>
              </a:rPr>
              <a:t>5</a:t>
            </a:r>
            <a:r>
              <a:rPr lang="zh-CN" altLang="en-US" sz="2400" dirty="0">
                <a:latin typeface="宋体" panose="02010600030101010101" pitchFamily="2" charset="-122"/>
              </a:rPr>
              <a:t>）交通线路的配置不安全、</a:t>
            </a:r>
            <a:endParaRPr lang="zh-CN" altLang="en-US" sz="2400" dirty="0">
              <a:latin typeface="宋体" panose="02010600030101010101" pitchFamily="2" charset="-122"/>
            </a:endParaRPr>
          </a:p>
          <a:p>
            <a:pPr lvl="0">
              <a:lnSpc>
                <a:spcPct val="90000"/>
              </a:lnSpc>
              <a:buNone/>
            </a:pPr>
            <a:r>
              <a:rPr lang="zh-CN" altLang="en-US" sz="2400" dirty="0">
                <a:latin typeface="宋体" panose="02010600030101010101" pitchFamily="2" charset="-122"/>
              </a:rPr>
              <a:t>（</a:t>
            </a:r>
            <a:r>
              <a:rPr lang="en-US" altLang="zh-CN" sz="2400" dirty="0">
                <a:latin typeface="宋体" panose="02010600030101010101" pitchFamily="2" charset="-122"/>
              </a:rPr>
              <a:t>6</a:t>
            </a:r>
            <a:r>
              <a:rPr lang="zh-CN" altLang="en-US" sz="2400" dirty="0">
                <a:latin typeface="宋体" panose="02010600030101010101" pitchFamily="2" charset="-122"/>
              </a:rPr>
              <a:t>）操作工序设计或配置不安全、</a:t>
            </a:r>
            <a:endParaRPr lang="zh-CN" altLang="en-US" sz="2400" dirty="0">
              <a:latin typeface="宋体" panose="02010600030101010101" pitchFamily="2" charset="-122"/>
            </a:endParaRPr>
          </a:p>
          <a:p>
            <a:pPr lvl="0">
              <a:lnSpc>
                <a:spcPct val="90000"/>
              </a:lnSpc>
              <a:buNone/>
            </a:pPr>
            <a:r>
              <a:rPr lang="zh-CN" altLang="en-US" sz="2400" dirty="0">
                <a:latin typeface="宋体" panose="02010600030101010101" pitchFamily="2" charset="-122"/>
              </a:rPr>
              <a:t>（</a:t>
            </a:r>
            <a:r>
              <a:rPr lang="en-US" altLang="zh-CN" sz="2400" dirty="0">
                <a:latin typeface="宋体" panose="02010600030101010101" pitchFamily="2" charset="-122"/>
              </a:rPr>
              <a:t>7</a:t>
            </a:r>
            <a:r>
              <a:rPr lang="zh-CN" altLang="en-US" sz="2400" dirty="0">
                <a:latin typeface="宋体" panose="02010600030101010101" pitchFamily="2" charset="-122"/>
              </a:rPr>
              <a:t>）地面滑、</a:t>
            </a:r>
            <a:endParaRPr lang="zh-CN" altLang="en-US" sz="2400" dirty="0">
              <a:latin typeface="宋体" panose="02010600030101010101" pitchFamily="2" charset="-122"/>
            </a:endParaRPr>
          </a:p>
          <a:p>
            <a:pPr lvl="0">
              <a:lnSpc>
                <a:spcPct val="90000"/>
              </a:lnSpc>
              <a:buNone/>
            </a:pPr>
            <a:r>
              <a:rPr lang="zh-CN" altLang="en-US" sz="2400" dirty="0">
                <a:latin typeface="宋体" panose="02010600030101010101" pitchFamily="2" charset="-122"/>
              </a:rPr>
              <a:t>（</a:t>
            </a:r>
            <a:r>
              <a:rPr lang="en-US" altLang="zh-CN" sz="2400" dirty="0">
                <a:latin typeface="宋体" panose="02010600030101010101" pitchFamily="2" charset="-122"/>
              </a:rPr>
              <a:t>8</a:t>
            </a:r>
            <a:r>
              <a:rPr lang="zh-CN" altLang="en-US" sz="2400" dirty="0">
                <a:latin typeface="宋体" panose="02010600030101010101" pitchFamily="2" charset="-122"/>
              </a:rPr>
              <a:t>）储存方法不安全、</a:t>
            </a:r>
            <a:endParaRPr lang="zh-CN" altLang="en-US" sz="2400" dirty="0">
              <a:latin typeface="宋体" panose="02010600030101010101" pitchFamily="2" charset="-122"/>
            </a:endParaRPr>
          </a:p>
          <a:p>
            <a:pPr lvl="0">
              <a:lnSpc>
                <a:spcPct val="90000"/>
              </a:lnSpc>
              <a:buNone/>
            </a:pPr>
            <a:r>
              <a:rPr lang="zh-CN" altLang="en-US" sz="2400" dirty="0">
                <a:latin typeface="宋体" panose="02010600030101010101" pitchFamily="2" charset="-122"/>
              </a:rPr>
              <a:t>（</a:t>
            </a:r>
            <a:r>
              <a:rPr lang="en-US" altLang="zh-CN" sz="2400" dirty="0">
                <a:latin typeface="宋体" panose="02010600030101010101" pitchFamily="2" charset="-122"/>
              </a:rPr>
              <a:t>9</a:t>
            </a:r>
            <a:r>
              <a:rPr lang="zh-CN" altLang="en-US" sz="2400" dirty="0">
                <a:latin typeface="宋体" panose="02010600030101010101" pitchFamily="2" charset="-122"/>
              </a:rPr>
              <a:t>）环境温度、湿度不当、</a:t>
            </a:r>
            <a:endParaRPr lang="zh-CN" altLang="en-US" sz="2400" dirty="0">
              <a:latin typeface="宋体" panose="02010600030101010101" pitchFamily="2" charset="-122"/>
            </a:endParaRPr>
          </a:p>
          <a:p>
            <a:pPr lvl="0">
              <a:lnSpc>
                <a:spcPct val="90000"/>
              </a:lnSpc>
            </a:pPr>
            <a:endParaRPr lang="zh-CN" altLang="en-US" sz="2400" dirty="0">
              <a:solidFill>
                <a:srgbClr val="FFFF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348" name="标题 57347"/>
          <p:cNvSpPr>
            <a:spLocks noGrp="1"/>
          </p:cNvSpPr>
          <p:nvPr>
            <p:ph type="title"/>
          </p:nvPr>
        </p:nvSpPr>
        <p:spPr>
          <a:xfrm>
            <a:off x="3203575" y="0"/>
            <a:ext cx="5616575" cy="685800"/>
          </a:xfrm>
          <a:ln/>
        </p:spPr>
        <p:txBody>
          <a:bodyPr vert="horz" wrap="square" lIns="91440" tIns="45720" rIns="91440" bIns="45720" anchor="ctr" anchorCtr="0"/>
          <a:p>
            <a:r>
              <a:rPr lang="zh-CN" altLang="en-US" sz="4000" b="1" dirty="0"/>
              <a:t>物的不安全状态释义</a:t>
            </a:r>
            <a:endParaRPr lang="zh-CN" altLang="en-US" sz="4000" b="1" dirty="0"/>
          </a:p>
        </p:txBody>
      </p:sp>
      <p:sp>
        <p:nvSpPr>
          <p:cNvPr id="57349" name="文本占位符 57348"/>
          <p:cNvSpPr>
            <a:spLocks noGrp="1"/>
          </p:cNvSpPr>
          <p:nvPr>
            <p:ph type="body" idx="1"/>
          </p:nvPr>
        </p:nvSpPr>
        <p:spPr>
          <a:xfrm>
            <a:off x="684213" y="908050"/>
            <a:ext cx="7772400" cy="4968875"/>
          </a:xfrm>
          <a:ln/>
        </p:spPr>
        <p:txBody>
          <a:bodyPr/>
          <a:p>
            <a:pPr>
              <a:lnSpc>
                <a:spcPct val="80000"/>
              </a:lnSpc>
              <a:buNone/>
            </a:pPr>
            <a:r>
              <a:rPr lang="zh-CN" altLang="en-US" sz="2000" dirty="0">
                <a:solidFill>
                  <a:srgbClr val="FF0000"/>
                </a:solidFill>
              </a:rPr>
              <a:t>一、防护、保险、信号等装置缺乏或有缺陷</a:t>
            </a:r>
            <a:endParaRPr lang="zh-CN" altLang="en-US" sz="2000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None/>
            </a:pPr>
            <a:endParaRPr lang="zh-CN" altLang="en-US" sz="2000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zh-CN" sz="2000" dirty="0"/>
              <a:t>1</a:t>
            </a:r>
            <a:r>
              <a:rPr lang="zh-CN" altLang="en-US" sz="2000" dirty="0"/>
              <a:t>、无防护</a:t>
            </a:r>
            <a:endParaRPr lang="zh-CN" altLang="en-US" sz="2000" dirty="0"/>
          </a:p>
          <a:p>
            <a:pPr>
              <a:lnSpc>
                <a:spcPct val="80000"/>
              </a:lnSpc>
              <a:buNone/>
            </a:pPr>
            <a:endParaRPr lang="zh-CN" altLang="en-US" sz="2000" dirty="0"/>
          </a:p>
          <a:p>
            <a:pPr>
              <a:lnSpc>
                <a:spcPct val="80000"/>
              </a:lnSpc>
              <a:buNone/>
            </a:pPr>
            <a:r>
              <a:rPr lang="en-US" altLang="zh-CN" sz="2000" dirty="0"/>
              <a:t>1.1</a:t>
            </a:r>
            <a:r>
              <a:rPr lang="zh-CN" altLang="en-US" sz="2000" dirty="0"/>
              <a:t>、无防护罩</a:t>
            </a:r>
            <a:endParaRPr lang="zh-CN" altLang="en-US" sz="2000" dirty="0"/>
          </a:p>
          <a:p>
            <a:pPr>
              <a:lnSpc>
                <a:spcPct val="80000"/>
              </a:lnSpc>
              <a:buNone/>
            </a:pPr>
            <a:r>
              <a:rPr lang="en-US" altLang="zh-CN" sz="2000" dirty="0"/>
              <a:t>1.2</a:t>
            </a:r>
            <a:r>
              <a:rPr lang="zh-CN" altLang="en-US" sz="2000" dirty="0"/>
              <a:t>、无安全保护装置</a:t>
            </a:r>
            <a:endParaRPr lang="zh-CN" altLang="en-US" sz="2000" dirty="0"/>
          </a:p>
          <a:p>
            <a:pPr>
              <a:lnSpc>
                <a:spcPct val="80000"/>
              </a:lnSpc>
              <a:buNone/>
            </a:pPr>
            <a:r>
              <a:rPr lang="en-US" altLang="zh-CN" sz="2000" dirty="0"/>
              <a:t>1.3</a:t>
            </a:r>
            <a:r>
              <a:rPr lang="zh-CN" altLang="en-US" sz="2000" dirty="0"/>
              <a:t>、无报警装置</a:t>
            </a:r>
            <a:endParaRPr lang="zh-CN" altLang="en-US" sz="2000" dirty="0"/>
          </a:p>
          <a:p>
            <a:pPr>
              <a:lnSpc>
                <a:spcPct val="80000"/>
              </a:lnSpc>
              <a:buNone/>
            </a:pPr>
            <a:r>
              <a:rPr lang="en-US" altLang="zh-CN" sz="2000" dirty="0"/>
              <a:t>1.4</a:t>
            </a:r>
            <a:r>
              <a:rPr lang="zh-CN" altLang="en-US" sz="2000" dirty="0"/>
              <a:t>、无安全标志</a:t>
            </a:r>
            <a:endParaRPr lang="zh-CN" altLang="en-US" sz="2000" dirty="0"/>
          </a:p>
          <a:p>
            <a:pPr>
              <a:lnSpc>
                <a:spcPct val="80000"/>
              </a:lnSpc>
              <a:buNone/>
            </a:pPr>
            <a:r>
              <a:rPr lang="en-US" altLang="zh-CN" sz="2000" dirty="0"/>
              <a:t>1.5</a:t>
            </a:r>
            <a:r>
              <a:rPr lang="zh-CN" altLang="en-US" sz="2000" dirty="0"/>
              <a:t>、无护栏或护栏损坏</a:t>
            </a:r>
            <a:endParaRPr lang="zh-CN" altLang="en-US" sz="2000" dirty="0"/>
          </a:p>
          <a:p>
            <a:pPr>
              <a:lnSpc>
                <a:spcPct val="80000"/>
              </a:lnSpc>
              <a:buNone/>
            </a:pPr>
            <a:r>
              <a:rPr lang="en-US" altLang="zh-CN" sz="2000" dirty="0"/>
              <a:t>1.6</a:t>
            </a:r>
            <a:r>
              <a:rPr lang="zh-CN" altLang="en-US" sz="2000" dirty="0"/>
              <a:t>、（电气）未接地</a:t>
            </a:r>
            <a:endParaRPr lang="zh-CN" altLang="en-US" sz="2000" dirty="0"/>
          </a:p>
          <a:p>
            <a:pPr>
              <a:lnSpc>
                <a:spcPct val="80000"/>
              </a:lnSpc>
              <a:buNone/>
            </a:pPr>
            <a:r>
              <a:rPr lang="en-US" altLang="zh-CN" sz="2000" dirty="0"/>
              <a:t>1.7</a:t>
            </a:r>
            <a:r>
              <a:rPr lang="zh-CN" altLang="en-US" sz="2000" dirty="0"/>
              <a:t>、绝缘不良</a:t>
            </a:r>
            <a:endParaRPr lang="zh-CN" altLang="en-US" sz="2000" dirty="0"/>
          </a:p>
          <a:p>
            <a:pPr>
              <a:lnSpc>
                <a:spcPct val="80000"/>
              </a:lnSpc>
              <a:buNone/>
            </a:pPr>
            <a:r>
              <a:rPr lang="en-US" altLang="zh-CN" sz="2000" dirty="0"/>
              <a:t>1.8</a:t>
            </a:r>
            <a:r>
              <a:rPr lang="zh-CN" altLang="en-US" sz="2000" dirty="0"/>
              <a:t>、无消音系统、噪声大</a:t>
            </a:r>
            <a:endParaRPr lang="zh-CN" altLang="en-US" sz="2000" dirty="0"/>
          </a:p>
          <a:p>
            <a:pPr>
              <a:lnSpc>
                <a:spcPct val="80000"/>
              </a:lnSpc>
              <a:buNone/>
            </a:pPr>
            <a:r>
              <a:rPr lang="en-US" altLang="zh-CN" sz="2000" dirty="0"/>
              <a:t>1.9</a:t>
            </a:r>
            <a:r>
              <a:rPr lang="zh-CN" altLang="en-US" sz="2000" dirty="0"/>
              <a:t>、危房内作业</a:t>
            </a:r>
            <a:endParaRPr lang="zh-CN" altLang="en-US" sz="2000" dirty="0"/>
          </a:p>
          <a:p>
            <a:pPr>
              <a:lnSpc>
                <a:spcPct val="80000"/>
              </a:lnSpc>
              <a:buNone/>
            </a:pPr>
            <a:r>
              <a:rPr lang="en-US" altLang="zh-CN" sz="2000" dirty="0"/>
              <a:t>1.10</a:t>
            </a:r>
            <a:r>
              <a:rPr lang="zh-CN" altLang="en-US" sz="2000" dirty="0"/>
              <a:t>、未安装防止“跑车”的挡车器或挡车栏</a:t>
            </a:r>
            <a:endParaRPr lang="zh-CN" altLang="en-US" sz="2000" dirty="0"/>
          </a:p>
          <a:p>
            <a:pPr>
              <a:lnSpc>
                <a:spcPct val="80000"/>
              </a:lnSpc>
              <a:buNone/>
            </a:pPr>
            <a:r>
              <a:rPr lang="en-US" altLang="zh-CN" sz="2000" dirty="0"/>
              <a:t>1.11</a:t>
            </a:r>
            <a:r>
              <a:rPr lang="zh-CN" altLang="en-US" sz="2000" dirty="0"/>
              <a:t>、其他</a:t>
            </a:r>
            <a:endParaRPr lang="zh-CN" altLang="en-US" sz="2000" dirty="0"/>
          </a:p>
          <a:p>
            <a:pPr>
              <a:lnSpc>
                <a:spcPct val="80000"/>
              </a:lnSpc>
              <a:buNone/>
            </a:pPr>
            <a:endParaRPr lang="zh-CN" altLang="en-US" sz="2000" dirty="0"/>
          </a:p>
          <a:p>
            <a:pPr>
              <a:lnSpc>
                <a:spcPct val="80000"/>
              </a:lnSpc>
              <a:buNone/>
            </a:pPr>
            <a:r>
              <a:rPr lang="zh-CN" altLang="en-US" sz="1000" dirty="0"/>
              <a:t>     </a:t>
            </a:r>
            <a:endParaRPr lang="zh-CN" altLang="en-US" sz="10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8370" name="标题 58369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lang="zh-CN" altLang="en-US" dirty="0"/>
          </a:p>
        </p:txBody>
      </p:sp>
      <p:sp>
        <p:nvSpPr>
          <p:cNvPr id="58372" name="文本占位符 58371"/>
          <p:cNvSpPr>
            <a:spLocks noGrp="1"/>
          </p:cNvSpPr>
          <p:nvPr>
            <p:ph type="body" idx="1"/>
          </p:nvPr>
        </p:nvSpPr>
        <p:spPr>
          <a:xfrm>
            <a:off x="684213" y="908050"/>
            <a:ext cx="7772400" cy="4833938"/>
          </a:xfrm>
          <a:ln/>
        </p:spPr>
        <p:txBody>
          <a:bodyPr/>
          <a:p>
            <a:pPr>
              <a:buNone/>
            </a:pPr>
            <a:r>
              <a:rPr lang="en-US" altLang="zh-CN" b="1" dirty="0"/>
              <a:t>2</a:t>
            </a:r>
            <a:r>
              <a:rPr lang="zh-CN" altLang="en-US" b="1" dirty="0"/>
              <a:t>、防护不当</a:t>
            </a:r>
            <a:endParaRPr lang="zh-CN" altLang="en-US" b="1" dirty="0"/>
          </a:p>
          <a:p>
            <a:pPr>
              <a:buNone/>
            </a:pPr>
            <a:endParaRPr lang="zh-CN" altLang="en-US" b="1" dirty="0"/>
          </a:p>
          <a:p>
            <a:pPr>
              <a:buNone/>
            </a:pPr>
            <a:r>
              <a:rPr lang="en-US" altLang="zh-CN" dirty="0"/>
              <a:t>2.1</a:t>
            </a:r>
            <a:r>
              <a:rPr lang="zh-CN" altLang="en-US" dirty="0"/>
              <a:t>、防护罩未在适当位置</a:t>
            </a:r>
            <a:endParaRPr lang="zh-CN" altLang="en-US" dirty="0"/>
          </a:p>
          <a:p>
            <a:pPr>
              <a:buNone/>
            </a:pPr>
            <a:r>
              <a:rPr lang="en-US" altLang="zh-CN" dirty="0"/>
              <a:t>2.2</a:t>
            </a:r>
            <a:r>
              <a:rPr lang="zh-CN" altLang="en-US" dirty="0"/>
              <a:t>、防护装置未调整不当</a:t>
            </a:r>
            <a:endParaRPr lang="zh-CN" altLang="en-US" dirty="0"/>
          </a:p>
          <a:p>
            <a:pPr>
              <a:buNone/>
            </a:pPr>
            <a:r>
              <a:rPr lang="en-US" altLang="zh-CN" dirty="0"/>
              <a:t>2.3</a:t>
            </a:r>
            <a:r>
              <a:rPr lang="zh-CN" altLang="en-US" dirty="0"/>
              <a:t>、防爆装置不当</a:t>
            </a:r>
            <a:endParaRPr lang="zh-CN" altLang="en-US" dirty="0"/>
          </a:p>
          <a:p>
            <a:pPr>
              <a:buNone/>
            </a:pPr>
            <a:r>
              <a:rPr lang="en-US" altLang="zh-CN" dirty="0"/>
              <a:t>2.4</a:t>
            </a:r>
            <a:r>
              <a:rPr lang="zh-CN" altLang="en-US" dirty="0"/>
              <a:t>、电气装置带电部分裸露</a:t>
            </a:r>
            <a:endParaRPr lang="zh-CN" altLang="en-US" dirty="0"/>
          </a:p>
          <a:p>
            <a:pPr>
              <a:buNone/>
            </a:pPr>
            <a:r>
              <a:rPr lang="en-US" altLang="zh-CN" dirty="0"/>
              <a:t>2.5</a:t>
            </a:r>
            <a:r>
              <a:rPr lang="zh-CN" altLang="en-US" dirty="0"/>
              <a:t>、其他</a:t>
            </a:r>
            <a:endParaRPr lang="zh-CN" altLang="en-US" dirty="0"/>
          </a:p>
          <a:p>
            <a:pPr>
              <a:lnSpc>
                <a:spcPct val="80000"/>
              </a:lnSpc>
              <a:buNone/>
            </a:pPr>
            <a:r>
              <a:rPr lang="zh-CN" altLang="en-US" dirty="0"/>
              <a:t>      </a:t>
            </a:r>
            <a:endParaRPr lang="zh-CN" alt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394" name="标题 59393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lang="zh-CN" altLang="en-US" dirty="0"/>
          </a:p>
        </p:txBody>
      </p:sp>
      <p:sp>
        <p:nvSpPr>
          <p:cNvPr id="59396" name="文本占位符 59395"/>
          <p:cNvSpPr>
            <a:spLocks noGrp="1"/>
          </p:cNvSpPr>
          <p:nvPr>
            <p:ph type="body" idx="1"/>
          </p:nvPr>
        </p:nvSpPr>
        <p:spPr>
          <a:xfrm>
            <a:off x="684213" y="981075"/>
            <a:ext cx="7772400" cy="4114800"/>
          </a:xfrm>
          <a:ln/>
        </p:spPr>
        <p:txBody>
          <a:bodyPr/>
          <a:p>
            <a:pPr>
              <a:lnSpc>
                <a:spcPct val="80000"/>
              </a:lnSpc>
              <a:buNone/>
            </a:pPr>
            <a:r>
              <a:rPr lang="zh-CN" altLang="en-US" sz="2400" b="1" dirty="0"/>
              <a:t>二、设备、设施、工具、附件有缺陷</a:t>
            </a:r>
            <a:endParaRPr lang="zh-CN" altLang="en-US" sz="2400" b="1" dirty="0"/>
          </a:p>
          <a:p>
            <a:pPr>
              <a:lnSpc>
                <a:spcPct val="80000"/>
              </a:lnSpc>
            </a:pPr>
            <a:endParaRPr lang="zh-CN" altLang="en-US" sz="2400" b="1" dirty="0"/>
          </a:p>
          <a:p>
            <a:pPr>
              <a:lnSpc>
                <a:spcPct val="80000"/>
              </a:lnSpc>
              <a:buNone/>
            </a:pPr>
            <a:r>
              <a:rPr lang="en-US" altLang="zh-CN" sz="2400" dirty="0"/>
              <a:t>1</a:t>
            </a:r>
            <a:r>
              <a:rPr lang="zh-CN" altLang="en-US" sz="2400" dirty="0"/>
              <a:t>、设计不当，结构不符合安全要求</a:t>
            </a:r>
            <a:endParaRPr lang="zh-CN" altLang="en-US" sz="2400" dirty="0"/>
          </a:p>
          <a:p>
            <a:pPr>
              <a:lnSpc>
                <a:spcPct val="80000"/>
              </a:lnSpc>
              <a:buNone/>
            </a:pPr>
            <a:r>
              <a:rPr lang="en-US" altLang="zh-CN" sz="2400" dirty="0"/>
              <a:t>2</a:t>
            </a:r>
            <a:r>
              <a:rPr lang="zh-CN" altLang="en-US" sz="2400" dirty="0"/>
              <a:t>、通道门遮挡视线</a:t>
            </a:r>
            <a:endParaRPr lang="zh-CN" altLang="en-US" sz="2400" dirty="0"/>
          </a:p>
          <a:p>
            <a:pPr>
              <a:lnSpc>
                <a:spcPct val="80000"/>
              </a:lnSpc>
              <a:buNone/>
            </a:pPr>
            <a:r>
              <a:rPr lang="en-US" altLang="zh-CN" sz="2400" dirty="0"/>
              <a:t>3</a:t>
            </a:r>
            <a:r>
              <a:rPr lang="zh-CN" altLang="en-US" sz="2400" dirty="0"/>
              <a:t>、制动装置有缺陷</a:t>
            </a:r>
            <a:endParaRPr lang="zh-CN" altLang="en-US" sz="2400" dirty="0"/>
          </a:p>
          <a:p>
            <a:pPr>
              <a:lnSpc>
                <a:spcPct val="80000"/>
              </a:lnSpc>
              <a:buNone/>
            </a:pPr>
            <a:r>
              <a:rPr lang="en-US" altLang="zh-CN" sz="2400" dirty="0"/>
              <a:t>4</a:t>
            </a:r>
            <a:r>
              <a:rPr lang="zh-CN" altLang="en-US" sz="2400" dirty="0"/>
              <a:t>、安全间距不够</a:t>
            </a:r>
            <a:endParaRPr lang="zh-CN" altLang="en-US" sz="2400" dirty="0"/>
          </a:p>
          <a:p>
            <a:pPr>
              <a:lnSpc>
                <a:spcPct val="80000"/>
              </a:lnSpc>
              <a:buNone/>
            </a:pPr>
            <a:r>
              <a:rPr lang="en-US" altLang="zh-CN" sz="2400" dirty="0"/>
              <a:t>5</a:t>
            </a:r>
            <a:r>
              <a:rPr lang="zh-CN" altLang="en-US" sz="2400" dirty="0"/>
              <a:t>、拦车网有缺陷</a:t>
            </a:r>
            <a:endParaRPr lang="zh-CN" altLang="en-US" sz="2400" dirty="0"/>
          </a:p>
          <a:p>
            <a:pPr>
              <a:lnSpc>
                <a:spcPct val="80000"/>
              </a:lnSpc>
              <a:buNone/>
            </a:pPr>
            <a:r>
              <a:rPr lang="en-US" altLang="zh-CN" sz="2400" dirty="0"/>
              <a:t>6</a:t>
            </a:r>
            <a:r>
              <a:rPr lang="zh-CN" altLang="en-US" sz="2400" dirty="0"/>
              <a:t>、工件有锋利毛刺、毛边</a:t>
            </a:r>
            <a:endParaRPr lang="zh-CN" altLang="en-US" sz="2400" dirty="0"/>
          </a:p>
          <a:p>
            <a:pPr>
              <a:lnSpc>
                <a:spcPct val="80000"/>
              </a:lnSpc>
              <a:buNone/>
            </a:pPr>
            <a:r>
              <a:rPr lang="en-US" altLang="zh-CN" sz="2400" dirty="0"/>
              <a:t>7</a:t>
            </a:r>
            <a:r>
              <a:rPr lang="zh-CN" altLang="en-US" sz="2400" dirty="0"/>
              <a:t>、设施上有锋利倒棱</a:t>
            </a:r>
            <a:endParaRPr lang="zh-CN" altLang="en-US" sz="2400" dirty="0"/>
          </a:p>
          <a:p>
            <a:pPr>
              <a:lnSpc>
                <a:spcPct val="80000"/>
              </a:lnSpc>
              <a:buNone/>
            </a:pPr>
            <a:r>
              <a:rPr lang="en-US" altLang="zh-CN" sz="2400" dirty="0"/>
              <a:t>8</a:t>
            </a:r>
            <a:r>
              <a:rPr lang="zh-CN" altLang="en-US" sz="2400" dirty="0"/>
              <a:t>、其他</a:t>
            </a:r>
            <a:endParaRPr lang="zh-CN" altLang="en-US" sz="2400" dirty="0"/>
          </a:p>
          <a:p>
            <a:pPr>
              <a:lnSpc>
                <a:spcPct val="80000"/>
              </a:lnSpc>
            </a:pPr>
            <a:endParaRPr lang="zh-CN" alt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标题 39937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lang="zh-CN" altLang="en-US" dirty="0"/>
          </a:p>
        </p:txBody>
      </p:sp>
      <p:sp>
        <p:nvSpPr>
          <p:cNvPr id="39940" name="文本框 39939"/>
          <p:cNvSpPr txBox="1"/>
          <p:nvPr/>
        </p:nvSpPr>
        <p:spPr>
          <a:xfrm>
            <a:off x="1044575" y="1701800"/>
            <a:ext cx="6623050" cy="330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zh-CN" altLang="en-US" sz="2400" b="1" u="sng" dirty="0">
                <a:solidFill>
                  <a:srgbClr val="FF3300"/>
                </a:solidFill>
                <a:latin typeface="Arial" panose="020B0604020202020204" pitchFamily="34" charset="0"/>
              </a:rPr>
              <a:t>第一阶段  初建时期 </a:t>
            </a:r>
            <a:r>
              <a:rPr lang="zh-CN" altLang="en-US" b="1" dirty="0">
                <a:solidFill>
                  <a:schemeClr val="tx1"/>
                </a:solidFill>
                <a:latin typeface="Arial" panose="020B0604020202020204" pitchFamily="34" charset="0"/>
              </a:rPr>
              <a:t>（1955年—1957年）</a:t>
            </a:r>
            <a:endParaRPr lang="zh-CN" altLang="en-US" sz="2400" b="1" u="sng" dirty="0">
              <a:solidFill>
                <a:srgbClr val="FF3300"/>
              </a:solidFill>
              <a:latin typeface="Arial" panose="020B0604020202020204" pitchFamily="34" charset="0"/>
            </a:endParaRPr>
          </a:p>
          <a:p>
            <a:pPr algn="l">
              <a:spcBef>
                <a:spcPct val="50000"/>
              </a:spcBef>
            </a:pPr>
            <a:endParaRPr lang="zh-CN" altLang="en-US" sz="2400" b="1" u="sng" dirty="0">
              <a:solidFill>
                <a:srgbClr val="FF3300"/>
              </a:solidFill>
              <a:latin typeface="Arial" panose="020B0604020202020204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</a:rPr>
              <a:t>三大规程——1956：</a:t>
            </a:r>
            <a:endParaRPr lang="zh-CN" altLang="en-US" sz="20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l">
              <a:spcBef>
                <a:spcPct val="50000"/>
              </a:spcBef>
            </a:pPr>
            <a:endParaRPr lang="zh-CN" altLang="en-US" sz="18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</a:rPr>
              <a:t>  《工厂安全卫生规程》</a:t>
            </a:r>
            <a:endParaRPr lang="zh-CN" altLang="en-US" sz="20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</a:rPr>
              <a:t>  《建筑安装工程安全技术规程》</a:t>
            </a:r>
            <a:endParaRPr lang="zh-CN" altLang="en-US" sz="20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</a:rPr>
              <a:t>  《工人职员伤亡事故报告规程》</a:t>
            </a:r>
            <a:endParaRPr lang="zh-CN" altLang="en-US" sz="20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39941" name="图片 39940" descr="AG00038_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5963" y="3644900"/>
            <a:ext cx="2881312" cy="16573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0418" name="标题 60417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lang="zh-CN" altLang="en-US" dirty="0"/>
          </a:p>
        </p:txBody>
      </p:sp>
      <p:sp>
        <p:nvSpPr>
          <p:cNvPr id="60419" name="文本占位符 6041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pPr>
              <a:buNone/>
            </a:pPr>
            <a:r>
              <a:rPr lang="zh-CN" altLang="en-US" b="1" dirty="0"/>
              <a:t>三、个人防护用品用具</a:t>
            </a:r>
            <a:r>
              <a:rPr lang="en-US" altLang="zh-CN" b="1" dirty="0">
                <a:latin typeface="Times New Roman" panose="02020603050405020304" pitchFamily="18" charset="0"/>
              </a:rPr>
              <a:t>—</a:t>
            </a:r>
            <a:r>
              <a:rPr lang="zh-CN" altLang="en-US" b="1" dirty="0"/>
              <a:t>防护服、手套、护目镜及面罩、呼吸器官用具、听力护具、安全带、安全帽、安全鞋等缺少或有缺陷</a:t>
            </a:r>
            <a:endParaRPr lang="zh-CN" altLang="en-US" b="1" dirty="0"/>
          </a:p>
          <a:p>
            <a:pPr>
              <a:buNone/>
            </a:pPr>
            <a:endParaRPr lang="zh-CN" altLang="en-US" b="1" dirty="0"/>
          </a:p>
          <a:p>
            <a:pPr>
              <a:buNone/>
            </a:pPr>
            <a:r>
              <a:rPr lang="zh-CN" altLang="en-US" dirty="0"/>
              <a:t>     </a:t>
            </a:r>
            <a:r>
              <a:rPr lang="en-US" altLang="zh-CN" dirty="0"/>
              <a:t>1</a:t>
            </a:r>
            <a:r>
              <a:rPr lang="zh-CN" altLang="en-US" dirty="0"/>
              <a:t>、无个人防护用品用具</a:t>
            </a:r>
            <a:endParaRPr lang="zh-CN" altLang="en-US" dirty="0"/>
          </a:p>
          <a:p>
            <a:pPr>
              <a:buNone/>
            </a:pPr>
            <a:r>
              <a:rPr lang="zh-CN" altLang="en-US" dirty="0"/>
              <a:t>     </a:t>
            </a:r>
            <a:r>
              <a:rPr lang="en-US" altLang="zh-CN" dirty="0"/>
              <a:t>2</a:t>
            </a:r>
            <a:r>
              <a:rPr lang="zh-CN" altLang="en-US" dirty="0"/>
              <a:t>、所用</a:t>
            </a:r>
            <a:r>
              <a:rPr lang="zh-CN" altLang="en-US" dirty="0">
                <a:hlinkClick r:id="rId1" action="ppaction://hlinkfile"/>
              </a:rPr>
              <a:t>防护用品用具不符合安全要求</a:t>
            </a:r>
            <a:endParaRPr lang="zh-CN" altLang="en-US" dirty="0"/>
          </a:p>
          <a:p>
            <a:pPr>
              <a:buNone/>
            </a:pPr>
            <a:endParaRPr lang="zh-CN" alt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42" name="标题 6144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lang="zh-CN" altLang="en-US" dirty="0"/>
          </a:p>
        </p:txBody>
      </p:sp>
      <p:sp>
        <p:nvSpPr>
          <p:cNvPr id="61444" name="文本占位符 61443"/>
          <p:cNvSpPr>
            <a:spLocks noGrp="1"/>
          </p:cNvSpPr>
          <p:nvPr>
            <p:ph type="body" idx="1"/>
          </p:nvPr>
        </p:nvSpPr>
        <p:spPr>
          <a:xfrm>
            <a:off x="755650" y="1196975"/>
            <a:ext cx="7772400" cy="4114800"/>
          </a:xfrm>
          <a:ln/>
        </p:spPr>
        <p:txBody>
          <a:bodyPr/>
          <a:p>
            <a:pPr>
              <a:buNone/>
            </a:pPr>
            <a:r>
              <a:rPr lang="zh-CN" altLang="en-US" b="1" dirty="0"/>
              <a:t>四、生产（施工）场地环境不良</a:t>
            </a:r>
            <a:endParaRPr lang="zh-CN" altLang="en-US" b="1" dirty="0"/>
          </a:p>
          <a:p>
            <a:pPr>
              <a:buNone/>
            </a:pPr>
            <a:endParaRPr lang="zh-CN" altLang="en-US" b="1" dirty="0"/>
          </a:p>
          <a:p>
            <a:pPr>
              <a:buNone/>
            </a:pPr>
            <a:r>
              <a:rPr lang="en-US" altLang="zh-CN" dirty="0"/>
              <a:t>1</a:t>
            </a:r>
            <a:r>
              <a:rPr lang="zh-CN" altLang="en-US" dirty="0"/>
              <a:t>、照明光线不良、照度不足</a:t>
            </a:r>
            <a:endParaRPr lang="zh-CN" altLang="en-US" dirty="0"/>
          </a:p>
          <a:p>
            <a:pPr>
              <a:buNone/>
            </a:pPr>
            <a:r>
              <a:rPr lang="en-US" altLang="zh-CN" dirty="0"/>
              <a:t>2</a:t>
            </a:r>
            <a:r>
              <a:rPr lang="zh-CN" altLang="en-US" dirty="0"/>
              <a:t>、通风不良或无通风，通风系统效率低</a:t>
            </a:r>
            <a:endParaRPr lang="zh-CN" altLang="en-US" dirty="0"/>
          </a:p>
          <a:p>
            <a:pPr>
              <a:buNone/>
            </a:pPr>
            <a:r>
              <a:rPr lang="en-US" altLang="zh-CN" dirty="0"/>
              <a:t>3</a:t>
            </a:r>
            <a:r>
              <a:rPr lang="zh-CN" altLang="en-US" dirty="0"/>
              <a:t>、风流断路，停电听风时爆破作业</a:t>
            </a:r>
            <a:endParaRPr lang="zh-CN" altLang="en-US" dirty="0"/>
          </a:p>
          <a:p>
            <a:pPr>
              <a:buNone/>
            </a:pPr>
            <a:r>
              <a:rPr lang="en-US" altLang="zh-CN" dirty="0"/>
              <a:t>4</a:t>
            </a:r>
            <a:r>
              <a:rPr lang="zh-CN" altLang="en-US" dirty="0"/>
              <a:t>、其他</a:t>
            </a:r>
            <a:endParaRPr lang="zh-CN" altLang="en-US" dirty="0"/>
          </a:p>
          <a:p>
            <a:endParaRPr lang="zh-CN" altLang="en-US" sz="24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2466" name="标题 62465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lang="zh-CN" altLang="en-US" dirty="0"/>
          </a:p>
        </p:txBody>
      </p:sp>
      <p:sp>
        <p:nvSpPr>
          <p:cNvPr id="62468" name="文本占位符 62467"/>
          <p:cNvSpPr>
            <a:spLocks noGrp="1"/>
          </p:cNvSpPr>
          <p:nvPr>
            <p:ph type="body" idx="1"/>
          </p:nvPr>
        </p:nvSpPr>
        <p:spPr>
          <a:xfrm>
            <a:off x="755650" y="1268413"/>
            <a:ext cx="7772400" cy="4114800"/>
          </a:xfrm>
          <a:ln/>
        </p:spPr>
        <p:txBody>
          <a:bodyPr/>
          <a:p>
            <a:pPr>
              <a:buNone/>
            </a:pPr>
            <a:r>
              <a:rPr lang="zh-CN" altLang="en-US" b="1" dirty="0"/>
              <a:t>五、作业场所狭窄，作业场地杂乱</a:t>
            </a:r>
            <a:endParaRPr lang="zh-CN" altLang="en-US" b="1" dirty="0"/>
          </a:p>
          <a:p>
            <a:pPr>
              <a:buNone/>
            </a:pPr>
            <a:endParaRPr lang="zh-CN" altLang="en-US" b="1" dirty="0"/>
          </a:p>
          <a:p>
            <a:pPr>
              <a:buNone/>
            </a:pPr>
            <a:r>
              <a:rPr lang="en-US" altLang="zh-CN" dirty="0"/>
              <a:t>1</a:t>
            </a:r>
            <a:r>
              <a:rPr lang="zh-CN" altLang="en-US" dirty="0"/>
              <a:t>、工具、制品、材料堆放不安全</a:t>
            </a:r>
            <a:endParaRPr lang="zh-CN" altLang="en-US" dirty="0"/>
          </a:p>
          <a:p>
            <a:pPr>
              <a:buNone/>
            </a:pPr>
            <a:r>
              <a:rPr lang="zh-CN" altLang="en-US" dirty="0"/>
              <a:t>      </a:t>
            </a:r>
            <a:endParaRPr lang="zh-CN" alt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3490" name="标题 63489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lang="zh-CN" altLang="en-US" dirty="0"/>
          </a:p>
        </p:txBody>
      </p:sp>
      <p:sp>
        <p:nvSpPr>
          <p:cNvPr id="63492" name="文本占位符 63491"/>
          <p:cNvSpPr>
            <a:spLocks noGrp="1"/>
          </p:cNvSpPr>
          <p:nvPr>
            <p:ph type="body" idx="1"/>
          </p:nvPr>
        </p:nvSpPr>
        <p:spPr>
          <a:xfrm>
            <a:off x="755650" y="1125538"/>
            <a:ext cx="7772400" cy="4114800"/>
          </a:xfrm>
          <a:ln/>
        </p:spPr>
        <p:txBody>
          <a:bodyPr/>
          <a:p>
            <a:pPr>
              <a:buNone/>
            </a:pPr>
            <a:r>
              <a:rPr lang="zh-CN" altLang="en-US" b="1" dirty="0"/>
              <a:t>六、交通线路的配置不安全，操作工序设计或配置不安全，地面滑等</a:t>
            </a:r>
            <a:endParaRPr lang="zh-CN" altLang="en-US" b="1" dirty="0"/>
          </a:p>
          <a:p>
            <a:pPr>
              <a:buNone/>
            </a:pPr>
            <a:endParaRPr lang="zh-CN" altLang="en-US" b="1" dirty="0"/>
          </a:p>
          <a:p>
            <a:pPr>
              <a:buNone/>
            </a:pPr>
            <a:r>
              <a:rPr lang="en-US" altLang="zh-CN" dirty="0"/>
              <a:t>1</a:t>
            </a:r>
            <a:r>
              <a:rPr lang="zh-CN" altLang="en-US" dirty="0"/>
              <a:t>、地面有油或其他液体</a:t>
            </a:r>
            <a:endParaRPr lang="zh-CN" altLang="en-US" dirty="0"/>
          </a:p>
          <a:p>
            <a:pPr>
              <a:buNone/>
            </a:pPr>
            <a:r>
              <a:rPr lang="en-US" altLang="zh-CN" dirty="0"/>
              <a:t>2</a:t>
            </a:r>
            <a:r>
              <a:rPr lang="zh-CN" altLang="en-US" dirty="0"/>
              <a:t>、地面长期积水或有其他润滑物</a:t>
            </a:r>
            <a:endParaRPr lang="zh-CN" altLang="en-US" dirty="0"/>
          </a:p>
          <a:p>
            <a:pPr>
              <a:buNone/>
            </a:pPr>
            <a:endParaRPr lang="zh-CN" altLang="en-US" dirty="0"/>
          </a:p>
          <a:p>
            <a:endParaRPr lang="zh-CN" altLang="en-US" sz="2400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674" name="Picture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96875" y="836613"/>
            <a:ext cx="7920038" cy="5289550"/>
          </a:xfrm>
          <a:ln/>
        </p:spPr>
      </p:pic>
      <p:sp>
        <p:nvSpPr>
          <p:cNvPr id="28675" name="TextBox 1"/>
          <p:cNvSpPr txBox="1"/>
          <p:nvPr/>
        </p:nvSpPr>
        <p:spPr>
          <a:xfrm>
            <a:off x="6804025" y="3573463"/>
            <a:ext cx="1066800" cy="12065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>
            <a:spAutoFit/>
          </a:bodyPr>
          <a:p>
            <a:pPr eaLnBrk="0" hangingPunct="0">
              <a:lnSpc>
                <a:spcPts val="2700"/>
              </a:lnSpc>
            </a:pPr>
            <a:r>
              <a:rPr lang="en-US" altLang="zh-CN" sz="2700" dirty="0">
                <a:solidFill>
                  <a:srgbClr val="FF0066"/>
                </a:solidFill>
                <a:latin typeface="Times New Roman" panose="02020603050405020304" pitchFamily="18" charset="0"/>
              </a:rPr>
              <a:t>等到撞</a:t>
            </a:r>
            <a:endParaRPr lang="en-US" altLang="zh-CN" sz="2700" dirty="0">
              <a:solidFill>
                <a:srgbClr val="FF0066"/>
              </a:solidFill>
              <a:latin typeface="Times New Roman" panose="02020603050405020304" pitchFamily="18" charset="0"/>
            </a:endParaRPr>
          </a:p>
          <a:p>
            <a:pPr eaLnBrk="0" hangingPunct="0">
              <a:lnSpc>
                <a:spcPts val="3300"/>
              </a:lnSpc>
            </a:pPr>
            <a:r>
              <a:rPr lang="en-US" altLang="zh-CN" sz="2700" dirty="0">
                <a:solidFill>
                  <a:srgbClr val="FF0066"/>
                </a:solidFill>
                <a:latin typeface="Times New Roman" panose="02020603050405020304" pitchFamily="18" charset="0"/>
              </a:rPr>
              <a:t>破头时</a:t>
            </a:r>
            <a:endParaRPr lang="en-US" altLang="zh-CN" sz="2700" dirty="0">
              <a:solidFill>
                <a:srgbClr val="FF0066"/>
              </a:solidFill>
              <a:latin typeface="Times New Roman" panose="02020603050405020304" pitchFamily="18" charset="0"/>
            </a:endParaRPr>
          </a:p>
          <a:p>
            <a:pPr eaLnBrk="0" hangingPunct="0">
              <a:lnSpc>
                <a:spcPts val="3300"/>
              </a:lnSpc>
            </a:pPr>
            <a:r>
              <a:rPr lang="en-US" altLang="zh-CN" sz="2700" dirty="0">
                <a:solidFill>
                  <a:srgbClr val="FF0066"/>
                </a:solidFill>
                <a:latin typeface="Times New Roman" panose="02020603050405020304" pitchFamily="18" charset="0"/>
              </a:rPr>
              <a:t>悔之晚</a:t>
            </a:r>
            <a:endParaRPr lang="en-US" altLang="zh-CN" sz="2700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9698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79838" y="2997200"/>
            <a:ext cx="4686300" cy="3009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699" name="TextBox 1"/>
          <p:cNvSpPr txBox="1"/>
          <p:nvPr/>
        </p:nvSpPr>
        <p:spPr>
          <a:xfrm>
            <a:off x="684213" y="1052513"/>
            <a:ext cx="6413500" cy="17145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>
            <a:spAutoFit/>
          </a:bodyPr>
          <a:p>
            <a:pPr eaLnBrk="0" hangingPunct="0">
              <a:lnSpc>
                <a:spcPts val="3600"/>
              </a:lnSpc>
            </a:pPr>
            <a:r>
              <a:rPr lang="en-US" altLang="zh-CN" sz="3600" dirty="0">
                <a:solidFill>
                  <a:srgbClr val="0000FF"/>
                </a:solidFill>
                <a:latin typeface="华文新魏" pitchFamily="2" charset="-122"/>
              </a:rPr>
              <a:t>四、治理隐患的基本方法</a:t>
            </a:r>
            <a:endParaRPr lang="en-US" altLang="zh-CN" sz="3600" dirty="0">
              <a:solidFill>
                <a:srgbClr val="0000FF"/>
              </a:solidFill>
              <a:latin typeface="华文新魏" pitchFamily="2" charset="-122"/>
            </a:endParaRPr>
          </a:p>
          <a:p>
            <a:pPr eaLnBrk="0" hangingPunct="0">
              <a:lnSpc>
                <a:spcPts val="1000"/>
              </a:lnSpc>
            </a:pPr>
            <a:endParaRPr lang="en-US" altLang="zh-CN" dirty="0">
              <a:latin typeface="Arial" panose="020B0604020202020204" pitchFamily="34" charset="0"/>
            </a:endParaRPr>
          </a:p>
          <a:p>
            <a:pPr eaLnBrk="0" hangingPunct="0">
              <a:lnSpc>
                <a:spcPts val="1000"/>
              </a:lnSpc>
            </a:pPr>
            <a:endParaRPr lang="en-US" altLang="zh-CN" dirty="0">
              <a:latin typeface="Arial" panose="020B0604020202020204" pitchFamily="34" charset="0"/>
            </a:endParaRPr>
          </a:p>
          <a:p>
            <a:pPr eaLnBrk="0" hangingPunct="0">
              <a:lnSpc>
                <a:spcPts val="1000"/>
              </a:lnSpc>
            </a:pPr>
            <a:endParaRPr lang="en-US" altLang="zh-CN" dirty="0">
              <a:latin typeface="Arial" panose="020B0604020202020204" pitchFamily="34" charset="0"/>
            </a:endParaRPr>
          </a:p>
          <a:p>
            <a:pPr eaLnBrk="0" hangingPunct="0">
              <a:lnSpc>
                <a:spcPts val="1000"/>
              </a:lnSpc>
            </a:pPr>
            <a:endParaRPr lang="en-US" altLang="zh-CN" dirty="0">
              <a:latin typeface="Arial" panose="020B0604020202020204" pitchFamily="34" charset="0"/>
            </a:endParaRPr>
          </a:p>
          <a:p>
            <a:pPr eaLnBrk="0" hangingPunct="0">
              <a:lnSpc>
                <a:spcPts val="1000"/>
              </a:lnSpc>
            </a:pPr>
            <a:endParaRPr lang="en-US" altLang="zh-CN" dirty="0">
              <a:latin typeface="Arial" panose="020B0604020202020204" pitchFamily="34" charset="0"/>
            </a:endParaRPr>
          </a:p>
          <a:p>
            <a:pPr eaLnBrk="0" hangingPunct="0">
              <a:lnSpc>
                <a:spcPts val="1000"/>
              </a:lnSpc>
            </a:pPr>
            <a:endParaRPr lang="en-US" altLang="zh-CN" dirty="0">
              <a:latin typeface="Arial" panose="020B0604020202020204" pitchFamily="34" charset="0"/>
            </a:endParaRPr>
          </a:p>
          <a:p>
            <a:pPr eaLnBrk="0" hangingPunct="0">
              <a:lnSpc>
                <a:spcPts val="1000"/>
              </a:lnSpc>
            </a:pPr>
            <a:endParaRPr lang="en-US" altLang="zh-CN" dirty="0">
              <a:latin typeface="Arial" panose="020B0604020202020204" pitchFamily="34" charset="0"/>
            </a:endParaRPr>
          </a:p>
          <a:p>
            <a:pPr eaLnBrk="0" hangingPunct="0">
              <a:lnSpc>
                <a:spcPts val="2900"/>
              </a:lnSpc>
            </a:pPr>
            <a:r>
              <a:rPr lang="en-US" altLang="zh-CN" sz="2700" dirty="0">
                <a:solidFill>
                  <a:srgbClr val="000000"/>
                </a:solidFill>
                <a:latin typeface="Times New Roman" panose="02020603050405020304" pitchFamily="18" charset="0"/>
              </a:rPr>
              <a:t>治理隐患的基本方法主要有以下三个方面</a:t>
            </a:r>
            <a:endParaRPr lang="en-US" altLang="zh-CN" sz="27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00" name="TextBox 1"/>
          <p:cNvSpPr txBox="1"/>
          <p:nvPr/>
        </p:nvSpPr>
        <p:spPr>
          <a:xfrm>
            <a:off x="701675" y="3505200"/>
            <a:ext cx="215900" cy="21590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>
            <a:spAutoFit/>
          </a:bodyPr>
          <a:p>
            <a:pPr eaLnBrk="0" hangingPunct="0">
              <a:lnSpc>
                <a:spcPts val="2200"/>
              </a:lnSpc>
            </a:pPr>
            <a:r>
              <a:rPr lang="en-US" altLang="zh-CN" sz="2000" dirty="0">
                <a:solidFill>
                  <a:srgbClr val="FF0066"/>
                </a:solidFill>
                <a:latin typeface="Wingdings" panose="05000000000000000000" pitchFamily="2" charset="2"/>
              </a:rPr>
              <a:t>p</a:t>
            </a:r>
            <a:endParaRPr lang="en-US" altLang="zh-CN" sz="2000" dirty="0">
              <a:solidFill>
                <a:srgbClr val="FF0066"/>
              </a:solidFill>
              <a:latin typeface="Wingdings" panose="05000000000000000000" pitchFamily="2" charset="2"/>
            </a:endParaRPr>
          </a:p>
          <a:p>
            <a:pPr eaLnBrk="0" hangingPunct="0">
              <a:lnSpc>
                <a:spcPts val="1000"/>
              </a:lnSpc>
            </a:pPr>
            <a:endParaRPr lang="en-US" altLang="zh-CN" dirty="0">
              <a:latin typeface="Arial" panose="020B0604020202020204" pitchFamily="34" charset="0"/>
            </a:endParaRPr>
          </a:p>
          <a:p>
            <a:pPr eaLnBrk="0" hangingPunct="0">
              <a:lnSpc>
                <a:spcPts val="1000"/>
              </a:lnSpc>
            </a:pPr>
            <a:endParaRPr lang="en-US" altLang="zh-CN" dirty="0">
              <a:latin typeface="Arial" panose="020B0604020202020204" pitchFamily="34" charset="0"/>
            </a:endParaRPr>
          </a:p>
          <a:p>
            <a:pPr eaLnBrk="0" hangingPunct="0">
              <a:lnSpc>
                <a:spcPts val="1000"/>
              </a:lnSpc>
            </a:pPr>
            <a:endParaRPr lang="en-US" altLang="zh-CN" dirty="0">
              <a:latin typeface="Arial" panose="020B0604020202020204" pitchFamily="34" charset="0"/>
            </a:endParaRPr>
          </a:p>
          <a:p>
            <a:pPr eaLnBrk="0" hangingPunct="0">
              <a:lnSpc>
                <a:spcPts val="1000"/>
              </a:lnSpc>
            </a:pPr>
            <a:endParaRPr lang="en-US" altLang="zh-CN" dirty="0">
              <a:latin typeface="Arial" panose="020B0604020202020204" pitchFamily="34" charset="0"/>
            </a:endParaRPr>
          </a:p>
          <a:p>
            <a:pPr eaLnBrk="0" hangingPunct="0">
              <a:lnSpc>
                <a:spcPts val="1000"/>
              </a:lnSpc>
            </a:pPr>
            <a:endParaRPr lang="en-US" altLang="zh-CN" dirty="0">
              <a:latin typeface="Arial" panose="020B0604020202020204" pitchFamily="34" charset="0"/>
            </a:endParaRPr>
          </a:p>
          <a:p>
            <a:pPr eaLnBrk="0" hangingPunct="0">
              <a:lnSpc>
                <a:spcPts val="2300"/>
              </a:lnSpc>
            </a:pPr>
            <a:r>
              <a:rPr lang="en-US" altLang="zh-CN" sz="2000" dirty="0">
                <a:solidFill>
                  <a:srgbClr val="FF0066"/>
                </a:solidFill>
                <a:latin typeface="Wingdings" panose="05000000000000000000" pitchFamily="2" charset="2"/>
              </a:rPr>
              <a:t>p</a:t>
            </a:r>
            <a:endParaRPr lang="en-US" altLang="zh-CN" sz="2000" dirty="0">
              <a:solidFill>
                <a:srgbClr val="FF0066"/>
              </a:solidFill>
              <a:latin typeface="Wingdings" panose="05000000000000000000" pitchFamily="2" charset="2"/>
            </a:endParaRPr>
          </a:p>
          <a:p>
            <a:pPr eaLnBrk="0" hangingPunct="0">
              <a:lnSpc>
                <a:spcPts val="1000"/>
              </a:lnSpc>
            </a:pPr>
            <a:endParaRPr lang="en-US" altLang="zh-CN" dirty="0">
              <a:latin typeface="Arial" panose="020B0604020202020204" pitchFamily="34" charset="0"/>
            </a:endParaRPr>
          </a:p>
          <a:p>
            <a:pPr eaLnBrk="0" hangingPunct="0">
              <a:lnSpc>
                <a:spcPts val="1000"/>
              </a:lnSpc>
            </a:pPr>
            <a:endParaRPr lang="en-US" altLang="zh-CN" dirty="0">
              <a:latin typeface="Arial" panose="020B0604020202020204" pitchFamily="34" charset="0"/>
            </a:endParaRPr>
          </a:p>
          <a:p>
            <a:pPr eaLnBrk="0" hangingPunct="0">
              <a:lnSpc>
                <a:spcPts val="1000"/>
              </a:lnSpc>
            </a:pPr>
            <a:endParaRPr lang="en-US" altLang="zh-CN" dirty="0">
              <a:latin typeface="Arial" panose="020B0604020202020204" pitchFamily="34" charset="0"/>
            </a:endParaRPr>
          </a:p>
          <a:p>
            <a:pPr eaLnBrk="0" hangingPunct="0">
              <a:lnSpc>
                <a:spcPts val="1000"/>
              </a:lnSpc>
            </a:pPr>
            <a:endParaRPr lang="en-US" altLang="zh-CN" dirty="0">
              <a:latin typeface="Arial" panose="020B0604020202020204" pitchFamily="34" charset="0"/>
            </a:endParaRPr>
          </a:p>
          <a:p>
            <a:pPr eaLnBrk="0" hangingPunct="0">
              <a:lnSpc>
                <a:spcPts val="1000"/>
              </a:lnSpc>
            </a:pPr>
            <a:endParaRPr lang="en-US" altLang="zh-CN" dirty="0">
              <a:latin typeface="Arial" panose="020B0604020202020204" pitchFamily="34" charset="0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2000" dirty="0">
                <a:solidFill>
                  <a:srgbClr val="FF0066"/>
                </a:solidFill>
                <a:latin typeface="Wingdings" panose="05000000000000000000" pitchFamily="2" charset="2"/>
              </a:rPr>
              <a:t>p</a:t>
            </a:r>
            <a:endParaRPr lang="en-US" altLang="zh-CN" sz="2000" dirty="0">
              <a:solidFill>
                <a:srgbClr val="FF0066"/>
              </a:solidFill>
              <a:latin typeface="Wingdings" panose="05000000000000000000" pitchFamily="2" charset="2"/>
            </a:endParaRPr>
          </a:p>
        </p:txBody>
      </p:sp>
      <p:sp>
        <p:nvSpPr>
          <p:cNvPr id="29701" name="TextBox 1"/>
          <p:cNvSpPr txBox="1"/>
          <p:nvPr/>
        </p:nvSpPr>
        <p:spPr>
          <a:xfrm>
            <a:off x="1044575" y="3429000"/>
            <a:ext cx="2133600" cy="22225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>
            <a:spAutoFit/>
          </a:bodyPr>
          <a:p>
            <a:pPr algn="l" eaLnBrk="0" hangingPunct="0">
              <a:lnSpc>
                <a:spcPts val="2700"/>
              </a:lnSpc>
            </a:pPr>
            <a:r>
              <a:rPr lang="en-US" altLang="zh-CN" sz="2700" dirty="0">
                <a:solidFill>
                  <a:srgbClr val="000000"/>
                </a:solidFill>
                <a:latin typeface="Times New Roman" panose="02020603050405020304" pitchFamily="18" charset="0"/>
              </a:rPr>
              <a:t>技术控制</a:t>
            </a:r>
            <a:endParaRPr lang="en-US" altLang="zh-CN" sz="27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l" eaLnBrk="0" hangingPunct="0">
              <a:lnSpc>
                <a:spcPts val="1000"/>
              </a:lnSpc>
            </a:pPr>
            <a:endParaRPr lang="en-US" altLang="zh-CN" dirty="0">
              <a:latin typeface="Arial" panose="020B0604020202020204" pitchFamily="34" charset="0"/>
            </a:endParaRPr>
          </a:p>
          <a:p>
            <a:pPr algn="l" eaLnBrk="0" hangingPunct="0">
              <a:lnSpc>
                <a:spcPts val="1000"/>
              </a:lnSpc>
            </a:pPr>
            <a:endParaRPr lang="en-US" altLang="zh-CN" dirty="0">
              <a:latin typeface="Arial" panose="020B0604020202020204" pitchFamily="34" charset="0"/>
            </a:endParaRPr>
          </a:p>
          <a:p>
            <a:pPr algn="l" eaLnBrk="0" hangingPunct="0">
              <a:lnSpc>
                <a:spcPts val="1000"/>
              </a:lnSpc>
            </a:pPr>
            <a:endParaRPr lang="en-US" altLang="zh-CN" dirty="0">
              <a:latin typeface="Arial" panose="020B0604020202020204" pitchFamily="34" charset="0"/>
            </a:endParaRPr>
          </a:p>
          <a:p>
            <a:pPr algn="l" eaLnBrk="0" hangingPunct="0">
              <a:lnSpc>
                <a:spcPts val="1000"/>
              </a:lnSpc>
            </a:pPr>
            <a:endParaRPr lang="en-US" altLang="zh-CN" dirty="0">
              <a:latin typeface="Arial" panose="020B0604020202020204" pitchFamily="34" charset="0"/>
            </a:endParaRPr>
          </a:p>
          <a:p>
            <a:pPr algn="l" eaLnBrk="0" hangingPunct="0">
              <a:lnSpc>
                <a:spcPts val="3300"/>
              </a:lnSpc>
            </a:pPr>
            <a:r>
              <a:rPr lang="en-US" altLang="zh-CN" sz="2700" dirty="0">
                <a:solidFill>
                  <a:srgbClr val="000000"/>
                </a:solidFill>
                <a:latin typeface="Times New Roman" panose="02020603050405020304" pitchFamily="18" charset="0"/>
              </a:rPr>
              <a:t>管理控制</a:t>
            </a:r>
            <a:endParaRPr lang="en-US" altLang="zh-CN" sz="27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l" eaLnBrk="0" hangingPunct="0">
              <a:lnSpc>
                <a:spcPts val="1000"/>
              </a:lnSpc>
            </a:pPr>
            <a:endParaRPr lang="en-US" altLang="zh-CN" dirty="0">
              <a:latin typeface="Arial" panose="020B0604020202020204" pitchFamily="34" charset="0"/>
            </a:endParaRPr>
          </a:p>
          <a:p>
            <a:pPr algn="l" eaLnBrk="0" hangingPunct="0">
              <a:lnSpc>
                <a:spcPts val="1000"/>
              </a:lnSpc>
            </a:pPr>
            <a:endParaRPr lang="en-US" altLang="zh-CN" dirty="0">
              <a:latin typeface="Arial" panose="020B0604020202020204" pitchFamily="34" charset="0"/>
            </a:endParaRPr>
          </a:p>
          <a:p>
            <a:pPr algn="l" eaLnBrk="0" hangingPunct="0">
              <a:lnSpc>
                <a:spcPts val="1000"/>
              </a:lnSpc>
            </a:pPr>
            <a:endParaRPr lang="en-US" altLang="zh-CN" dirty="0">
              <a:latin typeface="Arial" panose="020B0604020202020204" pitchFamily="34" charset="0"/>
            </a:endParaRPr>
          </a:p>
          <a:p>
            <a:pPr algn="l" eaLnBrk="0" hangingPunct="0">
              <a:lnSpc>
                <a:spcPts val="1000"/>
              </a:lnSpc>
            </a:pPr>
            <a:endParaRPr lang="en-US" altLang="zh-CN" dirty="0">
              <a:latin typeface="Arial" panose="020B0604020202020204" pitchFamily="34" charset="0"/>
            </a:endParaRPr>
          </a:p>
          <a:p>
            <a:pPr algn="l" eaLnBrk="0" hangingPunct="0">
              <a:lnSpc>
                <a:spcPts val="3400"/>
              </a:lnSpc>
            </a:pPr>
            <a:r>
              <a:rPr lang="en-US" altLang="zh-CN" sz="2700" dirty="0">
                <a:solidFill>
                  <a:srgbClr val="000000"/>
                </a:solidFill>
                <a:latin typeface="Times New Roman" panose="02020603050405020304" pitchFamily="18" charset="0"/>
              </a:rPr>
              <a:t>安全文化控制</a:t>
            </a:r>
            <a:endParaRPr lang="en-US" altLang="zh-CN" sz="27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TextBox 1"/>
          <p:cNvSpPr txBox="1"/>
          <p:nvPr/>
        </p:nvSpPr>
        <p:spPr>
          <a:xfrm>
            <a:off x="107950" y="908050"/>
            <a:ext cx="3644900" cy="3302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>
            <a:spAutoFit/>
          </a:bodyPr>
          <a:p>
            <a:pPr eaLnBrk="0" hangingPunct="0">
              <a:lnSpc>
                <a:spcPts val="2600"/>
              </a:lnSpc>
            </a:pPr>
            <a:r>
              <a:rPr lang="en-US" altLang="zh-CN" sz="2600" dirty="0">
                <a:solidFill>
                  <a:srgbClr val="330066"/>
                </a:solidFill>
                <a:latin typeface="Times New Roman" panose="02020603050405020304" pitchFamily="18" charset="0"/>
              </a:rPr>
              <a:t>四、治理隐患的基本方法</a:t>
            </a:r>
            <a:endParaRPr lang="en-US" altLang="zh-CN" sz="2600" dirty="0">
              <a:solidFill>
                <a:srgbClr val="33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3" name="TextBox 1"/>
          <p:cNvSpPr txBox="1"/>
          <p:nvPr/>
        </p:nvSpPr>
        <p:spPr>
          <a:xfrm>
            <a:off x="247650" y="2139950"/>
            <a:ext cx="8013700" cy="9017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>
            <a:spAutoFit/>
          </a:bodyPr>
          <a:p>
            <a:pPr algn="l" defTabSz="914400" eaLnBrk="0" hangingPunct="0">
              <a:lnSpc>
                <a:spcPts val="2400"/>
              </a:lnSpc>
              <a:tabLst>
                <a:tab pos="711200" algn="l"/>
              </a:tabLst>
            </a:pPr>
            <a:r>
              <a:rPr lang="en-US" altLang="zh-CN" dirty="0">
                <a:latin typeface="Arial" panose="020B0604020202020204" pitchFamily="34" charset="0"/>
              </a:rPr>
              <a:t>	</a:t>
            </a:r>
            <a:r>
              <a:rPr lang="en-US" altLang="zh-CN" sz="2400" dirty="0">
                <a:solidFill>
                  <a:srgbClr val="FF0066"/>
                </a:solidFill>
                <a:latin typeface="Times New Roman" panose="02020603050405020304" pitchFamily="18" charset="0"/>
              </a:rPr>
              <a:t>技术控制</a:t>
            </a: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是指利用技术手段消除或减少隐患造成的损</a:t>
            </a:r>
            <a:endParaRPr lang="en-US" altLang="zh-CN" sz="24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l" defTabSz="914400" eaLnBrk="0" hangingPunct="0">
              <a:lnSpc>
                <a:spcPts val="1000"/>
              </a:lnSpc>
              <a:tabLst>
                <a:tab pos="711200" algn="l"/>
              </a:tabLst>
            </a:pPr>
            <a:endParaRPr lang="en-US" altLang="zh-CN" dirty="0">
              <a:latin typeface="Arial" panose="020B0604020202020204" pitchFamily="34" charset="0"/>
            </a:endParaRPr>
          </a:p>
          <a:p>
            <a:pPr algn="l" defTabSz="914400" eaLnBrk="0" hangingPunct="0">
              <a:lnSpc>
                <a:spcPts val="1000"/>
              </a:lnSpc>
              <a:tabLst>
                <a:tab pos="711200" algn="l"/>
              </a:tabLst>
            </a:pPr>
            <a:endParaRPr lang="en-US" altLang="zh-CN" dirty="0">
              <a:latin typeface="Arial" panose="020B0604020202020204" pitchFamily="34" charset="0"/>
            </a:endParaRPr>
          </a:p>
          <a:p>
            <a:pPr algn="l" defTabSz="914400" eaLnBrk="0" hangingPunct="0">
              <a:lnSpc>
                <a:spcPts val="2700"/>
              </a:lnSpc>
              <a:tabLst>
                <a:tab pos="711200" algn="l"/>
              </a:tabLst>
            </a:pP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失，其方法有：</a:t>
            </a:r>
            <a:endParaRPr lang="en-US" altLang="zh-CN" sz="24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4" name="TextBox 1"/>
          <p:cNvSpPr txBox="1"/>
          <p:nvPr/>
        </p:nvSpPr>
        <p:spPr>
          <a:xfrm>
            <a:off x="5200650" y="3333750"/>
            <a:ext cx="1752600" cy="3302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>
            <a:spAutoFit/>
          </a:bodyPr>
          <a:p>
            <a:pPr eaLnBrk="0" hangingPunct="0">
              <a:lnSpc>
                <a:spcPts val="26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3、防护手段</a:t>
            </a:r>
            <a:endParaRPr lang="en-US" altLang="zh-CN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5" name="TextBox 1"/>
          <p:cNvSpPr txBox="1"/>
          <p:nvPr/>
        </p:nvSpPr>
        <p:spPr>
          <a:xfrm>
            <a:off x="247650" y="3359150"/>
            <a:ext cx="1752600" cy="9779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>
            <a:spAutoFit/>
          </a:bodyPr>
          <a:p>
            <a:pPr eaLnBrk="0" hangingPunct="0">
              <a:lnSpc>
                <a:spcPts val="26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1、消除隐患</a:t>
            </a:r>
            <a:endParaRPr lang="en-US" altLang="zh-CN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0" hangingPunct="0">
              <a:lnSpc>
                <a:spcPts val="1000"/>
              </a:lnSpc>
            </a:pPr>
            <a:endParaRPr lang="en-US" altLang="zh-CN" dirty="0">
              <a:latin typeface="Arial" panose="020B0604020202020204" pitchFamily="34" charset="0"/>
            </a:endParaRPr>
          </a:p>
          <a:p>
            <a:pPr eaLnBrk="0" hangingPunct="0">
              <a:lnSpc>
                <a:spcPts val="1000"/>
              </a:lnSpc>
            </a:pPr>
            <a:endParaRPr lang="en-US" altLang="zh-CN" dirty="0">
              <a:latin typeface="Arial" panose="020B0604020202020204" pitchFamily="34" charset="0"/>
            </a:endParaRPr>
          </a:p>
          <a:p>
            <a:pPr eaLnBrk="0" hangingPunct="0">
              <a:lnSpc>
                <a:spcPts val="31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4、隔离防护</a:t>
            </a:r>
            <a:endParaRPr lang="en-US" altLang="zh-CN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6" name="TextBox 1"/>
          <p:cNvSpPr txBox="1"/>
          <p:nvPr/>
        </p:nvSpPr>
        <p:spPr>
          <a:xfrm>
            <a:off x="2724150" y="3359150"/>
            <a:ext cx="1752600" cy="9779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>
            <a:spAutoFit/>
          </a:bodyPr>
          <a:p>
            <a:pPr eaLnBrk="0" hangingPunct="0">
              <a:lnSpc>
                <a:spcPts val="26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2、控制隐患</a:t>
            </a:r>
            <a:endParaRPr lang="en-US" altLang="zh-CN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0" hangingPunct="0">
              <a:lnSpc>
                <a:spcPts val="1000"/>
              </a:lnSpc>
            </a:pPr>
            <a:endParaRPr lang="en-US" altLang="zh-CN" dirty="0">
              <a:latin typeface="Arial" panose="020B0604020202020204" pitchFamily="34" charset="0"/>
            </a:endParaRPr>
          </a:p>
          <a:p>
            <a:pPr eaLnBrk="0" hangingPunct="0">
              <a:lnSpc>
                <a:spcPts val="1000"/>
              </a:lnSpc>
            </a:pPr>
            <a:endParaRPr lang="en-US" altLang="zh-CN" dirty="0">
              <a:latin typeface="Arial" panose="020B0604020202020204" pitchFamily="34" charset="0"/>
            </a:endParaRPr>
          </a:p>
          <a:p>
            <a:pPr eaLnBrk="0" hangingPunct="0">
              <a:lnSpc>
                <a:spcPts val="31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5、转移危险</a:t>
            </a:r>
            <a:endParaRPr lang="en-US" altLang="zh-CN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7" name="TextBox 1"/>
          <p:cNvSpPr txBox="1"/>
          <p:nvPr/>
        </p:nvSpPr>
        <p:spPr>
          <a:xfrm>
            <a:off x="247650" y="4667250"/>
            <a:ext cx="8242300" cy="14732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>
            <a:spAutoFit/>
          </a:bodyPr>
          <a:p>
            <a:pPr algn="l" defTabSz="914400" eaLnBrk="0" hangingPunct="0">
              <a:lnSpc>
                <a:spcPts val="2400"/>
              </a:lnSpc>
              <a:tabLst>
                <a:tab pos="711200" algn="l"/>
              </a:tabLst>
            </a:pPr>
            <a:r>
              <a:rPr lang="en-US" altLang="zh-CN" dirty="0">
                <a:latin typeface="Arial" panose="020B0604020202020204" pitchFamily="34" charset="0"/>
              </a:rPr>
              <a:t>	</a:t>
            </a:r>
            <a:r>
              <a:rPr lang="en-US" altLang="zh-CN" sz="2400" dirty="0">
                <a:solidFill>
                  <a:srgbClr val="FF0066"/>
                </a:solidFill>
                <a:latin typeface="Times New Roman" panose="02020603050405020304" pitchFamily="18" charset="0"/>
              </a:rPr>
              <a:t>管理控制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是指严格按照各种规章制度办事，公司上下</a:t>
            </a:r>
            <a:endParaRPr lang="en-US" altLang="zh-CN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l" defTabSz="914400" eaLnBrk="0" hangingPunct="0">
              <a:lnSpc>
                <a:spcPts val="1000"/>
              </a:lnSpc>
              <a:tabLst>
                <a:tab pos="711200" algn="l"/>
              </a:tabLst>
            </a:pPr>
            <a:endParaRPr lang="en-US" altLang="zh-CN" dirty="0">
              <a:latin typeface="Arial" panose="020B0604020202020204" pitchFamily="34" charset="0"/>
            </a:endParaRPr>
          </a:p>
          <a:p>
            <a:pPr algn="l" defTabSz="914400" eaLnBrk="0" hangingPunct="0">
              <a:lnSpc>
                <a:spcPts val="1000"/>
              </a:lnSpc>
              <a:tabLst>
                <a:tab pos="711200" algn="l"/>
              </a:tabLst>
            </a:pPr>
            <a:endParaRPr lang="en-US" altLang="zh-CN" dirty="0">
              <a:latin typeface="Arial" panose="020B0604020202020204" pitchFamily="34" charset="0"/>
            </a:endParaRPr>
          </a:p>
          <a:p>
            <a:pPr algn="l" defTabSz="914400" eaLnBrk="0" hangingPunct="0">
              <a:lnSpc>
                <a:spcPts val="2700"/>
              </a:lnSpc>
              <a:tabLst>
                <a:tab pos="711200" algn="l"/>
              </a:tabLst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各级管理人员切实肩负起各自的职责，及时发现隐患并落实</a:t>
            </a:r>
            <a:endParaRPr lang="en-US" altLang="zh-CN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l" defTabSz="914400" eaLnBrk="0" hangingPunct="0">
              <a:lnSpc>
                <a:spcPts val="1000"/>
              </a:lnSpc>
              <a:tabLst>
                <a:tab pos="711200" algn="l"/>
              </a:tabLst>
            </a:pPr>
            <a:endParaRPr lang="en-US" altLang="zh-CN" dirty="0">
              <a:latin typeface="Arial" panose="020B0604020202020204" pitchFamily="34" charset="0"/>
            </a:endParaRPr>
          </a:p>
          <a:p>
            <a:pPr algn="l" defTabSz="914400" eaLnBrk="0" hangingPunct="0">
              <a:lnSpc>
                <a:spcPts val="1000"/>
              </a:lnSpc>
              <a:tabLst>
                <a:tab pos="711200" algn="l"/>
              </a:tabLst>
            </a:pPr>
            <a:endParaRPr lang="en-US" altLang="zh-CN" dirty="0">
              <a:latin typeface="Arial" panose="020B0604020202020204" pitchFamily="34" charset="0"/>
            </a:endParaRPr>
          </a:p>
          <a:p>
            <a:pPr algn="l" defTabSz="914400" eaLnBrk="0" hangingPunct="0">
              <a:lnSpc>
                <a:spcPts val="2400"/>
              </a:lnSpc>
              <a:tabLst>
                <a:tab pos="711200" algn="l"/>
              </a:tabLst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整改。</a:t>
            </a:r>
            <a:endParaRPr lang="en-US" altLang="zh-CN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TextBox 1"/>
          <p:cNvSpPr txBox="1"/>
          <p:nvPr/>
        </p:nvSpPr>
        <p:spPr>
          <a:xfrm>
            <a:off x="361950" y="1743075"/>
            <a:ext cx="2133600" cy="3429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>
            <a:spAutoFit/>
          </a:bodyPr>
          <a:p>
            <a:pPr eaLnBrk="0" hangingPunct="0">
              <a:lnSpc>
                <a:spcPts val="2700"/>
              </a:lnSpc>
            </a:pPr>
            <a:r>
              <a:rPr lang="en-US" altLang="zh-CN" sz="2700" dirty="0">
                <a:solidFill>
                  <a:srgbClr val="FF0066"/>
                </a:solidFill>
                <a:latin typeface="Times New Roman" panose="02020603050405020304" pitchFamily="18" charset="0"/>
              </a:rPr>
              <a:t>安全文化控制</a:t>
            </a:r>
            <a:endParaRPr lang="en-US" altLang="zh-CN" sz="2700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47" name="TextBox 1"/>
          <p:cNvSpPr txBox="1"/>
          <p:nvPr/>
        </p:nvSpPr>
        <p:spPr>
          <a:xfrm>
            <a:off x="107950" y="2492375"/>
            <a:ext cx="9004300" cy="276383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>
            <a:spAutoFit/>
          </a:bodyPr>
          <a:p>
            <a:pPr algn="l" eaLnBrk="0" hangingPunct="0">
              <a:lnSpc>
                <a:spcPts val="24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lbertus Medium" pitchFamily="2" charset="0"/>
              </a:rPr>
              <a:t>1</a:t>
            </a:r>
            <a:r>
              <a:rPr lang="zh-CN" altLang="en-US" sz="2400" dirty="0">
                <a:solidFill>
                  <a:srgbClr val="000000"/>
                </a:solidFill>
                <a:latin typeface="Albertus Medium" pitchFamily="2" charset="0"/>
              </a:rPr>
              <a:t>、完善企业的各项安全规章制度；</a:t>
            </a:r>
            <a:endParaRPr lang="zh-CN" altLang="en-US" sz="2400" dirty="0">
              <a:solidFill>
                <a:srgbClr val="000000"/>
              </a:solidFill>
              <a:latin typeface="Albertus Medium" pitchFamily="2" charset="0"/>
            </a:endParaRPr>
          </a:p>
          <a:p>
            <a:pPr algn="l" eaLnBrk="0" hangingPunct="0">
              <a:lnSpc>
                <a:spcPts val="1000"/>
              </a:lnSpc>
            </a:pPr>
            <a:endParaRPr lang="en-US" altLang="zh-CN" dirty="0">
              <a:latin typeface="Albertus Medium" pitchFamily="2" charset="0"/>
            </a:endParaRPr>
          </a:p>
          <a:p>
            <a:pPr algn="l" eaLnBrk="0" hangingPunct="0">
              <a:lnSpc>
                <a:spcPts val="1000"/>
              </a:lnSpc>
            </a:pPr>
            <a:endParaRPr lang="zh-CN" altLang="en-US" dirty="0">
              <a:latin typeface="Albertus Medium" pitchFamily="2" charset="0"/>
            </a:endParaRPr>
          </a:p>
          <a:p>
            <a:pPr algn="l" eaLnBrk="0" hangingPunct="0">
              <a:lnSpc>
                <a:spcPts val="3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lbertus Medium" pitchFamily="2" charset="0"/>
              </a:rPr>
              <a:t>2</a:t>
            </a:r>
            <a:r>
              <a:rPr lang="zh-CN" altLang="en-US" sz="2400" dirty="0">
                <a:solidFill>
                  <a:srgbClr val="000000"/>
                </a:solidFill>
                <a:latin typeface="Albertus Medium" pitchFamily="2" charset="0"/>
              </a:rPr>
              <a:t>、定期组织员工参加安全知识培训与安全应急预案的演练，</a:t>
            </a:r>
            <a:r>
              <a:rPr lang="en-US" altLang="zh-CN" sz="2400" dirty="0">
                <a:solidFill>
                  <a:srgbClr val="000000"/>
                </a:solidFill>
                <a:latin typeface="Albertus Medium" pitchFamily="2" charset="0"/>
              </a:rPr>
              <a:t>增强员工的安全意识；</a:t>
            </a:r>
            <a:endParaRPr lang="en-US" altLang="zh-CN" sz="2400" dirty="0">
              <a:solidFill>
                <a:srgbClr val="000000"/>
              </a:solidFill>
              <a:latin typeface="Albertus Medium" pitchFamily="2" charset="0"/>
            </a:endParaRPr>
          </a:p>
          <a:p>
            <a:pPr algn="l" eaLnBrk="0" hangingPunct="0">
              <a:lnSpc>
                <a:spcPts val="1000"/>
              </a:lnSpc>
            </a:pPr>
            <a:endParaRPr lang="en-US" altLang="zh-CN" dirty="0">
              <a:latin typeface="Albertus Medium" pitchFamily="2" charset="0"/>
            </a:endParaRPr>
          </a:p>
          <a:p>
            <a:pPr algn="l" eaLnBrk="0" hangingPunct="0">
              <a:lnSpc>
                <a:spcPts val="1000"/>
              </a:lnSpc>
            </a:pPr>
            <a:endParaRPr lang="en-US" altLang="zh-CN" dirty="0">
              <a:latin typeface="Albertus Medium" pitchFamily="2" charset="0"/>
            </a:endParaRPr>
          </a:p>
          <a:p>
            <a:pPr algn="l" eaLnBrk="0" hangingPunct="0">
              <a:lnSpc>
                <a:spcPts val="3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lbertus Medium" pitchFamily="2" charset="0"/>
              </a:rPr>
              <a:t>3</a:t>
            </a:r>
            <a:r>
              <a:rPr lang="zh-CN" altLang="en-US" sz="2400" dirty="0">
                <a:solidFill>
                  <a:srgbClr val="000000"/>
                </a:solidFill>
                <a:latin typeface="Albertus Medium" pitchFamily="2" charset="0"/>
              </a:rPr>
              <a:t>、各级主管的督察工作要到位、细</a:t>
            </a:r>
            <a:r>
              <a:rPr lang="en-US" altLang="zh-CN" sz="2400" dirty="0">
                <a:solidFill>
                  <a:srgbClr val="000000"/>
                </a:solidFill>
                <a:latin typeface="Albertus Medium" pitchFamily="2" charset="0"/>
              </a:rPr>
              <a:t>致、亲切、人性化，让员工切实体会到安全与他们时时相伴，培养员工主动要求安全的习惯，从而形成良好的安全文化氛围</a:t>
            </a:r>
            <a:r>
              <a:rPr lang="zh-CN" altLang="en-US" sz="2400" dirty="0">
                <a:solidFill>
                  <a:srgbClr val="000000"/>
                </a:solidFill>
                <a:latin typeface="Albertus Medium" pitchFamily="2" charset="0"/>
              </a:rPr>
              <a:t>。</a:t>
            </a:r>
            <a:endParaRPr lang="zh-CN" altLang="en-US" sz="2400" dirty="0">
              <a:solidFill>
                <a:srgbClr val="000000"/>
              </a:solidFill>
              <a:latin typeface="Albertus Medium" pitchFamily="2" charset="0"/>
            </a:endParaRPr>
          </a:p>
        </p:txBody>
      </p:sp>
      <p:sp>
        <p:nvSpPr>
          <p:cNvPr id="31748" name="TextBox 1"/>
          <p:cNvSpPr txBox="1"/>
          <p:nvPr/>
        </p:nvSpPr>
        <p:spPr>
          <a:xfrm>
            <a:off x="539750" y="836613"/>
            <a:ext cx="7658100" cy="7874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>
            <a:spAutoFit/>
          </a:bodyPr>
          <a:p>
            <a:pPr algn="l" defTabSz="914400" eaLnBrk="0" hangingPunct="0">
              <a:lnSpc>
                <a:spcPts val="2600"/>
              </a:lnSpc>
              <a:tabLst>
                <a:tab pos="4610100" algn="l"/>
              </a:tabLst>
            </a:pPr>
            <a:r>
              <a:rPr lang="en-US" altLang="zh-CN" sz="2600" dirty="0">
                <a:solidFill>
                  <a:srgbClr val="330066"/>
                </a:solidFill>
                <a:latin typeface="Times New Roman" panose="02020603050405020304" pitchFamily="18" charset="0"/>
              </a:rPr>
              <a:t>四、治理隐患的基本方法</a:t>
            </a:r>
            <a:endParaRPr lang="en-US" altLang="zh-CN" sz="2600" dirty="0">
              <a:solidFill>
                <a:srgbClr val="330066"/>
              </a:solidFill>
              <a:latin typeface="Times New Roman" panose="02020603050405020304" pitchFamily="18" charset="0"/>
            </a:endParaRPr>
          </a:p>
          <a:p>
            <a:pPr algn="l" defTabSz="914400" eaLnBrk="0" hangingPunct="0">
              <a:lnSpc>
                <a:spcPts val="1000"/>
              </a:lnSpc>
              <a:tabLst>
                <a:tab pos="4610100" algn="l"/>
              </a:tabLst>
            </a:pPr>
            <a:endParaRPr lang="en-US" altLang="zh-CN" dirty="0">
              <a:latin typeface="Arial" panose="020B0604020202020204" pitchFamily="34" charset="0"/>
            </a:endParaRPr>
          </a:p>
          <a:p>
            <a:pPr algn="l" defTabSz="914400" eaLnBrk="0" hangingPunct="0">
              <a:lnSpc>
                <a:spcPts val="2600"/>
              </a:lnSpc>
              <a:tabLst>
                <a:tab pos="4610100" algn="l"/>
              </a:tabLst>
            </a:pPr>
            <a:r>
              <a:rPr lang="en-US" altLang="zh-CN" dirty="0">
                <a:latin typeface="Arial" panose="020B0604020202020204" pitchFamily="34" charset="0"/>
              </a:rPr>
              <a:t>	</a:t>
            </a:r>
            <a:r>
              <a:rPr lang="en-US" altLang="zh-CN" sz="2400" dirty="0">
                <a:solidFill>
                  <a:srgbClr val="FF0066"/>
                </a:solidFill>
                <a:latin typeface="Times New Roman" panose="02020603050405020304" pitchFamily="18" charset="0"/>
              </a:rPr>
              <a:t>企业安全文化建设导则</a:t>
            </a:r>
            <a:endParaRPr lang="en-US" altLang="zh-CN" sz="2400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2770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1188" y="981075"/>
            <a:ext cx="7848600" cy="812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1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813" y="1917700"/>
            <a:ext cx="5856287" cy="39608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TextBox 1"/>
          <p:cNvSpPr txBox="1"/>
          <p:nvPr/>
        </p:nvSpPr>
        <p:spPr>
          <a:xfrm>
            <a:off x="1282700" y="990600"/>
            <a:ext cx="4076700" cy="4064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>
            <a:spAutoFit/>
          </a:bodyPr>
          <a:p>
            <a:pPr eaLnBrk="0" hangingPunct="0">
              <a:lnSpc>
                <a:spcPts val="3200"/>
              </a:lnSpc>
            </a:pPr>
            <a:r>
              <a:rPr lang="en-US" altLang="zh-CN" sz="3200" dirty="0">
                <a:solidFill>
                  <a:srgbClr val="330066"/>
                </a:solidFill>
                <a:latin typeface="Times New Roman" panose="02020603050405020304" pitchFamily="18" charset="0"/>
              </a:rPr>
              <a:t>五、排查治理注意事项</a:t>
            </a:r>
            <a:endParaRPr lang="en-US" altLang="zh-CN" sz="3200" dirty="0">
              <a:solidFill>
                <a:srgbClr val="33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95" name="TextBox 1"/>
          <p:cNvSpPr txBox="1"/>
          <p:nvPr/>
        </p:nvSpPr>
        <p:spPr>
          <a:xfrm>
            <a:off x="987425" y="1536700"/>
            <a:ext cx="7200900" cy="38735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>
            <a:spAutoFit/>
          </a:bodyPr>
          <a:p>
            <a:pPr eaLnBrk="0" hangingPunct="0">
              <a:lnSpc>
                <a:spcPts val="2700"/>
              </a:lnSpc>
            </a:pPr>
            <a:r>
              <a:rPr lang="en-US" altLang="zh-CN" sz="2700" dirty="0">
                <a:solidFill>
                  <a:srgbClr val="000000"/>
                </a:solidFill>
                <a:latin typeface="黑体" panose="02010609060101010101" pitchFamily="2" charset="-122"/>
              </a:rPr>
              <a:t>对排查出的隐患记录建档，并在下一阶段工作中</a:t>
            </a:r>
            <a:endParaRPr lang="en-US" altLang="zh-CN" sz="2700" dirty="0">
              <a:solidFill>
                <a:srgbClr val="000000"/>
              </a:solidFill>
              <a:latin typeface="黑体" panose="02010609060101010101" pitchFamily="2" charset="-122"/>
            </a:endParaRPr>
          </a:p>
        </p:txBody>
      </p:sp>
      <p:sp>
        <p:nvSpPr>
          <p:cNvPr id="33796" name="TextBox 1"/>
          <p:cNvSpPr txBox="1"/>
          <p:nvPr/>
        </p:nvSpPr>
        <p:spPr>
          <a:xfrm>
            <a:off x="323850" y="1989138"/>
            <a:ext cx="8166100" cy="21463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>
            <a:spAutoFit/>
          </a:bodyPr>
          <a:p>
            <a:pPr algn="l" defTabSz="914400" eaLnBrk="0" hangingPunct="0">
              <a:lnSpc>
                <a:spcPts val="2700"/>
              </a:lnSpc>
              <a:tabLst>
                <a:tab pos="711200" algn="l"/>
              </a:tabLst>
            </a:pPr>
            <a:r>
              <a:rPr lang="en-US" altLang="zh-CN" sz="2700" dirty="0">
                <a:solidFill>
                  <a:srgbClr val="000000"/>
                </a:solidFill>
                <a:latin typeface="黑体" panose="02010609060101010101" pitchFamily="2" charset="-122"/>
              </a:rPr>
              <a:t>进行整改治理，整改验收完成后形成闭环。</a:t>
            </a:r>
            <a:endParaRPr lang="en-US" altLang="zh-CN" sz="2700" dirty="0">
              <a:solidFill>
                <a:srgbClr val="000000"/>
              </a:solidFill>
              <a:latin typeface="黑体" panose="02010609060101010101" pitchFamily="2" charset="-122"/>
            </a:endParaRPr>
          </a:p>
          <a:p>
            <a:pPr algn="l" defTabSz="914400" eaLnBrk="0" hangingPunct="0">
              <a:lnSpc>
                <a:spcPts val="1000"/>
              </a:lnSpc>
              <a:tabLst>
                <a:tab pos="711200" algn="l"/>
              </a:tabLst>
            </a:pPr>
            <a:endParaRPr lang="en-US" altLang="zh-CN" dirty="0">
              <a:latin typeface="Arial" panose="020B0604020202020204" pitchFamily="34" charset="0"/>
            </a:endParaRPr>
          </a:p>
          <a:p>
            <a:pPr algn="l" defTabSz="914400" eaLnBrk="0" hangingPunct="0">
              <a:lnSpc>
                <a:spcPts val="3000"/>
              </a:lnSpc>
              <a:tabLst>
                <a:tab pos="711200" algn="l"/>
              </a:tabLst>
            </a:pPr>
            <a:r>
              <a:rPr lang="en-US" altLang="zh-CN" dirty="0">
                <a:latin typeface="Arial" panose="020B0604020202020204" pitchFamily="34" charset="0"/>
              </a:rPr>
              <a:t>	</a:t>
            </a:r>
            <a:r>
              <a:rPr lang="en-US" altLang="zh-CN" sz="2700" dirty="0">
                <a:solidFill>
                  <a:srgbClr val="000000"/>
                </a:solidFill>
                <a:latin typeface="黑体" panose="02010609060101010101" pitchFamily="2" charset="-122"/>
              </a:rPr>
              <a:t>排查治理工作中应从细节着手，多听取一线员工</a:t>
            </a:r>
            <a:endParaRPr lang="en-US" altLang="zh-CN" sz="2700" dirty="0">
              <a:solidFill>
                <a:srgbClr val="000000"/>
              </a:solidFill>
              <a:latin typeface="黑体" panose="02010609060101010101" pitchFamily="2" charset="-122"/>
            </a:endParaRPr>
          </a:p>
          <a:p>
            <a:pPr algn="l" defTabSz="914400" eaLnBrk="0" hangingPunct="0">
              <a:lnSpc>
                <a:spcPts val="3300"/>
              </a:lnSpc>
              <a:tabLst>
                <a:tab pos="711200" algn="l"/>
              </a:tabLst>
            </a:pPr>
            <a:r>
              <a:rPr lang="en-US" altLang="zh-CN" sz="2700" dirty="0">
                <a:solidFill>
                  <a:srgbClr val="000000"/>
                </a:solidFill>
                <a:latin typeface="黑体" panose="02010609060101010101" pitchFamily="2" charset="-122"/>
              </a:rPr>
              <a:t>的合理意见与建议，将他们好的经验经过科学加工形</a:t>
            </a:r>
            <a:endParaRPr lang="en-US" altLang="zh-CN" sz="2700" dirty="0">
              <a:solidFill>
                <a:srgbClr val="000000"/>
              </a:solidFill>
              <a:latin typeface="黑体" panose="02010609060101010101" pitchFamily="2" charset="-122"/>
            </a:endParaRPr>
          </a:p>
          <a:p>
            <a:pPr algn="l" defTabSz="914400" eaLnBrk="0" hangingPunct="0">
              <a:lnSpc>
                <a:spcPts val="3300"/>
              </a:lnSpc>
              <a:tabLst>
                <a:tab pos="711200" algn="l"/>
              </a:tabLst>
            </a:pPr>
            <a:r>
              <a:rPr lang="en-US" altLang="zh-CN" sz="2700" dirty="0">
                <a:solidFill>
                  <a:srgbClr val="000000"/>
                </a:solidFill>
                <a:latin typeface="黑体" panose="02010609060101010101" pitchFamily="2" charset="-122"/>
              </a:rPr>
              <a:t>成制度，注意排查治理工作的方式方法，要人性化管</a:t>
            </a:r>
            <a:endParaRPr lang="en-US" altLang="zh-CN" sz="2700" dirty="0">
              <a:solidFill>
                <a:srgbClr val="000000"/>
              </a:solidFill>
              <a:latin typeface="黑体" panose="02010609060101010101" pitchFamily="2" charset="-122"/>
            </a:endParaRPr>
          </a:p>
          <a:p>
            <a:pPr algn="l" defTabSz="914400" eaLnBrk="0" hangingPunct="0">
              <a:lnSpc>
                <a:spcPts val="3300"/>
              </a:lnSpc>
              <a:tabLst>
                <a:tab pos="711200" algn="l"/>
              </a:tabLst>
            </a:pPr>
            <a:r>
              <a:rPr lang="en-US" altLang="zh-CN" sz="2700" dirty="0">
                <a:solidFill>
                  <a:srgbClr val="000000"/>
                </a:solidFill>
                <a:latin typeface="黑体" panose="02010609060101010101" pitchFamily="2" charset="-122"/>
              </a:rPr>
              <a:t>理，切忌强迫服从。</a:t>
            </a:r>
            <a:endParaRPr lang="en-US" altLang="zh-CN" sz="2700" dirty="0">
              <a:solidFill>
                <a:srgbClr val="000000"/>
              </a:solidFill>
              <a:latin typeface="黑体" panose="02010609060101010101" pitchFamily="2" charset="-122"/>
            </a:endParaRPr>
          </a:p>
        </p:txBody>
      </p:sp>
      <p:sp>
        <p:nvSpPr>
          <p:cNvPr id="33797" name="TextBox 1"/>
          <p:cNvSpPr txBox="1"/>
          <p:nvPr/>
        </p:nvSpPr>
        <p:spPr>
          <a:xfrm>
            <a:off x="250825" y="4562475"/>
            <a:ext cx="8178800" cy="16256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>
            <a:spAutoFit/>
          </a:bodyPr>
          <a:p>
            <a:pPr algn="l" defTabSz="914400" eaLnBrk="0" hangingPunct="0">
              <a:lnSpc>
                <a:spcPts val="2700"/>
              </a:lnSpc>
              <a:tabLst>
                <a:tab pos="711200" algn="l"/>
              </a:tabLst>
            </a:pPr>
            <a:r>
              <a:rPr lang="en-US" altLang="zh-CN" dirty="0">
                <a:latin typeface="Arial" panose="020B0604020202020204" pitchFamily="34" charset="0"/>
              </a:rPr>
              <a:t>	</a:t>
            </a:r>
            <a:r>
              <a:rPr lang="en-US" altLang="zh-CN" sz="2700" dirty="0">
                <a:solidFill>
                  <a:srgbClr val="0000FF"/>
                </a:solidFill>
                <a:latin typeface="黑体" panose="02010609060101010101" pitchFamily="2" charset="-122"/>
              </a:rPr>
              <a:t>隐患的排查治理是一个</a:t>
            </a:r>
            <a:r>
              <a:rPr lang="en-US" altLang="zh-CN" sz="2700" dirty="0">
                <a:solidFill>
                  <a:srgbClr val="FF0066"/>
                </a:solidFill>
                <a:latin typeface="黑体" panose="02010609060101010101" pitchFamily="2" charset="-122"/>
              </a:rPr>
              <a:t>动态</a:t>
            </a:r>
            <a:r>
              <a:rPr lang="en-US" altLang="zh-CN" sz="2700" dirty="0">
                <a:solidFill>
                  <a:srgbClr val="0000FF"/>
                </a:solidFill>
                <a:latin typeface="黑体" panose="02010609060101010101" pitchFamily="2" charset="-122"/>
              </a:rPr>
              <a:t>的过程，</a:t>
            </a:r>
            <a:r>
              <a:rPr lang="en-US" altLang="zh-CN" sz="2700" dirty="0">
                <a:solidFill>
                  <a:srgbClr val="FF0066"/>
                </a:solidFill>
                <a:latin typeface="黑体" panose="02010609060101010101" pitchFamily="2" charset="-122"/>
              </a:rPr>
              <a:t>旧的</a:t>
            </a:r>
            <a:r>
              <a:rPr lang="en-US" altLang="zh-CN" sz="2700" dirty="0">
                <a:solidFill>
                  <a:srgbClr val="0000FF"/>
                </a:solidFill>
                <a:latin typeface="黑体" panose="02010609060101010101" pitchFamily="2" charset="-122"/>
              </a:rPr>
              <a:t>隐患消</a:t>
            </a:r>
            <a:endParaRPr lang="en-US" altLang="zh-CN" sz="2700" dirty="0">
              <a:solidFill>
                <a:srgbClr val="0000FF"/>
              </a:solidFill>
              <a:latin typeface="黑体" panose="02010609060101010101" pitchFamily="2" charset="-122"/>
            </a:endParaRPr>
          </a:p>
          <a:p>
            <a:pPr algn="l" defTabSz="914400" eaLnBrk="0" hangingPunct="0">
              <a:lnSpc>
                <a:spcPts val="3300"/>
              </a:lnSpc>
              <a:tabLst>
                <a:tab pos="711200" algn="l"/>
              </a:tabLst>
            </a:pPr>
            <a:r>
              <a:rPr lang="en-US" altLang="zh-CN" sz="2700" dirty="0">
                <a:solidFill>
                  <a:srgbClr val="0000FF"/>
                </a:solidFill>
                <a:latin typeface="黑体" panose="02010609060101010101" pitchFamily="2" charset="-122"/>
              </a:rPr>
              <a:t>除了，</a:t>
            </a:r>
            <a:r>
              <a:rPr lang="en-US" altLang="zh-CN" sz="2700" dirty="0">
                <a:solidFill>
                  <a:srgbClr val="FF0066"/>
                </a:solidFill>
                <a:latin typeface="黑体" panose="02010609060101010101" pitchFamily="2" charset="-122"/>
              </a:rPr>
              <a:t>新的</a:t>
            </a:r>
            <a:r>
              <a:rPr lang="en-US" altLang="zh-CN" sz="2700" dirty="0">
                <a:solidFill>
                  <a:srgbClr val="0000FF"/>
                </a:solidFill>
                <a:latin typeface="黑体" panose="02010609060101010101" pitchFamily="2" charset="-122"/>
              </a:rPr>
              <a:t>隐患还会产生；</a:t>
            </a:r>
            <a:r>
              <a:rPr lang="en-US" altLang="zh-CN" sz="2700" dirty="0">
                <a:solidFill>
                  <a:srgbClr val="FF0066"/>
                </a:solidFill>
                <a:latin typeface="黑体" panose="02010609060101010101" pitchFamily="2" charset="-122"/>
              </a:rPr>
              <a:t>明显的</a:t>
            </a:r>
            <a:r>
              <a:rPr lang="en-US" altLang="zh-CN" sz="2700" dirty="0">
                <a:solidFill>
                  <a:srgbClr val="0000FF"/>
                </a:solidFill>
                <a:latin typeface="黑体" panose="02010609060101010101" pitchFamily="2" charset="-122"/>
              </a:rPr>
              <a:t>隐患治理了，</a:t>
            </a:r>
            <a:r>
              <a:rPr lang="en-US" altLang="zh-CN" sz="2700" dirty="0">
                <a:solidFill>
                  <a:srgbClr val="FF0066"/>
                </a:solidFill>
                <a:latin typeface="黑体" panose="02010609060101010101" pitchFamily="2" charset="-122"/>
              </a:rPr>
              <a:t>潜在</a:t>
            </a:r>
            <a:endParaRPr lang="en-US" altLang="zh-CN" sz="2700" dirty="0">
              <a:solidFill>
                <a:srgbClr val="FF0066"/>
              </a:solidFill>
              <a:latin typeface="黑体" panose="02010609060101010101" pitchFamily="2" charset="-122"/>
            </a:endParaRPr>
          </a:p>
          <a:p>
            <a:pPr algn="l" defTabSz="914400" eaLnBrk="0" hangingPunct="0">
              <a:lnSpc>
                <a:spcPts val="3300"/>
              </a:lnSpc>
              <a:tabLst>
                <a:tab pos="711200" algn="l"/>
              </a:tabLst>
            </a:pPr>
            <a:r>
              <a:rPr lang="en-US" altLang="zh-CN" sz="2700" dirty="0">
                <a:solidFill>
                  <a:srgbClr val="FF0066"/>
                </a:solidFill>
                <a:latin typeface="黑体" panose="02010609060101010101" pitchFamily="2" charset="-122"/>
              </a:rPr>
              <a:t>的</a:t>
            </a:r>
            <a:r>
              <a:rPr lang="en-US" altLang="zh-CN" sz="2700" dirty="0">
                <a:solidFill>
                  <a:srgbClr val="0000FF"/>
                </a:solidFill>
                <a:latin typeface="黑体" panose="02010609060101010101" pitchFamily="2" charset="-122"/>
              </a:rPr>
              <a:t>隐患还存在，不能一劳永逸，要作为经常性的工</a:t>
            </a:r>
            <a:endParaRPr lang="en-US" altLang="zh-CN" sz="2700" dirty="0">
              <a:solidFill>
                <a:srgbClr val="0000FF"/>
              </a:solidFill>
              <a:latin typeface="黑体" panose="02010609060101010101" pitchFamily="2" charset="-122"/>
            </a:endParaRPr>
          </a:p>
          <a:p>
            <a:pPr algn="l" defTabSz="914400" eaLnBrk="0" hangingPunct="0">
              <a:lnSpc>
                <a:spcPts val="3300"/>
              </a:lnSpc>
              <a:tabLst>
                <a:tab pos="711200" algn="l"/>
              </a:tabLst>
            </a:pPr>
            <a:r>
              <a:rPr lang="en-US" altLang="zh-CN" sz="2700" dirty="0">
                <a:solidFill>
                  <a:srgbClr val="0000FF"/>
                </a:solidFill>
                <a:latin typeface="黑体" panose="02010609060101010101" pitchFamily="2" charset="-122"/>
              </a:rPr>
              <a:t>作，持续改进，坚持不懈地抓下去。</a:t>
            </a:r>
            <a:endParaRPr lang="en-US" altLang="zh-CN" sz="2700" dirty="0">
              <a:solidFill>
                <a:srgbClr val="0000FF"/>
              </a:solidFill>
              <a:latin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标题 4096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lang="zh-CN" altLang="en-US" dirty="0"/>
          </a:p>
        </p:txBody>
      </p:sp>
      <p:sp>
        <p:nvSpPr>
          <p:cNvPr id="40964" name="文本框 40963"/>
          <p:cNvSpPr txBox="1"/>
          <p:nvPr/>
        </p:nvSpPr>
        <p:spPr>
          <a:xfrm>
            <a:off x="611188" y="1412875"/>
            <a:ext cx="7391400" cy="1524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zh-CN" altLang="en-US" sz="2400" b="1" u="sng">
                <a:solidFill>
                  <a:srgbClr val="FF3300"/>
                </a:solidFill>
                <a:latin typeface="Arial" panose="020B0604020202020204" pitchFamily="34" charset="0"/>
              </a:rPr>
              <a:t>第二阶段  调整</a:t>
            </a:r>
            <a:r>
              <a:rPr lang="zh-CN" altLang="en-US" sz="2400" b="1" u="sng" dirty="0">
                <a:solidFill>
                  <a:srgbClr val="FF3300"/>
                </a:solidFill>
                <a:latin typeface="Arial" panose="020B0604020202020204" pitchFamily="34" charset="0"/>
              </a:rPr>
              <a:t>时期</a:t>
            </a:r>
            <a:r>
              <a:rPr lang="zh-CN" altLang="en-US" b="1" dirty="0">
                <a:solidFill>
                  <a:schemeClr val="tx1"/>
                </a:solidFill>
                <a:latin typeface="Arial" panose="020B0604020202020204" pitchFamily="34" charset="0"/>
              </a:rPr>
              <a:t>（1958年—1966年）</a:t>
            </a:r>
            <a:endParaRPr lang="zh-CN" altLang="en-US" sz="2400" b="1" u="sng">
              <a:solidFill>
                <a:srgbClr val="FF3300"/>
              </a:solidFill>
              <a:latin typeface="Arial" panose="020B0604020202020204" pitchFamily="34" charset="0"/>
            </a:endParaRPr>
          </a:p>
          <a:p>
            <a:pPr algn="l">
              <a:spcBef>
                <a:spcPct val="50000"/>
              </a:spcBef>
            </a:pPr>
            <a:endParaRPr lang="zh-CN" altLang="en-US" sz="2400" b="1" u="sng">
              <a:solidFill>
                <a:srgbClr val="FF3300"/>
              </a:solidFill>
              <a:latin typeface="Arial" panose="020B0604020202020204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zh-CN" altLang="en-US" sz="2000" b="1">
                <a:solidFill>
                  <a:schemeClr val="tx1"/>
                </a:solidFill>
                <a:latin typeface="Arial" panose="020B0604020202020204" pitchFamily="34" charset="0"/>
              </a:rPr>
              <a:t>    </a:t>
            </a:r>
            <a:r>
              <a:rPr lang="en-US" altLang="zh-CN" sz="2000" b="1">
                <a:solidFill>
                  <a:schemeClr val="tx1"/>
                </a:solidFill>
                <a:latin typeface="Arial" panose="020B0604020202020204" pitchFamily="34" charset="0"/>
              </a:rPr>
              <a:t>《</a:t>
            </a:r>
            <a:r>
              <a:rPr lang="zh-CN" altLang="en-US" sz="2000" b="1">
                <a:solidFill>
                  <a:schemeClr val="tx1"/>
                </a:solidFill>
                <a:latin typeface="Arial" panose="020B0604020202020204" pitchFamily="34" charset="0"/>
              </a:rPr>
              <a:t>关于企业生产中安全工作的几项规定</a:t>
            </a:r>
            <a:r>
              <a:rPr lang="en-US" altLang="zh-CN" sz="2000" b="1">
                <a:solidFill>
                  <a:schemeClr val="tx1"/>
                </a:solidFill>
                <a:latin typeface="Arial" panose="020B0604020202020204" pitchFamily="34" charset="0"/>
              </a:rPr>
              <a:t>》——1963</a:t>
            </a:r>
            <a:endParaRPr lang="en-US" altLang="zh-CN" sz="20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40965" name="图片 40964" descr="AG00011_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25" y="3789363"/>
            <a:ext cx="1247775" cy="1409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TextBox 1"/>
          <p:cNvSpPr txBox="1"/>
          <p:nvPr/>
        </p:nvSpPr>
        <p:spPr>
          <a:xfrm>
            <a:off x="2611438" y="908050"/>
            <a:ext cx="501650" cy="8350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>
            <a:spAutoFit/>
          </a:bodyPr>
          <a:p>
            <a:pPr eaLnBrk="0" hangingPunct="0">
              <a:lnSpc>
                <a:spcPts val="6200"/>
              </a:lnSpc>
            </a:pPr>
            <a:r>
              <a:rPr lang="en-US" altLang="zh-CN" sz="4800" dirty="0">
                <a:solidFill>
                  <a:srgbClr val="FF0066"/>
                </a:solidFill>
                <a:latin typeface="华文彩云" pitchFamily="2" charset="-122"/>
              </a:rPr>
              <a:t>结</a:t>
            </a:r>
            <a:endParaRPr lang="en-US" altLang="zh-CN" sz="4800" dirty="0">
              <a:solidFill>
                <a:srgbClr val="FF0066"/>
              </a:solidFill>
              <a:latin typeface="华文彩云" pitchFamily="2" charset="-122"/>
            </a:endParaRPr>
          </a:p>
        </p:txBody>
      </p:sp>
      <p:sp>
        <p:nvSpPr>
          <p:cNvPr id="34819" name="TextBox 1"/>
          <p:cNvSpPr txBox="1"/>
          <p:nvPr/>
        </p:nvSpPr>
        <p:spPr>
          <a:xfrm>
            <a:off x="4211638" y="908050"/>
            <a:ext cx="501650" cy="8350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>
            <a:spAutoFit/>
          </a:bodyPr>
          <a:p>
            <a:pPr eaLnBrk="0" hangingPunct="0">
              <a:lnSpc>
                <a:spcPts val="6200"/>
              </a:lnSpc>
            </a:pPr>
            <a:r>
              <a:rPr lang="en-US" altLang="zh-CN" sz="4800" dirty="0">
                <a:solidFill>
                  <a:srgbClr val="FF0066"/>
                </a:solidFill>
                <a:latin typeface="华文彩云" pitchFamily="2" charset="-122"/>
              </a:rPr>
              <a:t>束</a:t>
            </a:r>
            <a:endParaRPr lang="en-US" altLang="zh-CN" sz="4800" dirty="0">
              <a:solidFill>
                <a:srgbClr val="FF0066"/>
              </a:solidFill>
              <a:latin typeface="华文彩云" pitchFamily="2" charset="-122"/>
            </a:endParaRPr>
          </a:p>
        </p:txBody>
      </p:sp>
      <p:sp>
        <p:nvSpPr>
          <p:cNvPr id="34820" name="TextBox 1"/>
          <p:cNvSpPr txBox="1"/>
          <p:nvPr/>
        </p:nvSpPr>
        <p:spPr>
          <a:xfrm>
            <a:off x="5824538" y="908050"/>
            <a:ext cx="501650" cy="8350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>
            <a:spAutoFit/>
          </a:bodyPr>
          <a:p>
            <a:pPr eaLnBrk="0" hangingPunct="0">
              <a:lnSpc>
                <a:spcPts val="6200"/>
              </a:lnSpc>
            </a:pPr>
            <a:r>
              <a:rPr lang="en-US" altLang="zh-CN" sz="4800" dirty="0">
                <a:solidFill>
                  <a:srgbClr val="FF0066"/>
                </a:solidFill>
                <a:latin typeface="华文彩云" pitchFamily="2" charset="-122"/>
              </a:rPr>
              <a:t>语</a:t>
            </a:r>
            <a:endParaRPr lang="en-US" altLang="zh-CN" sz="4800" dirty="0">
              <a:solidFill>
                <a:srgbClr val="FF0066"/>
              </a:solidFill>
              <a:latin typeface="华文彩云" pitchFamily="2" charset="-122"/>
            </a:endParaRPr>
          </a:p>
        </p:txBody>
      </p:sp>
      <p:sp>
        <p:nvSpPr>
          <p:cNvPr id="34821" name="TextBox 1"/>
          <p:cNvSpPr txBox="1"/>
          <p:nvPr/>
        </p:nvSpPr>
        <p:spPr>
          <a:xfrm>
            <a:off x="684213" y="2349500"/>
            <a:ext cx="7758112" cy="244633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>
            <a:spAutoFit/>
          </a:bodyPr>
          <a:p>
            <a:pPr algn="l" defTabSz="914400" eaLnBrk="0" hangingPunct="0">
              <a:lnSpc>
                <a:spcPts val="6300"/>
              </a:lnSpc>
              <a:tabLst>
                <a:tab pos="1549400" algn="l"/>
              </a:tabLst>
            </a:pPr>
            <a:r>
              <a:rPr lang="zh-CN" altLang="en-US" sz="4000" dirty="0">
                <a:solidFill>
                  <a:srgbClr val="FF0066"/>
                </a:solidFill>
                <a:latin typeface="华文行楷" pitchFamily="2" charset="-122"/>
              </a:rPr>
              <a:t>    </a:t>
            </a:r>
            <a:r>
              <a:rPr lang="en-US" altLang="zh-CN" sz="4000" dirty="0">
                <a:solidFill>
                  <a:srgbClr val="FF0066"/>
                </a:solidFill>
                <a:latin typeface="华文行楷" pitchFamily="2" charset="-122"/>
              </a:rPr>
              <a:t>消除作业现场的隐患，是消除各类事故的基本保证。需要全员参与，共同应对。</a:t>
            </a:r>
            <a:endParaRPr lang="en-US" altLang="zh-CN" sz="4000" dirty="0">
              <a:solidFill>
                <a:srgbClr val="FF0066"/>
              </a:solidFill>
              <a:latin typeface="华文行楷" pitchFamily="2" charset="-122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91459" y="1970806"/>
            <a:ext cx="3963299" cy="884705"/>
          </a:xfrm>
        </p:spPr>
        <p:txBody>
          <a:bodyPr>
            <a:noAutofit/>
          </a:bodyPr>
          <a:lstStyle/>
          <a:p>
            <a:r>
              <a:rPr sz="495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感谢聆听</a:t>
            </a:r>
            <a:endParaRPr lang="zh-CN" altLang="en-US" sz="495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5734685" y="3968750"/>
            <a:ext cx="3094355" cy="118808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00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346" y="4017161"/>
            <a:ext cx="891000" cy="8910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5822950" y="4231005"/>
            <a:ext cx="1070610" cy="652145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05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获取第一手安全资讯</a:t>
            </a:r>
            <a:endParaRPr lang="zh-CN" altLang="en-US" sz="1050" b="1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7920514" y="4057643"/>
            <a:ext cx="830047" cy="810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277971" y="4076882"/>
            <a:ext cx="3015037" cy="816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05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05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05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05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93533" y="3104964"/>
            <a:ext cx="2359819" cy="786289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2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961505" y="4907915"/>
            <a:ext cx="796925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微信公众号</a:t>
            </a:r>
            <a:endParaRPr lang="zh-CN" altLang="en-US" sz="825" dirty="0"/>
          </a:p>
        </p:txBody>
      </p:sp>
      <p:sp>
        <p:nvSpPr>
          <p:cNvPr id="9" name="文本框 8"/>
          <p:cNvSpPr txBox="1"/>
          <p:nvPr/>
        </p:nvSpPr>
        <p:spPr>
          <a:xfrm>
            <a:off x="7942499" y="4907220"/>
            <a:ext cx="702078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抖音</a:t>
            </a:r>
            <a:endParaRPr lang="zh-CN" altLang="en-US" sz="825" dirty="0"/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6" name="标题 41985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lang="zh-CN" altLang="en-US" dirty="0"/>
          </a:p>
        </p:txBody>
      </p:sp>
      <p:sp>
        <p:nvSpPr>
          <p:cNvPr id="41988" name="文本框 41987"/>
          <p:cNvSpPr txBox="1"/>
          <p:nvPr/>
        </p:nvSpPr>
        <p:spPr>
          <a:xfrm>
            <a:off x="611188" y="1844675"/>
            <a:ext cx="7993062" cy="992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zh-CN" altLang="en-US" sz="3200" b="1" u="sng">
                <a:solidFill>
                  <a:srgbClr val="663300"/>
                </a:solidFill>
                <a:latin typeface="Arial" panose="020B0604020202020204" pitchFamily="34" charset="0"/>
              </a:rPr>
              <a:t>第三阶段  </a:t>
            </a:r>
            <a:r>
              <a:rPr lang="en-US" altLang="zh-CN" sz="3200" b="1" u="sng">
                <a:solidFill>
                  <a:srgbClr val="663300"/>
                </a:solidFill>
                <a:latin typeface="Arial" panose="020B0604020202020204" pitchFamily="34" charset="0"/>
              </a:rPr>
              <a:t>60—70</a:t>
            </a:r>
            <a:r>
              <a:rPr lang="zh-CN" altLang="en-US" sz="3200" b="1" u="sng">
                <a:solidFill>
                  <a:srgbClr val="663300"/>
                </a:solidFill>
                <a:latin typeface="Arial" panose="020B0604020202020204" pitchFamily="34" charset="0"/>
              </a:rPr>
              <a:t>年</a:t>
            </a:r>
            <a:r>
              <a:rPr lang="zh-CN" altLang="en-US" sz="3200" b="1" u="sng" dirty="0">
                <a:solidFill>
                  <a:srgbClr val="663300"/>
                </a:solidFill>
                <a:latin typeface="Arial" panose="020B0604020202020204" pitchFamily="34" charset="0"/>
              </a:rPr>
              <a:t>代末</a:t>
            </a:r>
            <a:r>
              <a:rPr lang="zh-CN" altLang="en-US" b="1" dirty="0">
                <a:solidFill>
                  <a:schemeClr val="tx1"/>
                </a:solidFill>
                <a:latin typeface="Arial" panose="020B0604020202020204" pitchFamily="34" charset="0"/>
              </a:rPr>
              <a:t>（1966年—1978年）</a:t>
            </a:r>
            <a:endParaRPr lang="zh-CN" altLang="en-US" sz="3200" b="1" u="sng">
              <a:solidFill>
                <a:srgbClr val="663300"/>
              </a:solidFill>
              <a:latin typeface="Arial" panose="020B0604020202020204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zh-CN" altLang="en-US" sz="1800" b="1">
                <a:solidFill>
                  <a:schemeClr val="accent2"/>
                </a:solidFill>
                <a:latin typeface="Arial" panose="020B0604020202020204" pitchFamily="34" charset="0"/>
              </a:rPr>
              <a:t>    </a:t>
            </a:r>
            <a:endParaRPr lang="zh-CN" altLang="en-US" sz="18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pic>
        <p:nvPicPr>
          <p:cNvPr id="41989" name="图片 41988" descr="AG00036_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43438" y="3068638"/>
            <a:ext cx="2378075" cy="25638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0" name="标题 43009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lang="zh-CN" altLang="en-US" dirty="0"/>
          </a:p>
        </p:txBody>
      </p:sp>
      <p:sp>
        <p:nvSpPr>
          <p:cNvPr id="43012" name="文本框 43011"/>
          <p:cNvSpPr txBox="1"/>
          <p:nvPr/>
        </p:nvSpPr>
        <p:spPr>
          <a:xfrm>
            <a:off x="468313" y="1412875"/>
            <a:ext cx="7696200" cy="2895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zh-CN" altLang="en-US" sz="2400" b="1" u="sng">
                <a:solidFill>
                  <a:srgbClr val="FF3300"/>
                </a:solidFill>
                <a:latin typeface="Arial" panose="020B0604020202020204" pitchFamily="34" charset="0"/>
              </a:rPr>
              <a:t>第四阶段  恢复发展</a:t>
            </a:r>
            <a:r>
              <a:rPr lang="zh-CN" altLang="en-US" sz="2400" b="1" u="sng" dirty="0">
                <a:solidFill>
                  <a:srgbClr val="FF3300"/>
                </a:solidFill>
                <a:latin typeface="Arial" panose="020B0604020202020204" pitchFamily="34" charset="0"/>
              </a:rPr>
              <a:t>时期</a:t>
            </a:r>
            <a:r>
              <a:rPr lang="zh-CN" altLang="en-US" b="1" dirty="0">
                <a:solidFill>
                  <a:schemeClr val="tx1"/>
                </a:solidFill>
                <a:latin typeface="Arial" panose="020B0604020202020204" pitchFamily="34" charset="0"/>
              </a:rPr>
              <a:t>（1978年—1990年）</a:t>
            </a:r>
            <a:endParaRPr lang="zh-CN" altLang="en-US" sz="2400" b="1" u="sng">
              <a:solidFill>
                <a:srgbClr val="FF3300"/>
              </a:solidFill>
              <a:latin typeface="Arial" panose="020B0604020202020204" pitchFamily="34" charset="0"/>
            </a:endParaRPr>
          </a:p>
          <a:p>
            <a:pPr algn="l">
              <a:spcBef>
                <a:spcPct val="50000"/>
              </a:spcBef>
            </a:pPr>
            <a:endParaRPr lang="zh-CN" altLang="en-US" sz="2400" b="1" u="sng">
              <a:solidFill>
                <a:srgbClr val="FF3300"/>
              </a:solidFill>
              <a:latin typeface="Arial" panose="020B0604020202020204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zh-CN" altLang="en-US" sz="1800" b="1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zh-CN" altLang="en-US" sz="2000" b="1">
                <a:solidFill>
                  <a:schemeClr val="accent2"/>
                </a:solidFill>
                <a:latin typeface="Arial" panose="020B0604020202020204" pitchFamily="34" charset="0"/>
              </a:rPr>
              <a:t>   </a:t>
            </a:r>
            <a:r>
              <a:rPr lang="en-US" altLang="zh-CN" sz="2000" b="1">
                <a:solidFill>
                  <a:schemeClr val="tx1"/>
                </a:solidFill>
                <a:latin typeface="Arial" panose="020B0604020202020204" pitchFamily="34" charset="0"/>
              </a:rPr>
              <a:t>《</a:t>
            </a:r>
            <a:r>
              <a:rPr lang="zh-CN" altLang="en-US" sz="2000" b="1">
                <a:solidFill>
                  <a:schemeClr val="tx1"/>
                </a:solidFill>
                <a:latin typeface="Arial" panose="020B0604020202020204" pitchFamily="34" charset="0"/>
              </a:rPr>
              <a:t>锅炉压力容器安全监察暂行条例</a:t>
            </a:r>
            <a:r>
              <a:rPr lang="en-US" altLang="zh-CN" sz="2000" b="1">
                <a:solidFill>
                  <a:schemeClr val="tx1"/>
                </a:solidFill>
                <a:latin typeface="Arial" panose="020B0604020202020204" pitchFamily="34" charset="0"/>
              </a:rPr>
              <a:t>》——1982</a:t>
            </a:r>
            <a:endParaRPr lang="en-US" altLang="zh-CN" sz="2000" b="1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altLang="zh-CN" sz="2000" b="1">
                <a:solidFill>
                  <a:schemeClr val="tx1"/>
                </a:solidFill>
                <a:latin typeface="Arial" panose="020B0604020202020204" pitchFamily="34" charset="0"/>
              </a:rPr>
              <a:t>    《</a:t>
            </a:r>
            <a:r>
              <a:rPr lang="zh-CN" altLang="en-US" sz="2000" b="1">
                <a:solidFill>
                  <a:schemeClr val="tx1"/>
                </a:solidFill>
                <a:latin typeface="Arial" panose="020B0604020202020204" pitchFamily="34" charset="0"/>
              </a:rPr>
              <a:t>关于加强安全生产和劳动安全监察工作的报告</a:t>
            </a:r>
            <a:r>
              <a:rPr lang="en-US" altLang="zh-CN" sz="2000" b="1">
                <a:solidFill>
                  <a:schemeClr val="tx1"/>
                </a:solidFill>
                <a:latin typeface="Arial" panose="020B0604020202020204" pitchFamily="34" charset="0"/>
              </a:rPr>
              <a:t>》</a:t>
            </a:r>
            <a:endParaRPr lang="en-US" altLang="zh-CN" sz="2000" b="1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altLang="zh-CN" sz="2000" b="1">
                <a:solidFill>
                  <a:schemeClr val="tx1"/>
                </a:solidFill>
                <a:latin typeface="Arial" panose="020B0604020202020204" pitchFamily="34" charset="0"/>
              </a:rPr>
              <a:t>                                                                    ——1983</a:t>
            </a:r>
            <a:endParaRPr lang="en-US" altLang="zh-CN" sz="2000" b="1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altLang="zh-CN" sz="2000" b="1">
                <a:solidFill>
                  <a:schemeClr val="tx1"/>
                </a:solidFill>
                <a:latin typeface="Arial" panose="020B0604020202020204" pitchFamily="34" charset="0"/>
              </a:rPr>
              <a:t>    《</a:t>
            </a:r>
            <a:r>
              <a:rPr lang="zh-CN" altLang="en-US" sz="2000" b="1">
                <a:solidFill>
                  <a:schemeClr val="tx1"/>
                </a:solidFill>
                <a:latin typeface="Arial" panose="020B0604020202020204" pitchFamily="34" charset="0"/>
              </a:rPr>
              <a:t>女职工劳动保护规定</a:t>
            </a:r>
            <a:r>
              <a:rPr lang="en-US" altLang="zh-CN" sz="2000" b="1">
                <a:solidFill>
                  <a:schemeClr val="tx1"/>
                </a:solidFill>
                <a:latin typeface="Arial" panose="020B0604020202020204" pitchFamily="34" charset="0"/>
              </a:rPr>
              <a:t>》  —— 1987 </a:t>
            </a:r>
            <a:r>
              <a:rPr lang="zh-CN" altLang="en-US" sz="2000" b="1">
                <a:solidFill>
                  <a:schemeClr val="tx1"/>
                </a:solidFill>
                <a:latin typeface="Arial" panose="020B0604020202020204" pitchFamily="34" charset="0"/>
              </a:rPr>
              <a:t>国务院</a:t>
            </a:r>
            <a:r>
              <a:rPr lang="en-US" altLang="zh-CN" sz="2000" b="1">
                <a:solidFill>
                  <a:schemeClr val="tx1"/>
                </a:solidFill>
                <a:latin typeface="Arial" panose="020B0604020202020204" pitchFamily="34" charset="0"/>
              </a:rPr>
              <a:t>9</a:t>
            </a:r>
            <a:r>
              <a:rPr lang="zh-CN" altLang="en-US" sz="2000" b="1">
                <a:solidFill>
                  <a:schemeClr val="tx1"/>
                </a:solidFill>
                <a:latin typeface="Arial" panose="020B0604020202020204" pitchFamily="34" charset="0"/>
              </a:rPr>
              <a:t>号令</a:t>
            </a:r>
            <a:endParaRPr lang="zh-CN" altLang="en-US" sz="20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43013" name="图片 43012" descr="NA01596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59625" y="3721100"/>
            <a:ext cx="1389063" cy="18716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4" name="标题 44033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lang="zh-CN" altLang="en-US" dirty="0"/>
          </a:p>
        </p:txBody>
      </p:sp>
      <p:sp>
        <p:nvSpPr>
          <p:cNvPr id="44036" name="文本框 44035"/>
          <p:cNvSpPr txBox="1"/>
          <p:nvPr/>
        </p:nvSpPr>
        <p:spPr>
          <a:xfrm>
            <a:off x="755650" y="1484313"/>
            <a:ext cx="7696200" cy="3352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zh-CN" altLang="en-US" sz="2400" b="1" u="sng" dirty="0">
                <a:solidFill>
                  <a:srgbClr val="FF3300"/>
                </a:solidFill>
                <a:latin typeface="Arial" panose="020B0604020202020204" pitchFamily="34" charset="0"/>
              </a:rPr>
              <a:t>第五阶段  逐步完善时期 </a:t>
            </a:r>
            <a:r>
              <a:rPr lang="zh-CN" altLang="en-US" b="1" dirty="0">
                <a:solidFill>
                  <a:schemeClr val="tx1"/>
                </a:solidFill>
                <a:latin typeface="Arial" panose="020B0604020202020204" pitchFamily="34" charset="0"/>
              </a:rPr>
              <a:t>（1990年—现在）</a:t>
            </a:r>
            <a:endParaRPr lang="zh-CN" altLang="en-US" sz="2400" b="1" u="sng" dirty="0">
              <a:solidFill>
                <a:srgbClr val="FF3300"/>
              </a:solidFill>
              <a:latin typeface="Arial" panose="020B0604020202020204" pitchFamily="34" charset="0"/>
            </a:endParaRPr>
          </a:p>
          <a:p>
            <a:pPr algn="l">
              <a:spcBef>
                <a:spcPct val="50000"/>
              </a:spcBef>
            </a:pPr>
            <a:endParaRPr lang="zh-CN" altLang="en-US" sz="2400" b="1" u="sng" dirty="0">
              <a:solidFill>
                <a:srgbClr val="FF3300"/>
              </a:solidFill>
              <a:latin typeface="Arial" panose="020B0604020202020204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zh-CN" altLang="en-US" sz="1800" b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zh-CN" altLang="en-US" sz="2000" b="1" dirty="0">
                <a:solidFill>
                  <a:schemeClr val="accent2"/>
                </a:solidFill>
                <a:latin typeface="Arial" panose="020B0604020202020204" pitchFamily="34" charset="0"/>
              </a:rPr>
              <a:t>   </a:t>
            </a: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</a:rPr>
              <a:t>《关于职工工作时间的规定》</a:t>
            </a:r>
            <a:endParaRPr lang="zh-CN" altLang="en-US" sz="20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</a:rPr>
              <a:t>    《矿山安全法》                                                                    </a:t>
            </a:r>
            <a:endParaRPr lang="zh-CN" altLang="en-US" sz="20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</a:rPr>
              <a:t>    《劳动法》</a:t>
            </a:r>
            <a:endParaRPr lang="zh-CN" altLang="en-US" sz="20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</a:rPr>
              <a:t>    《安全生产法》</a:t>
            </a:r>
            <a:endParaRPr lang="zh-CN" altLang="en-US" sz="20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</a:rPr>
              <a:t>    《职业病防治法》</a:t>
            </a:r>
            <a:endParaRPr lang="zh-CN" altLang="en-US" sz="20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44037" name="图片 44036" descr="NA01597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45275" y="3436938"/>
            <a:ext cx="1504950" cy="20335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Picture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117850" y="1268413"/>
            <a:ext cx="6026150" cy="4525962"/>
          </a:xfrm>
          <a:ln/>
        </p:spPr>
      </p:pic>
      <p:sp>
        <p:nvSpPr>
          <p:cNvPr id="8195" name="TextBox 1"/>
          <p:cNvSpPr txBox="1"/>
          <p:nvPr/>
        </p:nvSpPr>
        <p:spPr>
          <a:xfrm>
            <a:off x="425450" y="866775"/>
            <a:ext cx="3200400" cy="4572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>
            <a:spAutoFit/>
          </a:bodyPr>
          <a:p>
            <a:pPr eaLnBrk="0" hangingPunct="0">
              <a:lnSpc>
                <a:spcPts val="3600"/>
              </a:lnSpc>
            </a:pPr>
            <a:r>
              <a:rPr lang="en-US" altLang="zh-CN" sz="3600" dirty="0">
                <a:solidFill>
                  <a:srgbClr val="FF0066"/>
                </a:solidFill>
                <a:latin typeface="隶书" pitchFamily="1" charset="-122"/>
              </a:rPr>
              <a:t>一、什么是隐患</a:t>
            </a:r>
            <a:endParaRPr lang="en-US" altLang="zh-CN" sz="3600" dirty="0">
              <a:solidFill>
                <a:srgbClr val="FF0066"/>
              </a:solidFill>
              <a:latin typeface="隶书" pitchFamily="1" charset="-122"/>
            </a:endParaRPr>
          </a:p>
        </p:txBody>
      </p:sp>
      <p:sp>
        <p:nvSpPr>
          <p:cNvPr id="8196" name="TextBox 1"/>
          <p:cNvSpPr txBox="1"/>
          <p:nvPr/>
        </p:nvSpPr>
        <p:spPr>
          <a:xfrm>
            <a:off x="323850" y="2060575"/>
            <a:ext cx="7912100" cy="2611438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>
            <a:spAutoFit/>
          </a:bodyPr>
          <a:p>
            <a:pPr algn="l" defTabSz="914400" eaLnBrk="0" hangingPunct="0">
              <a:lnSpc>
                <a:spcPts val="3200"/>
              </a:lnSpc>
              <a:tabLst>
                <a:tab pos="596900" algn="l"/>
              </a:tabLst>
            </a:pPr>
            <a:r>
              <a:rPr lang="en-US" altLang="zh-CN" dirty="0">
                <a:latin typeface="Arial" panose="020B0604020202020204" pitchFamily="34" charset="0"/>
              </a:rPr>
              <a:t>	</a:t>
            </a:r>
            <a:r>
              <a:rPr lang="en-US" altLang="zh-CN" sz="3200" dirty="0">
                <a:solidFill>
                  <a:srgbClr val="000000"/>
                </a:solidFill>
                <a:latin typeface="隶书" pitchFamily="1" charset="-122"/>
              </a:rPr>
              <a:t>隐患是指作业场所、设备及设施的不安全</a:t>
            </a:r>
            <a:endParaRPr lang="en-US" altLang="zh-CN" sz="3200" dirty="0">
              <a:solidFill>
                <a:srgbClr val="000000"/>
              </a:solidFill>
              <a:latin typeface="隶书" pitchFamily="1" charset="-122"/>
            </a:endParaRPr>
          </a:p>
          <a:p>
            <a:pPr algn="l" defTabSz="914400" eaLnBrk="0" hangingPunct="0">
              <a:lnSpc>
                <a:spcPts val="1000"/>
              </a:lnSpc>
              <a:tabLst>
                <a:tab pos="596900" algn="l"/>
              </a:tabLst>
            </a:pPr>
            <a:endParaRPr lang="en-US" altLang="zh-CN" dirty="0">
              <a:latin typeface="Arial" panose="020B0604020202020204" pitchFamily="34" charset="0"/>
            </a:endParaRPr>
          </a:p>
          <a:p>
            <a:pPr algn="l" defTabSz="914400" eaLnBrk="0" hangingPunct="0">
              <a:lnSpc>
                <a:spcPts val="1000"/>
              </a:lnSpc>
              <a:tabLst>
                <a:tab pos="596900" algn="l"/>
              </a:tabLst>
            </a:pPr>
            <a:endParaRPr lang="en-US" altLang="zh-CN" dirty="0">
              <a:latin typeface="Arial" panose="020B0604020202020204" pitchFamily="34" charset="0"/>
            </a:endParaRPr>
          </a:p>
          <a:p>
            <a:pPr algn="l" defTabSz="914400" eaLnBrk="0" hangingPunct="0">
              <a:lnSpc>
                <a:spcPts val="3700"/>
              </a:lnSpc>
              <a:tabLst>
                <a:tab pos="596900" algn="l"/>
              </a:tabLst>
            </a:pPr>
            <a:r>
              <a:rPr lang="en-US" altLang="zh-CN" sz="3200" dirty="0">
                <a:solidFill>
                  <a:srgbClr val="000000"/>
                </a:solidFill>
                <a:latin typeface="隶书" pitchFamily="1" charset="-122"/>
              </a:rPr>
              <a:t>状态，或者由于人的不安全行为和管理上的</a:t>
            </a:r>
            <a:endParaRPr lang="en-US" altLang="zh-CN" sz="3200" dirty="0">
              <a:solidFill>
                <a:srgbClr val="000000"/>
              </a:solidFill>
              <a:latin typeface="隶书" pitchFamily="1" charset="-122"/>
            </a:endParaRPr>
          </a:p>
          <a:p>
            <a:pPr algn="l" defTabSz="914400" eaLnBrk="0" hangingPunct="0">
              <a:lnSpc>
                <a:spcPts val="1000"/>
              </a:lnSpc>
              <a:tabLst>
                <a:tab pos="596900" algn="l"/>
              </a:tabLst>
            </a:pPr>
            <a:endParaRPr lang="en-US" altLang="zh-CN" dirty="0">
              <a:latin typeface="Arial" panose="020B0604020202020204" pitchFamily="34" charset="0"/>
            </a:endParaRPr>
          </a:p>
          <a:p>
            <a:pPr algn="l" defTabSz="914400" eaLnBrk="0" hangingPunct="0">
              <a:lnSpc>
                <a:spcPts val="1000"/>
              </a:lnSpc>
              <a:tabLst>
                <a:tab pos="596900" algn="l"/>
              </a:tabLst>
            </a:pPr>
            <a:endParaRPr lang="en-US" altLang="zh-CN" dirty="0">
              <a:latin typeface="Arial" panose="020B0604020202020204" pitchFamily="34" charset="0"/>
            </a:endParaRPr>
          </a:p>
          <a:p>
            <a:pPr algn="l" defTabSz="914400" eaLnBrk="0" hangingPunct="0">
              <a:lnSpc>
                <a:spcPts val="3700"/>
              </a:lnSpc>
              <a:tabLst>
                <a:tab pos="596900" algn="l"/>
              </a:tabLst>
            </a:pPr>
            <a:r>
              <a:rPr lang="en-US" altLang="zh-CN" sz="3200" dirty="0">
                <a:solidFill>
                  <a:srgbClr val="000000"/>
                </a:solidFill>
                <a:latin typeface="隶书" pitchFamily="1" charset="-122"/>
              </a:rPr>
              <a:t>缺陷而可能导致人身伤害或者经济损失的潜</a:t>
            </a:r>
            <a:endParaRPr lang="en-US" altLang="zh-CN" sz="3200" dirty="0">
              <a:solidFill>
                <a:srgbClr val="000000"/>
              </a:solidFill>
              <a:latin typeface="隶书" pitchFamily="1" charset="-122"/>
            </a:endParaRPr>
          </a:p>
          <a:p>
            <a:pPr algn="l" defTabSz="914400" eaLnBrk="0" hangingPunct="0">
              <a:lnSpc>
                <a:spcPts val="1000"/>
              </a:lnSpc>
              <a:tabLst>
                <a:tab pos="596900" algn="l"/>
              </a:tabLst>
            </a:pPr>
            <a:endParaRPr lang="en-US" altLang="zh-CN" dirty="0">
              <a:latin typeface="Arial" panose="020B0604020202020204" pitchFamily="34" charset="0"/>
            </a:endParaRPr>
          </a:p>
          <a:p>
            <a:pPr algn="l" defTabSz="914400" eaLnBrk="0" hangingPunct="0">
              <a:lnSpc>
                <a:spcPts val="1000"/>
              </a:lnSpc>
              <a:tabLst>
                <a:tab pos="596900" algn="l"/>
              </a:tabLst>
            </a:pPr>
            <a:endParaRPr lang="en-US" altLang="zh-CN" dirty="0">
              <a:latin typeface="Arial" panose="020B0604020202020204" pitchFamily="34" charset="0"/>
            </a:endParaRPr>
          </a:p>
          <a:p>
            <a:pPr algn="l" defTabSz="914400" eaLnBrk="0" hangingPunct="0">
              <a:lnSpc>
                <a:spcPts val="3600"/>
              </a:lnSpc>
              <a:tabLst>
                <a:tab pos="596900" algn="l"/>
              </a:tabLst>
            </a:pPr>
            <a:r>
              <a:rPr lang="en-US" altLang="zh-CN" sz="3200" dirty="0">
                <a:solidFill>
                  <a:srgbClr val="000000"/>
                </a:solidFill>
                <a:latin typeface="隶书" pitchFamily="1" charset="-122"/>
              </a:rPr>
              <a:t>在危险。</a:t>
            </a:r>
            <a:endParaRPr lang="en-US" altLang="zh-CN" sz="3200" dirty="0">
              <a:solidFill>
                <a:srgbClr val="000000"/>
              </a:solidFill>
              <a:latin typeface="隶书" pitchFamily="1" charset="-122"/>
            </a:endParaRPr>
          </a:p>
        </p:txBody>
      </p:sp>
      <p:sp>
        <p:nvSpPr>
          <p:cNvPr id="8199" name="标题 8198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lang="zh-CN" altLang="en-US" dirty="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1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2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.xml><?xml version="1.0" encoding="utf-8"?>
<p:tagLst xmlns:p="http://schemas.openxmlformats.org/presentationml/2006/main">
  <p:tag name="KSO_WM_SPECIAL_SOURCE" val="bdnull"/>
</p:tagLst>
</file>

<file path=ppt/tags/tag15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16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7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18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19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commondata" val="eyJoZGlkIjoiNDY1MmY4MTY3YzFkZTg4NGM1MWI4N2I1NTA1MWI4MWE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  <p:tag name="KSO_WM_BEAUTIFY_FLAG" val=""/>
</p:tagLst>
</file>

<file path=ppt/theme/theme1.xml><?xml version="1.0" encoding="utf-8"?>
<a:theme xmlns:a="http://schemas.openxmlformats.org/drawingml/2006/main" name="博富特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Settings\ibmt40\My Documents\职业卫生.pot</Template>
  <TotalTime>0</TotalTime>
  <Words>4917</Words>
  <Application>WPS 演示</Application>
  <PresentationFormat>在屏幕上显示</PresentationFormat>
  <Paragraphs>613</Paragraphs>
  <Slides>51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51</vt:i4>
      </vt:variant>
    </vt:vector>
  </HeadingPairs>
  <TitlesOfParts>
    <vt:vector size="74" baseType="lpstr">
      <vt:lpstr>Arial</vt:lpstr>
      <vt:lpstr>宋体</vt:lpstr>
      <vt:lpstr>Wingdings</vt:lpstr>
      <vt:lpstr>Times New Roman</vt:lpstr>
      <vt:lpstr>仿宋_GB2312</vt:lpstr>
      <vt:lpstr>仿宋</vt:lpstr>
      <vt:lpstr>楷体_GB2312</vt:lpstr>
      <vt:lpstr>新宋体</vt:lpstr>
      <vt:lpstr>隶书</vt:lpstr>
      <vt:lpstr>微软雅黑</vt:lpstr>
      <vt:lpstr>华文行楷</vt:lpstr>
      <vt:lpstr>Gulim</vt:lpstr>
      <vt:lpstr>Malgun Gothic</vt:lpstr>
      <vt:lpstr>华文新魏</vt:lpstr>
      <vt:lpstr>黑体</vt:lpstr>
      <vt:lpstr>Albertus Medium</vt:lpstr>
      <vt:lpstr>ksdb</vt:lpstr>
      <vt:lpstr>华文彩云</vt:lpstr>
      <vt:lpstr>Arial Unicode MS</vt:lpstr>
      <vt:lpstr>楷体</vt:lpstr>
      <vt:lpstr>汉仪旗黑-85S</vt:lpstr>
      <vt:lpstr>博富特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</vt:lpstr>
    </vt:vector>
  </TitlesOfParts>
  <Company>COMMONORG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职业卫生管理</dc:title>
  <dc:creator>杨杰</dc:creator>
  <cp:lastModifiedBy>little fairy</cp:lastModifiedBy>
  <cp:revision>490</cp:revision>
  <dcterms:created xsi:type="dcterms:W3CDTF">2006-08-09T15:15:00Z</dcterms:created>
  <dcterms:modified xsi:type="dcterms:W3CDTF">2023-11-20T03:04:08Z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2052-12.1.0.15933</vt:lpwstr>
  </property>
  <property fmtid="{D5CDD505-2E9C-101B-9397-08002B2CF9AE}" pid="3" name="ICV">
    <vt:lpwstr>40DB873D85BD42F4BCB14DD8DAA9B7E5_13</vt:lpwstr>
  </property>
</Properties>
</file>