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0" r:id="rId3"/>
    <p:sldId id="307" r:id="rId4"/>
    <p:sldId id="262" r:id="rId5"/>
    <p:sldId id="257" r:id="rId6"/>
    <p:sldId id="258" r:id="rId7"/>
    <p:sldId id="285" r:id="rId8"/>
    <p:sldId id="259" r:id="rId9"/>
    <p:sldId id="260" r:id="rId10"/>
    <p:sldId id="263" r:id="rId11"/>
    <p:sldId id="273" r:id="rId12"/>
    <p:sldId id="274" r:id="rId13"/>
    <p:sldId id="275" r:id="rId14"/>
    <p:sldId id="277" r:id="rId15"/>
    <p:sldId id="278" r:id="rId16"/>
    <p:sldId id="279" r:id="rId17"/>
    <p:sldId id="272" r:id="rId18"/>
    <p:sldId id="288" r:id="rId19"/>
    <p:sldId id="289" r:id="rId20"/>
    <p:sldId id="290" r:id="rId21"/>
    <p:sldId id="280" r:id="rId22"/>
    <p:sldId id="283" r:id="rId23"/>
    <p:sldId id="281" r:id="rId24"/>
    <p:sldId id="286" r:id="rId25"/>
    <p:sldId id="282" r:id="rId26"/>
    <p:sldId id="287" r:id="rId27"/>
    <p:sldId id="284" r:id="rId28"/>
    <p:sldId id="309" r:id="rId29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99"/>
    <a:srgbClr val="CC6600"/>
    <a:srgbClr val="006600"/>
    <a:srgbClr val="FF9900"/>
    <a:srgbClr val="FFFF66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9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页眉占位符 276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7651" name="日期占位符 276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7652" name="幻灯片图像占位符 2765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文本占位符 2765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7654" name="页脚占位符 276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7655" name="灯片编号占位符 276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3170" name="矩形 263169"/>
          <p:cNvSpPr/>
          <p:nvPr userDrawn="1"/>
        </p:nvSpPr>
        <p:spPr>
          <a:xfrm>
            <a:off x="1219200" y="1143000"/>
            <a:ext cx="7696200" cy="579438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3171" name="矩形 263170"/>
          <p:cNvSpPr/>
          <p:nvPr userDrawn="1"/>
        </p:nvSpPr>
        <p:spPr>
          <a:xfrm>
            <a:off x="1676400" y="1905000"/>
            <a:ext cx="69342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63172" name="图片 26317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63173" name="矩形 263172"/>
          <p:cNvSpPr/>
          <p:nvPr userDrawn="1"/>
        </p:nvSpPr>
        <p:spPr>
          <a:xfrm>
            <a:off x="0" y="0"/>
            <a:ext cx="1039813" cy="6845300"/>
          </a:xfrm>
          <a:prstGeom prst="rect">
            <a:avLst/>
          </a:prstGeom>
          <a:gradFill rotWithShape="0">
            <a:gsLst>
              <a:gs pos="0">
                <a:srgbClr val="00B7A5"/>
              </a:gs>
              <a:gs pos="100000">
                <a:srgbClr val="00B7A5">
                  <a:gamma/>
                  <a:shade val="80000"/>
                  <a:invGamma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3174" name="标题 263173"/>
          <p:cNvSpPr>
            <a:spLocks noGrp="1"/>
          </p:cNvSpPr>
          <p:nvPr>
            <p:ph type="ctrTitle" sz="quarter"/>
          </p:nvPr>
        </p:nvSpPr>
        <p:spPr>
          <a:xfrm>
            <a:off x="1219200" y="304800"/>
            <a:ext cx="7010400" cy="10668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b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63175" name="副标题 263174"/>
          <p:cNvSpPr>
            <a:spLocks noGrp="1"/>
          </p:cNvSpPr>
          <p:nvPr>
            <p:ph type="subTitle" sz="quarter" idx="1"/>
          </p:nvPr>
        </p:nvSpPr>
        <p:spPr>
          <a:xfrm>
            <a:off x="1981200" y="2667000"/>
            <a:ext cx="6400800" cy="1752600"/>
          </a:xfrm>
          <a:prstGeom prst="rect">
            <a:avLst/>
          </a:prstGeom>
          <a:noFill/>
          <a:ln w="12700">
            <a:noFill/>
          </a:ln>
        </p:spPr>
        <p:txBody>
          <a:bodyPr anchor="t" anchorCtr="0"/>
          <a:lstStyle>
            <a:lvl1pPr marL="0" lvl="0" indent="0" algn="ctr">
              <a:buClr>
                <a:schemeClr val="tx2"/>
              </a:buClr>
              <a:buSzPct val="75000"/>
              <a:buFont typeface="Monotype Sorts" pitchFamily="2" charset="2"/>
              <a:buNone/>
              <a:defRPr/>
            </a:lvl1pPr>
            <a:lvl2pPr marL="457200" lvl="1" indent="0" algn="ctr"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lvl2pPr>
            <a:lvl3pPr marL="914400" lvl="2" indent="0" algn="ctr">
              <a:buClr>
                <a:schemeClr val="tx2"/>
              </a:buClr>
              <a:buSzPct val="65000"/>
              <a:buFont typeface="Monotype Sorts" pitchFamily="2" charset="2"/>
              <a:buNone/>
              <a:defRPr/>
            </a:lvl3pPr>
            <a:lvl4pPr marL="1371600" lvl="3" indent="0" algn="ctr">
              <a:buClr>
                <a:schemeClr val="tx1"/>
              </a:buClr>
              <a:buSzPct val="100000"/>
              <a:buFontTx/>
              <a:buNone/>
              <a:defRPr/>
            </a:lvl4pPr>
            <a:lvl5pPr marL="1828800" lvl="4" indent="0" algn="ctr">
              <a:buClr>
                <a:schemeClr val="tx1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63176" name="文本框 263175"/>
          <p:cNvSpPr txBox="1"/>
          <p:nvPr userDrawn="1"/>
        </p:nvSpPr>
        <p:spPr>
          <a:xfrm>
            <a:off x="4103688" y="6597650"/>
            <a:ext cx="5148262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http://</a:t>
            </a:r>
            <a:r>
              <a:rPr lang="en-US" altLang="zh-CN" sz="1400" b="1" dirty="0" err="1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www.zzone.cn</a:t>
            </a:r>
            <a:r>
              <a:rPr lang="zh-CN" altLang="en-US" sz="14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　  中国</a:t>
            </a:r>
            <a:r>
              <a:rPr lang="en-US" altLang="zh-CN" sz="1400" b="1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1400" b="1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中学政治教学网崇尚互联共享</a:t>
            </a:r>
            <a:endParaRPr lang="zh-CN" altLang="en-US" sz="1400" b="1" dirty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86690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492474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621786" cy="4343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1214" y="1981200"/>
            <a:ext cx="3621786" cy="4343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tags" Target="../tags/tag7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2146" name="矩形 262145"/>
          <p:cNvSpPr/>
          <p:nvPr userDrawn="1"/>
        </p:nvSpPr>
        <p:spPr>
          <a:xfrm>
            <a:off x="1219200" y="1143000"/>
            <a:ext cx="7696200" cy="579438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2147" name="矩形 262146"/>
          <p:cNvSpPr/>
          <p:nvPr userDrawn="1"/>
        </p:nvSpPr>
        <p:spPr>
          <a:xfrm>
            <a:off x="1676400" y="1905000"/>
            <a:ext cx="69342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62148" name="图片 262147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62149" name="矩形 262148"/>
          <p:cNvSpPr/>
          <p:nvPr userDrawn="1"/>
        </p:nvSpPr>
        <p:spPr>
          <a:xfrm>
            <a:off x="0" y="0"/>
            <a:ext cx="1039813" cy="6845300"/>
          </a:xfrm>
          <a:prstGeom prst="rect">
            <a:avLst/>
          </a:prstGeom>
          <a:gradFill rotWithShape="0">
            <a:gsLst>
              <a:gs pos="0">
                <a:srgbClr val="00B7A5"/>
              </a:gs>
              <a:gs pos="100000">
                <a:srgbClr val="00B7A5">
                  <a:gamma/>
                  <a:shade val="80000"/>
                  <a:invGamma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2150" name="标题 262149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8382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62151" name="文本占位符 262150"/>
          <p:cNvSpPr>
            <a:spLocks noGrp="1"/>
          </p:cNvSpPr>
          <p:nvPr>
            <p:ph type="body" idx="1"/>
          </p:nvPr>
        </p:nvSpPr>
        <p:spPr>
          <a:xfrm>
            <a:off x="1371600" y="1981200"/>
            <a:ext cx="7391400" cy="43434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randomBar dir="vert"/>
  </p:transition>
  <p:hf sldNum="0" hdr="0"/>
  <p:txStyles>
    <p:title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Char char="•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FontTx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29.jpeg"/><Relationship Id="rId4" Type="http://schemas.openxmlformats.org/officeDocument/2006/relationships/tags" Target="../tags/tag16.xml"/><Relationship Id="rId3" Type="http://schemas.openxmlformats.org/officeDocument/2006/relationships/image" Target="../media/image28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0581" name="矩形 280580"/>
          <p:cNvSpPr/>
          <p:nvPr/>
        </p:nvSpPr>
        <p:spPr>
          <a:xfrm>
            <a:off x="1219200" y="1457325"/>
            <a:ext cx="7313613" cy="2763838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lvl="0" algn="ctr"/>
            <a:r>
              <a:rPr lang="en-US" altLang="zh-CN" sz="4800" b="1" dirty="0">
                <a:solidFill>
                  <a:srgbClr val="0000FF"/>
                </a:solidFill>
                <a:ea typeface="宋体" panose="02010600030101010101" pitchFamily="2" charset="-122"/>
              </a:rPr>
              <a:t>  </a:t>
            </a:r>
            <a:r>
              <a:rPr lang="zh-CN" altLang="en-US" sz="4800" b="1" dirty="0">
                <a:solidFill>
                  <a:schemeClr val="hlink"/>
                </a:solidFill>
                <a:ea typeface="黑体" panose="02010609060101010101" pitchFamily="2" charset="-122"/>
              </a:rPr>
              <a:t>办公室职业健康与安全</a:t>
            </a:r>
            <a:r>
              <a:rPr lang="zh-CN" altLang="en-US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228239" y="36446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890739" y="458058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823075" y="45810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755411" y="45805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22" name="标题 28672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4356100" cy="838200"/>
          </a:xfrm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五、久坐成疾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86723" name="文本占位符 286722"/>
          <p:cNvSpPr>
            <a:spLocks noGrp="1"/>
          </p:cNvSpPr>
          <p:nvPr>
            <p:ph type="body" idx="1"/>
          </p:nvPr>
        </p:nvSpPr>
        <p:spPr>
          <a:xfrm>
            <a:off x="1116013" y="1196975"/>
            <a:ext cx="4392612" cy="5472113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dirty="0">
                <a:latin typeface="楷体_GB2312" pitchFamily="49" charset="-122"/>
                <a:ea typeface="黑体" panose="02010609060101010101" pitchFamily="2" charset="-122"/>
              </a:rPr>
              <a:t>危害一：</a:t>
            </a:r>
            <a:endParaRPr lang="zh-CN" altLang="en-US" sz="2800" dirty="0">
              <a:latin typeface="楷体_GB2312" pitchFamily="49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latin typeface="楷体_GB2312" pitchFamily="49" charset="-122"/>
                <a:ea typeface="黑体" panose="02010609060101010101" pitchFamily="2" charset="-122"/>
              </a:rPr>
              <a:t>      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消化系统紊乱</a:t>
            </a:r>
            <a:endParaRPr lang="zh-CN" altLang="en-US" sz="2800" b="1" dirty="0">
              <a:solidFill>
                <a:schemeClr val="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  久坐缺乏全身运动，会使胃肠蠕动减弱，消化液分泌减少，日久就会出现食欲不振、消化不良以及饱胀等症状。</a:t>
            </a: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久坐不动者每日正常摄入的食物，聚积于胃肠，使胃肠负荷加重，长时间紧张蠕动也得不到缓和，长此以往可致胃部溃疡等慢性难愈顽症。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86727" name="图片 286726" descr="119811694627104745960067096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63" y="1557338"/>
            <a:ext cx="2986087" cy="4754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7746" name="标题 2877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五、久坐成疾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87747" name="文本占位符 287746"/>
          <p:cNvSpPr>
            <a:spLocks noGrp="1"/>
          </p:cNvSpPr>
          <p:nvPr>
            <p:ph type="body" idx="1"/>
          </p:nvPr>
        </p:nvSpPr>
        <p:spPr>
          <a:xfrm>
            <a:off x="4140200" y="647700"/>
            <a:ext cx="4535488" cy="5805488"/>
          </a:xfrm>
          <a:ln/>
        </p:spPr>
        <p:txBody>
          <a:bodyPr/>
          <a:p>
            <a:pPr>
              <a:lnSpc>
                <a:spcPct val="120000"/>
              </a:lnSpc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危害二：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肥   胖</a:t>
            </a:r>
            <a:b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zh-CN" altLang="en-US" sz="500" b="1" dirty="0">
              <a:solidFill>
                <a:schemeClr val="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  当摄入的热量大于消耗的热量时，体内的脂肪容易堆积。而食物中的脂类、淀粉等物也由于久坐少动，而过多地转变为脂肪，导致肥胖。久而久之，身体内各大、小动脉管内壁就将淤积大量脂类，致使全身组织、系统供血不足，从而引发多种慢性病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87751" name="图片 287750" descr="xinsrc_382100231081206257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341438"/>
            <a:ext cx="280035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753" name="图片 287752" descr="W0200402243715145354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3716338"/>
            <a:ext cx="2808287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8770" name="标题 288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五、久坐成疾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88771" name="文本占位符 288770"/>
          <p:cNvSpPr>
            <a:spLocks noGrp="1"/>
          </p:cNvSpPr>
          <p:nvPr>
            <p:ph type="body" sz="half" idx="1"/>
          </p:nvPr>
        </p:nvSpPr>
        <p:spPr>
          <a:xfrm>
            <a:off x="1258888" y="1268413"/>
            <a:ext cx="3960812" cy="5040312"/>
          </a:xfrm>
          <a:ln/>
        </p:spPr>
        <p:txBody>
          <a:bodyPr/>
          <a:p>
            <a:pPr>
              <a:lnSpc>
                <a:spcPct val="80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危害三：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颈椎、腰椎病</a:t>
            </a:r>
            <a:b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b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研究表明体坐位时如果保持正确坐姿腰椎间盘内压力是平卧位时</a:t>
            </a:r>
            <a:r>
              <a:rPr lang="en-US" altLang="zh-CN" sz="2600" b="1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倍；如果坐姿不良如长时间上身前倾则椎间盘内压力会飙升到平卧位时</a:t>
            </a:r>
            <a:r>
              <a:rPr lang="en-US" altLang="zh-CN" sz="2600" b="1">
                <a:latin typeface="楷体_GB2312" pitchFamily="49" charset="-122"/>
                <a:ea typeface="楷体_GB2312" pitchFamily="49" charset="-122"/>
              </a:rPr>
              <a:t>11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倍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   人保持长时间坐姿，全身重量压在脊椎骨底端，加上肩膀和颈部长时间不活动，容易引起颈椎僵硬，严重者甚至导致脊椎变形而诱发弓背及骨质增生。 </a:t>
            </a: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88775" name="图片 288774" descr="826057_9412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4005263"/>
            <a:ext cx="3429000" cy="240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8777" name="内容占位符 288776" descr="20089251122306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725" y="1052513"/>
            <a:ext cx="3455988" cy="2752725"/>
          </a:xfrm>
          <a:ln w="9525"/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0818" name="标题 2908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五、久坐成疾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0819" name="文本占位符 290818"/>
          <p:cNvSpPr>
            <a:spLocks noGrp="1"/>
          </p:cNvSpPr>
          <p:nvPr>
            <p:ph type="body" idx="1"/>
          </p:nvPr>
        </p:nvSpPr>
        <p:spPr>
          <a:xfrm>
            <a:off x="1331913" y="1196975"/>
            <a:ext cx="7488237" cy="3311525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ea typeface="黑体" panose="02010609060101010101" pitchFamily="2" charset="-122"/>
              </a:rPr>
              <a:t>危害四：</a:t>
            </a:r>
            <a:r>
              <a:rPr lang="zh-CN" altLang="en-US" sz="2800" b="1" dirty="0">
                <a:solidFill>
                  <a:schemeClr val="hlink"/>
                </a:solidFill>
                <a:ea typeface="黑体" panose="02010609060101010101" pitchFamily="2" charset="-122"/>
              </a:rPr>
              <a:t>肌肉萎缩</a:t>
            </a:r>
            <a:br>
              <a:rPr lang="zh-CN" altLang="en-US" sz="2800" b="1" dirty="0">
                <a:ea typeface="黑体" panose="02010609060101010101" pitchFamily="2" charset="-122"/>
              </a:rPr>
            </a:br>
            <a:br>
              <a:rPr lang="zh-CN" altLang="en-US" sz="2600" b="1" dirty="0">
                <a:ea typeface="楷体_GB2312" pitchFamily="49" charset="-122"/>
              </a:rPr>
            </a:br>
            <a:r>
              <a:rPr lang="zh-CN" altLang="en-US" sz="2600" b="1" dirty="0">
                <a:ea typeface="楷体_GB2312" pitchFamily="49" charset="-122"/>
              </a:rPr>
              <a:t>　　</a:t>
            </a:r>
            <a:br>
              <a:rPr lang="zh-CN" altLang="en-US" sz="2600" b="1" dirty="0">
                <a:ea typeface="楷体_GB2312" pitchFamily="49" charset="-122"/>
              </a:rPr>
            </a:br>
            <a:r>
              <a:rPr lang="zh-CN" altLang="en-US" sz="2600" b="1" dirty="0">
                <a:ea typeface="楷体_GB2312" pitchFamily="49" charset="-122"/>
              </a:rPr>
              <a:t>   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久坐不动，气血不畅，</a:t>
            </a:r>
            <a:r>
              <a:rPr lang="zh-CN" altLang="en-US" sz="2600" b="1" dirty="0">
                <a:ea typeface="楷体_GB2312" pitchFamily="49" charset="-122"/>
              </a:rPr>
              <a:t>可使体内携氧血液量减少，氧分压降低和携二氧化碳血液量增多，如果再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缺少运动会使肌肉松弛，弹性降低，出现下肢浮肿，倦怠乏力，重则会使肌肉僵硬，感到疼痛麻木，引发肌肉萎缩。</a:t>
            </a:r>
            <a:r>
              <a:rPr lang="zh-CN" altLang="en-US" sz="26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90822" name="图片 290821" descr="1277149449_tRP2Vo"/>
          <p:cNvPicPr>
            <a:picLocks noChangeAspect="1"/>
          </p:cNvPicPr>
          <p:nvPr/>
        </p:nvPicPr>
        <p:blipFill>
          <a:blip r:embed="rId1"/>
          <a:srcRect l="32828" t="39760" r="7785" b="14206"/>
          <a:stretch>
            <a:fillRect/>
          </a:stretch>
        </p:blipFill>
        <p:spPr>
          <a:xfrm>
            <a:off x="1835150" y="3933825"/>
            <a:ext cx="6553200" cy="260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1842" name="标题 2918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五、久坐成疾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1843" name="文本占位符 291842"/>
          <p:cNvSpPr>
            <a:spLocks noGrp="1"/>
          </p:cNvSpPr>
          <p:nvPr>
            <p:ph type="body" idx="1"/>
          </p:nvPr>
        </p:nvSpPr>
        <p:spPr>
          <a:xfrm>
            <a:off x="1331913" y="1196975"/>
            <a:ext cx="7488237" cy="4824413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危害五：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下身疾病</a:t>
            </a:r>
            <a:b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　女性久坐不动可能导致“卵巢缺氧”，久坐使受上半身重压之害的下腹腔包括盆腔血液循环不畅，造成卵巢供血不足而缺氧，从而影响生育。久坐会妨碍免疫细胞的生成，导致抵抗力下降，加上血液循环不通畅，容易引发宫颈炎等妇科疾病。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  男性久坐时，人体上半身的重量全压在下半身了，位于会阴部的前列腺深受“重压”之害，容易导致前列腺血液循环不好，代谢产物堆积，使得前列腺腺管阻塞，腺液排泄不畅，造成前列腺慢性充血，进而引发前列腺炎。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2866" name="标题 2928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五、久坐成疾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2867" name="文本占位符 292866"/>
          <p:cNvSpPr>
            <a:spLocks noGrp="1"/>
          </p:cNvSpPr>
          <p:nvPr>
            <p:ph type="body" idx="1"/>
          </p:nvPr>
        </p:nvSpPr>
        <p:spPr>
          <a:xfrm>
            <a:off x="1331913" y="1196975"/>
            <a:ext cx="7488237" cy="3311525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危害六：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损心伤脑</a:t>
            </a:r>
            <a:b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600" b="1" dirty="0">
                <a:ea typeface="楷体_GB2312" pitchFamily="49" charset="-122"/>
              </a:rPr>
              <a:t>久坐损心，久坐不动血液循环减缓，日久则会使心脏机能衰退，引起心肌萎缩。尤其是患有动脉硬化等症的中老年人，久坐血液循环迟缓最容易诱发心肌梗塞和脑血栓形成；</a:t>
            </a:r>
            <a:b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600" b="1" dirty="0">
                <a:ea typeface="楷体_GB2312" pitchFamily="49" charset="-122"/>
              </a:rPr>
              <a:t>          久坐还会伤神损脑，久坐不动，血液循环减缓，则会导致大脑供血不足，伤神损脑，产生精神厌抑，表现为体倦神疲，精神萎靡，哈欠连天。若突然站起，还会出现头晕眼花等症状。久坐思虑耗血伤阴，老年人则会导致记忆力下降，注意力不集中。若阴虚心火内生，还会引发五心烦热，以及牙痛、咽干、耳鸣、便秘等症。</a:t>
            </a: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2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5702" name="矩形 285701"/>
          <p:cNvSpPr/>
          <p:nvPr/>
        </p:nvSpPr>
        <p:spPr>
          <a:xfrm>
            <a:off x="2071688" y="1412875"/>
            <a:ext cx="6172200" cy="162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5400">
                <a:ln w="9525" cap="flat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华文行楷" charset="0"/>
                <a:ea typeface="华文行楷" charset="0"/>
              </a:rPr>
              <a:t>不要“坐以待毙”！</a:t>
            </a:r>
            <a:endParaRPr lang="zh-CN" altLang="en-US" sz="5400">
              <a:ln w="9525" cap="flat" cmpd="sng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  <a:solidFill>
                <a:srgbClr val="000000"/>
              </a:solidFill>
              <a:latin typeface="华文行楷" charset="0"/>
              <a:ea typeface="华文行楷" charset="0"/>
            </a:endParaRPr>
          </a:p>
        </p:txBody>
      </p:sp>
      <p:sp>
        <p:nvSpPr>
          <p:cNvPr id="285707" name="矩形 285706"/>
          <p:cNvSpPr/>
          <p:nvPr/>
        </p:nvSpPr>
        <p:spPr>
          <a:xfrm>
            <a:off x="2195513" y="3141663"/>
            <a:ext cx="5832475" cy="2425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solidFill>
                  <a:schemeClr val="hlink"/>
                </a:solidFill>
                <a:latin typeface="楷体_GB2312" charset="0"/>
                <a:ea typeface="楷体_GB2312" charset="0"/>
              </a:rPr>
              <a:t>生命在于运动！</a:t>
            </a:r>
            <a:endParaRPr lang="zh-CN" altLang="en-US" sz="5400" b="1">
              <a:ln w="9525" cap="flat" cmpd="sng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  <a:solidFill>
                <a:schemeClr val="hlink"/>
              </a:solidFill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3106" name="标题 3031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03107" name="矩形 303106"/>
          <p:cNvSpPr/>
          <p:nvPr/>
        </p:nvSpPr>
        <p:spPr>
          <a:xfrm>
            <a:off x="1403350" y="1125538"/>
            <a:ext cx="7416800" cy="55784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（一</a:t>
            </a: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)  </a:t>
            </a:r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如何减轻办公室污染？</a:t>
            </a:r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25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、从办公设备的角度出发，尽量使用通过环保验证的设备。</a:t>
            </a:r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5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、从耗材的使用角度出发，尽可能选择原装耗材，保证废气和粉尘排放最低，尤其不建议灌粉等方式 ，这就涉及一个经济性和环保性的问题了；</a:t>
            </a:r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5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、保持办公环境通风透气，经常打开窗户或者使用换气设备，工作位置距离打印机或者复印机应至少在</a:t>
            </a:r>
            <a:r>
              <a:rPr lang="en-US" altLang="zh-CN" sz="25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米以外；</a:t>
            </a:r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3108" name="矩形 303107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4130" name="内容占位符 304129" descr="fz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5292725" y="549275"/>
            <a:ext cx="3333750" cy="2952750"/>
          </a:xfrm>
          <a:ln w="9525"/>
        </p:spPr>
      </p:pic>
      <p:sp>
        <p:nvSpPr>
          <p:cNvPr id="304131" name="文本占位符 304130"/>
          <p:cNvSpPr>
            <a:spLocks noGrp="1"/>
          </p:cNvSpPr>
          <p:nvPr>
            <p:ph type="body" sz="half" idx="1"/>
          </p:nvPr>
        </p:nvSpPr>
        <p:spPr>
          <a:xfrm>
            <a:off x="1371600" y="677863"/>
            <a:ext cx="3560763" cy="5775325"/>
          </a:xfrm>
          <a:ln/>
        </p:spPr>
        <p:txBody>
          <a:bodyPr/>
          <a:p>
            <a:pPr>
              <a:lnSpc>
                <a:spcPct val="130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zh-CN" sz="2800" b="1">
                <a:ea typeface="楷体_GB2312" pitchFamily="49" charset="-122"/>
              </a:rPr>
              <a:t>4</a:t>
            </a:r>
            <a:r>
              <a:rPr lang="zh-CN" altLang="en-US" sz="2800" b="1" dirty="0">
                <a:ea typeface="楷体_GB2312" pitchFamily="49" charset="-122"/>
              </a:rPr>
              <a:t>、可以在办公室内养一些兰花或仙人掌类</a:t>
            </a:r>
            <a:r>
              <a:rPr lang="zh-CN" altLang="en-US" sz="2800" b="1" dirty="0">
                <a:solidFill>
                  <a:schemeClr val="hlink"/>
                </a:solidFill>
                <a:ea typeface="楷体_GB2312" pitchFamily="49" charset="-122"/>
              </a:rPr>
              <a:t>植物</a:t>
            </a:r>
            <a:r>
              <a:rPr lang="zh-CN" altLang="en-US" sz="2800" b="1" dirty="0">
                <a:ea typeface="楷体_GB2312" pitchFamily="49" charset="-122"/>
              </a:rPr>
              <a:t>，例如吊兰、虎尾兰、龙舌兰等，能最大限度的净化办公室空气，或者选择合适的空气净化器来净化空气。</a:t>
            </a:r>
            <a:endParaRPr lang="zh-CN" altLang="en-US" sz="2800" b="1" dirty="0">
              <a:ea typeface="楷体_GB2312" pitchFamily="49" charset="-122"/>
            </a:endParaRPr>
          </a:p>
        </p:txBody>
      </p:sp>
      <p:pic>
        <p:nvPicPr>
          <p:cNvPr id="304132" name="图片 304131" descr="ds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609975"/>
            <a:ext cx="3384550" cy="263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5154" name="矩形 305153"/>
          <p:cNvSpPr/>
          <p:nvPr/>
        </p:nvSpPr>
        <p:spPr>
          <a:xfrm>
            <a:off x="1331913" y="476250"/>
            <a:ext cx="3887787" cy="2835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30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3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、对于长期坐在电脑面前的人，工作几个小时以后，电脑屏幕产生的静电所吸引的灰尘已让你“蓬头垢面”了。</a:t>
            </a:r>
            <a:endParaRPr lang="zh-CN" altLang="en-US" sz="3000" b="1" dirty="0">
              <a:solidFill>
                <a:srgbClr val="FF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305155" name="内容占位符 305154" descr="2009512102272653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19700" y="438150"/>
            <a:ext cx="3455988" cy="2919413"/>
          </a:xfrm>
          <a:ln w="9525"/>
        </p:spPr>
      </p:pic>
      <p:pic>
        <p:nvPicPr>
          <p:cNvPr id="305156" name="内容占位符 305155" descr="2007825944340140"/>
          <p:cNvPicPr>
            <a:picLocks noChangeAspect="1"/>
          </p:cNvPicPr>
          <p:nvPr>
            <p:ph sz="half" idx="2"/>
          </p:nvPr>
        </p:nvPicPr>
        <p:blipFill>
          <a:blip r:embed="rId2"/>
          <a:srcRect b="23009"/>
          <a:stretch>
            <a:fillRect/>
          </a:stretch>
        </p:blipFill>
        <p:spPr>
          <a:xfrm>
            <a:off x="1331913" y="3357563"/>
            <a:ext cx="3960812" cy="2992437"/>
          </a:xfrm>
          <a:ln w="9525"/>
        </p:spPr>
      </p:pic>
      <p:sp>
        <p:nvSpPr>
          <p:cNvPr id="305157" name="矩形 305156"/>
          <p:cNvSpPr/>
          <p:nvPr/>
        </p:nvSpPr>
        <p:spPr>
          <a:xfrm>
            <a:off x="5580063" y="3573463"/>
            <a:ext cx="2952750" cy="27590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3500" b="1" dirty="0">
                <a:solidFill>
                  <a:srgbClr val="FF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lang="zh-CN" altLang="en-US" sz="3500" b="1" dirty="0">
                <a:solidFill>
                  <a:srgbClr val="FF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这时请放下手上的工作，走到开阔处或推开窗户透透气吧。</a:t>
            </a:r>
            <a:endParaRPr lang="zh-CN" altLang="en-US" sz="3500" b="1" dirty="0">
              <a:solidFill>
                <a:srgbClr val="FF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601091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3890" name="标题 2938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3891" name="矩形 293890"/>
          <p:cNvSpPr/>
          <p:nvPr/>
        </p:nvSpPr>
        <p:spPr>
          <a:xfrm>
            <a:off x="1619250" y="1287463"/>
            <a:ext cx="6913563" cy="42037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30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二）</a:t>
            </a:r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如何预防久坐成疾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思想决定行动！</a:t>
            </a:r>
            <a:endParaRPr lang="zh-CN" altLang="en-US" sz="32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首先在您的头脑中要确立“久坐少动有害健康”的观点，并时时提醒自己。您只有认识到“它”了，您才会重视“它”。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3892" name="矩形 293891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62" name="标题 2969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6963" name="矩形 296962"/>
          <p:cNvSpPr/>
          <p:nvPr/>
        </p:nvSpPr>
        <p:spPr>
          <a:xfrm>
            <a:off x="1042988" y="1250950"/>
            <a:ext cx="7416800" cy="24384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3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0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正确的坐姿减少久坐对脊椎的伤害！</a:t>
            </a:r>
            <a:endParaRPr lang="zh-CN" altLang="en-US" sz="30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b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</a:br>
            <a:b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</a:br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6964" name="矩形 296963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96966" name="图片 296965" descr="0909032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1331913" y="2033588"/>
            <a:ext cx="7343775" cy="4275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4914" name="标题 2949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4915" name="矩形 294914"/>
          <p:cNvSpPr/>
          <p:nvPr/>
        </p:nvSpPr>
        <p:spPr>
          <a:xfrm>
            <a:off x="1116013" y="692150"/>
            <a:ext cx="4464050" cy="57324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  </a:t>
            </a:r>
            <a:endParaRPr lang="en-US" altLang="zh-CN" sz="28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见缝插针地运动！</a:t>
            </a:r>
            <a:endParaRPr lang="zh-CN" altLang="en-US" sz="28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尽可能打断“静坐”。多爬楼梯、多走动。如果情况允许，通知同事某件事站起来走过去亲口告诉她。即使坐在椅子上也可以伸伸懒腰、转转肩等。迈开腿、走动走动，就是上一趟卫生间，也是一举两得。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4916" name="矩形 294915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94924" name="图片 294923" descr="24075"/>
          <p:cNvPicPr>
            <a:picLocks noChangeAspect="1"/>
          </p:cNvPicPr>
          <p:nvPr/>
        </p:nvPicPr>
        <p:blipFill>
          <a:blip r:embed="rId1"/>
          <a:srcRect b="6856"/>
          <a:stretch>
            <a:fillRect/>
          </a:stretch>
        </p:blipFill>
        <p:spPr>
          <a:xfrm>
            <a:off x="5364163" y="404813"/>
            <a:ext cx="3455987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4928" name="图片 294927" descr="Wiz-WI004022"/>
          <p:cNvPicPr>
            <a:picLocks noChangeAspect="1"/>
          </p:cNvPicPr>
          <p:nvPr/>
        </p:nvPicPr>
        <p:blipFill>
          <a:blip r:embed="rId2"/>
          <a:srcRect l="9856" t="9225" r="9601" b="9837"/>
          <a:stretch>
            <a:fillRect/>
          </a:stretch>
        </p:blipFill>
        <p:spPr>
          <a:xfrm>
            <a:off x="5364163" y="3644900"/>
            <a:ext cx="3529012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1058" name="标题 3010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01059" name="矩形 301058"/>
          <p:cNvSpPr/>
          <p:nvPr/>
        </p:nvSpPr>
        <p:spPr>
          <a:xfrm>
            <a:off x="1619250" y="1268413"/>
            <a:ext cx="7129463" cy="40259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     </a:t>
            </a:r>
            <a:r>
              <a:rPr lang="zh-CN" altLang="en-US" sz="36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尽量多步行！</a:t>
            </a:r>
            <a:endParaRPr lang="zh-CN" altLang="en-US" sz="36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如果单位离家不远，走路时间约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分钟的话，建议每天步行上下班。坐公交车上下班的可以提前一站下车，步行到单位或回家。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而对有车族来说，可以每周排出几天时间不开车选择步行上下班。</a:t>
            </a:r>
            <a:endParaRPr lang="zh-CN" altLang="en-US"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1060" name="矩形 301059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5938" name="标题 2959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5939" name="矩形 295938"/>
          <p:cNvSpPr/>
          <p:nvPr/>
        </p:nvSpPr>
        <p:spPr>
          <a:xfrm>
            <a:off x="1403350" y="1125538"/>
            <a:ext cx="7416800" cy="12954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0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做工间操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可以有效预防颈椎病及肩周炎等骨科疾病。</a:t>
            </a:r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5940" name="矩形 295939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95946" name="图片 295945" descr="20060316101601723"/>
          <p:cNvPicPr>
            <a:picLocks noChangeAspect="1"/>
          </p:cNvPicPr>
          <p:nvPr/>
        </p:nvPicPr>
        <p:blipFill>
          <a:blip r:embed="rId1"/>
          <a:srcRect t="11688" b="11688"/>
          <a:stretch>
            <a:fillRect/>
          </a:stretch>
        </p:blipFill>
        <p:spPr>
          <a:xfrm>
            <a:off x="1476375" y="2128838"/>
            <a:ext cx="7272338" cy="4179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2082" name="标题 3020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02084" name="矩形 302083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302085" name="图片 302084" descr="xinsrc_13208030310123592693842"/>
          <p:cNvPicPr>
            <a:picLocks noChangeAspect="1"/>
          </p:cNvPicPr>
          <p:nvPr/>
        </p:nvPicPr>
        <p:blipFill>
          <a:blip r:embed="rId1">
            <a:lum contrast="-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2086" name="矩形 302085"/>
          <p:cNvSpPr/>
          <p:nvPr/>
        </p:nvSpPr>
        <p:spPr>
          <a:xfrm>
            <a:off x="2286000" y="96838"/>
            <a:ext cx="5381625" cy="5191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可在办公室做的简单小体操</a:t>
            </a:r>
            <a:endParaRPr lang="zh-CN" altLang="en-US" sz="28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9010" name="标题 2990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六、预防措施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99011" name="矩形 299010"/>
          <p:cNvSpPr/>
          <p:nvPr/>
        </p:nvSpPr>
        <p:spPr>
          <a:xfrm>
            <a:off x="1403350" y="827088"/>
            <a:ext cx="7416800" cy="33274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zh-CN" sz="26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        </a:t>
            </a:r>
            <a:endParaRPr lang="en-US" altLang="zh-CN" sz="26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0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r>
              <a:rPr lang="zh-CN" altLang="en-US" sz="30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抓住周末、假期多运动！</a:t>
            </a:r>
            <a:endParaRPr lang="zh-CN" altLang="en-US" sz="3000" b="1" dirty="0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26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节假日千万</a:t>
            </a:r>
            <a:r>
              <a:rPr lang="zh-CN" altLang="en-US" sz="26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不要“蜗居”！</a:t>
            </a:r>
            <a: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尽量动起来，哪怕是逛逛街也比坐在家看电视强。</a:t>
            </a:r>
            <a:b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</a:br>
            <a:endParaRPr lang="zh-CN" altLang="en-US" sz="2600" b="1" dirty="0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可以到公司体育馆打打球，健健身，身心放松，神清气爽，精神抖擞！</a:t>
            </a:r>
            <a:endParaRPr lang="zh-CN" altLang="en-US" sz="25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9012" name="矩形 299011"/>
          <p:cNvSpPr/>
          <p:nvPr/>
        </p:nvSpPr>
        <p:spPr>
          <a:xfrm>
            <a:off x="1279525" y="3200400"/>
            <a:ext cx="1841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</a:pP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299014" name="图片 299013" descr="200951915365476577801"/>
          <p:cNvPicPr>
            <a:picLocks noChangeAspect="1"/>
          </p:cNvPicPr>
          <p:nvPr/>
        </p:nvPicPr>
        <p:blipFill>
          <a:blip r:embed="rId1"/>
          <a:srcRect t="30746" b="9584"/>
          <a:stretch>
            <a:fillRect/>
          </a:stretch>
        </p:blipFill>
        <p:spPr>
          <a:xfrm>
            <a:off x="5795963" y="4076700"/>
            <a:ext cx="2476500" cy="223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9016" name="图片 299015" descr="20090929154408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4221163"/>
            <a:ext cx="3810000" cy="2312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60089" y="198858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63565" y="3968750"/>
            <a:ext cx="316547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795645" y="4231005"/>
            <a:ext cx="10706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46601" y="409466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2163" y="312274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0339" name="文本占位符 270338"/>
          <p:cNvSpPr>
            <a:spLocks noGrp="1"/>
          </p:cNvSpPr>
          <p:nvPr>
            <p:ph type="body" idx="1"/>
          </p:nvPr>
        </p:nvSpPr>
        <p:spPr>
          <a:xfrm>
            <a:off x="1403350" y="1101725"/>
            <a:ext cx="7345363" cy="4343400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3300" b="1" dirty="0">
                <a:effectLst/>
                <a:latin typeface="楷体_GB2312" pitchFamily="49" charset="-122"/>
                <a:ea typeface="楷体_GB2312" pitchFamily="49" charset="-122"/>
              </a:rPr>
              <a:t>各位领导、同事们：</a:t>
            </a: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3300" b="1" dirty="0">
                <a:effectLst/>
                <a:latin typeface="楷体_GB2312" pitchFamily="49" charset="-122"/>
                <a:ea typeface="楷体_GB2312" pitchFamily="49" charset="-122"/>
              </a:rPr>
              <a:t>  身体是革命的本钱，健康是最宝贵财</a:t>
            </a: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3300" b="1" dirty="0">
                <a:effectLst/>
                <a:latin typeface="楷体_GB2312" pitchFamily="49" charset="-122"/>
                <a:ea typeface="楷体_GB2312" pitchFamily="49" charset="-122"/>
              </a:rPr>
              <a:t>富！</a:t>
            </a: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3300" b="1" dirty="0">
                <a:effectLst/>
                <a:latin typeface="楷体_GB2312" pitchFamily="49" charset="-122"/>
                <a:ea typeface="楷体_GB2312" pitchFamily="49" charset="-122"/>
              </a:rPr>
              <a:t>   因此，清楚办公环境的潜在危害和</a:t>
            </a: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3300" b="1" dirty="0">
                <a:effectLst/>
                <a:latin typeface="楷体_GB2312" pitchFamily="49" charset="-122"/>
                <a:ea typeface="楷体_GB2312" pitchFamily="49" charset="-122"/>
              </a:rPr>
              <a:t>相应的预防措施对办公室人员而言是大</a:t>
            </a:r>
            <a:endParaRPr lang="zh-CN" altLang="en-US" sz="33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3300" b="1" dirty="0">
                <a:effectLst/>
                <a:latin typeface="楷体_GB2312" pitchFamily="49" charset="-122"/>
                <a:ea typeface="楷体_GB2312" pitchFamily="49" charset="-122"/>
              </a:rPr>
              <a:t>有裨益的。就此与大家共享如下</a:t>
            </a:r>
            <a:r>
              <a:rPr lang="en-US" altLang="zh-CN" sz="3300" b="1">
                <a:effectLst/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3300" b="1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5219" name="文本占位符 265218"/>
          <p:cNvSpPr>
            <a:spLocks noGrp="1"/>
          </p:cNvSpPr>
          <p:nvPr>
            <p:ph type="body" idx="1"/>
          </p:nvPr>
        </p:nvSpPr>
        <p:spPr>
          <a:xfrm>
            <a:off x="1331913" y="765175"/>
            <a:ext cx="7561262" cy="2663825"/>
          </a:xfrm>
          <a:ln/>
        </p:spPr>
        <p:txBody>
          <a:bodyPr/>
          <a:p>
            <a:pPr>
              <a:buNone/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◇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办公室上班族每天待在办公室的时间都在 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小时以上，除了家，办公室就是我们待的时间最长的地方。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◇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那么，我们熟悉的办公环境有哪些潜在的常见危害因素呢？</a:t>
            </a:r>
            <a:endParaRPr lang="zh-CN" altLang="en-US" sz="2800" b="1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  	</a:t>
            </a:r>
            <a:endParaRPr lang="zh-CN" altLang="en-US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65220" name="图片 26521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3465513"/>
            <a:ext cx="3744912" cy="291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5221" name="图片 265220" descr="6237522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3500438"/>
            <a:ext cx="3384550" cy="2881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42" name="标题 266241"/>
          <p:cNvSpPr>
            <a:spLocks noGrp="1"/>
          </p:cNvSpPr>
          <p:nvPr>
            <p:ph type="title"/>
          </p:nvPr>
        </p:nvSpPr>
        <p:spPr>
          <a:xfrm>
            <a:off x="1258888" y="549275"/>
            <a:ext cx="7086600" cy="838200"/>
          </a:xfrm>
          <a:ln/>
        </p:spPr>
        <p:txBody>
          <a:bodyPr anchor="ctr" anchorCtr="0"/>
          <a:p>
            <a:pPr marL="838200" indent="-838200"/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一、臭氧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66243" name="文本占位符 266242"/>
          <p:cNvSpPr>
            <a:spLocks noGrp="1"/>
          </p:cNvSpPr>
          <p:nvPr>
            <p:ph type="body" idx="1"/>
          </p:nvPr>
        </p:nvSpPr>
        <p:spPr>
          <a:xfrm>
            <a:off x="1116013" y="1485900"/>
            <a:ext cx="7575550" cy="4175125"/>
          </a:xfrm>
          <a:ln/>
        </p:spPr>
        <p:txBody>
          <a:bodyPr/>
          <a:p>
            <a:pPr>
              <a:lnSpc>
                <a:spcPct val="130000"/>
              </a:lnSpc>
              <a:buNone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臭氧层对保护地球生命至关重要，但是日常生活中身边超标的臭氧却害处多多，它可使人的呼吸道上皮细胞脂质过氧化过程中发生四烯酸增多，进而引起上呼吸道的炎症病变，长期接触一定浓度的臭氧易于继发上呼吸道感染。短时间接触即可出现呼吸道刺激症状、咳嗽、头疼。    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0034" name="标题 300033"/>
          <p:cNvSpPr>
            <a:spLocks noGrp="1"/>
          </p:cNvSpPr>
          <p:nvPr>
            <p:ph type="title"/>
          </p:nvPr>
        </p:nvSpPr>
        <p:spPr>
          <a:xfrm>
            <a:off x="1258888" y="549275"/>
            <a:ext cx="7086600" cy="838200"/>
          </a:xfrm>
          <a:ln/>
        </p:spPr>
        <p:txBody>
          <a:bodyPr anchor="ctr" anchorCtr="0"/>
          <a:p>
            <a:pPr marL="838200" indent="-838200"/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一、臭氧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300035" name="文本占位符 300034"/>
          <p:cNvSpPr>
            <a:spLocks noGrp="1"/>
          </p:cNvSpPr>
          <p:nvPr>
            <p:ph type="body" idx="1"/>
          </p:nvPr>
        </p:nvSpPr>
        <p:spPr>
          <a:xfrm>
            <a:off x="1116013" y="1485900"/>
            <a:ext cx="7575550" cy="4175125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常用的复印机、打印机、传真机等办公设备在工作的时候，墨粉发热会产生臭氧和有机废气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0038" name="图片 300037" descr="200806180859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2781300"/>
            <a:ext cx="5616575" cy="359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7266" name="标题 267265"/>
          <p:cNvSpPr>
            <a:spLocks noGrp="1"/>
          </p:cNvSpPr>
          <p:nvPr>
            <p:ph type="title"/>
          </p:nvPr>
        </p:nvSpPr>
        <p:spPr>
          <a:xfrm>
            <a:off x="1373188" y="503238"/>
            <a:ext cx="7086600" cy="838200"/>
          </a:xfrm>
          <a:ln/>
        </p:spPr>
        <p:txBody>
          <a:bodyPr anchor="ctr" anchorCtr="0"/>
          <a:p>
            <a:pPr marL="838200" indent="-838200"/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二、粉尘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67267" name="文本占位符 267266"/>
          <p:cNvSpPr>
            <a:spLocks noGrp="1"/>
          </p:cNvSpPr>
          <p:nvPr>
            <p:ph type="body" idx="1"/>
          </p:nvPr>
        </p:nvSpPr>
        <p:spPr>
          <a:xfrm>
            <a:off x="1042988" y="1555750"/>
            <a:ext cx="7956550" cy="4537075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人体吸入生产性粉尘后，可刺激呼吸道，引起鼻炎、咽炎、支气管炎等上呼吸道炎症；同时，生产性粉尘还可刺激皮肤，引起皮肤干燥、毛囊炎、脓皮病等疾病。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例如复印机、激光打印机在工作时，因加热会散发出一种肉眼看不见的粉尘，这种粉尘含有大量的墨粉和载体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一种铁粉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，长期大量吸人这种粉尘会损伤肺部，医学界称此病为</a:t>
            </a:r>
            <a:r>
              <a:rPr lang="zh-CN" altLang="en-US" sz="28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铁硅尘肺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。 </a:t>
            </a:r>
            <a:b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8290" name="标题 268289"/>
          <p:cNvSpPr>
            <a:spLocks noGrp="1"/>
          </p:cNvSpPr>
          <p:nvPr>
            <p:ph type="title"/>
          </p:nvPr>
        </p:nvSpPr>
        <p:spPr>
          <a:xfrm>
            <a:off x="1258888" y="430213"/>
            <a:ext cx="7086600" cy="838200"/>
          </a:xfrm>
          <a:ln/>
        </p:spPr>
        <p:txBody>
          <a:bodyPr anchor="ctr" anchorCtr="0"/>
          <a:p>
            <a:pPr marL="838200" indent="-838200"/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三、电磁辐射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68291" name="文本占位符 268290"/>
          <p:cNvSpPr>
            <a:spLocks noGrp="1"/>
          </p:cNvSpPr>
          <p:nvPr>
            <p:ph type="body" idx="1"/>
          </p:nvPr>
        </p:nvSpPr>
        <p:spPr>
          <a:xfrm>
            <a:off x="1187450" y="1268413"/>
            <a:ext cx="7272338" cy="1728787"/>
          </a:xfrm>
          <a:ln/>
        </p:spPr>
        <p:txBody>
          <a:bodyPr/>
          <a:p>
            <a:pPr>
              <a:buNone/>
            </a:pPr>
            <a:r>
              <a:rPr lang="en-US" altLang="zh-CN" sz="2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600" b="1" dirty="0">
                <a:ea typeface="楷体_GB2312" pitchFamily="49" charset="-122"/>
              </a:rPr>
              <a:t>长期低强度的电磁辐射可对人体的中枢神经系统、心血管系统等多个系统以及肌体免疫功能等造成多方面的、复杂性的损害。当损害积累到一定程度时，人体就会出现头疼、头晕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268292" name="图片 268291" descr="fushe_be27840c3ddc498f8ece7a2518e13c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463" y="3070225"/>
            <a:ext cx="4175125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8293" name="矩形 268292"/>
          <p:cNvSpPr/>
          <p:nvPr/>
        </p:nvSpPr>
        <p:spPr>
          <a:xfrm>
            <a:off x="1547813" y="2852738"/>
            <a:ext cx="3240087" cy="34258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失眠多梦、烦躁激动、食欲减退、血压失常、白血球减少等症状，如果长期受到高强度电磁波辐射，还会引发生育畸形和癌变等。</a:t>
            </a:r>
            <a:endParaRPr lang="zh-CN" altLang="en-US" sz="2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1362" name="标题 271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4000" dirty="0">
                <a:solidFill>
                  <a:srgbClr val="0000FF"/>
                </a:solidFill>
                <a:ea typeface="黑体" panose="02010609060101010101" pitchFamily="2" charset="-122"/>
              </a:rPr>
              <a:t>四、其他危害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271363" name="文本占位符 271362"/>
          <p:cNvSpPr>
            <a:spLocks noGrp="1"/>
          </p:cNvSpPr>
          <p:nvPr>
            <p:ph type="body" idx="1"/>
          </p:nvPr>
        </p:nvSpPr>
        <p:spPr>
          <a:xfrm>
            <a:off x="1331913" y="1052513"/>
            <a:ext cx="7488237" cy="3311525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9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强  光</a:t>
            </a:r>
            <a:r>
              <a:rPr lang="zh-CN" altLang="en-US" sz="29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900" b="1" dirty="0">
                <a:latin typeface="楷体_GB2312" pitchFamily="49" charset="-122"/>
                <a:ea typeface="楷体_GB2312" pitchFamily="49" charset="-122"/>
              </a:rPr>
              <a:t>复印机扫描时曝光灯所产生的强光对眼睛有一定的损害，长期受到这种强光照射，会使视力减退。</a:t>
            </a:r>
            <a:r>
              <a:rPr lang="zh-CN" altLang="en-US" sz="29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9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9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9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复印纸</a:t>
            </a:r>
            <a:r>
              <a:rPr lang="zh-CN" altLang="en-US" sz="29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900" b="1" dirty="0">
                <a:latin typeface="楷体_GB2312" pitchFamily="49" charset="-122"/>
                <a:ea typeface="楷体_GB2312" pitchFamily="49" charset="-122"/>
              </a:rPr>
              <a:t>目前的复印纸大都含有酚醛树脂化合物，这种化合物具有一定的毒性，长期接触可能会导致皮肤发红、周身发痒、嗓子肿疼等中毒反应。</a:t>
            </a:r>
            <a:endParaRPr lang="zh-CN" altLang="en-US" sz="29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71364" name="图片 271363" descr="0,0,316,10144,640,480,2f25cb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4149725"/>
            <a:ext cx="3335337" cy="250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1365" name="图片 271364" descr="8468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4149725"/>
            <a:ext cx="3024188" cy="248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pencil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7A5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D7CF"/>
      </a:accent5>
      <a:accent6>
        <a:srgbClr val="009C00"/>
      </a:accent6>
      <a:hlink>
        <a:srgbClr val="FC0128"/>
      </a:hlink>
      <a:folHlink>
        <a:srgbClr val="CECECE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Zzone浅灰</Template>
  <TotalTime>0</TotalTime>
  <Words>3086</Words>
  <Application>WPS 演示</Application>
  <PresentationFormat>在屏幕上显示</PresentationFormat>
  <Paragraphs>173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Monotype Sorts</vt:lpstr>
      <vt:lpstr>Wingdings</vt:lpstr>
      <vt:lpstr>楷体_GB2312</vt:lpstr>
      <vt:lpstr>新宋体</vt:lpstr>
      <vt:lpstr>黑体</vt:lpstr>
      <vt:lpstr>隶书</vt:lpstr>
      <vt:lpstr>微软雅黑</vt:lpstr>
      <vt:lpstr>FuturaA Bk BT</vt:lpstr>
      <vt:lpstr>ksdb</vt:lpstr>
      <vt:lpstr>Arial Unicode MS</vt:lpstr>
      <vt:lpstr>华文行楷</vt:lpstr>
      <vt:lpstr>楷体_GB2312</vt:lpstr>
      <vt:lpstr>楷体</vt:lpstr>
      <vt:lpstr>汉仪旗黑-85S</vt:lpstr>
      <vt:lpstr>pencil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办公室职业危害及安全对策</dc:title>
  <dc:creator/>
  <cp:lastModifiedBy>little fairy</cp:lastModifiedBy>
  <cp:revision>160</cp:revision>
  <dcterms:created xsi:type="dcterms:W3CDTF">2005-10-06T08:17:37Z</dcterms:created>
  <dcterms:modified xsi:type="dcterms:W3CDTF">2023-11-23T05:47:54Z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77F137CAEA204821BBEB293801ED834D_13</vt:lpwstr>
  </property>
  <property fmtid="{D5CDD505-2E9C-101B-9397-08002B2CF9AE}" pid="3" name="KSOProductBuildVer">
    <vt:lpwstr>2052-12.1.0.15990</vt:lpwstr>
  </property>
</Properties>
</file>