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3"/>
    <p:sldMasterId id="2147483673" r:id="rId4"/>
  </p:sldMasterIdLst>
  <p:handoutMasterIdLst>
    <p:handoutMasterId r:id="rId42"/>
  </p:handoutMasterIdLst>
  <p:sldIdLst>
    <p:sldId id="263" r:id="rId5"/>
    <p:sldId id="575" r:id="rId6"/>
    <p:sldId id="540" r:id="rId7"/>
    <p:sldId id="541" r:id="rId8"/>
    <p:sldId id="536" r:id="rId9"/>
    <p:sldId id="537" r:id="rId10"/>
    <p:sldId id="539" r:id="rId11"/>
    <p:sldId id="460" r:id="rId12"/>
    <p:sldId id="419" r:id="rId13"/>
    <p:sldId id="532" r:id="rId14"/>
    <p:sldId id="407" r:id="rId15"/>
    <p:sldId id="392" r:id="rId16"/>
    <p:sldId id="437" r:id="rId17"/>
    <p:sldId id="393" r:id="rId18"/>
    <p:sldId id="440" r:id="rId19"/>
    <p:sldId id="441" r:id="rId20"/>
    <p:sldId id="442" r:id="rId21"/>
    <p:sldId id="444" r:id="rId22"/>
    <p:sldId id="396" r:id="rId23"/>
    <p:sldId id="397" r:id="rId24"/>
    <p:sldId id="398" r:id="rId25"/>
    <p:sldId id="399" r:id="rId26"/>
    <p:sldId id="445" r:id="rId27"/>
    <p:sldId id="450" r:id="rId28"/>
    <p:sldId id="447" r:id="rId29"/>
    <p:sldId id="446" r:id="rId30"/>
    <p:sldId id="401" r:id="rId31"/>
    <p:sldId id="402" r:id="rId32"/>
    <p:sldId id="403" r:id="rId33"/>
    <p:sldId id="405" r:id="rId34"/>
    <p:sldId id="406" r:id="rId35"/>
    <p:sldId id="454" r:id="rId36"/>
    <p:sldId id="527" r:id="rId37"/>
    <p:sldId id="528" r:id="rId38"/>
    <p:sldId id="529" r:id="rId39"/>
    <p:sldId id="530" r:id="rId40"/>
    <p:sldId id="577" r:id="rId41"/>
  </p:sldIdLst>
  <p:sldSz cx="9144000" cy="6858000" type="screen4x3"/>
  <p:notesSz cx="9930130" cy="6790055"/>
  <p:custDataLst>
    <p:tags r:id="rId47"/>
  </p:custDataLst>
  <p:defaultTextStyle>
    <a:defPPr>
      <a:defRPr lang="de-DE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None/>
      <a:defRPr sz="2000" b="0" i="0" u="none" kern="1200" baseline="0">
        <a:solidFill>
          <a:schemeClr val="accent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None/>
      <a:defRPr sz="2000" b="0" i="0" u="none" kern="1200" baseline="0">
        <a:solidFill>
          <a:schemeClr val="accent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None/>
      <a:defRPr sz="2000" b="0" i="0" u="none" kern="1200" baseline="0">
        <a:solidFill>
          <a:schemeClr val="accent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None/>
      <a:defRPr sz="2000" b="0" i="0" u="none" kern="1200" baseline="0">
        <a:solidFill>
          <a:schemeClr val="accent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None/>
      <a:defRPr sz="2000" b="0" i="0" u="none" kern="1200" baseline="0">
        <a:solidFill>
          <a:schemeClr val="accent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None/>
      <a:defRPr sz="2000" b="0" i="0" u="none" kern="1200" baseline="0">
        <a:solidFill>
          <a:schemeClr val="accent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None/>
      <a:defRPr sz="2000" b="0" i="0" u="none" kern="1200" baseline="0">
        <a:solidFill>
          <a:schemeClr val="accent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None/>
      <a:defRPr sz="2000" b="0" i="0" u="none" kern="1200" baseline="0">
        <a:solidFill>
          <a:schemeClr val="accent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None/>
      <a:defRPr sz="2000" b="0" i="0" u="none" kern="1200" baseline="0">
        <a:solidFill>
          <a:schemeClr val="accent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7" Type="http://schemas.openxmlformats.org/officeDocument/2006/relationships/tags" Target="tags/tag21.xml"/><Relationship Id="rId46" Type="http://schemas.openxmlformats.org/officeDocument/2006/relationships/commentAuthors" Target="commentAuthors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handoutMaster" Target="handoutMasters/handoutMaster1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2" tIns="45761" rIns="91522" bIns="45761" numCol="1" anchor="t" anchorCtr="0" compatLnSpc="1"/>
          <a:lstStyle>
            <a:lvl1pPr defTabSz="916305">
              <a:defRPr sz="1200">
                <a:solidFill>
                  <a:schemeClr val="tx1"/>
                </a:solidFill>
                <a:latin typeface="Times New Roman" panose="02020603050405020304" charset="0"/>
              </a:defRPr>
            </a:lvl1pPr>
          </a:lstStyle>
          <a:p>
            <a:pPr marL="0" marR="0" lvl="0" indent="0" algn="l" defTabSz="9163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de-DE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6100" y="0"/>
            <a:ext cx="4303713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2" tIns="45761" rIns="91522" bIns="45761" numCol="1" anchor="t" anchorCtr="0" compatLnSpc="1"/>
          <a:lstStyle>
            <a:lvl1pPr algn="r" defTabSz="916305">
              <a:defRPr sz="1200">
                <a:solidFill>
                  <a:schemeClr val="tx1"/>
                </a:solidFill>
                <a:latin typeface="Times New Roman" panose="02020603050405020304" charset="0"/>
              </a:defRPr>
            </a:lvl1pPr>
          </a:lstStyle>
          <a:p>
            <a:pPr marL="0" marR="0" lvl="0" indent="0" algn="r" defTabSz="9163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de-DE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0013"/>
            <a:ext cx="4303713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2" tIns="45761" rIns="91522" bIns="45761" numCol="1" anchor="b" anchorCtr="0" compatLnSpc="1"/>
          <a:lstStyle>
            <a:lvl1pPr defTabSz="916305">
              <a:defRPr sz="1200">
                <a:solidFill>
                  <a:schemeClr val="tx1"/>
                </a:solidFill>
                <a:latin typeface="Times New Roman" panose="02020603050405020304" charset="0"/>
              </a:defRPr>
            </a:lvl1pPr>
          </a:lstStyle>
          <a:p>
            <a:pPr marL="0" marR="0" lvl="0" indent="0" algn="l" defTabSz="9163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de-DE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6100" y="6450013"/>
            <a:ext cx="4303713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2" tIns="45761" rIns="91522" bIns="45761" numCol="1" anchor="b" anchorCtr="0" compatLnSpc="1"/>
          <a:p>
            <a:pPr lvl="0" algn="r" defTabSz="916305" eaLnBrk="1" hangingPunct="1"/>
            <a:fld id="{9A0DB2DC-4C9A-4742-B13C-FB6460FD3503}" type="slidenum">
              <a:rPr lang="zh-CN" altLang="de-DE" sz="1200" dirty="0">
                <a:solidFill>
                  <a:schemeClr val="tx1"/>
                </a:solidFill>
                <a:latin typeface="Times New Roman" panose="02020603050405020304" charset="0"/>
              </a:rPr>
            </a:fld>
            <a:endParaRPr lang="zh-CN" altLang="de-DE" sz="1200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C4CF0B56-FB11-4DD6-BF0C-0A1B7CDEE33E}" type="datetime1">
              <a:rPr kumimoji="0" lang="en-GB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73AD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GB" altLang="zh-CN" sz="1200" b="0" i="0" u="none" strike="noStrike" kern="1200" cap="none" spc="0" normalizeH="0" baseline="0" noProof="0">
              <a:ln>
                <a:noFill/>
              </a:ln>
              <a:solidFill>
                <a:srgbClr val="0073A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C4CF0B56-FB11-4DD6-BF0C-0A1B7CDEE33E}" type="datetime1">
              <a:rPr kumimoji="0" lang="en-GB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73AD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GB" altLang="zh-CN" sz="1200" b="0" i="0" u="none" strike="noStrike" kern="1200" cap="none" spc="0" normalizeH="0" baseline="0" noProof="0">
              <a:ln>
                <a:noFill/>
              </a:ln>
              <a:solidFill>
                <a:srgbClr val="0073A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45313" y="725488"/>
            <a:ext cx="2198687" cy="5384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47663" y="725488"/>
            <a:ext cx="6445250" cy="53848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C4CF0B56-FB11-4DD6-BF0C-0A1B7CDEE33E}" type="datetime1">
              <a:rPr kumimoji="0" lang="en-GB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73AD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GB" altLang="zh-CN" sz="1200" b="0" i="0" u="none" strike="noStrike" kern="1200" cap="none" spc="0" normalizeH="0" baseline="0" noProof="0">
              <a:ln>
                <a:noFill/>
              </a:ln>
              <a:solidFill>
                <a:srgbClr val="0073A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6349833"/>
            <a:ext cx="297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pic>
        <p:nvPicPr>
          <p:cNvPr id="8" name="图片 7" descr="09.02.1(1)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82439" y="190500"/>
            <a:ext cx="928211" cy="625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74738" y="1960563"/>
            <a:ext cx="3549650" cy="4149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76788" y="1960563"/>
            <a:ext cx="3551237" cy="4149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C4CF0B56-FB11-4DD6-BF0C-0A1B7CDEE33E}" type="datetime1">
              <a:rPr kumimoji="0" lang="en-GB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73AD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GB" altLang="zh-CN" sz="1200" b="0" i="0" u="none" strike="noStrike" kern="1200" cap="none" spc="0" normalizeH="0" baseline="0" noProof="0">
              <a:ln>
                <a:noFill/>
              </a:ln>
              <a:solidFill>
                <a:srgbClr val="0073A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45313" y="725488"/>
            <a:ext cx="2198687" cy="5384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47663" y="725488"/>
            <a:ext cx="6445250" cy="53848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69A1593A-3049-419E-952E-B3B8CC5C7FF8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69A1593A-3049-419E-952E-B3B8CC5C7FF8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69A1593A-3049-419E-952E-B3B8CC5C7FF8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69A1593A-3049-419E-952E-B3B8CC5C7FF8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69A1593A-3049-419E-952E-B3B8CC5C7FF8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69A1593A-3049-419E-952E-B3B8CC5C7FF8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C4CF0B56-FB11-4DD6-BF0C-0A1B7CDEE33E}" type="datetime1">
              <a:rPr kumimoji="0" lang="en-GB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73AD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GB" altLang="zh-CN" sz="1200" b="0" i="0" u="none" strike="noStrike" kern="1200" cap="none" spc="0" normalizeH="0" baseline="0" noProof="0">
              <a:ln>
                <a:noFill/>
              </a:ln>
              <a:solidFill>
                <a:srgbClr val="0073A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69A1593A-3049-419E-952E-B3B8CC5C7FF8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69A1593A-3049-419E-952E-B3B8CC5C7FF8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69A1593A-3049-419E-952E-B3B8CC5C7FF8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69A1593A-3049-419E-952E-B3B8CC5C7FF8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69A1593A-3049-419E-952E-B3B8CC5C7FF8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74738" y="1960563"/>
            <a:ext cx="3549650" cy="4149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76788" y="1960563"/>
            <a:ext cx="3551237" cy="4149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C4CF0B56-FB11-4DD6-BF0C-0A1B7CDEE33E}" type="datetime1">
              <a:rPr kumimoji="0" lang="en-GB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73AD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GB" altLang="zh-CN" sz="1200" b="0" i="0" u="none" strike="noStrike" kern="1200" cap="none" spc="0" normalizeH="0" baseline="0" noProof="0">
              <a:ln>
                <a:noFill/>
              </a:ln>
              <a:solidFill>
                <a:srgbClr val="0073A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C4CF0B56-FB11-4DD6-BF0C-0A1B7CDEE33E}" type="datetime1">
              <a:rPr kumimoji="0" lang="en-GB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73AD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GB" altLang="zh-CN" sz="1200" b="0" i="0" u="none" strike="noStrike" kern="1200" cap="none" spc="0" normalizeH="0" baseline="0" noProof="0">
              <a:ln>
                <a:noFill/>
              </a:ln>
              <a:solidFill>
                <a:srgbClr val="0073A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C4CF0B56-FB11-4DD6-BF0C-0A1B7CDEE33E}" type="datetime1">
              <a:rPr kumimoji="0" lang="en-GB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73AD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GB" altLang="zh-CN" sz="1200" b="0" i="0" u="none" strike="noStrike" kern="1200" cap="none" spc="0" normalizeH="0" baseline="0" noProof="0">
              <a:ln>
                <a:noFill/>
              </a:ln>
              <a:solidFill>
                <a:srgbClr val="0073A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C4CF0B56-FB11-4DD6-BF0C-0A1B7CDEE33E}" type="datetime1">
              <a:rPr kumimoji="0" lang="en-GB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73AD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GB" altLang="zh-CN" sz="1200" b="0" i="0" u="none" strike="noStrike" kern="1200" cap="none" spc="0" normalizeH="0" baseline="0" noProof="0">
              <a:ln>
                <a:noFill/>
              </a:ln>
              <a:solidFill>
                <a:srgbClr val="0073A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C4CF0B56-FB11-4DD6-BF0C-0A1B7CDEE33E}" type="datetime1">
              <a:rPr kumimoji="0" lang="en-GB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73AD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GB" altLang="zh-CN" sz="1200" b="0" i="0" u="none" strike="noStrike" kern="1200" cap="none" spc="0" normalizeH="0" baseline="0" noProof="0">
              <a:ln>
                <a:noFill/>
              </a:ln>
              <a:solidFill>
                <a:srgbClr val="0073A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C4CF0B56-FB11-4DD6-BF0C-0A1B7CDEE33E}" type="datetime1">
              <a:rPr kumimoji="0" lang="en-GB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73AD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GB" altLang="zh-CN" sz="1200" b="0" i="0" u="none" strike="noStrike" kern="1200" cap="none" spc="0" normalizeH="0" baseline="0" noProof="0">
              <a:ln>
                <a:noFill/>
              </a:ln>
              <a:solidFill>
                <a:srgbClr val="0073A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4.png"/><Relationship Id="rId15" Type="http://schemas.openxmlformats.org/officeDocument/2006/relationships/tags" Target="../tags/tag8.xml"/><Relationship Id="rId14" Type="http://schemas.openxmlformats.org/officeDocument/2006/relationships/image" Target="../media/image3.emf"/><Relationship Id="rId13" Type="http://schemas.openxmlformats.org/officeDocument/2006/relationships/image" Target="../media/image2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5" Type="http://schemas.openxmlformats.org/officeDocument/2006/relationships/image" Target="../media/image4.png"/><Relationship Id="rId14" Type="http://schemas.openxmlformats.org/officeDocument/2006/relationships/tags" Target="../tags/tag9.xml"/><Relationship Id="rId13" Type="http://schemas.openxmlformats.org/officeDocument/2006/relationships/image" Target="../media/image3.emf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15"/>
          <p:cNvSpPr/>
          <p:nvPr>
            <p:ph type="title"/>
          </p:nvPr>
        </p:nvSpPr>
        <p:spPr>
          <a:xfrm>
            <a:off x="347663" y="725488"/>
            <a:ext cx="8796337" cy="762000"/>
          </a:xfrm>
          <a:prstGeom prst="rect">
            <a:avLst/>
          </a:prstGeom>
          <a:noFill/>
          <a:ln w="9525">
            <a:noFill/>
          </a:ln>
        </p:spPr>
        <p:txBody>
          <a:bodyPr wrap="none" lIns="54000" tIns="10800" rIns="54000" bIns="10800" anchor="ctr" anchorCtr="0"/>
          <a:p>
            <a:pPr lvl="0"/>
            <a:r>
              <a:rPr lang="de-DE" altLang="zh-CN" dirty="0"/>
              <a:t>	Headline (Arial 20 p fett: Die Überschrift kann bis zu</a:t>
            </a:r>
            <a:endParaRPr lang="de-DE" altLang="zh-CN" dirty="0"/>
          </a:p>
        </p:txBody>
      </p:sp>
      <p:sp>
        <p:nvSpPr>
          <p:cNvPr id="1027" name="Rectangle 16"/>
          <p:cNvSpPr/>
          <p:nvPr>
            <p:ph type="body" idx="1"/>
          </p:nvPr>
        </p:nvSpPr>
        <p:spPr>
          <a:xfrm>
            <a:off x="1074738" y="1960563"/>
            <a:ext cx="7253287" cy="41497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de-DE" altLang="zh-CN" dirty="0"/>
              <a:t>Subheadline (Arial 18p, fett, schwarz kann bis zu drei Zeilen lang sein und bildet die Kernaussage der Folie</a:t>
            </a:r>
            <a:endParaRPr lang="de-DE" altLang="zh-CN" dirty="0"/>
          </a:p>
          <a:p>
            <a:pPr lvl="0"/>
            <a:endParaRPr lang="de-DE" altLang="zh-CN" dirty="0"/>
          </a:p>
          <a:p>
            <a:pPr lvl="1"/>
            <a:r>
              <a:rPr lang="de-DE" altLang="zh-CN" dirty="0"/>
              <a:t>Bullet 2: Arial 16p, fett, schwarz (Bullet Standardschrift)</a:t>
            </a:r>
            <a:endParaRPr lang="de-DE" altLang="zh-CN" dirty="0"/>
          </a:p>
          <a:p>
            <a:pPr lvl="2"/>
            <a:r>
              <a:rPr lang="de-DE" altLang="zh-CN" dirty="0"/>
              <a:t>Bullet 3: Arial 16p, normal, schwarz (Bullet Standardschrift)</a:t>
            </a:r>
            <a:endParaRPr lang="de-DE" altLang="zh-CN" dirty="0"/>
          </a:p>
          <a:p>
            <a:pPr lvl="3"/>
            <a:r>
              <a:rPr lang="de-DE" altLang="zh-CN" dirty="0"/>
              <a:t>Bullet 4: Arial 14p, normal, schwarz (Bullet Standardschrift)</a:t>
            </a:r>
            <a:endParaRPr lang="de-DE" altLang="zh-CN" dirty="0"/>
          </a:p>
          <a:p>
            <a:pPr lvl="4"/>
            <a:r>
              <a:rPr lang="de-DE" altLang="zh-CN" dirty="0"/>
              <a:t>Bullet 5: Arial, 12p, normal, schwarz (Bullet Standardschrift)</a:t>
            </a:r>
            <a:endParaRPr lang="de-DE" altLang="zh-CN" dirty="0"/>
          </a:p>
        </p:txBody>
      </p:sp>
      <p:sp>
        <p:nvSpPr>
          <p:cNvPr id="1028" name="Rectangle 21"/>
          <p:cNvSpPr>
            <a:spLocks noChangeArrowheads="1"/>
          </p:cNvSpPr>
          <p:nvPr userDrawn="1"/>
        </p:nvSpPr>
        <p:spPr bwMode="auto">
          <a:xfrm rot="10800000" flipH="1" flipV="1">
            <a:off x="0" y="6461125"/>
            <a:ext cx="9144000" cy="42863"/>
          </a:xfrm>
          <a:prstGeom prst="rect">
            <a:avLst/>
          </a:prstGeom>
          <a:gradFill rotWithShape="1">
            <a:gsLst>
              <a:gs pos="0">
                <a:srgbClr val="FFFFFF">
                  <a:alpha val="38039"/>
                </a:srgbClr>
              </a:gs>
              <a:gs pos="100000">
                <a:srgbClr val="8B8B8B"/>
              </a:gs>
            </a:gsLst>
            <a:lin ang="0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29" name="Group 5"/>
          <p:cNvGrpSpPr/>
          <p:nvPr userDrawn="1"/>
        </p:nvGrpSpPr>
        <p:grpSpPr>
          <a:xfrm>
            <a:off x="-6350" y="6546850"/>
            <a:ext cx="9156700" cy="317500"/>
            <a:chOff x="-4" y="4124"/>
            <a:chExt cx="5768" cy="200"/>
          </a:xfrm>
        </p:grpSpPr>
        <p:pic>
          <p:nvPicPr>
            <p:cNvPr id="1035" name="Rectangle 22"/>
            <p:cNvPicPr preferRelativeResize="0"/>
            <p:nvPr/>
          </p:nvPicPr>
          <p:blipFill>
            <a:blip r:embed="rId13"/>
            <a:stretch>
              <a:fillRect/>
            </a:stretch>
          </p:blipFill>
          <p:spPr>
            <a:xfrm>
              <a:off x="-4" y="4124"/>
              <a:ext cx="5768" cy="2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0" y="4129"/>
              <a:ext cx="5760" cy="1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3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0073AD"/>
                </a:solidFill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C4CF0B56-FB11-4DD6-BF0C-0A1B7CDEE33E}" type="datetime1">
              <a:rPr kumimoji="0" lang="en-GB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73AD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GB" altLang="zh-CN" sz="1200" b="0" i="0" u="none" strike="noStrike" kern="1200" cap="none" spc="0" normalizeH="0" baseline="0" noProof="0">
              <a:ln>
                <a:noFill/>
              </a:ln>
              <a:solidFill>
                <a:srgbClr val="0073A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Rectangle 30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070850" y="6569075"/>
            <a:ext cx="811213" cy="288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73AD"/>
                </a:solidFill>
                <a:latin typeface="Times New Roman" panose="02020603050405020304" charset="0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4" name="Picture 31"/>
          <p:cNvPicPr preferRelativeResize="0"/>
          <p:nvPr userDrawn="1"/>
        </p:nvPicPr>
        <p:blipFill>
          <a:blip r:embed="rId14"/>
          <a:srcRect l="26476" t="44958"/>
          <a:stretch>
            <a:fillRect/>
          </a:stretch>
        </p:blipFill>
        <p:spPr>
          <a:xfrm>
            <a:off x="596900" y="0"/>
            <a:ext cx="8547100" cy="365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81" y="4429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SzPct val="100000"/>
        <a:defRPr sz="1200" b="1" i="1" kern="1200">
          <a:solidFill>
            <a:srgbClr val="0073A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SzPct val="100000"/>
        <a:defRPr sz="1200" b="1" i="1">
          <a:solidFill>
            <a:srgbClr val="0073AD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SzPct val="100000"/>
        <a:defRPr sz="1200" b="1" i="1">
          <a:solidFill>
            <a:srgbClr val="0073AD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SzPct val="100000"/>
        <a:defRPr sz="1200" b="1" i="1">
          <a:solidFill>
            <a:srgbClr val="0073AD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SzPct val="100000"/>
        <a:defRPr sz="1200" b="1" i="1">
          <a:solidFill>
            <a:srgbClr val="0073AD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SzPct val="100000"/>
        <a:defRPr sz="1200" b="1" i="1">
          <a:solidFill>
            <a:srgbClr val="0073AD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SzPct val="100000"/>
        <a:defRPr sz="1200" b="1" i="1">
          <a:solidFill>
            <a:srgbClr val="0073AD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SzPct val="100000"/>
        <a:defRPr sz="1200" b="1" i="1">
          <a:solidFill>
            <a:srgbClr val="0073AD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SzPct val="100000"/>
        <a:defRPr sz="1200" b="1" i="1">
          <a:solidFill>
            <a:srgbClr val="0073AD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5000"/>
        <a:buFont typeface="Wingdings" panose="05000000000000000000" pitchFamily="2" charset="2"/>
        <a:buChar char="§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39" name="Rectangle 4"/>
          <p:cNvSpPr>
            <a:spLocks noChangeArrowheads="1"/>
          </p:cNvSpPr>
          <p:nvPr userDrawn="1"/>
        </p:nvSpPr>
        <p:spPr bwMode="auto">
          <a:xfrm rot="10800000" flipH="1" flipV="1">
            <a:off x="0" y="6402388"/>
            <a:ext cx="9144000" cy="98425"/>
          </a:xfrm>
          <a:prstGeom prst="rect">
            <a:avLst/>
          </a:prstGeom>
          <a:gradFill rotWithShape="1">
            <a:gsLst>
              <a:gs pos="0">
                <a:srgbClr val="FFFFFF">
                  <a:alpha val="38039"/>
                </a:srgbClr>
              </a:gs>
              <a:gs pos="100000">
                <a:srgbClr val="8B8B8B"/>
              </a:gs>
            </a:gsLst>
            <a:lin ang="0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051" name="Group 16"/>
          <p:cNvGrpSpPr/>
          <p:nvPr userDrawn="1"/>
        </p:nvGrpSpPr>
        <p:grpSpPr>
          <a:xfrm>
            <a:off x="-6350" y="6546850"/>
            <a:ext cx="9156700" cy="317500"/>
            <a:chOff x="-4" y="4124"/>
            <a:chExt cx="5768" cy="200"/>
          </a:xfrm>
        </p:grpSpPr>
        <p:pic>
          <p:nvPicPr>
            <p:cNvPr id="2057" name="Rectangle 5"/>
            <p:cNvPicPr preferRelativeResize="0"/>
            <p:nvPr/>
          </p:nvPicPr>
          <p:blipFill>
            <a:blip r:embed="rId12"/>
            <a:stretch>
              <a:fillRect/>
            </a:stretch>
          </p:blipFill>
          <p:spPr>
            <a:xfrm>
              <a:off x="-4" y="4124"/>
              <a:ext cx="5768" cy="2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0" y="4129"/>
              <a:ext cx="5760" cy="1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054" name="Picture 10"/>
          <p:cNvPicPr preferRelativeResize="0"/>
          <p:nvPr userDrawn="1"/>
        </p:nvPicPr>
        <p:blipFill>
          <a:blip r:embed="rId13"/>
          <a:srcRect l="26476" t="44958"/>
          <a:stretch>
            <a:fillRect/>
          </a:stretch>
        </p:blipFill>
        <p:spPr>
          <a:xfrm>
            <a:off x="1887538" y="1466850"/>
            <a:ext cx="7256462" cy="2019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Rectangle 15"/>
          <p:cNvSpPr/>
          <p:nvPr>
            <p:ph type="title"/>
          </p:nvPr>
        </p:nvSpPr>
        <p:spPr>
          <a:xfrm>
            <a:off x="347663" y="725488"/>
            <a:ext cx="8796337" cy="762000"/>
          </a:xfrm>
          <a:prstGeom prst="rect">
            <a:avLst/>
          </a:prstGeom>
          <a:noFill/>
          <a:ln w="9525">
            <a:noFill/>
          </a:ln>
        </p:spPr>
        <p:txBody>
          <a:bodyPr wrap="none" lIns="54000" tIns="10800" rIns="54000" bIns="10800" anchor="ctr" anchorCtr="0"/>
          <a:p>
            <a:pPr lvl="0"/>
            <a:r>
              <a:rPr lang="de-DE" altLang="zh-CN" dirty="0"/>
              <a:t>	Headline (Arial 20 p fett: Die Überschrift kann bis zu</a:t>
            </a:r>
            <a:endParaRPr lang="de-DE" altLang="zh-CN" dirty="0"/>
          </a:p>
        </p:txBody>
      </p:sp>
      <p:sp>
        <p:nvSpPr>
          <p:cNvPr id="2056" name="Rectangle 16"/>
          <p:cNvSpPr/>
          <p:nvPr>
            <p:ph type="body" idx="1"/>
          </p:nvPr>
        </p:nvSpPr>
        <p:spPr>
          <a:xfrm>
            <a:off x="1074738" y="1960563"/>
            <a:ext cx="7253287" cy="41497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de-DE" altLang="zh-CN" dirty="0"/>
              <a:t>Subheadline (Arial 18p, fett, schwarz kann bis zu drei Zeilen lang sein und bildet die Kernaussage der Folie</a:t>
            </a:r>
            <a:endParaRPr lang="de-DE" altLang="zh-CN" dirty="0"/>
          </a:p>
          <a:p>
            <a:pPr lvl="0"/>
            <a:endParaRPr lang="de-DE" altLang="zh-CN" dirty="0"/>
          </a:p>
          <a:p>
            <a:pPr lvl="1"/>
            <a:r>
              <a:rPr lang="de-DE" altLang="zh-CN" dirty="0"/>
              <a:t>Bullet 2: Arial 16p, fett, schwarz (Bullet Standardschrift)</a:t>
            </a:r>
            <a:endParaRPr lang="de-DE" altLang="zh-CN" dirty="0"/>
          </a:p>
          <a:p>
            <a:pPr lvl="2"/>
            <a:r>
              <a:rPr lang="de-DE" altLang="zh-CN" dirty="0"/>
              <a:t>Bullet 3: Arial 16p, normal, schwarz (Bullet Standardschrift)</a:t>
            </a:r>
            <a:endParaRPr lang="de-DE" altLang="zh-CN" dirty="0"/>
          </a:p>
          <a:p>
            <a:pPr lvl="3"/>
            <a:r>
              <a:rPr lang="de-DE" altLang="zh-CN" dirty="0"/>
              <a:t>Bullet 4: Arial 14p, normal, schwarz (Bullet Standardschrift)</a:t>
            </a:r>
            <a:endParaRPr lang="de-DE" altLang="zh-CN" dirty="0"/>
          </a:p>
          <a:p>
            <a:pPr lvl="4"/>
            <a:r>
              <a:rPr lang="de-DE" altLang="zh-CN" dirty="0"/>
              <a:t>Bullet 5: Arial, 12p, normal, schwarz (Bullet Standardschrift)</a:t>
            </a:r>
            <a:endParaRPr lang="de-DE" altLang="zh-CN" dirty="0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81" y="4429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SzPct val="100000"/>
        <a:defRPr sz="1200" b="1" i="1" kern="1200">
          <a:solidFill>
            <a:srgbClr val="0073A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SzPct val="100000"/>
        <a:defRPr sz="1200" b="1" i="1">
          <a:solidFill>
            <a:srgbClr val="0073AD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SzPct val="100000"/>
        <a:defRPr sz="1200" b="1" i="1">
          <a:solidFill>
            <a:srgbClr val="0073AD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SzPct val="100000"/>
        <a:defRPr sz="1200" b="1" i="1">
          <a:solidFill>
            <a:srgbClr val="0073AD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SzPct val="100000"/>
        <a:defRPr sz="1200" b="1" i="1">
          <a:solidFill>
            <a:srgbClr val="0073AD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SzPct val="100000"/>
        <a:defRPr sz="1200" b="1" i="1">
          <a:solidFill>
            <a:srgbClr val="0073AD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SzPct val="100000"/>
        <a:defRPr sz="1200" b="1" i="1">
          <a:solidFill>
            <a:srgbClr val="0073AD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SzPct val="100000"/>
        <a:defRPr sz="1200" b="1" i="1">
          <a:solidFill>
            <a:srgbClr val="0073AD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SzPct val="100000"/>
        <a:defRPr sz="1200" b="1" i="1">
          <a:solidFill>
            <a:srgbClr val="0073AD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5000"/>
        <a:buFont typeface="Wingdings" panose="05000000000000000000" pitchFamily="2" charset="2"/>
        <a:buChar char="§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de-DE" dirty="0"/>
              <a:t>单击此处编辑母版标题样式</a:t>
            </a:r>
            <a:endParaRPr lang="zh-CN" altLang="de-DE" dirty="0"/>
          </a:p>
        </p:txBody>
      </p:sp>
      <p:sp>
        <p:nvSpPr>
          <p:cNvPr id="3075" name="Rectangle 3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de-DE" dirty="0"/>
              <a:t>单击此处编辑母版文本样式</a:t>
            </a:r>
            <a:endParaRPr lang="zh-CN" altLang="de-DE" dirty="0"/>
          </a:p>
          <a:p>
            <a:pPr lvl="1"/>
            <a:r>
              <a:rPr lang="zh-CN" altLang="de-DE" dirty="0"/>
              <a:t>第二级</a:t>
            </a:r>
            <a:endParaRPr lang="zh-CN" altLang="de-DE" dirty="0"/>
          </a:p>
          <a:p>
            <a:pPr lvl="2"/>
            <a:r>
              <a:rPr lang="zh-CN" altLang="de-DE" dirty="0"/>
              <a:t>第三级</a:t>
            </a:r>
            <a:endParaRPr lang="zh-CN" altLang="de-DE" dirty="0"/>
          </a:p>
          <a:p>
            <a:pPr lvl="3"/>
            <a:r>
              <a:rPr lang="zh-CN" altLang="de-DE" dirty="0"/>
              <a:t>第四级</a:t>
            </a:r>
            <a:endParaRPr lang="zh-CN" altLang="de-DE" dirty="0"/>
          </a:p>
          <a:p>
            <a:pPr lvl="4"/>
            <a:r>
              <a:rPr lang="zh-CN" altLang="de-DE" dirty="0"/>
              <a:t>第五级</a:t>
            </a:r>
            <a:endParaRPr lang="zh-CN" altLang="de-DE" dirty="0"/>
          </a:p>
        </p:txBody>
      </p:sp>
      <p:sp>
        <p:nvSpPr>
          <p:cNvPr id="1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chemeClr val="tx1"/>
                </a:solidFill>
                <a:latin typeface="Times New Roman" panose="0202060305040502030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69A1593A-3049-419E-952E-B3B8CC5C7FF8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chemeClr val="tx1"/>
                </a:solidFill>
                <a:latin typeface="Times New Roman" panose="0202060305040502030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chemeClr val="tx1"/>
                </a:solidFill>
                <a:latin typeface="Times New Roman" panose="02020603050405020304" charset="0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SzPct val="100000"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7.jpeg"/><Relationship Id="rId1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20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9.xml"/><Relationship Id="rId5" Type="http://schemas.openxmlformats.org/officeDocument/2006/relationships/image" Target="../media/image49.jpeg"/><Relationship Id="rId4" Type="http://schemas.openxmlformats.org/officeDocument/2006/relationships/tags" Target="../tags/tag18.xml"/><Relationship Id="rId3" Type="http://schemas.openxmlformats.org/officeDocument/2006/relationships/image" Target="../media/image48.jpeg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ext Box 106"/>
          <p:cNvSpPr/>
          <p:nvPr/>
        </p:nvSpPr>
        <p:spPr>
          <a:xfrm>
            <a:off x="2727325" y="1870075"/>
            <a:ext cx="6662738" cy="579438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Pct val="100000"/>
              <a:buNone/>
            </a:pPr>
            <a:endParaRPr lang="zh-CN" altLang="en-US" b="0" dirty="0">
              <a:solidFill>
                <a:schemeClr val="bg1"/>
              </a:solidFill>
              <a:latin typeface="华文行楷" charset="-122"/>
              <a:ea typeface="华文行楷" charset="-122"/>
            </a:endParaRPr>
          </a:p>
        </p:txBody>
      </p:sp>
      <p:sp>
        <p:nvSpPr>
          <p:cNvPr id="5123" name="Text Box 109"/>
          <p:cNvSpPr/>
          <p:nvPr/>
        </p:nvSpPr>
        <p:spPr>
          <a:xfrm>
            <a:off x="2889250" y="2365375"/>
            <a:ext cx="6254750" cy="64135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zh-CN" altLang="en-US" i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叉车驾驶人标准操作培训教材</a:t>
            </a:r>
            <a:r>
              <a:rPr lang="zh-CN" altLang="en-US" sz="3600" i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3600" i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24" name="Rectangle 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6084094" y="3269356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5746594" y="4205304"/>
            <a:ext cx="675000" cy="675000"/>
          </a:xfrm>
          <a:prstGeom prst="ellipse">
            <a:avLst/>
          </a:prstGeom>
          <a:solidFill>
            <a:srgbClr val="0070C0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5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5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6678930" y="4205764"/>
            <a:ext cx="675000" cy="675000"/>
          </a:xfrm>
          <a:prstGeom prst="ellipse">
            <a:avLst/>
          </a:prstGeom>
          <a:solidFill>
            <a:srgbClr val="00B0F0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5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5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7611266" y="4205304"/>
            <a:ext cx="675000" cy="675000"/>
          </a:xfrm>
          <a:prstGeom prst="ellipse">
            <a:avLst/>
          </a:prstGeom>
          <a:solidFill>
            <a:srgbClr val="034EA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5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5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日期占位符 3"/>
          <p:cNvSpPr/>
          <p:nvPr/>
        </p:nvSpPr>
        <p:spPr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fld id="{BB962C8B-B14F-4D97-AF65-F5344CB8AC3E}" type="datetime1">
              <a:rPr lang="en-GB" altLang="zh-CN" sz="1200" b="0" dirty="0">
                <a:solidFill>
                  <a:srgbClr val="0073AD"/>
                </a:solidFill>
                <a:ea typeface="宋体" panose="02010600030101010101" pitchFamily="2" charset="-122"/>
              </a:rPr>
            </a:fld>
            <a:endParaRPr lang="en-GB" altLang="zh-CN" sz="1200" b="0" dirty="0">
              <a:solidFill>
                <a:srgbClr val="0073AD"/>
              </a:solidFill>
              <a:ea typeface="宋体" panose="02010600030101010101" pitchFamily="2" charset="-122"/>
            </a:endParaRPr>
          </a:p>
        </p:txBody>
      </p:sp>
      <p:sp>
        <p:nvSpPr>
          <p:cNvPr id="13315" name="灯片编号占位符 4"/>
          <p:cNvSpPr/>
          <p:nvPr/>
        </p:nvSpPr>
        <p:spPr>
          <a:xfrm>
            <a:off x="8070850" y="6569075"/>
            <a:ext cx="811213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zh-CN" altLang="en-US" sz="1400" b="0" dirty="0">
                <a:solidFill>
                  <a:srgbClr val="0073AD"/>
                </a:solidFill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rgbClr val="0073AD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3316" name="Text Box 3"/>
          <p:cNvSpPr/>
          <p:nvPr/>
        </p:nvSpPr>
        <p:spPr>
          <a:xfrm>
            <a:off x="550863" y="1190625"/>
            <a:ext cx="7940675" cy="396875"/>
          </a:xfrm>
          <a:prstGeom prst="rect">
            <a:avLst/>
          </a:prstGeom>
          <a:noFill/>
          <a:ln w="38100">
            <a:noFill/>
          </a:ln>
        </p:spPr>
        <p:txBody>
          <a:bodyPr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13317" name="Text Box 4"/>
          <p:cNvSpPr/>
          <p:nvPr/>
        </p:nvSpPr>
        <p:spPr>
          <a:xfrm>
            <a:off x="623888" y="1090613"/>
            <a:ext cx="7939087" cy="5130800"/>
          </a:xfrm>
          <a:prstGeom prst="rect">
            <a:avLst/>
          </a:prstGeom>
          <a:noFill/>
          <a:ln w="38100">
            <a:noFill/>
          </a:ln>
        </p:spPr>
        <p:txBody>
          <a:bodyPr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zh-CN" altLang="en-US" sz="2000" dirty="0">
                <a:solidFill>
                  <a:srgbClr val="009900"/>
                </a:solidFill>
                <a:ea typeface="楷体_GB2312" charset="-122"/>
              </a:rPr>
              <a:t>叉车在出现如下故障时，应立即停车，禁止工作：</a:t>
            </a:r>
            <a:endParaRPr lang="zh-CN" altLang="en-US" sz="2000" dirty="0">
              <a:solidFill>
                <a:srgbClr val="009900"/>
              </a:solidFill>
              <a:ea typeface="楷体_GB2312" charset="-122"/>
            </a:endParaRPr>
          </a:p>
          <a:p>
            <a:pPr marL="0" lvl="0" indent="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en-US" altLang="zh-CN" sz="1600" b="0" dirty="0">
                <a:ea typeface="楷体_GB2312" charset="-122"/>
              </a:rPr>
              <a:t>1</a:t>
            </a:r>
            <a:r>
              <a:rPr lang="zh-CN" altLang="en-US" sz="1600" b="0" dirty="0">
                <a:ea typeface="楷体_GB2312" charset="-122"/>
              </a:rPr>
              <a:t>、叉车的轮胎明显松动或轮胎中有异物（如：钢钉、螺丝、玻璃片等）；</a:t>
            </a:r>
            <a:endParaRPr lang="zh-CN" altLang="en-US" sz="1600" b="0" dirty="0">
              <a:ea typeface="楷体_GB2312" charset="-122"/>
            </a:endParaRPr>
          </a:p>
          <a:p>
            <a:pPr marL="0" lvl="0" indent="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en-US" altLang="zh-CN" sz="1600" b="0" dirty="0">
                <a:ea typeface="楷体_GB2312" charset="-122"/>
              </a:rPr>
              <a:t>2</a:t>
            </a:r>
            <a:r>
              <a:rPr lang="zh-CN" altLang="en-US" sz="1600" b="0" dirty="0">
                <a:ea typeface="楷体_GB2312" charset="-122"/>
              </a:rPr>
              <a:t>、叉车电瓶内电瓶水或硫酸外漏；</a:t>
            </a:r>
            <a:endParaRPr lang="zh-CN" altLang="en-US" sz="1600" b="0" dirty="0">
              <a:ea typeface="楷体_GB2312" charset="-122"/>
            </a:endParaRPr>
          </a:p>
          <a:p>
            <a:pPr marL="0" lvl="0" indent="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en-US" altLang="zh-CN" sz="1600" b="0" dirty="0">
                <a:ea typeface="楷体_GB2312" charset="-122"/>
              </a:rPr>
              <a:t>3</a:t>
            </a:r>
            <a:r>
              <a:rPr lang="zh-CN" altLang="en-US" sz="1600" b="0" dirty="0">
                <a:ea typeface="楷体_GB2312" charset="-122"/>
              </a:rPr>
              <a:t>、叉车制动手柄或脚制动踏板不能正常工作；</a:t>
            </a:r>
            <a:endParaRPr lang="zh-CN" altLang="en-US" sz="1600" b="0" dirty="0">
              <a:ea typeface="楷体_GB2312" charset="-122"/>
            </a:endParaRPr>
          </a:p>
          <a:p>
            <a:pPr marL="0" lvl="0" indent="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en-US" altLang="zh-CN" sz="1600" b="0" dirty="0">
                <a:ea typeface="楷体_GB2312" charset="-122"/>
              </a:rPr>
              <a:t>4</a:t>
            </a:r>
            <a:r>
              <a:rPr lang="zh-CN" altLang="en-US" sz="1600" b="0" dirty="0">
                <a:ea typeface="楷体_GB2312" charset="-122"/>
              </a:rPr>
              <a:t>、电瓶插头与车体连接处漏电；</a:t>
            </a:r>
            <a:endParaRPr lang="zh-CN" altLang="en-US" sz="1600" b="0" dirty="0">
              <a:ea typeface="楷体_GB2312" charset="-122"/>
            </a:endParaRPr>
          </a:p>
          <a:p>
            <a:pPr marL="0" lvl="0" indent="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en-US" altLang="zh-CN" sz="1600" b="0" dirty="0">
                <a:ea typeface="楷体_GB2312" charset="-122"/>
              </a:rPr>
              <a:t>5</a:t>
            </a:r>
            <a:r>
              <a:rPr lang="zh-CN" altLang="en-US" sz="1600" b="0" dirty="0">
                <a:ea typeface="楷体_GB2312" charset="-122"/>
              </a:rPr>
              <a:t>、叉车油管或油缸漏油；</a:t>
            </a:r>
            <a:endParaRPr lang="zh-CN" altLang="en-US" sz="1600" b="0" dirty="0">
              <a:ea typeface="楷体_GB2312" charset="-122"/>
            </a:endParaRPr>
          </a:p>
          <a:p>
            <a:pPr marL="0" lvl="0" indent="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en-US" altLang="zh-CN" sz="1600" b="0" dirty="0">
                <a:ea typeface="楷体_GB2312" charset="-122"/>
              </a:rPr>
              <a:t>6</a:t>
            </a:r>
            <a:r>
              <a:rPr lang="zh-CN" altLang="en-US" sz="1600" b="0" dirty="0">
                <a:ea typeface="楷体_GB2312" charset="-122"/>
              </a:rPr>
              <a:t>、叉车控制杆不能正常工作；</a:t>
            </a:r>
            <a:endParaRPr lang="zh-CN" altLang="en-US" sz="1600" b="0" dirty="0">
              <a:ea typeface="楷体_GB2312" charset="-122"/>
            </a:endParaRPr>
          </a:p>
          <a:p>
            <a:pPr marL="0" lvl="0" indent="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en-US" altLang="zh-CN" sz="1600" b="0" dirty="0">
                <a:ea typeface="楷体_GB2312" charset="-122"/>
              </a:rPr>
              <a:t>7</a:t>
            </a:r>
            <a:r>
              <a:rPr lang="zh-CN" altLang="en-US" sz="1600" b="0" dirty="0">
                <a:ea typeface="楷体_GB2312" charset="-122"/>
              </a:rPr>
              <a:t>、升降链条松动或严重磨损；</a:t>
            </a:r>
            <a:endParaRPr lang="zh-CN" altLang="en-US" sz="1600" b="0" dirty="0">
              <a:ea typeface="楷体_GB2312" charset="-122"/>
            </a:endParaRPr>
          </a:p>
          <a:p>
            <a:pPr marL="0" lvl="0" indent="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en-US" altLang="zh-CN" sz="1600" b="0" dirty="0">
                <a:ea typeface="楷体_GB2312" charset="-122"/>
              </a:rPr>
              <a:t>8</a:t>
            </a:r>
            <a:r>
              <a:rPr lang="zh-CN" altLang="en-US" sz="1600" b="0" dirty="0">
                <a:ea typeface="楷体_GB2312" charset="-122"/>
              </a:rPr>
              <a:t>、叉车电路板或电机出现故障（如：短路、温度过高产生异味、异常响动等）；</a:t>
            </a:r>
            <a:endParaRPr lang="zh-CN" altLang="en-US" sz="1600" b="0" dirty="0">
              <a:ea typeface="楷体_GB2312" charset="-122"/>
            </a:endParaRPr>
          </a:p>
          <a:p>
            <a:pPr marL="0" lvl="0" indent="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zh-CN" altLang="en-US" sz="1600" b="0" dirty="0">
                <a:ea typeface="楷体_GB2312" charset="-122"/>
              </a:rPr>
              <a:t>       </a:t>
            </a:r>
            <a:endParaRPr lang="zh-CN" altLang="en-US" sz="1600" b="0" dirty="0">
              <a:ea typeface="楷体_GB2312" charset="-122"/>
            </a:endParaRPr>
          </a:p>
          <a:p>
            <a:pPr marL="0" lvl="0" indent="0" eaLnBrk="1" hangingPunct="1">
              <a:lnSpc>
                <a:spcPct val="140000"/>
              </a:lnSpc>
              <a:spcBef>
                <a:spcPct val="50000"/>
              </a:spcBef>
              <a:buClrTx/>
              <a:buSzPct val="100000"/>
              <a:buNone/>
            </a:pPr>
            <a:r>
              <a:rPr lang="zh-CN" altLang="en-US" sz="1600" b="0" dirty="0">
                <a:ea typeface="楷体_GB2312" charset="-122"/>
              </a:rPr>
              <a:t>       </a:t>
            </a:r>
            <a:r>
              <a:rPr lang="zh-CN" altLang="en-US" sz="2000" dirty="0">
                <a:ea typeface="楷体_GB2312" charset="-122"/>
              </a:rPr>
              <a:t>如果叉车在日常工作点检过程中发现问题应及时上报，但如果出现上述等严重问题应该立即停止出行或工作，将详细情况立即上报所属部门，待问题解决后方可正常工作。</a:t>
            </a:r>
            <a:endParaRPr lang="zh-CN" altLang="en-US" sz="2000" b="0" dirty="0">
              <a:ea typeface="楷体_GB2312" charset="-122"/>
            </a:endParaRPr>
          </a:p>
        </p:txBody>
      </p:sp>
      <p:sp>
        <p:nvSpPr>
          <p:cNvPr id="13318" name="Rectangle 7"/>
          <p:cNvSpPr/>
          <p:nvPr/>
        </p:nvSpPr>
        <p:spPr>
          <a:xfrm>
            <a:off x="669925" y="430213"/>
            <a:ext cx="5668963" cy="514350"/>
          </a:xfrm>
          <a:prstGeom prst="rect">
            <a:avLst/>
          </a:prstGeom>
          <a:noFill/>
          <a:ln w="9525">
            <a:noFill/>
          </a:ln>
        </p:spPr>
        <p:txBody>
          <a:bodyPr wrap="none" lIns="54000" tIns="10800" rIns="54000" bIns="10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400" i="1" dirty="0">
                <a:solidFill>
                  <a:srgbClr val="0073AD"/>
                </a:solidFill>
                <a:ea typeface="宋体" panose="02010600030101010101" pitchFamily="2" charset="-122"/>
              </a:rPr>
              <a:t>三</a:t>
            </a:r>
            <a:r>
              <a:rPr lang="zh-CN" altLang="zh-CN" sz="2400" i="1" dirty="0">
                <a:solidFill>
                  <a:srgbClr val="0073AD"/>
                </a:solidFill>
                <a:ea typeface="宋体" panose="02010600030101010101" pitchFamily="2" charset="-122"/>
              </a:rPr>
              <a:t>、行车检查</a:t>
            </a:r>
            <a:r>
              <a:rPr lang="zh-CN" altLang="en-US" sz="2400" dirty="0">
                <a:solidFill>
                  <a:srgbClr val="0073AD"/>
                </a:solidFill>
                <a:ea typeface="楷体_GB2312" charset="-122"/>
              </a:rPr>
              <a:t>  </a:t>
            </a:r>
            <a:r>
              <a:rPr lang="en-US" altLang="zh-CN" sz="2400" dirty="0">
                <a:solidFill>
                  <a:srgbClr val="0073AD"/>
                </a:solidFill>
                <a:ea typeface="楷体_GB2312" charset="-122"/>
              </a:rPr>
              <a:t>    </a:t>
            </a:r>
            <a:endParaRPr lang="en-US" altLang="zh-CN" sz="2400" dirty="0">
              <a:solidFill>
                <a:srgbClr val="0073AD"/>
              </a:solidFill>
              <a:ea typeface="楷体_GB231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日期占位符 3"/>
          <p:cNvSpPr/>
          <p:nvPr/>
        </p:nvSpPr>
        <p:spPr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fld id="{BB962C8B-B14F-4D97-AF65-F5344CB8AC3E}" type="datetime1">
              <a:rPr lang="en-GB" altLang="zh-CN" sz="1200" b="0" dirty="0">
                <a:solidFill>
                  <a:srgbClr val="0073AD"/>
                </a:solidFill>
                <a:ea typeface="宋体" panose="02010600030101010101" pitchFamily="2" charset="-122"/>
              </a:rPr>
            </a:fld>
            <a:endParaRPr lang="en-GB" altLang="zh-CN" sz="1200" b="0" dirty="0">
              <a:solidFill>
                <a:srgbClr val="0073AD"/>
              </a:solidFill>
              <a:ea typeface="宋体" panose="02010600030101010101" pitchFamily="2" charset="-122"/>
            </a:endParaRPr>
          </a:p>
        </p:txBody>
      </p:sp>
      <p:sp>
        <p:nvSpPr>
          <p:cNvPr id="14339" name="灯片编号占位符 4"/>
          <p:cNvSpPr/>
          <p:nvPr/>
        </p:nvSpPr>
        <p:spPr>
          <a:xfrm>
            <a:off x="8070850" y="6569075"/>
            <a:ext cx="811213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zh-CN" altLang="en-US" sz="1400" b="0" dirty="0">
                <a:solidFill>
                  <a:srgbClr val="0073AD"/>
                </a:solidFill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rgbClr val="0073AD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4340" name="Rectangle 5"/>
          <p:cNvSpPr/>
          <p:nvPr>
            <p:ph type="title" idx="4294967295"/>
          </p:nvPr>
        </p:nvSpPr>
        <p:spPr>
          <a:xfrm>
            <a:off x="419100" y="1309688"/>
            <a:ext cx="7888288" cy="471487"/>
          </a:xfrm>
          <a:ln/>
        </p:spPr>
        <p:txBody>
          <a:bodyPr vert="horz" wrap="none" lIns="54000" tIns="10800" rIns="54000" bIns="10800" anchor="ctr" anchorCtr="0"/>
          <a:p>
            <a:pPr algn="l" eaLnBrk="1" hangingPunct="1"/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步骤</a:t>
            </a:r>
            <a:r>
              <a:rPr lang="en-US" altLang="zh-CN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1</a:t>
            </a:r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：叉车轮胎及紧固轮胎螺母的点检  </a:t>
            </a:r>
            <a:endParaRPr lang="en-US" altLang="zh-CN" sz="2000" b="0" i="0" dirty="0">
              <a:solidFill>
                <a:schemeClr val="accent1"/>
              </a:solidFill>
              <a:latin typeface="楷体_GB2312" charset="-122"/>
              <a:ea typeface="楷体_GB2312" charset="-122"/>
            </a:endParaRPr>
          </a:p>
        </p:txBody>
      </p:sp>
      <p:sp>
        <p:nvSpPr>
          <p:cNvPr id="14341" name="Rectangle 18"/>
          <p:cNvSpPr/>
          <p:nvPr/>
        </p:nvSpPr>
        <p:spPr>
          <a:xfrm>
            <a:off x="0" y="5346700"/>
            <a:ext cx="3017838" cy="392113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US" altLang="zh-CN" sz="2000" dirty="0">
                <a:latin typeface="Times New Roman" panose="02020603050405020304" charset="0"/>
                <a:ea typeface="楷体_GB2312" charset="-122"/>
              </a:rPr>
              <a:t>1</a:t>
            </a:r>
            <a:r>
              <a:rPr lang="zh-CN" altLang="en-US" sz="2000" dirty="0">
                <a:latin typeface="Times New Roman" panose="02020603050405020304" charset="0"/>
                <a:ea typeface="楷体_GB2312" charset="-122"/>
              </a:rPr>
              <a:t>、紧固螺母  </a:t>
            </a:r>
            <a:endParaRPr lang="zh-CN" altLang="en-US" sz="2000" dirty="0">
              <a:latin typeface="Times New Roman" panose="02020603050405020304" charset="0"/>
              <a:ea typeface="楷体_GB2312" charset="-122"/>
            </a:endParaRPr>
          </a:p>
        </p:txBody>
      </p:sp>
      <p:sp>
        <p:nvSpPr>
          <p:cNvPr id="14342" name="Rectangle 19"/>
          <p:cNvSpPr/>
          <p:nvPr/>
        </p:nvSpPr>
        <p:spPr>
          <a:xfrm>
            <a:off x="2133600" y="5334000"/>
            <a:ext cx="2889250" cy="392113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US" altLang="zh-CN" sz="2000" dirty="0">
                <a:latin typeface="Times New Roman" panose="02020603050405020304" charset="0"/>
                <a:ea typeface="楷体_GB2312" charset="-122"/>
              </a:rPr>
              <a:t>2</a:t>
            </a:r>
            <a:r>
              <a:rPr lang="zh-CN" altLang="en-US" sz="2000" dirty="0">
                <a:latin typeface="Times New Roman" panose="02020603050405020304" charset="0"/>
                <a:ea typeface="楷体_GB2312" charset="-122"/>
              </a:rPr>
              <a:t>、轮胎正常  </a:t>
            </a:r>
            <a:endParaRPr lang="zh-CN" altLang="en-US" sz="2000" dirty="0">
              <a:latin typeface="Times New Roman" panose="02020603050405020304" charset="0"/>
              <a:ea typeface="楷体_GB2312" charset="-122"/>
            </a:endParaRPr>
          </a:p>
        </p:txBody>
      </p:sp>
      <p:sp>
        <p:nvSpPr>
          <p:cNvPr id="14343" name="Rectangle 22"/>
          <p:cNvSpPr/>
          <p:nvPr/>
        </p:nvSpPr>
        <p:spPr>
          <a:xfrm>
            <a:off x="4338638" y="5360988"/>
            <a:ext cx="2568575" cy="319087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US" altLang="zh-CN" sz="2000" dirty="0">
                <a:latin typeface="Times New Roman" panose="02020603050405020304" charset="0"/>
                <a:ea typeface="楷体_GB2312" charset="-122"/>
              </a:rPr>
              <a:t>1</a:t>
            </a:r>
            <a:r>
              <a:rPr lang="zh-CN" altLang="en-US" sz="2000" dirty="0">
                <a:latin typeface="Times New Roman" panose="02020603050405020304" charset="0"/>
                <a:ea typeface="楷体_GB2312" charset="-122"/>
              </a:rPr>
              <a:t>、轮胎磨损  </a:t>
            </a:r>
            <a:endParaRPr lang="zh-CN" altLang="en-US" sz="2000" dirty="0">
              <a:latin typeface="Times New Roman" panose="02020603050405020304" charset="0"/>
              <a:ea typeface="楷体_GB2312" charset="-122"/>
            </a:endParaRPr>
          </a:p>
        </p:txBody>
      </p:sp>
      <p:sp>
        <p:nvSpPr>
          <p:cNvPr id="14344" name="Rectangle 26"/>
          <p:cNvSpPr/>
          <p:nvPr/>
        </p:nvSpPr>
        <p:spPr>
          <a:xfrm>
            <a:off x="6148388" y="5319713"/>
            <a:ext cx="2482850" cy="347662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US" altLang="zh-CN" sz="2000" dirty="0">
                <a:latin typeface="Times New Roman" panose="02020603050405020304" charset="0"/>
                <a:ea typeface="楷体_GB2312" charset="-122"/>
              </a:rPr>
              <a:t>2</a:t>
            </a:r>
            <a:r>
              <a:rPr lang="zh-CN" altLang="en-US" sz="2000" dirty="0">
                <a:latin typeface="Times New Roman" panose="02020603050405020304" charset="0"/>
                <a:ea typeface="楷体_GB2312" charset="-122"/>
              </a:rPr>
              <a:t>、螺母松动  </a:t>
            </a:r>
            <a:endParaRPr lang="zh-CN" altLang="en-US" sz="2000" dirty="0">
              <a:latin typeface="Times New Roman" panose="02020603050405020304" charset="0"/>
              <a:ea typeface="楷体_GB2312" charset="-122"/>
            </a:endParaRPr>
          </a:p>
        </p:txBody>
      </p:sp>
      <p:pic>
        <p:nvPicPr>
          <p:cNvPr id="14345" name="Picture 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88913" y="1858963"/>
            <a:ext cx="4311650" cy="3233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6" name="Oval 13"/>
          <p:cNvSpPr/>
          <p:nvPr/>
        </p:nvSpPr>
        <p:spPr>
          <a:xfrm>
            <a:off x="1089025" y="3608388"/>
            <a:ext cx="798513" cy="493712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14347" name="Oval 14"/>
          <p:cNvSpPr/>
          <p:nvPr/>
        </p:nvSpPr>
        <p:spPr>
          <a:xfrm>
            <a:off x="2684463" y="2490788"/>
            <a:ext cx="1176337" cy="1944687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14348" name="AutoShape 15"/>
          <p:cNvSpPr/>
          <p:nvPr/>
        </p:nvSpPr>
        <p:spPr>
          <a:xfrm>
            <a:off x="1219200" y="4130675"/>
            <a:ext cx="304800" cy="1044575"/>
          </a:xfrm>
          <a:prstGeom prst="downArrow">
            <a:avLst>
              <a:gd name="adj1" fmla="val 50000"/>
              <a:gd name="adj2" fmla="val 85677"/>
            </a:avLst>
          </a:prstGeom>
          <a:noFill/>
          <a:ln w="38100" cap="flat" cmpd="sng">
            <a:solidFill>
              <a:srgbClr val="FFAFA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14349" name="AutoShape 17"/>
          <p:cNvSpPr/>
          <p:nvPr/>
        </p:nvSpPr>
        <p:spPr>
          <a:xfrm>
            <a:off x="3163888" y="4449763"/>
            <a:ext cx="261937" cy="711200"/>
          </a:xfrm>
          <a:prstGeom prst="downArrow">
            <a:avLst>
              <a:gd name="adj1" fmla="val 50000"/>
              <a:gd name="adj2" fmla="val 67878"/>
            </a:avLst>
          </a:prstGeom>
          <a:noFill/>
          <a:ln w="38100" cap="flat" cmpd="sng">
            <a:solidFill>
              <a:srgbClr val="FFAFA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14350" name="Rectangle 30"/>
          <p:cNvSpPr/>
          <p:nvPr/>
        </p:nvSpPr>
        <p:spPr>
          <a:xfrm>
            <a:off x="2012950" y="2795588"/>
            <a:ext cx="2525713" cy="1485900"/>
          </a:xfrm>
          <a:prstGeom prst="rect">
            <a:avLst/>
          </a:prstGeom>
          <a:noFill/>
          <a:ln w="38100">
            <a:noFill/>
          </a:ln>
        </p:spPr>
        <p:txBody>
          <a:bodyPr lIns="54000" tIns="10800" rIns="54000" bIns="10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9600" dirty="0">
                <a:solidFill>
                  <a:srgbClr val="00FF00"/>
                </a:solidFill>
                <a:latin typeface="楷体_GB2312" charset="-122"/>
                <a:ea typeface="楷体_GB2312" charset="-122"/>
              </a:rPr>
              <a:t>√</a:t>
            </a:r>
            <a:endParaRPr lang="zh-CN" altLang="en-US" sz="9600" dirty="0">
              <a:solidFill>
                <a:srgbClr val="00FF00"/>
              </a:solidFill>
              <a:latin typeface="楷体_GB2312" charset="-122"/>
              <a:ea typeface="楷体_GB2312" charset="-122"/>
            </a:endParaRPr>
          </a:p>
        </p:txBody>
      </p:sp>
      <p:pic>
        <p:nvPicPr>
          <p:cNvPr id="14351" name="Picture 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4587875" y="1804988"/>
            <a:ext cx="4340225" cy="3255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52" name="Oval 20"/>
          <p:cNvSpPr/>
          <p:nvPr/>
        </p:nvSpPr>
        <p:spPr>
          <a:xfrm>
            <a:off x="5110163" y="2554288"/>
            <a:ext cx="958850" cy="2017712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14353" name="AutoShape 21"/>
          <p:cNvSpPr/>
          <p:nvPr/>
        </p:nvSpPr>
        <p:spPr>
          <a:xfrm>
            <a:off x="5400675" y="4595813"/>
            <a:ext cx="276225" cy="711200"/>
          </a:xfrm>
          <a:prstGeom prst="downArrow">
            <a:avLst>
              <a:gd name="adj1" fmla="val 50000"/>
              <a:gd name="adj2" fmla="val 64367"/>
            </a:avLst>
          </a:prstGeom>
          <a:noFill/>
          <a:ln w="38100" cap="flat" cmpd="sng">
            <a:solidFill>
              <a:srgbClr val="FFAFA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14354" name="Oval 24"/>
          <p:cNvSpPr/>
          <p:nvPr/>
        </p:nvSpPr>
        <p:spPr>
          <a:xfrm>
            <a:off x="6524625" y="4065588"/>
            <a:ext cx="812800" cy="334962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14355" name="AutoShape 25"/>
          <p:cNvSpPr/>
          <p:nvPr/>
        </p:nvSpPr>
        <p:spPr>
          <a:xfrm>
            <a:off x="6878638" y="4473575"/>
            <a:ext cx="280987" cy="846138"/>
          </a:xfrm>
          <a:prstGeom prst="downArrow">
            <a:avLst>
              <a:gd name="adj1" fmla="val 50000"/>
              <a:gd name="adj2" fmla="val 75282"/>
            </a:avLst>
          </a:prstGeom>
          <a:noFill/>
          <a:ln w="38100" cap="flat" cmpd="sng">
            <a:solidFill>
              <a:srgbClr val="FFAFA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14356" name="Rectangle 31"/>
          <p:cNvSpPr/>
          <p:nvPr/>
        </p:nvSpPr>
        <p:spPr>
          <a:xfrm>
            <a:off x="4708525" y="3008313"/>
            <a:ext cx="1622425" cy="1241425"/>
          </a:xfrm>
          <a:prstGeom prst="rect">
            <a:avLst/>
          </a:prstGeom>
          <a:noFill/>
          <a:ln w="38100">
            <a:noFill/>
          </a:ln>
        </p:spPr>
        <p:txBody>
          <a:bodyPr lIns="54000" tIns="10800" rIns="54000" bIns="10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US" altLang="zh-CN" sz="800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×</a:t>
            </a:r>
            <a:endParaRPr lang="zh-CN" altLang="en-US" sz="8000" dirty="0">
              <a:solidFill>
                <a:schemeClr val="accent1"/>
              </a:solidFill>
              <a:latin typeface="楷体_GB2312" charset="-122"/>
              <a:ea typeface="楷体_GB2312" charset="-122"/>
            </a:endParaRPr>
          </a:p>
        </p:txBody>
      </p:sp>
      <p:sp>
        <p:nvSpPr>
          <p:cNvPr id="14357" name="Rectangle 32"/>
          <p:cNvSpPr/>
          <p:nvPr/>
        </p:nvSpPr>
        <p:spPr>
          <a:xfrm>
            <a:off x="261938" y="5656263"/>
            <a:ext cx="8636000" cy="800100"/>
          </a:xfrm>
          <a:prstGeom prst="rect">
            <a:avLst/>
          </a:prstGeom>
          <a:noFill/>
          <a:ln w="38100">
            <a:noFill/>
          </a:ln>
        </p:spPr>
        <p:txBody>
          <a:bodyPr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b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注意事项：</a:t>
            </a:r>
            <a:r>
              <a:rPr lang="zh-CN" altLang="en-US" sz="2000" b="0" dirty="0">
                <a:latin typeface="楷体_GB2312" charset="-122"/>
                <a:ea typeface="楷体_GB2312" charset="-122"/>
              </a:rPr>
              <a:t>螺母松动易导致轮胎脱落，轮胎磨损严重与地面的摩擦力减小易侧滑，造成安全隐患。</a:t>
            </a:r>
            <a:endParaRPr lang="en-US" altLang="zh-CN" sz="2000" b="0" dirty="0">
              <a:latin typeface="楷体_GB2312" charset="-122"/>
              <a:ea typeface="楷体_GB2312" charset="-122"/>
            </a:endParaRPr>
          </a:p>
        </p:txBody>
      </p:sp>
      <p:sp>
        <p:nvSpPr>
          <p:cNvPr id="14358" name="Text Box 37"/>
          <p:cNvSpPr/>
          <p:nvPr/>
        </p:nvSpPr>
        <p:spPr>
          <a:xfrm>
            <a:off x="433388" y="919163"/>
            <a:ext cx="2301875" cy="396875"/>
          </a:xfrm>
          <a:prstGeom prst="rect">
            <a:avLst/>
          </a:prstGeom>
          <a:noFill/>
          <a:ln w="38100">
            <a:noFill/>
          </a:ln>
        </p:spPr>
        <p:txBody>
          <a:bodyPr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US" altLang="zh-CN" sz="2000" dirty="0">
                <a:latin typeface="楷体_GB2312" charset="-122"/>
                <a:ea typeface="楷体_GB2312" charset="-122"/>
              </a:rPr>
              <a:t> </a:t>
            </a:r>
            <a:r>
              <a:rPr lang="zh-CN" altLang="en-US" sz="2000" dirty="0">
                <a:latin typeface="楷体_GB2312" charset="-122"/>
                <a:ea typeface="楷体_GB2312" charset="-122"/>
              </a:rPr>
              <a:t>驾车前点检</a:t>
            </a:r>
            <a:endParaRPr lang="zh-CN" altLang="en-US" sz="2000" dirty="0">
              <a:latin typeface="楷体_GB2312" charset="-122"/>
              <a:ea typeface="楷体_GB2312" charset="-122"/>
            </a:endParaRPr>
          </a:p>
        </p:txBody>
      </p:sp>
      <p:sp>
        <p:nvSpPr>
          <p:cNvPr id="14359" name="Rectangle 41"/>
          <p:cNvSpPr/>
          <p:nvPr/>
        </p:nvSpPr>
        <p:spPr>
          <a:xfrm>
            <a:off x="704850" y="430213"/>
            <a:ext cx="5634038" cy="514350"/>
          </a:xfrm>
          <a:prstGeom prst="rect">
            <a:avLst/>
          </a:prstGeom>
          <a:noFill/>
          <a:ln w="9525">
            <a:noFill/>
          </a:ln>
        </p:spPr>
        <p:txBody>
          <a:bodyPr wrap="none" lIns="54000" tIns="10800" rIns="54000" bIns="10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400" i="1" dirty="0">
                <a:solidFill>
                  <a:srgbClr val="0073AD"/>
                </a:solidFill>
                <a:ea typeface="宋体" panose="02010600030101010101" pitchFamily="2" charset="-122"/>
              </a:rPr>
              <a:t>三</a:t>
            </a:r>
            <a:r>
              <a:rPr lang="zh-CN" altLang="zh-CN" sz="2400" i="1" dirty="0">
                <a:solidFill>
                  <a:srgbClr val="0073AD"/>
                </a:solidFill>
                <a:ea typeface="宋体" panose="02010600030101010101" pitchFamily="2" charset="-122"/>
              </a:rPr>
              <a:t>、行车检查</a:t>
            </a:r>
            <a:r>
              <a:rPr lang="zh-CN" altLang="en-US" sz="2400" dirty="0">
                <a:solidFill>
                  <a:srgbClr val="0073AD"/>
                </a:solidFill>
                <a:ea typeface="楷体_GB2312" charset="-122"/>
              </a:rPr>
              <a:t>  </a:t>
            </a:r>
            <a:r>
              <a:rPr lang="en-US" altLang="zh-CN" sz="2400" dirty="0">
                <a:solidFill>
                  <a:srgbClr val="0073AD"/>
                </a:solidFill>
                <a:ea typeface="楷体_GB2312" charset="-122"/>
              </a:rPr>
              <a:t>    </a:t>
            </a:r>
            <a:endParaRPr lang="en-US" altLang="zh-CN" sz="2400" dirty="0">
              <a:solidFill>
                <a:srgbClr val="0073AD"/>
              </a:solidFill>
              <a:ea typeface="楷体_GB231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图片 15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254000" y="1385888"/>
            <a:ext cx="5273675" cy="3954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日期占位符 3"/>
          <p:cNvSpPr/>
          <p:nvPr/>
        </p:nvSpPr>
        <p:spPr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fld id="{BB962C8B-B14F-4D97-AF65-F5344CB8AC3E}" type="datetime1">
              <a:rPr lang="en-GB" altLang="zh-CN" sz="1200" b="0" dirty="0">
                <a:solidFill>
                  <a:srgbClr val="0073AD"/>
                </a:solidFill>
                <a:ea typeface="宋体" panose="02010600030101010101" pitchFamily="2" charset="-122"/>
              </a:rPr>
            </a:fld>
            <a:endParaRPr lang="en-GB" altLang="zh-CN" sz="1200" b="0" dirty="0">
              <a:solidFill>
                <a:srgbClr val="0073AD"/>
              </a:solidFill>
              <a:ea typeface="宋体" panose="02010600030101010101" pitchFamily="2" charset="-122"/>
            </a:endParaRPr>
          </a:p>
        </p:txBody>
      </p:sp>
      <p:sp>
        <p:nvSpPr>
          <p:cNvPr id="15364" name="灯片编号占位符 4"/>
          <p:cNvSpPr/>
          <p:nvPr/>
        </p:nvSpPr>
        <p:spPr>
          <a:xfrm>
            <a:off x="8070850" y="6569075"/>
            <a:ext cx="811213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zh-CN" altLang="en-US" sz="1400" b="0" dirty="0">
                <a:solidFill>
                  <a:srgbClr val="0073AD"/>
                </a:solidFill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rgbClr val="0073AD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5365" name="Rectangle 4"/>
          <p:cNvSpPr/>
          <p:nvPr>
            <p:ph type="title" idx="4294967295"/>
          </p:nvPr>
        </p:nvSpPr>
        <p:spPr>
          <a:xfrm>
            <a:off x="498475" y="1112838"/>
            <a:ext cx="7392988" cy="342900"/>
          </a:xfrm>
          <a:ln/>
        </p:spPr>
        <p:txBody>
          <a:bodyPr vert="horz" wrap="none" lIns="54000" tIns="10800" rIns="54000" bIns="10800" anchor="ctr" anchorCtr="0"/>
          <a:p>
            <a:pPr algn="l" eaLnBrk="1" hangingPunct="1"/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步骤</a:t>
            </a:r>
            <a:r>
              <a:rPr lang="en-US" altLang="zh-CN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1</a:t>
            </a:r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：上车时应从车辆后侧绕行  </a:t>
            </a:r>
            <a:endParaRPr lang="en-US" altLang="zh-CN" sz="2000" b="0" i="0" dirty="0">
              <a:solidFill>
                <a:schemeClr val="accent1"/>
              </a:solidFill>
              <a:latin typeface="楷体_GB2312" charset="-122"/>
              <a:ea typeface="楷体_GB2312" charset="-122"/>
            </a:endParaRPr>
          </a:p>
        </p:txBody>
      </p:sp>
      <p:sp>
        <p:nvSpPr>
          <p:cNvPr id="15366" name="Oval 9"/>
          <p:cNvSpPr/>
          <p:nvPr/>
        </p:nvSpPr>
        <p:spPr>
          <a:xfrm>
            <a:off x="1843088" y="2263775"/>
            <a:ext cx="1320800" cy="1755775"/>
          </a:xfrm>
          <a:prstGeom prst="ellipse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pic>
        <p:nvPicPr>
          <p:cNvPr id="15367" name="Picture 18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486650" y="4529138"/>
            <a:ext cx="1657350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8" name="Rectangle 19"/>
          <p:cNvSpPr/>
          <p:nvPr/>
        </p:nvSpPr>
        <p:spPr>
          <a:xfrm>
            <a:off x="342900" y="5807075"/>
            <a:ext cx="7145338" cy="701675"/>
          </a:xfrm>
          <a:prstGeom prst="rect">
            <a:avLst/>
          </a:prstGeom>
          <a:noFill/>
          <a:ln w="38100">
            <a:noFill/>
          </a:ln>
        </p:spPr>
        <p:txBody>
          <a:bodyPr lIns="90000" tIns="46800" rIns="90000" bIns="46800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b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注意事项：</a:t>
            </a:r>
            <a:r>
              <a:rPr lang="zh-CN" altLang="en-US" sz="2000" b="0" dirty="0">
                <a:latin typeface="楷体_GB2312" charset="-122"/>
                <a:ea typeface="楷体_GB2312" charset="-122"/>
              </a:rPr>
              <a:t>绕车四周检查，检查车身是否有磕碰，螺母是否松动，轮胎是否正常，四周有无障碍物。  </a:t>
            </a:r>
            <a:endParaRPr lang="en-US" altLang="zh-CN" sz="2000" b="0" dirty="0">
              <a:latin typeface="楷体_GB2312" charset="-122"/>
              <a:ea typeface="楷体_GB2312" charset="-122"/>
            </a:endParaRPr>
          </a:p>
        </p:txBody>
      </p:sp>
      <p:sp>
        <p:nvSpPr>
          <p:cNvPr id="15369" name="Rectangle 20"/>
          <p:cNvSpPr/>
          <p:nvPr/>
        </p:nvSpPr>
        <p:spPr>
          <a:xfrm>
            <a:off x="355600" y="758825"/>
            <a:ext cx="4940300" cy="427038"/>
          </a:xfrm>
          <a:prstGeom prst="rect">
            <a:avLst/>
          </a:prstGeom>
          <a:noFill/>
          <a:ln w="9525">
            <a:noFill/>
          </a:ln>
        </p:spPr>
        <p:txBody>
          <a:bodyPr wrap="none" lIns="54000" tIns="10800" rIns="54000" bIns="10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zh-CN" sz="2000" dirty="0">
                <a:ea typeface="楷体_GB2312" charset="-122"/>
              </a:rPr>
              <a:t>4、作业前准备</a:t>
            </a:r>
            <a:r>
              <a:rPr lang="zh-CN" altLang="en-US" sz="2000" dirty="0">
                <a:ea typeface="楷体_GB2312" charset="-122"/>
              </a:rPr>
              <a:t>    </a:t>
            </a:r>
            <a:endParaRPr lang="en-US" altLang="zh-CN" sz="2000" dirty="0">
              <a:ea typeface="楷体_GB2312" charset="-122"/>
            </a:endParaRPr>
          </a:p>
        </p:txBody>
      </p:sp>
      <p:sp>
        <p:nvSpPr>
          <p:cNvPr id="15370" name="Line 26"/>
          <p:cNvSpPr/>
          <p:nvPr/>
        </p:nvSpPr>
        <p:spPr>
          <a:xfrm flipV="1">
            <a:off x="2074863" y="4818063"/>
            <a:ext cx="1989137" cy="290512"/>
          </a:xfrm>
          <a:prstGeom prst="line">
            <a:avLst/>
          </a:prstGeom>
          <a:ln w="1047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71" name="Line 27"/>
          <p:cNvSpPr/>
          <p:nvPr/>
        </p:nvSpPr>
        <p:spPr>
          <a:xfrm flipV="1">
            <a:off x="4094163" y="4106863"/>
            <a:ext cx="42862" cy="725487"/>
          </a:xfrm>
          <a:prstGeom prst="line">
            <a:avLst/>
          </a:prstGeom>
          <a:ln w="104775" cap="flat" cmpd="sng">
            <a:solidFill>
              <a:srgbClr val="FF99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5372" name="Line 28"/>
          <p:cNvSpPr/>
          <p:nvPr/>
        </p:nvSpPr>
        <p:spPr>
          <a:xfrm flipH="1" flipV="1">
            <a:off x="3700463" y="3875088"/>
            <a:ext cx="450850" cy="203200"/>
          </a:xfrm>
          <a:prstGeom prst="line">
            <a:avLst/>
          </a:prstGeom>
          <a:ln w="104775" cap="flat" cmpd="sng">
            <a:solidFill>
              <a:srgbClr val="FF99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5373" name="Text Box 29"/>
          <p:cNvSpPr/>
          <p:nvPr/>
        </p:nvSpPr>
        <p:spPr>
          <a:xfrm>
            <a:off x="6296025" y="2973388"/>
            <a:ext cx="2212975" cy="396875"/>
          </a:xfrm>
          <a:prstGeom prst="rect">
            <a:avLst/>
          </a:prstGeom>
          <a:noFill/>
          <a:ln w="38100">
            <a:noFill/>
          </a:ln>
        </p:spPr>
        <p:txBody>
          <a:bodyPr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dirty="0">
                <a:ea typeface="楷体_GB2312" charset="-122"/>
              </a:rPr>
              <a:t>环绕四周检查  </a:t>
            </a:r>
            <a:endParaRPr lang="en-US" altLang="zh-CN" sz="2000" dirty="0">
              <a:ea typeface="楷体_GB2312" charset="-122"/>
            </a:endParaRPr>
          </a:p>
        </p:txBody>
      </p:sp>
      <p:sp>
        <p:nvSpPr>
          <p:cNvPr id="15374" name="AutoShape 30"/>
          <p:cNvSpPr/>
          <p:nvPr/>
        </p:nvSpPr>
        <p:spPr>
          <a:xfrm rot="-1020000">
            <a:off x="4187825" y="3495675"/>
            <a:ext cx="2198688" cy="358775"/>
          </a:xfrm>
          <a:prstGeom prst="rightArrow">
            <a:avLst>
              <a:gd name="adj1" fmla="val 50000"/>
              <a:gd name="adj2" fmla="val 152498"/>
            </a:avLst>
          </a:prstGeom>
          <a:noFill/>
          <a:ln w="38100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15375" name="Rectangle 32"/>
          <p:cNvSpPr/>
          <p:nvPr/>
        </p:nvSpPr>
        <p:spPr>
          <a:xfrm>
            <a:off x="274638" y="430213"/>
            <a:ext cx="6064250" cy="514350"/>
          </a:xfrm>
          <a:prstGeom prst="rect">
            <a:avLst/>
          </a:prstGeom>
          <a:noFill/>
          <a:ln w="9525">
            <a:noFill/>
          </a:ln>
        </p:spPr>
        <p:txBody>
          <a:bodyPr wrap="none" lIns="54000" tIns="10800" rIns="54000" bIns="10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zh-CN" sz="2400" dirty="0">
                <a:solidFill>
                  <a:srgbClr val="0073AD"/>
                </a:solidFill>
                <a:ea typeface="楷体_GB2312" charset="-122"/>
              </a:rPr>
              <a:t>三、行车检查</a:t>
            </a:r>
            <a:r>
              <a:rPr lang="zh-CN" altLang="en-US" sz="2400" dirty="0">
                <a:solidFill>
                  <a:srgbClr val="0073AD"/>
                </a:solidFill>
                <a:ea typeface="楷体_GB2312" charset="-122"/>
              </a:rPr>
              <a:t>  </a:t>
            </a:r>
            <a:r>
              <a:rPr lang="en-US" altLang="zh-CN" sz="2400" dirty="0">
                <a:solidFill>
                  <a:srgbClr val="0073AD"/>
                </a:solidFill>
                <a:ea typeface="楷体_GB2312" charset="-122"/>
              </a:rPr>
              <a:t>    </a:t>
            </a:r>
            <a:endParaRPr lang="en-US" altLang="zh-CN" sz="2400" dirty="0">
              <a:solidFill>
                <a:srgbClr val="0073AD"/>
              </a:solidFill>
              <a:ea typeface="楷体_GB231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图片 11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817563" y="1216025"/>
            <a:ext cx="6403975" cy="4803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日期占位符 3"/>
          <p:cNvSpPr/>
          <p:nvPr/>
        </p:nvSpPr>
        <p:spPr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fld id="{BB962C8B-B14F-4D97-AF65-F5344CB8AC3E}" type="datetime1">
              <a:rPr lang="en-GB" altLang="zh-CN" sz="1200" b="0" dirty="0">
                <a:solidFill>
                  <a:srgbClr val="0073AD"/>
                </a:solidFill>
                <a:ea typeface="宋体" panose="02010600030101010101" pitchFamily="2" charset="-122"/>
              </a:rPr>
            </a:fld>
            <a:endParaRPr lang="en-GB" altLang="zh-CN" sz="1200" b="0" dirty="0">
              <a:solidFill>
                <a:srgbClr val="0073AD"/>
              </a:solidFill>
              <a:ea typeface="宋体" panose="02010600030101010101" pitchFamily="2" charset="-122"/>
            </a:endParaRPr>
          </a:p>
        </p:txBody>
      </p:sp>
      <p:sp>
        <p:nvSpPr>
          <p:cNvPr id="16388" name="灯片编号占位符 4"/>
          <p:cNvSpPr/>
          <p:nvPr/>
        </p:nvSpPr>
        <p:spPr>
          <a:xfrm>
            <a:off x="8070850" y="6569075"/>
            <a:ext cx="811213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zh-CN" altLang="en-US" sz="1400" b="0" dirty="0">
                <a:solidFill>
                  <a:srgbClr val="0073AD"/>
                </a:solidFill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rgbClr val="0073AD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6389" name="Rectangle 4"/>
          <p:cNvSpPr/>
          <p:nvPr>
            <p:ph type="title" idx="4294967295"/>
          </p:nvPr>
        </p:nvSpPr>
        <p:spPr>
          <a:xfrm>
            <a:off x="915988" y="709613"/>
            <a:ext cx="5108575" cy="428625"/>
          </a:xfrm>
          <a:ln/>
        </p:spPr>
        <p:txBody>
          <a:bodyPr vert="horz" wrap="none" lIns="54000" tIns="10800" rIns="54000" bIns="10800" anchor="ctr" anchorCtr="0"/>
          <a:p>
            <a:pPr algn="l" eaLnBrk="1" hangingPunct="1"/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步骤</a:t>
            </a:r>
            <a:r>
              <a:rPr lang="en-US" altLang="zh-CN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2</a:t>
            </a:r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：上车时标准动作，左侧上车 </a:t>
            </a:r>
            <a:endParaRPr lang="en-US" altLang="zh-CN" sz="2000" b="0" i="0" dirty="0">
              <a:solidFill>
                <a:schemeClr val="accent1"/>
              </a:solidFill>
              <a:latin typeface="楷体_GB2312" charset="-122"/>
              <a:ea typeface="楷体_GB2312" charset="-122"/>
            </a:endParaRPr>
          </a:p>
        </p:txBody>
      </p:sp>
      <p:sp>
        <p:nvSpPr>
          <p:cNvPr id="16390" name="Rectangle 6"/>
          <p:cNvSpPr/>
          <p:nvPr/>
        </p:nvSpPr>
        <p:spPr>
          <a:xfrm>
            <a:off x="2916238" y="5645150"/>
            <a:ext cx="2974975" cy="420688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dirty="0">
                <a:ea typeface="楷体_GB2312" charset="-122"/>
              </a:rPr>
              <a:t>上车时标准动作 </a:t>
            </a:r>
            <a:endParaRPr lang="en-US" altLang="zh-CN" sz="2000" dirty="0">
              <a:ea typeface="楷体_GB2312" charset="-122"/>
            </a:endParaRPr>
          </a:p>
        </p:txBody>
      </p:sp>
      <p:sp>
        <p:nvSpPr>
          <p:cNvPr id="16391" name="Oval 7"/>
          <p:cNvSpPr/>
          <p:nvPr/>
        </p:nvSpPr>
        <p:spPr>
          <a:xfrm>
            <a:off x="3836988" y="5330825"/>
            <a:ext cx="884237" cy="477838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16392" name="AutoShape 9"/>
          <p:cNvSpPr/>
          <p:nvPr/>
        </p:nvSpPr>
        <p:spPr>
          <a:xfrm>
            <a:off x="5081588" y="5473700"/>
            <a:ext cx="1960562" cy="304800"/>
          </a:xfrm>
          <a:prstGeom prst="leftArrow">
            <a:avLst>
              <a:gd name="adj1" fmla="val 50000"/>
              <a:gd name="adj2" fmla="val 161938"/>
            </a:avLst>
          </a:prstGeom>
          <a:noFill/>
          <a:ln w="38100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16393" name="Rectangle 10"/>
          <p:cNvSpPr/>
          <p:nvPr/>
        </p:nvSpPr>
        <p:spPr>
          <a:xfrm>
            <a:off x="7504113" y="5383213"/>
            <a:ext cx="1444625" cy="677862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dirty="0">
                <a:ea typeface="楷体_GB2312" charset="-122"/>
              </a:rPr>
              <a:t>左侧上车 </a:t>
            </a:r>
            <a:endParaRPr lang="en-US" altLang="zh-CN" sz="2000" dirty="0">
              <a:ea typeface="楷体_GB2312" charset="-122"/>
            </a:endParaRPr>
          </a:p>
        </p:txBody>
      </p:sp>
      <p:sp>
        <p:nvSpPr>
          <p:cNvPr id="16394" name="Rectangle 11"/>
          <p:cNvSpPr/>
          <p:nvPr/>
        </p:nvSpPr>
        <p:spPr>
          <a:xfrm>
            <a:off x="404813" y="5991225"/>
            <a:ext cx="4049712" cy="450850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b="0" dirty="0">
                <a:solidFill>
                  <a:schemeClr val="accent1"/>
                </a:solidFill>
                <a:ea typeface="楷体_GB2312" charset="-122"/>
              </a:rPr>
              <a:t>备注：</a:t>
            </a:r>
            <a:r>
              <a:rPr lang="zh-CN" altLang="en-US" sz="2000" b="0" dirty="0">
                <a:ea typeface="楷体_GB2312" charset="-122"/>
              </a:rPr>
              <a:t>上车时不应磕碰身体。 </a:t>
            </a:r>
            <a:endParaRPr lang="en-US" altLang="zh-CN" sz="2000" b="0" dirty="0">
              <a:ea typeface="楷体_GB2312" charset="-122"/>
            </a:endParaRPr>
          </a:p>
        </p:txBody>
      </p:sp>
      <p:sp>
        <p:nvSpPr>
          <p:cNvPr id="16395" name="Rectangle 22"/>
          <p:cNvSpPr/>
          <p:nvPr/>
        </p:nvSpPr>
        <p:spPr>
          <a:xfrm>
            <a:off x="703263" y="430213"/>
            <a:ext cx="5635625" cy="355600"/>
          </a:xfrm>
          <a:prstGeom prst="rect">
            <a:avLst/>
          </a:prstGeom>
          <a:noFill/>
          <a:ln w="9525">
            <a:noFill/>
          </a:ln>
        </p:spPr>
        <p:txBody>
          <a:bodyPr wrap="none" lIns="54000" tIns="10800" rIns="54000" bIns="10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400" i="1" dirty="0">
                <a:solidFill>
                  <a:srgbClr val="0073A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</a:t>
            </a:r>
            <a:r>
              <a:rPr lang="zh-CN" altLang="zh-CN" sz="2400" i="1" dirty="0">
                <a:solidFill>
                  <a:srgbClr val="0073A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、行车检查</a:t>
            </a:r>
            <a:r>
              <a:rPr lang="zh-CN" altLang="en-US" sz="2400" i="1" dirty="0">
                <a:solidFill>
                  <a:srgbClr val="0073A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2400" i="1" dirty="0">
                <a:solidFill>
                  <a:srgbClr val="0073A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lang="en-US" altLang="zh-CN" sz="2400" i="1" dirty="0">
              <a:solidFill>
                <a:srgbClr val="0073A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图片 15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449763" y="1328738"/>
            <a:ext cx="4694237" cy="3643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图片 1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88913" y="1347788"/>
            <a:ext cx="4241800" cy="3629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2" name="日期占位符 3"/>
          <p:cNvSpPr/>
          <p:nvPr/>
        </p:nvSpPr>
        <p:spPr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fld id="{BB962C8B-B14F-4D97-AF65-F5344CB8AC3E}" type="datetime1">
              <a:rPr lang="en-GB" altLang="zh-CN" sz="1200" b="0" dirty="0">
                <a:solidFill>
                  <a:srgbClr val="0073AD"/>
                </a:solidFill>
                <a:ea typeface="宋体" panose="02010600030101010101" pitchFamily="2" charset="-122"/>
              </a:rPr>
            </a:fld>
            <a:endParaRPr lang="en-GB" altLang="zh-CN" sz="1200" b="0" dirty="0">
              <a:solidFill>
                <a:srgbClr val="0073AD"/>
              </a:solidFill>
              <a:ea typeface="宋体" panose="02010600030101010101" pitchFamily="2" charset="-122"/>
            </a:endParaRPr>
          </a:p>
        </p:txBody>
      </p:sp>
      <p:sp>
        <p:nvSpPr>
          <p:cNvPr id="17413" name="灯片编号占位符 4"/>
          <p:cNvSpPr/>
          <p:nvPr/>
        </p:nvSpPr>
        <p:spPr>
          <a:xfrm>
            <a:off x="8070850" y="6569075"/>
            <a:ext cx="811213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zh-CN" altLang="en-US" sz="1400" b="0" dirty="0">
                <a:solidFill>
                  <a:srgbClr val="0073AD"/>
                </a:solidFill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rgbClr val="0073AD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7414" name="Rectangle 2"/>
          <p:cNvSpPr/>
          <p:nvPr>
            <p:ph type="title" idx="4294967295"/>
          </p:nvPr>
        </p:nvSpPr>
        <p:spPr>
          <a:xfrm>
            <a:off x="223838" y="857250"/>
            <a:ext cx="4057650" cy="515938"/>
          </a:xfrm>
          <a:ln/>
        </p:spPr>
        <p:txBody>
          <a:bodyPr vert="horz" wrap="none" lIns="54000" tIns="10800" rIns="54000" bIns="10800" anchor="ctr" anchorCtr="0"/>
          <a:p>
            <a:pPr algn="l" eaLnBrk="1" hangingPunct="1"/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步骤</a:t>
            </a:r>
            <a:r>
              <a:rPr lang="en-US" altLang="zh-CN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3</a:t>
            </a:r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：系好安全带 </a:t>
            </a:r>
            <a:endParaRPr lang="zh-CN" altLang="en-US" sz="2000" b="0" dirty="0">
              <a:latin typeface="楷体_GB2312" charset="-122"/>
              <a:ea typeface="楷体_GB2312" charset="-122"/>
            </a:endParaRPr>
          </a:p>
        </p:txBody>
      </p:sp>
      <p:sp>
        <p:nvSpPr>
          <p:cNvPr id="17415" name="Rectangle 15"/>
          <p:cNvSpPr/>
          <p:nvPr/>
        </p:nvSpPr>
        <p:spPr>
          <a:xfrm>
            <a:off x="246063" y="5046663"/>
            <a:ext cx="4378325" cy="595312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dirty="0">
                <a:ea typeface="楷体_GB2312" charset="-122"/>
              </a:rPr>
              <a:t>将安全带缓缓地从左边的卷带器中拉出 </a:t>
            </a:r>
            <a:endParaRPr lang="en-US" altLang="zh-CN" sz="2000" dirty="0">
              <a:ea typeface="楷体_GB2312" charset="-122"/>
            </a:endParaRPr>
          </a:p>
        </p:txBody>
      </p:sp>
      <p:sp>
        <p:nvSpPr>
          <p:cNvPr id="17416" name="Oval 16"/>
          <p:cNvSpPr/>
          <p:nvPr/>
        </p:nvSpPr>
        <p:spPr>
          <a:xfrm>
            <a:off x="1682750" y="2917825"/>
            <a:ext cx="1046163" cy="623888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17417" name="AutoShape 17"/>
          <p:cNvSpPr/>
          <p:nvPr/>
        </p:nvSpPr>
        <p:spPr>
          <a:xfrm rot="-3540000">
            <a:off x="1135063" y="4060825"/>
            <a:ext cx="1189037" cy="319088"/>
          </a:xfrm>
          <a:prstGeom prst="rightArrow">
            <a:avLst>
              <a:gd name="adj1" fmla="val 50000"/>
              <a:gd name="adj2" fmla="val 92727"/>
            </a:avLst>
          </a:prstGeom>
          <a:noFill/>
          <a:ln w="38100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17418" name="Rectangle 18"/>
          <p:cNvSpPr/>
          <p:nvPr/>
        </p:nvSpPr>
        <p:spPr>
          <a:xfrm>
            <a:off x="4926013" y="5097463"/>
            <a:ext cx="3568700" cy="479425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dirty="0">
                <a:ea typeface="楷体_GB2312" charset="-122"/>
              </a:rPr>
              <a:t>将锁舌插入安全带锁扣中 </a:t>
            </a:r>
            <a:endParaRPr lang="en-US" altLang="zh-CN" sz="2000" dirty="0">
              <a:ea typeface="楷体_GB2312" charset="-122"/>
            </a:endParaRPr>
          </a:p>
        </p:txBody>
      </p:sp>
      <p:sp>
        <p:nvSpPr>
          <p:cNvPr id="17419" name="Oval 19"/>
          <p:cNvSpPr/>
          <p:nvPr/>
        </p:nvSpPr>
        <p:spPr>
          <a:xfrm>
            <a:off x="6348413" y="3062288"/>
            <a:ext cx="1292225" cy="784225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17420" name="AutoShape 20"/>
          <p:cNvSpPr/>
          <p:nvPr/>
        </p:nvSpPr>
        <p:spPr>
          <a:xfrm rot="-3840000">
            <a:off x="5483225" y="4387850"/>
            <a:ext cx="1427163" cy="261938"/>
          </a:xfrm>
          <a:prstGeom prst="rightArrow">
            <a:avLst>
              <a:gd name="adj1" fmla="val 50000"/>
              <a:gd name="adj2" fmla="val 179270"/>
            </a:avLst>
          </a:prstGeom>
          <a:noFill/>
          <a:ln w="38100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17421" name="Rectangle 21"/>
          <p:cNvSpPr/>
          <p:nvPr/>
        </p:nvSpPr>
        <p:spPr>
          <a:xfrm>
            <a:off x="174625" y="5778500"/>
            <a:ext cx="6254750" cy="582613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b="0" dirty="0">
                <a:solidFill>
                  <a:schemeClr val="accent1"/>
                </a:solidFill>
                <a:ea typeface="楷体_GB2312" charset="-122"/>
              </a:rPr>
              <a:t>备注：</a:t>
            </a:r>
            <a:r>
              <a:rPr lang="zh-CN" altLang="en-US" sz="2000" b="0" dirty="0">
                <a:ea typeface="楷体_GB2312" charset="-122"/>
              </a:rPr>
              <a:t>在作业过程中，对操作人员起到保护作用。 </a:t>
            </a:r>
            <a:endParaRPr lang="en-US" altLang="zh-CN" sz="2000" b="0" dirty="0">
              <a:ea typeface="楷体_GB2312" charset="-122"/>
            </a:endParaRPr>
          </a:p>
        </p:txBody>
      </p:sp>
      <p:sp>
        <p:nvSpPr>
          <p:cNvPr id="17422" name="Rectangle 24"/>
          <p:cNvSpPr/>
          <p:nvPr/>
        </p:nvSpPr>
        <p:spPr>
          <a:xfrm>
            <a:off x="274638" y="430213"/>
            <a:ext cx="6064250" cy="514350"/>
          </a:xfrm>
          <a:prstGeom prst="rect">
            <a:avLst/>
          </a:prstGeom>
          <a:noFill/>
          <a:ln w="9525">
            <a:noFill/>
          </a:ln>
        </p:spPr>
        <p:txBody>
          <a:bodyPr wrap="none" lIns="54000" tIns="10800" rIns="54000" bIns="10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400" i="1" dirty="0">
                <a:solidFill>
                  <a:srgbClr val="0073A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</a:t>
            </a:r>
            <a:r>
              <a:rPr lang="zh-CN" altLang="zh-CN" sz="2400" i="1" dirty="0">
                <a:solidFill>
                  <a:srgbClr val="0073A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、行车检查</a:t>
            </a:r>
            <a:r>
              <a:rPr lang="zh-CN" altLang="en-US" sz="2400" i="1" dirty="0">
                <a:solidFill>
                  <a:srgbClr val="0073A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2400" i="1" dirty="0">
                <a:solidFill>
                  <a:srgbClr val="0073A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lang="en-US" altLang="zh-CN" sz="2400" i="1" dirty="0">
              <a:solidFill>
                <a:srgbClr val="0073A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图片 16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23863" y="1192213"/>
            <a:ext cx="5430837" cy="4071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日期占位符 3"/>
          <p:cNvSpPr/>
          <p:nvPr/>
        </p:nvSpPr>
        <p:spPr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fld id="{BB962C8B-B14F-4D97-AF65-F5344CB8AC3E}" type="datetime1">
              <a:rPr lang="en-GB" altLang="zh-CN" sz="1200" b="0" dirty="0">
                <a:solidFill>
                  <a:srgbClr val="0073AD"/>
                </a:solidFill>
                <a:ea typeface="宋体" panose="02010600030101010101" pitchFamily="2" charset="-122"/>
              </a:rPr>
            </a:fld>
            <a:endParaRPr lang="en-GB" altLang="zh-CN" sz="1200" b="0" dirty="0">
              <a:solidFill>
                <a:srgbClr val="0073AD"/>
              </a:solidFill>
              <a:ea typeface="宋体" panose="02010600030101010101" pitchFamily="2" charset="-122"/>
            </a:endParaRPr>
          </a:p>
        </p:txBody>
      </p:sp>
      <p:sp>
        <p:nvSpPr>
          <p:cNvPr id="18436" name="灯片编号占位符 4"/>
          <p:cNvSpPr/>
          <p:nvPr/>
        </p:nvSpPr>
        <p:spPr>
          <a:xfrm>
            <a:off x="8070850" y="6569075"/>
            <a:ext cx="811213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zh-CN" altLang="en-US" sz="1400" b="0" dirty="0">
                <a:solidFill>
                  <a:srgbClr val="0073AD"/>
                </a:solidFill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rgbClr val="0073AD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8437" name="Rectangle 2"/>
          <p:cNvSpPr/>
          <p:nvPr>
            <p:ph type="title" idx="4294967295"/>
          </p:nvPr>
        </p:nvSpPr>
        <p:spPr>
          <a:xfrm>
            <a:off x="681038" y="811213"/>
            <a:ext cx="7696200" cy="442912"/>
          </a:xfrm>
          <a:ln/>
        </p:spPr>
        <p:txBody>
          <a:bodyPr vert="horz" wrap="none" lIns="54000" tIns="10800" rIns="54000" bIns="10800" anchor="ctr" anchorCtr="0"/>
          <a:p>
            <a:pPr algn="l" eaLnBrk="1" hangingPunct="1"/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步骤</a:t>
            </a:r>
            <a:r>
              <a:rPr lang="en-US" altLang="zh-CN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6:</a:t>
            </a:r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右脚控制油门和刹车</a:t>
            </a:r>
            <a:r>
              <a:rPr lang="en-US" altLang="zh-CN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,</a:t>
            </a:r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左脚放在空处</a:t>
            </a:r>
            <a:endParaRPr lang="en-US" altLang="zh-CN" sz="2000" b="0" i="0" dirty="0">
              <a:solidFill>
                <a:schemeClr val="accent1"/>
              </a:solidFill>
              <a:latin typeface="楷体_GB2312" charset="-122"/>
              <a:ea typeface="楷体_GB2312" charset="-122"/>
            </a:endParaRPr>
          </a:p>
        </p:txBody>
      </p:sp>
      <p:sp>
        <p:nvSpPr>
          <p:cNvPr id="18438" name="Oval 5"/>
          <p:cNvSpPr/>
          <p:nvPr/>
        </p:nvSpPr>
        <p:spPr>
          <a:xfrm>
            <a:off x="3937000" y="2536825"/>
            <a:ext cx="1363663" cy="86995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18439" name="Oval 6"/>
          <p:cNvSpPr/>
          <p:nvPr/>
        </p:nvSpPr>
        <p:spPr>
          <a:xfrm>
            <a:off x="2997200" y="2365375"/>
            <a:ext cx="792163" cy="396875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18440" name="Rectangle 7"/>
          <p:cNvSpPr/>
          <p:nvPr/>
        </p:nvSpPr>
        <p:spPr>
          <a:xfrm>
            <a:off x="3000375" y="4362450"/>
            <a:ext cx="1146175" cy="493713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Pct val="100000"/>
              <a:buNone/>
            </a:pPr>
            <a:endParaRPr lang="en-US" altLang="zh-CN" sz="2400" dirty="0">
              <a:solidFill>
                <a:srgbClr val="66FF33"/>
              </a:solidFill>
              <a:ea typeface="楷体_GB2312" charset="-122"/>
            </a:endParaRPr>
          </a:p>
        </p:txBody>
      </p:sp>
      <p:sp>
        <p:nvSpPr>
          <p:cNvPr id="18441" name="Rectangle 8"/>
          <p:cNvSpPr/>
          <p:nvPr/>
        </p:nvSpPr>
        <p:spPr>
          <a:xfrm>
            <a:off x="4318000" y="2951163"/>
            <a:ext cx="725488" cy="215900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400" dirty="0">
                <a:solidFill>
                  <a:srgbClr val="66FF33"/>
                </a:solidFill>
                <a:ea typeface="楷体_GB2312" charset="-122"/>
              </a:rPr>
              <a:t>油门刹车</a:t>
            </a:r>
            <a:endParaRPr lang="en-US" altLang="zh-CN" sz="2400" dirty="0">
              <a:solidFill>
                <a:srgbClr val="66FF33"/>
              </a:solidFill>
              <a:ea typeface="楷体_GB2312" charset="-122"/>
            </a:endParaRPr>
          </a:p>
        </p:txBody>
      </p:sp>
      <p:sp>
        <p:nvSpPr>
          <p:cNvPr id="18442" name="Rectangle 9"/>
          <p:cNvSpPr/>
          <p:nvPr/>
        </p:nvSpPr>
        <p:spPr>
          <a:xfrm>
            <a:off x="3100388" y="3929063"/>
            <a:ext cx="957262" cy="420687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dirty="0">
              <a:solidFill>
                <a:srgbClr val="66FF33"/>
              </a:solidFill>
              <a:ea typeface="楷体_GB2312" charset="-122"/>
            </a:endParaRPr>
          </a:p>
        </p:txBody>
      </p:sp>
      <p:sp>
        <p:nvSpPr>
          <p:cNvPr id="18443" name="Rectangle 10"/>
          <p:cNvSpPr/>
          <p:nvPr/>
        </p:nvSpPr>
        <p:spPr>
          <a:xfrm>
            <a:off x="4203700" y="2676525"/>
            <a:ext cx="811213" cy="236538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dirty="0">
                <a:solidFill>
                  <a:srgbClr val="66FF33"/>
                </a:solidFill>
                <a:ea typeface="楷体_GB2312" charset="-122"/>
              </a:rPr>
              <a:t>右</a:t>
            </a:r>
            <a:endParaRPr lang="zh-CN" altLang="en-US" sz="2000" dirty="0">
              <a:solidFill>
                <a:srgbClr val="66FF33"/>
              </a:solidFill>
              <a:ea typeface="楷体_GB2312" charset="-122"/>
            </a:endParaRPr>
          </a:p>
        </p:txBody>
      </p:sp>
      <p:sp>
        <p:nvSpPr>
          <p:cNvPr id="18444" name="Rectangle 11"/>
          <p:cNvSpPr/>
          <p:nvPr/>
        </p:nvSpPr>
        <p:spPr>
          <a:xfrm>
            <a:off x="390525" y="5492750"/>
            <a:ext cx="4102100" cy="434975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b="0" dirty="0">
                <a:ea typeface="楷体_GB2312" charset="-122"/>
              </a:rPr>
              <a:t>  </a:t>
            </a:r>
            <a:endParaRPr lang="en-US" altLang="zh-CN" sz="2000" b="0" dirty="0">
              <a:ea typeface="楷体_GB2312" charset="-122"/>
            </a:endParaRPr>
          </a:p>
        </p:txBody>
      </p:sp>
      <p:sp>
        <p:nvSpPr>
          <p:cNvPr id="18445" name="Rectangle 12"/>
          <p:cNvSpPr/>
          <p:nvPr/>
        </p:nvSpPr>
        <p:spPr>
          <a:xfrm>
            <a:off x="4679950" y="5487988"/>
            <a:ext cx="4281488" cy="434975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en-US" altLang="zh-CN" sz="2000" b="0" dirty="0">
              <a:ea typeface="楷体_GB2312" charset="-122"/>
            </a:endParaRPr>
          </a:p>
        </p:txBody>
      </p:sp>
      <p:sp>
        <p:nvSpPr>
          <p:cNvPr id="18446" name="Rectangle 13"/>
          <p:cNvSpPr/>
          <p:nvPr/>
        </p:nvSpPr>
        <p:spPr>
          <a:xfrm>
            <a:off x="2613025" y="6022975"/>
            <a:ext cx="4078288" cy="363538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Pct val="100000"/>
              <a:buNone/>
            </a:pPr>
            <a:endParaRPr lang="en-US" altLang="zh-CN" sz="200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18447" name="Rectangle 14"/>
          <p:cNvSpPr/>
          <p:nvPr/>
        </p:nvSpPr>
        <p:spPr>
          <a:xfrm>
            <a:off x="385763" y="6011863"/>
            <a:ext cx="5502275" cy="396875"/>
          </a:xfrm>
          <a:prstGeom prst="rect">
            <a:avLst/>
          </a:prstGeom>
          <a:noFill/>
          <a:ln w="38100">
            <a:noFill/>
          </a:ln>
        </p:spPr>
        <p:txBody>
          <a:bodyPr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b="0" dirty="0">
                <a:solidFill>
                  <a:schemeClr val="accent1"/>
                </a:solidFill>
                <a:ea typeface="楷体_GB2312" charset="-122"/>
              </a:rPr>
              <a:t>备注：</a:t>
            </a:r>
            <a:r>
              <a:rPr lang="zh-CN" altLang="en-US" sz="2000" b="0" dirty="0">
                <a:ea typeface="楷体_GB2312" charset="-122"/>
              </a:rPr>
              <a:t>行驶速度随踏板行程加大而加快。 </a:t>
            </a:r>
            <a:endParaRPr lang="zh-CN" altLang="en-US" sz="2000" b="0" dirty="0">
              <a:ea typeface="楷体_GB2312" charset="-122"/>
            </a:endParaRPr>
          </a:p>
        </p:txBody>
      </p:sp>
      <p:sp>
        <p:nvSpPr>
          <p:cNvPr id="18448" name="Rectangle 17"/>
          <p:cNvSpPr/>
          <p:nvPr/>
        </p:nvSpPr>
        <p:spPr>
          <a:xfrm>
            <a:off x="823913" y="430213"/>
            <a:ext cx="5514975" cy="514350"/>
          </a:xfrm>
          <a:prstGeom prst="rect">
            <a:avLst/>
          </a:prstGeom>
          <a:noFill/>
          <a:ln w="9525">
            <a:noFill/>
          </a:ln>
        </p:spPr>
        <p:txBody>
          <a:bodyPr wrap="none" lIns="54000" tIns="10800" rIns="54000" bIns="10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zh-CN" sz="2400" i="1" dirty="0">
                <a:solidFill>
                  <a:srgbClr val="0073AD"/>
                </a:solidFill>
                <a:ea typeface="宋体" panose="02010600030101010101" pitchFamily="2" charset="-122"/>
              </a:rPr>
              <a:t>三、行车检查</a:t>
            </a:r>
            <a:r>
              <a:rPr lang="zh-CN" altLang="en-US" sz="2400" dirty="0">
                <a:solidFill>
                  <a:srgbClr val="0073AD"/>
                </a:solidFill>
                <a:ea typeface="楷体_GB2312" charset="-122"/>
              </a:rPr>
              <a:t>  </a:t>
            </a:r>
            <a:r>
              <a:rPr lang="en-US" altLang="zh-CN" sz="2400" dirty="0">
                <a:solidFill>
                  <a:srgbClr val="0073AD"/>
                </a:solidFill>
                <a:ea typeface="楷体_GB2312" charset="-122"/>
              </a:rPr>
              <a:t>    </a:t>
            </a:r>
            <a:endParaRPr lang="en-US" altLang="zh-CN" sz="2400" dirty="0">
              <a:solidFill>
                <a:srgbClr val="0073AD"/>
              </a:solidFill>
              <a:ea typeface="楷体_GB231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图片 15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713288" y="1489075"/>
            <a:ext cx="4430712" cy="345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图片 1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1527175"/>
            <a:ext cx="4619625" cy="3463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日期占位符 3"/>
          <p:cNvSpPr/>
          <p:nvPr/>
        </p:nvSpPr>
        <p:spPr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fld id="{BB962C8B-B14F-4D97-AF65-F5344CB8AC3E}" type="datetime1">
              <a:rPr lang="en-GB" altLang="zh-CN" sz="1200" b="0" dirty="0">
                <a:solidFill>
                  <a:srgbClr val="0073AD"/>
                </a:solidFill>
                <a:ea typeface="宋体" panose="02010600030101010101" pitchFamily="2" charset="-122"/>
              </a:rPr>
            </a:fld>
            <a:endParaRPr lang="en-GB" altLang="zh-CN" sz="1200" b="0" dirty="0">
              <a:solidFill>
                <a:srgbClr val="0073AD"/>
              </a:solidFill>
              <a:ea typeface="宋体" panose="02010600030101010101" pitchFamily="2" charset="-122"/>
            </a:endParaRPr>
          </a:p>
        </p:txBody>
      </p:sp>
      <p:sp>
        <p:nvSpPr>
          <p:cNvPr id="19461" name="灯片编号占位符 4"/>
          <p:cNvSpPr/>
          <p:nvPr/>
        </p:nvSpPr>
        <p:spPr>
          <a:xfrm>
            <a:off x="8070850" y="6569075"/>
            <a:ext cx="811213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zh-CN" altLang="en-US" sz="1400" b="0" dirty="0">
                <a:solidFill>
                  <a:srgbClr val="0073AD"/>
                </a:solidFill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rgbClr val="0073AD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9462" name="Rectangle 4"/>
          <p:cNvSpPr/>
          <p:nvPr>
            <p:ph type="title" idx="4294967295"/>
          </p:nvPr>
        </p:nvSpPr>
        <p:spPr>
          <a:xfrm>
            <a:off x="482600" y="896938"/>
            <a:ext cx="3690938" cy="457200"/>
          </a:xfrm>
          <a:ln/>
        </p:spPr>
        <p:txBody>
          <a:bodyPr vert="horz" wrap="none" lIns="54000" tIns="10800" rIns="54000" bIns="10800" anchor="ctr" anchorCtr="0"/>
          <a:p>
            <a:pPr algn="l" eaLnBrk="1" hangingPunct="1"/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步骤</a:t>
            </a:r>
            <a:r>
              <a:rPr lang="en-US" altLang="zh-CN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7</a:t>
            </a:r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：放下手制动 </a:t>
            </a:r>
            <a:endParaRPr lang="en-US" altLang="zh-CN" sz="2000" b="0" i="0" dirty="0">
              <a:solidFill>
                <a:schemeClr val="accent1"/>
              </a:solidFill>
              <a:latin typeface="楷体_GB2312" charset="-122"/>
              <a:ea typeface="楷体_GB2312" charset="-122"/>
            </a:endParaRPr>
          </a:p>
        </p:txBody>
      </p:sp>
      <p:sp>
        <p:nvSpPr>
          <p:cNvPr id="19463" name="Oval 9"/>
          <p:cNvSpPr/>
          <p:nvPr/>
        </p:nvSpPr>
        <p:spPr>
          <a:xfrm>
            <a:off x="1620838" y="2300288"/>
            <a:ext cx="1654175" cy="957262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19464" name="Oval 10"/>
          <p:cNvSpPr/>
          <p:nvPr/>
        </p:nvSpPr>
        <p:spPr>
          <a:xfrm>
            <a:off x="6278563" y="2563813"/>
            <a:ext cx="1944687" cy="1058862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19465" name="Rectangle 11"/>
          <p:cNvSpPr/>
          <p:nvPr/>
        </p:nvSpPr>
        <p:spPr>
          <a:xfrm>
            <a:off x="2024063" y="5084763"/>
            <a:ext cx="5546725" cy="479425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b="0" dirty="0">
                <a:ea typeface="楷体_GB2312" charset="-122"/>
              </a:rPr>
              <a:t>压下制动手柄上的释放按钮，将手柄下放。 </a:t>
            </a:r>
            <a:endParaRPr lang="en-US" altLang="zh-CN" sz="2000" b="0" dirty="0">
              <a:ea typeface="楷体_GB2312" charset="-122"/>
            </a:endParaRPr>
          </a:p>
        </p:txBody>
      </p:sp>
      <p:sp>
        <p:nvSpPr>
          <p:cNvPr id="19466" name="Rectangle 13"/>
          <p:cNvSpPr/>
          <p:nvPr/>
        </p:nvSpPr>
        <p:spPr>
          <a:xfrm>
            <a:off x="2149475" y="2686050"/>
            <a:ext cx="687388" cy="415925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dirty="0">
                <a:solidFill>
                  <a:srgbClr val="66FF33"/>
                </a:solidFill>
                <a:ea typeface="楷体_GB2312" charset="-122"/>
              </a:rPr>
              <a:t>按钮</a:t>
            </a:r>
            <a:endParaRPr lang="zh-CN" altLang="en-US" sz="2000" dirty="0">
              <a:solidFill>
                <a:srgbClr val="66FF33"/>
              </a:solidFill>
              <a:ea typeface="楷体_GB2312" charset="-122"/>
            </a:endParaRPr>
          </a:p>
        </p:txBody>
      </p:sp>
      <p:sp>
        <p:nvSpPr>
          <p:cNvPr id="19467" name="Oval 14"/>
          <p:cNvSpPr/>
          <p:nvPr/>
        </p:nvSpPr>
        <p:spPr>
          <a:xfrm>
            <a:off x="2201863" y="2725738"/>
            <a:ext cx="563562" cy="306387"/>
          </a:xfrm>
          <a:prstGeom prst="ellipse">
            <a:avLst/>
          </a:prstGeom>
          <a:noFill/>
          <a:ln w="38100" cap="flat" cmpd="sng">
            <a:solidFill>
              <a:srgbClr val="66FF33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19468" name="Rectangle 15"/>
          <p:cNvSpPr/>
          <p:nvPr/>
        </p:nvSpPr>
        <p:spPr>
          <a:xfrm>
            <a:off x="6675438" y="3063875"/>
            <a:ext cx="1292225" cy="442913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dirty="0">
                <a:solidFill>
                  <a:srgbClr val="66FF33"/>
                </a:solidFill>
                <a:ea typeface="楷体_GB2312" charset="-122"/>
              </a:rPr>
              <a:t>放下手柄</a:t>
            </a:r>
            <a:endParaRPr lang="en-US" altLang="zh-CN" sz="2000" dirty="0">
              <a:solidFill>
                <a:srgbClr val="66FF33"/>
              </a:solidFill>
              <a:ea typeface="楷体_GB2312" charset="-122"/>
            </a:endParaRPr>
          </a:p>
        </p:txBody>
      </p:sp>
      <p:sp>
        <p:nvSpPr>
          <p:cNvPr id="19469" name="Rectangle 16"/>
          <p:cNvSpPr/>
          <p:nvPr/>
        </p:nvSpPr>
        <p:spPr>
          <a:xfrm>
            <a:off x="354013" y="5735638"/>
            <a:ext cx="8128000" cy="492125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b="0" dirty="0">
                <a:ea typeface="楷体_GB2312" charset="-122"/>
              </a:rPr>
              <a:t>注意事项：</a:t>
            </a:r>
            <a:r>
              <a:rPr lang="zh-CN" altLang="en-US" sz="2000" b="0" dirty="0">
                <a:solidFill>
                  <a:schemeClr val="accent1"/>
                </a:solidFill>
                <a:ea typeface="楷体_GB2312" charset="-122"/>
              </a:rPr>
              <a:t>启车时将手制动放到最低点，防止在行驶中磨损刹车片。</a:t>
            </a:r>
            <a:endParaRPr lang="en-US" altLang="zh-CN" sz="2000" b="0" dirty="0">
              <a:solidFill>
                <a:schemeClr val="accent1"/>
              </a:solidFill>
              <a:ea typeface="楷体_GB2312" charset="-122"/>
            </a:endParaRPr>
          </a:p>
        </p:txBody>
      </p:sp>
      <p:sp>
        <p:nvSpPr>
          <p:cNvPr id="19470" name="Rectangle 19"/>
          <p:cNvSpPr/>
          <p:nvPr/>
        </p:nvSpPr>
        <p:spPr>
          <a:xfrm>
            <a:off x="638175" y="430213"/>
            <a:ext cx="5700713" cy="514350"/>
          </a:xfrm>
          <a:prstGeom prst="rect">
            <a:avLst/>
          </a:prstGeom>
          <a:noFill/>
          <a:ln w="9525">
            <a:noFill/>
          </a:ln>
        </p:spPr>
        <p:txBody>
          <a:bodyPr wrap="none" lIns="54000" tIns="10800" rIns="54000" bIns="10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400" i="1" dirty="0">
                <a:solidFill>
                  <a:srgbClr val="0073AD"/>
                </a:solidFill>
                <a:ea typeface="宋体" panose="02010600030101010101" pitchFamily="2" charset="-122"/>
              </a:rPr>
              <a:t>三</a:t>
            </a:r>
            <a:r>
              <a:rPr lang="zh-CN" altLang="zh-CN" sz="2400" i="1" dirty="0">
                <a:solidFill>
                  <a:srgbClr val="0073AD"/>
                </a:solidFill>
                <a:ea typeface="宋体" panose="02010600030101010101" pitchFamily="2" charset="-122"/>
              </a:rPr>
              <a:t>、行车检查</a:t>
            </a:r>
            <a:r>
              <a:rPr lang="zh-CN" altLang="en-US" sz="2400" dirty="0">
                <a:solidFill>
                  <a:srgbClr val="0073AD"/>
                </a:solidFill>
                <a:ea typeface="楷体_GB2312" charset="-122"/>
              </a:rPr>
              <a:t>  </a:t>
            </a:r>
            <a:r>
              <a:rPr lang="en-US" altLang="zh-CN" sz="2400" dirty="0">
                <a:solidFill>
                  <a:srgbClr val="0073AD"/>
                </a:solidFill>
                <a:ea typeface="楷体_GB2312" charset="-122"/>
              </a:rPr>
              <a:t>    </a:t>
            </a:r>
            <a:endParaRPr lang="en-US" altLang="zh-CN" sz="2400" dirty="0">
              <a:solidFill>
                <a:srgbClr val="0073AD"/>
              </a:solidFill>
              <a:ea typeface="楷体_GB231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图片 19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22238" y="1196975"/>
            <a:ext cx="5900737" cy="4341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日期占位符 3"/>
          <p:cNvSpPr/>
          <p:nvPr/>
        </p:nvSpPr>
        <p:spPr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fld id="{BB962C8B-B14F-4D97-AF65-F5344CB8AC3E}" type="datetime1">
              <a:rPr lang="en-GB" altLang="zh-CN" sz="1200" b="0" dirty="0">
                <a:solidFill>
                  <a:srgbClr val="0073AD"/>
                </a:solidFill>
                <a:ea typeface="宋体" panose="02010600030101010101" pitchFamily="2" charset="-122"/>
              </a:rPr>
            </a:fld>
            <a:endParaRPr lang="en-GB" altLang="zh-CN" sz="1200" b="0" dirty="0">
              <a:solidFill>
                <a:srgbClr val="0073AD"/>
              </a:solidFill>
              <a:ea typeface="宋体" panose="02010600030101010101" pitchFamily="2" charset="-122"/>
            </a:endParaRPr>
          </a:p>
        </p:txBody>
      </p:sp>
      <p:sp>
        <p:nvSpPr>
          <p:cNvPr id="20484" name="灯片编号占位符 4"/>
          <p:cNvSpPr/>
          <p:nvPr/>
        </p:nvSpPr>
        <p:spPr>
          <a:xfrm>
            <a:off x="8070850" y="6569075"/>
            <a:ext cx="811213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zh-CN" altLang="en-US" sz="1400" b="0" dirty="0">
                <a:solidFill>
                  <a:srgbClr val="0073AD"/>
                </a:solidFill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rgbClr val="0073AD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0485" name="Rectangle 4"/>
          <p:cNvSpPr/>
          <p:nvPr>
            <p:ph type="title" idx="4294967295"/>
          </p:nvPr>
        </p:nvSpPr>
        <p:spPr>
          <a:xfrm>
            <a:off x="520700" y="809625"/>
            <a:ext cx="3879850" cy="414338"/>
          </a:xfrm>
          <a:ln/>
        </p:spPr>
        <p:txBody>
          <a:bodyPr vert="horz" wrap="none" lIns="54000" tIns="10800" rIns="54000" bIns="10800" anchor="ctr" anchorCtr="0"/>
          <a:p>
            <a:pPr algn="l" eaLnBrk="1" hangingPunct="1"/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步骤</a:t>
            </a:r>
            <a:r>
              <a:rPr lang="en-US" altLang="zh-CN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8:</a:t>
            </a:r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控制杆操作 </a:t>
            </a:r>
            <a:endParaRPr lang="en-US" altLang="zh-CN" sz="2000" b="0" i="0" dirty="0">
              <a:solidFill>
                <a:schemeClr val="accent1"/>
              </a:solidFill>
              <a:latin typeface="楷体_GB2312" charset="-122"/>
              <a:ea typeface="楷体_GB2312" charset="-122"/>
            </a:endParaRPr>
          </a:p>
        </p:txBody>
      </p:sp>
      <p:sp>
        <p:nvSpPr>
          <p:cNvPr id="20486" name="AutoShape 8"/>
          <p:cNvSpPr/>
          <p:nvPr/>
        </p:nvSpPr>
        <p:spPr>
          <a:xfrm>
            <a:off x="2187575" y="1744663"/>
            <a:ext cx="838200" cy="301625"/>
          </a:xfrm>
          <a:prstGeom prst="leftArrow">
            <a:avLst>
              <a:gd name="adj1" fmla="val 50000"/>
              <a:gd name="adj2" fmla="val 197112"/>
            </a:avLst>
          </a:prstGeom>
          <a:noFill/>
          <a:ln w="38100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20487" name="AutoShape 9"/>
          <p:cNvSpPr/>
          <p:nvPr/>
        </p:nvSpPr>
        <p:spPr>
          <a:xfrm>
            <a:off x="3733800" y="2982913"/>
            <a:ext cx="203200" cy="1190625"/>
          </a:xfrm>
          <a:prstGeom prst="downArrow">
            <a:avLst>
              <a:gd name="adj1" fmla="val 50000"/>
              <a:gd name="adj2" fmla="val 146484"/>
            </a:avLst>
          </a:prstGeom>
          <a:noFill/>
          <a:ln w="38100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20488" name="AutoShape 10"/>
          <p:cNvSpPr/>
          <p:nvPr/>
        </p:nvSpPr>
        <p:spPr>
          <a:xfrm>
            <a:off x="3709988" y="1835150"/>
            <a:ext cx="233362" cy="1073150"/>
          </a:xfrm>
          <a:prstGeom prst="upArrow">
            <a:avLst>
              <a:gd name="adj1" fmla="val 50000"/>
              <a:gd name="adj2" fmla="val 114966"/>
            </a:avLst>
          </a:prstGeom>
          <a:noFill/>
          <a:ln w="38100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20489" name="AutoShape 11"/>
          <p:cNvSpPr/>
          <p:nvPr/>
        </p:nvSpPr>
        <p:spPr>
          <a:xfrm>
            <a:off x="3136900" y="2881313"/>
            <a:ext cx="1479550" cy="203200"/>
          </a:xfrm>
          <a:prstGeom prst="rightArrow">
            <a:avLst>
              <a:gd name="adj1" fmla="val 50000"/>
              <a:gd name="adj2" fmla="val 181188"/>
            </a:avLst>
          </a:prstGeom>
          <a:noFill/>
          <a:ln w="38100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20490" name="Rectangle 12"/>
          <p:cNvSpPr/>
          <p:nvPr/>
        </p:nvSpPr>
        <p:spPr>
          <a:xfrm>
            <a:off x="738188" y="2751138"/>
            <a:ext cx="639762" cy="479425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400" dirty="0">
                <a:solidFill>
                  <a:srgbClr val="66FF33"/>
                </a:solidFill>
                <a:ea typeface="楷体_GB2312" charset="-122"/>
              </a:rPr>
              <a:t>前</a:t>
            </a:r>
            <a:endParaRPr lang="zh-CN" altLang="en-US" sz="2400" dirty="0">
              <a:solidFill>
                <a:srgbClr val="66FF33"/>
              </a:solidFill>
              <a:ea typeface="楷体_GB2312" charset="-122"/>
            </a:endParaRPr>
          </a:p>
        </p:txBody>
      </p:sp>
      <p:sp>
        <p:nvSpPr>
          <p:cNvPr id="20491" name="Rectangle 13"/>
          <p:cNvSpPr/>
          <p:nvPr/>
        </p:nvSpPr>
        <p:spPr>
          <a:xfrm>
            <a:off x="4602163" y="2754313"/>
            <a:ext cx="536575" cy="420687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400" dirty="0">
                <a:solidFill>
                  <a:srgbClr val="66FF33"/>
                </a:solidFill>
                <a:ea typeface="楷体_GB2312" charset="-122"/>
              </a:rPr>
              <a:t>后</a:t>
            </a:r>
            <a:endParaRPr lang="zh-CN" altLang="en-US" sz="2400" dirty="0">
              <a:solidFill>
                <a:srgbClr val="66FF33"/>
              </a:solidFill>
              <a:ea typeface="楷体_GB2312" charset="-122"/>
            </a:endParaRPr>
          </a:p>
        </p:txBody>
      </p:sp>
      <p:sp>
        <p:nvSpPr>
          <p:cNvPr id="20492" name="Rectangle 14"/>
          <p:cNvSpPr/>
          <p:nvPr/>
        </p:nvSpPr>
        <p:spPr>
          <a:xfrm>
            <a:off x="3554413" y="4264025"/>
            <a:ext cx="581025" cy="477838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400" dirty="0">
                <a:solidFill>
                  <a:srgbClr val="66FF33"/>
                </a:solidFill>
                <a:ea typeface="楷体_GB2312" charset="-122"/>
              </a:rPr>
              <a:t>左</a:t>
            </a:r>
            <a:endParaRPr lang="zh-CN" altLang="en-US" sz="2400" dirty="0">
              <a:solidFill>
                <a:srgbClr val="66FF33"/>
              </a:solidFill>
              <a:ea typeface="楷体_GB2312" charset="-122"/>
            </a:endParaRPr>
          </a:p>
        </p:txBody>
      </p:sp>
      <p:sp>
        <p:nvSpPr>
          <p:cNvPr id="20493" name="Rectangle 15"/>
          <p:cNvSpPr/>
          <p:nvPr/>
        </p:nvSpPr>
        <p:spPr>
          <a:xfrm>
            <a:off x="3552825" y="1263650"/>
            <a:ext cx="508000" cy="508000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400" dirty="0">
                <a:solidFill>
                  <a:srgbClr val="66FF33"/>
                </a:solidFill>
                <a:ea typeface="楷体_GB2312" charset="-122"/>
              </a:rPr>
              <a:t>右</a:t>
            </a:r>
            <a:endParaRPr lang="zh-CN" altLang="en-US" sz="2400" dirty="0">
              <a:solidFill>
                <a:srgbClr val="66FF33"/>
              </a:solidFill>
              <a:ea typeface="楷体_GB2312" charset="-122"/>
            </a:endParaRPr>
          </a:p>
        </p:txBody>
      </p:sp>
      <p:sp>
        <p:nvSpPr>
          <p:cNvPr id="20494" name="Rectangle 17"/>
          <p:cNvSpPr/>
          <p:nvPr/>
        </p:nvSpPr>
        <p:spPr>
          <a:xfrm>
            <a:off x="6007100" y="1570038"/>
            <a:ext cx="2959100" cy="550862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dirty="0">
                <a:ea typeface="楷体_GB2312" charset="-122"/>
              </a:rPr>
              <a:t> </a:t>
            </a:r>
            <a:endParaRPr lang="en-US" altLang="zh-CN" sz="2000" dirty="0">
              <a:ea typeface="楷体_GB2312" charset="-122"/>
            </a:endParaRPr>
          </a:p>
        </p:txBody>
      </p:sp>
      <p:sp>
        <p:nvSpPr>
          <p:cNvPr id="20495" name="Rectangle 19"/>
          <p:cNvSpPr/>
          <p:nvPr/>
        </p:nvSpPr>
        <p:spPr>
          <a:xfrm>
            <a:off x="6000750" y="2620963"/>
            <a:ext cx="3143250" cy="508000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en-US" altLang="zh-CN" sz="2000" dirty="0">
              <a:ea typeface="楷体_GB2312" charset="-122"/>
            </a:endParaRPr>
          </a:p>
        </p:txBody>
      </p:sp>
      <p:sp>
        <p:nvSpPr>
          <p:cNvPr id="20496" name="Rectangle 20"/>
          <p:cNvSpPr/>
          <p:nvPr/>
        </p:nvSpPr>
        <p:spPr>
          <a:xfrm>
            <a:off x="5983288" y="3527425"/>
            <a:ext cx="3127375" cy="579438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dirty="0">
                <a:ea typeface="楷体_GB2312" charset="-122"/>
              </a:rPr>
              <a:t> </a:t>
            </a:r>
            <a:endParaRPr lang="en-US" altLang="zh-CN" sz="2000" dirty="0">
              <a:ea typeface="楷体_GB2312" charset="-122"/>
            </a:endParaRPr>
          </a:p>
        </p:txBody>
      </p:sp>
      <p:sp>
        <p:nvSpPr>
          <p:cNvPr id="20497" name="Rectangle 22"/>
          <p:cNvSpPr/>
          <p:nvPr/>
        </p:nvSpPr>
        <p:spPr>
          <a:xfrm>
            <a:off x="5937250" y="4533900"/>
            <a:ext cx="3394075" cy="579438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dirty="0">
                <a:ea typeface="楷体_GB2312" charset="-122"/>
              </a:rPr>
              <a:t> </a:t>
            </a:r>
            <a:endParaRPr lang="en-US" altLang="zh-CN" sz="2000" dirty="0">
              <a:ea typeface="楷体_GB2312" charset="-122"/>
            </a:endParaRPr>
          </a:p>
        </p:txBody>
      </p:sp>
      <p:sp>
        <p:nvSpPr>
          <p:cNvPr id="20498" name="Rectangle 25"/>
          <p:cNvSpPr/>
          <p:nvPr/>
        </p:nvSpPr>
        <p:spPr>
          <a:xfrm>
            <a:off x="231775" y="5734050"/>
            <a:ext cx="7419975" cy="508000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b="0" dirty="0">
                <a:solidFill>
                  <a:schemeClr val="accent1"/>
                </a:solidFill>
                <a:ea typeface="楷体_GB2312" charset="-122"/>
              </a:rPr>
              <a:t>备注：</a:t>
            </a:r>
            <a:r>
              <a:rPr lang="en-US" altLang="zh-CN" sz="2000" b="0" dirty="0">
                <a:ea typeface="楷体_GB2312" charset="-122"/>
              </a:rPr>
              <a:t>1:</a:t>
            </a:r>
            <a:r>
              <a:rPr lang="zh-CN" altLang="en-US" sz="2000" b="0" dirty="0">
                <a:ea typeface="楷体_GB2312" charset="-122"/>
              </a:rPr>
              <a:t>左右移动货叉</a:t>
            </a:r>
            <a:r>
              <a:rPr lang="en-US" altLang="zh-CN" sz="2000" b="0" dirty="0">
                <a:ea typeface="楷体_GB2312" charset="-122"/>
              </a:rPr>
              <a:t>2:</a:t>
            </a:r>
            <a:r>
              <a:rPr lang="zh-CN" altLang="en-US" sz="2000" dirty="0">
                <a:ea typeface="宋体" panose="02010600030101010101" pitchFamily="2" charset="-122"/>
              </a:rPr>
              <a:t> 前倾后倾门架</a:t>
            </a:r>
            <a:r>
              <a:rPr lang="en-US" altLang="zh-CN" sz="2000" dirty="0">
                <a:ea typeface="宋体" panose="02010600030101010101" pitchFamily="2" charset="-122"/>
              </a:rPr>
              <a:t>3:</a:t>
            </a:r>
            <a:r>
              <a:rPr lang="zh-CN" altLang="en-US" sz="2000" dirty="0">
                <a:ea typeface="宋体" panose="02010600030101010101" pitchFamily="2" charset="-122"/>
              </a:rPr>
              <a:t>上升下降货叉</a:t>
            </a:r>
            <a:endParaRPr lang="en-US" altLang="zh-CN" sz="2000" dirty="0">
              <a:ea typeface="宋体" panose="02010600030101010101" pitchFamily="2" charset="-122"/>
            </a:endParaRPr>
          </a:p>
        </p:txBody>
      </p:sp>
      <p:sp>
        <p:nvSpPr>
          <p:cNvPr id="20499" name="Rectangle 29"/>
          <p:cNvSpPr/>
          <p:nvPr/>
        </p:nvSpPr>
        <p:spPr>
          <a:xfrm>
            <a:off x="685800" y="430213"/>
            <a:ext cx="5653088" cy="365125"/>
          </a:xfrm>
          <a:prstGeom prst="rect">
            <a:avLst/>
          </a:prstGeom>
          <a:noFill/>
          <a:ln w="9525">
            <a:noFill/>
          </a:ln>
        </p:spPr>
        <p:txBody>
          <a:bodyPr wrap="none" lIns="54000" tIns="10800" rIns="54000" bIns="10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zh-CN" sz="2400" i="1" dirty="0">
                <a:solidFill>
                  <a:srgbClr val="0073A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三、行车检查</a:t>
            </a:r>
            <a:r>
              <a:rPr lang="zh-CN" altLang="en-US" sz="2400" i="1" dirty="0">
                <a:solidFill>
                  <a:srgbClr val="0073A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2400" i="1" dirty="0">
                <a:solidFill>
                  <a:srgbClr val="0073A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lang="en-US" altLang="zh-CN" sz="2400" i="1" dirty="0">
              <a:solidFill>
                <a:srgbClr val="0073A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500" name="下箭头 20"/>
          <p:cNvSpPr/>
          <p:nvPr/>
        </p:nvSpPr>
        <p:spPr>
          <a:xfrm>
            <a:off x="3827463" y="3279775"/>
            <a:ext cx="46037" cy="406400"/>
          </a:xfrm>
          <a:prstGeom prst="downArrow">
            <a:avLst>
              <a:gd name="adj1" fmla="val 50000"/>
              <a:gd name="adj2" fmla="val 49778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20501" name="下箭头 21"/>
          <p:cNvSpPr/>
          <p:nvPr/>
        </p:nvSpPr>
        <p:spPr>
          <a:xfrm>
            <a:off x="3205163" y="3205163"/>
            <a:ext cx="84137" cy="801687"/>
          </a:xfrm>
          <a:prstGeom prst="downArrow">
            <a:avLst>
              <a:gd name="adj1" fmla="val 50000"/>
              <a:gd name="adj2" fmla="val 50464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20502" name="下箭头 22"/>
          <p:cNvSpPr/>
          <p:nvPr/>
        </p:nvSpPr>
        <p:spPr>
          <a:xfrm>
            <a:off x="2489200" y="3101975"/>
            <a:ext cx="169863" cy="979488"/>
          </a:xfrm>
          <a:prstGeom prst="downArrow">
            <a:avLst>
              <a:gd name="adj1" fmla="val 50000"/>
              <a:gd name="adj2" fmla="val 49894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20503" name="上下箭头 23"/>
          <p:cNvSpPr/>
          <p:nvPr/>
        </p:nvSpPr>
        <p:spPr>
          <a:xfrm>
            <a:off x="3846513" y="2895600"/>
            <a:ext cx="46037" cy="46038"/>
          </a:xfrm>
          <a:prstGeom prst="upDownArrow">
            <a:avLst>
              <a:gd name="adj1" fmla="val 50000"/>
              <a:gd name="adj2" fmla="val 50001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20504" name="上下箭头 24"/>
          <p:cNvSpPr/>
          <p:nvPr/>
        </p:nvSpPr>
        <p:spPr>
          <a:xfrm>
            <a:off x="3998913" y="3048000"/>
            <a:ext cx="46037" cy="46038"/>
          </a:xfrm>
          <a:prstGeom prst="upDownArrow">
            <a:avLst>
              <a:gd name="adj1" fmla="val 50000"/>
              <a:gd name="adj2" fmla="val 50001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20505" name="上下箭头 25"/>
          <p:cNvSpPr/>
          <p:nvPr/>
        </p:nvSpPr>
        <p:spPr>
          <a:xfrm>
            <a:off x="4151313" y="3200400"/>
            <a:ext cx="46037" cy="46038"/>
          </a:xfrm>
          <a:prstGeom prst="upDownArrow">
            <a:avLst>
              <a:gd name="adj1" fmla="val 50000"/>
              <a:gd name="adj2" fmla="val 50001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20506" name="上下箭头 26"/>
          <p:cNvSpPr/>
          <p:nvPr/>
        </p:nvSpPr>
        <p:spPr>
          <a:xfrm>
            <a:off x="4303713" y="3352800"/>
            <a:ext cx="46037" cy="46038"/>
          </a:xfrm>
          <a:prstGeom prst="upDownArrow">
            <a:avLst>
              <a:gd name="adj1" fmla="val 50000"/>
              <a:gd name="adj2" fmla="val 50001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20507" name="上下箭头 27"/>
          <p:cNvSpPr/>
          <p:nvPr/>
        </p:nvSpPr>
        <p:spPr>
          <a:xfrm>
            <a:off x="4456113" y="3505200"/>
            <a:ext cx="46037" cy="46038"/>
          </a:xfrm>
          <a:prstGeom prst="upDownArrow">
            <a:avLst>
              <a:gd name="adj1" fmla="val 50000"/>
              <a:gd name="adj2" fmla="val 50001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20508" name="上下箭头 28"/>
          <p:cNvSpPr/>
          <p:nvPr/>
        </p:nvSpPr>
        <p:spPr>
          <a:xfrm>
            <a:off x="4608513" y="3657600"/>
            <a:ext cx="46037" cy="46038"/>
          </a:xfrm>
          <a:prstGeom prst="upDownArrow">
            <a:avLst>
              <a:gd name="adj1" fmla="val 50000"/>
              <a:gd name="adj2" fmla="val 50001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pic>
        <p:nvPicPr>
          <p:cNvPr id="20509" name="图片 29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22238" y="1168400"/>
            <a:ext cx="5900737" cy="4256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0" name="上下箭头 30"/>
          <p:cNvSpPr/>
          <p:nvPr/>
        </p:nvSpPr>
        <p:spPr>
          <a:xfrm>
            <a:off x="3563938" y="2206625"/>
            <a:ext cx="754062" cy="1639888"/>
          </a:xfrm>
          <a:prstGeom prst="upDownArrow">
            <a:avLst>
              <a:gd name="adj1" fmla="val 50000"/>
              <a:gd name="adj2" fmla="val 49998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US" altLang="zh-CN" sz="2000" b="0" dirty="0">
                <a:solidFill>
                  <a:schemeClr val="accent1"/>
                </a:solidFill>
                <a:ea typeface="宋体" panose="02010600030101010101" pitchFamily="2" charset="-122"/>
              </a:rPr>
              <a:t>1</a:t>
            </a: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20511" name="上下箭头 31"/>
          <p:cNvSpPr/>
          <p:nvPr/>
        </p:nvSpPr>
        <p:spPr>
          <a:xfrm>
            <a:off x="3016250" y="2357438"/>
            <a:ext cx="519113" cy="1393825"/>
          </a:xfrm>
          <a:prstGeom prst="upDownArrow">
            <a:avLst>
              <a:gd name="adj1" fmla="val 50000"/>
              <a:gd name="adj2" fmla="val 49896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US" altLang="zh-CN" sz="2000" b="0" dirty="0">
                <a:solidFill>
                  <a:schemeClr val="accent1"/>
                </a:solidFill>
                <a:ea typeface="宋体" panose="02010600030101010101" pitchFamily="2" charset="-122"/>
              </a:rPr>
              <a:t>2</a:t>
            </a: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20512" name="上下箭头 32"/>
          <p:cNvSpPr/>
          <p:nvPr/>
        </p:nvSpPr>
        <p:spPr>
          <a:xfrm>
            <a:off x="2573338" y="1951038"/>
            <a:ext cx="423862" cy="1489075"/>
          </a:xfrm>
          <a:prstGeom prst="upDownArrow">
            <a:avLst>
              <a:gd name="adj1" fmla="val 50000"/>
              <a:gd name="adj2" fmla="val 50029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US" altLang="zh-CN" sz="2000" b="0" dirty="0">
                <a:solidFill>
                  <a:schemeClr val="accent1"/>
                </a:solidFill>
                <a:ea typeface="宋体" panose="02010600030101010101" pitchFamily="2" charset="-122"/>
              </a:rPr>
              <a:t>3</a:t>
            </a: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内容占位符 18"/>
          <p:cNvPicPr/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565650" y="1273175"/>
            <a:ext cx="4414838" cy="3590925"/>
          </a:xfrm>
          <a:ln/>
        </p:spPr>
      </p:pic>
      <p:pic>
        <p:nvPicPr>
          <p:cNvPr id="21507" name="图片 1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273050" y="1279525"/>
            <a:ext cx="4251325" cy="357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8" name="日期占位符 3"/>
          <p:cNvSpPr/>
          <p:nvPr/>
        </p:nvSpPr>
        <p:spPr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fld id="{BB962C8B-B14F-4D97-AF65-F5344CB8AC3E}" type="datetime1">
              <a:rPr lang="en-GB" altLang="zh-CN" sz="1200" b="0" dirty="0">
                <a:solidFill>
                  <a:srgbClr val="0073AD"/>
                </a:solidFill>
                <a:ea typeface="宋体" panose="02010600030101010101" pitchFamily="2" charset="-122"/>
              </a:rPr>
            </a:fld>
            <a:endParaRPr lang="en-GB" altLang="zh-CN" sz="1200" b="0" dirty="0">
              <a:solidFill>
                <a:srgbClr val="0073AD"/>
              </a:solidFill>
              <a:ea typeface="宋体" panose="02010600030101010101" pitchFamily="2" charset="-122"/>
            </a:endParaRPr>
          </a:p>
        </p:txBody>
      </p:sp>
      <p:sp>
        <p:nvSpPr>
          <p:cNvPr id="21509" name="灯片编号占位符 4"/>
          <p:cNvSpPr/>
          <p:nvPr/>
        </p:nvSpPr>
        <p:spPr>
          <a:xfrm>
            <a:off x="8070850" y="6569075"/>
            <a:ext cx="811213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zh-CN" altLang="en-US" sz="1400" b="0" dirty="0">
                <a:solidFill>
                  <a:srgbClr val="0073AD"/>
                </a:solidFill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rgbClr val="0073AD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1510" name="Rectangle 4"/>
          <p:cNvSpPr/>
          <p:nvPr>
            <p:ph type="title" idx="4294967295"/>
          </p:nvPr>
        </p:nvSpPr>
        <p:spPr>
          <a:xfrm>
            <a:off x="573088" y="868363"/>
            <a:ext cx="5287962" cy="398462"/>
          </a:xfrm>
          <a:ln/>
        </p:spPr>
        <p:txBody>
          <a:bodyPr vert="horz" wrap="none" lIns="54000" tIns="10800" rIns="54000" bIns="10800" anchor="ctr" anchorCtr="0"/>
          <a:p>
            <a:pPr algn="l" eaLnBrk="1" hangingPunct="1"/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步骤</a:t>
            </a:r>
            <a:r>
              <a:rPr lang="en-US" altLang="zh-CN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9</a:t>
            </a:r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：升货叉，鸣笛开始作业 </a:t>
            </a:r>
            <a:endParaRPr lang="en-US" altLang="zh-CN" sz="2000" b="0" i="0" dirty="0">
              <a:solidFill>
                <a:schemeClr val="accent1"/>
              </a:solidFill>
              <a:latin typeface="楷体_GB2312" charset="-122"/>
              <a:ea typeface="楷体_GB2312" charset="-122"/>
            </a:endParaRPr>
          </a:p>
        </p:txBody>
      </p:sp>
      <p:sp>
        <p:nvSpPr>
          <p:cNvPr id="21511" name="Oval 8"/>
          <p:cNvSpPr/>
          <p:nvPr/>
        </p:nvSpPr>
        <p:spPr>
          <a:xfrm>
            <a:off x="1878013" y="2227263"/>
            <a:ext cx="2147887" cy="696912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21512" name="AutoShape 9"/>
          <p:cNvSpPr/>
          <p:nvPr/>
        </p:nvSpPr>
        <p:spPr>
          <a:xfrm>
            <a:off x="2622550" y="1438275"/>
            <a:ext cx="115888" cy="769938"/>
          </a:xfrm>
          <a:prstGeom prst="downArrow">
            <a:avLst>
              <a:gd name="adj1" fmla="val 50000"/>
              <a:gd name="adj2" fmla="val 166095"/>
            </a:avLst>
          </a:prstGeom>
          <a:noFill/>
          <a:ln w="38100" cap="flat" cmpd="sng">
            <a:solidFill>
              <a:srgbClr val="66FF33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21513" name="AutoShape 10"/>
          <p:cNvSpPr/>
          <p:nvPr/>
        </p:nvSpPr>
        <p:spPr>
          <a:xfrm>
            <a:off x="2573338" y="3060700"/>
            <a:ext cx="117475" cy="827088"/>
          </a:xfrm>
          <a:prstGeom prst="upArrow">
            <a:avLst>
              <a:gd name="adj1" fmla="val 50000"/>
              <a:gd name="adj2" fmla="val 176013"/>
            </a:avLst>
          </a:prstGeom>
          <a:noFill/>
          <a:ln w="38100" cap="flat" cmpd="sng">
            <a:solidFill>
              <a:srgbClr val="66FF33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21514" name="Rectangle 12"/>
          <p:cNvSpPr/>
          <p:nvPr/>
        </p:nvSpPr>
        <p:spPr>
          <a:xfrm>
            <a:off x="2114550" y="2401888"/>
            <a:ext cx="1349375" cy="304800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US" altLang="zh-CN" sz="2400" dirty="0">
                <a:solidFill>
                  <a:srgbClr val="66FF33"/>
                </a:solidFill>
                <a:latin typeface="楷体_GB2312" charset="-122"/>
                <a:ea typeface="楷体_GB2312" charset="-122"/>
              </a:rPr>
              <a:t>10</a:t>
            </a:r>
            <a:r>
              <a:rPr lang="en-US" altLang="zh-CN" sz="2400" dirty="0">
                <a:solidFill>
                  <a:srgbClr val="66FF33"/>
                </a:solidFill>
                <a:ea typeface="楷体_GB2312" charset="-122"/>
              </a:rPr>
              <a:t>—</a:t>
            </a:r>
            <a:r>
              <a:rPr lang="en-US" altLang="zh-CN" sz="2400" dirty="0">
                <a:solidFill>
                  <a:srgbClr val="66FF33"/>
                </a:solidFill>
                <a:latin typeface="楷体_GB2312" charset="-122"/>
                <a:ea typeface="楷体_GB2312" charset="-122"/>
              </a:rPr>
              <a:t>20</a:t>
            </a:r>
            <a:r>
              <a:rPr lang="zh-CN" altLang="en-US" sz="2400" dirty="0">
                <a:solidFill>
                  <a:srgbClr val="66FF33"/>
                </a:solidFill>
                <a:latin typeface="楷体_GB2312" charset="-122"/>
                <a:ea typeface="楷体_GB2312" charset="-122"/>
              </a:rPr>
              <a:t>厘米</a:t>
            </a:r>
            <a:endParaRPr lang="zh-CN" altLang="en-US" sz="2400" dirty="0">
              <a:solidFill>
                <a:srgbClr val="66FF33"/>
              </a:solidFill>
              <a:latin typeface="楷体_GB2312" charset="-122"/>
              <a:ea typeface="楷体_GB2312" charset="-122"/>
            </a:endParaRPr>
          </a:p>
        </p:txBody>
      </p:sp>
      <p:sp>
        <p:nvSpPr>
          <p:cNvPr id="21515" name="Rectangle 13"/>
          <p:cNvSpPr/>
          <p:nvPr/>
        </p:nvSpPr>
        <p:spPr>
          <a:xfrm>
            <a:off x="319088" y="5059363"/>
            <a:ext cx="3873500" cy="450850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b="0" dirty="0">
                <a:latin typeface="楷体_GB2312" charset="-122"/>
                <a:ea typeface="楷体_GB2312" charset="-122"/>
              </a:rPr>
              <a:t>货叉离地面</a:t>
            </a:r>
            <a:r>
              <a:rPr lang="en-US" altLang="zh-CN" sz="2000" b="0" dirty="0">
                <a:latin typeface="楷体_GB2312" charset="-122"/>
                <a:ea typeface="楷体_GB2312" charset="-122"/>
              </a:rPr>
              <a:t>10</a:t>
            </a:r>
            <a:r>
              <a:rPr lang="en-US" altLang="zh-CN" sz="2000" b="0" dirty="0">
                <a:ea typeface="楷体_GB2312" charset="-122"/>
              </a:rPr>
              <a:t>—</a:t>
            </a:r>
            <a:r>
              <a:rPr lang="en-US" altLang="zh-CN" sz="2000" b="0" dirty="0">
                <a:latin typeface="楷体_GB2312" charset="-122"/>
                <a:ea typeface="楷体_GB2312" charset="-122"/>
              </a:rPr>
              <a:t>20</a:t>
            </a:r>
            <a:r>
              <a:rPr lang="zh-CN" altLang="en-US" sz="2000" b="0" dirty="0">
                <a:latin typeface="楷体_GB2312" charset="-122"/>
                <a:ea typeface="楷体_GB2312" charset="-122"/>
              </a:rPr>
              <a:t>厘米 </a:t>
            </a:r>
            <a:endParaRPr lang="en-US" altLang="zh-CN" sz="2000" b="0" dirty="0">
              <a:latin typeface="楷体_GB2312" charset="-122"/>
              <a:ea typeface="楷体_GB2312" charset="-122"/>
            </a:endParaRPr>
          </a:p>
        </p:txBody>
      </p:sp>
      <p:sp>
        <p:nvSpPr>
          <p:cNvPr id="21516" name="Rectangle 15"/>
          <p:cNvSpPr/>
          <p:nvPr/>
        </p:nvSpPr>
        <p:spPr>
          <a:xfrm>
            <a:off x="5540375" y="5037138"/>
            <a:ext cx="2219325" cy="406400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b="0" dirty="0">
                <a:latin typeface="楷体_GB2312" charset="-122"/>
                <a:ea typeface="楷体_GB2312" charset="-122"/>
              </a:rPr>
              <a:t>鸣笛作业 </a:t>
            </a:r>
            <a:endParaRPr lang="en-US" altLang="zh-CN" sz="2000" b="0" dirty="0">
              <a:latin typeface="楷体_GB2312" charset="-122"/>
              <a:ea typeface="楷体_GB2312" charset="-122"/>
            </a:endParaRPr>
          </a:p>
        </p:txBody>
      </p:sp>
      <p:sp>
        <p:nvSpPr>
          <p:cNvPr id="21517" name="Rectangle 17"/>
          <p:cNvSpPr/>
          <p:nvPr/>
        </p:nvSpPr>
        <p:spPr>
          <a:xfrm>
            <a:off x="185738" y="5722938"/>
            <a:ext cx="5791200" cy="552450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b="0" dirty="0">
                <a:solidFill>
                  <a:schemeClr val="accent1"/>
                </a:solidFill>
                <a:ea typeface="楷体_GB2312" charset="-122"/>
              </a:rPr>
              <a:t>注意事项：</a:t>
            </a:r>
            <a:r>
              <a:rPr lang="zh-CN" altLang="en-US" sz="2000" b="0" dirty="0">
                <a:ea typeface="楷体_GB2312" charset="-122"/>
              </a:rPr>
              <a:t>防止货叉过低，行驶中磨擦地面。 </a:t>
            </a:r>
            <a:endParaRPr lang="en-US" altLang="zh-CN" sz="2000" b="0" dirty="0">
              <a:ea typeface="楷体_GB2312" charset="-122"/>
            </a:endParaRPr>
          </a:p>
        </p:txBody>
      </p:sp>
      <p:sp>
        <p:nvSpPr>
          <p:cNvPr id="21518" name="Rectangle 21"/>
          <p:cNvSpPr/>
          <p:nvPr/>
        </p:nvSpPr>
        <p:spPr>
          <a:xfrm>
            <a:off x="760413" y="430213"/>
            <a:ext cx="5578475" cy="514350"/>
          </a:xfrm>
          <a:prstGeom prst="rect">
            <a:avLst/>
          </a:prstGeom>
          <a:noFill/>
          <a:ln w="9525">
            <a:noFill/>
          </a:ln>
        </p:spPr>
        <p:txBody>
          <a:bodyPr wrap="none" lIns="54000" tIns="10800" rIns="54000" bIns="10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400" i="1" dirty="0">
                <a:solidFill>
                  <a:srgbClr val="0073A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</a:t>
            </a:r>
            <a:r>
              <a:rPr lang="zh-CN" altLang="zh-CN" sz="2400" i="1" dirty="0">
                <a:solidFill>
                  <a:srgbClr val="0073A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、行车检查</a:t>
            </a:r>
            <a:r>
              <a:rPr lang="zh-CN" altLang="en-US" sz="2400" i="1" dirty="0">
                <a:solidFill>
                  <a:srgbClr val="0073A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2400" i="1" dirty="0">
                <a:solidFill>
                  <a:srgbClr val="0073A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lang="en-US" altLang="zh-CN" sz="2400" i="1" dirty="0">
              <a:solidFill>
                <a:srgbClr val="0073A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519" name="Oval 8"/>
          <p:cNvSpPr/>
          <p:nvPr/>
        </p:nvSpPr>
        <p:spPr>
          <a:xfrm>
            <a:off x="5546725" y="2379663"/>
            <a:ext cx="2147888" cy="696912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b="0" dirty="0">
                <a:solidFill>
                  <a:srgbClr val="00FF00"/>
                </a:solidFill>
                <a:ea typeface="宋体" panose="02010600030101010101" pitchFamily="2" charset="-122"/>
              </a:rPr>
              <a:t>喇叭</a:t>
            </a:r>
            <a:endParaRPr lang="zh-CN" altLang="en-US" sz="2000" b="0" dirty="0">
              <a:solidFill>
                <a:srgbClr val="00FF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图片 10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81075" y="1433513"/>
            <a:ext cx="5891213" cy="3713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日期占位符 3"/>
          <p:cNvSpPr/>
          <p:nvPr/>
        </p:nvSpPr>
        <p:spPr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fld id="{BB962C8B-B14F-4D97-AF65-F5344CB8AC3E}" type="datetime1">
              <a:rPr lang="en-GB" altLang="zh-CN" sz="1200" b="0" dirty="0">
                <a:solidFill>
                  <a:srgbClr val="0073AD"/>
                </a:solidFill>
                <a:ea typeface="宋体" panose="02010600030101010101" pitchFamily="2" charset="-122"/>
              </a:rPr>
            </a:fld>
            <a:endParaRPr lang="en-GB" altLang="zh-CN" sz="1200" b="0" dirty="0">
              <a:solidFill>
                <a:srgbClr val="0073AD"/>
              </a:solidFill>
              <a:ea typeface="宋体" panose="02010600030101010101" pitchFamily="2" charset="-122"/>
            </a:endParaRPr>
          </a:p>
        </p:txBody>
      </p:sp>
      <p:sp>
        <p:nvSpPr>
          <p:cNvPr id="22532" name="灯片编号占位符 4"/>
          <p:cNvSpPr/>
          <p:nvPr/>
        </p:nvSpPr>
        <p:spPr>
          <a:xfrm>
            <a:off x="8070850" y="6569075"/>
            <a:ext cx="811213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zh-CN" altLang="en-US" sz="1400" b="0" dirty="0">
                <a:solidFill>
                  <a:srgbClr val="0073AD"/>
                </a:solidFill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rgbClr val="0073AD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2533" name="Rectangle 6"/>
          <p:cNvSpPr/>
          <p:nvPr/>
        </p:nvSpPr>
        <p:spPr>
          <a:xfrm>
            <a:off x="995363" y="930275"/>
            <a:ext cx="7262812" cy="396875"/>
          </a:xfrm>
          <a:prstGeom prst="rect">
            <a:avLst/>
          </a:prstGeom>
          <a:noFill/>
          <a:ln w="38100">
            <a:noFill/>
          </a:ln>
        </p:spPr>
        <p:txBody>
          <a:bodyPr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b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叉车直行操作（</a:t>
            </a:r>
            <a:r>
              <a:rPr lang="en-US" altLang="zh-CN" sz="2000" b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1</a:t>
            </a:r>
            <a:r>
              <a:rPr lang="zh-CN" altLang="en-US" sz="2000" b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）</a:t>
            </a:r>
            <a:r>
              <a:rPr lang="en-US" altLang="zh-CN" sz="2000" b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--</a:t>
            </a:r>
            <a:r>
              <a:rPr lang="zh-CN" altLang="en-US" sz="2000" b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空叉行驶时货叉平行行驶，右侧通行。 </a:t>
            </a:r>
            <a:endParaRPr lang="en-US" altLang="zh-CN" sz="2000" b="0" dirty="0">
              <a:solidFill>
                <a:schemeClr val="accent1"/>
              </a:solidFill>
              <a:latin typeface="楷体_GB2312" charset="-122"/>
              <a:ea typeface="楷体_GB2312" charset="-122"/>
            </a:endParaRPr>
          </a:p>
        </p:txBody>
      </p:sp>
      <p:sp>
        <p:nvSpPr>
          <p:cNvPr id="22534" name="Rectangle 17"/>
          <p:cNvSpPr/>
          <p:nvPr/>
        </p:nvSpPr>
        <p:spPr>
          <a:xfrm>
            <a:off x="2220913" y="4600575"/>
            <a:ext cx="1900237" cy="322263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dirty="0">
                <a:solidFill>
                  <a:srgbClr val="66FF33"/>
                </a:solidFill>
                <a:ea typeface="楷体_GB2312" charset="-122"/>
              </a:rPr>
              <a:t>右侧行驶</a:t>
            </a:r>
            <a:endParaRPr lang="zh-CN" altLang="en-US" sz="2000" dirty="0">
              <a:solidFill>
                <a:srgbClr val="66FF33"/>
              </a:solidFill>
              <a:ea typeface="楷体_GB2312" charset="-122"/>
            </a:endParaRPr>
          </a:p>
        </p:txBody>
      </p:sp>
      <p:sp>
        <p:nvSpPr>
          <p:cNvPr id="22535" name="Rectangle 19"/>
          <p:cNvSpPr/>
          <p:nvPr/>
        </p:nvSpPr>
        <p:spPr>
          <a:xfrm>
            <a:off x="4151313" y="4022725"/>
            <a:ext cx="1290637" cy="258763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dirty="0">
                <a:solidFill>
                  <a:srgbClr val="66FF33"/>
                </a:solidFill>
                <a:ea typeface="楷体_GB2312" charset="-122"/>
              </a:rPr>
              <a:t>货叉与地面平行</a:t>
            </a:r>
            <a:endParaRPr lang="en-US" altLang="zh-CN" sz="2000" dirty="0">
              <a:solidFill>
                <a:srgbClr val="66FF33"/>
              </a:solidFill>
              <a:ea typeface="楷体_GB2312" charset="-122"/>
            </a:endParaRPr>
          </a:p>
        </p:txBody>
      </p:sp>
      <p:sp>
        <p:nvSpPr>
          <p:cNvPr id="22536" name="Oval 20"/>
          <p:cNvSpPr/>
          <p:nvPr/>
        </p:nvSpPr>
        <p:spPr>
          <a:xfrm>
            <a:off x="2728913" y="4030663"/>
            <a:ext cx="1174750" cy="382587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22537" name="Text Box 23"/>
          <p:cNvSpPr/>
          <p:nvPr/>
        </p:nvSpPr>
        <p:spPr>
          <a:xfrm>
            <a:off x="638175" y="411163"/>
            <a:ext cx="3267075" cy="457200"/>
          </a:xfrm>
          <a:prstGeom prst="rect">
            <a:avLst/>
          </a:prstGeom>
          <a:noFill/>
          <a:ln w="38100">
            <a:noFill/>
          </a:ln>
        </p:spPr>
        <p:txBody>
          <a:bodyPr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zh-CN" altLang="en-US" sz="2400" i="1" dirty="0">
                <a:solidFill>
                  <a:srgbClr val="0073AD"/>
                </a:solidFill>
                <a:ea typeface="宋体" panose="02010600030101010101" pitchFamily="2" charset="-122"/>
              </a:rPr>
              <a:t>四、驾驶技术</a:t>
            </a:r>
            <a:r>
              <a:rPr lang="zh-CN" altLang="en-US" sz="2400" dirty="0">
                <a:solidFill>
                  <a:srgbClr val="0073AD"/>
                </a:solidFill>
                <a:ea typeface="楷体_GB2312" charset="-122"/>
              </a:rPr>
              <a:t>  </a:t>
            </a:r>
            <a:endParaRPr lang="zh-CN" altLang="en-US" sz="2400" dirty="0">
              <a:solidFill>
                <a:srgbClr val="0073AD"/>
              </a:solidFill>
              <a:ea typeface="楷体_GB2312" charset="-122"/>
            </a:endParaRPr>
          </a:p>
        </p:txBody>
      </p:sp>
      <p:sp>
        <p:nvSpPr>
          <p:cNvPr id="22538" name="Text Box 24"/>
          <p:cNvSpPr/>
          <p:nvPr/>
        </p:nvSpPr>
        <p:spPr>
          <a:xfrm>
            <a:off x="398463" y="5145088"/>
            <a:ext cx="8286750" cy="1187450"/>
          </a:xfrm>
          <a:prstGeom prst="rect">
            <a:avLst/>
          </a:prstGeom>
          <a:noFill/>
          <a:ln w="38100">
            <a:noFill/>
          </a:ln>
        </p:spPr>
        <p:txBody>
          <a:bodyPr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b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注意事项：</a:t>
            </a:r>
            <a:r>
              <a:rPr lang="zh-CN" altLang="en-US" sz="2000" b="0" dirty="0">
                <a:latin typeface="楷体_GB2312" charset="-122"/>
                <a:ea typeface="楷体_GB2312" charset="-122"/>
              </a:rPr>
              <a:t>叉车在无货行驶过程中，货叉与地面的高度以起落架上的表注为标准距地面大约</a:t>
            </a:r>
            <a:r>
              <a:rPr lang="en-US" altLang="zh-CN" sz="2000" b="0" dirty="0">
                <a:latin typeface="楷体_GB2312" charset="-122"/>
                <a:ea typeface="楷体_GB2312" charset="-122"/>
              </a:rPr>
              <a:t>10-20cm</a:t>
            </a:r>
            <a:r>
              <a:rPr lang="zh-CN" altLang="en-US" sz="2000" b="0" dirty="0">
                <a:latin typeface="楷体_GB2312" charset="-122"/>
                <a:ea typeface="楷体_GB2312" charset="-122"/>
              </a:rPr>
              <a:t>，且货叉向上倾斜货叉应保持水平，不应上背或下倾，严禁急刹车和高速转弯。 </a:t>
            </a:r>
            <a:endParaRPr lang="zh-CN" altLang="en-US" sz="2000" b="0" dirty="0">
              <a:latin typeface="楷体_GB2312" charset="-122"/>
              <a:ea typeface="楷体_GB231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5268" y="1714500"/>
            <a:ext cx="5566410" cy="2353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5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5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5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5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5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5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5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5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图片 12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65150" y="1404938"/>
            <a:ext cx="5929313" cy="4138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日期占位符 3"/>
          <p:cNvSpPr/>
          <p:nvPr/>
        </p:nvSpPr>
        <p:spPr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fld id="{BB962C8B-B14F-4D97-AF65-F5344CB8AC3E}" type="datetime1">
              <a:rPr lang="en-GB" altLang="zh-CN" sz="1200" b="0" dirty="0">
                <a:solidFill>
                  <a:srgbClr val="0073AD"/>
                </a:solidFill>
                <a:ea typeface="宋体" panose="02010600030101010101" pitchFamily="2" charset="-122"/>
              </a:rPr>
            </a:fld>
            <a:endParaRPr lang="en-GB" altLang="zh-CN" sz="1200" b="0" dirty="0">
              <a:solidFill>
                <a:srgbClr val="0073AD"/>
              </a:solidFill>
              <a:ea typeface="宋体" panose="02010600030101010101" pitchFamily="2" charset="-122"/>
            </a:endParaRPr>
          </a:p>
        </p:txBody>
      </p:sp>
      <p:sp>
        <p:nvSpPr>
          <p:cNvPr id="23556" name="灯片编号占位符 4"/>
          <p:cNvSpPr/>
          <p:nvPr/>
        </p:nvSpPr>
        <p:spPr>
          <a:xfrm>
            <a:off x="8070850" y="6569075"/>
            <a:ext cx="811213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zh-CN" altLang="en-US" sz="1400" b="0" dirty="0">
                <a:solidFill>
                  <a:srgbClr val="0073AD"/>
                </a:solidFill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rgbClr val="0073AD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3557" name="Rectangle 9"/>
          <p:cNvSpPr/>
          <p:nvPr>
            <p:ph type="title" idx="4294967295"/>
          </p:nvPr>
        </p:nvSpPr>
        <p:spPr>
          <a:xfrm>
            <a:off x="403225" y="406400"/>
            <a:ext cx="7391400" cy="762000"/>
          </a:xfrm>
          <a:ln/>
        </p:spPr>
        <p:txBody>
          <a:bodyPr vert="horz" wrap="none" lIns="54000" tIns="10800" rIns="54000" bIns="10800" anchor="ctr" anchorCtr="0"/>
          <a:p>
            <a:pPr algn="l" eaLnBrk="1" hangingPunct="1">
              <a:lnSpc>
                <a:spcPct val="120000"/>
              </a:lnSpc>
            </a:pPr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叉车倒车操作（</a:t>
            </a:r>
            <a:r>
              <a:rPr lang="en-US" altLang="zh-CN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1</a:t>
            </a:r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）</a:t>
            </a:r>
            <a:b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</a:br>
            <a:r>
              <a:rPr lang="en-US" altLang="zh-CN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--</a:t>
            </a:r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左手掌握方向盘轮轴，右手扶叉车右后侧门架，身体右转</a:t>
            </a:r>
            <a:r>
              <a:rPr lang="en-US" altLang="zh-CN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45</a:t>
            </a:r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度</a:t>
            </a:r>
            <a:endParaRPr lang="zh-CN" altLang="en-US" sz="2000" b="0" i="0" dirty="0">
              <a:solidFill>
                <a:schemeClr val="accent1"/>
              </a:solidFill>
              <a:latin typeface="楷体_GB2312" charset="-122"/>
              <a:ea typeface="楷体_GB2312" charset="-122"/>
            </a:endParaRPr>
          </a:p>
        </p:txBody>
      </p:sp>
      <p:sp>
        <p:nvSpPr>
          <p:cNvPr id="23558" name="Oval 11"/>
          <p:cNvSpPr/>
          <p:nvPr/>
        </p:nvSpPr>
        <p:spPr>
          <a:xfrm>
            <a:off x="3440113" y="2724150"/>
            <a:ext cx="669925" cy="9906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23559" name="AutoShape 12"/>
          <p:cNvSpPr/>
          <p:nvPr/>
        </p:nvSpPr>
        <p:spPr>
          <a:xfrm>
            <a:off x="4232275" y="3194050"/>
            <a:ext cx="2173288" cy="261938"/>
          </a:xfrm>
          <a:prstGeom prst="rightArrow">
            <a:avLst>
              <a:gd name="adj1" fmla="val 50000"/>
              <a:gd name="adj2" fmla="val 136477"/>
            </a:avLst>
          </a:prstGeom>
          <a:noFill/>
          <a:ln w="38100" cap="flat" cmpd="sng">
            <a:solidFill>
              <a:srgbClr val="FFAFA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23560" name="Rectangle 13"/>
          <p:cNvSpPr/>
          <p:nvPr/>
        </p:nvSpPr>
        <p:spPr>
          <a:xfrm>
            <a:off x="6429375" y="2819400"/>
            <a:ext cx="2436813" cy="960438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US" altLang="zh-CN" sz="2000" b="0" dirty="0">
                <a:latin typeface="Times New Roman" panose="02020603050405020304" charset="0"/>
                <a:ea typeface="楷体_GB2312" charset="-122"/>
              </a:rPr>
              <a:t>1</a:t>
            </a:r>
            <a:r>
              <a:rPr lang="zh-CN" altLang="en-US" sz="2000" b="0" dirty="0">
                <a:latin typeface="Times New Roman" panose="02020603050405020304" charset="0"/>
                <a:ea typeface="楷体_GB2312" charset="-122"/>
              </a:rPr>
              <a:t>、右手扶叉车后门架 </a:t>
            </a:r>
            <a:endParaRPr lang="en-US" altLang="zh-CN" sz="2000" b="0" dirty="0">
              <a:latin typeface="Times New Roman" panose="02020603050405020304" charset="0"/>
              <a:ea typeface="楷体_GB2312" charset="-122"/>
            </a:endParaRPr>
          </a:p>
        </p:txBody>
      </p:sp>
      <p:sp>
        <p:nvSpPr>
          <p:cNvPr id="23561" name="Oval 14"/>
          <p:cNvSpPr/>
          <p:nvPr/>
        </p:nvSpPr>
        <p:spPr>
          <a:xfrm>
            <a:off x="3149600" y="2085975"/>
            <a:ext cx="357188" cy="855663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23562" name="AutoShape 15"/>
          <p:cNvSpPr/>
          <p:nvPr/>
        </p:nvSpPr>
        <p:spPr>
          <a:xfrm>
            <a:off x="3132138" y="3063875"/>
            <a:ext cx="233362" cy="2262188"/>
          </a:xfrm>
          <a:prstGeom prst="downArrow">
            <a:avLst>
              <a:gd name="adj1" fmla="val 50000"/>
              <a:gd name="adj2" fmla="val 126065"/>
            </a:avLst>
          </a:prstGeom>
          <a:noFill/>
          <a:ln w="38100" cap="flat" cmpd="sng">
            <a:solidFill>
              <a:srgbClr val="FFAFA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23563" name="Rectangle 16"/>
          <p:cNvSpPr/>
          <p:nvPr/>
        </p:nvSpPr>
        <p:spPr>
          <a:xfrm>
            <a:off x="2049463" y="5507038"/>
            <a:ext cx="2744787" cy="377825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US" altLang="zh-CN" sz="2000" b="0" dirty="0">
                <a:latin typeface="Times New Roman" panose="02020603050405020304" charset="0"/>
                <a:ea typeface="楷体_GB2312" charset="-122"/>
              </a:rPr>
              <a:t>2</a:t>
            </a:r>
            <a:r>
              <a:rPr lang="zh-CN" altLang="en-US" sz="2000" b="0" dirty="0">
                <a:latin typeface="Times New Roman" panose="02020603050405020304" charset="0"/>
                <a:ea typeface="楷体_GB2312" charset="-122"/>
              </a:rPr>
              <a:t>、身体右转</a:t>
            </a:r>
            <a:r>
              <a:rPr lang="en-US" altLang="zh-CN" sz="2000" b="0" dirty="0">
                <a:latin typeface="Times New Roman" panose="02020603050405020304" charset="0"/>
                <a:ea typeface="楷体_GB2312" charset="-122"/>
              </a:rPr>
              <a:t>45</a:t>
            </a:r>
            <a:r>
              <a:rPr lang="zh-CN" altLang="en-US" sz="2000" b="0" dirty="0">
                <a:latin typeface="Times New Roman" panose="02020603050405020304" charset="0"/>
                <a:ea typeface="楷体_GB2312" charset="-122"/>
              </a:rPr>
              <a:t>度</a:t>
            </a:r>
            <a:endParaRPr lang="en-US" altLang="zh-CN" sz="2000" b="0" dirty="0">
              <a:latin typeface="Times New Roman" panose="02020603050405020304" charset="0"/>
              <a:ea typeface="楷体_GB2312" charset="-122"/>
            </a:endParaRPr>
          </a:p>
        </p:txBody>
      </p:sp>
      <p:sp>
        <p:nvSpPr>
          <p:cNvPr id="23564" name="Rectangle 17"/>
          <p:cNvSpPr/>
          <p:nvPr/>
        </p:nvSpPr>
        <p:spPr>
          <a:xfrm>
            <a:off x="473075" y="5902325"/>
            <a:ext cx="7229475" cy="552450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b="0" dirty="0">
                <a:solidFill>
                  <a:schemeClr val="accent1"/>
                </a:solidFill>
                <a:ea typeface="楷体_GB2312" charset="-122"/>
              </a:rPr>
              <a:t>注意事项：</a:t>
            </a:r>
            <a:r>
              <a:rPr lang="zh-CN" altLang="en-US" sz="2000" b="0" dirty="0">
                <a:ea typeface="楷体_GB2312" charset="-122"/>
              </a:rPr>
              <a:t>倒车时目视后方，不易发生安全事故。</a:t>
            </a:r>
            <a:endParaRPr lang="en-US" altLang="zh-CN" sz="2000" b="0" dirty="0">
              <a:ea typeface="楷体_GB231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图片 18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7283450" y="1065213"/>
            <a:ext cx="1860550" cy="3641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图片 1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4559300" y="1103313"/>
            <a:ext cx="2717800" cy="3619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图片 1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22238" y="1095375"/>
            <a:ext cx="4411662" cy="355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1" name="日期占位符 3"/>
          <p:cNvSpPr/>
          <p:nvPr/>
        </p:nvSpPr>
        <p:spPr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fld id="{BB962C8B-B14F-4D97-AF65-F5344CB8AC3E}" type="datetime1">
              <a:rPr lang="en-GB" altLang="zh-CN" sz="1200" b="0" dirty="0">
                <a:solidFill>
                  <a:srgbClr val="0073AD"/>
                </a:solidFill>
                <a:ea typeface="宋体" panose="02010600030101010101" pitchFamily="2" charset="-122"/>
              </a:rPr>
            </a:fld>
            <a:endParaRPr lang="en-GB" altLang="zh-CN" sz="1200" b="0" dirty="0">
              <a:solidFill>
                <a:srgbClr val="0073AD"/>
              </a:solidFill>
              <a:ea typeface="宋体" panose="02010600030101010101" pitchFamily="2" charset="-122"/>
            </a:endParaRPr>
          </a:p>
        </p:txBody>
      </p:sp>
      <p:sp>
        <p:nvSpPr>
          <p:cNvPr id="24582" name="灯片编号占位符 4"/>
          <p:cNvSpPr/>
          <p:nvPr/>
        </p:nvSpPr>
        <p:spPr>
          <a:xfrm>
            <a:off x="8070850" y="6569075"/>
            <a:ext cx="811213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zh-CN" altLang="en-US" sz="1400" b="0" dirty="0">
                <a:solidFill>
                  <a:srgbClr val="0073AD"/>
                </a:solidFill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rgbClr val="0073AD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4583" name="Rectangle 2"/>
          <p:cNvSpPr/>
          <p:nvPr>
            <p:ph type="title" idx="4294967295"/>
          </p:nvPr>
        </p:nvSpPr>
        <p:spPr>
          <a:xfrm>
            <a:off x="355600" y="403225"/>
            <a:ext cx="8050213" cy="762000"/>
          </a:xfrm>
          <a:ln/>
        </p:spPr>
        <p:txBody>
          <a:bodyPr vert="horz" wrap="none" lIns="54000" tIns="10800" rIns="54000" bIns="10800" anchor="ctr" anchorCtr="0"/>
          <a:p>
            <a:pPr algn="l" eaLnBrk="1" hangingPunct="1"/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叉车停车操作</a:t>
            </a:r>
            <a:r>
              <a:rPr lang="en-US" altLang="zh-CN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--</a:t>
            </a:r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（</a:t>
            </a:r>
            <a:r>
              <a:rPr lang="en-US" altLang="zh-CN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1</a:t>
            </a:r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）叉车转弯处停车确认，叉车停放在指定位置  </a:t>
            </a:r>
            <a:endParaRPr lang="en-US" altLang="zh-CN" sz="2000" b="0" i="0" dirty="0">
              <a:solidFill>
                <a:schemeClr val="accent1"/>
              </a:solidFill>
              <a:latin typeface="楷体_GB2312" charset="-122"/>
              <a:ea typeface="楷体_GB2312" charset="-122"/>
            </a:endParaRPr>
          </a:p>
        </p:txBody>
      </p:sp>
      <p:sp>
        <p:nvSpPr>
          <p:cNvPr id="24584" name="Oval 5"/>
          <p:cNvSpPr/>
          <p:nvPr/>
        </p:nvSpPr>
        <p:spPr>
          <a:xfrm>
            <a:off x="1468438" y="3478213"/>
            <a:ext cx="1843087" cy="8128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24585" name="AutoShape 6"/>
          <p:cNvSpPr/>
          <p:nvPr/>
        </p:nvSpPr>
        <p:spPr>
          <a:xfrm>
            <a:off x="2252663" y="4306888"/>
            <a:ext cx="333375" cy="392112"/>
          </a:xfrm>
          <a:prstGeom prst="downArrow">
            <a:avLst>
              <a:gd name="adj1" fmla="val 50000"/>
              <a:gd name="adj2" fmla="val 29404"/>
            </a:avLst>
          </a:prstGeom>
          <a:noFill/>
          <a:ln w="38100" cap="flat" cmpd="sng">
            <a:solidFill>
              <a:srgbClr val="FFAFA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24586" name="Rectangle 7"/>
          <p:cNvSpPr/>
          <p:nvPr/>
        </p:nvSpPr>
        <p:spPr>
          <a:xfrm>
            <a:off x="393700" y="4670425"/>
            <a:ext cx="4340225" cy="493713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US" altLang="zh-CN" sz="2000" b="0" dirty="0">
                <a:latin typeface="Times New Roman" panose="02020603050405020304" charset="0"/>
                <a:ea typeface="楷体_GB2312" charset="-122"/>
              </a:rPr>
              <a:t>1</a:t>
            </a:r>
            <a:r>
              <a:rPr lang="zh-CN" altLang="en-US" sz="2000" b="0" dirty="0">
                <a:latin typeface="Times New Roman" panose="02020603050405020304" charset="0"/>
                <a:ea typeface="楷体_GB2312" charset="-122"/>
              </a:rPr>
              <a:t>、转弯处停车确认  </a:t>
            </a:r>
            <a:endParaRPr lang="en-US" altLang="zh-CN" sz="2000" b="0" dirty="0">
              <a:latin typeface="Times New Roman" panose="02020603050405020304" charset="0"/>
              <a:ea typeface="楷体_GB2312" charset="-122"/>
            </a:endParaRPr>
          </a:p>
        </p:txBody>
      </p:sp>
      <p:sp>
        <p:nvSpPr>
          <p:cNvPr id="24587" name="Oval 9"/>
          <p:cNvSpPr/>
          <p:nvPr/>
        </p:nvSpPr>
        <p:spPr>
          <a:xfrm>
            <a:off x="5049838" y="2890838"/>
            <a:ext cx="1700212" cy="1698625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24588" name="AutoShape 10"/>
          <p:cNvSpPr/>
          <p:nvPr/>
        </p:nvSpPr>
        <p:spPr>
          <a:xfrm>
            <a:off x="5803900" y="4549775"/>
            <a:ext cx="392113" cy="479425"/>
          </a:xfrm>
          <a:prstGeom prst="downArrow">
            <a:avLst>
              <a:gd name="adj1" fmla="val 50000"/>
              <a:gd name="adj2" fmla="val 30566"/>
            </a:avLst>
          </a:prstGeom>
          <a:noFill/>
          <a:ln w="38100" cap="flat" cmpd="sng">
            <a:solidFill>
              <a:srgbClr val="FFAFA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24589" name="Rectangle 11"/>
          <p:cNvSpPr/>
          <p:nvPr/>
        </p:nvSpPr>
        <p:spPr>
          <a:xfrm>
            <a:off x="4870450" y="4892675"/>
            <a:ext cx="3919538" cy="571500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US" altLang="zh-CN" sz="2000" b="0" dirty="0">
                <a:latin typeface="Times New Roman" panose="02020603050405020304" charset="0"/>
                <a:ea typeface="楷体_GB2312" charset="-122"/>
              </a:rPr>
              <a:t>2</a:t>
            </a:r>
            <a:r>
              <a:rPr lang="zh-CN" altLang="en-US" sz="2000" b="0" dirty="0">
                <a:latin typeface="Times New Roman" panose="02020603050405020304" charset="0"/>
                <a:ea typeface="楷体_GB2312" charset="-122"/>
              </a:rPr>
              <a:t>、叉车停放区域  </a:t>
            </a:r>
            <a:endParaRPr lang="en-US" altLang="zh-CN" sz="2000" b="0" dirty="0">
              <a:latin typeface="Times New Roman" panose="02020603050405020304" charset="0"/>
              <a:ea typeface="楷体_GB2312" charset="-122"/>
            </a:endParaRPr>
          </a:p>
        </p:txBody>
      </p:sp>
      <p:sp>
        <p:nvSpPr>
          <p:cNvPr id="24590" name="Oval 14"/>
          <p:cNvSpPr/>
          <p:nvPr/>
        </p:nvSpPr>
        <p:spPr>
          <a:xfrm>
            <a:off x="7904163" y="2486025"/>
            <a:ext cx="666750" cy="392113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24591" name="Rectangle 15"/>
          <p:cNvSpPr/>
          <p:nvPr/>
        </p:nvSpPr>
        <p:spPr>
          <a:xfrm>
            <a:off x="7296150" y="1447800"/>
            <a:ext cx="1704975" cy="449263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dirty="0">
                <a:solidFill>
                  <a:schemeClr val="accent1"/>
                </a:solidFill>
                <a:ea typeface="楷体_GB2312" charset="-122"/>
              </a:rPr>
              <a:t>电源紧急开关 </a:t>
            </a:r>
            <a:endParaRPr lang="en-US" altLang="zh-CN" sz="2000" dirty="0">
              <a:solidFill>
                <a:schemeClr val="accent1"/>
              </a:solidFill>
              <a:ea typeface="楷体_GB2312" charset="-122"/>
            </a:endParaRPr>
          </a:p>
        </p:txBody>
      </p:sp>
      <p:sp>
        <p:nvSpPr>
          <p:cNvPr id="24592" name="Text Box 17"/>
          <p:cNvSpPr/>
          <p:nvPr/>
        </p:nvSpPr>
        <p:spPr>
          <a:xfrm>
            <a:off x="352425" y="5513388"/>
            <a:ext cx="8408988" cy="833437"/>
          </a:xfrm>
          <a:prstGeom prst="rect">
            <a:avLst/>
          </a:prstGeom>
          <a:noFill/>
          <a:ln w="38100">
            <a:noFill/>
          </a:ln>
        </p:spPr>
        <p:txBody>
          <a:bodyPr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b="0" dirty="0">
                <a:solidFill>
                  <a:schemeClr val="accent1"/>
                </a:solidFill>
                <a:ea typeface="楷体_GB2312" charset="-122"/>
              </a:rPr>
              <a:t>注意事项：</a:t>
            </a:r>
            <a:r>
              <a:rPr lang="zh-CN" altLang="en-US" sz="2000" b="0" dirty="0">
                <a:ea typeface="楷体_GB2312" charset="-122"/>
              </a:rPr>
              <a:t>叉车转弯时鸣笛、停车确认后方可行驶。叉车作业完毕，必须将车停放到指定区域，拉起电源紧急开关。 </a:t>
            </a:r>
            <a:endParaRPr lang="zh-CN" altLang="en-US" sz="2000" b="0" dirty="0">
              <a:ea typeface="楷体_GB2312" charset="-122"/>
            </a:endParaRPr>
          </a:p>
        </p:txBody>
      </p:sp>
      <p:sp>
        <p:nvSpPr>
          <p:cNvPr id="24593" name="下箭头 19"/>
          <p:cNvSpPr/>
          <p:nvPr/>
        </p:nvSpPr>
        <p:spPr>
          <a:xfrm>
            <a:off x="8123238" y="1847850"/>
            <a:ext cx="212725" cy="558800"/>
          </a:xfrm>
          <a:prstGeom prst="downArrow">
            <a:avLst>
              <a:gd name="adj1" fmla="val 50000"/>
              <a:gd name="adj2" fmla="val 49825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图片 1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241925" y="1493838"/>
            <a:ext cx="3789363" cy="3563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图片 1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30200" y="1357313"/>
            <a:ext cx="4505325" cy="3578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4" name="日期占位符 3"/>
          <p:cNvSpPr/>
          <p:nvPr/>
        </p:nvSpPr>
        <p:spPr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fld id="{BB962C8B-B14F-4D97-AF65-F5344CB8AC3E}" type="datetime1">
              <a:rPr lang="en-GB" altLang="zh-CN" sz="1200" b="0" dirty="0">
                <a:solidFill>
                  <a:srgbClr val="0073AD"/>
                </a:solidFill>
                <a:ea typeface="宋体" panose="02010600030101010101" pitchFamily="2" charset="-122"/>
              </a:rPr>
            </a:fld>
            <a:endParaRPr lang="en-GB" altLang="zh-CN" sz="1200" b="0" dirty="0">
              <a:solidFill>
                <a:srgbClr val="0073AD"/>
              </a:solidFill>
              <a:ea typeface="宋体" panose="02010600030101010101" pitchFamily="2" charset="-122"/>
            </a:endParaRPr>
          </a:p>
        </p:txBody>
      </p:sp>
      <p:sp>
        <p:nvSpPr>
          <p:cNvPr id="25605" name="灯片编号占位符 4"/>
          <p:cNvSpPr/>
          <p:nvPr/>
        </p:nvSpPr>
        <p:spPr>
          <a:xfrm>
            <a:off x="8070850" y="6569075"/>
            <a:ext cx="811213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zh-CN" altLang="en-US" sz="1400" b="0" dirty="0">
                <a:solidFill>
                  <a:srgbClr val="0073AD"/>
                </a:solidFill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rgbClr val="0073AD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5606" name="Rectangle 4"/>
          <p:cNvSpPr/>
          <p:nvPr>
            <p:ph type="title" idx="4294967295"/>
          </p:nvPr>
        </p:nvSpPr>
        <p:spPr>
          <a:xfrm>
            <a:off x="220663" y="344488"/>
            <a:ext cx="8259762" cy="762000"/>
          </a:xfrm>
          <a:ln/>
        </p:spPr>
        <p:txBody>
          <a:bodyPr vert="horz" wrap="none" lIns="54000" tIns="10800" rIns="54000" bIns="10800" anchor="ctr" anchorCtr="0"/>
          <a:p>
            <a:pPr algn="l" eaLnBrk="1" hangingPunct="1"/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叉车停车操作</a:t>
            </a:r>
            <a:r>
              <a:rPr lang="en-US" altLang="zh-CN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--</a:t>
            </a:r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（</a:t>
            </a:r>
            <a:r>
              <a:rPr lang="en-US" altLang="zh-CN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2</a:t>
            </a:r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）踩住刹车，拉手制动，货叉平放置地面最低点  </a:t>
            </a:r>
            <a:endParaRPr lang="en-US" altLang="zh-CN" sz="2000" b="0" i="0" dirty="0">
              <a:solidFill>
                <a:schemeClr val="accent1"/>
              </a:solidFill>
              <a:latin typeface="楷体_GB2312" charset="-122"/>
              <a:ea typeface="楷体_GB2312" charset="-122"/>
            </a:endParaRPr>
          </a:p>
        </p:txBody>
      </p:sp>
      <p:sp>
        <p:nvSpPr>
          <p:cNvPr id="25607" name="Oval 6"/>
          <p:cNvSpPr/>
          <p:nvPr/>
        </p:nvSpPr>
        <p:spPr>
          <a:xfrm>
            <a:off x="5678488" y="2773363"/>
            <a:ext cx="1465262" cy="623887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25608" name="AutoShape 7"/>
          <p:cNvSpPr/>
          <p:nvPr/>
        </p:nvSpPr>
        <p:spPr>
          <a:xfrm>
            <a:off x="6256338" y="3527425"/>
            <a:ext cx="304800" cy="565150"/>
          </a:xfrm>
          <a:prstGeom prst="downArrow">
            <a:avLst>
              <a:gd name="adj1" fmla="val 50000"/>
              <a:gd name="adj2" fmla="val 46354"/>
            </a:avLst>
          </a:prstGeom>
          <a:noFill/>
          <a:ln w="38100" cap="flat" cmpd="sng">
            <a:solidFill>
              <a:srgbClr val="FFAFA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25609" name="Rectangle 8"/>
          <p:cNvSpPr/>
          <p:nvPr/>
        </p:nvSpPr>
        <p:spPr>
          <a:xfrm>
            <a:off x="5540375" y="4124325"/>
            <a:ext cx="2846388" cy="404813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US" altLang="zh-CN" sz="2000" b="0" dirty="0">
                <a:latin typeface="楷体_GB2312" charset="-122"/>
                <a:ea typeface="楷体_GB2312" charset="-122"/>
              </a:rPr>
              <a:t>3</a:t>
            </a:r>
            <a:r>
              <a:rPr lang="zh-CN" altLang="en-US" sz="2000" b="0" dirty="0">
                <a:latin typeface="楷体_GB2312" charset="-122"/>
                <a:ea typeface="楷体_GB2312" charset="-122"/>
              </a:rPr>
              <a:t>、货叉平放地面最低点 </a:t>
            </a:r>
            <a:endParaRPr lang="en-US" altLang="zh-CN" sz="2000" b="0" dirty="0">
              <a:latin typeface="楷体_GB2312" charset="-122"/>
              <a:ea typeface="楷体_GB2312" charset="-122"/>
            </a:endParaRPr>
          </a:p>
        </p:txBody>
      </p:sp>
      <p:sp>
        <p:nvSpPr>
          <p:cNvPr id="25610" name="Oval 12"/>
          <p:cNvSpPr/>
          <p:nvPr/>
        </p:nvSpPr>
        <p:spPr>
          <a:xfrm>
            <a:off x="2319338" y="2800350"/>
            <a:ext cx="1184275" cy="1062038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25611" name="AutoShape 14"/>
          <p:cNvSpPr/>
          <p:nvPr/>
        </p:nvSpPr>
        <p:spPr>
          <a:xfrm>
            <a:off x="2659063" y="1546225"/>
            <a:ext cx="658812" cy="1036638"/>
          </a:xfrm>
          <a:prstGeom prst="upArrow">
            <a:avLst>
              <a:gd name="adj1" fmla="val 50000"/>
              <a:gd name="adj2" fmla="val 50279"/>
            </a:avLst>
          </a:prstGeom>
          <a:noFill/>
          <a:ln w="38100" cap="flat" cmpd="sng">
            <a:solidFill>
              <a:srgbClr val="FFAFA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25612" name="Rectangle 15"/>
          <p:cNvSpPr/>
          <p:nvPr/>
        </p:nvSpPr>
        <p:spPr>
          <a:xfrm>
            <a:off x="1941513" y="1049338"/>
            <a:ext cx="2781300" cy="536575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US" altLang="zh-CN" sz="2000" b="0" dirty="0">
                <a:latin typeface="Times New Roman" panose="02020603050405020304" charset="0"/>
                <a:ea typeface="楷体_GB2312" charset="-122"/>
              </a:rPr>
              <a:t>2</a:t>
            </a:r>
            <a:r>
              <a:rPr lang="zh-CN" altLang="en-US" sz="2000" b="0" dirty="0">
                <a:latin typeface="Times New Roman" panose="02020603050405020304" charset="0"/>
                <a:ea typeface="楷体_GB2312" charset="-122"/>
              </a:rPr>
              <a:t>、拉手刹  </a:t>
            </a:r>
            <a:endParaRPr lang="zh-CN" altLang="en-US" sz="2000" b="0" dirty="0">
              <a:latin typeface="Times New Roman" panose="02020603050405020304" charset="0"/>
              <a:ea typeface="楷体_GB2312" charset="-122"/>
            </a:endParaRPr>
          </a:p>
        </p:txBody>
      </p:sp>
      <p:sp>
        <p:nvSpPr>
          <p:cNvPr id="25613" name="Rectangle 18"/>
          <p:cNvSpPr/>
          <p:nvPr/>
        </p:nvSpPr>
        <p:spPr>
          <a:xfrm>
            <a:off x="4529138" y="4608513"/>
            <a:ext cx="2117725" cy="493712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b="0" dirty="0">
                <a:latin typeface="楷体_GB2312" charset="-122"/>
                <a:ea typeface="楷体_GB2312" charset="-122"/>
              </a:rPr>
              <a:t> </a:t>
            </a:r>
            <a:endParaRPr lang="en-US" altLang="zh-CN" sz="2000" b="0" dirty="0">
              <a:latin typeface="楷体_GB2312" charset="-122"/>
              <a:ea typeface="楷体_GB2312" charset="-122"/>
            </a:endParaRPr>
          </a:p>
        </p:txBody>
      </p:sp>
      <p:sp>
        <p:nvSpPr>
          <p:cNvPr id="25614" name="Rectangle 19"/>
          <p:cNvSpPr/>
          <p:nvPr/>
        </p:nvSpPr>
        <p:spPr>
          <a:xfrm>
            <a:off x="155575" y="5864225"/>
            <a:ext cx="6678613" cy="522288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b="0" dirty="0">
                <a:solidFill>
                  <a:schemeClr val="accent1"/>
                </a:solidFill>
                <a:ea typeface="楷体_GB2312" charset="-122"/>
              </a:rPr>
              <a:t>注意事项：</a:t>
            </a:r>
            <a:r>
              <a:rPr lang="zh-CN" altLang="en-US" sz="2000" b="0" dirty="0">
                <a:ea typeface="楷体_GB2312" charset="-122"/>
              </a:rPr>
              <a:t>下车时将货叉平放地面，拉手刹，防止溜车。</a:t>
            </a:r>
            <a:endParaRPr lang="en-US" altLang="zh-CN" sz="2000" b="0" dirty="0">
              <a:ea typeface="楷体_GB2312" charset="-122"/>
            </a:endParaRPr>
          </a:p>
        </p:txBody>
      </p:sp>
      <p:sp>
        <p:nvSpPr>
          <p:cNvPr id="25615" name="Oval 12"/>
          <p:cNvSpPr/>
          <p:nvPr/>
        </p:nvSpPr>
        <p:spPr>
          <a:xfrm>
            <a:off x="1790700" y="1895475"/>
            <a:ext cx="895350" cy="8001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25616" name="下箭头 19"/>
          <p:cNvSpPr/>
          <p:nvPr/>
        </p:nvSpPr>
        <p:spPr>
          <a:xfrm>
            <a:off x="1762125" y="2790825"/>
            <a:ext cx="585788" cy="1111250"/>
          </a:xfrm>
          <a:prstGeom prst="downArrow">
            <a:avLst>
              <a:gd name="adj1" fmla="val 50000"/>
              <a:gd name="adj2" fmla="val 4984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25617" name="矩形 20"/>
          <p:cNvSpPr/>
          <p:nvPr/>
        </p:nvSpPr>
        <p:spPr>
          <a:xfrm>
            <a:off x="1790700" y="3228975"/>
            <a:ext cx="500063" cy="1631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US" altLang="zh-CN" sz="2000" b="0" dirty="0">
                <a:latin typeface="Times New Roman" panose="02020603050405020304" charset="0"/>
                <a:ea typeface="楷体_GB2312" charset="-122"/>
              </a:rPr>
              <a:t>1</a:t>
            </a:r>
            <a:r>
              <a:rPr lang="zh-CN" altLang="en-US" sz="2000" b="0" dirty="0">
                <a:solidFill>
                  <a:srgbClr val="00FF00"/>
                </a:solidFill>
                <a:latin typeface="Times New Roman" panose="02020603050405020304" charset="0"/>
                <a:ea typeface="楷体_GB2312" charset="-122"/>
              </a:rPr>
              <a:t>、档归空位  </a:t>
            </a:r>
            <a:endParaRPr lang="zh-CN" altLang="en-US" sz="2000" b="0" dirty="0">
              <a:solidFill>
                <a:srgbClr val="00FF00"/>
              </a:solidFill>
              <a:latin typeface="Times New Roman" panose="02020603050405020304" charset="0"/>
              <a:ea typeface="楷体_GB231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图片 9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65125" y="942975"/>
            <a:ext cx="6554788" cy="4916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日期占位符 3"/>
          <p:cNvSpPr/>
          <p:nvPr/>
        </p:nvSpPr>
        <p:spPr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fld id="{BB962C8B-B14F-4D97-AF65-F5344CB8AC3E}" type="datetime1">
              <a:rPr lang="en-GB" altLang="zh-CN" sz="1200" b="0" dirty="0">
                <a:solidFill>
                  <a:srgbClr val="0073AD"/>
                </a:solidFill>
                <a:ea typeface="宋体" panose="02010600030101010101" pitchFamily="2" charset="-122"/>
              </a:rPr>
            </a:fld>
            <a:endParaRPr lang="en-GB" altLang="zh-CN" sz="1200" b="0" dirty="0">
              <a:solidFill>
                <a:srgbClr val="0073AD"/>
              </a:solidFill>
              <a:ea typeface="宋体" panose="02010600030101010101" pitchFamily="2" charset="-122"/>
            </a:endParaRPr>
          </a:p>
        </p:txBody>
      </p:sp>
      <p:sp>
        <p:nvSpPr>
          <p:cNvPr id="26628" name="灯片编号占位符 4"/>
          <p:cNvSpPr/>
          <p:nvPr/>
        </p:nvSpPr>
        <p:spPr>
          <a:xfrm>
            <a:off x="8070850" y="6569075"/>
            <a:ext cx="811213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zh-CN" altLang="en-US" sz="1400" b="0" dirty="0">
                <a:solidFill>
                  <a:srgbClr val="0073AD"/>
                </a:solidFill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rgbClr val="0073AD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6629" name="Rectangle 4"/>
          <p:cNvSpPr/>
          <p:nvPr>
            <p:ph type="title" idx="4294967295"/>
          </p:nvPr>
        </p:nvSpPr>
        <p:spPr>
          <a:xfrm>
            <a:off x="265113" y="342900"/>
            <a:ext cx="7464425" cy="762000"/>
          </a:xfrm>
          <a:ln/>
        </p:spPr>
        <p:txBody>
          <a:bodyPr vert="horz" wrap="none" lIns="54000" tIns="10800" rIns="54000" bIns="10800" anchor="ctr" anchorCtr="0"/>
          <a:p>
            <a:pPr algn="l" eaLnBrk="1" hangingPunct="1"/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叉车停车操作</a:t>
            </a:r>
            <a:r>
              <a:rPr lang="en-US" altLang="zh-CN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--</a:t>
            </a:r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（</a:t>
            </a:r>
            <a:r>
              <a:rPr lang="en-US" altLang="zh-CN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3</a:t>
            </a:r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）叉车关闭点火锁  </a:t>
            </a:r>
            <a:endParaRPr lang="en-US" altLang="zh-CN" sz="2000" b="0" i="0" dirty="0">
              <a:solidFill>
                <a:schemeClr val="accent1"/>
              </a:solidFill>
              <a:latin typeface="楷体_GB2312" charset="-122"/>
              <a:ea typeface="楷体_GB2312" charset="-122"/>
            </a:endParaRPr>
          </a:p>
        </p:txBody>
      </p:sp>
      <p:sp>
        <p:nvSpPr>
          <p:cNvPr id="26630" name="Rectangle 6"/>
          <p:cNvSpPr/>
          <p:nvPr/>
        </p:nvSpPr>
        <p:spPr>
          <a:xfrm>
            <a:off x="3360738" y="5521325"/>
            <a:ext cx="1570037" cy="434975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b="0" dirty="0">
                <a:ea typeface="楷体_GB2312" charset="-122"/>
              </a:rPr>
              <a:t>逆时针转动  </a:t>
            </a:r>
            <a:endParaRPr lang="en-US" altLang="zh-CN" sz="2000" b="0" dirty="0">
              <a:ea typeface="楷体_GB2312" charset="-122"/>
            </a:endParaRPr>
          </a:p>
        </p:txBody>
      </p:sp>
      <p:sp>
        <p:nvSpPr>
          <p:cNvPr id="26631" name="Oval 7"/>
          <p:cNvSpPr/>
          <p:nvPr/>
        </p:nvSpPr>
        <p:spPr>
          <a:xfrm>
            <a:off x="2932113" y="2393950"/>
            <a:ext cx="2176462" cy="1147763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26632" name="Rectangle 8"/>
          <p:cNvSpPr/>
          <p:nvPr/>
        </p:nvSpPr>
        <p:spPr>
          <a:xfrm>
            <a:off x="3224213" y="2655888"/>
            <a:ext cx="1693862" cy="581025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400" dirty="0">
                <a:solidFill>
                  <a:srgbClr val="66FF33"/>
                </a:solidFill>
                <a:ea typeface="楷体_GB2312" charset="-122"/>
              </a:rPr>
              <a:t>点火锁 </a:t>
            </a:r>
            <a:endParaRPr lang="en-US" altLang="zh-CN" sz="2400" dirty="0">
              <a:solidFill>
                <a:srgbClr val="66FF33"/>
              </a:solidFill>
              <a:ea typeface="楷体_GB2312" charset="-122"/>
            </a:endParaRPr>
          </a:p>
        </p:txBody>
      </p:sp>
      <p:sp>
        <p:nvSpPr>
          <p:cNvPr id="26633" name="Rectangle 9"/>
          <p:cNvSpPr/>
          <p:nvPr/>
        </p:nvSpPr>
        <p:spPr>
          <a:xfrm>
            <a:off x="1462088" y="5999163"/>
            <a:ext cx="6418262" cy="465137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b="0" dirty="0">
                <a:solidFill>
                  <a:schemeClr val="accent1"/>
                </a:solidFill>
                <a:ea typeface="楷体_GB2312" charset="-122"/>
              </a:rPr>
              <a:t>注意事项</a:t>
            </a:r>
            <a:r>
              <a:rPr lang="zh-CN" altLang="en-US" sz="2000" b="0" dirty="0">
                <a:solidFill>
                  <a:schemeClr val="tx2"/>
                </a:solidFill>
                <a:ea typeface="楷体_GB2312" charset="-122"/>
              </a:rPr>
              <a:t>：下车时将钥匙取下，防止其他人动用叉车。 </a:t>
            </a:r>
            <a:endParaRPr lang="en-US" altLang="zh-CN" sz="2000" b="0" dirty="0">
              <a:solidFill>
                <a:schemeClr val="tx2"/>
              </a:solidFill>
              <a:ea typeface="楷体_GB231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图片 13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751388" y="1552575"/>
            <a:ext cx="4270375" cy="3400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1" name="图片 1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12713" y="1546225"/>
            <a:ext cx="4556125" cy="3416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2" name="日期占位符 3"/>
          <p:cNvSpPr/>
          <p:nvPr/>
        </p:nvSpPr>
        <p:spPr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fld id="{BB962C8B-B14F-4D97-AF65-F5344CB8AC3E}" type="datetime1">
              <a:rPr lang="en-GB" altLang="zh-CN" sz="1200" b="0" dirty="0">
                <a:solidFill>
                  <a:srgbClr val="0073AD"/>
                </a:solidFill>
                <a:ea typeface="宋体" panose="02010600030101010101" pitchFamily="2" charset="-122"/>
              </a:rPr>
            </a:fld>
            <a:endParaRPr lang="en-GB" altLang="zh-CN" sz="1200" b="0" dirty="0">
              <a:solidFill>
                <a:srgbClr val="0073AD"/>
              </a:solidFill>
              <a:ea typeface="宋体" panose="02010600030101010101" pitchFamily="2" charset="-122"/>
            </a:endParaRPr>
          </a:p>
        </p:txBody>
      </p:sp>
      <p:sp>
        <p:nvSpPr>
          <p:cNvPr id="27653" name="灯片编号占位符 4"/>
          <p:cNvSpPr/>
          <p:nvPr/>
        </p:nvSpPr>
        <p:spPr>
          <a:xfrm>
            <a:off x="8070850" y="6569075"/>
            <a:ext cx="811213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zh-CN" altLang="en-US" sz="1400" b="0" dirty="0">
                <a:solidFill>
                  <a:srgbClr val="0073AD"/>
                </a:solidFill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rgbClr val="0073AD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7654" name="Rectangle 6"/>
          <p:cNvSpPr/>
          <p:nvPr>
            <p:ph type="title" idx="4294967295"/>
          </p:nvPr>
        </p:nvSpPr>
        <p:spPr>
          <a:xfrm>
            <a:off x="255588" y="557213"/>
            <a:ext cx="6697662" cy="762000"/>
          </a:xfrm>
          <a:ln/>
        </p:spPr>
        <p:txBody>
          <a:bodyPr vert="horz" wrap="none" lIns="54000" tIns="10800" rIns="54000" bIns="10800" anchor="ctr" anchorCtr="0"/>
          <a:p>
            <a:pPr algn="l" eaLnBrk="1" hangingPunct="1"/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叉车停车操作</a:t>
            </a:r>
            <a:r>
              <a:rPr lang="en-US" altLang="zh-CN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--</a:t>
            </a:r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（</a:t>
            </a:r>
            <a:r>
              <a:rPr lang="en-US" altLang="zh-CN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4</a:t>
            </a:r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）关闭灯光装置，拉手刹。</a:t>
            </a:r>
            <a:endParaRPr lang="zh-CN" altLang="en-US" sz="2000" b="0" i="0" dirty="0">
              <a:solidFill>
                <a:schemeClr val="accent1"/>
              </a:solidFill>
              <a:latin typeface="楷体_GB2312" charset="-122"/>
              <a:ea typeface="楷体_GB2312" charset="-122"/>
            </a:endParaRPr>
          </a:p>
        </p:txBody>
      </p:sp>
      <p:sp>
        <p:nvSpPr>
          <p:cNvPr id="27655" name="Oval 7"/>
          <p:cNvSpPr/>
          <p:nvPr/>
        </p:nvSpPr>
        <p:spPr>
          <a:xfrm>
            <a:off x="1971675" y="3078163"/>
            <a:ext cx="422275" cy="898525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27656" name="Rectangle 8"/>
          <p:cNvSpPr/>
          <p:nvPr/>
        </p:nvSpPr>
        <p:spPr>
          <a:xfrm>
            <a:off x="623888" y="4994275"/>
            <a:ext cx="3349625" cy="463550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b="0" dirty="0">
                <a:ea typeface="楷体_GB2312" charset="-122"/>
              </a:rPr>
              <a:t>关闭灯光：逆时针旋转 控制杆</a:t>
            </a:r>
            <a:endParaRPr lang="en-US" altLang="zh-CN" sz="2000" b="0" dirty="0">
              <a:ea typeface="楷体_GB2312" charset="-122"/>
            </a:endParaRPr>
          </a:p>
        </p:txBody>
      </p:sp>
      <p:sp>
        <p:nvSpPr>
          <p:cNvPr id="27657" name="Rectangle 9"/>
          <p:cNvSpPr/>
          <p:nvPr/>
        </p:nvSpPr>
        <p:spPr>
          <a:xfrm>
            <a:off x="5691188" y="4922838"/>
            <a:ext cx="2687637" cy="522287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b="0" dirty="0">
                <a:ea typeface="楷体_GB2312" charset="-122"/>
              </a:rPr>
              <a:t>将手制动向上拉起 </a:t>
            </a:r>
            <a:endParaRPr lang="en-US" altLang="zh-CN" sz="2000" b="0" dirty="0">
              <a:ea typeface="楷体_GB2312" charset="-122"/>
            </a:endParaRPr>
          </a:p>
        </p:txBody>
      </p:sp>
      <p:sp>
        <p:nvSpPr>
          <p:cNvPr id="27658" name="Oval 10"/>
          <p:cNvSpPr/>
          <p:nvPr/>
        </p:nvSpPr>
        <p:spPr>
          <a:xfrm>
            <a:off x="6051550" y="2695575"/>
            <a:ext cx="1838325" cy="1179513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27659" name="Rectangle 11"/>
          <p:cNvSpPr/>
          <p:nvPr/>
        </p:nvSpPr>
        <p:spPr>
          <a:xfrm>
            <a:off x="6099175" y="2771775"/>
            <a:ext cx="1546225" cy="900113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b="0" dirty="0">
                <a:solidFill>
                  <a:srgbClr val="66FF33"/>
                </a:solidFill>
                <a:ea typeface="楷体_GB2312" charset="-122"/>
              </a:rPr>
              <a:t>手制动 </a:t>
            </a:r>
            <a:endParaRPr lang="zh-CN" altLang="en-US" sz="2000" b="0" dirty="0">
              <a:solidFill>
                <a:srgbClr val="66FF33"/>
              </a:solidFill>
              <a:ea typeface="楷体_GB2312" charset="-122"/>
            </a:endParaRPr>
          </a:p>
        </p:txBody>
      </p:sp>
      <p:sp>
        <p:nvSpPr>
          <p:cNvPr id="27660" name="Rectangle 12"/>
          <p:cNvSpPr/>
          <p:nvPr/>
        </p:nvSpPr>
        <p:spPr>
          <a:xfrm>
            <a:off x="358775" y="5588000"/>
            <a:ext cx="6894513" cy="508000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b="0" dirty="0">
                <a:solidFill>
                  <a:schemeClr val="accent1"/>
                </a:solidFill>
                <a:ea typeface="楷体_GB2312" charset="-122"/>
              </a:rPr>
              <a:t>注意事项</a:t>
            </a:r>
            <a:r>
              <a:rPr lang="zh-CN" altLang="en-US" sz="2000" b="0" dirty="0">
                <a:solidFill>
                  <a:schemeClr val="tx2"/>
                </a:solidFill>
                <a:ea typeface="楷体_GB2312" charset="-122"/>
              </a:rPr>
              <a:t>：将手制动拉起，防止溜车。 </a:t>
            </a:r>
            <a:endParaRPr lang="en-US" altLang="zh-CN" sz="2000" b="0" dirty="0">
              <a:solidFill>
                <a:schemeClr val="tx2"/>
              </a:solidFill>
              <a:ea typeface="楷体_GB231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图片 16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562475" y="1093788"/>
            <a:ext cx="4440238" cy="3554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图片 15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41288" y="1046163"/>
            <a:ext cx="4346575" cy="3695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6" name="日期占位符 3"/>
          <p:cNvSpPr/>
          <p:nvPr/>
        </p:nvSpPr>
        <p:spPr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fld id="{BB962C8B-B14F-4D97-AF65-F5344CB8AC3E}" type="datetime1">
              <a:rPr lang="en-GB" altLang="zh-CN" sz="1200" b="0" dirty="0">
                <a:solidFill>
                  <a:srgbClr val="0073AD"/>
                </a:solidFill>
                <a:ea typeface="宋体" panose="02010600030101010101" pitchFamily="2" charset="-122"/>
              </a:rPr>
            </a:fld>
            <a:endParaRPr lang="en-GB" altLang="zh-CN" sz="1200" b="0" dirty="0">
              <a:solidFill>
                <a:srgbClr val="0073AD"/>
              </a:solidFill>
              <a:ea typeface="宋体" panose="02010600030101010101" pitchFamily="2" charset="-122"/>
            </a:endParaRPr>
          </a:p>
        </p:txBody>
      </p:sp>
      <p:sp>
        <p:nvSpPr>
          <p:cNvPr id="28677" name="灯片编号占位符 4"/>
          <p:cNvSpPr/>
          <p:nvPr/>
        </p:nvSpPr>
        <p:spPr>
          <a:xfrm>
            <a:off x="8070850" y="6569075"/>
            <a:ext cx="811213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zh-CN" altLang="en-US" sz="1400" b="0" dirty="0">
                <a:solidFill>
                  <a:srgbClr val="0073AD"/>
                </a:solidFill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rgbClr val="0073AD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8678" name="Rectangle 4"/>
          <p:cNvSpPr/>
          <p:nvPr>
            <p:ph type="title" idx="4294967295"/>
          </p:nvPr>
        </p:nvSpPr>
        <p:spPr>
          <a:xfrm>
            <a:off x="376238" y="400050"/>
            <a:ext cx="7216775" cy="762000"/>
          </a:xfrm>
          <a:ln/>
        </p:spPr>
        <p:txBody>
          <a:bodyPr vert="horz" wrap="none" lIns="54000" tIns="10800" rIns="54000" bIns="10800" anchor="ctr" anchorCtr="0"/>
          <a:p>
            <a:pPr algn="l" eaLnBrk="1" hangingPunct="1"/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叉车停车操作</a:t>
            </a:r>
            <a:r>
              <a:rPr lang="en-US" altLang="zh-CN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--</a:t>
            </a:r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（</a:t>
            </a:r>
            <a:r>
              <a:rPr lang="en-US" altLang="zh-CN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5</a:t>
            </a:r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）解安全带</a:t>
            </a:r>
            <a:endParaRPr lang="en-US" altLang="zh-CN" sz="2000" b="0" i="0" dirty="0">
              <a:solidFill>
                <a:schemeClr val="accent1"/>
              </a:solidFill>
              <a:latin typeface="楷体_GB2312" charset="-122"/>
              <a:ea typeface="楷体_GB2312" charset="-122"/>
            </a:endParaRPr>
          </a:p>
        </p:txBody>
      </p:sp>
      <p:sp>
        <p:nvSpPr>
          <p:cNvPr id="28679" name="Oval 8"/>
          <p:cNvSpPr/>
          <p:nvPr/>
        </p:nvSpPr>
        <p:spPr>
          <a:xfrm>
            <a:off x="1379538" y="2511425"/>
            <a:ext cx="1379537" cy="8128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28680" name="Rectangle 9"/>
          <p:cNvSpPr/>
          <p:nvPr/>
        </p:nvSpPr>
        <p:spPr>
          <a:xfrm>
            <a:off x="782638" y="3614738"/>
            <a:ext cx="1376362" cy="406400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dirty="0">
                <a:solidFill>
                  <a:srgbClr val="66FF33"/>
                </a:solidFill>
                <a:latin typeface="楷体_GB2312" charset="-122"/>
                <a:ea typeface="楷体_GB2312" charset="-122"/>
              </a:rPr>
              <a:t>红色按钮  </a:t>
            </a:r>
            <a:endParaRPr lang="zh-CN" altLang="en-US" sz="2000" dirty="0">
              <a:solidFill>
                <a:srgbClr val="66FF33"/>
              </a:solidFill>
              <a:latin typeface="楷体_GB2312" charset="-122"/>
              <a:ea typeface="楷体_GB2312" charset="-122"/>
            </a:endParaRPr>
          </a:p>
        </p:txBody>
      </p:sp>
      <p:sp>
        <p:nvSpPr>
          <p:cNvPr id="28681" name="Rectangle 10"/>
          <p:cNvSpPr/>
          <p:nvPr/>
        </p:nvSpPr>
        <p:spPr>
          <a:xfrm>
            <a:off x="500063" y="4610100"/>
            <a:ext cx="3516312" cy="974725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b="0" dirty="0">
                <a:ea typeface="楷体_GB2312" charset="-122"/>
              </a:rPr>
              <a:t>按下安全带锁扣上的红色按钮，</a:t>
            </a:r>
            <a:endParaRPr lang="zh-CN" altLang="en-US" sz="2000" b="0" dirty="0">
              <a:ea typeface="楷体_GB2312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b="0" dirty="0">
                <a:ea typeface="楷体_GB2312" charset="-122"/>
              </a:rPr>
              <a:t>松开安全带</a:t>
            </a:r>
            <a:endParaRPr lang="en-US" altLang="zh-CN" sz="2000" b="0" dirty="0">
              <a:ea typeface="楷体_GB2312" charset="-122"/>
            </a:endParaRPr>
          </a:p>
        </p:txBody>
      </p:sp>
      <p:sp>
        <p:nvSpPr>
          <p:cNvPr id="28682" name="Rectangle 11"/>
          <p:cNvSpPr/>
          <p:nvPr/>
        </p:nvSpPr>
        <p:spPr>
          <a:xfrm>
            <a:off x="5018088" y="4567238"/>
            <a:ext cx="3802062" cy="1079500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b="0" dirty="0">
                <a:latin typeface="楷体_GB2312" charset="-122"/>
                <a:ea typeface="楷体_GB2312" charset="-122"/>
              </a:rPr>
              <a:t>按下安全带锁扣上红色按钮</a:t>
            </a:r>
            <a:r>
              <a:rPr lang="en-US" altLang="zh-CN" sz="2000" b="0" dirty="0">
                <a:latin typeface="楷体_GB2312" charset="-122"/>
                <a:ea typeface="楷体_GB2312" charset="-122"/>
              </a:rPr>
              <a:t>,</a:t>
            </a:r>
            <a:endParaRPr lang="en-US" altLang="zh-CN" sz="2000" b="0" dirty="0">
              <a:latin typeface="楷体_GB2312" charset="-122"/>
              <a:ea typeface="楷体_GB2312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b="0" dirty="0">
                <a:latin typeface="楷体_GB2312" charset="-122"/>
                <a:ea typeface="楷体_GB2312" charset="-122"/>
              </a:rPr>
              <a:t>松开安全带</a:t>
            </a:r>
            <a:r>
              <a:rPr lang="en-US" altLang="zh-CN" sz="2000" b="0" dirty="0">
                <a:latin typeface="楷体_GB2312" charset="-122"/>
                <a:ea typeface="楷体_GB2312" charset="-122"/>
              </a:rPr>
              <a:t>,</a:t>
            </a:r>
            <a:r>
              <a:rPr lang="zh-CN" altLang="en-US" sz="2000" b="0" dirty="0">
                <a:latin typeface="楷体_GB2312" charset="-122"/>
                <a:ea typeface="楷体_GB2312" charset="-122"/>
              </a:rPr>
              <a:t>自动缩回卷带器中</a:t>
            </a:r>
            <a:endParaRPr lang="en-US" altLang="zh-CN" sz="2000" b="0" dirty="0">
              <a:latin typeface="楷体_GB2312" charset="-122"/>
              <a:ea typeface="楷体_GB2312" charset="-122"/>
            </a:endParaRPr>
          </a:p>
        </p:txBody>
      </p:sp>
      <p:sp>
        <p:nvSpPr>
          <p:cNvPr id="28683" name="Oval 12"/>
          <p:cNvSpPr/>
          <p:nvPr/>
        </p:nvSpPr>
        <p:spPr>
          <a:xfrm>
            <a:off x="5986463" y="1593850"/>
            <a:ext cx="1677987" cy="1262063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28684" name="Rectangle 14"/>
          <p:cNvSpPr/>
          <p:nvPr/>
        </p:nvSpPr>
        <p:spPr>
          <a:xfrm>
            <a:off x="261938" y="5605463"/>
            <a:ext cx="5413375" cy="755650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b="0" dirty="0">
                <a:solidFill>
                  <a:schemeClr val="accent1"/>
                </a:solidFill>
                <a:ea typeface="楷体_GB2312" charset="-122"/>
              </a:rPr>
              <a:t>注意项目</a:t>
            </a:r>
            <a:r>
              <a:rPr lang="zh-CN" altLang="en-US" sz="2000" b="0" dirty="0">
                <a:solidFill>
                  <a:schemeClr val="tx2"/>
                </a:solidFill>
                <a:ea typeface="楷体_GB2312" charset="-122"/>
              </a:rPr>
              <a:t>：将安全带缩回卷带器中。</a:t>
            </a:r>
            <a:endParaRPr lang="en-US" altLang="zh-CN" sz="2000" b="0" dirty="0">
              <a:solidFill>
                <a:schemeClr val="tx2"/>
              </a:solidFill>
              <a:ea typeface="楷体_GB2312" charset="-122"/>
            </a:endParaRPr>
          </a:p>
        </p:txBody>
      </p:sp>
      <p:sp>
        <p:nvSpPr>
          <p:cNvPr id="28685" name="AutoShape 15"/>
          <p:cNvSpPr/>
          <p:nvPr/>
        </p:nvSpPr>
        <p:spPr>
          <a:xfrm rot="-2820000" flipV="1">
            <a:off x="5605463" y="3335338"/>
            <a:ext cx="1271587" cy="334962"/>
          </a:xfrm>
          <a:prstGeom prst="rightArrow">
            <a:avLst>
              <a:gd name="adj1" fmla="val 50000"/>
              <a:gd name="adj2" fmla="val 138948"/>
            </a:avLst>
          </a:prstGeom>
          <a:noFill/>
          <a:ln w="38100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28686" name="Rectangle 16"/>
          <p:cNvSpPr/>
          <p:nvPr/>
        </p:nvSpPr>
        <p:spPr>
          <a:xfrm>
            <a:off x="4835525" y="3911600"/>
            <a:ext cx="2662238" cy="592138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dirty="0">
                <a:solidFill>
                  <a:srgbClr val="66FF33"/>
                </a:solidFill>
                <a:latin typeface="楷体_GB2312" charset="-122"/>
                <a:ea typeface="楷体_GB2312" charset="-122"/>
              </a:rPr>
              <a:t> </a:t>
            </a:r>
            <a:endParaRPr lang="en-US" altLang="zh-CN" sz="2000" dirty="0">
              <a:solidFill>
                <a:srgbClr val="66FF33"/>
              </a:solidFill>
              <a:latin typeface="楷体_GB2312" charset="-122"/>
              <a:ea typeface="楷体_GB2312" charset="-122"/>
            </a:endParaRPr>
          </a:p>
        </p:txBody>
      </p:sp>
      <p:sp>
        <p:nvSpPr>
          <p:cNvPr id="28687" name="AutoShape 17"/>
          <p:cNvSpPr/>
          <p:nvPr/>
        </p:nvSpPr>
        <p:spPr>
          <a:xfrm rot="-2760000">
            <a:off x="1247775" y="3163888"/>
            <a:ext cx="914400" cy="158750"/>
          </a:xfrm>
          <a:prstGeom prst="rightArrow">
            <a:avLst>
              <a:gd name="adj1" fmla="val 50000"/>
              <a:gd name="adj2" fmla="val 143333"/>
            </a:avLst>
          </a:prstGeom>
          <a:noFill/>
          <a:ln w="38100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图片 1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976813" y="1250950"/>
            <a:ext cx="4032250" cy="3629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9" name="图片 1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69863" y="1244600"/>
            <a:ext cx="4797425" cy="361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0" name="日期占位符 3"/>
          <p:cNvSpPr/>
          <p:nvPr/>
        </p:nvSpPr>
        <p:spPr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fld id="{BB962C8B-B14F-4D97-AF65-F5344CB8AC3E}" type="datetime1">
              <a:rPr lang="en-GB" altLang="zh-CN" sz="1200" b="0" dirty="0">
                <a:solidFill>
                  <a:srgbClr val="0073AD"/>
                </a:solidFill>
                <a:ea typeface="宋体" panose="02010600030101010101" pitchFamily="2" charset="-122"/>
              </a:rPr>
            </a:fld>
            <a:endParaRPr lang="en-GB" altLang="zh-CN" sz="1200" b="0" dirty="0">
              <a:solidFill>
                <a:srgbClr val="0073AD"/>
              </a:solidFill>
              <a:ea typeface="宋体" panose="02010600030101010101" pitchFamily="2" charset="-122"/>
            </a:endParaRPr>
          </a:p>
        </p:txBody>
      </p:sp>
      <p:sp>
        <p:nvSpPr>
          <p:cNvPr id="29701" name="灯片编号占位符 4"/>
          <p:cNvSpPr/>
          <p:nvPr/>
        </p:nvSpPr>
        <p:spPr>
          <a:xfrm>
            <a:off x="8070850" y="6569075"/>
            <a:ext cx="811213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zh-CN" altLang="en-US" sz="1400" b="0" dirty="0">
                <a:solidFill>
                  <a:srgbClr val="0073AD"/>
                </a:solidFill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rgbClr val="0073AD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9702" name="Rectangle 4"/>
          <p:cNvSpPr/>
          <p:nvPr>
            <p:ph type="title" idx="4294967295"/>
          </p:nvPr>
        </p:nvSpPr>
        <p:spPr>
          <a:xfrm>
            <a:off x="344488" y="404813"/>
            <a:ext cx="7812087" cy="762000"/>
          </a:xfrm>
          <a:ln/>
        </p:spPr>
        <p:txBody>
          <a:bodyPr vert="horz" wrap="none" lIns="54000" tIns="10800" rIns="54000" bIns="10800" anchor="ctr" anchorCtr="0"/>
          <a:p>
            <a:pPr algn="l" eaLnBrk="1" hangingPunct="1"/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叉车停车操作</a:t>
            </a:r>
            <a:r>
              <a:rPr lang="en-US" altLang="zh-CN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--</a:t>
            </a:r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（</a:t>
            </a:r>
            <a:r>
              <a:rPr lang="en-US" altLang="zh-CN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6</a:t>
            </a:r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）左侧下车</a:t>
            </a:r>
            <a:endParaRPr lang="en-US" altLang="zh-CN" sz="2000" b="0" i="0" dirty="0">
              <a:solidFill>
                <a:schemeClr val="accent1"/>
              </a:solidFill>
              <a:latin typeface="楷体_GB2312" charset="-122"/>
              <a:ea typeface="楷体_GB2312" charset="-122"/>
            </a:endParaRPr>
          </a:p>
        </p:txBody>
      </p:sp>
      <p:sp>
        <p:nvSpPr>
          <p:cNvPr id="29703" name="Rectangle 7"/>
          <p:cNvSpPr/>
          <p:nvPr/>
        </p:nvSpPr>
        <p:spPr>
          <a:xfrm>
            <a:off x="2684463" y="4746625"/>
            <a:ext cx="3933825" cy="566738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b="0" dirty="0">
                <a:ea typeface="楷体_GB2312" charset="-122"/>
              </a:rPr>
              <a:t>下车标准动作 </a:t>
            </a:r>
            <a:endParaRPr lang="en-US" altLang="zh-CN" sz="2000" b="0" dirty="0">
              <a:ea typeface="楷体_GB2312" charset="-122"/>
            </a:endParaRPr>
          </a:p>
        </p:txBody>
      </p:sp>
      <p:sp>
        <p:nvSpPr>
          <p:cNvPr id="29704" name="Oval 9"/>
          <p:cNvSpPr/>
          <p:nvPr/>
        </p:nvSpPr>
        <p:spPr>
          <a:xfrm>
            <a:off x="1254125" y="1698625"/>
            <a:ext cx="960438" cy="950913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29705" name="Oval 10"/>
          <p:cNvSpPr/>
          <p:nvPr/>
        </p:nvSpPr>
        <p:spPr>
          <a:xfrm>
            <a:off x="1489075" y="3700463"/>
            <a:ext cx="1141413" cy="795337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29706" name="Oval 11"/>
          <p:cNvSpPr/>
          <p:nvPr/>
        </p:nvSpPr>
        <p:spPr>
          <a:xfrm>
            <a:off x="6575425" y="3311525"/>
            <a:ext cx="1392238" cy="750888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29707" name="Oval 12"/>
          <p:cNvSpPr/>
          <p:nvPr/>
        </p:nvSpPr>
        <p:spPr>
          <a:xfrm>
            <a:off x="6443663" y="1577975"/>
            <a:ext cx="774700" cy="982663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29708" name="Rectangle 13"/>
          <p:cNvSpPr/>
          <p:nvPr/>
        </p:nvSpPr>
        <p:spPr>
          <a:xfrm>
            <a:off x="1414463" y="1798638"/>
            <a:ext cx="471487" cy="614362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dirty="0">
                <a:solidFill>
                  <a:srgbClr val="66FF33"/>
                </a:solidFill>
                <a:ea typeface="楷体_GB2312" charset="-122"/>
              </a:rPr>
              <a:t>手</a:t>
            </a:r>
            <a:endParaRPr lang="zh-CN" altLang="en-US" sz="2000" dirty="0">
              <a:solidFill>
                <a:srgbClr val="66FF33"/>
              </a:solidFill>
              <a:ea typeface="楷体_GB2312" charset="-122"/>
            </a:endParaRPr>
          </a:p>
        </p:txBody>
      </p:sp>
      <p:sp>
        <p:nvSpPr>
          <p:cNvPr id="29709" name="Rectangle 14"/>
          <p:cNvSpPr/>
          <p:nvPr/>
        </p:nvSpPr>
        <p:spPr>
          <a:xfrm>
            <a:off x="1744663" y="3857625"/>
            <a:ext cx="706437" cy="276225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dirty="0">
                <a:solidFill>
                  <a:srgbClr val="66FF33"/>
                </a:solidFill>
                <a:ea typeface="楷体_GB2312" charset="-122"/>
              </a:rPr>
              <a:t>脚</a:t>
            </a:r>
            <a:endParaRPr lang="zh-CN" altLang="en-US" sz="2000" dirty="0">
              <a:solidFill>
                <a:srgbClr val="66FF33"/>
              </a:solidFill>
              <a:ea typeface="楷体_GB2312" charset="-122"/>
            </a:endParaRPr>
          </a:p>
        </p:txBody>
      </p:sp>
      <p:sp>
        <p:nvSpPr>
          <p:cNvPr id="29710" name="Rectangle 15"/>
          <p:cNvSpPr/>
          <p:nvPr/>
        </p:nvSpPr>
        <p:spPr>
          <a:xfrm>
            <a:off x="6592888" y="1847850"/>
            <a:ext cx="481012" cy="530225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dirty="0">
                <a:solidFill>
                  <a:srgbClr val="66FF33"/>
                </a:solidFill>
                <a:ea typeface="楷体_GB2312" charset="-122"/>
              </a:rPr>
              <a:t>手</a:t>
            </a:r>
            <a:endParaRPr lang="zh-CN" altLang="en-US" sz="2000" dirty="0">
              <a:solidFill>
                <a:srgbClr val="66FF33"/>
              </a:solidFill>
              <a:ea typeface="楷体_GB2312" charset="-122"/>
            </a:endParaRPr>
          </a:p>
        </p:txBody>
      </p:sp>
      <p:sp>
        <p:nvSpPr>
          <p:cNvPr id="29711" name="Rectangle 16"/>
          <p:cNvSpPr/>
          <p:nvPr/>
        </p:nvSpPr>
        <p:spPr>
          <a:xfrm>
            <a:off x="7045325" y="3416300"/>
            <a:ext cx="493713" cy="625475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dirty="0">
                <a:solidFill>
                  <a:srgbClr val="66FF33"/>
                </a:solidFill>
                <a:ea typeface="楷体_GB2312" charset="-122"/>
              </a:rPr>
              <a:t>脚</a:t>
            </a:r>
            <a:endParaRPr lang="zh-CN" altLang="en-US" sz="2000" dirty="0">
              <a:solidFill>
                <a:srgbClr val="66FF33"/>
              </a:solidFill>
              <a:ea typeface="楷体_GB2312" charset="-122"/>
            </a:endParaRPr>
          </a:p>
        </p:txBody>
      </p:sp>
      <p:sp>
        <p:nvSpPr>
          <p:cNvPr id="29712" name="Rectangle 17"/>
          <p:cNvSpPr/>
          <p:nvPr/>
        </p:nvSpPr>
        <p:spPr>
          <a:xfrm>
            <a:off x="176213" y="5448300"/>
            <a:ext cx="6894512" cy="538163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b="0" dirty="0">
                <a:solidFill>
                  <a:schemeClr val="accent1"/>
                </a:solidFill>
                <a:ea typeface="楷体_GB2312" charset="-122"/>
              </a:rPr>
              <a:t>注意事项</a:t>
            </a:r>
            <a:r>
              <a:rPr lang="zh-CN" altLang="en-US" sz="2000" b="0" dirty="0">
                <a:solidFill>
                  <a:schemeClr val="tx2"/>
                </a:solidFill>
                <a:ea typeface="楷体_GB2312" charset="-122"/>
              </a:rPr>
              <a:t>：按标准动作操作，在下车时不易滑倒。 </a:t>
            </a:r>
            <a:endParaRPr lang="en-US" altLang="zh-CN" sz="2000" b="0" dirty="0">
              <a:solidFill>
                <a:schemeClr val="tx2"/>
              </a:solidFill>
              <a:ea typeface="楷体_GB231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图片 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316538" y="914400"/>
            <a:ext cx="3308350" cy="4557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图片 1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962025"/>
            <a:ext cx="4957763" cy="4435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4" name="日期占位符 3"/>
          <p:cNvSpPr/>
          <p:nvPr/>
        </p:nvSpPr>
        <p:spPr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fld id="{BB962C8B-B14F-4D97-AF65-F5344CB8AC3E}" type="datetime1">
              <a:rPr lang="en-GB" altLang="zh-CN" sz="1200" b="0" dirty="0">
                <a:solidFill>
                  <a:srgbClr val="0073AD"/>
                </a:solidFill>
                <a:ea typeface="宋体" panose="02010600030101010101" pitchFamily="2" charset="-122"/>
              </a:rPr>
            </a:fld>
            <a:endParaRPr lang="en-GB" altLang="zh-CN" sz="1200" b="0" dirty="0">
              <a:solidFill>
                <a:srgbClr val="0073AD"/>
              </a:solidFill>
              <a:ea typeface="宋体" panose="02010600030101010101" pitchFamily="2" charset="-122"/>
            </a:endParaRPr>
          </a:p>
        </p:txBody>
      </p:sp>
      <p:sp>
        <p:nvSpPr>
          <p:cNvPr id="30725" name="灯片编号占位符 4"/>
          <p:cNvSpPr/>
          <p:nvPr/>
        </p:nvSpPr>
        <p:spPr>
          <a:xfrm>
            <a:off x="8070850" y="6569075"/>
            <a:ext cx="811213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zh-CN" altLang="en-US" sz="1400" b="0" dirty="0">
                <a:solidFill>
                  <a:srgbClr val="0073AD"/>
                </a:solidFill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rgbClr val="0073AD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30726" name="Rectangle 2"/>
          <p:cNvSpPr/>
          <p:nvPr>
            <p:ph type="title" idx="4294967295"/>
          </p:nvPr>
        </p:nvSpPr>
        <p:spPr>
          <a:xfrm>
            <a:off x="201613" y="215900"/>
            <a:ext cx="8629650" cy="762000"/>
          </a:xfrm>
          <a:ln/>
        </p:spPr>
        <p:txBody>
          <a:bodyPr vert="horz" wrap="none" lIns="54000" tIns="10800" rIns="54000" bIns="10800" anchor="ctr" anchorCtr="0"/>
          <a:p>
            <a:pPr algn="l" eaLnBrk="1" hangingPunct="1"/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叉车摘箱操作（</a:t>
            </a:r>
            <a:r>
              <a:rPr lang="en-US" altLang="zh-CN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1</a:t>
            </a:r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）</a:t>
            </a:r>
            <a:r>
              <a:rPr lang="en-US" altLang="zh-CN" sz="2000" b="0" i="0" dirty="0">
                <a:solidFill>
                  <a:schemeClr val="accent1"/>
                </a:solidFill>
                <a:latin typeface="宋体" panose="02010600030101010101" pitchFamily="2" charset="-122"/>
                <a:ea typeface="楷体_GB2312" charset="-122"/>
              </a:rPr>
              <a:t>—</a:t>
            </a:r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货叉向前微倾，将货叉深入货物底三分之二以上 </a:t>
            </a:r>
            <a:endParaRPr lang="zh-CN" altLang="en-US" sz="2000" b="0" i="0" dirty="0">
              <a:solidFill>
                <a:schemeClr val="accent1"/>
              </a:solidFill>
              <a:latin typeface="楷体_GB2312" charset="-122"/>
              <a:ea typeface="楷体_GB2312" charset="-122"/>
            </a:endParaRPr>
          </a:p>
        </p:txBody>
      </p:sp>
      <p:sp>
        <p:nvSpPr>
          <p:cNvPr id="30727" name="Oval 6"/>
          <p:cNvSpPr/>
          <p:nvPr/>
        </p:nvSpPr>
        <p:spPr>
          <a:xfrm>
            <a:off x="773113" y="1838325"/>
            <a:ext cx="1357312" cy="2422525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30728" name="AutoShape 7"/>
          <p:cNvSpPr/>
          <p:nvPr/>
        </p:nvSpPr>
        <p:spPr>
          <a:xfrm>
            <a:off x="1244600" y="2582863"/>
            <a:ext cx="593725" cy="2065337"/>
          </a:xfrm>
          <a:prstGeom prst="downArrow">
            <a:avLst>
              <a:gd name="adj1" fmla="val 50000"/>
              <a:gd name="adj2" fmla="val 56881"/>
            </a:avLst>
          </a:prstGeom>
          <a:noFill/>
          <a:ln w="38100" cap="flat" cmpd="sng">
            <a:solidFill>
              <a:srgbClr val="FFAFA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30729" name="Rectangle 8"/>
          <p:cNvSpPr/>
          <p:nvPr/>
        </p:nvSpPr>
        <p:spPr>
          <a:xfrm>
            <a:off x="0" y="4657725"/>
            <a:ext cx="2913063" cy="463550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US" altLang="zh-CN" sz="2000" b="0" dirty="0">
                <a:latin typeface="Times New Roman" panose="02020603050405020304" charset="0"/>
                <a:ea typeface="楷体_GB2312" charset="-122"/>
              </a:rPr>
              <a:t>1</a:t>
            </a:r>
            <a:r>
              <a:rPr lang="zh-CN" altLang="en-US" sz="2000" b="0" dirty="0">
                <a:latin typeface="Times New Roman" panose="02020603050405020304" charset="0"/>
                <a:ea typeface="楷体_GB2312" charset="-122"/>
              </a:rPr>
              <a:t>、货叉向前微倾 </a:t>
            </a:r>
            <a:endParaRPr lang="en-US" altLang="zh-CN" sz="2000" b="0" dirty="0">
              <a:latin typeface="Times New Roman" panose="02020603050405020304" charset="0"/>
              <a:ea typeface="楷体_GB2312" charset="-122"/>
            </a:endParaRPr>
          </a:p>
        </p:txBody>
      </p:sp>
      <p:sp>
        <p:nvSpPr>
          <p:cNvPr id="30730" name="Oval 9"/>
          <p:cNvSpPr/>
          <p:nvPr/>
        </p:nvSpPr>
        <p:spPr>
          <a:xfrm>
            <a:off x="6284913" y="1905000"/>
            <a:ext cx="1597025" cy="24638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30731" name="AutoShape 10"/>
          <p:cNvSpPr/>
          <p:nvPr/>
        </p:nvSpPr>
        <p:spPr>
          <a:xfrm>
            <a:off x="6951663" y="4267200"/>
            <a:ext cx="333375" cy="755650"/>
          </a:xfrm>
          <a:prstGeom prst="downArrow">
            <a:avLst>
              <a:gd name="adj1" fmla="val 50000"/>
              <a:gd name="adj2" fmla="val 56666"/>
            </a:avLst>
          </a:prstGeom>
          <a:noFill/>
          <a:ln w="38100" cap="flat" cmpd="sng">
            <a:solidFill>
              <a:srgbClr val="FFAFA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30732" name="Rectangle 11"/>
          <p:cNvSpPr/>
          <p:nvPr/>
        </p:nvSpPr>
        <p:spPr>
          <a:xfrm>
            <a:off x="4919663" y="4995863"/>
            <a:ext cx="4135437" cy="450850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US" altLang="zh-CN" sz="2000" b="0" dirty="0">
                <a:latin typeface="Times New Roman" panose="02020603050405020304" charset="0"/>
                <a:ea typeface="楷体_GB2312" charset="-122"/>
              </a:rPr>
              <a:t>2</a:t>
            </a:r>
            <a:r>
              <a:rPr lang="zh-CN" altLang="en-US" sz="2000" b="0" dirty="0">
                <a:latin typeface="Times New Roman" panose="02020603050405020304" charset="0"/>
                <a:ea typeface="楷体_GB2312" charset="-122"/>
              </a:rPr>
              <a:t>、货叉叉入货物底部三分之二以上 </a:t>
            </a:r>
            <a:endParaRPr lang="en-US" altLang="zh-CN" sz="2000" b="0" dirty="0">
              <a:latin typeface="Times New Roman" panose="02020603050405020304" charset="0"/>
              <a:ea typeface="楷体_GB2312" charset="-122"/>
            </a:endParaRPr>
          </a:p>
        </p:txBody>
      </p:sp>
      <p:sp>
        <p:nvSpPr>
          <p:cNvPr id="30733" name="Text Box 17"/>
          <p:cNvSpPr/>
          <p:nvPr/>
        </p:nvSpPr>
        <p:spPr>
          <a:xfrm>
            <a:off x="268288" y="5489575"/>
            <a:ext cx="8561387" cy="822325"/>
          </a:xfrm>
          <a:prstGeom prst="rect">
            <a:avLst/>
          </a:prstGeom>
          <a:noFill/>
          <a:ln w="38100">
            <a:noFill/>
          </a:ln>
        </p:spPr>
        <p:txBody>
          <a:bodyPr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b="0" dirty="0">
                <a:solidFill>
                  <a:schemeClr val="accent1"/>
                </a:solidFill>
                <a:ea typeface="楷体_GB2312" charset="-122"/>
              </a:rPr>
              <a:t>注意事项：</a:t>
            </a:r>
            <a:r>
              <a:rPr lang="zh-CN" altLang="en-US" sz="2000" b="0" dirty="0">
                <a:ea typeface="楷体_GB2312" charset="-122"/>
              </a:rPr>
              <a:t>货叉微倾，防止叉坏货箱，货叉要进入承载箱三分之二以上，防止在运输过程货箱侧翻。</a:t>
            </a:r>
            <a:endParaRPr lang="zh-CN" altLang="en-US" sz="2000" b="0" dirty="0">
              <a:ea typeface="楷体_GB2312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图片 12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370013" y="1196975"/>
            <a:ext cx="5172075" cy="3879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日期占位符 3"/>
          <p:cNvSpPr/>
          <p:nvPr/>
        </p:nvSpPr>
        <p:spPr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fld id="{BB962C8B-B14F-4D97-AF65-F5344CB8AC3E}" type="datetime1">
              <a:rPr lang="en-GB" altLang="zh-CN" sz="1200" b="0" dirty="0">
                <a:solidFill>
                  <a:srgbClr val="0073AD"/>
                </a:solidFill>
                <a:ea typeface="宋体" panose="02010600030101010101" pitchFamily="2" charset="-122"/>
              </a:rPr>
            </a:fld>
            <a:endParaRPr lang="en-GB" altLang="zh-CN" sz="1200" b="0" dirty="0">
              <a:solidFill>
                <a:srgbClr val="0073AD"/>
              </a:solidFill>
              <a:ea typeface="宋体" panose="02010600030101010101" pitchFamily="2" charset="-122"/>
            </a:endParaRPr>
          </a:p>
        </p:txBody>
      </p:sp>
      <p:sp>
        <p:nvSpPr>
          <p:cNvPr id="31748" name="灯片编号占位符 4"/>
          <p:cNvSpPr/>
          <p:nvPr/>
        </p:nvSpPr>
        <p:spPr>
          <a:xfrm>
            <a:off x="8070850" y="6569075"/>
            <a:ext cx="811213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zh-CN" altLang="en-US" sz="1400" b="0" dirty="0">
                <a:solidFill>
                  <a:srgbClr val="0073AD"/>
                </a:solidFill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rgbClr val="0073AD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31749" name="Rectangle 4"/>
          <p:cNvSpPr/>
          <p:nvPr>
            <p:ph type="title" idx="4294967295"/>
          </p:nvPr>
        </p:nvSpPr>
        <p:spPr>
          <a:xfrm>
            <a:off x="209550" y="307975"/>
            <a:ext cx="8548688" cy="762000"/>
          </a:xfrm>
          <a:ln/>
        </p:spPr>
        <p:txBody>
          <a:bodyPr vert="horz" wrap="none" lIns="54000" tIns="10800" rIns="54000" bIns="10800" anchor="ctr" anchorCtr="0"/>
          <a:p>
            <a:pPr algn="l" eaLnBrk="1" hangingPunct="1"/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叉车摘箱操作（</a:t>
            </a:r>
            <a:r>
              <a:rPr lang="en-US" altLang="zh-CN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2</a:t>
            </a:r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）</a:t>
            </a:r>
            <a:r>
              <a:rPr lang="en-US" altLang="zh-CN" sz="2000" b="0" i="0" dirty="0">
                <a:solidFill>
                  <a:schemeClr val="accent1"/>
                </a:solidFill>
                <a:latin typeface="宋体" panose="02010600030101010101" pitchFamily="2" charset="-122"/>
                <a:ea typeface="楷体_GB2312" charset="-122"/>
              </a:rPr>
              <a:t>—</a:t>
            </a:r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货叉提升</a:t>
            </a:r>
            <a:r>
              <a:rPr lang="en-US" altLang="zh-CN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30-40</a:t>
            </a:r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厘米，目视后方，倒车离开堆垛位置 </a:t>
            </a:r>
            <a:endParaRPr lang="en-US" altLang="zh-CN" sz="2000" b="0" i="0" dirty="0">
              <a:solidFill>
                <a:schemeClr val="accent1"/>
              </a:solidFill>
              <a:latin typeface="楷体_GB2312" charset="-122"/>
              <a:ea typeface="楷体_GB2312" charset="-122"/>
            </a:endParaRPr>
          </a:p>
        </p:txBody>
      </p:sp>
      <p:sp>
        <p:nvSpPr>
          <p:cNvPr id="31750" name="Oval 7"/>
          <p:cNvSpPr/>
          <p:nvPr/>
        </p:nvSpPr>
        <p:spPr>
          <a:xfrm>
            <a:off x="4071938" y="2300288"/>
            <a:ext cx="1744662" cy="461962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31751" name="Oval 8"/>
          <p:cNvSpPr/>
          <p:nvPr/>
        </p:nvSpPr>
        <p:spPr>
          <a:xfrm>
            <a:off x="2424113" y="2690813"/>
            <a:ext cx="1174750" cy="652462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31752" name="AutoShape 9"/>
          <p:cNvSpPr/>
          <p:nvPr/>
        </p:nvSpPr>
        <p:spPr>
          <a:xfrm>
            <a:off x="1576388" y="2863850"/>
            <a:ext cx="827087" cy="304800"/>
          </a:xfrm>
          <a:prstGeom prst="leftArrow">
            <a:avLst>
              <a:gd name="adj1" fmla="val 50000"/>
              <a:gd name="adj2" fmla="val 67838"/>
            </a:avLst>
          </a:prstGeom>
          <a:noFill/>
          <a:ln w="38100" cap="flat" cmpd="sng">
            <a:solidFill>
              <a:srgbClr val="FFAFA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31753" name="Rectangle 10"/>
          <p:cNvSpPr/>
          <p:nvPr/>
        </p:nvSpPr>
        <p:spPr>
          <a:xfrm>
            <a:off x="11113" y="2808288"/>
            <a:ext cx="1606550" cy="406400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b="0" dirty="0">
                <a:latin typeface="Times New Roman" panose="02020603050405020304" charset="0"/>
                <a:ea typeface="楷体_GB2312" charset="-122"/>
              </a:rPr>
              <a:t>目视后方 </a:t>
            </a:r>
            <a:endParaRPr lang="en-US" altLang="zh-CN" sz="2000" b="0" dirty="0">
              <a:latin typeface="Times New Roman" panose="02020603050405020304" charset="0"/>
              <a:ea typeface="楷体_GB2312" charset="-122"/>
            </a:endParaRPr>
          </a:p>
        </p:txBody>
      </p:sp>
      <p:sp>
        <p:nvSpPr>
          <p:cNvPr id="31754" name="AutoShape 11"/>
          <p:cNvSpPr/>
          <p:nvPr/>
        </p:nvSpPr>
        <p:spPr>
          <a:xfrm>
            <a:off x="5948363" y="2354263"/>
            <a:ext cx="971550" cy="231775"/>
          </a:xfrm>
          <a:prstGeom prst="rightArrow">
            <a:avLst>
              <a:gd name="adj1" fmla="val 50000"/>
              <a:gd name="adj2" fmla="val 84087"/>
            </a:avLst>
          </a:prstGeom>
          <a:noFill/>
          <a:ln w="38100" cap="flat" cmpd="sng">
            <a:solidFill>
              <a:srgbClr val="FFAFA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31755" name="Rectangle 12"/>
          <p:cNvSpPr/>
          <p:nvPr/>
        </p:nvSpPr>
        <p:spPr>
          <a:xfrm>
            <a:off x="6899275" y="1871663"/>
            <a:ext cx="2111375" cy="1019175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b="0" dirty="0">
                <a:latin typeface="Times New Roman" panose="02020603050405020304" charset="0"/>
                <a:ea typeface="楷体_GB2312" charset="-122"/>
              </a:rPr>
              <a:t>货箱提升与承载箱</a:t>
            </a:r>
            <a:endParaRPr lang="zh-CN" altLang="en-US" sz="2000" b="0" dirty="0">
              <a:latin typeface="Times New Roman" panose="02020603050405020304" charset="0"/>
              <a:ea typeface="楷体_GB2312" charset="-122"/>
            </a:endParaRPr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b="0" dirty="0">
                <a:latin typeface="Times New Roman" panose="02020603050405020304" charset="0"/>
                <a:ea typeface="楷体_GB2312" charset="-122"/>
              </a:rPr>
              <a:t>高度为</a:t>
            </a:r>
            <a:r>
              <a:rPr lang="en-US" altLang="zh-CN" sz="2000" b="0" dirty="0">
                <a:latin typeface="Times New Roman" panose="02020603050405020304" charset="0"/>
                <a:ea typeface="楷体_GB2312" charset="-122"/>
              </a:rPr>
              <a:t>30-40</a:t>
            </a:r>
            <a:r>
              <a:rPr lang="zh-CN" altLang="en-US" sz="2000" b="0" dirty="0">
                <a:latin typeface="Times New Roman" panose="02020603050405020304" charset="0"/>
                <a:ea typeface="楷体_GB2312" charset="-122"/>
              </a:rPr>
              <a:t>厘米  </a:t>
            </a:r>
            <a:endParaRPr lang="en-US" altLang="zh-CN" sz="2000" b="0" dirty="0">
              <a:latin typeface="Times New Roman" panose="02020603050405020304" charset="0"/>
              <a:ea typeface="楷体_GB2312" charset="-122"/>
            </a:endParaRPr>
          </a:p>
        </p:txBody>
      </p:sp>
      <p:sp>
        <p:nvSpPr>
          <p:cNvPr id="31756" name="Rectangle 17"/>
          <p:cNvSpPr/>
          <p:nvPr/>
        </p:nvSpPr>
        <p:spPr>
          <a:xfrm>
            <a:off x="176213" y="5530850"/>
            <a:ext cx="7620000" cy="508000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b="0" dirty="0">
                <a:solidFill>
                  <a:schemeClr val="accent1"/>
                </a:solidFill>
                <a:ea typeface="楷体_GB2312" charset="-122"/>
              </a:rPr>
              <a:t>注意事项：</a:t>
            </a:r>
            <a:r>
              <a:rPr lang="zh-CN" altLang="en-US" sz="2000" b="0" dirty="0">
                <a:ea typeface="楷体_GB2312" charset="-122"/>
              </a:rPr>
              <a:t>货物处于起升状态时，决不允许停机或是离开叉车。 </a:t>
            </a:r>
            <a:endParaRPr lang="en-US" altLang="zh-CN" sz="2000" b="0" dirty="0">
              <a:ea typeface="楷体_GB2312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0" name="图片 13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593850" y="971550"/>
            <a:ext cx="5938838" cy="4452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日期占位符 3"/>
          <p:cNvSpPr/>
          <p:nvPr/>
        </p:nvSpPr>
        <p:spPr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fld id="{BB962C8B-B14F-4D97-AF65-F5344CB8AC3E}" type="datetime1">
              <a:rPr lang="en-GB" altLang="zh-CN" sz="1200" b="0" dirty="0">
                <a:solidFill>
                  <a:srgbClr val="0073AD"/>
                </a:solidFill>
                <a:ea typeface="宋体" panose="02010600030101010101" pitchFamily="2" charset="-122"/>
              </a:rPr>
            </a:fld>
            <a:endParaRPr lang="en-GB" altLang="zh-CN" sz="1200" b="0" dirty="0">
              <a:solidFill>
                <a:srgbClr val="0073AD"/>
              </a:solidFill>
              <a:ea typeface="宋体" panose="02010600030101010101" pitchFamily="2" charset="-122"/>
            </a:endParaRPr>
          </a:p>
        </p:txBody>
      </p:sp>
      <p:sp>
        <p:nvSpPr>
          <p:cNvPr id="32772" name="灯片编号占位符 4"/>
          <p:cNvSpPr/>
          <p:nvPr/>
        </p:nvSpPr>
        <p:spPr>
          <a:xfrm>
            <a:off x="8070850" y="6569075"/>
            <a:ext cx="811213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zh-CN" altLang="en-US" sz="1400" b="0" dirty="0">
                <a:solidFill>
                  <a:srgbClr val="0073AD"/>
                </a:solidFill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rgbClr val="0073AD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32773" name="Rectangle 2"/>
          <p:cNvSpPr/>
          <p:nvPr>
            <p:ph type="title" idx="4294967295"/>
          </p:nvPr>
        </p:nvSpPr>
        <p:spPr>
          <a:xfrm>
            <a:off x="198438" y="377825"/>
            <a:ext cx="8720137" cy="762000"/>
          </a:xfrm>
          <a:ln/>
        </p:spPr>
        <p:txBody>
          <a:bodyPr vert="horz" wrap="none" lIns="54000" tIns="10800" rIns="54000" bIns="10800" anchor="ctr" anchorCtr="0"/>
          <a:p>
            <a:pPr algn="l" eaLnBrk="1" hangingPunct="1"/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叉车堆垛操作（</a:t>
            </a:r>
            <a:r>
              <a:rPr lang="en-US" altLang="zh-CN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1</a:t>
            </a:r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）</a:t>
            </a:r>
            <a:r>
              <a:rPr lang="en-US" altLang="zh-CN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--</a:t>
            </a:r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插取货箱，行驶至承载箱正上方，使货箱四角与承载箱</a:t>
            </a:r>
            <a:b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</a:br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四角对齐 </a:t>
            </a:r>
            <a:endParaRPr lang="en-US" altLang="zh-CN" sz="2000" b="0" i="0" dirty="0">
              <a:solidFill>
                <a:schemeClr val="accent1"/>
              </a:solidFill>
              <a:latin typeface="楷体_GB2312" charset="-122"/>
              <a:ea typeface="楷体_GB2312" charset="-122"/>
            </a:endParaRPr>
          </a:p>
        </p:txBody>
      </p:sp>
      <p:sp>
        <p:nvSpPr>
          <p:cNvPr id="32774" name="Oval 5"/>
          <p:cNvSpPr/>
          <p:nvPr/>
        </p:nvSpPr>
        <p:spPr>
          <a:xfrm>
            <a:off x="1771650" y="3394075"/>
            <a:ext cx="2570163" cy="1046163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32775" name="Oval 6"/>
          <p:cNvSpPr/>
          <p:nvPr/>
        </p:nvSpPr>
        <p:spPr>
          <a:xfrm>
            <a:off x="5175250" y="3209925"/>
            <a:ext cx="971550" cy="739775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32776" name="AutoShape 7"/>
          <p:cNvSpPr/>
          <p:nvPr/>
        </p:nvSpPr>
        <p:spPr>
          <a:xfrm>
            <a:off x="2235200" y="3841750"/>
            <a:ext cx="406400" cy="1446213"/>
          </a:xfrm>
          <a:prstGeom prst="downArrow">
            <a:avLst>
              <a:gd name="adj1" fmla="val 50000"/>
              <a:gd name="adj2" fmla="val 101815"/>
            </a:avLst>
          </a:prstGeom>
          <a:noFill/>
          <a:ln w="38100" cap="flat" cmpd="sng">
            <a:solidFill>
              <a:srgbClr val="FFAFA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32777" name="AutoShape 9"/>
          <p:cNvSpPr/>
          <p:nvPr/>
        </p:nvSpPr>
        <p:spPr>
          <a:xfrm rot="5400000">
            <a:off x="4729163" y="4416425"/>
            <a:ext cx="1565275" cy="290513"/>
          </a:xfrm>
          <a:prstGeom prst="rightArrow">
            <a:avLst>
              <a:gd name="adj1" fmla="val 50000"/>
              <a:gd name="adj2" fmla="val 182816"/>
            </a:avLst>
          </a:prstGeom>
          <a:noFill/>
          <a:ln w="38100" cap="flat" cmpd="sng">
            <a:solidFill>
              <a:srgbClr val="FFAFA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32778" name="Rectangle 10"/>
          <p:cNvSpPr/>
          <p:nvPr/>
        </p:nvSpPr>
        <p:spPr>
          <a:xfrm>
            <a:off x="1219200" y="5492750"/>
            <a:ext cx="2844800" cy="422275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US" altLang="zh-CN" sz="2000" b="0" dirty="0">
                <a:latin typeface="楷体_GB2312" charset="-122"/>
                <a:ea typeface="楷体_GB2312" charset="-122"/>
              </a:rPr>
              <a:t>1</a:t>
            </a:r>
            <a:r>
              <a:rPr lang="zh-CN" altLang="en-US" sz="2000" b="0" dirty="0">
                <a:latin typeface="楷体_GB2312" charset="-122"/>
                <a:ea typeface="楷体_GB2312" charset="-122"/>
              </a:rPr>
              <a:t>、承载箱正上方 </a:t>
            </a:r>
            <a:endParaRPr lang="en-US" altLang="zh-CN" sz="2000" b="0" dirty="0">
              <a:latin typeface="楷体_GB2312" charset="-122"/>
              <a:ea typeface="楷体_GB2312" charset="-122"/>
            </a:endParaRPr>
          </a:p>
        </p:txBody>
      </p:sp>
      <p:sp>
        <p:nvSpPr>
          <p:cNvPr id="32779" name="Rectangle 11"/>
          <p:cNvSpPr/>
          <p:nvPr/>
        </p:nvSpPr>
        <p:spPr>
          <a:xfrm>
            <a:off x="4508500" y="5551488"/>
            <a:ext cx="3771900" cy="347662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US" altLang="zh-CN" sz="2000" b="0" dirty="0">
                <a:latin typeface="Times New Roman" panose="02020603050405020304" charset="0"/>
                <a:ea typeface="楷体_GB2312" charset="-122"/>
              </a:rPr>
              <a:t>2</a:t>
            </a:r>
            <a:r>
              <a:rPr lang="zh-CN" altLang="en-US" sz="2000" b="0" dirty="0">
                <a:latin typeface="Times New Roman" panose="02020603050405020304" charset="0"/>
                <a:ea typeface="楷体_GB2312" charset="-122"/>
              </a:rPr>
              <a:t>、货箱四角与承载箱四角对齐 </a:t>
            </a:r>
            <a:endParaRPr lang="en-US" altLang="zh-CN" sz="2000" b="0" dirty="0">
              <a:latin typeface="Times New Roman" panose="02020603050405020304" charset="0"/>
              <a:ea typeface="楷体_GB2312" charset="-122"/>
            </a:endParaRPr>
          </a:p>
        </p:txBody>
      </p:sp>
      <p:sp>
        <p:nvSpPr>
          <p:cNvPr id="32780" name="Rectangle 13"/>
          <p:cNvSpPr/>
          <p:nvPr/>
        </p:nvSpPr>
        <p:spPr>
          <a:xfrm>
            <a:off x="185738" y="6000750"/>
            <a:ext cx="7059612" cy="450850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b="0" dirty="0">
                <a:solidFill>
                  <a:schemeClr val="accent1"/>
                </a:solidFill>
                <a:ea typeface="楷体_GB2312" charset="-122"/>
              </a:rPr>
              <a:t>注意事项：</a:t>
            </a:r>
            <a:r>
              <a:rPr lang="zh-CN" altLang="en-US" sz="2000" b="0" dirty="0">
                <a:ea typeface="楷体_GB2312" charset="-122"/>
              </a:rPr>
              <a:t>叉起货箱时的高度高于承载箱，防止碰撞承载箱。 </a:t>
            </a:r>
            <a:endParaRPr lang="en-US" altLang="zh-CN" sz="2000" b="0" dirty="0">
              <a:ea typeface="楷体_GB231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日期占位符 3"/>
          <p:cNvSpPr/>
          <p:nvPr/>
        </p:nvSpPr>
        <p:spPr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fld id="{BB962C8B-B14F-4D97-AF65-F5344CB8AC3E}" type="datetime1">
              <a:rPr lang="en-GB" altLang="zh-CN" sz="1200" b="0" dirty="0">
                <a:solidFill>
                  <a:srgbClr val="0073AD"/>
                </a:solidFill>
                <a:ea typeface="宋体" panose="02010600030101010101" pitchFamily="2" charset="-122"/>
              </a:rPr>
            </a:fld>
            <a:endParaRPr lang="en-GB" altLang="zh-CN" sz="1200" b="0" dirty="0">
              <a:solidFill>
                <a:srgbClr val="0073AD"/>
              </a:solidFill>
              <a:ea typeface="宋体" panose="02010600030101010101" pitchFamily="2" charset="-122"/>
            </a:endParaRPr>
          </a:p>
        </p:txBody>
      </p:sp>
      <p:sp>
        <p:nvSpPr>
          <p:cNvPr id="6147" name="灯片编号占位符 4"/>
          <p:cNvSpPr/>
          <p:nvPr/>
        </p:nvSpPr>
        <p:spPr>
          <a:xfrm>
            <a:off x="8070850" y="6569075"/>
            <a:ext cx="811213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zh-CN" altLang="en-US" sz="1400" b="0" dirty="0">
                <a:solidFill>
                  <a:srgbClr val="0073AD"/>
                </a:solidFill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rgbClr val="0073AD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148" name="Rectangle 5"/>
          <p:cNvSpPr/>
          <p:nvPr/>
        </p:nvSpPr>
        <p:spPr>
          <a:xfrm>
            <a:off x="139700" y="904875"/>
            <a:ext cx="8882063" cy="50339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lnSpc>
                <a:spcPct val="90000"/>
              </a:lnSpc>
              <a:buNone/>
            </a:pPr>
            <a:endParaRPr lang="zh-CN" altLang="en-US" sz="1800" b="0" dirty="0">
              <a:ea typeface="宋体" panose="02010600030101010101" pitchFamily="2" charset="-122"/>
            </a:endParaRPr>
          </a:p>
          <a:p>
            <a:pPr marL="342900" lvl="0" indent="-342900" eaLnBrk="1" hangingPunct="1">
              <a:lnSpc>
                <a:spcPct val="90000"/>
              </a:lnSpc>
              <a:buClr>
                <a:schemeClr val="tx1"/>
              </a:buClr>
              <a:buChar char="»"/>
            </a:pPr>
            <a:r>
              <a:rPr lang="zh-CN" altLang="en-US" sz="1800" b="0" dirty="0">
                <a:solidFill>
                  <a:schemeClr val="tx2"/>
                </a:solidFill>
                <a:ea typeface="宋体" panose="02010600030101010101" pitchFamily="2" charset="-122"/>
              </a:rPr>
              <a:t>按要求穿戴好劳保用品，携带操作证，检查工艺车辆制动、转向、轮胎螺丝、喇叭、灯光、仪表。</a:t>
            </a:r>
            <a:endParaRPr lang="zh-CN" altLang="en-US" sz="1800" b="0" dirty="0">
              <a:solidFill>
                <a:schemeClr val="tx2"/>
              </a:solidFill>
              <a:ea typeface="宋体" panose="02010600030101010101" pitchFamily="2" charset="-122"/>
            </a:endParaRPr>
          </a:p>
          <a:p>
            <a:pPr marL="342900" lvl="0" indent="-342900" eaLnBrk="1" hangingPunct="1">
              <a:lnSpc>
                <a:spcPct val="90000"/>
              </a:lnSpc>
              <a:buClr>
                <a:schemeClr val="tx1"/>
              </a:buClr>
              <a:buChar char="»"/>
            </a:pPr>
            <a:r>
              <a:rPr lang="zh-CN" altLang="en-US" sz="1800" b="0" dirty="0">
                <a:solidFill>
                  <a:schemeClr val="tx2"/>
                </a:solidFill>
                <a:ea typeface="宋体" panose="02010600030101010101" pitchFamily="2" charset="-122"/>
              </a:rPr>
              <a:t>行驶速度厂内</a:t>
            </a:r>
            <a:r>
              <a:rPr lang="en-US" altLang="zh-CN" sz="1800" b="0" dirty="0">
                <a:solidFill>
                  <a:schemeClr val="tx2"/>
                </a:solidFill>
                <a:ea typeface="宋体" panose="02010600030101010101" pitchFamily="2" charset="-122"/>
              </a:rPr>
              <a:t>7.5</a:t>
            </a:r>
            <a:r>
              <a:rPr lang="zh-CN" altLang="en-US" sz="1800" b="0" dirty="0">
                <a:solidFill>
                  <a:schemeClr val="tx2"/>
                </a:solidFill>
                <a:ea typeface="宋体" panose="02010600030101010101" pitchFamily="2" charset="-122"/>
              </a:rPr>
              <a:t>公里，出入大门、路口</a:t>
            </a:r>
            <a:r>
              <a:rPr lang="en-US" altLang="zh-CN" sz="1800" b="0" dirty="0">
                <a:solidFill>
                  <a:schemeClr val="tx2"/>
                </a:solidFill>
                <a:ea typeface="宋体" panose="02010600030101010101" pitchFamily="2" charset="-122"/>
              </a:rPr>
              <a:t>3</a:t>
            </a:r>
            <a:r>
              <a:rPr lang="zh-CN" altLang="en-US" sz="1800" b="0" dirty="0">
                <a:solidFill>
                  <a:schemeClr val="tx2"/>
                </a:solidFill>
                <a:ea typeface="宋体" panose="02010600030101010101" pitchFamily="2" charset="-122"/>
              </a:rPr>
              <a:t>公里，车间、厂房内</a:t>
            </a:r>
            <a:r>
              <a:rPr lang="en-US" altLang="zh-CN" sz="1800" b="0" dirty="0">
                <a:solidFill>
                  <a:schemeClr val="tx2"/>
                </a:solidFill>
                <a:ea typeface="宋体" panose="02010600030101010101" pitchFamily="2" charset="-122"/>
              </a:rPr>
              <a:t>5</a:t>
            </a:r>
            <a:r>
              <a:rPr lang="zh-CN" altLang="en-US" sz="1800" b="0" dirty="0">
                <a:solidFill>
                  <a:schemeClr val="tx2"/>
                </a:solidFill>
                <a:ea typeface="宋体" panose="02010600030101010101" pitchFamily="2" charset="-122"/>
              </a:rPr>
              <a:t>公里。通过铁道口、厂房门口、十字路口、弯道时，要鸣笛、停车、了望、通过。</a:t>
            </a:r>
            <a:endParaRPr lang="zh-CN" altLang="en-US" sz="1800" b="0" dirty="0">
              <a:solidFill>
                <a:schemeClr val="tx2"/>
              </a:solidFill>
              <a:ea typeface="宋体" panose="02010600030101010101" pitchFamily="2" charset="-122"/>
            </a:endParaRPr>
          </a:p>
          <a:p>
            <a:pPr marL="342900" lvl="0" indent="-342900" eaLnBrk="1" hangingPunct="1">
              <a:lnSpc>
                <a:spcPct val="90000"/>
              </a:lnSpc>
              <a:buClr>
                <a:schemeClr val="tx1"/>
              </a:buClr>
              <a:buChar char="»"/>
            </a:pPr>
            <a:r>
              <a:rPr lang="zh-CN" altLang="en-US" sz="1800" b="0" dirty="0">
                <a:ea typeface="宋体" panose="02010600030101010101" pitchFamily="2" charset="-122"/>
              </a:rPr>
              <a:t>行走标准：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342900" lvl="0" indent="-342900" eaLnBrk="1" hangingPunct="1">
              <a:lnSpc>
                <a:spcPct val="90000"/>
              </a:lnSpc>
              <a:buClr>
                <a:schemeClr val="tx1"/>
              </a:buClr>
              <a:buChar char="»"/>
            </a:pPr>
            <a:r>
              <a:rPr lang="zh-CN" altLang="en-US" sz="1800" b="0" dirty="0">
                <a:ea typeface="宋体" panose="02010600030101010101" pitchFamily="2" charset="-122"/>
              </a:rPr>
              <a:t>启车前先系好安全带，打开钥匙门，将叉车叉子提升到距地面</a:t>
            </a:r>
            <a:r>
              <a:rPr lang="en-US" altLang="zh-CN" sz="1800" b="0" dirty="0">
                <a:ea typeface="宋体" panose="02010600030101010101" pitchFamily="2" charset="-122"/>
              </a:rPr>
              <a:t>10-20</a:t>
            </a:r>
            <a:r>
              <a:rPr lang="zh-CN" altLang="en-US" sz="1800" b="0" dirty="0">
                <a:ea typeface="宋体" panose="02010600030101010101" pitchFamily="2" charset="-122"/>
              </a:rPr>
              <a:t>厘米，松开手制动，了望四周，鸣笛后方可行驶。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342900" lvl="0" indent="-342900" eaLnBrk="1" hangingPunct="1">
              <a:lnSpc>
                <a:spcPct val="90000"/>
              </a:lnSpc>
              <a:buClr>
                <a:schemeClr val="tx1"/>
              </a:buClr>
              <a:buChar char="»"/>
            </a:pPr>
            <a:r>
              <a:rPr lang="zh-CN" altLang="en-US" sz="1800" b="0" dirty="0">
                <a:ea typeface="宋体" panose="02010600030101010101" pitchFamily="2" charset="-122"/>
              </a:rPr>
              <a:t>在行驶过程中目视前方，方向盘不能左右摇摆，转弯不能打死舵，不准急刹车。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342900" lvl="0" indent="-342900" eaLnBrk="1" hangingPunct="1">
              <a:lnSpc>
                <a:spcPct val="90000"/>
              </a:lnSpc>
              <a:buClr>
                <a:schemeClr val="tx1"/>
              </a:buClr>
              <a:buChar char="»"/>
            </a:pPr>
            <a:r>
              <a:rPr lang="zh-CN" altLang="en-US" sz="1800" b="0" dirty="0">
                <a:ea typeface="宋体" panose="02010600030101010101" pitchFamily="2" charset="-122"/>
              </a:rPr>
              <a:t>转弯后立即修正方向，根据货物的高度适当提升货叉进行工作。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342900" lvl="0" indent="-342900" eaLnBrk="1" hangingPunct="1">
              <a:lnSpc>
                <a:spcPct val="90000"/>
              </a:lnSpc>
              <a:buClr>
                <a:schemeClr val="tx1"/>
              </a:buClr>
              <a:buChar char="»"/>
            </a:pPr>
            <a:r>
              <a:rPr lang="zh-CN" altLang="en-US" sz="1800" b="0" dirty="0">
                <a:ea typeface="宋体" panose="02010600030101010101" pitchFamily="2" charset="-122"/>
              </a:rPr>
              <a:t>倒车时首先观望倒车方向，将叉车叉子距地面</a:t>
            </a:r>
            <a:r>
              <a:rPr lang="en-US" altLang="zh-CN" sz="1800" b="0" dirty="0">
                <a:ea typeface="宋体" panose="02010600030101010101" pitchFamily="2" charset="-122"/>
              </a:rPr>
              <a:t>10-20</a:t>
            </a:r>
            <a:r>
              <a:rPr lang="zh-CN" altLang="en-US" sz="1800" b="0" dirty="0">
                <a:ea typeface="宋体" panose="02010600030101010101" pitchFamily="2" charset="-122"/>
              </a:rPr>
              <a:t>厘米，目视后方，缓慢启车。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342900" lvl="0" indent="-342900" eaLnBrk="1" hangingPunct="1">
              <a:lnSpc>
                <a:spcPct val="90000"/>
              </a:lnSpc>
              <a:buClr>
                <a:schemeClr val="tx1"/>
              </a:buClr>
              <a:buChar char="»"/>
            </a:pPr>
            <a:r>
              <a:rPr lang="zh-CN" altLang="en-US" sz="1800" b="0" dirty="0">
                <a:ea typeface="宋体" panose="02010600030101010101" pitchFamily="2" charset="-122"/>
              </a:rPr>
              <a:t>停车时将叉车叉子平行放到最低点接触地面，拉紧手制动，关掉钥匙门，取下安全带。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342900" lvl="0" indent="-342900" eaLnBrk="1" hangingPunct="1">
              <a:lnSpc>
                <a:spcPct val="90000"/>
              </a:lnSpc>
              <a:buClr>
                <a:schemeClr val="tx1"/>
              </a:buClr>
              <a:buChar char="»"/>
            </a:pPr>
            <a:r>
              <a:rPr lang="zh-CN" altLang="en-US" sz="1800" b="0" dirty="0">
                <a:ea typeface="宋体" panose="02010600030101010101" pitchFamily="2" charset="-122"/>
              </a:rPr>
              <a:t>取卸货标准：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342900" lvl="0" indent="-342900" eaLnBrk="1" hangingPunct="1">
              <a:lnSpc>
                <a:spcPct val="90000"/>
              </a:lnSpc>
              <a:buClr>
                <a:schemeClr val="tx1"/>
              </a:buClr>
              <a:buChar char="»"/>
            </a:pPr>
            <a:r>
              <a:rPr lang="zh-CN" altLang="en-US" sz="1800" b="0" dirty="0">
                <a:ea typeface="宋体" panose="02010600030101010101" pitchFamily="2" charset="-122"/>
              </a:rPr>
              <a:t>按行走规定启车，叉车对正料箱，根据器具高度适当平稳升降叉子，叉货不准急升急降。从地面算起，叉货高度不准超过</a:t>
            </a:r>
            <a:r>
              <a:rPr lang="en-US" altLang="zh-CN" sz="1800" b="0" dirty="0">
                <a:ea typeface="宋体" panose="02010600030101010101" pitchFamily="2" charset="-122"/>
              </a:rPr>
              <a:t>2.5</a:t>
            </a:r>
            <a:r>
              <a:rPr lang="zh-CN" altLang="en-US" sz="1800" b="0" dirty="0">
                <a:ea typeface="宋体" panose="02010600030101010101" pitchFamily="2" charset="-122"/>
              </a:rPr>
              <a:t>米。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342900" lvl="0" indent="-342900" eaLnBrk="1" hangingPunct="1">
              <a:lnSpc>
                <a:spcPct val="90000"/>
              </a:lnSpc>
              <a:buClr>
                <a:schemeClr val="tx1"/>
              </a:buClr>
              <a:buChar char="»"/>
            </a:pPr>
            <a:r>
              <a:rPr lang="zh-CN" altLang="en-US" sz="1800" b="0" dirty="0">
                <a:ea typeface="宋体" panose="02010600030101010101" pitchFamily="2" charset="-122"/>
              </a:rPr>
              <a:t>摞箱必须</a:t>
            </a:r>
            <a:r>
              <a:rPr lang="en-US" altLang="zh-CN" sz="1800" b="0" dirty="0">
                <a:ea typeface="宋体" panose="02010600030101010101" pitchFamily="2" charset="-122"/>
              </a:rPr>
              <a:t>4</a:t>
            </a:r>
            <a:r>
              <a:rPr lang="zh-CN" altLang="en-US" sz="1800" b="0" dirty="0">
                <a:ea typeface="宋体" panose="02010600030101010101" pitchFamily="2" charset="-122"/>
              </a:rPr>
              <a:t>角齐进，不准倾斜，不准移动底箱。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342900" lvl="0" indent="-342900" eaLnBrk="1" hangingPunct="1">
              <a:lnSpc>
                <a:spcPct val="90000"/>
              </a:lnSpc>
              <a:buClr>
                <a:schemeClr val="tx1"/>
              </a:buClr>
              <a:buChar char="»"/>
            </a:pPr>
            <a:r>
              <a:rPr lang="zh-CN" altLang="en-US" sz="1800" b="0" dirty="0">
                <a:ea typeface="宋体" panose="02010600030101010101" pitchFamily="2" charset="-122"/>
              </a:rPr>
              <a:t>取箱应一步到位，缓慢升降，先把货物距地面</a:t>
            </a:r>
            <a:r>
              <a:rPr lang="en-US" altLang="zh-CN" sz="1800" b="0" dirty="0">
                <a:ea typeface="宋体" panose="02010600030101010101" pitchFamily="2" charset="-122"/>
              </a:rPr>
              <a:t>10-20</a:t>
            </a:r>
            <a:r>
              <a:rPr lang="zh-CN" altLang="en-US" sz="1800" b="0" dirty="0">
                <a:ea typeface="宋体" panose="02010600030101010101" pitchFamily="2" charset="-122"/>
              </a:rPr>
              <a:t>厘米，环顾四周进行行驶。</a:t>
            </a:r>
            <a:endParaRPr lang="zh-CN" altLang="en-US" sz="1800" b="0" dirty="0">
              <a:ea typeface="宋体" panose="02010600030101010101" pitchFamily="2" charset="-122"/>
            </a:endParaRPr>
          </a:p>
        </p:txBody>
      </p:sp>
      <p:sp>
        <p:nvSpPr>
          <p:cNvPr id="6149" name="Rectangle 6"/>
          <p:cNvSpPr/>
          <p:nvPr/>
        </p:nvSpPr>
        <p:spPr>
          <a:xfrm>
            <a:off x="315913" y="436563"/>
            <a:ext cx="6546850" cy="457200"/>
          </a:xfrm>
          <a:prstGeom prst="rect">
            <a:avLst/>
          </a:prstGeom>
          <a:noFill/>
          <a:ln w="38100">
            <a:noFill/>
          </a:ln>
        </p:spPr>
        <p:txBody>
          <a:bodyPr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400" i="1" dirty="0">
                <a:solidFill>
                  <a:srgbClr val="0073AD"/>
                </a:solidFill>
                <a:ea typeface="宋体" panose="02010600030101010101" pitchFamily="2" charset="-122"/>
              </a:rPr>
              <a:t>一、工艺车辆考核标准</a:t>
            </a:r>
            <a:endParaRPr lang="zh-CN" altLang="en-US" sz="2400" i="1" dirty="0">
              <a:solidFill>
                <a:srgbClr val="0073AD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4" name="图片 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748213" y="1263650"/>
            <a:ext cx="4122737" cy="3440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5" name="图片 1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22238" y="1282700"/>
            <a:ext cx="4533900" cy="3416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6" name="日期占位符 3"/>
          <p:cNvSpPr/>
          <p:nvPr/>
        </p:nvSpPr>
        <p:spPr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fld id="{BB962C8B-B14F-4D97-AF65-F5344CB8AC3E}" type="datetime1">
              <a:rPr lang="en-GB" altLang="zh-CN" sz="1200" b="0" dirty="0">
                <a:solidFill>
                  <a:srgbClr val="0073AD"/>
                </a:solidFill>
                <a:ea typeface="宋体" panose="02010600030101010101" pitchFamily="2" charset="-122"/>
              </a:rPr>
            </a:fld>
            <a:endParaRPr lang="en-GB" altLang="zh-CN" sz="1200" b="0" dirty="0">
              <a:solidFill>
                <a:srgbClr val="0073AD"/>
              </a:solidFill>
              <a:ea typeface="宋体" panose="02010600030101010101" pitchFamily="2" charset="-122"/>
            </a:endParaRPr>
          </a:p>
        </p:txBody>
      </p:sp>
      <p:sp>
        <p:nvSpPr>
          <p:cNvPr id="33797" name="灯片编号占位符 4"/>
          <p:cNvSpPr/>
          <p:nvPr/>
        </p:nvSpPr>
        <p:spPr>
          <a:xfrm>
            <a:off x="8070850" y="6569075"/>
            <a:ext cx="811213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zh-CN" altLang="en-US" sz="1400" b="0" dirty="0">
                <a:solidFill>
                  <a:srgbClr val="0073AD"/>
                </a:solidFill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rgbClr val="0073AD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33798" name="Rectangle 2"/>
          <p:cNvSpPr/>
          <p:nvPr>
            <p:ph type="title" idx="4294967295"/>
          </p:nvPr>
        </p:nvSpPr>
        <p:spPr>
          <a:xfrm>
            <a:off x="149225" y="354013"/>
            <a:ext cx="8994775" cy="762000"/>
          </a:xfrm>
          <a:ln/>
        </p:spPr>
        <p:txBody>
          <a:bodyPr vert="horz" wrap="none" lIns="54000" tIns="10800" rIns="54000" bIns="10800" anchor="ctr" anchorCtr="0"/>
          <a:p>
            <a:pPr algn="l" eaLnBrk="1" hangingPunct="1"/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叉车堆垛操作（</a:t>
            </a:r>
            <a:r>
              <a:rPr lang="en-US" altLang="zh-CN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2</a:t>
            </a:r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）</a:t>
            </a:r>
            <a:r>
              <a:rPr lang="en-US" altLang="zh-CN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--</a:t>
            </a:r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落入承载箱对应两角上，缓慢前倾货叉并同时后撤车辆 </a:t>
            </a:r>
            <a:endParaRPr lang="en-US" altLang="zh-CN" sz="2000" b="0" i="0" dirty="0">
              <a:solidFill>
                <a:schemeClr val="accent1"/>
              </a:solidFill>
              <a:latin typeface="楷体_GB2312" charset="-122"/>
              <a:ea typeface="楷体_GB2312" charset="-122"/>
            </a:endParaRPr>
          </a:p>
        </p:txBody>
      </p:sp>
      <p:sp>
        <p:nvSpPr>
          <p:cNvPr id="33799" name="Oval 8"/>
          <p:cNvSpPr/>
          <p:nvPr/>
        </p:nvSpPr>
        <p:spPr>
          <a:xfrm>
            <a:off x="1895475" y="2927350"/>
            <a:ext cx="1233488" cy="102235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33800" name="AutoShape 9"/>
          <p:cNvSpPr/>
          <p:nvPr/>
        </p:nvSpPr>
        <p:spPr>
          <a:xfrm>
            <a:off x="2082800" y="3522663"/>
            <a:ext cx="688975" cy="1293812"/>
          </a:xfrm>
          <a:prstGeom prst="downArrow">
            <a:avLst>
              <a:gd name="adj1" fmla="val 50000"/>
              <a:gd name="adj2" fmla="val 71915"/>
            </a:avLst>
          </a:prstGeom>
          <a:noFill/>
          <a:ln w="38100" cap="flat" cmpd="sng">
            <a:solidFill>
              <a:srgbClr val="FFAFA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Pct val="100000"/>
              <a:buNone/>
            </a:pPr>
            <a:endParaRPr lang="en-US" altLang="zh-CN" sz="200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33801" name="Rectangle 10"/>
          <p:cNvSpPr/>
          <p:nvPr/>
        </p:nvSpPr>
        <p:spPr>
          <a:xfrm>
            <a:off x="604838" y="4748213"/>
            <a:ext cx="2652712" cy="392112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US" altLang="zh-CN" sz="2000" b="0" dirty="0">
                <a:latin typeface="楷体_GB2312" charset="-122"/>
                <a:ea typeface="楷体_GB2312" charset="-122"/>
              </a:rPr>
              <a:t>1</a:t>
            </a:r>
            <a:r>
              <a:rPr lang="zh-CN" altLang="en-US" sz="2000" b="0" dirty="0">
                <a:latin typeface="楷体_GB2312" charset="-122"/>
                <a:ea typeface="楷体_GB2312" charset="-122"/>
              </a:rPr>
              <a:t>、落入对应两角 </a:t>
            </a:r>
            <a:endParaRPr lang="en-US" altLang="zh-CN" sz="2000" b="0" dirty="0">
              <a:latin typeface="楷体_GB2312" charset="-122"/>
              <a:ea typeface="楷体_GB2312" charset="-122"/>
            </a:endParaRPr>
          </a:p>
        </p:txBody>
      </p:sp>
      <p:sp>
        <p:nvSpPr>
          <p:cNvPr id="33802" name="Oval 11"/>
          <p:cNvSpPr/>
          <p:nvPr/>
        </p:nvSpPr>
        <p:spPr>
          <a:xfrm>
            <a:off x="5019675" y="3454400"/>
            <a:ext cx="3001963" cy="449263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33803" name="AutoShape 12"/>
          <p:cNvSpPr/>
          <p:nvPr/>
        </p:nvSpPr>
        <p:spPr>
          <a:xfrm>
            <a:off x="5932488" y="3976688"/>
            <a:ext cx="320675" cy="900112"/>
          </a:xfrm>
          <a:prstGeom prst="downArrow">
            <a:avLst>
              <a:gd name="adj1" fmla="val 50000"/>
              <a:gd name="adj2" fmla="val 70173"/>
            </a:avLst>
          </a:prstGeom>
          <a:noFill/>
          <a:ln w="38100" cap="flat" cmpd="sng">
            <a:solidFill>
              <a:srgbClr val="FFAFA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33804" name="Rectangle 13"/>
          <p:cNvSpPr/>
          <p:nvPr/>
        </p:nvSpPr>
        <p:spPr>
          <a:xfrm>
            <a:off x="5021263" y="4876800"/>
            <a:ext cx="3395662" cy="420688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US" altLang="zh-CN" sz="2000" b="0" dirty="0">
                <a:latin typeface="楷体_GB2312" charset="-122"/>
                <a:ea typeface="楷体_GB2312" charset="-122"/>
              </a:rPr>
              <a:t>2</a:t>
            </a:r>
            <a:r>
              <a:rPr lang="zh-CN" altLang="en-US" sz="2000" b="0" dirty="0">
                <a:latin typeface="楷体_GB2312" charset="-122"/>
                <a:ea typeface="楷体_GB2312" charset="-122"/>
              </a:rPr>
              <a:t>、前倾货叉并后撤车辆 </a:t>
            </a:r>
            <a:endParaRPr lang="en-US" altLang="zh-CN" sz="2000" b="0" dirty="0">
              <a:latin typeface="楷体_GB2312" charset="-122"/>
              <a:ea typeface="楷体_GB2312" charset="-122"/>
            </a:endParaRPr>
          </a:p>
        </p:txBody>
      </p:sp>
      <p:sp>
        <p:nvSpPr>
          <p:cNvPr id="33805" name="Rectangle 14"/>
          <p:cNvSpPr/>
          <p:nvPr/>
        </p:nvSpPr>
        <p:spPr>
          <a:xfrm>
            <a:off x="173038" y="5662613"/>
            <a:ext cx="7475537" cy="595312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b="0" dirty="0">
                <a:solidFill>
                  <a:schemeClr val="accent1"/>
                </a:solidFill>
                <a:ea typeface="楷体_GB2312" charset="-122"/>
              </a:rPr>
              <a:t>注意事项：</a:t>
            </a:r>
            <a:r>
              <a:rPr lang="zh-CN" altLang="en-US" sz="2000" b="0" dirty="0">
                <a:ea typeface="楷体_GB2312" charset="-122"/>
              </a:rPr>
              <a:t>将货箱四角落入承载箱四角内，防止货箱侧翻。 </a:t>
            </a:r>
            <a:endParaRPr lang="en-US" altLang="zh-CN" sz="2000" b="0" dirty="0">
              <a:ea typeface="楷体_GB2312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8" name="内容占位符 15"/>
          <p:cNvPicPr/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5024438" y="1077913"/>
            <a:ext cx="3984625" cy="3811587"/>
          </a:xfrm>
          <a:ln/>
        </p:spPr>
      </p:pic>
      <p:pic>
        <p:nvPicPr>
          <p:cNvPr id="34819" name="图片 1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60338" y="1055688"/>
            <a:ext cx="4816475" cy="386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0" name="日期占位符 3"/>
          <p:cNvSpPr/>
          <p:nvPr/>
        </p:nvSpPr>
        <p:spPr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fld id="{BB962C8B-B14F-4D97-AF65-F5344CB8AC3E}" type="datetime1">
              <a:rPr lang="en-GB" altLang="zh-CN" sz="1200" b="0" dirty="0">
                <a:solidFill>
                  <a:srgbClr val="0073AD"/>
                </a:solidFill>
                <a:ea typeface="宋体" panose="02010600030101010101" pitchFamily="2" charset="-122"/>
              </a:rPr>
            </a:fld>
            <a:endParaRPr lang="en-GB" altLang="zh-CN" sz="1200" b="0" dirty="0">
              <a:solidFill>
                <a:srgbClr val="0073AD"/>
              </a:solidFill>
              <a:ea typeface="宋体" panose="02010600030101010101" pitchFamily="2" charset="-122"/>
            </a:endParaRPr>
          </a:p>
        </p:txBody>
      </p:sp>
      <p:sp>
        <p:nvSpPr>
          <p:cNvPr id="34821" name="灯片编号占位符 4"/>
          <p:cNvSpPr/>
          <p:nvPr/>
        </p:nvSpPr>
        <p:spPr>
          <a:xfrm>
            <a:off x="8070850" y="6569075"/>
            <a:ext cx="811213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zh-CN" altLang="en-US" sz="1400" b="0" dirty="0">
                <a:solidFill>
                  <a:srgbClr val="0073AD"/>
                </a:solidFill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rgbClr val="0073AD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34822" name="Rectangle 6"/>
          <p:cNvSpPr/>
          <p:nvPr>
            <p:ph type="title" idx="4294967295"/>
          </p:nvPr>
        </p:nvSpPr>
        <p:spPr>
          <a:xfrm>
            <a:off x="233363" y="354013"/>
            <a:ext cx="8351837" cy="762000"/>
          </a:xfrm>
          <a:ln/>
        </p:spPr>
        <p:txBody>
          <a:bodyPr vert="horz" wrap="none" lIns="54000" tIns="10800" rIns="54000" bIns="10800" anchor="ctr" anchorCtr="0"/>
          <a:p>
            <a:pPr algn="l" eaLnBrk="1" hangingPunct="1"/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叉车堆垛操作（</a:t>
            </a:r>
            <a:r>
              <a:rPr lang="en-US" altLang="zh-CN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3</a:t>
            </a:r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）</a:t>
            </a:r>
            <a:r>
              <a:rPr lang="en-US" altLang="zh-CN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--</a:t>
            </a:r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将货箱平稳放入承载箱四角内，货叉缓慢平稳退出</a:t>
            </a:r>
            <a:r>
              <a:rPr lang="zh-CN" altLang="en-US" sz="200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。 </a:t>
            </a:r>
            <a:endParaRPr lang="en-US" altLang="zh-CN" sz="2000" i="0" dirty="0">
              <a:solidFill>
                <a:schemeClr val="accent1"/>
              </a:solidFill>
              <a:latin typeface="楷体_GB2312" charset="-122"/>
              <a:ea typeface="楷体_GB2312" charset="-122"/>
            </a:endParaRPr>
          </a:p>
        </p:txBody>
      </p:sp>
      <p:sp>
        <p:nvSpPr>
          <p:cNvPr id="34823" name="Oval 9"/>
          <p:cNvSpPr/>
          <p:nvPr/>
        </p:nvSpPr>
        <p:spPr>
          <a:xfrm>
            <a:off x="442913" y="3454400"/>
            <a:ext cx="3862387" cy="5334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34824" name="AutoShape 10"/>
          <p:cNvSpPr/>
          <p:nvPr/>
        </p:nvSpPr>
        <p:spPr>
          <a:xfrm>
            <a:off x="1828800" y="3648075"/>
            <a:ext cx="706438" cy="1527175"/>
          </a:xfrm>
          <a:prstGeom prst="downArrow">
            <a:avLst>
              <a:gd name="adj1" fmla="val 50000"/>
              <a:gd name="adj2" fmla="val 97480"/>
            </a:avLst>
          </a:prstGeom>
          <a:noFill/>
          <a:ln w="38100" cap="flat" cmpd="sng">
            <a:solidFill>
              <a:srgbClr val="FFAFA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34825" name="Oval 11"/>
          <p:cNvSpPr/>
          <p:nvPr/>
        </p:nvSpPr>
        <p:spPr>
          <a:xfrm>
            <a:off x="6548438" y="2944813"/>
            <a:ext cx="1176337" cy="722312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34826" name="AutoShape 12"/>
          <p:cNvSpPr/>
          <p:nvPr/>
        </p:nvSpPr>
        <p:spPr>
          <a:xfrm>
            <a:off x="7026275" y="3714750"/>
            <a:ext cx="327025" cy="1444625"/>
          </a:xfrm>
          <a:prstGeom prst="downArrow">
            <a:avLst>
              <a:gd name="adj1" fmla="val 44120"/>
              <a:gd name="adj2" fmla="val 107451"/>
            </a:avLst>
          </a:prstGeom>
          <a:noFill/>
          <a:ln w="38100" cap="flat" cmpd="sng">
            <a:solidFill>
              <a:srgbClr val="FFAFA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34827" name="Rectangle 13"/>
          <p:cNvSpPr/>
          <p:nvPr/>
        </p:nvSpPr>
        <p:spPr>
          <a:xfrm>
            <a:off x="1157288" y="5138738"/>
            <a:ext cx="3411537" cy="449262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US" altLang="zh-CN" sz="2000" b="0" dirty="0">
                <a:latin typeface="楷体_GB2312" charset="-122"/>
                <a:ea typeface="楷体_GB2312" charset="-122"/>
              </a:rPr>
              <a:t>1</a:t>
            </a:r>
            <a:r>
              <a:rPr lang="zh-CN" altLang="en-US" sz="2000" b="0" dirty="0">
                <a:latin typeface="楷体_GB2312" charset="-122"/>
                <a:ea typeface="楷体_GB2312" charset="-122"/>
              </a:rPr>
              <a:t>、货箱放入承载箱四角内   </a:t>
            </a:r>
            <a:endParaRPr lang="en-US" altLang="zh-CN" sz="2000" b="0" dirty="0">
              <a:latin typeface="楷体_GB2312" charset="-122"/>
              <a:ea typeface="楷体_GB2312" charset="-122"/>
            </a:endParaRPr>
          </a:p>
        </p:txBody>
      </p:sp>
      <p:sp>
        <p:nvSpPr>
          <p:cNvPr id="34828" name="Rectangle 14"/>
          <p:cNvSpPr/>
          <p:nvPr/>
        </p:nvSpPr>
        <p:spPr>
          <a:xfrm>
            <a:off x="5568950" y="5014913"/>
            <a:ext cx="2886075" cy="625475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US" altLang="zh-CN" sz="2000" b="0" dirty="0">
                <a:latin typeface="楷体_GB2312" charset="-122"/>
                <a:ea typeface="楷体_GB2312" charset="-122"/>
              </a:rPr>
              <a:t>2</a:t>
            </a:r>
            <a:r>
              <a:rPr lang="zh-CN" altLang="en-US" sz="2000" b="0" dirty="0">
                <a:latin typeface="楷体_GB2312" charset="-122"/>
                <a:ea typeface="楷体_GB2312" charset="-122"/>
              </a:rPr>
              <a:t>、货叉缓慢平稳退出  </a:t>
            </a:r>
            <a:endParaRPr lang="en-US" altLang="zh-CN" sz="2000" b="0" dirty="0">
              <a:latin typeface="楷体_GB2312" charset="-122"/>
              <a:ea typeface="楷体_GB2312" charset="-122"/>
            </a:endParaRPr>
          </a:p>
        </p:txBody>
      </p:sp>
      <p:sp>
        <p:nvSpPr>
          <p:cNvPr id="34829" name="Rectangle 15"/>
          <p:cNvSpPr/>
          <p:nvPr/>
        </p:nvSpPr>
        <p:spPr>
          <a:xfrm>
            <a:off x="158750" y="5846763"/>
            <a:ext cx="8147050" cy="508000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b="0" dirty="0">
                <a:solidFill>
                  <a:schemeClr val="accent1"/>
                </a:solidFill>
                <a:ea typeface="楷体_GB2312" charset="-122"/>
              </a:rPr>
              <a:t>注意事项：</a:t>
            </a:r>
            <a:r>
              <a:rPr lang="zh-CN" altLang="en-US" sz="2000" b="0" dirty="0">
                <a:ea typeface="楷体_GB2312" charset="-122"/>
              </a:rPr>
              <a:t>退叉时货叉不易前倾后背，防止货叉与货箱边磨擦。  </a:t>
            </a:r>
            <a:endParaRPr lang="en-US" altLang="zh-CN" sz="2000" b="0" dirty="0">
              <a:ea typeface="楷体_GB2312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2" name="图片 12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899025" y="1693863"/>
            <a:ext cx="4100513" cy="3354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3" name="图片 11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1582738"/>
            <a:ext cx="4757738" cy="3397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4" name="日期占位符 3"/>
          <p:cNvSpPr/>
          <p:nvPr/>
        </p:nvSpPr>
        <p:spPr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fld id="{BB962C8B-B14F-4D97-AF65-F5344CB8AC3E}" type="datetime1">
              <a:rPr lang="en-GB" altLang="zh-CN" sz="1200" b="0" dirty="0">
                <a:solidFill>
                  <a:srgbClr val="0073AD"/>
                </a:solidFill>
                <a:ea typeface="宋体" panose="02010600030101010101" pitchFamily="2" charset="-122"/>
              </a:rPr>
            </a:fld>
            <a:endParaRPr lang="en-GB" altLang="zh-CN" sz="1200" b="0" dirty="0">
              <a:solidFill>
                <a:srgbClr val="0073AD"/>
              </a:solidFill>
              <a:ea typeface="宋体" panose="02010600030101010101" pitchFamily="2" charset="-122"/>
            </a:endParaRPr>
          </a:p>
        </p:txBody>
      </p:sp>
      <p:sp>
        <p:nvSpPr>
          <p:cNvPr id="35845" name="灯片编号占位符 4"/>
          <p:cNvSpPr/>
          <p:nvPr/>
        </p:nvSpPr>
        <p:spPr>
          <a:xfrm>
            <a:off x="8070850" y="6569075"/>
            <a:ext cx="811213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zh-CN" altLang="en-US" sz="1400" b="0" dirty="0">
                <a:solidFill>
                  <a:srgbClr val="0073AD"/>
                </a:solidFill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rgbClr val="0073AD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35846" name="Rectangle 2"/>
          <p:cNvSpPr/>
          <p:nvPr>
            <p:ph type="title" idx="4294967295"/>
          </p:nvPr>
        </p:nvSpPr>
        <p:spPr>
          <a:xfrm>
            <a:off x="231775" y="609600"/>
            <a:ext cx="8274050" cy="762000"/>
          </a:xfrm>
          <a:ln/>
        </p:spPr>
        <p:txBody>
          <a:bodyPr vert="horz" wrap="none" lIns="54000" tIns="10800" rIns="54000" bIns="10800" anchor="ctr" anchorCtr="0"/>
          <a:p>
            <a:pPr algn="l" eaLnBrk="1" hangingPunct="1"/>
            <a:r>
              <a:rPr lang="zh-CN" altLang="en-US" sz="2000" b="0" i="0" dirty="0">
                <a:solidFill>
                  <a:schemeClr val="accent1"/>
                </a:solidFill>
                <a:ea typeface="楷体_GB2312" charset="-122"/>
              </a:rPr>
              <a:t>叉车出库操作  </a:t>
            </a:r>
            <a:endParaRPr lang="en-US" altLang="zh-CN" sz="2000" b="0" i="0" dirty="0">
              <a:solidFill>
                <a:schemeClr val="accent1"/>
              </a:solidFill>
              <a:ea typeface="楷体_GB2312" charset="-122"/>
            </a:endParaRPr>
          </a:p>
        </p:txBody>
      </p:sp>
      <p:sp>
        <p:nvSpPr>
          <p:cNvPr id="35847" name="Oval 6"/>
          <p:cNvSpPr/>
          <p:nvPr/>
        </p:nvSpPr>
        <p:spPr>
          <a:xfrm>
            <a:off x="2193925" y="1982788"/>
            <a:ext cx="652463" cy="1233487"/>
          </a:xfrm>
          <a:prstGeom prst="ellipse">
            <a:avLst/>
          </a:prstGeom>
          <a:noFill/>
          <a:ln w="38100" cap="flat" cmpd="sng">
            <a:solidFill>
              <a:srgbClr val="66FF33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35848" name="Rectangle 7"/>
          <p:cNvSpPr/>
          <p:nvPr/>
        </p:nvSpPr>
        <p:spPr>
          <a:xfrm>
            <a:off x="1741488" y="3048000"/>
            <a:ext cx="1963737" cy="536575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dirty="0">
                <a:solidFill>
                  <a:srgbClr val="66FF33"/>
                </a:solidFill>
                <a:latin typeface="楷体_GB2312" charset="-122"/>
                <a:ea typeface="楷体_GB2312" charset="-122"/>
              </a:rPr>
              <a:t>鸣笛瞭望 </a:t>
            </a:r>
            <a:endParaRPr lang="en-US" altLang="zh-CN" sz="2000" dirty="0">
              <a:solidFill>
                <a:srgbClr val="66FF33"/>
              </a:solidFill>
              <a:latin typeface="楷体_GB2312" charset="-122"/>
              <a:ea typeface="楷体_GB2312" charset="-122"/>
            </a:endParaRPr>
          </a:p>
        </p:txBody>
      </p:sp>
      <p:sp>
        <p:nvSpPr>
          <p:cNvPr id="35849" name="Oval 8"/>
          <p:cNvSpPr/>
          <p:nvPr/>
        </p:nvSpPr>
        <p:spPr>
          <a:xfrm>
            <a:off x="5976938" y="1958975"/>
            <a:ext cx="1781175" cy="1292225"/>
          </a:xfrm>
          <a:prstGeom prst="ellipse">
            <a:avLst/>
          </a:prstGeom>
          <a:noFill/>
          <a:ln w="38100" cap="flat" cmpd="sng">
            <a:solidFill>
              <a:srgbClr val="66FF33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35850" name="Rectangle 9"/>
          <p:cNvSpPr/>
          <p:nvPr/>
        </p:nvSpPr>
        <p:spPr>
          <a:xfrm>
            <a:off x="5921375" y="3294063"/>
            <a:ext cx="2116138" cy="817562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dirty="0">
                <a:solidFill>
                  <a:srgbClr val="66FF33"/>
                </a:solidFill>
                <a:ea typeface="楷体_GB2312" charset="-122"/>
              </a:rPr>
              <a:t>鸣笛瞭望 </a:t>
            </a:r>
            <a:endParaRPr lang="en-US" altLang="zh-CN" sz="2000" dirty="0">
              <a:solidFill>
                <a:srgbClr val="66FF33"/>
              </a:solidFill>
              <a:ea typeface="楷体_GB2312" charset="-122"/>
            </a:endParaRPr>
          </a:p>
        </p:txBody>
      </p:sp>
      <p:sp>
        <p:nvSpPr>
          <p:cNvPr id="35851" name="Rectangle 10"/>
          <p:cNvSpPr/>
          <p:nvPr/>
        </p:nvSpPr>
        <p:spPr>
          <a:xfrm>
            <a:off x="152400" y="5537200"/>
            <a:ext cx="7937500" cy="668338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b="0" dirty="0">
                <a:solidFill>
                  <a:schemeClr val="accent1"/>
                </a:solidFill>
                <a:ea typeface="楷体_GB2312" charset="-122"/>
              </a:rPr>
              <a:t>注意事项：</a:t>
            </a:r>
            <a:r>
              <a:rPr lang="zh-CN" altLang="en-US" sz="2000" b="0" dirty="0">
                <a:ea typeface="楷体_GB2312" charset="-122"/>
              </a:rPr>
              <a:t>叉车出库时需上下、左右瞭望，鸣笛后方可通行。 </a:t>
            </a:r>
            <a:endParaRPr lang="zh-CN" altLang="en-US" sz="2000" b="0" dirty="0">
              <a:ea typeface="楷体_GB2312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日期占位符 3"/>
          <p:cNvSpPr/>
          <p:nvPr/>
        </p:nvSpPr>
        <p:spPr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fld id="{BB962C8B-B14F-4D97-AF65-F5344CB8AC3E}" type="datetime1">
              <a:rPr lang="en-GB" altLang="zh-CN" sz="1200" b="0" dirty="0">
                <a:solidFill>
                  <a:srgbClr val="0073AD"/>
                </a:solidFill>
                <a:ea typeface="宋体" panose="02010600030101010101" pitchFamily="2" charset="-122"/>
              </a:rPr>
            </a:fld>
            <a:endParaRPr lang="en-GB" altLang="zh-CN" sz="1200" b="0" dirty="0">
              <a:solidFill>
                <a:srgbClr val="0073AD"/>
              </a:solidFill>
              <a:ea typeface="宋体" panose="02010600030101010101" pitchFamily="2" charset="-122"/>
            </a:endParaRPr>
          </a:p>
        </p:txBody>
      </p:sp>
      <p:sp>
        <p:nvSpPr>
          <p:cNvPr id="36867" name="灯片编号占位符 4"/>
          <p:cNvSpPr/>
          <p:nvPr/>
        </p:nvSpPr>
        <p:spPr>
          <a:xfrm>
            <a:off x="8070850" y="6569075"/>
            <a:ext cx="811213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zh-CN" altLang="en-US" sz="1400" b="0" dirty="0">
                <a:solidFill>
                  <a:srgbClr val="0073AD"/>
                </a:solidFill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rgbClr val="0073AD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36868" name="Rectangle 3"/>
          <p:cNvSpPr/>
          <p:nvPr>
            <p:ph type="body" idx="4294967295"/>
          </p:nvPr>
        </p:nvSpPr>
        <p:spPr>
          <a:xfrm>
            <a:off x="249238" y="1436688"/>
            <a:ext cx="8542337" cy="504825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20000"/>
              </a:lnSpc>
              <a:buNone/>
            </a:pPr>
            <a:r>
              <a:rPr lang="en-US" altLang="zh-CN" sz="1600" b="0" dirty="0">
                <a:latin typeface="华文仿宋" charset="-122"/>
                <a:ea typeface="华文仿宋" charset="-122"/>
              </a:rPr>
              <a:t>1</a:t>
            </a:r>
            <a:r>
              <a:rPr lang="zh-CN" altLang="en-US" sz="1600" b="0" dirty="0">
                <a:latin typeface="华文仿宋" charset="-122"/>
                <a:ea typeface="华文仿宋" charset="-122"/>
              </a:rPr>
              <a:t>、驾驶人在作业前必须按规定穿戴好劳动保护用品，严禁穿拖鞋或高跟鞋驾驶车辆；严禁饮酒后不超过</a:t>
            </a:r>
            <a:r>
              <a:rPr lang="en-US" altLang="zh-CN" sz="1600" b="0" dirty="0">
                <a:latin typeface="华文仿宋" charset="-122"/>
                <a:ea typeface="华文仿宋" charset="-122"/>
              </a:rPr>
              <a:t>8</a:t>
            </a:r>
            <a:r>
              <a:rPr lang="zh-CN" altLang="en-US" sz="1600" b="0" dirty="0">
                <a:latin typeface="华文仿宋" charset="-122"/>
                <a:ea typeface="华文仿宋" charset="-122"/>
              </a:rPr>
              <a:t>小时驾驶工艺车辆。</a:t>
            </a:r>
            <a:endParaRPr lang="zh-CN" altLang="en-US" sz="1600" b="0" dirty="0">
              <a:latin typeface="华文仿宋" charset="-122"/>
              <a:ea typeface="华文仿宋" charset="-122"/>
            </a:endParaRPr>
          </a:p>
          <a:p>
            <a:pPr eaLnBrk="1" hangingPunct="1">
              <a:lnSpc>
                <a:spcPct val="120000"/>
              </a:lnSpc>
              <a:buNone/>
            </a:pPr>
            <a:r>
              <a:rPr lang="en-US" altLang="zh-CN" sz="1600" b="0" dirty="0">
                <a:latin typeface="华文仿宋" charset="-122"/>
                <a:ea typeface="华文仿宋" charset="-122"/>
              </a:rPr>
              <a:t>2</a:t>
            </a:r>
            <a:r>
              <a:rPr lang="zh-CN" altLang="en-US" sz="1600" b="0" dirty="0">
                <a:latin typeface="华文仿宋" charset="-122"/>
                <a:ea typeface="华文仿宋" charset="-122"/>
              </a:rPr>
              <a:t>、驾驶人对所驾驶的车辆必须实行三检制，即：出车前、行车中和收车后。主要检查制动器、转向器、灯光装置、喇叭、电瓶指示灯（电瓶叉车）、行驶时有无异响、机油、水（内燃叉车、汽车）及车辆内外清洁状况等是否正常，如发现问题应及时处理，自己无法处理，要立即向班长和车辆管理人员报告。</a:t>
            </a:r>
            <a:endParaRPr lang="zh-CN" altLang="en-US" sz="1600" b="0" dirty="0">
              <a:latin typeface="华文仿宋" charset="-122"/>
              <a:ea typeface="华文仿宋" charset="-122"/>
            </a:endParaRPr>
          </a:p>
          <a:p>
            <a:pPr eaLnBrk="1" hangingPunct="1">
              <a:lnSpc>
                <a:spcPct val="120000"/>
              </a:lnSpc>
              <a:buNone/>
            </a:pPr>
            <a:r>
              <a:rPr lang="en-US" altLang="zh-CN" sz="1600" b="0" dirty="0">
                <a:latin typeface="华文仿宋" charset="-122"/>
                <a:ea typeface="华文仿宋" charset="-122"/>
              </a:rPr>
              <a:t>3</a:t>
            </a:r>
            <a:r>
              <a:rPr lang="zh-CN" altLang="en-US" sz="1600" b="0" dirty="0">
                <a:latin typeface="华文仿宋" charset="-122"/>
                <a:ea typeface="华文仿宋" charset="-122"/>
              </a:rPr>
              <a:t>、车辆在生产现场行驶时，道路必须畅通，路宽不得小于</a:t>
            </a:r>
            <a:r>
              <a:rPr lang="en-US" altLang="zh-CN" sz="1600" b="0" dirty="0">
                <a:latin typeface="华文仿宋" charset="-122"/>
                <a:ea typeface="华文仿宋" charset="-122"/>
              </a:rPr>
              <a:t>2.5</a:t>
            </a:r>
            <a:r>
              <a:rPr lang="zh-CN" altLang="en-US" sz="1600" b="0" dirty="0">
                <a:latin typeface="华文仿宋" charset="-122"/>
                <a:ea typeface="华文仿宋" charset="-122"/>
              </a:rPr>
              <a:t>米，车辆进入生产现场最小道路宽度不得小于</a:t>
            </a:r>
            <a:r>
              <a:rPr lang="en-US" altLang="zh-CN" sz="1600" b="0" dirty="0">
                <a:latin typeface="华文仿宋" charset="-122"/>
                <a:ea typeface="华文仿宋" charset="-122"/>
              </a:rPr>
              <a:t>2</a:t>
            </a:r>
            <a:r>
              <a:rPr lang="zh-CN" altLang="en-US" sz="1600" b="0" dirty="0">
                <a:latin typeface="华文仿宋" charset="-122"/>
                <a:ea typeface="华文仿宋" charset="-122"/>
              </a:rPr>
              <a:t>米。叉车作业范围</a:t>
            </a:r>
            <a:r>
              <a:rPr lang="en-US" altLang="zh-CN" sz="1600" b="0" dirty="0">
                <a:latin typeface="华文仿宋" charset="-122"/>
                <a:ea typeface="华文仿宋" charset="-122"/>
              </a:rPr>
              <a:t>3</a:t>
            </a:r>
            <a:r>
              <a:rPr lang="zh-CN" altLang="en-US" sz="1600" b="0" dirty="0">
                <a:latin typeface="华文仿宋" charset="-122"/>
                <a:ea typeface="华文仿宋" charset="-122"/>
              </a:rPr>
              <a:t>米内不准有人。</a:t>
            </a:r>
            <a:endParaRPr lang="zh-CN" altLang="en-US" sz="1600" b="0" dirty="0">
              <a:latin typeface="华文仿宋" charset="-122"/>
              <a:ea typeface="华文仿宋" charset="-122"/>
            </a:endParaRPr>
          </a:p>
          <a:p>
            <a:pPr eaLnBrk="1" hangingPunct="1">
              <a:lnSpc>
                <a:spcPct val="120000"/>
              </a:lnSpc>
              <a:buNone/>
            </a:pPr>
            <a:r>
              <a:rPr lang="en-US" altLang="zh-CN" sz="1600" b="0" dirty="0">
                <a:latin typeface="华文仿宋" charset="-122"/>
                <a:ea typeface="华文仿宋" charset="-122"/>
              </a:rPr>
              <a:t>4</a:t>
            </a:r>
            <a:r>
              <a:rPr lang="zh-CN" altLang="en-US" sz="1600" b="0" dirty="0">
                <a:latin typeface="华文仿宋" charset="-122"/>
                <a:ea typeface="华文仿宋" charset="-122"/>
              </a:rPr>
              <a:t>、驾驶人在启动车辆前，应先鸣喇叭，发出有声信号，并注意车辆周围是否有障碍物或行人，确认安全后方可行驶。</a:t>
            </a:r>
            <a:endParaRPr lang="zh-CN" altLang="en-US" sz="1600" b="0" dirty="0">
              <a:latin typeface="华文仿宋" charset="-122"/>
              <a:ea typeface="华文仿宋" charset="-122"/>
            </a:endParaRPr>
          </a:p>
          <a:p>
            <a:pPr eaLnBrk="1" hangingPunct="1">
              <a:lnSpc>
                <a:spcPct val="120000"/>
              </a:lnSpc>
              <a:buNone/>
            </a:pPr>
            <a:r>
              <a:rPr lang="en-US" altLang="zh-CN" sz="1600" b="0" dirty="0">
                <a:latin typeface="华文仿宋" charset="-122"/>
                <a:ea typeface="华文仿宋" charset="-122"/>
              </a:rPr>
              <a:t>5</a:t>
            </a:r>
            <a:r>
              <a:rPr lang="zh-CN" altLang="en-US" sz="1600" b="0" dirty="0">
                <a:latin typeface="华文仿宋" charset="-122"/>
                <a:ea typeface="华文仿宋" charset="-122"/>
              </a:rPr>
              <a:t>、驾驶人在驾驶车辆时必须携带有效特种作业操作证，行驶时驾驶人要精力集中，禁止做出如闲谈、饮食、打电话、听音乐等与驾驶无关的其它事情，严禁酒后或疲劳状态下驾驶车辆。未经领导允许，严禁教无操作证人员驾驶车辆。</a:t>
            </a:r>
            <a:endParaRPr lang="zh-CN" altLang="en-US" sz="1600" b="0" dirty="0">
              <a:latin typeface="华文仿宋" charset="-122"/>
              <a:ea typeface="华文仿宋" charset="-122"/>
            </a:endParaRPr>
          </a:p>
          <a:p>
            <a:pPr eaLnBrk="1" hangingPunct="1">
              <a:lnSpc>
                <a:spcPct val="120000"/>
              </a:lnSpc>
              <a:buNone/>
            </a:pPr>
            <a:r>
              <a:rPr lang="en-US" altLang="zh-CN" sz="1600" b="0" dirty="0">
                <a:latin typeface="华文仿宋" charset="-122"/>
                <a:ea typeface="华文仿宋" charset="-122"/>
              </a:rPr>
              <a:t>6</a:t>
            </a:r>
            <a:r>
              <a:rPr lang="zh-CN" altLang="en-US" sz="1600" b="0" dirty="0">
                <a:latin typeface="华文仿宋" charset="-122"/>
                <a:ea typeface="华文仿宋" charset="-122"/>
              </a:rPr>
              <a:t>、车辆在同方向行驶时，两车距离不得小于</a:t>
            </a:r>
            <a:r>
              <a:rPr lang="en-US" altLang="zh-CN" sz="1600" b="0" dirty="0">
                <a:latin typeface="华文仿宋" charset="-122"/>
                <a:ea typeface="华文仿宋" charset="-122"/>
              </a:rPr>
              <a:t>3</a:t>
            </a:r>
            <a:r>
              <a:rPr lang="zh-CN" altLang="en-US" sz="1600" b="0" dirty="0">
                <a:latin typeface="华文仿宋" charset="-122"/>
                <a:ea typeface="华文仿宋" charset="-122"/>
              </a:rPr>
              <a:t>米，两车不得并列行驶。</a:t>
            </a:r>
            <a:endParaRPr lang="zh-CN" altLang="en-US" sz="1600" b="0" dirty="0">
              <a:latin typeface="华文仿宋" charset="-122"/>
              <a:ea typeface="华文仿宋" charset="-122"/>
            </a:endParaRPr>
          </a:p>
          <a:p>
            <a:pPr eaLnBrk="1" hangingPunct="1">
              <a:lnSpc>
                <a:spcPct val="120000"/>
              </a:lnSpc>
              <a:buNone/>
            </a:pPr>
            <a:r>
              <a:rPr lang="en-US" altLang="zh-CN" sz="1600" b="0" dirty="0">
                <a:latin typeface="华文仿宋" charset="-122"/>
                <a:ea typeface="华文仿宋" charset="-122"/>
              </a:rPr>
              <a:t>7</a:t>
            </a:r>
            <a:r>
              <a:rPr lang="zh-CN" altLang="en-US" sz="1600" b="0" dirty="0">
                <a:latin typeface="华文仿宋" charset="-122"/>
                <a:ea typeface="华文仿宋" charset="-122"/>
              </a:rPr>
              <a:t>、工艺车辆定人定车，未经领导允许，不准擅自将车辆交给他人驾驶，也不准驾驶他人车辆。</a:t>
            </a:r>
            <a:endParaRPr lang="zh-CN" altLang="en-US" sz="1600" b="0" dirty="0">
              <a:latin typeface="华文仿宋" charset="-122"/>
              <a:ea typeface="华文仿宋" charset="-122"/>
            </a:endParaRPr>
          </a:p>
        </p:txBody>
      </p:sp>
      <p:sp>
        <p:nvSpPr>
          <p:cNvPr id="36869" name="Rectangle 5"/>
          <p:cNvSpPr/>
          <p:nvPr>
            <p:ph type="title" idx="4294967295"/>
          </p:nvPr>
        </p:nvSpPr>
        <p:spPr>
          <a:xfrm>
            <a:off x="358775" y="552450"/>
            <a:ext cx="7818438" cy="762000"/>
          </a:xfrm>
          <a:ln/>
        </p:spPr>
        <p:txBody>
          <a:bodyPr vert="horz" wrap="none" lIns="54000" tIns="10800" rIns="54000" bIns="10800" anchor="ctr" anchorCtr="0"/>
          <a:p>
            <a:pPr algn="l" eaLnBrk="1" hangingPunct="1"/>
            <a:r>
              <a:rPr lang="zh-CN" altLang="en-US" sz="2400" dirty="0">
                <a:latin typeface="宋体" panose="02010600030101010101" pitchFamily="2" charset="-122"/>
              </a:rPr>
              <a:t>五、安全操作 </a:t>
            </a:r>
            <a:br>
              <a:rPr lang="en-US" altLang="zh-CN" sz="2400" dirty="0">
                <a:latin typeface="宋体" panose="02010600030101010101" pitchFamily="2" charset="-122"/>
              </a:rPr>
            </a:br>
            <a:r>
              <a:rPr lang="en-US" altLang="zh-CN" sz="2400" i="0" dirty="0">
                <a:latin typeface="楷体_GB2312" charset="-122"/>
                <a:ea typeface="楷体_GB2312" charset="-122"/>
              </a:rPr>
              <a:t>                 </a:t>
            </a:r>
            <a:r>
              <a:rPr lang="zh-CN" altLang="en-US" sz="1800" i="0" dirty="0">
                <a:latin typeface="宋体" panose="02010600030101010101" pitchFamily="2" charset="-122"/>
              </a:rPr>
              <a:t>叉车驾驶人安全操作规程</a:t>
            </a:r>
            <a:r>
              <a:rPr lang="zh-CN" altLang="en-US" sz="2400" i="0" dirty="0">
                <a:latin typeface="楷体_GB2312" charset="-122"/>
                <a:ea typeface="楷体_GB2312" charset="-122"/>
              </a:rPr>
              <a:t>     </a:t>
            </a:r>
            <a:endParaRPr lang="zh-CN" altLang="en-US" sz="2400" i="0" dirty="0">
              <a:latin typeface="楷体_GB2312" charset="-122"/>
              <a:ea typeface="楷体_GB2312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日期占位符 3"/>
          <p:cNvSpPr/>
          <p:nvPr/>
        </p:nvSpPr>
        <p:spPr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fld id="{BB962C8B-B14F-4D97-AF65-F5344CB8AC3E}" type="datetime1">
              <a:rPr lang="en-GB" altLang="zh-CN" sz="1200" b="0" dirty="0">
                <a:solidFill>
                  <a:srgbClr val="0073AD"/>
                </a:solidFill>
                <a:ea typeface="宋体" panose="02010600030101010101" pitchFamily="2" charset="-122"/>
              </a:rPr>
            </a:fld>
            <a:endParaRPr lang="en-GB" altLang="zh-CN" sz="1200" b="0" dirty="0">
              <a:solidFill>
                <a:srgbClr val="0073AD"/>
              </a:solidFill>
              <a:ea typeface="宋体" panose="02010600030101010101" pitchFamily="2" charset="-122"/>
            </a:endParaRPr>
          </a:p>
        </p:txBody>
      </p:sp>
      <p:sp>
        <p:nvSpPr>
          <p:cNvPr id="37891" name="灯片编号占位符 4"/>
          <p:cNvSpPr/>
          <p:nvPr/>
        </p:nvSpPr>
        <p:spPr>
          <a:xfrm>
            <a:off x="8070850" y="6569075"/>
            <a:ext cx="811213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zh-CN" altLang="en-US" sz="1400" b="0" dirty="0">
                <a:solidFill>
                  <a:srgbClr val="0073AD"/>
                </a:solidFill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rgbClr val="0073AD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37892" name="Rectangle 4"/>
          <p:cNvSpPr/>
          <p:nvPr/>
        </p:nvSpPr>
        <p:spPr>
          <a:xfrm>
            <a:off x="427038" y="908050"/>
            <a:ext cx="8318500" cy="54832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lnSpc>
                <a:spcPct val="120000"/>
              </a:lnSpc>
              <a:buNone/>
            </a:pPr>
            <a:r>
              <a:rPr lang="en-US" altLang="zh-CN" sz="1600" b="0" dirty="0">
                <a:latin typeface="华文仿宋" charset="-122"/>
                <a:ea typeface="华文仿宋" charset="-122"/>
              </a:rPr>
              <a:t>8</a:t>
            </a:r>
            <a:r>
              <a:rPr lang="zh-CN" altLang="en-US" sz="1600" b="0" dirty="0">
                <a:latin typeface="华文仿宋" charset="-122"/>
                <a:ea typeface="华文仿宋" charset="-122"/>
              </a:rPr>
              <a:t>、车辆在厂房外行驶时不准超过</a:t>
            </a:r>
            <a:r>
              <a:rPr lang="en-US" altLang="zh-CN" sz="1600" b="0" dirty="0">
                <a:latin typeface="华文仿宋" charset="-122"/>
                <a:ea typeface="华文仿宋" charset="-122"/>
              </a:rPr>
              <a:t>7.5</a:t>
            </a:r>
            <a:r>
              <a:rPr lang="zh-CN" altLang="en-US" sz="1600" b="0" dirty="0">
                <a:latin typeface="华文仿宋" charset="-122"/>
                <a:ea typeface="华文仿宋" charset="-122"/>
              </a:rPr>
              <a:t>公里</a:t>
            </a:r>
            <a:r>
              <a:rPr lang="en-US" altLang="zh-CN" sz="1600" b="0" dirty="0">
                <a:latin typeface="华文仿宋" charset="-122"/>
                <a:ea typeface="华文仿宋" charset="-122"/>
              </a:rPr>
              <a:t>/</a:t>
            </a:r>
            <a:r>
              <a:rPr lang="zh-CN" altLang="en-US" sz="1600" b="0" dirty="0">
                <a:latin typeface="华文仿宋" charset="-122"/>
                <a:ea typeface="华文仿宋" charset="-122"/>
              </a:rPr>
              <a:t>小时，厂房内不准超过</a:t>
            </a:r>
            <a:r>
              <a:rPr lang="en-US" altLang="zh-CN" sz="1600" b="0" dirty="0">
                <a:latin typeface="华文仿宋" charset="-122"/>
                <a:ea typeface="华文仿宋" charset="-122"/>
              </a:rPr>
              <a:t>5</a:t>
            </a:r>
            <a:r>
              <a:rPr lang="zh-CN" altLang="en-US" sz="1600" b="0" dirty="0">
                <a:latin typeface="华文仿宋" charset="-122"/>
                <a:ea typeface="华文仿宋" charset="-122"/>
              </a:rPr>
              <a:t>公里</a:t>
            </a:r>
            <a:r>
              <a:rPr lang="en-US" altLang="zh-CN" sz="1600" b="0" dirty="0">
                <a:latin typeface="华文仿宋" charset="-122"/>
                <a:ea typeface="华文仿宋" charset="-122"/>
              </a:rPr>
              <a:t>/</a:t>
            </a:r>
            <a:r>
              <a:rPr lang="zh-CN" altLang="en-US" sz="1600" b="0" dirty="0">
                <a:latin typeface="华文仿宋" charset="-122"/>
                <a:ea typeface="华文仿宋" charset="-122"/>
              </a:rPr>
              <a:t>小时，车辆在出入厂房大门或转弯、道路狭窄处时，其行驶速度不得超过</a:t>
            </a:r>
            <a:r>
              <a:rPr lang="en-US" altLang="zh-CN" sz="1600" b="0" dirty="0">
                <a:latin typeface="华文仿宋" charset="-122"/>
                <a:ea typeface="华文仿宋" charset="-122"/>
              </a:rPr>
              <a:t>3</a:t>
            </a:r>
            <a:r>
              <a:rPr lang="zh-CN" altLang="en-US" sz="1600" b="0" dirty="0">
                <a:latin typeface="华文仿宋" charset="-122"/>
                <a:ea typeface="华文仿宋" charset="-122"/>
              </a:rPr>
              <a:t>公里</a:t>
            </a:r>
            <a:r>
              <a:rPr lang="en-US" altLang="zh-CN" sz="1600" b="0" dirty="0">
                <a:latin typeface="华文仿宋" charset="-122"/>
                <a:ea typeface="华文仿宋" charset="-122"/>
              </a:rPr>
              <a:t>/</a:t>
            </a:r>
            <a:r>
              <a:rPr lang="zh-CN" altLang="en-US" sz="1600" b="0" dirty="0">
                <a:latin typeface="华文仿宋" charset="-122"/>
                <a:ea typeface="华文仿宋" charset="-122"/>
              </a:rPr>
              <a:t>小时。</a:t>
            </a:r>
            <a:endParaRPr lang="zh-CN" altLang="en-US" sz="1600" b="0" dirty="0">
              <a:latin typeface="华文仿宋" charset="-122"/>
              <a:ea typeface="华文仿宋" charset="-122"/>
            </a:endParaRPr>
          </a:p>
          <a:p>
            <a:pPr marL="342900" lvl="0" indent="-342900" eaLnBrk="1" hangingPunct="1">
              <a:lnSpc>
                <a:spcPct val="120000"/>
              </a:lnSpc>
              <a:buNone/>
            </a:pPr>
            <a:r>
              <a:rPr lang="en-US" altLang="zh-CN" sz="1600" b="0" dirty="0">
                <a:latin typeface="华文仿宋" charset="-122"/>
                <a:ea typeface="华文仿宋" charset="-122"/>
              </a:rPr>
              <a:t>9</a:t>
            </a:r>
            <a:r>
              <a:rPr lang="zh-CN" altLang="en-US" sz="1600" b="0" dirty="0">
                <a:latin typeface="华文仿宋" charset="-122"/>
                <a:ea typeface="华文仿宋" charset="-122"/>
              </a:rPr>
              <a:t>、车辆行驶至大门出入口、交叉路口时，应“停车确认”，认真观察确认安全后方可行驶。</a:t>
            </a:r>
            <a:endParaRPr lang="zh-CN" altLang="en-US" sz="1600" b="0" dirty="0">
              <a:latin typeface="华文仿宋" charset="-122"/>
              <a:ea typeface="华文仿宋" charset="-122"/>
            </a:endParaRPr>
          </a:p>
          <a:p>
            <a:pPr marL="342900" lvl="0" indent="-342900" eaLnBrk="1" hangingPunct="1">
              <a:lnSpc>
                <a:spcPct val="120000"/>
              </a:lnSpc>
              <a:buNone/>
            </a:pPr>
            <a:r>
              <a:rPr lang="en-US" altLang="zh-CN" sz="1600" b="0" dirty="0">
                <a:latin typeface="华文仿宋" charset="-122"/>
                <a:ea typeface="华文仿宋" charset="-122"/>
              </a:rPr>
              <a:t>10</a:t>
            </a:r>
            <a:r>
              <a:rPr lang="zh-CN" altLang="en-US" sz="1600" b="0" dirty="0">
                <a:latin typeface="华文仿宋" charset="-122"/>
                <a:ea typeface="华文仿宋" charset="-122"/>
              </a:rPr>
              <a:t>、作业前，驾驶人必须认真检查工位器具、货物及作业环境是否符合安全要求，发现损坏或可能导致事故的情况，立即停止叉运，向班长汇报。</a:t>
            </a:r>
            <a:endParaRPr lang="zh-CN" altLang="en-US" sz="1600" b="0" dirty="0">
              <a:latin typeface="华文仿宋" charset="-122"/>
              <a:ea typeface="华文仿宋" charset="-122"/>
            </a:endParaRPr>
          </a:p>
          <a:p>
            <a:pPr marL="342900" lvl="0" indent="-342900" eaLnBrk="1" hangingPunct="1">
              <a:lnSpc>
                <a:spcPct val="120000"/>
              </a:lnSpc>
              <a:buNone/>
            </a:pPr>
            <a:r>
              <a:rPr lang="en-US" altLang="zh-CN" sz="1600" b="0" dirty="0">
                <a:latin typeface="华文仿宋" charset="-122"/>
                <a:ea typeface="华文仿宋" charset="-122"/>
              </a:rPr>
              <a:t>11</a:t>
            </a:r>
            <a:r>
              <a:rPr lang="zh-CN" altLang="en-US" sz="1600" b="0" dirty="0">
                <a:latin typeface="华文仿宋" charset="-122"/>
                <a:ea typeface="华文仿宋" charset="-122"/>
              </a:rPr>
              <a:t>、叉车载货高度从地面算起不得超过</a:t>
            </a:r>
            <a:r>
              <a:rPr lang="en-US" altLang="zh-CN" sz="1600" b="0" dirty="0">
                <a:latin typeface="华文仿宋" charset="-122"/>
                <a:ea typeface="华文仿宋" charset="-122"/>
              </a:rPr>
              <a:t>2.5</a:t>
            </a:r>
            <a:r>
              <a:rPr lang="zh-CN" altLang="en-US" sz="1600" b="0" dirty="0">
                <a:latin typeface="华文仿宋" charset="-122"/>
                <a:ea typeface="华文仿宋" charset="-122"/>
              </a:rPr>
              <a:t>米，宽度不准超过车体每侧</a:t>
            </a:r>
            <a:r>
              <a:rPr lang="en-US" altLang="zh-CN" sz="1600" b="0" dirty="0">
                <a:latin typeface="华文仿宋" charset="-122"/>
                <a:ea typeface="华文仿宋" charset="-122"/>
              </a:rPr>
              <a:t>0.2</a:t>
            </a:r>
            <a:r>
              <a:rPr lang="zh-CN" altLang="en-US" sz="1600" b="0" dirty="0">
                <a:latin typeface="华文仿宋" charset="-122"/>
                <a:ea typeface="华文仿宋" charset="-122"/>
              </a:rPr>
              <a:t>米。</a:t>
            </a:r>
            <a:endParaRPr lang="zh-CN" altLang="en-US" sz="1600" b="0" dirty="0">
              <a:latin typeface="华文仿宋" charset="-122"/>
              <a:ea typeface="华文仿宋" charset="-122"/>
            </a:endParaRPr>
          </a:p>
          <a:p>
            <a:pPr marL="342900" lvl="0" indent="-342900" eaLnBrk="1" hangingPunct="1">
              <a:lnSpc>
                <a:spcPct val="120000"/>
              </a:lnSpc>
              <a:buNone/>
            </a:pPr>
            <a:r>
              <a:rPr lang="en-US" altLang="zh-CN" sz="1600" b="0" dirty="0">
                <a:latin typeface="华文仿宋" charset="-122"/>
                <a:ea typeface="华文仿宋" charset="-122"/>
              </a:rPr>
              <a:t>12</a:t>
            </a:r>
            <a:r>
              <a:rPr lang="zh-CN" altLang="en-US" sz="1600" b="0" dirty="0">
                <a:latin typeface="华文仿宋" charset="-122"/>
                <a:ea typeface="华文仿宋" charset="-122"/>
              </a:rPr>
              <a:t>、除教练车外，叉车不准载人。叉车货叉或所叉工位器具、物品上不准站、坐人。</a:t>
            </a:r>
            <a:endParaRPr lang="zh-CN" altLang="en-US" sz="1600" b="0" dirty="0">
              <a:latin typeface="华文仿宋" charset="-122"/>
              <a:ea typeface="华文仿宋" charset="-122"/>
            </a:endParaRPr>
          </a:p>
          <a:p>
            <a:pPr marL="342900" lvl="0" indent="-342900" eaLnBrk="1" hangingPunct="1">
              <a:lnSpc>
                <a:spcPct val="120000"/>
              </a:lnSpc>
              <a:buNone/>
            </a:pPr>
            <a:r>
              <a:rPr lang="en-US" altLang="zh-CN" sz="1600" b="0" dirty="0">
                <a:latin typeface="华文仿宋" charset="-122"/>
                <a:ea typeface="华文仿宋" charset="-122"/>
              </a:rPr>
              <a:t>13</a:t>
            </a:r>
            <a:r>
              <a:rPr lang="zh-CN" altLang="en-US" sz="1600" b="0" dirty="0">
                <a:latin typeface="华文仿宋" charset="-122"/>
                <a:ea typeface="华文仿宋" charset="-122"/>
              </a:rPr>
              <a:t>、普通（防爆电瓶车除外）电瓶车不得在有易燃、易爆物品的场所停放或工作。</a:t>
            </a:r>
            <a:endParaRPr lang="zh-CN" altLang="en-US" sz="1600" b="0" dirty="0">
              <a:latin typeface="华文仿宋" charset="-122"/>
              <a:ea typeface="华文仿宋" charset="-122"/>
            </a:endParaRPr>
          </a:p>
          <a:p>
            <a:pPr marL="342900" lvl="0" indent="-342900" eaLnBrk="1" hangingPunct="1">
              <a:lnSpc>
                <a:spcPct val="120000"/>
              </a:lnSpc>
              <a:buNone/>
            </a:pPr>
            <a:r>
              <a:rPr lang="en-US" altLang="zh-CN" sz="1600" b="0" dirty="0">
                <a:latin typeface="华文仿宋" charset="-122"/>
                <a:ea typeface="华文仿宋" charset="-122"/>
              </a:rPr>
              <a:t>14</a:t>
            </a:r>
            <a:r>
              <a:rPr lang="zh-CN" altLang="en-US" sz="1600" b="0" dirty="0">
                <a:latin typeface="华文仿宋" charset="-122"/>
                <a:ea typeface="华文仿宋" charset="-122"/>
              </a:rPr>
              <a:t>、电瓶车禁止在下列地点行驶：铁路路基、土堆、道路损坏严重、水深超过</a:t>
            </a:r>
            <a:r>
              <a:rPr lang="en-US" altLang="zh-CN" sz="1600" b="0" dirty="0">
                <a:latin typeface="华文仿宋" charset="-122"/>
                <a:ea typeface="华文仿宋" charset="-122"/>
              </a:rPr>
              <a:t>5</a:t>
            </a:r>
            <a:r>
              <a:rPr lang="zh-CN" altLang="en-US" sz="1600" b="0" dirty="0">
                <a:latin typeface="华文仿宋" charset="-122"/>
                <a:ea typeface="华文仿宋" charset="-122"/>
              </a:rPr>
              <a:t>厘米、积雪超过</a:t>
            </a:r>
            <a:r>
              <a:rPr lang="en-US" altLang="zh-CN" sz="1600" b="0" dirty="0">
                <a:latin typeface="华文仿宋" charset="-122"/>
                <a:ea typeface="华文仿宋" charset="-122"/>
              </a:rPr>
              <a:t>10</a:t>
            </a:r>
            <a:r>
              <a:rPr lang="zh-CN" altLang="en-US" sz="1600" b="0" dirty="0">
                <a:latin typeface="华文仿宋" charset="-122"/>
                <a:ea typeface="华文仿宋" charset="-122"/>
              </a:rPr>
              <a:t>厘米或炙热的金属物品上。</a:t>
            </a:r>
            <a:endParaRPr lang="zh-CN" altLang="en-US" sz="1600" b="0" dirty="0">
              <a:latin typeface="华文仿宋" charset="-122"/>
              <a:ea typeface="华文仿宋" charset="-122"/>
            </a:endParaRPr>
          </a:p>
          <a:p>
            <a:pPr marL="342900" lvl="0" indent="-342900" eaLnBrk="1" hangingPunct="1">
              <a:lnSpc>
                <a:spcPct val="120000"/>
              </a:lnSpc>
              <a:buNone/>
            </a:pPr>
            <a:r>
              <a:rPr lang="en-US" altLang="zh-CN" sz="1600" b="0" dirty="0">
                <a:latin typeface="华文仿宋" charset="-122"/>
                <a:ea typeface="华文仿宋" charset="-122"/>
              </a:rPr>
              <a:t>15</a:t>
            </a:r>
            <a:r>
              <a:rPr lang="zh-CN" altLang="en-US" sz="1600" b="0" dirty="0">
                <a:latin typeface="华文仿宋" charset="-122"/>
                <a:ea typeface="华文仿宋" charset="-122"/>
              </a:rPr>
              <a:t>、严禁用货叉起吊埋在地里、冻结在地面或被物体压住的货物或工位器具；严禁叉运不明重量的货物；严禁用单叉子起吊或叉运货物；严禁在大于</a:t>
            </a:r>
            <a:r>
              <a:rPr lang="en-US" altLang="zh-CN" sz="1600" b="0" dirty="0">
                <a:latin typeface="华文仿宋" charset="-122"/>
                <a:ea typeface="华文仿宋" charset="-122"/>
              </a:rPr>
              <a:t>5%</a:t>
            </a:r>
            <a:r>
              <a:rPr lang="zh-CN" altLang="en-US" sz="1600" b="0" dirty="0">
                <a:latin typeface="华文仿宋" charset="-122"/>
                <a:ea typeface="华文仿宋" charset="-122"/>
              </a:rPr>
              <a:t>的横坡上作业；严禁叉车在行驶过程中起降货叉。</a:t>
            </a:r>
            <a:endParaRPr lang="zh-CN" altLang="en-US" sz="1600" b="0" dirty="0">
              <a:latin typeface="华文仿宋" charset="-122"/>
              <a:ea typeface="华文仿宋" charset="-122"/>
            </a:endParaRPr>
          </a:p>
          <a:p>
            <a:pPr marL="342900" lvl="0" indent="-342900" eaLnBrk="1" hangingPunct="1">
              <a:lnSpc>
                <a:spcPct val="120000"/>
              </a:lnSpc>
              <a:buNone/>
            </a:pPr>
            <a:r>
              <a:rPr lang="en-US" altLang="zh-CN" sz="1600" b="0" dirty="0">
                <a:latin typeface="华文仿宋" charset="-122"/>
                <a:ea typeface="华文仿宋" charset="-122"/>
              </a:rPr>
              <a:t>16</a:t>
            </a:r>
            <a:r>
              <a:rPr lang="zh-CN" altLang="en-US" sz="1600" b="0" dirty="0">
                <a:latin typeface="华文仿宋" charset="-122"/>
                <a:ea typeface="华文仿宋" charset="-122"/>
              </a:rPr>
              <a:t>、叉车不可直接叉取货物，货物必须装在专用工位器具内，且货物高度不得超出工位器具。</a:t>
            </a:r>
            <a:endParaRPr lang="zh-CN" altLang="en-US" sz="1600" b="0" dirty="0">
              <a:latin typeface="华文仿宋" charset="-122"/>
              <a:ea typeface="华文仿宋" charset="-122"/>
            </a:endParaRPr>
          </a:p>
          <a:p>
            <a:pPr marL="342900" lvl="0" indent="-342900" eaLnBrk="1" hangingPunct="1">
              <a:lnSpc>
                <a:spcPct val="120000"/>
              </a:lnSpc>
              <a:buNone/>
            </a:pPr>
            <a:r>
              <a:rPr lang="en-US" altLang="zh-CN" sz="1600" b="0" dirty="0">
                <a:latin typeface="华文仿宋" charset="-122"/>
                <a:ea typeface="华文仿宋" charset="-122"/>
              </a:rPr>
              <a:t>17</a:t>
            </a:r>
            <a:r>
              <a:rPr lang="zh-CN" altLang="en-US" sz="1600" b="0" dirty="0">
                <a:latin typeface="华文仿宋" charset="-122"/>
                <a:ea typeface="华文仿宋" charset="-122"/>
              </a:rPr>
              <a:t>、叉车驾驶人在叉运行驶过程中，必须确保货叉或物件最底端与地面高度不少于</a:t>
            </a:r>
            <a:r>
              <a:rPr lang="en-US" altLang="zh-CN" sz="1600" b="0" dirty="0">
                <a:latin typeface="华文仿宋" charset="-122"/>
                <a:ea typeface="华文仿宋" charset="-122"/>
              </a:rPr>
              <a:t>0.1</a:t>
            </a:r>
            <a:r>
              <a:rPr lang="zh-CN" altLang="en-US" sz="1600" b="0" dirty="0">
                <a:latin typeface="华文仿宋" charset="-122"/>
                <a:ea typeface="华文仿宋" charset="-122"/>
              </a:rPr>
              <a:t>米，最高不超过</a:t>
            </a:r>
            <a:r>
              <a:rPr lang="en-US" altLang="zh-CN" sz="1600" b="0" dirty="0">
                <a:latin typeface="华文仿宋" charset="-122"/>
                <a:ea typeface="华文仿宋" charset="-122"/>
              </a:rPr>
              <a:t>0.2</a:t>
            </a:r>
            <a:r>
              <a:rPr lang="zh-CN" altLang="en-US" sz="1600" b="0" dirty="0">
                <a:latin typeface="华文仿宋" charset="-122"/>
                <a:ea typeface="华文仿宋" charset="-122"/>
              </a:rPr>
              <a:t>米，作业时应避免因拖、拉、刮、推等行为损坏工位器具或地面。</a:t>
            </a:r>
            <a:endParaRPr lang="zh-CN" altLang="en-US" sz="1600" b="0" dirty="0">
              <a:latin typeface="华文仿宋" charset="-122"/>
              <a:ea typeface="华文仿宋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日期占位符 3"/>
          <p:cNvSpPr/>
          <p:nvPr/>
        </p:nvSpPr>
        <p:spPr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fld id="{BB962C8B-B14F-4D97-AF65-F5344CB8AC3E}" type="datetime1">
              <a:rPr lang="en-GB" altLang="zh-CN" sz="1200" b="0" dirty="0">
                <a:solidFill>
                  <a:srgbClr val="0073AD"/>
                </a:solidFill>
                <a:ea typeface="宋体" panose="02010600030101010101" pitchFamily="2" charset="-122"/>
              </a:rPr>
            </a:fld>
            <a:endParaRPr lang="en-GB" altLang="zh-CN" sz="1200" b="0" dirty="0">
              <a:solidFill>
                <a:srgbClr val="0073AD"/>
              </a:solidFill>
              <a:ea typeface="宋体" panose="02010600030101010101" pitchFamily="2" charset="-122"/>
            </a:endParaRPr>
          </a:p>
        </p:txBody>
      </p:sp>
      <p:sp>
        <p:nvSpPr>
          <p:cNvPr id="38915" name="灯片编号占位符 4"/>
          <p:cNvSpPr/>
          <p:nvPr/>
        </p:nvSpPr>
        <p:spPr>
          <a:xfrm>
            <a:off x="8070850" y="6569075"/>
            <a:ext cx="811213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zh-CN" altLang="en-US" sz="1400" b="0" dirty="0">
                <a:solidFill>
                  <a:srgbClr val="0073AD"/>
                </a:solidFill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rgbClr val="0073AD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38916" name="Rectangle 4"/>
          <p:cNvSpPr/>
          <p:nvPr/>
        </p:nvSpPr>
        <p:spPr>
          <a:xfrm>
            <a:off x="463550" y="944563"/>
            <a:ext cx="8318500" cy="549433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lnSpc>
                <a:spcPct val="120000"/>
              </a:lnSpc>
              <a:buNone/>
            </a:pPr>
            <a:r>
              <a:rPr lang="en-US" altLang="zh-CN" sz="1600" b="0" dirty="0">
                <a:latin typeface="华文仿宋" charset="-122"/>
                <a:ea typeface="华文仿宋" charset="-122"/>
              </a:rPr>
              <a:t>18、叉车驾驶人在搬运货物的过程中，要杜绝顶、撞、掀、挑等野蛮作业行为，要做到轻取轻放，避免损伤物件或工位器具。叉车在行驶时不准装卸货物；不准利用惯性卸下货物。</a:t>
            </a:r>
            <a:endParaRPr lang="en-US" altLang="zh-CN" sz="1600" b="0" dirty="0">
              <a:latin typeface="华文仿宋" charset="-122"/>
              <a:ea typeface="华文仿宋" charset="-122"/>
            </a:endParaRPr>
          </a:p>
          <a:p>
            <a:pPr marL="342900" lvl="0" indent="-342900" eaLnBrk="1" hangingPunct="1">
              <a:lnSpc>
                <a:spcPct val="120000"/>
              </a:lnSpc>
              <a:buNone/>
            </a:pPr>
            <a:r>
              <a:rPr lang="en-US" altLang="zh-CN" sz="1600" b="0" dirty="0">
                <a:latin typeface="华文仿宋" charset="-122"/>
                <a:ea typeface="华文仿宋" charset="-122"/>
              </a:rPr>
              <a:t>19、叉车驾驶人作业时必须佩戴安全带，车辆一旦发生严重颠簸或翻覆等不安全状况，要握紧方向盘，不准跳车，以免造成更大伤害。</a:t>
            </a:r>
            <a:endParaRPr lang="en-US" altLang="zh-CN" sz="1600" b="0" dirty="0">
              <a:latin typeface="华文仿宋" charset="-122"/>
              <a:ea typeface="华文仿宋" charset="-122"/>
            </a:endParaRPr>
          </a:p>
          <a:p>
            <a:pPr marL="342900" lvl="0" indent="-342900" eaLnBrk="1" hangingPunct="1">
              <a:lnSpc>
                <a:spcPct val="120000"/>
              </a:lnSpc>
              <a:buNone/>
            </a:pPr>
            <a:r>
              <a:rPr lang="en-US" altLang="zh-CN" sz="1600" b="0" dirty="0">
                <a:latin typeface="华文仿宋" charset="-122"/>
                <a:ea typeface="华文仿宋" charset="-122"/>
              </a:rPr>
              <a:t>20、工艺车辆在下列情况下可以倒车：道路距离短；通道狭窄无法调头及货物妨碍驾驶人视线时。通常情况下不准长距离倒车行驶。</a:t>
            </a:r>
            <a:endParaRPr lang="en-US" altLang="zh-CN" sz="1600" b="0" dirty="0">
              <a:latin typeface="华文仿宋" charset="-122"/>
              <a:ea typeface="华文仿宋" charset="-122"/>
            </a:endParaRPr>
          </a:p>
          <a:p>
            <a:pPr marL="342900" lvl="0" indent="-342900" eaLnBrk="1" hangingPunct="1">
              <a:lnSpc>
                <a:spcPct val="120000"/>
              </a:lnSpc>
              <a:buNone/>
            </a:pPr>
            <a:r>
              <a:rPr lang="en-US" altLang="zh-CN" sz="1600" b="0" dirty="0">
                <a:latin typeface="华文仿宋" charset="-122"/>
                <a:ea typeface="华文仿宋" charset="-122"/>
              </a:rPr>
              <a:t>21、驾驶人在执行运输任务时，不许离开车辆。如临时停放超过5分钟，要把车锁好，关闭总电源，变速杆置于零位，拉紧手制动，将叉子放到最低位置。车辆不得无故停放在物流通道或纵坡大于5%的道路上。</a:t>
            </a:r>
            <a:endParaRPr lang="en-US" altLang="zh-CN" sz="1600" b="0" dirty="0">
              <a:latin typeface="华文仿宋" charset="-122"/>
              <a:ea typeface="华文仿宋" charset="-122"/>
            </a:endParaRPr>
          </a:p>
          <a:p>
            <a:pPr marL="342900" lvl="0" indent="-342900" eaLnBrk="1" hangingPunct="1">
              <a:lnSpc>
                <a:spcPct val="120000"/>
              </a:lnSpc>
              <a:buNone/>
            </a:pPr>
            <a:r>
              <a:rPr lang="en-US" altLang="zh-CN" sz="1600" b="0" dirty="0">
                <a:latin typeface="华文仿宋" charset="-122"/>
                <a:ea typeface="华文仿宋" charset="-122"/>
              </a:rPr>
              <a:t>22、午休或其它休息时间，车辆必须集中停放指定停车位置，按定置线准确停放。</a:t>
            </a:r>
            <a:endParaRPr lang="en-US" altLang="zh-CN" sz="1600" b="0" dirty="0">
              <a:latin typeface="华文仿宋" charset="-122"/>
              <a:ea typeface="华文仿宋" charset="-122"/>
            </a:endParaRPr>
          </a:p>
          <a:p>
            <a:pPr marL="342900" lvl="0" indent="-342900" eaLnBrk="1" hangingPunct="1">
              <a:lnSpc>
                <a:spcPct val="120000"/>
              </a:lnSpc>
              <a:buNone/>
            </a:pPr>
            <a:r>
              <a:rPr lang="en-US" altLang="zh-CN" sz="1600" b="0" dirty="0">
                <a:latin typeface="华文仿宋" charset="-122"/>
                <a:ea typeface="华文仿宋" charset="-122"/>
              </a:rPr>
              <a:t>23、驾驶人在检查保养车辆时，必须拉紧手制动、切断主电源。将车辆停放在有坡的场所时应对车轮进行防溜车处理，以避免溜车造成事故。</a:t>
            </a:r>
            <a:endParaRPr lang="en-US" altLang="zh-CN" sz="1600" b="0" dirty="0">
              <a:latin typeface="华文仿宋" charset="-122"/>
              <a:ea typeface="华文仿宋" charset="-122"/>
            </a:endParaRPr>
          </a:p>
          <a:p>
            <a:pPr marL="342900" lvl="0" indent="-342900" eaLnBrk="1" hangingPunct="1">
              <a:lnSpc>
                <a:spcPct val="120000"/>
              </a:lnSpc>
              <a:buNone/>
            </a:pPr>
            <a:r>
              <a:rPr lang="en-US" altLang="zh-CN" sz="1600" b="0" dirty="0">
                <a:latin typeface="华文仿宋" charset="-122"/>
                <a:ea typeface="华文仿宋" charset="-122"/>
              </a:rPr>
              <a:t>24、根据不同的作业需要，驾驶人应及时调整货叉间距，叉车在叉取货物时，要确保货物居中放置在货叉上，以免在叉运过程中因货物倾斜造成零件散落。</a:t>
            </a:r>
            <a:endParaRPr lang="en-US" altLang="zh-CN" sz="1600" b="0" dirty="0">
              <a:latin typeface="华文仿宋" charset="-122"/>
              <a:ea typeface="华文仿宋" charset="-122"/>
            </a:endParaRPr>
          </a:p>
          <a:p>
            <a:pPr marL="342900" lvl="0" indent="-342900" eaLnBrk="1" hangingPunct="1">
              <a:lnSpc>
                <a:spcPct val="120000"/>
              </a:lnSpc>
              <a:buNone/>
            </a:pPr>
            <a:r>
              <a:rPr lang="en-US" altLang="zh-CN" sz="1600" b="0" dirty="0">
                <a:latin typeface="华文仿宋" charset="-122"/>
                <a:ea typeface="华文仿宋" charset="-122"/>
              </a:rPr>
              <a:t>25、认真遵守电瓶车充电管理制度，叉车电瓶指示灯在变为红色前，必须立即充电，不可在红灯亮起时，继续使用车辆，并正确使用充电设备。</a:t>
            </a:r>
            <a:endParaRPr lang="en-US" altLang="zh-CN" sz="1600" b="0" dirty="0">
              <a:latin typeface="华文仿宋" charset="-122"/>
              <a:ea typeface="华文仿宋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日期占位符 3"/>
          <p:cNvSpPr/>
          <p:nvPr/>
        </p:nvSpPr>
        <p:spPr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fld id="{BB962C8B-B14F-4D97-AF65-F5344CB8AC3E}" type="datetime1">
              <a:rPr lang="en-GB" altLang="zh-CN" sz="1200" b="0" dirty="0">
                <a:solidFill>
                  <a:srgbClr val="0073AD"/>
                </a:solidFill>
                <a:ea typeface="宋体" panose="02010600030101010101" pitchFamily="2" charset="-122"/>
              </a:rPr>
            </a:fld>
            <a:endParaRPr lang="en-GB" altLang="zh-CN" sz="1200" b="0" dirty="0">
              <a:solidFill>
                <a:srgbClr val="0073AD"/>
              </a:solidFill>
              <a:ea typeface="宋体" panose="02010600030101010101" pitchFamily="2" charset="-122"/>
            </a:endParaRPr>
          </a:p>
        </p:txBody>
      </p:sp>
      <p:sp>
        <p:nvSpPr>
          <p:cNvPr id="39939" name="灯片编号占位符 4"/>
          <p:cNvSpPr/>
          <p:nvPr/>
        </p:nvSpPr>
        <p:spPr>
          <a:xfrm>
            <a:off x="8070850" y="6569075"/>
            <a:ext cx="811213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zh-CN" altLang="en-US" sz="1400" b="0" dirty="0">
                <a:solidFill>
                  <a:srgbClr val="0073AD"/>
                </a:solidFill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rgbClr val="0073AD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39940" name="Rectangle 4"/>
          <p:cNvSpPr/>
          <p:nvPr/>
        </p:nvSpPr>
        <p:spPr>
          <a:xfrm>
            <a:off x="471488" y="1138238"/>
            <a:ext cx="8318500" cy="460851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lnSpc>
                <a:spcPct val="120000"/>
              </a:lnSpc>
              <a:buNone/>
            </a:pPr>
            <a:r>
              <a:rPr lang="en-US" altLang="zh-CN" sz="1600" b="0" dirty="0">
                <a:latin typeface="华文仿宋" charset="-122"/>
                <a:ea typeface="华文仿宋" charset="-122"/>
              </a:rPr>
              <a:t>26</a:t>
            </a:r>
            <a:r>
              <a:rPr lang="zh-CN" altLang="en-US" sz="1600" b="0" dirty="0">
                <a:latin typeface="华文仿宋" charset="-122"/>
                <a:ea typeface="华文仿宋" charset="-122"/>
              </a:rPr>
              <a:t>、工艺车辆驾驶人必须严格遵守</a:t>
            </a:r>
            <a:r>
              <a:rPr lang="en-US" altLang="zh-CN" sz="1600" b="0" dirty="0">
                <a:latin typeface="华文仿宋" charset="-122"/>
                <a:ea typeface="华文仿宋" charset="-122"/>
              </a:rPr>
              <a:t>《</a:t>
            </a:r>
            <a:r>
              <a:rPr lang="zh-CN" altLang="en-US" sz="1600" b="0" dirty="0">
                <a:latin typeface="华文仿宋" charset="-122"/>
                <a:ea typeface="华文仿宋" charset="-122"/>
              </a:rPr>
              <a:t>中华人民共和国道路交通安全法</a:t>
            </a:r>
            <a:r>
              <a:rPr lang="en-US" altLang="zh-CN" sz="1600" b="0" dirty="0">
                <a:latin typeface="华文仿宋" charset="-122"/>
                <a:ea typeface="华文仿宋" charset="-122"/>
              </a:rPr>
              <a:t>》</a:t>
            </a:r>
            <a:r>
              <a:rPr lang="zh-CN" altLang="en-US" sz="1600" b="0" dirty="0">
                <a:latin typeface="华文仿宋" charset="-122"/>
                <a:ea typeface="华文仿宋" charset="-122"/>
              </a:rPr>
              <a:t>及厂内道路、仓库、生产现场等工作场所车辆通行管理规定，驾驶人必须掌握安全标志的含义并严格遵守。工艺车辆进入主干道，必须给在主干道内正常行驶的车辆让行；行驶时靠右侧通行；转弯车辆给直行车辆让行；在道路转弯、出入物流大门和物流通道狭窄处会车时，轻车必须停车，让重车先行；牵引车给叉车让行；同为重车时，货物体积较小、重量较轻的叉车给货物体积较大、重量较重的叉车让行；下线轻车必须给上线重车让行，遇有通道狭窄、交叉路口、物流大门及交通繁忙路段时，轻车应立即停车让行。</a:t>
            </a:r>
            <a:endParaRPr lang="zh-CN" altLang="en-US" sz="1600" b="0" dirty="0">
              <a:latin typeface="华文仿宋" charset="-122"/>
              <a:ea typeface="华文仿宋" charset="-122"/>
            </a:endParaRPr>
          </a:p>
          <a:p>
            <a:pPr marL="342900" lvl="0" indent="-342900" eaLnBrk="1" hangingPunct="1">
              <a:lnSpc>
                <a:spcPct val="120000"/>
              </a:lnSpc>
              <a:buNone/>
            </a:pPr>
            <a:r>
              <a:rPr lang="en-US" altLang="zh-CN" sz="1600" b="0" dirty="0">
                <a:latin typeface="华文仿宋" charset="-122"/>
                <a:ea typeface="华文仿宋" charset="-122"/>
              </a:rPr>
              <a:t>27</a:t>
            </a:r>
            <a:r>
              <a:rPr lang="zh-CN" altLang="en-US" sz="1600" b="0" dirty="0">
                <a:latin typeface="华文仿宋" charset="-122"/>
                <a:ea typeface="华文仿宋" charset="-122"/>
              </a:rPr>
              <a:t>、厂内工艺车辆驾驶人工作时间内必须遵守用户单位的劳动纪律、安全管理规定等，听从并执行用户单位生产部门和现场管理人员的指挥。</a:t>
            </a:r>
            <a:endParaRPr lang="zh-CN" altLang="en-US" sz="1600" b="0" dirty="0">
              <a:latin typeface="华文仿宋" charset="-122"/>
              <a:ea typeface="华文仿宋" charset="-122"/>
            </a:endParaRPr>
          </a:p>
          <a:p>
            <a:pPr marL="342900" lvl="0" indent="-342900" eaLnBrk="1" hangingPunct="1">
              <a:lnSpc>
                <a:spcPct val="120000"/>
              </a:lnSpc>
              <a:buNone/>
            </a:pPr>
            <a:r>
              <a:rPr lang="en-US" altLang="zh-CN" sz="1600" b="0" dirty="0">
                <a:latin typeface="华文仿宋" charset="-122"/>
                <a:ea typeface="华文仿宋" charset="-122"/>
              </a:rPr>
              <a:t>28</a:t>
            </a:r>
            <a:r>
              <a:rPr lang="zh-CN" altLang="en-US" sz="1600" b="0" dirty="0">
                <a:latin typeface="华文仿宋" charset="-122"/>
                <a:ea typeface="华文仿宋" charset="-122"/>
              </a:rPr>
              <a:t>、工艺车辆在行驶过程中，驾驶人发现异常烧焦味道或发生火情，应迅速切断主电源，立即报告。如遇有明火产生，在消防人员到来之前，必须使用干粉或泡沫灭火器灭火，不准用水扑救。</a:t>
            </a:r>
            <a:endParaRPr lang="zh-CN" altLang="en-US" sz="1600" b="0" dirty="0">
              <a:latin typeface="华文仿宋" charset="-122"/>
              <a:ea typeface="华文仿宋" charset="-122"/>
            </a:endParaRPr>
          </a:p>
          <a:p>
            <a:pPr marL="342900" lvl="0" indent="-342900" eaLnBrk="1" hangingPunct="1">
              <a:lnSpc>
                <a:spcPct val="120000"/>
              </a:lnSpc>
              <a:buNone/>
            </a:pPr>
            <a:r>
              <a:rPr lang="en-US" altLang="zh-CN" sz="1600" b="0" dirty="0">
                <a:latin typeface="华文仿宋" charset="-122"/>
                <a:ea typeface="华文仿宋" charset="-122"/>
              </a:rPr>
              <a:t>29</a:t>
            </a:r>
            <a:r>
              <a:rPr lang="zh-CN" altLang="en-US" sz="1600" b="0" dirty="0">
                <a:latin typeface="华文仿宋" charset="-122"/>
                <a:ea typeface="华文仿宋" charset="-122"/>
              </a:rPr>
              <a:t>、一旦发生事故，要保护现场，及时抢救伤者和财产，必须移动车辆、货物及其它设备时，应做好标记，同时向上级报告，并积极配合事故的调查、取证和善后处理工作。</a:t>
            </a:r>
            <a:endParaRPr lang="en-US" altLang="zh-CN" sz="1600" b="0" dirty="0">
              <a:latin typeface="华文仿宋" charset="-122"/>
              <a:ea typeface="华文仿宋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828030" y="3968750"/>
            <a:ext cx="3001010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868035" y="4231005"/>
            <a:ext cx="1036320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61505" y="4907915"/>
            <a:ext cx="796925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日期占位符 3"/>
          <p:cNvSpPr/>
          <p:nvPr/>
        </p:nvSpPr>
        <p:spPr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fld id="{BB962C8B-B14F-4D97-AF65-F5344CB8AC3E}" type="datetime1">
              <a:rPr lang="en-GB" altLang="zh-CN" sz="1200" b="0" dirty="0">
                <a:solidFill>
                  <a:srgbClr val="0073AD"/>
                </a:solidFill>
                <a:ea typeface="宋体" panose="02010600030101010101" pitchFamily="2" charset="-122"/>
              </a:rPr>
            </a:fld>
            <a:endParaRPr lang="en-GB" altLang="zh-CN" sz="1200" b="0" dirty="0">
              <a:solidFill>
                <a:srgbClr val="0073AD"/>
              </a:solidFill>
              <a:ea typeface="宋体" panose="02010600030101010101" pitchFamily="2" charset="-122"/>
            </a:endParaRPr>
          </a:p>
        </p:txBody>
      </p:sp>
      <p:sp>
        <p:nvSpPr>
          <p:cNvPr id="7171" name="灯片编号占位符 4"/>
          <p:cNvSpPr/>
          <p:nvPr/>
        </p:nvSpPr>
        <p:spPr>
          <a:xfrm>
            <a:off x="8070850" y="6569075"/>
            <a:ext cx="811213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zh-CN" altLang="en-US" sz="1400" b="0" dirty="0">
                <a:solidFill>
                  <a:srgbClr val="0073AD"/>
                </a:solidFill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rgbClr val="0073AD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pic>
        <p:nvPicPr>
          <p:cNvPr id="7172" name="Picture 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201613" y="457200"/>
            <a:ext cx="8786812" cy="59896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日期占位符 3"/>
          <p:cNvSpPr/>
          <p:nvPr/>
        </p:nvSpPr>
        <p:spPr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fld id="{BB962C8B-B14F-4D97-AF65-F5344CB8AC3E}" type="datetime1">
              <a:rPr lang="en-GB" altLang="zh-CN" sz="1200" b="0" dirty="0">
                <a:solidFill>
                  <a:srgbClr val="0073AD"/>
                </a:solidFill>
                <a:ea typeface="宋体" panose="02010600030101010101" pitchFamily="2" charset="-122"/>
              </a:rPr>
            </a:fld>
            <a:endParaRPr lang="en-GB" altLang="zh-CN" sz="1200" b="0" dirty="0">
              <a:solidFill>
                <a:srgbClr val="0073AD"/>
              </a:solidFill>
              <a:ea typeface="宋体" panose="02010600030101010101" pitchFamily="2" charset="-122"/>
            </a:endParaRPr>
          </a:p>
        </p:txBody>
      </p:sp>
      <p:sp>
        <p:nvSpPr>
          <p:cNvPr id="8195" name="灯片编号占位符 4"/>
          <p:cNvSpPr/>
          <p:nvPr/>
        </p:nvSpPr>
        <p:spPr>
          <a:xfrm>
            <a:off x="8070850" y="6569075"/>
            <a:ext cx="811213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zh-CN" altLang="en-US" sz="1400" b="0" dirty="0">
                <a:solidFill>
                  <a:srgbClr val="0073AD"/>
                </a:solidFill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rgbClr val="0073AD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8196" name="Rectangle 2"/>
          <p:cNvSpPr/>
          <p:nvPr>
            <p:ph type="title" idx="4294967295"/>
          </p:nvPr>
        </p:nvSpPr>
        <p:spPr>
          <a:xfrm>
            <a:off x="347663" y="274638"/>
            <a:ext cx="8186737" cy="762000"/>
          </a:xfrm>
          <a:ln/>
        </p:spPr>
        <p:txBody>
          <a:bodyPr vert="horz" wrap="none" lIns="54000" tIns="10800" rIns="54000" bIns="10800" anchor="ctr" anchorCtr="0"/>
          <a:p>
            <a:pPr algn="l" eaLnBrk="1" hangingPunct="1"/>
            <a:r>
              <a:rPr lang="zh-CN" altLang="en-US" sz="2400" dirty="0">
                <a:latin typeface="宋体" panose="02010600030101010101" pitchFamily="2" charset="-122"/>
              </a:rPr>
              <a:t>二、叉车作业要点 （</a:t>
            </a:r>
            <a:r>
              <a:rPr lang="en-US" altLang="zh-CN" sz="2400" dirty="0">
                <a:latin typeface="宋体" panose="02010600030101010101" pitchFamily="2" charset="-122"/>
              </a:rPr>
              <a:t>1</a:t>
            </a:r>
            <a:r>
              <a:rPr lang="zh-CN" altLang="en-US" sz="2400" dirty="0">
                <a:latin typeface="宋体" panose="02010600030101010101" pitchFamily="2" charset="-122"/>
              </a:rPr>
              <a:t>）</a:t>
            </a:r>
            <a:r>
              <a:rPr lang="en-US" altLang="zh-CN" sz="2400" i="0" dirty="0">
                <a:ea typeface="楷体_GB2312" charset="-122"/>
              </a:rPr>
              <a:t> </a:t>
            </a:r>
            <a:endParaRPr lang="en-US" altLang="zh-CN" sz="2400" i="0" dirty="0">
              <a:ea typeface="楷体_GB2312" charset="-122"/>
            </a:endParaRPr>
          </a:p>
        </p:txBody>
      </p:sp>
      <p:graphicFrame>
        <p:nvGraphicFramePr>
          <p:cNvPr id="2071" name="Group 790"/>
          <p:cNvGraphicFramePr>
            <a:graphicFrameLocks noGrp="1"/>
          </p:cNvGraphicFramePr>
          <p:nvPr/>
        </p:nvGraphicFramePr>
        <p:xfrm>
          <a:off x="320675" y="1030288"/>
          <a:ext cx="8472488" cy="5418138"/>
        </p:xfrm>
        <a:graphic>
          <a:graphicData uri="http://schemas.openxmlformats.org/drawingml/2006/table">
            <a:tbl>
              <a:tblPr/>
              <a:tblGrid>
                <a:gridCol w="962025"/>
                <a:gridCol w="1460500"/>
                <a:gridCol w="2425700"/>
                <a:gridCol w="3624263"/>
              </a:tblGrid>
              <a:tr h="461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项目</a:t>
                      </a:r>
                      <a:endParaRPr kumimoji="0" lang="zh-CN" altLang="de-D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操作内容</a:t>
                      </a:r>
                      <a:endParaRPr kumimoji="0" lang="zh-CN" altLang="de-D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指导要领</a:t>
                      </a:r>
                      <a:endParaRPr kumimoji="0" lang="zh-CN" altLang="de-D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注意事项</a:t>
                      </a:r>
                      <a:endParaRPr kumimoji="0" lang="zh-CN" altLang="de-D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驾车前点检</a:t>
                      </a:r>
                      <a:endParaRPr kumimoji="0" lang="zh-CN" altLang="de-D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叉车点检表</a:t>
                      </a:r>
                      <a:endParaRPr kumimoji="0" lang="zh-CN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上车前对叉车进行点检</a:t>
                      </a:r>
                      <a:endParaRPr kumimoji="0" lang="zh-CN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一旦发现问题，及时处理，无法处理的，立即向班长和车辆管理人员报告。并及时填写</a:t>
                      </a: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“</a:t>
                      </a: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点检表</a:t>
                      </a: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”</a:t>
                      </a:r>
                      <a:endParaRPr kumimoji="0" lang="de-DE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 rowSpan="8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作业前准备</a:t>
                      </a:r>
                      <a:endParaRPr kumimoji="0" lang="zh-CN" altLang="de-D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上车时从车辆后侧绕行</a:t>
                      </a:r>
                      <a:endParaRPr kumimoji="0" lang="zh-CN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环绕四周检查</a:t>
                      </a:r>
                      <a:endParaRPr kumimoji="0" lang="zh-CN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绕车四周检查，检查车身是否有磕碰，螺母是否松动，轮胎是否正常，四周有无障碍物</a:t>
                      </a:r>
                      <a:endParaRPr kumimoji="0" lang="zh-CN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 v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上车时标准动作</a:t>
                      </a:r>
                      <a:endParaRPr kumimoji="0" lang="zh-CN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左手扶叉车门架，右手扶叉车座椅</a:t>
                      </a:r>
                      <a:endParaRPr kumimoji="0" lang="zh-CN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不易磕碰身体</a:t>
                      </a:r>
                      <a:endParaRPr kumimoji="0" lang="zh-CN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 v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系好安全带</a:t>
                      </a:r>
                      <a:endParaRPr kumimoji="0" lang="zh-CN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将安全带缓慢从左边卷带器中拉出，插入安全带锁扣中</a:t>
                      </a:r>
                      <a:endParaRPr kumimoji="0" lang="zh-CN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对操作人员起到保护作用</a:t>
                      </a:r>
                      <a:endParaRPr kumimoji="0" lang="zh-CN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 v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启动叉车</a:t>
                      </a:r>
                      <a:endParaRPr kumimoji="0" lang="zh-CN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插入钥匙，顺时针转动</a:t>
                      </a:r>
                      <a:endParaRPr kumimoji="0" lang="zh-CN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防止将钥匙拧断</a:t>
                      </a:r>
                      <a:endParaRPr kumimoji="0" lang="zh-CN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 v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打开双闪</a:t>
                      </a:r>
                      <a:endParaRPr kumimoji="0" lang="zh-CN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按下控制开关</a:t>
                      </a:r>
                      <a:endParaRPr kumimoji="0" lang="zh-CN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双闪起到警示的作用</a:t>
                      </a:r>
                      <a:endParaRPr kumimoji="0" lang="zh-CN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 v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放下手制动</a:t>
                      </a:r>
                      <a:endParaRPr kumimoji="0" lang="zh-CN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压下制动手柄上的释放按钮</a:t>
                      </a:r>
                      <a:endParaRPr kumimoji="0" lang="zh-CN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将手制动放到最低点</a:t>
                      </a:r>
                      <a:endParaRPr kumimoji="0" lang="zh-CN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 v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控制杆操作</a:t>
                      </a:r>
                      <a:endParaRPr kumimoji="0" lang="zh-CN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控制操纵杆时应缓慢操作</a:t>
                      </a:r>
                      <a:endParaRPr kumimoji="0" lang="zh-CN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防止货叉抖动</a:t>
                      </a:r>
                      <a:endParaRPr kumimoji="0" lang="zh-CN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 v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起升货叉，鸣笛</a:t>
                      </a:r>
                      <a:endParaRPr kumimoji="0" lang="zh-CN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货叉离地面</a:t>
                      </a:r>
                      <a:r>
                        <a:rPr kumimoji="0" lang="de-DE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10-20</a:t>
                      </a: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厘米，鸣笛</a:t>
                      </a:r>
                      <a:endParaRPr kumimoji="0" lang="zh-CN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防止货叉过低，行驶中摩擦地面，鸣笛让行人起到警示的作用</a:t>
                      </a:r>
                      <a:endParaRPr kumimoji="0" lang="zh-CN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日期占位符 3"/>
          <p:cNvSpPr/>
          <p:nvPr/>
        </p:nvSpPr>
        <p:spPr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fld id="{BB962C8B-B14F-4D97-AF65-F5344CB8AC3E}" type="datetime1">
              <a:rPr lang="en-GB" altLang="zh-CN" sz="1200" b="0" dirty="0">
                <a:solidFill>
                  <a:srgbClr val="0073AD"/>
                </a:solidFill>
                <a:ea typeface="宋体" panose="02010600030101010101" pitchFamily="2" charset="-122"/>
              </a:rPr>
            </a:fld>
            <a:endParaRPr lang="en-GB" altLang="zh-CN" sz="1200" b="0" dirty="0">
              <a:solidFill>
                <a:srgbClr val="0073AD"/>
              </a:solidFill>
              <a:ea typeface="宋体" panose="02010600030101010101" pitchFamily="2" charset="-122"/>
            </a:endParaRPr>
          </a:p>
        </p:txBody>
      </p:sp>
      <p:sp>
        <p:nvSpPr>
          <p:cNvPr id="9219" name="灯片编号占位符 4"/>
          <p:cNvSpPr/>
          <p:nvPr/>
        </p:nvSpPr>
        <p:spPr>
          <a:xfrm>
            <a:off x="8070850" y="6569075"/>
            <a:ext cx="811213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zh-CN" altLang="en-US" sz="1400" b="0" dirty="0">
                <a:solidFill>
                  <a:srgbClr val="0073AD"/>
                </a:solidFill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rgbClr val="0073AD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9220" name="Rectangle 2"/>
          <p:cNvSpPr/>
          <p:nvPr>
            <p:ph type="title" idx="4294967295"/>
          </p:nvPr>
        </p:nvSpPr>
        <p:spPr>
          <a:xfrm>
            <a:off x="347663" y="274638"/>
            <a:ext cx="8229600" cy="762000"/>
          </a:xfrm>
          <a:ln/>
        </p:spPr>
        <p:txBody>
          <a:bodyPr vert="horz" wrap="none" lIns="54000" tIns="10800" rIns="54000" bIns="10800" anchor="ctr" anchorCtr="0"/>
          <a:p>
            <a:pPr algn="l" eaLnBrk="1" hangingPunct="1"/>
            <a:r>
              <a:rPr lang="zh-CN" altLang="en-US" sz="2400" dirty="0">
                <a:latin typeface="宋体" panose="02010600030101010101" pitchFamily="2" charset="-122"/>
              </a:rPr>
              <a:t>二、叉车作业要点（</a:t>
            </a:r>
            <a:r>
              <a:rPr lang="en-US" altLang="zh-CN" sz="2400" dirty="0">
                <a:latin typeface="宋体" panose="02010600030101010101" pitchFamily="2" charset="-122"/>
              </a:rPr>
              <a:t>2</a:t>
            </a:r>
            <a:r>
              <a:rPr lang="zh-CN" altLang="en-US" sz="2400" dirty="0">
                <a:latin typeface="宋体" panose="02010600030101010101" pitchFamily="2" charset="-122"/>
              </a:rPr>
              <a:t>）</a:t>
            </a:r>
            <a:endParaRPr lang="en-US" altLang="zh-CN" sz="2400" dirty="0">
              <a:latin typeface="宋体" panose="02010600030101010101" pitchFamily="2" charset="-122"/>
            </a:endParaRPr>
          </a:p>
        </p:txBody>
      </p:sp>
      <p:graphicFrame>
        <p:nvGraphicFramePr>
          <p:cNvPr id="2126" name="Group 1348"/>
          <p:cNvGraphicFramePr>
            <a:graphicFrameLocks noGrp="1"/>
          </p:cNvGraphicFramePr>
          <p:nvPr/>
        </p:nvGraphicFramePr>
        <p:xfrm>
          <a:off x="379413" y="944563"/>
          <a:ext cx="8196263" cy="5260975"/>
        </p:xfrm>
        <a:graphic>
          <a:graphicData uri="http://schemas.openxmlformats.org/drawingml/2006/table">
            <a:tbl>
              <a:tblPr/>
              <a:tblGrid>
                <a:gridCol w="930275"/>
                <a:gridCol w="1414462"/>
                <a:gridCol w="2344738"/>
                <a:gridCol w="3506787"/>
              </a:tblGrid>
              <a:tr h="823913">
                <a:tc rowSpan="10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驾驶技术</a:t>
                      </a:r>
                      <a:endParaRPr kumimoji="0" lang="zh-CN" altLang="de-D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叉车直行操作</a:t>
                      </a:r>
                      <a:endParaRPr kumimoji="0" lang="zh-CN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空叉行驶时货叉与地面平行行驶货叉离地面</a:t>
                      </a:r>
                      <a:r>
                        <a:rPr kumimoji="0" lang="de-DE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10-20</a:t>
                      </a: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厘米</a:t>
                      </a:r>
                      <a:endParaRPr kumimoji="0" lang="zh-CN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叉车在行驶时，货叉不应上背或下倾，严禁急刹车和高速转弯</a:t>
                      </a:r>
                      <a:endParaRPr kumimoji="0" lang="zh-CN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右侧通行</a:t>
                      </a:r>
                      <a:endParaRPr kumimoji="0" lang="zh-CN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防止阻碍交通</a:t>
                      </a:r>
                      <a:endParaRPr kumimoji="0" lang="zh-CN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 vMerge="1"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叉车倒车操作</a:t>
                      </a:r>
                      <a:endParaRPr kumimoji="0" lang="zh-CN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左手掌握方向盘轮轴，右手扶叉车右后门架</a:t>
                      </a:r>
                      <a:endParaRPr kumimoji="0" lang="zh-CN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倒车时目视后方，不易发生安全事故</a:t>
                      </a:r>
                      <a:endParaRPr kumimoji="0" lang="zh-CN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身体右转</a:t>
                      </a:r>
                      <a:r>
                        <a:rPr kumimoji="0" lang="de-DE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45</a:t>
                      </a: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度</a:t>
                      </a:r>
                      <a:endParaRPr kumimoji="0" lang="zh-CN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视线好，视野广</a:t>
                      </a:r>
                      <a:endParaRPr kumimoji="0" lang="zh-CN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 vMerge="1">
                  <a:tcPr/>
                </a:tc>
                <a:tc rowSpan="6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叉车停车操作</a:t>
                      </a:r>
                      <a:endParaRPr kumimoji="0" lang="zh-CN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叉车转弯处停车确认</a:t>
                      </a:r>
                      <a:endParaRPr kumimoji="0" lang="zh-CN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叉车转弯时鸣笛，停车确认后方可行驶</a:t>
                      </a:r>
                      <a:endParaRPr kumimoji="0" lang="zh-CN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3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叉车停放在指定区域</a:t>
                      </a:r>
                      <a:endParaRPr kumimoji="0" lang="zh-CN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叉车作业完毕时，必须将车停放在指定区域，按下电源开关</a:t>
                      </a:r>
                      <a:endParaRPr kumimoji="0" lang="zh-CN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踩住刹车，拉手制动，货叉平放置地面最低点</a:t>
                      </a:r>
                      <a:endParaRPr kumimoji="0" lang="zh-CN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下车时，货叉平放地面，拉手刹，防止溜车</a:t>
                      </a:r>
                      <a:endParaRPr kumimoji="0" lang="zh-CN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关闭点火锁</a:t>
                      </a:r>
                      <a:endParaRPr kumimoji="0" lang="zh-CN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下车时将钥匙取下，防止其他人动用叉车</a:t>
                      </a:r>
                      <a:endParaRPr kumimoji="0" lang="zh-CN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关双闪，拉手刹</a:t>
                      </a:r>
                      <a:endParaRPr kumimoji="0" lang="zh-CN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将手制动拉起，防止溜车</a:t>
                      </a:r>
                      <a:endParaRPr kumimoji="0" lang="zh-CN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解安全带，左侧下车</a:t>
                      </a:r>
                      <a:endParaRPr kumimoji="0" lang="zh-CN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按下安全带锁扣上的灰色按钮，将锁舌缩回卷带器中</a:t>
                      </a:r>
                      <a:endParaRPr kumimoji="0" lang="zh-CN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日期占位符 3"/>
          <p:cNvSpPr/>
          <p:nvPr/>
        </p:nvSpPr>
        <p:spPr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fld id="{BB962C8B-B14F-4D97-AF65-F5344CB8AC3E}" type="datetime1">
              <a:rPr lang="en-GB" altLang="zh-CN" sz="1200" b="0" dirty="0">
                <a:solidFill>
                  <a:srgbClr val="0073AD"/>
                </a:solidFill>
                <a:ea typeface="宋体" panose="02010600030101010101" pitchFamily="2" charset="-122"/>
              </a:rPr>
            </a:fld>
            <a:endParaRPr lang="en-GB" altLang="zh-CN" sz="1200" b="0" dirty="0">
              <a:solidFill>
                <a:srgbClr val="0073AD"/>
              </a:solidFill>
              <a:ea typeface="宋体" panose="02010600030101010101" pitchFamily="2" charset="-122"/>
            </a:endParaRPr>
          </a:p>
        </p:txBody>
      </p:sp>
      <p:sp>
        <p:nvSpPr>
          <p:cNvPr id="10243" name="灯片编号占位符 4"/>
          <p:cNvSpPr/>
          <p:nvPr/>
        </p:nvSpPr>
        <p:spPr>
          <a:xfrm>
            <a:off x="8070850" y="6569075"/>
            <a:ext cx="811213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zh-CN" altLang="en-US" sz="1400" b="0" dirty="0">
                <a:solidFill>
                  <a:srgbClr val="0073AD"/>
                </a:solidFill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rgbClr val="0073AD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0244" name="Rectangle 4"/>
          <p:cNvSpPr/>
          <p:nvPr>
            <p:ph type="title" idx="4294967295"/>
          </p:nvPr>
        </p:nvSpPr>
        <p:spPr>
          <a:xfrm>
            <a:off x="347663" y="411163"/>
            <a:ext cx="8796337" cy="762000"/>
          </a:xfrm>
          <a:ln/>
        </p:spPr>
        <p:txBody>
          <a:bodyPr vert="horz" wrap="none" lIns="54000" tIns="10800" rIns="54000" bIns="10800" anchor="ctr" anchorCtr="0"/>
          <a:p>
            <a:pPr algn="l" eaLnBrk="1" hangingPunct="1"/>
            <a:r>
              <a:rPr lang="zh-CN" altLang="en-US" sz="2400" dirty="0">
                <a:latin typeface="宋体" panose="02010600030101010101" pitchFamily="2" charset="-122"/>
              </a:rPr>
              <a:t>二、叉车作业要点（</a:t>
            </a:r>
            <a:r>
              <a:rPr lang="en-US" altLang="zh-CN" sz="2400" dirty="0">
                <a:latin typeface="宋体" panose="02010600030101010101" pitchFamily="2" charset="-122"/>
              </a:rPr>
              <a:t>3</a:t>
            </a:r>
            <a:r>
              <a:rPr lang="zh-CN" altLang="en-US" sz="2400" dirty="0">
                <a:latin typeface="宋体" panose="02010600030101010101" pitchFamily="2" charset="-122"/>
              </a:rPr>
              <a:t>）</a:t>
            </a:r>
            <a:r>
              <a:rPr lang="zh-CN" altLang="en-US" dirty="0"/>
              <a:t>  </a:t>
            </a:r>
            <a:endParaRPr lang="zh-CN" altLang="en-US" dirty="0"/>
          </a:p>
        </p:txBody>
      </p:sp>
      <p:graphicFrame>
        <p:nvGraphicFramePr>
          <p:cNvPr id="2172" name="Group 2732"/>
          <p:cNvGraphicFramePr>
            <a:graphicFrameLocks noGrp="1"/>
          </p:cNvGraphicFramePr>
          <p:nvPr/>
        </p:nvGraphicFramePr>
        <p:xfrm>
          <a:off x="390525" y="1438275"/>
          <a:ext cx="8278813" cy="4664075"/>
        </p:xfrm>
        <a:graphic>
          <a:graphicData uri="http://schemas.openxmlformats.org/drawingml/2006/table">
            <a:tbl>
              <a:tblPr/>
              <a:tblGrid>
                <a:gridCol w="1106488"/>
                <a:gridCol w="1331912"/>
                <a:gridCol w="2339975"/>
                <a:gridCol w="3500438"/>
              </a:tblGrid>
              <a:tr h="352425">
                <a:tc rowSpan="10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驾驶技术</a:t>
                      </a:r>
                      <a:endParaRPr kumimoji="0" lang="zh-CN" altLang="de-DE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叉车摘箱操作</a:t>
                      </a:r>
                      <a:endParaRPr kumimoji="0" lang="zh-CN" alt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货叉向前微倾</a:t>
                      </a:r>
                      <a:endParaRPr kumimoji="0" lang="zh-CN" alt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防止叉坏货箱</a:t>
                      </a:r>
                      <a:endParaRPr kumimoji="0" lang="zh-CN" alt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>
                      <a:lvl1pPr indent="20955"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2095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货叉叉入货物底部三分之二以上</a:t>
                      </a:r>
                      <a:endParaRPr kumimoji="0" lang="zh-CN" alt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防止在运输过程中货箱前翻或侧翻</a:t>
                      </a:r>
                      <a:endParaRPr kumimoji="0" lang="zh-CN" alt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>
                      <a:lvl1pPr indent="20955"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2095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货箱提升与承载箱高度为</a:t>
                      </a:r>
                      <a:r>
                        <a:rPr kumimoji="0" lang="de-DE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30-40</a:t>
                      </a: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厘米，目视后方</a:t>
                      </a:r>
                      <a:endParaRPr kumimoji="0" lang="zh-CN" alt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20955"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2095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货物处于起升状态时，决不允许停机或是离开叉车</a:t>
                      </a:r>
                      <a:endParaRPr kumimoji="0" lang="zh-CN" alt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缓慢取下货箱</a:t>
                      </a:r>
                      <a:endParaRPr kumimoji="0" lang="zh-CN" alt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防止货箱前翻</a:t>
                      </a:r>
                      <a:endParaRPr kumimoji="0" lang="zh-CN" alt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 vMerge="1">
                  <a:tcPr/>
                </a:tc>
                <a:tc rowSpan="6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叉车堆垛操作</a:t>
                      </a:r>
                      <a:endParaRPr kumimoji="0" lang="zh-CN" alt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20955"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2095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插取货箱，行驶至承载箱正上方</a:t>
                      </a:r>
                      <a:endParaRPr kumimoji="0" lang="zh-CN" alt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叉起货箱时的高度高于承载箱</a:t>
                      </a:r>
                      <a:endParaRPr kumimoji="0" lang="zh-CN" alt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>
                      <a:lvl1pPr indent="20955"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tabLst>
                          <a:tab pos="363220" algn="l"/>
                        </a:tabLst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tabLst>
                          <a:tab pos="363220" algn="l"/>
                        </a:tabLst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tabLst>
                          <a:tab pos="36322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tabLst>
                          <a:tab pos="36322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tabLst>
                          <a:tab pos="363220" algn="l"/>
                        </a:tabLs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tabLst>
                          <a:tab pos="363220" algn="l"/>
                        </a:tabLs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tabLst>
                          <a:tab pos="363220" algn="l"/>
                        </a:tabLs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tabLst>
                          <a:tab pos="363220" algn="l"/>
                        </a:tabLs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tabLst>
                          <a:tab pos="363220" algn="l"/>
                        </a:tabLs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2095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63220" algn="l"/>
                        </a:tabLst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使货箱四角与承载箱四角对齐</a:t>
                      </a:r>
                      <a:endParaRPr kumimoji="0" lang="zh-CN" alt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防止碰撞承载箱磨损地面</a:t>
                      </a:r>
                      <a:endParaRPr kumimoji="0" lang="zh-CN" alt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落入承载箱对应两角上</a:t>
                      </a:r>
                      <a:endParaRPr kumimoji="0" lang="zh-CN" alt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易于将货箱四角全部落入承载箱四角内</a:t>
                      </a:r>
                      <a:endParaRPr kumimoji="0" lang="zh-CN" alt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>
                      <a:lvl1pPr indent="20955"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2095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缓慢前倾货叉并同时后撤车辆</a:t>
                      </a:r>
                      <a:endParaRPr kumimoji="0" lang="zh-CN" alt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将货箱四角落入承载箱四角内</a:t>
                      </a:r>
                      <a:endParaRPr kumimoji="0" lang="zh-CN" alt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货箱四角放入承载箱四角内</a:t>
                      </a:r>
                      <a:endParaRPr kumimoji="0" lang="zh-CN" alt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行驶过程中货箱不易侧翻</a:t>
                      </a:r>
                      <a:endParaRPr kumimoji="0" lang="zh-CN" alt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货叉缓慢平稳退出</a:t>
                      </a:r>
                      <a:endParaRPr kumimoji="0" lang="zh-CN" alt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防止货叉与货箱边磨擦</a:t>
                      </a:r>
                      <a:endParaRPr kumimoji="0" lang="zh-CN" alt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图片 23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735138" y="1658938"/>
            <a:ext cx="4505325" cy="3832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日期占位符 3"/>
          <p:cNvSpPr/>
          <p:nvPr/>
        </p:nvSpPr>
        <p:spPr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fld id="{BB962C8B-B14F-4D97-AF65-F5344CB8AC3E}" type="datetime1">
              <a:rPr lang="en-GB" altLang="zh-CN" sz="1200" b="0" dirty="0">
                <a:solidFill>
                  <a:srgbClr val="0073AD"/>
                </a:solidFill>
                <a:ea typeface="宋体" panose="02010600030101010101" pitchFamily="2" charset="-122"/>
              </a:rPr>
            </a:fld>
            <a:endParaRPr lang="en-GB" altLang="zh-CN" sz="1200" b="0" dirty="0">
              <a:solidFill>
                <a:srgbClr val="0073AD"/>
              </a:solidFill>
              <a:ea typeface="宋体" panose="02010600030101010101" pitchFamily="2" charset="-122"/>
            </a:endParaRPr>
          </a:p>
        </p:txBody>
      </p:sp>
      <p:sp>
        <p:nvSpPr>
          <p:cNvPr id="11268" name="灯片编号占位符 4"/>
          <p:cNvSpPr/>
          <p:nvPr/>
        </p:nvSpPr>
        <p:spPr>
          <a:xfrm>
            <a:off x="8070850" y="6569075"/>
            <a:ext cx="811213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zh-CN" altLang="en-US" sz="1400" b="0" dirty="0">
                <a:solidFill>
                  <a:srgbClr val="0073AD"/>
                </a:solidFill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rgbClr val="0073AD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1269" name="Rectangle 2"/>
          <p:cNvSpPr/>
          <p:nvPr>
            <p:ph type="title" idx="4294967295"/>
          </p:nvPr>
        </p:nvSpPr>
        <p:spPr>
          <a:xfrm>
            <a:off x="514350" y="998538"/>
            <a:ext cx="3994150" cy="544512"/>
          </a:xfrm>
          <a:ln/>
        </p:spPr>
        <p:txBody>
          <a:bodyPr vert="horz" wrap="square" lIns="54000" tIns="10800" rIns="54000" bIns="10800" anchor="ctr" anchorCtr="0"/>
          <a:p>
            <a:pPr algn="l" eaLnBrk="1" hangingPunct="1"/>
            <a:r>
              <a:rPr lang="en-US" altLang="zh-CN" sz="2000" i="0" dirty="0">
                <a:solidFill>
                  <a:schemeClr val="tx1"/>
                </a:solidFill>
                <a:latin typeface="楷体_GB2312" charset="-122"/>
                <a:ea typeface="楷体_GB2312" charset="-122"/>
              </a:rPr>
              <a:t>2</a:t>
            </a:r>
            <a:r>
              <a:rPr lang="zh-CN" altLang="en-US" sz="2000" i="0" dirty="0">
                <a:solidFill>
                  <a:schemeClr val="tx1"/>
                </a:solidFill>
                <a:latin typeface="楷体_GB2312" charset="-122"/>
                <a:ea typeface="楷体_GB2312" charset="-122"/>
              </a:rPr>
              <a:t>、劳保用品穿戴齐全 </a:t>
            </a:r>
            <a:endParaRPr lang="zh-CN" altLang="en-US" sz="2000" i="0" dirty="0">
              <a:solidFill>
                <a:schemeClr val="tx1"/>
              </a:solidFill>
              <a:latin typeface="楷体_GB2312" charset="-122"/>
              <a:ea typeface="楷体_GB2312" charset="-122"/>
            </a:endParaRPr>
          </a:p>
        </p:txBody>
      </p:sp>
      <p:sp>
        <p:nvSpPr>
          <p:cNvPr id="11270" name="Text Box 3"/>
          <p:cNvSpPr/>
          <p:nvPr/>
        </p:nvSpPr>
        <p:spPr>
          <a:xfrm>
            <a:off x="6581775" y="1706563"/>
            <a:ext cx="2443163" cy="339725"/>
          </a:xfrm>
          <a:prstGeom prst="rect">
            <a:avLst/>
          </a:prstGeom>
          <a:noFill/>
          <a:ln w="38100">
            <a:noFill/>
          </a:ln>
        </p:spPr>
        <p:txBody>
          <a:bodyPr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en-US" altLang="zh-CN" sz="1600" dirty="0">
                <a:latin typeface="楷体_GB2312" charset="-122"/>
                <a:ea typeface="楷体_GB2312" charset="-122"/>
              </a:rPr>
              <a:t>1</a:t>
            </a:r>
            <a:r>
              <a:rPr lang="zh-CN" altLang="en-US" sz="1600" dirty="0">
                <a:latin typeface="楷体_GB2312" charset="-122"/>
                <a:ea typeface="楷体_GB2312" charset="-122"/>
              </a:rPr>
              <a:t>、工作帽</a:t>
            </a:r>
            <a:r>
              <a:rPr lang="en-US" altLang="zh-CN" sz="1600" dirty="0">
                <a:latin typeface="楷体_GB2312" charset="-122"/>
                <a:ea typeface="楷体_GB2312" charset="-122"/>
              </a:rPr>
              <a:t>/</a:t>
            </a:r>
            <a:r>
              <a:rPr lang="zh-CN" altLang="en-US" sz="1600" dirty="0">
                <a:latin typeface="楷体_GB2312" charset="-122"/>
                <a:ea typeface="楷体_GB2312" charset="-122"/>
              </a:rPr>
              <a:t>安全帽</a:t>
            </a:r>
            <a:endParaRPr lang="zh-CN" altLang="en-US" sz="1600" dirty="0">
              <a:latin typeface="楷体_GB2312" charset="-122"/>
              <a:ea typeface="楷体_GB2312" charset="-122"/>
            </a:endParaRPr>
          </a:p>
        </p:txBody>
      </p:sp>
      <p:sp>
        <p:nvSpPr>
          <p:cNvPr id="11271" name="Text Box 4"/>
          <p:cNvSpPr/>
          <p:nvPr/>
        </p:nvSpPr>
        <p:spPr>
          <a:xfrm>
            <a:off x="6540500" y="2819400"/>
            <a:ext cx="2443163" cy="336550"/>
          </a:xfrm>
          <a:prstGeom prst="rect">
            <a:avLst/>
          </a:prstGeom>
          <a:noFill/>
          <a:ln w="38100">
            <a:noFill/>
          </a:ln>
        </p:spPr>
        <p:txBody>
          <a:bodyPr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en-US" altLang="zh-CN" sz="1600" dirty="0">
                <a:latin typeface="楷体_GB2312" charset="-122"/>
                <a:ea typeface="楷体_GB2312" charset="-122"/>
              </a:rPr>
              <a:t>2</a:t>
            </a:r>
            <a:r>
              <a:rPr lang="zh-CN" altLang="en-US" sz="1600" dirty="0">
                <a:latin typeface="楷体_GB2312" charset="-122"/>
                <a:ea typeface="楷体_GB2312" charset="-122"/>
              </a:rPr>
              <a:t>、工作证</a:t>
            </a:r>
            <a:r>
              <a:rPr lang="en-US" altLang="zh-CN" sz="1600" dirty="0">
                <a:latin typeface="楷体_GB2312" charset="-122"/>
                <a:ea typeface="楷体_GB2312" charset="-122"/>
              </a:rPr>
              <a:t>/</a:t>
            </a:r>
            <a:r>
              <a:rPr lang="zh-CN" altLang="en-US" sz="1600" dirty="0">
                <a:latin typeface="楷体_GB2312" charset="-122"/>
                <a:ea typeface="楷体_GB2312" charset="-122"/>
              </a:rPr>
              <a:t>叉车证</a:t>
            </a:r>
            <a:endParaRPr lang="zh-CN" altLang="en-US" sz="1600" dirty="0">
              <a:latin typeface="楷体_GB2312" charset="-122"/>
              <a:ea typeface="楷体_GB2312" charset="-122"/>
            </a:endParaRPr>
          </a:p>
        </p:txBody>
      </p:sp>
      <p:sp>
        <p:nvSpPr>
          <p:cNvPr id="11272" name="Text Box 5"/>
          <p:cNvSpPr/>
          <p:nvPr/>
        </p:nvSpPr>
        <p:spPr>
          <a:xfrm>
            <a:off x="6700838" y="3592513"/>
            <a:ext cx="2443162" cy="336550"/>
          </a:xfrm>
          <a:prstGeom prst="rect">
            <a:avLst/>
          </a:prstGeom>
          <a:noFill/>
          <a:ln w="38100">
            <a:noFill/>
          </a:ln>
        </p:spPr>
        <p:txBody>
          <a:bodyPr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en-US" altLang="zh-CN" sz="1600" dirty="0">
                <a:latin typeface="楷体_GB2312" charset="-122"/>
                <a:ea typeface="楷体_GB2312" charset="-122"/>
              </a:rPr>
              <a:t>3</a:t>
            </a:r>
            <a:r>
              <a:rPr lang="zh-CN" altLang="en-US" sz="1600" dirty="0">
                <a:latin typeface="楷体_GB2312" charset="-122"/>
                <a:ea typeface="楷体_GB2312" charset="-122"/>
              </a:rPr>
              <a:t>、工作服、手套</a:t>
            </a:r>
            <a:endParaRPr lang="zh-CN" altLang="en-US" sz="1600" dirty="0">
              <a:latin typeface="楷体_GB2312" charset="-122"/>
              <a:ea typeface="楷体_GB2312" charset="-122"/>
            </a:endParaRPr>
          </a:p>
        </p:txBody>
      </p:sp>
      <p:sp>
        <p:nvSpPr>
          <p:cNvPr id="11273" name="Text Box 6"/>
          <p:cNvSpPr/>
          <p:nvPr/>
        </p:nvSpPr>
        <p:spPr>
          <a:xfrm>
            <a:off x="6554788" y="5048250"/>
            <a:ext cx="2443162" cy="336550"/>
          </a:xfrm>
          <a:prstGeom prst="rect">
            <a:avLst/>
          </a:prstGeom>
          <a:noFill/>
          <a:ln w="38100">
            <a:noFill/>
          </a:ln>
        </p:spPr>
        <p:txBody>
          <a:bodyPr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en-US" altLang="zh-CN" sz="1600" dirty="0">
                <a:latin typeface="楷体_GB2312" charset="-122"/>
                <a:ea typeface="楷体_GB2312" charset="-122"/>
              </a:rPr>
              <a:t>5</a:t>
            </a:r>
            <a:r>
              <a:rPr lang="zh-CN" altLang="en-US" sz="1600" dirty="0">
                <a:latin typeface="楷体_GB2312" charset="-122"/>
                <a:ea typeface="楷体_GB2312" charset="-122"/>
              </a:rPr>
              <a:t>、劳保鞋</a:t>
            </a:r>
            <a:endParaRPr lang="zh-CN" altLang="en-US" sz="1600" dirty="0">
              <a:latin typeface="楷体_GB2312" charset="-122"/>
              <a:ea typeface="楷体_GB2312" charset="-122"/>
            </a:endParaRPr>
          </a:p>
        </p:txBody>
      </p:sp>
      <p:pic>
        <p:nvPicPr>
          <p:cNvPr id="11274" name="Picture 7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4557713"/>
            <a:ext cx="1657350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5" name="Rectangle 8"/>
          <p:cNvSpPr/>
          <p:nvPr/>
        </p:nvSpPr>
        <p:spPr>
          <a:xfrm>
            <a:off x="6721475" y="4421188"/>
            <a:ext cx="1903413" cy="423862"/>
          </a:xfrm>
          <a:prstGeom prst="rect">
            <a:avLst/>
          </a:prstGeom>
          <a:noFill/>
          <a:ln w="38100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US" altLang="zh-CN" sz="1600" dirty="0">
                <a:latin typeface="楷体_GB2312" charset="-122"/>
                <a:ea typeface="楷体_GB2312" charset="-122"/>
              </a:rPr>
              <a:t>4</a:t>
            </a:r>
            <a:r>
              <a:rPr lang="zh-CN" altLang="en-US" sz="1600" dirty="0">
                <a:latin typeface="楷体_GB2312" charset="-122"/>
                <a:ea typeface="楷体_GB2312" charset="-122"/>
              </a:rPr>
              <a:t>、工作</a:t>
            </a:r>
            <a:r>
              <a:rPr lang="zh-CN" altLang="en-US" sz="1600" dirty="0">
                <a:latin typeface="Times New Roman" panose="02020603050405020304" charset="0"/>
                <a:ea typeface="楷体_GB2312" charset="-122"/>
              </a:rPr>
              <a:t>裤</a:t>
            </a:r>
            <a:endParaRPr lang="zh-CN" altLang="en-US" sz="1600" dirty="0">
              <a:latin typeface="Times New Roman" panose="02020603050405020304" charset="0"/>
              <a:ea typeface="楷体_GB2312" charset="-122"/>
            </a:endParaRPr>
          </a:p>
        </p:txBody>
      </p:sp>
      <p:sp>
        <p:nvSpPr>
          <p:cNvPr id="11276" name="Oval 10"/>
          <p:cNvSpPr/>
          <p:nvPr/>
        </p:nvSpPr>
        <p:spPr>
          <a:xfrm>
            <a:off x="4137025" y="1660525"/>
            <a:ext cx="682625" cy="319088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11277" name="Oval 11"/>
          <p:cNvSpPr/>
          <p:nvPr/>
        </p:nvSpPr>
        <p:spPr>
          <a:xfrm>
            <a:off x="4256088" y="2847975"/>
            <a:ext cx="636587" cy="334963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11278" name="Oval 12"/>
          <p:cNvSpPr/>
          <p:nvPr/>
        </p:nvSpPr>
        <p:spPr>
          <a:xfrm>
            <a:off x="4454525" y="3554413"/>
            <a:ext cx="749300" cy="376237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11279" name="Oval 13"/>
          <p:cNvSpPr/>
          <p:nvPr/>
        </p:nvSpPr>
        <p:spPr>
          <a:xfrm>
            <a:off x="4108450" y="5005388"/>
            <a:ext cx="784225" cy="392112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11280" name="Oval 14"/>
          <p:cNvSpPr/>
          <p:nvPr/>
        </p:nvSpPr>
        <p:spPr>
          <a:xfrm>
            <a:off x="4224338" y="4381500"/>
            <a:ext cx="827087" cy="392113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11281" name="AutoShape 15"/>
          <p:cNvSpPr/>
          <p:nvPr/>
        </p:nvSpPr>
        <p:spPr>
          <a:xfrm>
            <a:off x="4930775" y="1695450"/>
            <a:ext cx="1598613" cy="292100"/>
          </a:xfrm>
          <a:prstGeom prst="rightArrow">
            <a:avLst>
              <a:gd name="adj1" fmla="val 50000"/>
              <a:gd name="adj2" fmla="val 136187"/>
            </a:avLst>
          </a:prstGeom>
          <a:noFill/>
          <a:ln w="38100" cap="flat" cmpd="sng">
            <a:solidFill>
              <a:srgbClr val="FFAFA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11282" name="AutoShape 16"/>
          <p:cNvSpPr/>
          <p:nvPr/>
        </p:nvSpPr>
        <p:spPr>
          <a:xfrm>
            <a:off x="5086350" y="2871788"/>
            <a:ext cx="1465263" cy="333375"/>
          </a:xfrm>
          <a:prstGeom prst="rightArrow">
            <a:avLst>
              <a:gd name="adj1" fmla="val 50000"/>
              <a:gd name="adj2" fmla="val 109372"/>
            </a:avLst>
          </a:prstGeom>
          <a:noFill/>
          <a:ln w="38100" cap="flat" cmpd="sng">
            <a:solidFill>
              <a:srgbClr val="FFAFA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11283" name="AutoShape 17"/>
          <p:cNvSpPr/>
          <p:nvPr/>
        </p:nvSpPr>
        <p:spPr>
          <a:xfrm>
            <a:off x="5313363" y="3595688"/>
            <a:ext cx="1262062" cy="290512"/>
          </a:xfrm>
          <a:prstGeom prst="rightArrow">
            <a:avLst>
              <a:gd name="adj1" fmla="val 50000"/>
              <a:gd name="adj2" fmla="val 108103"/>
            </a:avLst>
          </a:prstGeom>
          <a:noFill/>
          <a:ln w="38100" cap="flat" cmpd="sng">
            <a:solidFill>
              <a:srgbClr val="FFAFA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11284" name="AutoShape 18"/>
          <p:cNvSpPr/>
          <p:nvPr/>
        </p:nvSpPr>
        <p:spPr>
          <a:xfrm>
            <a:off x="5167313" y="4497388"/>
            <a:ext cx="1393825" cy="292100"/>
          </a:xfrm>
          <a:prstGeom prst="rightArrow">
            <a:avLst>
              <a:gd name="adj1" fmla="val 50000"/>
              <a:gd name="adj2" fmla="val 118741"/>
            </a:avLst>
          </a:prstGeom>
          <a:noFill/>
          <a:ln w="38100" cap="flat" cmpd="sng">
            <a:solidFill>
              <a:srgbClr val="FFAFA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11285" name="AutoShape 19"/>
          <p:cNvSpPr/>
          <p:nvPr/>
        </p:nvSpPr>
        <p:spPr>
          <a:xfrm>
            <a:off x="5022850" y="5064125"/>
            <a:ext cx="1552575" cy="290513"/>
          </a:xfrm>
          <a:prstGeom prst="rightArrow">
            <a:avLst>
              <a:gd name="adj1" fmla="val 50000"/>
              <a:gd name="adj2" fmla="val 132987"/>
            </a:avLst>
          </a:prstGeom>
          <a:noFill/>
          <a:ln w="38100" cap="flat" cmpd="sng">
            <a:solidFill>
              <a:srgbClr val="FFAFA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sz="2000" b="0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11286" name="Rectangle 22"/>
          <p:cNvSpPr/>
          <p:nvPr/>
        </p:nvSpPr>
        <p:spPr>
          <a:xfrm>
            <a:off x="768350" y="430213"/>
            <a:ext cx="5570538" cy="514350"/>
          </a:xfrm>
          <a:prstGeom prst="rect">
            <a:avLst/>
          </a:prstGeom>
          <a:noFill/>
          <a:ln w="9525">
            <a:noFill/>
          </a:ln>
        </p:spPr>
        <p:txBody>
          <a:bodyPr wrap="none" lIns="54000" tIns="10800" rIns="54000" bIns="10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400" i="1" dirty="0">
                <a:solidFill>
                  <a:srgbClr val="0073AD"/>
                </a:solidFill>
                <a:ea typeface="宋体" panose="02010600030101010101" pitchFamily="2" charset="-122"/>
              </a:rPr>
              <a:t>三</a:t>
            </a:r>
            <a:r>
              <a:rPr lang="zh-CN" altLang="zh-CN" sz="2400" i="1" dirty="0">
                <a:solidFill>
                  <a:srgbClr val="0073AD"/>
                </a:solidFill>
                <a:ea typeface="宋体" panose="02010600030101010101" pitchFamily="2" charset="-122"/>
              </a:rPr>
              <a:t>、行车检查</a:t>
            </a:r>
            <a:r>
              <a:rPr lang="zh-CN" altLang="en-US" sz="2400" dirty="0">
                <a:solidFill>
                  <a:srgbClr val="0073AD"/>
                </a:solidFill>
                <a:ea typeface="楷体_GB2312" charset="-122"/>
              </a:rPr>
              <a:t>  </a:t>
            </a:r>
            <a:r>
              <a:rPr lang="en-US" altLang="zh-CN" sz="2400" dirty="0">
                <a:solidFill>
                  <a:srgbClr val="0073AD"/>
                </a:solidFill>
                <a:ea typeface="楷体_GB2312" charset="-122"/>
              </a:rPr>
              <a:t>    </a:t>
            </a:r>
            <a:endParaRPr lang="en-US" altLang="zh-CN" sz="2400" dirty="0">
              <a:solidFill>
                <a:srgbClr val="0073AD"/>
              </a:solidFill>
              <a:ea typeface="楷体_GB231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日期占位符 3"/>
          <p:cNvSpPr/>
          <p:nvPr/>
        </p:nvSpPr>
        <p:spPr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fld id="{BB962C8B-B14F-4D97-AF65-F5344CB8AC3E}" type="datetime1">
              <a:rPr lang="en-GB" altLang="zh-CN" sz="1200" b="0" dirty="0">
                <a:solidFill>
                  <a:srgbClr val="0073AD"/>
                </a:solidFill>
                <a:ea typeface="宋体" panose="02010600030101010101" pitchFamily="2" charset="-122"/>
              </a:rPr>
            </a:fld>
            <a:endParaRPr lang="en-GB" altLang="zh-CN" sz="1200" b="0" dirty="0">
              <a:solidFill>
                <a:srgbClr val="0073AD"/>
              </a:solidFill>
              <a:ea typeface="宋体" panose="02010600030101010101" pitchFamily="2" charset="-122"/>
            </a:endParaRPr>
          </a:p>
        </p:txBody>
      </p:sp>
      <p:sp>
        <p:nvSpPr>
          <p:cNvPr id="12291" name="灯片编号占位符 4"/>
          <p:cNvSpPr/>
          <p:nvPr/>
        </p:nvSpPr>
        <p:spPr>
          <a:xfrm>
            <a:off x="8070850" y="6569075"/>
            <a:ext cx="811213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ClrTx/>
              <a:buSzPct val="100000"/>
              <a:buNone/>
            </a:pPr>
            <a:fld id="{9A0DB2DC-4C9A-4742-B13C-FB6460FD3503}" type="slidenum">
              <a:rPr lang="zh-CN" altLang="en-US" sz="1400" b="0" dirty="0">
                <a:solidFill>
                  <a:srgbClr val="0073AD"/>
                </a:solidFill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rgbClr val="0073AD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2292" name="Rectangle 4"/>
          <p:cNvSpPr/>
          <p:nvPr>
            <p:ph type="title" idx="4294967295"/>
          </p:nvPr>
        </p:nvSpPr>
        <p:spPr>
          <a:ln/>
        </p:spPr>
        <p:txBody>
          <a:bodyPr vert="horz" wrap="none" lIns="54000" tIns="10800" rIns="54000" bIns="10800" anchor="ctr" anchorCtr="0"/>
          <a:p>
            <a:pPr algn="l" eaLnBrk="1" hangingPunct="1"/>
            <a:r>
              <a:rPr lang="zh-CN" altLang="en-US" sz="2000" b="0" i="0" dirty="0">
                <a:solidFill>
                  <a:schemeClr val="accent1"/>
                </a:solidFill>
                <a:latin typeface="楷体_GB2312" charset="-122"/>
                <a:ea typeface="楷体_GB2312" charset="-122"/>
              </a:rPr>
              <a:t>按照叉车点检表进行点检 </a:t>
            </a:r>
            <a:endParaRPr lang="en-US" altLang="zh-CN" sz="2000" b="0" i="0" dirty="0">
              <a:solidFill>
                <a:schemeClr val="accent1"/>
              </a:solidFill>
              <a:latin typeface="楷体_GB2312" charset="-122"/>
              <a:ea typeface="楷体_GB2312" charset="-122"/>
            </a:endParaRPr>
          </a:p>
        </p:txBody>
      </p:sp>
      <p:pic>
        <p:nvPicPr>
          <p:cNvPr id="12293" name="Picture 15"/>
          <p:cNvPicPr/>
          <p:nvPr>
            <p:ph idx="1"/>
          </p:nvPr>
        </p:nvPicPr>
        <p:blipFill>
          <a:blip r:embed="rId1"/>
          <a:srcRect l="3502" t="8379" r="7507" b="6158"/>
          <a:stretch>
            <a:fillRect/>
          </a:stretch>
        </p:blipFill>
        <p:spPr>
          <a:xfrm>
            <a:off x="530225" y="1500188"/>
            <a:ext cx="8096250" cy="5014912"/>
          </a:xfrm>
          <a:ln/>
        </p:spPr>
      </p:pic>
      <p:sp>
        <p:nvSpPr>
          <p:cNvPr id="12294" name="Rectangle 16"/>
          <p:cNvSpPr/>
          <p:nvPr/>
        </p:nvSpPr>
        <p:spPr>
          <a:xfrm>
            <a:off x="695325" y="430213"/>
            <a:ext cx="5643563" cy="514350"/>
          </a:xfrm>
          <a:prstGeom prst="rect">
            <a:avLst/>
          </a:prstGeom>
          <a:noFill/>
          <a:ln w="9525">
            <a:noFill/>
          </a:ln>
        </p:spPr>
        <p:txBody>
          <a:bodyPr wrap="none" lIns="54000" tIns="10800" rIns="54000" bIns="10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400" i="1" dirty="0">
                <a:solidFill>
                  <a:srgbClr val="0073AD"/>
                </a:solidFill>
                <a:ea typeface="宋体" panose="02010600030101010101" pitchFamily="2" charset="-122"/>
              </a:rPr>
              <a:t>二</a:t>
            </a:r>
            <a:r>
              <a:rPr lang="zh-CN" altLang="zh-CN" sz="2400" i="1" dirty="0">
                <a:solidFill>
                  <a:srgbClr val="0073AD"/>
                </a:solidFill>
                <a:ea typeface="宋体" panose="02010600030101010101" pitchFamily="2" charset="-122"/>
              </a:rPr>
              <a:t>、行车检查</a:t>
            </a:r>
            <a:r>
              <a:rPr lang="zh-CN" altLang="en-US" sz="2400" dirty="0">
                <a:solidFill>
                  <a:srgbClr val="0073AD"/>
                </a:solidFill>
                <a:ea typeface="楷体_GB2312" charset="-122"/>
              </a:rPr>
              <a:t>  </a:t>
            </a:r>
            <a:r>
              <a:rPr lang="en-US" altLang="zh-CN" sz="2400" dirty="0">
                <a:solidFill>
                  <a:srgbClr val="0073AD"/>
                </a:solidFill>
                <a:ea typeface="楷体_GB2312" charset="-122"/>
              </a:rPr>
              <a:t>    </a:t>
            </a:r>
            <a:endParaRPr lang="en-US" altLang="zh-CN" sz="2400" dirty="0">
              <a:solidFill>
                <a:srgbClr val="0073AD"/>
              </a:solidFill>
              <a:ea typeface="楷体_GB231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  <p:tag name="KSO_WM_BEAUTIFY_FLAG" val="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3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SPECIAL_SOURCE" val="bdnull"/>
</p:tagLst>
</file>

<file path=ppt/tags/tag16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7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9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1.xml><?xml version="1.0" encoding="utf-8"?>
<p:tagLst xmlns:p="http://schemas.openxmlformats.org/presentationml/2006/main">
  <p:tag name="commondata" val="eyJoZGlkIjoiNDY1MmY4MTY3YzFkZTg4NGM1MWI4N2I1NTA1MWI4MWE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博富特咨询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FF0000"/>
      </a:accent1>
      <a:accent2>
        <a:srgbClr val="FF8585"/>
      </a:accent2>
      <a:accent3>
        <a:srgbClr val="FFFFFF"/>
      </a:accent3>
      <a:accent4>
        <a:srgbClr val="000000"/>
      </a:accent4>
      <a:accent5>
        <a:srgbClr val="FFAAAA"/>
      </a:accent5>
      <a:accent6>
        <a:srgbClr val="E77878"/>
      </a:accent6>
      <a:hlink>
        <a:srgbClr val="FFAFAF"/>
      </a:hlink>
      <a:folHlink>
        <a:srgbClr val="FFE5E5"/>
      </a:folHlink>
    </a:clrScheme>
    <a:fontScheme name="Standarddesign">
      <a:majorFont>
        <a:latin typeface="Arial"/>
        <a:ea typeface="宋体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Tx/>
          <a:buNone/>
          <a:defRPr kumimoji="0" lang="de-DE" altLang="zh-CN" sz="20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Tx/>
          <a:buNone/>
          <a:defRPr kumimoji="0" lang="de-DE" altLang="zh-CN" sz="20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FF0000"/>
        </a:accent1>
        <a:accent2>
          <a:srgbClr val="FF8585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E77878"/>
        </a:accent6>
        <a:hlink>
          <a:srgbClr val="FFAFAF"/>
        </a:hlink>
        <a:folHlink>
          <a:srgbClr val="FFE5E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008080"/>
        </a:accent1>
        <a:accent2>
          <a:srgbClr val="A9D0D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99BCBC"/>
        </a:accent6>
        <a:hlink>
          <a:srgbClr val="C3EBEB"/>
        </a:hlink>
        <a:folHlink>
          <a:srgbClr val="D2F0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0073AD"/>
        </a:accent1>
        <a:accent2>
          <a:srgbClr val="91DAFF"/>
        </a:accent2>
        <a:accent3>
          <a:srgbClr val="FFFFFF"/>
        </a:accent3>
        <a:accent4>
          <a:srgbClr val="000000"/>
        </a:accent4>
        <a:accent5>
          <a:srgbClr val="AABCD3"/>
        </a:accent5>
        <a:accent6>
          <a:srgbClr val="83C5E7"/>
        </a:accent6>
        <a:hlink>
          <a:srgbClr val="BFEAFA"/>
        </a:hlink>
        <a:folHlink>
          <a:srgbClr val="D4F2F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333366"/>
        </a:accent1>
        <a:accent2>
          <a:srgbClr val="9999CB"/>
        </a:accent2>
        <a:accent3>
          <a:srgbClr val="FFFFFF"/>
        </a:accent3>
        <a:accent4>
          <a:srgbClr val="000000"/>
        </a:accent4>
        <a:accent5>
          <a:srgbClr val="ADADB8"/>
        </a:accent5>
        <a:accent6>
          <a:srgbClr val="8A8AB8"/>
        </a:accent6>
        <a:hlink>
          <a:srgbClr val="CCCCE6"/>
        </a:hlink>
        <a:folHlink>
          <a:srgbClr val="DDDD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777777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DBDBD"/>
        </a:accent5>
        <a:accent6>
          <a:srgbClr val="A1A1A1"/>
        </a:accent6>
        <a:hlink>
          <a:srgbClr val="D8DBDB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OFETY">
  <a:themeElements>
    <a:clrScheme name="1_Standarddesign 2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FF0000"/>
      </a:accent1>
      <a:accent2>
        <a:srgbClr val="FF8585"/>
      </a:accent2>
      <a:accent3>
        <a:srgbClr val="FFFFFF"/>
      </a:accent3>
      <a:accent4>
        <a:srgbClr val="000000"/>
      </a:accent4>
      <a:accent5>
        <a:srgbClr val="FFAAAA"/>
      </a:accent5>
      <a:accent6>
        <a:srgbClr val="E77878"/>
      </a:accent6>
      <a:hlink>
        <a:srgbClr val="FFAFAF"/>
      </a:hlink>
      <a:folHlink>
        <a:srgbClr val="FFE5E5"/>
      </a:folHlink>
    </a:clrScheme>
    <a:fontScheme name="1_Standarddesign">
      <a:majorFont>
        <a:latin typeface="Arial"/>
        <a:ea typeface="宋体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Tx/>
          <a:buNone/>
          <a:defRPr kumimoji="0" lang="de-DE" altLang="zh-CN" sz="20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Tx/>
          <a:buNone/>
          <a:defRPr kumimoji="0" lang="de-DE" altLang="zh-CN" sz="20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FF0000"/>
        </a:accent1>
        <a:accent2>
          <a:srgbClr val="FF8585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E77878"/>
        </a:accent6>
        <a:hlink>
          <a:srgbClr val="FFAFAF"/>
        </a:hlink>
        <a:folHlink>
          <a:srgbClr val="FFE5E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008080"/>
        </a:accent1>
        <a:accent2>
          <a:srgbClr val="A9D0D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99BCBC"/>
        </a:accent6>
        <a:hlink>
          <a:srgbClr val="C3EBEB"/>
        </a:hlink>
        <a:folHlink>
          <a:srgbClr val="D2F0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0073AD"/>
        </a:accent1>
        <a:accent2>
          <a:srgbClr val="91DAFF"/>
        </a:accent2>
        <a:accent3>
          <a:srgbClr val="FFFFFF"/>
        </a:accent3>
        <a:accent4>
          <a:srgbClr val="000000"/>
        </a:accent4>
        <a:accent5>
          <a:srgbClr val="AABCD3"/>
        </a:accent5>
        <a:accent6>
          <a:srgbClr val="83C5E7"/>
        </a:accent6>
        <a:hlink>
          <a:srgbClr val="BFEAFA"/>
        </a:hlink>
        <a:folHlink>
          <a:srgbClr val="D4F2F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333366"/>
        </a:accent1>
        <a:accent2>
          <a:srgbClr val="9999CB"/>
        </a:accent2>
        <a:accent3>
          <a:srgbClr val="FFFFFF"/>
        </a:accent3>
        <a:accent4>
          <a:srgbClr val="000000"/>
        </a:accent4>
        <a:accent5>
          <a:srgbClr val="ADADB8"/>
        </a:accent5>
        <a:accent6>
          <a:srgbClr val="8A8AB8"/>
        </a:accent6>
        <a:hlink>
          <a:srgbClr val="CCCCE6"/>
        </a:hlink>
        <a:folHlink>
          <a:srgbClr val="DDDD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777777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DBDBD"/>
        </a:accent5>
        <a:accent6>
          <a:srgbClr val="A1A1A1"/>
        </a:accent6>
        <a:hlink>
          <a:srgbClr val="D8DBDB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博富特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Tx/>
          <a:buNone/>
          <a:defRPr kumimoji="0" lang="de-DE" altLang="zh-CN" sz="20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Tx/>
          <a:buNone/>
          <a:defRPr kumimoji="0" lang="de-DE" altLang="zh-CN" sz="20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FFFFF"/>
        </a:accent3>
        <a:accent4>
          <a:srgbClr val="004C4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4D19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FFFFFF"/>
        </a:accent3>
        <a:accent4>
          <a:srgbClr val="002A56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FFFFFF"/>
        </a:accent3>
        <a:accent4>
          <a:srgbClr val="2A5682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FFFFFF"/>
        </a:accent3>
        <a:accent4>
          <a:srgbClr val="656565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FFFFFF"/>
        </a:accent3>
        <a:accent4>
          <a:srgbClr val="34344D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251A1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6276</Words>
  <Application>WPS 演示</Application>
  <PresentationFormat>全屏显示(4:3)</PresentationFormat>
  <Paragraphs>747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37</vt:i4>
      </vt:variant>
    </vt:vector>
  </HeadingPairs>
  <TitlesOfParts>
    <vt:vector size="56" baseType="lpstr">
      <vt:lpstr>Arial</vt:lpstr>
      <vt:lpstr>宋体</vt:lpstr>
      <vt:lpstr>Wingdings</vt:lpstr>
      <vt:lpstr>等线</vt:lpstr>
      <vt:lpstr>Times New Roman</vt:lpstr>
      <vt:lpstr>华文行楷</vt:lpstr>
      <vt:lpstr>微软雅黑</vt:lpstr>
      <vt:lpstr>楷体_GB2312</vt:lpstr>
      <vt:lpstr>新宋体</vt:lpstr>
      <vt:lpstr>华文仿宋</vt:lpstr>
      <vt:lpstr>仿宋</vt:lpstr>
      <vt:lpstr>Arial Unicode MS</vt:lpstr>
      <vt:lpstr>Calibri</vt:lpstr>
      <vt:lpstr>楷体</vt:lpstr>
      <vt:lpstr>汉仪旗黑-85S</vt:lpstr>
      <vt:lpstr>黑体</vt:lpstr>
      <vt:lpstr>博富特咨询</vt:lpstr>
      <vt:lpstr>BOFETY</vt:lpstr>
      <vt:lpstr>博富特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little fairy</cp:lastModifiedBy>
  <cp:revision>3</cp:revision>
  <cp:lastPrinted>2019-03-09T07:36:18Z</cp:lastPrinted>
  <dcterms:created xsi:type="dcterms:W3CDTF">2019-03-09T07:36:18Z</dcterms:created>
  <dcterms:modified xsi:type="dcterms:W3CDTF">2023-11-24T02:56:12Z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E513B2DDD3EC41C9AE21DE8697B44E06_13</vt:lpwstr>
  </property>
  <property fmtid="{D5CDD505-2E9C-101B-9397-08002B2CF9AE}" pid="3" name="KSOProductBuildVer">
    <vt:lpwstr>2052-12.1.0.15990</vt:lpwstr>
  </property>
</Properties>
</file>