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9"/>
  </p:notesMasterIdLst>
  <p:sldIdLst>
    <p:sldId id="256" r:id="rId4"/>
    <p:sldId id="541" r:id="rId5"/>
    <p:sldId id="257" r:id="rId6"/>
    <p:sldId id="259" r:id="rId7"/>
    <p:sldId id="266" r:id="rId8"/>
    <p:sldId id="258" r:id="rId10"/>
    <p:sldId id="383" r:id="rId11"/>
    <p:sldId id="385" r:id="rId12"/>
    <p:sldId id="386" r:id="rId13"/>
    <p:sldId id="260" r:id="rId14"/>
    <p:sldId id="289" r:id="rId15"/>
    <p:sldId id="290" r:id="rId16"/>
    <p:sldId id="261" r:id="rId17"/>
    <p:sldId id="267" r:id="rId18"/>
    <p:sldId id="268"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286" r:id="rId37"/>
    <p:sldId id="288" r:id="rId38"/>
    <p:sldId id="262" r:id="rId39"/>
    <p:sldId id="387" r:id="rId40"/>
    <p:sldId id="439" r:id="rId41"/>
    <p:sldId id="390" r:id="rId42"/>
    <p:sldId id="395" r:id="rId43"/>
    <p:sldId id="392" r:id="rId44"/>
    <p:sldId id="393" r:id="rId45"/>
    <p:sldId id="394" r:id="rId46"/>
    <p:sldId id="396" r:id="rId47"/>
    <p:sldId id="441" r:id="rId48"/>
    <p:sldId id="399" r:id="rId49"/>
    <p:sldId id="398" r:id="rId50"/>
    <p:sldId id="400" r:id="rId51"/>
    <p:sldId id="401" r:id="rId52"/>
    <p:sldId id="402" r:id="rId53"/>
    <p:sldId id="406" r:id="rId54"/>
    <p:sldId id="407" r:id="rId55"/>
    <p:sldId id="408" r:id="rId56"/>
    <p:sldId id="409" r:id="rId57"/>
    <p:sldId id="263" r:id="rId58"/>
    <p:sldId id="410" r:id="rId59"/>
    <p:sldId id="411" r:id="rId60"/>
    <p:sldId id="412" r:id="rId61"/>
    <p:sldId id="417" r:id="rId62"/>
    <p:sldId id="446" r:id="rId63"/>
    <p:sldId id="449" r:id="rId64"/>
    <p:sldId id="418" r:id="rId65"/>
    <p:sldId id="450" r:id="rId66"/>
    <p:sldId id="419" r:id="rId67"/>
    <p:sldId id="424" r:id="rId68"/>
    <p:sldId id="425" r:id="rId69"/>
    <p:sldId id="426" r:id="rId70"/>
    <p:sldId id="429" r:id="rId71"/>
    <p:sldId id="435" r:id="rId72"/>
    <p:sldId id="436" r:id="rId73"/>
  </p:sldIdLst>
  <p:sldSz cx="12192000" cy="6858000"/>
  <p:notesSz cx="6858000" cy="9144000"/>
  <p:custDataLst>
    <p:tags r:id="rId7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1" clrIdx="1"/>
  <p:cmAuthor id="1" name="光启" initials="光"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8146"/>
    <a:srgbClr val="95C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902" autoAdjust="0"/>
  </p:normalViewPr>
  <p:slideViewPr>
    <p:cSldViewPr snapToGrid="0">
      <p:cViewPr varScale="1">
        <p:scale>
          <a:sx n="60" d="100"/>
          <a:sy n="60" d="100"/>
        </p:scale>
        <p:origin x="1662" y="42"/>
      </p:cViewPr>
      <p:guideLst/>
    </p:cSldViewPr>
  </p:slideViewPr>
  <p:notesTextViewPr>
    <p:cViewPr>
      <p:scale>
        <a:sx n="1" d="1"/>
        <a:sy n="1" d="1"/>
      </p:scale>
      <p:origin x="0" y="0"/>
    </p:cViewPr>
  </p:notesTextViewPr>
  <p:sorterViewPr>
    <p:cViewPr>
      <p:scale>
        <a:sx n="80" d="100"/>
        <a:sy n="80" d="100"/>
      </p:scale>
      <p:origin x="0" y="-1240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8" Type="http://schemas.openxmlformats.org/officeDocument/2006/relationships/tags" Target="tags/tag24.xml"/><Relationship Id="rId77" Type="http://schemas.openxmlformats.org/officeDocument/2006/relationships/commentAuthors" Target="commentAuthors.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BF158-F7EE-4E31-8D26-AB464053729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3CDD4-EA23-4A30-BB0E-596CC85F5EB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9" Type="http://schemas.openxmlformats.org/officeDocument/2006/relationships/hyperlink" Target="http://baike.baidu.com/item/%E6%B0%A7%E5%8C%96%E6%80%81" TargetMode="External"/><Relationship Id="rId8" Type="http://schemas.openxmlformats.org/officeDocument/2006/relationships/hyperlink" Target="http://baike.baidu.com/item/%E6%B0%A7%E5%8C%96%E5%8F%8D%E5%BA%94" TargetMode="External"/><Relationship Id="rId7" Type="http://schemas.openxmlformats.org/officeDocument/2006/relationships/hyperlink" Target="http://baike.baidu.com/item/%E8%87%AA%E7%87%83%E7%82%B9" TargetMode="External"/><Relationship Id="rId6" Type="http://schemas.openxmlformats.org/officeDocument/2006/relationships/hyperlink" Target="http://baike.baidu.com/item/%E8%87%AA%E7%87%83%E7%89%A9%E5%93%81" TargetMode="External"/><Relationship Id="rId5" Type="http://schemas.openxmlformats.org/officeDocument/2006/relationships/hyperlink" Target="http://baike.baidu.com/item/%E7%88%86%E7%82%B8%E5%93%81" TargetMode="External"/><Relationship Id="rId4" Type="http://schemas.openxmlformats.org/officeDocument/2006/relationships/hyperlink" Target="http://baike.baidu.com/item/%E7%BB%9D%E5%AF%B9%E5%8E%8B%E5%8A%9B" TargetMode="External"/><Relationship Id="rId3" Type="http://schemas.openxmlformats.org/officeDocument/2006/relationships/hyperlink" Target="http://baike.baidu.com/item/%E6%B6%B2%E5%8C%96%E6%B0%94%E4%BD%93" TargetMode="External"/><Relationship Id="rId2" Type="http://schemas.openxmlformats.org/officeDocument/2006/relationships/notesMaster" Target="../notesMasters/notesMaster1.xml"/><Relationship Id="rId12" Type="http://schemas.openxmlformats.org/officeDocument/2006/relationships/hyperlink" Target="http://baike.baidu.com/item/%E7%BB%84%E7%BB%87%E5%8F%91%E7%94%9F" TargetMode="External"/><Relationship Id="rId11" Type="http://schemas.openxmlformats.org/officeDocument/2006/relationships/hyperlink" Target="http://baike.baidu.com/item/%E6%9C%89%E6%9C%BA%E8%BF%87%E6%B0%A7%E5%8C%96%E7%89%A9" TargetMode="External"/><Relationship Id="rId10" Type="http://schemas.openxmlformats.org/officeDocument/2006/relationships/hyperlink" Target="http://baike.baidu.com/item/%E7%88%86%E7%82%B8%E6%80%A7%E6%B7%B7%E5%90%88%E7%89%A9" TargetMode="Externa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9" Type="http://schemas.openxmlformats.org/officeDocument/2006/relationships/hyperlink" Target="http://baike.baidu.com/item/%E6%B0%A7%E5%8C%96%E6%80%81" TargetMode="External"/><Relationship Id="rId8" Type="http://schemas.openxmlformats.org/officeDocument/2006/relationships/hyperlink" Target="http://baike.baidu.com/item/%E6%B0%A7%E5%8C%96%E5%8F%8D%E5%BA%94" TargetMode="External"/><Relationship Id="rId7" Type="http://schemas.openxmlformats.org/officeDocument/2006/relationships/hyperlink" Target="http://baike.baidu.com/item/%E8%87%AA%E7%87%83%E7%82%B9" TargetMode="External"/><Relationship Id="rId6" Type="http://schemas.openxmlformats.org/officeDocument/2006/relationships/hyperlink" Target="http://baike.baidu.com/item/%E8%87%AA%E7%87%83%E7%89%A9%E5%93%81" TargetMode="External"/><Relationship Id="rId5" Type="http://schemas.openxmlformats.org/officeDocument/2006/relationships/hyperlink" Target="http://baike.baidu.com/item/%E7%88%86%E7%82%B8%E5%93%81" TargetMode="External"/><Relationship Id="rId4" Type="http://schemas.openxmlformats.org/officeDocument/2006/relationships/hyperlink" Target="http://baike.baidu.com/item/%E7%BB%9D%E5%AF%B9%E5%8E%8B%E5%8A%9B" TargetMode="External"/><Relationship Id="rId3" Type="http://schemas.openxmlformats.org/officeDocument/2006/relationships/hyperlink" Target="http://baike.baidu.com/item/%E6%B6%B2%E5%8C%96%E6%B0%94%E4%BD%93" TargetMode="External"/><Relationship Id="rId2" Type="http://schemas.openxmlformats.org/officeDocument/2006/relationships/notesMaster" Target="../notesMasters/notesMaster1.xml"/><Relationship Id="rId12" Type="http://schemas.openxmlformats.org/officeDocument/2006/relationships/hyperlink" Target="http://baike.baidu.com/item/%E7%BB%84%E7%BB%87%E5%8F%91%E7%94%9F" TargetMode="External"/><Relationship Id="rId11" Type="http://schemas.openxmlformats.org/officeDocument/2006/relationships/hyperlink" Target="http://baike.baidu.com/item/%E6%9C%89%E6%9C%BA%E8%BF%87%E6%B0%A7%E5%8C%96%E7%89%A9" TargetMode="External"/><Relationship Id="rId10" Type="http://schemas.openxmlformats.org/officeDocument/2006/relationships/hyperlink" Target="http://baike.baidu.com/item/%E7%88%86%E7%82%B8%E6%80%A7%E6%B7%B7%E5%90%88%E7%89%A9" TargetMode="Externa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9" Type="http://schemas.openxmlformats.org/officeDocument/2006/relationships/hyperlink" Target="http://baike.baidu.com/item/%E6%B0%A7%E5%8C%96%E6%80%81" TargetMode="External"/><Relationship Id="rId8" Type="http://schemas.openxmlformats.org/officeDocument/2006/relationships/hyperlink" Target="http://baike.baidu.com/item/%E6%B0%A7%E5%8C%96%E5%8F%8D%E5%BA%94" TargetMode="External"/><Relationship Id="rId7" Type="http://schemas.openxmlformats.org/officeDocument/2006/relationships/hyperlink" Target="http://baike.baidu.com/item/%E8%87%AA%E7%87%83%E7%82%B9" TargetMode="External"/><Relationship Id="rId6" Type="http://schemas.openxmlformats.org/officeDocument/2006/relationships/hyperlink" Target="http://baike.baidu.com/item/%E8%87%AA%E7%87%83%E7%89%A9%E5%93%81" TargetMode="External"/><Relationship Id="rId5" Type="http://schemas.openxmlformats.org/officeDocument/2006/relationships/hyperlink" Target="http://baike.baidu.com/item/%E7%88%86%E7%82%B8%E5%93%81" TargetMode="External"/><Relationship Id="rId4" Type="http://schemas.openxmlformats.org/officeDocument/2006/relationships/hyperlink" Target="http://baike.baidu.com/item/%E7%BB%9D%E5%AF%B9%E5%8E%8B%E5%8A%9B" TargetMode="External"/><Relationship Id="rId3" Type="http://schemas.openxmlformats.org/officeDocument/2006/relationships/hyperlink" Target="http://baike.baidu.com/item/%E6%B6%B2%E5%8C%96%E6%B0%94%E4%BD%93" TargetMode="External"/><Relationship Id="rId2" Type="http://schemas.openxmlformats.org/officeDocument/2006/relationships/notesMaster" Target="../notesMasters/notesMaster1.xml"/><Relationship Id="rId12" Type="http://schemas.openxmlformats.org/officeDocument/2006/relationships/hyperlink" Target="http://baike.baidu.com/item/%E7%BB%84%E7%BB%87%E5%8F%91%E7%94%9F" TargetMode="External"/><Relationship Id="rId11" Type="http://schemas.openxmlformats.org/officeDocument/2006/relationships/hyperlink" Target="http://baike.baidu.com/item/%E6%9C%89%E6%9C%BA%E8%BF%87%E6%B0%A7%E5%8C%96%E7%89%A9" TargetMode="External"/><Relationship Id="rId10" Type="http://schemas.openxmlformats.org/officeDocument/2006/relationships/hyperlink" Target="http://baike.baidu.com/item/%E7%88%86%E7%82%B8%E6%80%A7%E6%B7%B7%E5%90%88%E7%89%A9" TargetMode="Externa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9" Type="http://schemas.openxmlformats.org/officeDocument/2006/relationships/hyperlink" Target="http://baike.baidu.com/item/%E6%B0%A7%E5%8C%96%E6%80%81" TargetMode="External"/><Relationship Id="rId8" Type="http://schemas.openxmlformats.org/officeDocument/2006/relationships/hyperlink" Target="http://baike.baidu.com/item/%E6%B0%A7%E5%8C%96%E5%8F%8D%E5%BA%94" TargetMode="External"/><Relationship Id="rId7" Type="http://schemas.openxmlformats.org/officeDocument/2006/relationships/hyperlink" Target="http://baike.baidu.com/item/%E8%87%AA%E7%87%83%E7%82%B9" TargetMode="External"/><Relationship Id="rId6" Type="http://schemas.openxmlformats.org/officeDocument/2006/relationships/hyperlink" Target="http://baike.baidu.com/item/%E8%87%AA%E7%87%83%E7%89%A9%E5%93%81" TargetMode="External"/><Relationship Id="rId5" Type="http://schemas.openxmlformats.org/officeDocument/2006/relationships/hyperlink" Target="http://baike.baidu.com/item/%E7%88%86%E7%82%B8%E5%93%81" TargetMode="External"/><Relationship Id="rId4" Type="http://schemas.openxmlformats.org/officeDocument/2006/relationships/hyperlink" Target="http://baike.baidu.com/item/%E7%BB%9D%E5%AF%B9%E5%8E%8B%E5%8A%9B" TargetMode="External"/><Relationship Id="rId3" Type="http://schemas.openxmlformats.org/officeDocument/2006/relationships/hyperlink" Target="http://baike.baidu.com/item/%E6%B6%B2%E5%8C%96%E6%B0%94%E4%BD%93" TargetMode="External"/><Relationship Id="rId2" Type="http://schemas.openxmlformats.org/officeDocument/2006/relationships/notesMaster" Target="../notesMasters/notesMaster1.xml"/><Relationship Id="rId12" Type="http://schemas.openxmlformats.org/officeDocument/2006/relationships/hyperlink" Target="http://baike.baidu.com/item/%E7%BB%84%E7%BB%87%E5%8F%91%E7%94%9F" TargetMode="External"/><Relationship Id="rId11" Type="http://schemas.openxmlformats.org/officeDocument/2006/relationships/hyperlink" Target="http://baike.baidu.com/item/%E6%9C%89%E6%9C%BA%E8%BF%87%E6%B0%A7%E5%8C%96%E7%89%A9" TargetMode="External"/><Relationship Id="rId10" Type="http://schemas.openxmlformats.org/officeDocument/2006/relationships/hyperlink" Target="http://baike.baidu.com/item/%E7%88%86%E7%82%B8%E6%80%A7%E6%B7%B7%E5%90%88%E7%89%A9" TargetMode="Externa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90000"/>
              </a:lnSpc>
            </a:pPr>
            <a:r>
              <a:rPr lang="zh-CN" altLang="en-US" sz="1200" b="1" dirty="0" smtClean="0">
                <a:solidFill>
                  <a:schemeClr val="hlink"/>
                </a:solidFill>
              </a:rPr>
              <a:t>易燃易爆性</a:t>
            </a:r>
            <a:r>
              <a:rPr lang="zh-CN" altLang="en-US" sz="1200" b="1" dirty="0" smtClean="0"/>
              <a:t>    爆炸品、压缩气体和液化气体、易燃液体、易燃固体、自燃物品和遇湿易燃物品、氧化剂和有机过氧化物。由于温度、压力的非常态，易引起火灾爆炸事故。</a:t>
            </a:r>
            <a:endParaRPr lang="zh-CN" altLang="en-US" sz="1200" b="1" dirty="0" smtClean="0"/>
          </a:p>
          <a:p>
            <a:pPr>
              <a:lnSpc>
                <a:spcPct val="90000"/>
              </a:lnSpc>
            </a:pPr>
            <a:endParaRPr lang="zh-CN" altLang="en-US" sz="1200" b="1" dirty="0" smtClean="0"/>
          </a:p>
          <a:p>
            <a:pPr>
              <a:lnSpc>
                <a:spcPct val="90000"/>
              </a:lnSpc>
            </a:pPr>
            <a:r>
              <a:rPr lang="zh-CN" altLang="en-US" sz="1200" b="1" dirty="0" smtClean="0">
                <a:solidFill>
                  <a:schemeClr val="hlink"/>
                </a:solidFill>
              </a:rPr>
              <a:t>毒性</a:t>
            </a:r>
            <a:r>
              <a:rPr lang="zh-CN" altLang="en-US" sz="1200" b="1" dirty="0" smtClean="0"/>
              <a:t>    毒害品、感染性物品、压缩气体、液化气体、易燃液体、易燃固体等。</a:t>
            </a:r>
            <a:endParaRPr lang="zh-CN" altLang="en-US" sz="1200" b="1" dirty="0" smtClean="0"/>
          </a:p>
          <a:p>
            <a:pPr>
              <a:lnSpc>
                <a:spcPct val="90000"/>
              </a:lnSpc>
            </a:pPr>
            <a:endParaRPr lang="zh-CN" altLang="en-US" sz="1200" b="1" dirty="0" smtClean="0"/>
          </a:p>
          <a:p>
            <a:pPr>
              <a:lnSpc>
                <a:spcPct val="90000"/>
              </a:lnSpc>
            </a:pPr>
            <a:r>
              <a:rPr lang="zh-CN" altLang="en-US" sz="1200" b="1" dirty="0" smtClean="0">
                <a:solidFill>
                  <a:schemeClr val="hlink"/>
                </a:solidFill>
              </a:rPr>
              <a:t>腐蚀性</a:t>
            </a:r>
            <a:r>
              <a:rPr lang="zh-CN" altLang="en-US" sz="1200" b="1" dirty="0" smtClean="0"/>
              <a:t>    灼伤人体组织，对金属、动植物机体、纤维制品等具有强烈的腐蚀作用。会引起表皮细胞组织发生破坏作用而造成灼伤，而且被腐蚀性物品灼伤的伤口不易愈合，内部器官被灼伤时，严重的会引起炎症，甚至会造成死亡。</a:t>
            </a:r>
            <a:endParaRPr lang="zh-CN" altLang="en-US" sz="1200" b="1" dirty="0" smtClean="0"/>
          </a:p>
          <a:p>
            <a:endParaRPr lang="zh-CN" altLang="en-US" dirty="0"/>
          </a:p>
        </p:txBody>
      </p:sp>
      <p:sp>
        <p:nvSpPr>
          <p:cNvPr id="4" name="灯片编号占位符 3"/>
          <p:cNvSpPr>
            <a:spLocks noGrp="1"/>
          </p:cNvSpPr>
          <p:nvPr>
            <p:ph type="sldNum" sz="quarter" idx="10"/>
          </p:nvPr>
        </p:nvSpPr>
        <p:spPr/>
        <p:txBody>
          <a:bodyPr/>
          <a:lstStyle/>
          <a:p>
            <a:fld id="{A753CDD4-EA23-4A30-BB0E-596CC85F5EB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Wingdings" panose="05000000000000000000" pitchFamily="2" charset="2"/>
              <a:buChar char="z"/>
            </a:pPr>
            <a:r>
              <a:rPr lang="zh-CN" altLang="en-US" sz="1200" b="1" dirty="0" smtClean="0"/>
              <a:t>储存危险品的仓库，必须建立严格的出入库管理制度；</a:t>
            </a:r>
            <a:endParaRPr lang="zh-CN" altLang="en-US" sz="1200" b="1" dirty="0" smtClean="0"/>
          </a:p>
          <a:p>
            <a:pPr>
              <a:buFont typeface="Wingdings" panose="05000000000000000000" pitchFamily="2" charset="2"/>
              <a:buChar char="z"/>
            </a:pPr>
            <a:r>
              <a:rPr lang="zh-CN" altLang="en-US" sz="1200" b="1" dirty="0" smtClean="0"/>
              <a:t>危险品出入库前均应按合同进行检查验收、等级，经核对后方可入库、出库；</a:t>
            </a:r>
            <a:endParaRPr lang="zh-CN" altLang="en-US" sz="1200" b="1" dirty="0" smtClean="0"/>
          </a:p>
          <a:p>
            <a:pPr>
              <a:buFont typeface="Wingdings" panose="05000000000000000000" pitchFamily="2" charset="2"/>
              <a:buChar char="z"/>
            </a:pPr>
            <a:r>
              <a:rPr lang="zh-CN" altLang="en-US" sz="1200" b="1" dirty="0" smtClean="0"/>
              <a:t>进入危险品储存区域的人员、机动车辆和作业车辆，必须采取防火措施；</a:t>
            </a:r>
            <a:endParaRPr lang="zh-CN" altLang="en-US" sz="1200" b="1" dirty="0" smtClean="0"/>
          </a:p>
          <a:p>
            <a:pPr>
              <a:buFont typeface="Wingdings" panose="05000000000000000000" pitchFamily="2" charset="2"/>
              <a:buChar char="z"/>
            </a:pPr>
            <a:r>
              <a:rPr lang="zh-CN" altLang="en-US" sz="1200" b="1" dirty="0" smtClean="0"/>
              <a:t>装卸、搬运危险品时，应按有关规定进行；</a:t>
            </a:r>
            <a:endParaRPr lang="zh-CN" altLang="en-US" sz="1200" b="1" dirty="0" smtClean="0"/>
          </a:p>
          <a:p>
            <a:pPr>
              <a:buFont typeface="Wingdings" panose="05000000000000000000" pitchFamily="2" charset="2"/>
              <a:buChar char="z"/>
            </a:pPr>
            <a:r>
              <a:rPr lang="zh-CN" altLang="en-US" sz="1200" b="1" dirty="0" smtClean="0"/>
              <a:t>装卸对人体有毒害及腐蚀性的物品时，操作人员应根据危险性，穿戴相应的防护用品；</a:t>
            </a:r>
            <a:endParaRPr lang="zh-CN" altLang="en-US" sz="1200" b="1" dirty="0" smtClean="0"/>
          </a:p>
          <a:p>
            <a:pPr>
              <a:buFont typeface="Wingdings" panose="05000000000000000000" pitchFamily="2" charset="2"/>
              <a:buChar char="z"/>
            </a:pPr>
            <a:r>
              <a:rPr lang="zh-CN" altLang="en-US" sz="1200" b="1" dirty="0" smtClean="0"/>
              <a:t>不得用同一车辆运输互为禁忌的物料；</a:t>
            </a:r>
            <a:endParaRPr lang="zh-CN" altLang="en-US" sz="1200" b="1" dirty="0" smtClean="0"/>
          </a:p>
          <a:p>
            <a:pPr>
              <a:buFont typeface="Wingdings" panose="05000000000000000000" pitchFamily="2" charset="2"/>
              <a:buChar char="z"/>
            </a:pPr>
            <a:r>
              <a:rPr lang="zh-CN" altLang="en-US" sz="1200" b="1" dirty="0" smtClean="0"/>
              <a:t>使用不产生火花的铜质、合金制或其他防爆工具补修、换装、清扫装卸易燃、易爆物料。</a:t>
            </a:r>
            <a:endParaRPr lang="zh-CN" altLang="en-US" sz="1200" b="1" dirty="0" smtClean="0"/>
          </a:p>
          <a:p>
            <a:endParaRPr lang="zh-CN" altLang="en-US" dirty="0"/>
          </a:p>
        </p:txBody>
      </p:sp>
      <p:sp>
        <p:nvSpPr>
          <p:cNvPr id="4" name="灯片编号占位符 3"/>
          <p:cNvSpPr>
            <a:spLocks noGrp="1"/>
          </p:cNvSpPr>
          <p:nvPr>
            <p:ph type="sldNum" sz="quarter" idx="10"/>
          </p:nvPr>
        </p:nvSpPr>
        <p:spPr/>
        <p:txBody>
          <a:bodyPr/>
          <a:lstStyle/>
          <a:p>
            <a:fld id="{A753CDD4-EA23-4A30-BB0E-596CC85F5EB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80000"/>
              </a:lnSpc>
              <a:buFont typeface="Wingdings" panose="05000000000000000000" pitchFamily="2" charset="2"/>
              <a:buChar char=":"/>
            </a:pPr>
            <a:r>
              <a:rPr lang="zh-CN" altLang="en-US" sz="1200" b="1" dirty="0" smtClean="0"/>
              <a:t>危险废物的容器和包装物以及收集、储存、运输、处置危险废物的设施、场所，必须设置危险废物识别标志；</a:t>
            </a:r>
            <a:endParaRPr lang="zh-CN" altLang="en-US" sz="1200" b="1" dirty="0" smtClean="0"/>
          </a:p>
          <a:p>
            <a:pPr>
              <a:lnSpc>
                <a:spcPct val="80000"/>
              </a:lnSpc>
              <a:buFont typeface="Wingdings" panose="05000000000000000000" pitchFamily="2" charset="2"/>
              <a:buChar char=":"/>
            </a:pPr>
            <a:r>
              <a:rPr lang="zh-CN" altLang="en-US" sz="1200" b="1" dirty="0" smtClean="0"/>
              <a:t>销毁、处理有燃烧、爆炸、中毒和其他危险 废弃化学物品，应当采取安全措施，并征得所在地公安和环境部门 的同意；</a:t>
            </a:r>
            <a:endParaRPr lang="zh-CN" altLang="en-US" sz="1200" b="1" dirty="0" smtClean="0"/>
          </a:p>
          <a:p>
            <a:pPr>
              <a:lnSpc>
                <a:spcPct val="80000"/>
              </a:lnSpc>
              <a:buFont typeface="Wingdings" panose="05000000000000000000" pitchFamily="2" charset="2"/>
              <a:buChar char=":"/>
            </a:pPr>
            <a:r>
              <a:rPr lang="zh-CN" altLang="en-US" sz="1200" b="1" dirty="0" smtClean="0"/>
              <a:t>产生危险废物的单位，必须按照国家有关规定申报登记</a:t>
            </a:r>
            <a:endParaRPr lang="zh-CN" altLang="en-US" sz="1200" b="1" dirty="0" smtClean="0"/>
          </a:p>
          <a:p>
            <a:pPr>
              <a:lnSpc>
                <a:spcPct val="80000"/>
              </a:lnSpc>
              <a:buFont typeface="Wingdings" panose="05000000000000000000" pitchFamily="2" charset="2"/>
              <a:buChar char=":"/>
            </a:pPr>
            <a:r>
              <a:rPr lang="zh-CN" altLang="en-US" sz="1200" b="1" dirty="0" smtClean="0"/>
              <a:t>产生危险废物的单位，必须按照国家有关规定处置；</a:t>
            </a:r>
            <a:endParaRPr lang="zh-CN" altLang="en-US" sz="1200" b="1" dirty="0" smtClean="0"/>
          </a:p>
          <a:p>
            <a:pPr>
              <a:lnSpc>
                <a:spcPct val="80000"/>
              </a:lnSpc>
              <a:buFont typeface="Wingdings" panose="05000000000000000000" pitchFamily="2" charset="2"/>
              <a:buChar char=":"/>
            </a:pPr>
            <a:r>
              <a:rPr lang="zh-CN" altLang="en-US" sz="1200" b="1" dirty="0" smtClean="0"/>
              <a:t>禁止在危险品储存区域内堆积可燃废弃物品；</a:t>
            </a:r>
            <a:endParaRPr lang="zh-CN" altLang="en-US" sz="1200" b="1" dirty="0" smtClean="0"/>
          </a:p>
          <a:p>
            <a:pPr>
              <a:lnSpc>
                <a:spcPct val="80000"/>
              </a:lnSpc>
              <a:buFont typeface="Wingdings" panose="05000000000000000000" pitchFamily="2" charset="2"/>
              <a:buChar char=":"/>
            </a:pPr>
            <a:r>
              <a:rPr lang="zh-CN" altLang="en-US" sz="1200" b="1" dirty="0" smtClean="0"/>
              <a:t>城市人民政府应当组织建设对危险废物进行集中处置设施</a:t>
            </a:r>
            <a:endParaRPr lang="zh-CN" altLang="en-US" sz="1200" b="1" dirty="0" smtClean="0"/>
          </a:p>
          <a:p>
            <a:pPr>
              <a:lnSpc>
                <a:spcPct val="80000"/>
              </a:lnSpc>
              <a:buFont typeface="Wingdings" panose="05000000000000000000" pitchFamily="2" charset="2"/>
              <a:buChar char=":"/>
            </a:pPr>
            <a:r>
              <a:rPr lang="zh-CN" altLang="en-US" sz="1200" b="1" dirty="0" smtClean="0"/>
              <a:t>因发生事故或突发事件，造成危险废物严重污染环境的单位，必须立即采取措施及时通报，并向有关部门报告；</a:t>
            </a:r>
            <a:endParaRPr lang="zh-CN" altLang="en-US" sz="1200" b="1" dirty="0" smtClean="0"/>
          </a:p>
          <a:p>
            <a:pPr>
              <a:lnSpc>
                <a:spcPct val="80000"/>
              </a:lnSpc>
              <a:buFont typeface="Wingdings" panose="05000000000000000000" pitchFamily="2" charset="2"/>
              <a:buChar char=":"/>
            </a:pPr>
            <a:r>
              <a:rPr lang="zh-CN" altLang="en-US" sz="1200" b="1" dirty="0" smtClean="0"/>
              <a:t>危险化学品单位转产、停产、停业或者解散的，应当采取有效措施，处置危险品的生产和储存设备、库存产品及生产原料，不得留有事故隐患。</a:t>
            </a:r>
            <a:endParaRPr lang="zh-CN" altLang="en-US" sz="1200" b="1"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753CDD4-EA23-4A30-BB0E-596CC85F5EB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用沙土等不燃材料覆盖泄漏液体，防止挥发并吸附泄漏物，最后将覆盖物埋在安全的地方</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753CDD4-EA23-4A30-BB0E-596CC85F5EB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Wingdings" panose="05000000000000000000" pitchFamily="2" charset="2"/>
              <a:buChar char="u"/>
            </a:pPr>
            <a:r>
              <a:rPr lang="zh-CN" altLang="en-US" sz="1200" b="1" dirty="0" smtClean="0"/>
              <a:t>爆炸物                   硝化甘油</a:t>
            </a:r>
            <a:endParaRPr lang="zh-CN" altLang="en-US" sz="1200" b="1" dirty="0" smtClean="0"/>
          </a:p>
          <a:p>
            <a:pPr>
              <a:buFont typeface="Wingdings" panose="05000000000000000000" pitchFamily="2" charset="2"/>
              <a:buChar char="u"/>
            </a:pPr>
            <a:r>
              <a:rPr lang="zh-CN" altLang="en-US" sz="1200" b="1" dirty="0" smtClean="0"/>
              <a:t>易燃气体              氢气、一氧化碳</a:t>
            </a:r>
            <a:endParaRPr lang="zh-CN" altLang="en-US" sz="1200" b="1" dirty="0" smtClean="0"/>
          </a:p>
          <a:p>
            <a:pPr>
              <a:buFont typeface="Wingdings" panose="05000000000000000000" pitchFamily="2" charset="2"/>
              <a:buChar char="u"/>
            </a:pPr>
            <a:r>
              <a:rPr lang="zh-CN" altLang="en-US" sz="1200" b="1" dirty="0" smtClean="0"/>
              <a:t>易燃气溶胶          烃类气溶胶</a:t>
            </a:r>
            <a:endParaRPr lang="zh-CN" altLang="en-US" sz="1200" b="1" dirty="0" smtClean="0"/>
          </a:p>
          <a:p>
            <a:pPr>
              <a:buFont typeface="Wingdings" panose="05000000000000000000" pitchFamily="2" charset="2"/>
              <a:buChar char="u"/>
            </a:pPr>
            <a:r>
              <a:rPr lang="zh-CN" altLang="en-US" sz="1200" b="1" dirty="0" smtClean="0"/>
              <a:t>氧化性气体          氧气、氯气等</a:t>
            </a:r>
            <a:endParaRPr lang="zh-CN" altLang="en-US" sz="1200" b="1" dirty="0" smtClean="0"/>
          </a:p>
          <a:p>
            <a:pPr>
              <a:buFont typeface="Wingdings" panose="05000000000000000000" pitchFamily="2" charset="2"/>
              <a:buChar char="u"/>
            </a:pPr>
            <a:r>
              <a:rPr lang="zh-CN" altLang="en-US" sz="1200" b="1" dirty="0" smtClean="0"/>
              <a:t>压力下气体          高压氢气、高压氯气、高压氮气等</a:t>
            </a:r>
            <a:endParaRPr lang="zh-CN" altLang="en-US" sz="1200" b="1" dirty="0" smtClean="0"/>
          </a:p>
          <a:p>
            <a:pPr>
              <a:buFont typeface="Wingdings" panose="05000000000000000000" pitchFamily="2" charset="2"/>
              <a:buChar char="u"/>
            </a:pPr>
            <a:r>
              <a:rPr lang="zh-CN" altLang="en-US" sz="1200" b="1" dirty="0" smtClean="0"/>
              <a:t>易燃液体              乙醇、乙醚、汽油等</a:t>
            </a:r>
            <a:endParaRPr lang="zh-CN" altLang="en-US" sz="1200" b="1" dirty="0" smtClean="0"/>
          </a:p>
          <a:p>
            <a:pPr>
              <a:buFont typeface="Wingdings" panose="05000000000000000000" pitchFamily="2" charset="2"/>
              <a:buChar char="u"/>
            </a:pPr>
            <a:r>
              <a:rPr lang="zh-CN" altLang="en-US" sz="1200" b="1" dirty="0" smtClean="0"/>
              <a:t>易燃固体              硫磺、松香、镁粉等 </a:t>
            </a:r>
            <a:endParaRPr lang="zh-CN" altLang="en-US" sz="1200" b="1" dirty="0" smtClean="0"/>
          </a:p>
          <a:p>
            <a:pPr>
              <a:buFont typeface="Wingdings" panose="05000000000000000000" pitchFamily="2" charset="2"/>
              <a:buChar char="u"/>
            </a:pPr>
            <a:r>
              <a:rPr lang="zh-CN" altLang="en-US" sz="1200" b="1" dirty="0" smtClean="0"/>
              <a:t>自反应物质或混合物</a:t>
            </a:r>
            <a:endParaRPr lang="zh-CN" altLang="en-US" sz="1200" b="1" dirty="0" smtClean="0"/>
          </a:p>
          <a:p>
            <a:pPr>
              <a:buFont typeface="Wingdings" panose="05000000000000000000" pitchFamily="2" charset="2"/>
              <a:buChar char="u"/>
            </a:pPr>
            <a:r>
              <a:rPr lang="zh-CN" altLang="en-US" sz="1200" b="1" dirty="0" smtClean="0"/>
              <a:t>自燃液体             酒精、汽油、煤油等</a:t>
            </a:r>
            <a:endParaRPr lang="zh-CN" altLang="en-US" sz="1200" b="1" dirty="0" smtClean="0"/>
          </a:p>
          <a:p>
            <a:pPr>
              <a:buFont typeface="Wingdings" panose="05000000000000000000" pitchFamily="2" charset="2"/>
              <a:buChar char="u"/>
            </a:pPr>
            <a:r>
              <a:rPr lang="zh-CN" altLang="en-US" sz="1200" b="1" dirty="0" smtClean="0"/>
              <a:t>自燃固体             白磷</a:t>
            </a:r>
            <a:endParaRPr lang="zh-CN" altLang="en-US" sz="1200" b="1" dirty="0" smtClean="0"/>
          </a:p>
          <a:p>
            <a:pPr>
              <a:buFont typeface="Wingdings" panose="05000000000000000000" pitchFamily="2" charset="2"/>
              <a:buChar char="u"/>
            </a:pPr>
            <a:r>
              <a:rPr lang="zh-CN" altLang="en-US" sz="1200" b="1" dirty="0" smtClean="0"/>
              <a:t>自热物质或混合物</a:t>
            </a:r>
            <a:endParaRPr lang="zh-CN" altLang="en-US" sz="1200" b="1" dirty="0" smtClean="0"/>
          </a:p>
          <a:p>
            <a:pPr>
              <a:buFont typeface="Wingdings" panose="05000000000000000000" pitchFamily="2" charset="2"/>
              <a:buChar char="u"/>
            </a:pPr>
            <a:r>
              <a:rPr lang="zh-CN" altLang="en-US" sz="1200" b="1" dirty="0" smtClean="0"/>
              <a:t>遇水放出易燃气体的物质或混合物      钠、钾等</a:t>
            </a:r>
            <a:endParaRPr lang="zh-CN" altLang="en-US" sz="1200" b="1" dirty="0" smtClean="0"/>
          </a:p>
          <a:p>
            <a:pPr>
              <a:buFont typeface="Wingdings" panose="05000000000000000000" pitchFamily="2" charset="2"/>
              <a:buChar char="u"/>
            </a:pPr>
            <a:r>
              <a:rPr lang="zh-CN" altLang="en-US" sz="1200" b="1" dirty="0" smtClean="0"/>
              <a:t>氧化性液体         双氧水、</a:t>
            </a:r>
            <a:endParaRPr lang="zh-CN" altLang="en-US" sz="1200" b="1" dirty="0" smtClean="0"/>
          </a:p>
          <a:p>
            <a:pPr>
              <a:buFont typeface="Wingdings" panose="05000000000000000000" pitchFamily="2" charset="2"/>
              <a:buChar char="u"/>
            </a:pPr>
            <a:r>
              <a:rPr lang="zh-CN" altLang="en-US" sz="1200" b="1" dirty="0" smtClean="0"/>
              <a:t>氧化性固体         高锰酸钾、氯酸钾</a:t>
            </a:r>
            <a:endParaRPr lang="zh-CN" altLang="en-US" sz="1200" b="1" dirty="0" smtClean="0"/>
          </a:p>
          <a:p>
            <a:pPr>
              <a:buFont typeface="Wingdings" panose="05000000000000000000" pitchFamily="2" charset="2"/>
              <a:buChar char="u"/>
            </a:pPr>
            <a:r>
              <a:rPr lang="zh-CN" altLang="en-US" sz="1200" b="1" dirty="0" smtClean="0"/>
              <a:t>有机过氧化物     过氧化钠、过氧化钾</a:t>
            </a:r>
            <a:endParaRPr lang="zh-CN" altLang="en-US" sz="1200" b="1" dirty="0" smtClean="0"/>
          </a:p>
          <a:p>
            <a:pPr>
              <a:buFont typeface="Wingdings" panose="05000000000000000000" pitchFamily="2" charset="2"/>
              <a:buChar char="u"/>
            </a:pPr>
            <a:r>
              <a:rPr lang="zh-CN" altLang="en-US" sz="1200" b="1" dirty="0" smtClean="0"/>
              <a:t>金属腐蚀剂        </a:t>
            </a:r>
            <a:endParaRPr lang="zh-CN" altLang="en-US" sz="1200" b="1" dirty="0" smtClean="0"/>
          </a:p>
          <a:p>
            <a:pPr>
              <a:lnSpc>
                <a:spcPct val="90000"/>
              </a:lnSpc>
            </a:pPr>
            <a:r>
              <a:rPr lang="zh-CN" altLang="en-US" dirty="0" smtClean="0">
                <a:solidFill>
                  <a:schemeClr val="hlink"/>
                </a:solidFill>
              </a:rPr>
              <a:t>气溶胶 </a:t>
            </a:r>
            <a:r>
              <a:rPr lang="zh-CN" altLang="en-US" dirty="0" smtClean="0"/>
              <a:t>是液态或固态微粒在空气中的悬浮体系。它们能作为水滴和冰晶的凝结核、太阳辐射的吸收体和散射体，并参与各种化学循环，是大气的重要组成部分。</a:t>
            </a:r>
            <a:endParaRPr lang="zh-CN" altLang="en-US" dirty="0" smtClean="0"/>
          </a:p>
          <a:p>
            <a:pPr>
              <a:lnSpc>
                <a:spcPct val="90000"/>
              </a:lnSpc>
            </a:pPr>
            <a:endParaRPr lang="zh-CN" altLang="en-US" dirty="0" smtClean="0"/>
          </a:p>
          <a:p>
            <a:pPr>
              <a:lnSpc>
                <a:spcPct val="90000"/>
              </a:lnSpc>
            </a:pPr>
            <a:r>
              <a:rPr lang="zh-CN" altLang="en-US" dirty="0" smtClean="0">
                <a:solidFill>
                  <a:schemeClr val="hlink"/>
                </a:solidFill>
              </a:rPr>
              <a:t>成分</a:t>
            </a:r>
            <a:r>
              <a:rPr lang="zh-CN" altLang="en-US" dirty="0" smtClean="0"/>
              <a:t> 大气中二氧化硫转化形成的硫酸盐，是气溶胶的主要成分之一。气溶胶中的有机物</a:t>
            </a:r>
            <a:r>
              <a:rPr lang="en-US" altLang="zh-CN" dirty="0" smtClean="0"/>
              <a:t>,</a:t>
            </a:r>
            <a:r>
              <a:rPr lang="zh-CN" altLang="en-US" dirty="0" smtClean="0"/>
              <a:t>更是许多种类有机物的复杂混合物，其中包括稀烃、烷烃、芳烃、多环芳烃、醛、酮、酸、醌、酯，以及有机氮化物和有机硫化物等。  </a:t>
            </a:r>
            <a:endParaRPr lang="zh-CN" altLang="en-US" dirty="0" smtClean="0"/>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类 爆炸品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本类化学品指在外界作用下</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如受热、受压、撞击等</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，能发生剧烈的化学反应，瞬时产生大量的气体和热量，使周围压力急骤上升，发生爆炸</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对周围环境造成破坏的物品，也包括无整体爆炸危险，但具有燃烧、抛射及较小爆炸危险的物品。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类 压缩气体和液化气体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本类化学品系指压缩、液化或加压溶解的气体，并应符合下述两种情况之一者：</a:t>
            </a:r>
            <a:endParaRPr lang="zh-CN" altLang="en-US"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临界温度低于</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，或在</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时，其蒸气压力大于</a:t>
            </a:r>
            <a:r>
              <a:rPr lang="en-US" altLang="zh-CN" sz="1200" b="0" i="0" kern="1200" dirty="0" smtClean="0">
                <a:solidFill>
                  <a:schemeClr val="tx1"/>
                </a:solidFill>
                <a:effectLst/>
                <a:latin typeface="+mn-lt"/>
                <a:ea typeface="+mn-ea"/>
                <a:cs typeface="+mn-cs"/>
              </a:rPr>
              <a:t>294kPa</a:t>
            </a:r>
            <a:r>
              <a:rPr lang="zh-CN" altLang="en-US" sz="1200" b="0" i="0" kern="1200" dirty="0" smtClean="0">
                <a:solidFill>
                  <a:schemeClr val="tx1"/>
                </a:solidFill>
                <a:effectLst/>
                <a:latin typeface="+mn-lt"/>
                <a:ea typeface="+mn-ea"/>
                <a:cs typeface="+mn-cs"/>
              </a:rPr>
              <a:t>的压缩或</a:t>
            </a:r>
            <a:r>
              <a:rPr lang="zh-CN" altLang="en-US" sz="1200" b="0" i="0" u="none" strike="noStrike" kern="1200" dirty="0" smtClean="0">
                <a:solidFill>
                  <a:schemeClr val="tx1"/>
                </a:solidFill>
                <a:effectLst/>
                <a:latin typeface="+mn-lt"/>
                <a:ea typeface="+mn-ea"/>
                <a:cs typeface="+mn-cs"/>
                <a:hlinkClick r:id="rId3"/>
              </a:rPr>
              <a:t>液化气体</a:t>
            </a:r>
            <a:r>
              <a:rPr lang="zh-CN" altLang="en-US" sz="1200" b="0" i="0" kern="1200" dirty="0" smtClean="0">
                <a:solidFill>
                  <a:schemeClr val="tx1"/>
                </a:solidFill>
                <a:effectLst/>
                <a:latin typeface="+mn-lt"/>
                <a:ea typeface="+mn-ea"/>
                <a:cs typeface="+mn-cs"/>
              </a:rPr>
              <a:t>；</a:t>
            </a:r>
            <a:endParaRPr lang="zh-CN" altLang="en-US"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b.</a:t>
            </a:r>
            <a:r>
              <a:rPr lang="zh-CN" altLang="en-US" sz="1200" b="0" i="0" kern="1200" dirty="0" smtClean="0">
                <a:solidFill>
                  <a:schemeClr val="tx1"/>
                </a:solidFill>
                <a:effectLst/>
                <a:latin typeface="+mn-lt"/>
                <a:ea typeface="+mn-ea"/>
                <a:cs typeface="+mn-cs"/>
              </a:rPr>
              <a:t>温度在</a:t>
            </a:r>
            <a:r>
              <a:rPr lang="en-US" altLang="zh-CN" sz="1200" b="0" i="0" kern="1200" dirty="0" smtClean="0">
                <a:solidFill>
                  <a:schemeClr val="tx1"/>
                </a:solidFill>
                <a:effectLst/>
                <a:latin typeface="+mn-lt"/>
                <a:ea typeface="+mn-ea"/>
                <a:cs typeface="+mn-cs"/>
              </a:rPr>
              <a:t>21.1℃</a:t>
            </a:r>
            <a:r>
              <a:rPr lang="zh-CN" altLang="en-US" sz="1200" b="0" i="0" kern="1200" dirty="0" smtClean="0">
                <a:solidFill>
                  <a:schemeClr val="tx1"/>
                </a:solidFill>
                <a:effectLst/>
                <a:latin typeface="+mn-lt"/>
                <a:ea typeface="+mn-ea"/>
                <a:cs typeface="+mn-cs"/>
              </a:rPr>
              <a:t>时，气体的</a:t>
            </a:r>
            <a:r>
              <a:rPr lang="zh-CN" altLang="en-US" sz="1200" b="0" i="0" u="none" strike="noStrike" kern="1200" dirty="0" smtClean="0">
                <a:solidFill>
                  <a:schemeClr val="tx1"/>
                </a:solidFill>
                <a:effectLst/>
                <a:latin typeface="+mn-lt"/>
                <a:ea typeface="+mn-ea"/>
                <a:cs typeface="+mn-cs"/>
                <a:hlinkClick r:id="rId4"/>
              </a:rPr>
              <a:t>绝对压力</a:t>
            </a:r>
            <a:r>
              <a:rPr lang="zh-CN" altLang="en-US" sz="1200" b="0" i="0" kern="1200" dirty="0" smtClean="0">
                <a:solidFill>
                  <a:schemeClr val="tx1"/>
                </a:solidFill>
                <a:effectLst/>
                <a:latin typeface="+mn-lt"/>
                <a:ea typeface="+mn-ea"/>
                <a:cs typeface="+mn-cs"/>
              </a:rPr>
              <a:t>大于</a:t>
            </a:r>
            <a:r>
              <a:rPr lang="en-US" altLang="zh-CN" sz="1200" b="0" i="0" kern="1200" dirty="0" smtClean="0">
                <a:solidFill>
                  <a:schemeClr val="tx1"/>
                </a:solidFill>
                <a:effectLst/>
                <a:latin typeface="+mn-lt"/>
                <a:ea typeface="+mn-ea"/>
                <a:cs typeface="+mn-cs"/>
              </a:rPr>
              <a:t>275kPa</a:t>
            </a:r>
            <a:r>
              <a:rPr lang="zh-CN" altLang="en-US" sz="1200" b="0" i="0" kern="1200" dirty="0" smtClean="0">
                <a:solidFill>
                  <a:schemeClr val="tx1"/>
                </a:solidFill>
                <a:effectLst/>
                <a:latin typeface="+mn-lt"/>
                <a:ea typeface="+mn-ea"/>
                <a:cs typeface="+mn-cs"/>
              </a:rPr>
              <a:t>，或在</a:t>
            </a:r>
            <a:r>
              <a:rPr lang="en-US" altLang="zh-CN" sz="1200" b="0" i="0" kern="1200" dirty="0" smtClean="0">
                <a:solidFill>
                  <a:schemeClr val="tx1"/>
                </a:solidFill>
                <a:effectLst/>
                <a:latin typeface="+mn-lt"/>
                <a:ea typeface="+mn-ea"/>
                <a:cs typeface="+mn-cs"/>
              </a:rPr>
              <a:t>54.4℃</a:t>
            </a:r>
            <a:r>
              <a:rPr lang="zh-CN" altLang="en-US" sz="1200" b="0" i="0" kern="1200" dirty="0" smtClean="0">
                <a:solidFill>
                  <a:schemeClr val="tx1"/>
                </a:solidFill>
                <a:effectLst/>
                <a:latin typeface="+mn-lt"/>
                <a:ea typeface="+mn-ea"/>
                <a:cs typeface="+mn-cs"/>
              </a:rPr>
              <a:t>时</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气体的绝对压力大于</a:t>
            </a:r>
            <a:r>
              <a:rPr lang="en-US" altLang="zh-CN" sz="1200" b="0" i="0" kern="1200" dirty="0" smtClean="0">
                <a:solidFill>
                  <a:schemeClr val="tx1"/>
                </a:solidFill>
                <a:effectLst/>
                <a:latin typeface="+mn-lt"/>
                <a:ea typeface="+mn-ea"/>
                <a:cs typeface="+mn-cs"/>
              </a:rPr>
              <a:t>715kPa</a:t>
            </a:r>
            <a:r>
              <a:rPr lang="zh-CN" altLang="en-US" sz="1200" b="0" i="0" kern="1200" dirty="0" smtClean="0">
                <a:solidFill>
                  <a:schemeClr val="tx1"/>
                </a:solidFill>
                <a:effectLst/>
                <a:latin typeface="+mn-lt"/>
                <a:ea typeface="+mn-ea"/>
                <a:cs typeface="+mn-cs"/>
              </a:rPr>
              <a:t>的压缩气体；或在</a:t>
            </a:r>
            <a:r>
              <a:rPr lang="en-US" altLang="zh-CN" sz="1200" b="0" i="0" kern="1200" dirty="0" smtClean="0">
                <a:solidFill>
                  <a:schemeClr val="tx1"/>
                </a:solidFill>
                <a:effectLst/>
                <a:latin typeface="+mn-lt"/>
                <a:ea typeface="+mn-ea"/>
                <a:cs typeface="+mn-cs"/>
              </a:rPr>
              <a:t>37.8℃</a:t>
            </a:r>
            <a:r>
              <a:rPr lang="zh-CN" altLang="en-US" sz="1200" b="0" i="0" kern="1200" dirty="0" smtClean="0">
                <a:solidFill>
                  <a:schemeClr val="tx1"/>
                </a:solidFill>
                <a:effectLst/>
                <a:latin typeface="+mn-lt"/>
                <a:ea typeface="+mn-ea"/>
                <a:cs typeface="+mn-cs"/>
              </a:rPr>
              <a:t>时，雷德蒸气压力大于</a:t>
            </a:r>
            <a:r>
              <a:rPr lang="en-US" altLang="zh-CN" sz="1200" b="0" i="0" kern="1200" dirty="0" smtClean="0">
                <a:solidFill>
                  <a:schemeClr val="tx1"/>
                </a:solidFill>
                <a:effectLst/>
                <a:latin typeface="+mn-lt"/>
                <a:ea typeface="+mn-ea"/>
                <a:cs typeface="+mn-cs"/>
              </a:rPr>
              <a:t>275kPa</a:t>
            </a:r>
            <a:r>
              <a:rPr lang="zh-CN" altLang="en-US" sz="1200" b="0" i="0" kern="1200" dirty="0" smtClean="0">
                <a:solidFill>
                  <a:schemeClr val="tx1"/>
                </a:solidFill>
                <a:effectLst/>
                <a:latin typeface="+mn-lt"/>
                <a:ea typeface="+mn-ea"/>
                <a:cs typeface="+mn-cs"/>
              </a:rPr>
              <a:t>的液化气体或加压溶解的气体。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类 易燃液体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易燃液体分类、警示标签和警示性说明见</a:t>
            </a:r>
            <a:r>
              <a:rPr lang="en-US" altLang="zh-CN" sz="1200" b="0" i="0" kern="1200" dirty="0" smtClean="0">
                <a:solidFill>
                  <a:schemeClr val="tx1"/>
                </a:solidFill>
                <a:effectLst/>
                <a:latin typeface="+mn-lt"/>
                <a:ea typeface="+mn-ea"/>
                <a:cs typeface="+mn-cs"/>
              </a:rPr>
              <a:t>GB20581</a:t>
            </a:r>
            <a:r>
              <a:rPr lang="zh-CN" altLang="en-US" sz="1200" b="0" i="0" kern="1200" dirty="0" smtClean="0">
                <a:solidFill>
                  <a:schemeClr val="tx1"/>
                </a:solidFill>
                <a:effectLst/>
                <a:latin typeface="+mn-lt"/>
                <a:ea typeface="+mn-ea"/>
                <a:cs typeface="+mn-cs"/>
              </a:rPr>
              <a:t>。</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易燃液体是指闪点不高于</a:t>
            </a:r>
            <a:r>
              <a:rPr lang="en-US" altLang="zh-CN" sz="1200" b="0" i="0" kern="1200" dirty="0" smtClean="0">
                <a:solidFill>
                  <a:schemeClr val="tx1"/>
                </a:solidFill>
                <a:effectLst/>
                <a:latin typeface="+mn-lt"/>
                <a:ea typeface="+mn-ea"/>
                <a:cs typeface="+mn-cs"/>
              </a:rPr>
              <a:t>63℃</a:t>
            </a:r>
            <a:r>
              <a:rPr lang="zh-CN" altLang="en-US" sz="1200" b="0" i="0" kern="1200" dirty="0" smtClean="0">
                <a:solidFill>
                  <a:schemeClr val="tx1"/>
                </a:solidFill>
                <a:effectLst/>
                <a:latin typeface="+mn-lt"/>
                <a:ea typeface="+mn-ea"/>
                <a:cs typeface="+mn-cs"/>
              </a:rPr>
              <a:t>的液体。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4</a:t>
            </a:r>
            <a:r>
              <a:rPr lang="zh-CN" altLang="en-US" sz="1200" b="0" i="0" kern="1200" dirty="0" smtClean="0">
                <a:solidFill>
                  <a:schemeClr val="tx1"/>
                </a:solidFill>
                <a:effectLst/>
                <a:latin typeface="+mn-lt"/>
                <a:ea typeface="+mn-ea"/>
                <a:cs typeface="+mn-cs"/>
              </a:rPr>
              <a:t>类 易燃固体、自燃物品和遇湿易燃物品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易燃固体系指燃点低</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对热、撞击、摩擦敏感</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易被外部火源点燃</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燃烧迅速</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并可能散发出有毒烟雾或有毒气体的固体</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但不包括已列入</a:t>
            </a:r>
            <a:r>
              <a:rPr lang="zh-CN" altLang="en-US" sz="1200" b="0" i="0" u="none" strike="noStrike" kern="1200" dirty="0" smtClean="0">
                <a:solidFill>
                  <a:schemeClr val="tx1"/>
                </a:solidFill>
                <a:effectLst/>
                <a:latin typeface="+mn-lt"/>
                <a:ea typeface="+mn-ea"/>
                <a:cs typeface="+mn-cs"/>
                <a:hlinkClick r:id="rId5"/>
              </a:rPr>
              <a:t>爆炸品</a:t>
            </a:r>
            <a:r>
              <a:rPr lang="zh-CN" altLang="en-US" sz="1200" b="0" i="0" kern="1200" dirty="0" smtClean="0">
                <a:solidFill>
                  <a:schemeClr val="tx1"/>
                </a:solidFill>
                <a:effectLst/>
                <a:latin typeface="+mn-lt"/>
                <a:ea typeface="+mn-ea"/>
                <a:cs typeface="+mn-cs"/>
              </a:rPr>
              <a:t>的物品。 </a:t>
            </a:r>
            <a:r>
              <a:rPr lang="zh-CN" altLang="en-US" sz="1200" b="0" i="0" u="none" strike="noStrike" kern="1200" dirty="0" smtClean="0">
                <a:solidFill>
                  <a:schemeClr val="tx1"/>
                </a:solidFill>
                <a:effectLst/>
                <a:latin typeface="+mn-lt"/>
                <a:ea typeface="+mn-ea"/>
                <a:cs typeface="+mn-cs"/>
                <a:hlinkClick r:id="rId6"/>
              </a:rPr>
              <a:t>自燃物品</a:t>
            </a:r>
            <a:r>
              <a:rPr lang="zh-CN" altLang="en-US" sz="1200" b="0" i="0" kern="1200" dirty="0" smtClean="0">
                <a:solidFill>
                  <a:schemeClr val="tx1"/>
                </a:solidFill>
                <a:effectLst/>
                <a:latin typeface="+mn-lt"/>
                <a:ea typeface="+mn-ea"/>
                <a:cs typeface="+mn-cs"/>
              </a:rPr>
              <a:t>系指</a:t>
            </a:r>
            <a:r>
              <a:rPr lang="zh-CN" altLang="en-US" sz="1200" b="0" i="0" u="none" strike="noStrike" kern="1200" dirty="0" smtClean="0">
                <a:solidFill>
                  <a:schemeClr val="tx1"/>
                </a:solidFill>
                <a:effectLst/>
                <a:latin typeface="+mn-lt"/>
                <a:ea typeface="+mn-ea"/>
                <a:cs typeface="+mn-cs"/>
                <a:hlinkClick r:id="rId7"/>
              </a:rPr>
              <a:t>自燃点</a:t>
            </a:r>
            <a:r>
              <a:rPr lang="zh-CN" altLang="en-US" sz="1200" b="0" i="0" kern="1200" dirty="0" smtClean="0">
                <a:solidFill>
                  <a:schemeClr val="tx1"/>
                </a:solidFill>
                <a:effectLst/>
                <a:latin typeface="+mn-lt"/>
                <a:ea typeface="+mn-ea"/>
                <a:cs typeface="+mn-cs"/>
              </a:rPr>
              <a:t>低</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在空气中易发生</a:t>
            </a:r>
            <a:r>
              <a:rPr lang="zh-CN" altLang="en-US" sz="1200" b="0" i="0" u="none" strike="noStrike" kern="1200" dirty="0" smtClean="0">
                <a:solidFill>
                  <a:schemeClr val="tx1"/>
                </a:solidFill>
                <a:effectLst/>
                <a:latin typeface="+mn-lt"/>
                <a:ea typeface="+mn-ea"/>
                <a:cs typeface="+mn-cs"/>
                <a:hlinkClick r:id="rId8"/>
              </a:rPr>
              <a:t>氧化反应</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放出热量</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而自行燃烧的物品。 遇湿易燃物品系指遇水或受潮时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发生剧烈化学反应</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放出大量的易燃气体和热量的物品。有的不需明火，即能燃烧或爆炸。</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5</a:t>
            </a:r>
            <a:r>
              <a:rPr lang="zh-CN" altLang="en-US" sz="1200" b="0" i="0" kern="1200" dirty="0" smtClean="0">
                <a:solidFill>
                  <a:schemeClr val="tx1"/>
                </a:solidFill>
                <a:effectLst/>
                <a:latin typeface="+mn-lt"/>
                <a:ea typeface="+mn-ea"/>
                <a:cs typeface="+mn-cs"/>
              </a:rPr>
              <a:t>类 氧化剂和有机过氧化物</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氧化剂系指处于高</a:t>
            </a:r>
            <a:r>
              <a:rPr lang="zh-CN" altLang="en-US" sz="1200" b="0" i="0" u="none" strike="noStrike" kern="1200" dirty="0" smtClean="0">
                <a:solidFill>
                  <a:schemeClr val="tx1"/>
                </a:solidFill>
                <a:effectLst/>
                <a:latin typeface="+mn-lt"/>
                <a:ea typeface="+mn-ea"/>
                <a:cs typeface="+mn-cs"/>
                <a:hlinkClick r:id="rId9"/>
              </a:rPr>
              <a:t>氧化态</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具有强氧化性，易分解并放出氧和热量的物质。包括含有过氧基的无机物</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其本身不一定可燃</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但能导致可燃物的燃烧，与松软的粉末状可燃物能组成</a:t>
            </a:r>
            <a:r>
              <a:rPr lang="zh-CN" altLang="en-US" sz="1200" b="0" i="0" u="none" strike="noStrike" kern="1200" dirty="0" smtClean="0">
                <a:solidFill>
                  <a:schemeClr val="tx1"/>
                </a:solidFill>
                <a:effectLst/>
                <a:latin typeface="+mn-lt"/>
                <a:ea typeface="+mn-ea"/>
                <a:cs typeface="+mn-cs"/>
                <a:hlinkClick r:id="rId10"/>
              </a:rPr>
              <a:t>爆炸性混合物</a:t>
            </a:r>
            <a:r>
              <a:rPr lang="zh-CN" altLang="en-US" sz="1200" b="0" i="0" kern="1200" dirty="0" smtClean="0">
                <a:solidFill>
                  <a:schemeClr val="tx1"/>
                </a:solidFill>
                <a:effectLst/>
                <a:latin typeface="+mn-lt"/>
                <a:ea typeface="+mn-ea"/>
                <a:cs typeface="+mn-cs"/>
              </a:rPr>
              <a:t>，对热、震动或摩擦较敏感。</a:t>
            </a:r>
            <a:endParaRPr lang="zh-CN" altLang="en-US" sz="1200" b="0" i="0"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hlinkClick r:id="rId11"/>
              </a:rPr>
              <a:t>有机过氧化物</a:t>
            </a:r>
            <a:r>
              <a:rPr lang="zh-CN" altLang="en-US" sz="1200" b="0" i="0" kern="1200" dirty="0" smtClean="0">
                <a:solidFill>
                  <a:schemeClr val="tx1"/>
                </a:solidFill>
                <a:effectLst/>
                <a:latin typeface="+mn-lt"/>
                <a:ea typeface="+mn-ea"/>
                <a:cs typeface="+mn-cs"/>
              </a:rPr>
              <a:t>系指分子组成中含有过氧基的有机物</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其本身易燃易爆，极易分解，对热、震动或摩擦极为敏感。</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6</a:t>
            </a:r>
            <a:r>
              <a:rPr lang="zh-CN" altLang="en-US" sz="1200" b="0" i="0" kern="1200" dirty="0" smtClean="0">
                <a:solidFill>
                  <a:schemeClr val="tx1"/>
                </a:solidFill>
                <a:effectLst/>
                <a:latin typeface="+mn-lt"/>
                <a:ea typeface="+mn-ea"/>
                <a:cs typeface="+mn-cs"/>
              </a:rPr>
              <a:t>类 有毒品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本类化学品系指进入肌体后</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累积达一定的量</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能与体液和器官</a:t>
            </a:r>
            <a:r>
              <a:rPr lang="zh-CN" altLang="en-US" sz="1200" b="0" i="0" u="none" strike="noStrike" kern="1200" dirty="0" smtClean="0">
                <a:solidFill>
                  <a:schemeClr val="tx1"/>
                </a:solidFill>
                <a:effectLst/>
                <a:latin typeface="+mn-lt"/>
                <a:ea typeface="+mn-ea"/>
                <a:cs typeface="+mn-cs"/>
                <a:hlinkClick r:id="rId12"/>
              </a:rPr>
              <a:t>组织发生</a:t>
            </a:r>
            <a:r>
              <a:rPr lang="zh-CN" altLang="en-US" sz="1200" b="0" i="0" kern="1200" dirty="0" smtClean="0">
                <a:solidFill>
                  <a:schemeClr val="tx1"/>
                </a:solidFill>
                <a:effectLst/>
                <a:latin typeface="+mn-lt"/>
                <a:ea typeface="+mn-ea"/>
                <a:cs typeface="+mn-cs"/>
              </a:rPr>
              <a:t>生物化学作用或生物物理学作用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扰乱或破坏肌体的正常生理功能</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引起某些器官和系统暂时性或持久性的病理改变</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甚至危及生命的物品。经口摄取半数致死量</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固体</a:t>
            </a:r>
            <a:r>
              <a:rPr lang="en-US" altLang="zh-CN" sz="1200" b="0" i="0" kern="1200" dirty="0" smtClean="0">
                <a:solidFill>
                  <a:schemeClr val="tx1"/>
                </a:solidFill>
                <a:effectLst/>
                <a:latin typeface="+mn-lt"/>
                <a:ea typeface="+mn-ea"/>
                <a:cs typeface="+mn-cs"/>
              </a:rPr>
              <a:t>LD50≤500mg/kg; </a:t>
            </a:r>
            <a:r>
              <a:rPr lang="zh-CN" altLang="en-US" sz="1200" b="0" i="0" kern="1200" dirty="0" smtClean="0">
                <a:solidFill>
                  <a:schemeClr val="tx1"/>
                </a:solidFill>
                <a:effectLst/>
                <a:latin typeface="+mn-lt"/>
                <a:ea typeface="+mn-ea"/>
                <a:cs typeface="+mn-cs"/>
              </a:rPr>
              <a:t>液体</a:t>
            </a:r>
            <a:r>
              <a:rPr lang="en-US" altLang="zh-CN" sz="1200" b="0" i="0" kern="1200" dirty="0" smtClean="0">
                <a:solidFill>
                  <a:schemeClr val="tx1"/>
                </a:solidFill>
                <a:effectLst/>
                <a:latin typeface="+mn-lt"/>
                <a:ea typeface="+mn-ea"/>
                <a:cs typeface="+mn-cs"/>
              </a:rPr>
              <a:t>LD50≤2000mg/kg; </a:t>
            </a:r>
            <a:r>
              <a:rPr lang="zh-CN" altLang="en-US" sz="1200" b="0" i="0" kern="1200" dirty="0" smtClean="0">
                <a:solidFill>
                  <a:schemeClr val="tx1"/>
                </a:solidFill>
                <a:effectLst/>
                <a:latin typeface="+mn-lt"/>
                <a:ea typeface="+mn-ea"/>
                <a:cs typeface="+mn-cs"/>
              </a:rPr>
              <a:t>经皮肤接触</a:t>
            </a:r>
            <a:r>
              <a:rPr lang="en-US" altLang="zh-CN" sz="1200" b="0" i="0" kern="1200" dirty="0" smtClean="0">
                <a:solidFill>
                  <a:schemeClr val="tx1"/>
                </a:solidFill>
                <a:effectLst/>
                <a:latin typeface="+mn-lt"/>
                <a:ea typeface="+mn-ea"/>
                <a:cs typeface="+mn-cs"/>
              </a:rPr>
              <a:t>24h, </a:t>
            </a:r>
            <a:r>
              <a:rPr lang="zh-CN" altLang="en-US" sz="1200" b="0" i="0" kern="1200" dirty="0" smtClean="0">
                <a:solidFill>
                  <a:schemeClr val="tx1"/>
                </a:solidFill>
                <a:effectLst/>
                <a:latin typeface="+mn-lt"/>
                <a:ea typeface="+mn-ea"/>
                <a:cs typeface="+mn-cs"/>
              </a:rPr>
              <a:t>半数致死量</a:t>
            </a:r>
            <a:r>
              <a:rPr lang="en-US" altLang="zh-CN" sz="1200" b="0" i="0" kern="1200" dirty="0" smtClean="0">
                <a:solidFill>
                  <a:schemeClr val="tx1"/>
                </a:solidFill>
                <a:effectLst/>
                <a:latin typeface="+mn-lt"/>
                <a:ea typeface="+mn-ea"/>
                <a:cs typeface="+mn-cs"/>
              </a:rPr>
              <a:t>LD50 ≤1000mg/kg; </a:t>
            </a:r>
            <a:r>
              <a:rPr lang="zh-CN" altLang="en-US" sz="1200" b="0" i="0" kern="1200" dirty="0" smtClean="0">
                <a:solidFill>
                  <a:schemeClr val="tx1"/>
                </a:solidFill>
                <a:effectLst/>
                <a:latin typeface="+mn-lt"/>
                <a:ea typeface="+mn-ea"/>
                <a:cs typeface="+mn-cs"/>
              </a:rPr>
              <a:t>粉尘、烟雾及蒸气吸入半数致死量</a:t>
            </a:r>
            <a:r>
              <a:rPr lang="en-US" altLang="zh-CN" sz="1200" b="0" i="0" kern="1200" dirty="0" smtClean="0">
                <a:solidFill>
                  <a:schemeClr val="tx1"/>
                </a:solidFill>
                <a:effectLst/>
                <a:latin typeface="+mn-lt"/>
                <a:ea typeface="+mn-ea"/>
                <a:cs typeface="+mn-cs"/>
              </a:rPr>
              <a:t>LC50≤10mg/L</a:t>
            </a:r>
            <a:r>
              <a:rPr lang="zh-CN" altLang="en-US" sz="1200" b="0" i="0" kern="1200" dirty="0" smtClean="0">
                <a:solidFill>
                  <a:schemeClr val="tx1"/>
                </a:solidFill>
                <a:effectLst/>
                <a:latin typeface="+mn-lt"/>
                <a:ea typeface="+mn-ea"/>
                <a:cs typeface="+mn-cs"/>
              </a:rPr>
              <a:t>的固体或液体。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类 放射性物品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本类化学品系指放射性比活度大于</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4×104Bq/kg</a:t>
            </a:r>
            <a:r>
              <a:rPr lang="zh-CN" altLang="en-US" sz="1200" b="0" i="0" kern="1200" dirty="0" smtClean="0">
                <a:solidFill>
                  <a:schemeClr val="tx1"/>
                </a:solidFill>
                <a:effectLst/>
                <a:latin typeface="+mn-lt"/>
                <a:ea typeface="+mn-ea"/>
                <a:cs typeface="+mn-cs"/>
              </a:rPr>
              <a:t>的物品。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8</a:t>
            </a:r>
            <a:r>
              <a:rPr lang="zh-CN" altLang="en-US" sz="1200" b="0" i="0" kern="1200" dirty="0" smtClean="0">
                <a:solidFill>
                  <a:schemeClr val="tx1"/>
                </a:solidFill>
                <a:effectLst/>
                <a:latin typeface="+mn-lt"/>
                <a:ea typeface="+mn-ea"/>
                <a:cs typeface="+mn-cs"/>
              </a:rPr>
              <a:t>类 腐蚀品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本类化学品系指能灼伤人体组织并对金属等物品造成损坏的固体或液体。与皮肤接触在</a:t>
            </a:r>
            <a:r>
              <a:rPr lang="en-US" altLang="zh-CN" sz="1200" b="0" i="0" kern="1200" dirty="0" smtClean="0">
                <a:solidFill>
                  <a:schemeClr val="tx1"/>
                </a:solidFill>
                <a:effectLst/>
                <a:latin typeface="+mn-lt"/>
                <a:ea typeface="+mn-ea"/>
                <a:cs typeface="+mn-cs"/>
              </a:rPr>
              <a:t>4h</a:t>
            </a:r>
            <a:r>
              <a:rPr lang="zh-CN" altLang="en-US" sz="1200" b="0" i="0" kern="1200" dirty="0" smtClean="0">
                <a:solidFill>
                  <a:schemeClr val="tx1"/>
                </a:solidFill>
                <a:effectLst/>
                <a:latin typeface="+mn-lt"/>
                <a:ea typeface="+mn-ea"/>
                <a:cs typeface="+mn-cs"/>
              </a:rPr>
              <a:t>内出现可见坏死现象，或温度在</a:t>
            </a:r>
            <a:r>
              <a:rPr lang="en-US" altLang="zh-CN" sz="1200" b="0" i="0" kern="1200" dirty="0" smtClean="0">
                <a:solidFill>
                  <a:schemeClr val="tx1"/>
                </a:solidFill>
                <a:effectLst/>
                <a:latin typeface="+mn-lt"/>
                <a:ea typeface="+mn-ea"/>
                <a:cs typeface="+mn-cs"/>
              </a:rPr>
              <a:t>55℃</a:t>
            </a:r>
            <a:r>
              <a:rPr lang="zh-CN" altLang="en-US" sz="1200" b="0" i="0" kern="1200" dirty="0" smtClean="0">
                <a:solidFill>
                  <a:schemeClr val="tx1"/>
                </a:solidFill>
                <a:effectLst/>
                <a:latin typeface="+mn-lt"/>
                <a:ea typeface="+mn-ea"/>
                <a:cs typeface="+mn-cs"/>
              </a:rPr>
              <a:t>时，对</a:t>
            </a:r>
            <a:r>
              <a:rPr lang="en-US" altLang="zh-CN" sz="1200" b="0" i="0" kern="1200" dirty="0" smtClean="0">
                <a:solidFill>
                  <a:schemeClr val="tx1"/>
                </a:solidFill>
                <a:effectLst/>
                <a:latin typeface="+mn-lt"/>
                <a:ea typeface="+mn-ea"/>
                <a:cs typeface="+mn-cs"/>
              </a:rPr>
              <a:t>20</a:t>
            </a:r>
            <a:r>
              <a:rPr lang="zh-CN" altLang="en-US" sz="1200" b="0" i="0" kern="1200" dirty="0" smtClean="0">
                <a:solidFill>
                  <a:schemeClr val="tx1"/>
                </a:solidFill>
                <a:effectLst/>
                <a:latin typeface="+mn-lt"/>
                <a:ea typeface="+mn-ea"/>
                <a:cs typeface="+mn-cs"/>
              </a:rPr>
              <a:t>号钢的表面均匀年腐蚀率超过 </a:t>
            </a:r>
            <a:r>
              <a:rPr lang="en-US" altLang="zh-CN" sz="1200" b="0" i="0" kern="1200" dirty="0" smtClean="0">
                <a:solidFill>
                  <a:schemeClr val="tx1"/>
                </a:solidFill>
                <a:effectLst/>
                <a:latin typeface="+mn-lt"/>
                <a:ea typeface="+mn-ea"/>
                <a:cs typeface="+mn-cs"/>
              </a:rPr>
              <a:t>6.25mm/</a:t>
            </a:r>
            <a:r>
              <a:rPr lang="zh-CN" altLang="en-US" sz="1200" b="0" i="0" kern="1200" dirty="0" smtClean="0">
                <a:solidFill>
                  <a:schemeClr val="tx1"/>
                </a:solidFill>
                <a:effectLst/>
                <a:latin typeface="+mn-lt"/>
                <a:ea typeface="+mn-ea"/>
                <a:cs typeface="+mn-cs"/>
              </a:rPr>
              <a:t>年的固体或液体。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对于未列入分类明细表中的危险化学品，可以参照已列出的化学性质相似，危险性相似的物品进行分类。</a:t>
            </a:r>
            <a:endParaRPr lang="zh-CN" altLang="en-US"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753CDD4-EA23-4A30-BB0E-596CC85F5EB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Wingdings" panose="05000000000000000000" pitchFamily="2" charset="2"/>
              <a:buChar char="u"/>
            </a:pPr>
            <a:r>
              <a:rPr lang="zh-CN" altLang="en-US" sz="1200" b="1" dirty="0" smtClean="0"/>
              <a:t>爆炸物                   硝化甘油</a:t>
            </a:r>
            <a:endParaRPr lang="zh-CN" altLang="en-US" sz="1200" b="1" dirty="0" smtClean="0"/>
          </a:p>
          <a:p>
            <a:pPr>
              <a:buFont typeface="Wingdings" panose="05000000000000000000" pitchFamily="2" charset="2"/>
              <a:buChar char="u"/>
            </a:pPr>
            <a:r>
              <a:rPr lang="zh-CN" altLang="en-US" sz="1200" b="1" dirty="0" smtClean="0"/>
              <a:t>易燃气体              氢气、一氧化碳</a:t>
            </a:r>
            <a:endParaRPr lang="zh-CN" altLang="en-US" sz="1200" b="1" dirty="0" smtClean="0"/>
          </a:p>
          <a:p>
            <a:pPr>
              <a:buFont typeface="Wingdings" panose="05000000000000000000" pitchFamily="2" charset="2"/>
              <a:buChar char="u"/>
            </a:pPr>
            <a:r>
              <a:rPr lang="zh-CN" altLang="en-US" sz="1200" b="1" dirty="0" smtClean="0"/>
              <a:t>易燃气溶胶          烃类气溶胶</a:t>
            </a:r>
            <a:endParaRPr lang="zh-CN" altLang="en-US" sz="1200" b="1" dirty="0" smtClean="0"/>
          </a:p>
          <a:p>
            <a:pPr>
              <a:buFont typeface="Wingdings" panose="05000000000000000000" pitchFamily="2" charset="2"/>
              <a:buChar char="u"/>
            </a:pPr>
            <a:r>
              <a:rPr lang="zh-CN" altLang="en-US" sz="1200" b="1" dirty="0" smtClean="0"/>
              <a:t>氧化性气体          氧气、氯气等</a:t>
            </a:r>
            <a:endParaRPr lang="zh-CN" altLang="en-US" sz="1200" b="1" dirty="0" smtClean="0"/>
          </a:p>
          <a:p>
            <a:pPr>
              <a:buFont typeface="Wingdings" panose="05000000000000000000" pitchFamily="2" charset="2"/>
              <a:buChar char="u"/>
            </a:pPr>
            <a:r>
              <a:rPr lang="zh-CN" altLang="en-US" sz="1200" b="1" dirty="0" smtClean="0"/>
              <a:t>压力下气体          高压氢气、高压氯气、高压氮气等</a:t>
            </a:r>
            <a:endParaRPr lang="zh-CN" altLang="en-US" sz="1200" b="1" dirty="0" smtClean="0"/>
          </a:p>
          <a:p>
            <a:pPr>
              <a:buFont typeface="Wingdings" panose="05000000000000000000" pitchFamily="2" charset="2"/>
              <a:buChar char="u"/>
            </a:pPr>
            <a:r>
              <a:rPr lang="zh-CN" altLang="en-US" sz="1200" b="1" dirty="0" smtClean="0"/>
              <a:t>易燃液体              乙醇、乙醚、汽油等</a:t>
            </a:r>
            <a:endParaRPr lang="zh-CN" altLang="en-US" sz="1200" b="1" dirty="0" smtClean="0"/>
          </a:p>
          <a:p>
            <a:pPr>
              <a:buFont typeface="Wingdings" panose="05000000000000000000" pitchFamily="2" charset="2"/>
              <a:buChar char="u"/>
            </a:pPr>
            <a:r>
              <a:rPr lang="zh-CN" altLang="en-US" sz="1200" b="1" dirty="0" smtClean="0"/>
              <a:t>易燃固体              硫磺、松香、镁粉等 </a:t>
            </a:r>
            <a:endParaRPr lang="zh-CN" altLang="en-US" sz="1200" b="1" dirty="0" smtClean="0"/>
          </a:p>
          <a:p>
            <a:pPr>
              <a:buFont typeface="Wingdings" panose="05000000000000000000" pitchFamily="2" charset="2"/>
              <a:buChar char="u"/>
            </a:pPr>
            <a:r>
              <a:rPr lang="zh-CN" altLang="en-US" sz="1200" b="1" dirty="0" smtClean="0"/>
              <a:t>自反应物质或混合物</a:t>
            </a:r>
            <a:endParaRPr lang="zh-CN" altLang="en-US" sz="1200" b="1" dirty="0" smtClean="0"/>
          </a:p>
          <a:p>
            <a:pPr>
              <a:buFont typeface="Wingdings" panose="05000000000000000000" pitchFamily="2" charset="2"/>
              <a:buChar char="u"/>
            </a:pPr>
            <a:r>
              <a:rPr lang="zh-CN" altLang="en-US" sz="1200" b="1" dirty="0" smtClean="0"/>
              <a:t>自燃液体             酒精、汽油、煤油等</a:t>
            </a:r>
            <a:endParaRPr lang="zh-CN" altLang="en-US" sz="1200" b="1" dirty="0" smtClean="0"/>
          </a:p>
          <a:p>
            <a:pPr>
              <a:buFont typeface="Wingdings" panose="05000000000000000000" pitchFamily="2" charset="2"/>
              <a:buChar char="u"/>
            </a:pPr>
            <a:r>
              <a:rPr lang="zh-CN" altLang="en-US" sz="1200" b="1" dirty="0" smtClean="0"/>
              <a:t>自燃固体             白磷</a:t>
            </a:r>
            <a:endParaRPr lang="zh-CN" altLang="en-US" sz="1200" b="1" dirty="0" smtClean="0"/>
          </a:p>
          <a:p>
            <a:pPr>
              <a:buFont typeface="Wingdings" panose="05000000000000000000" pitchFamily="2" charset="2"/>
              <a:buChar char="u"/>
            </a:pPr>
            <a:r>
              <a:rPr lang="zh-CN" altLang="en-US" sz="1200" b="1" dirty="0" smtClean="0"/>
              <a:t>自热物质或混合物</a:t>
            </a:r>
            <a:endParaRPr lang="zh-CN" altLang="en-US" sz="1200" b="1" dirty="0" smtClean="0"/>
          </a:p>
          <a:p>
            <a:pPr>
              <a:buFont typeface="Wingdings" panose="05000000000000000000" pitchFamily="2" charset="2"/>
              <a:buChar char="u"/>
            </a:pPr>
            <a:r>
              <a:rPr lang="zh-CN" altLang="en-US" sz="1200" b="1" dirty="0" smtClean="0"/>
              <a:t>遇水放出易燃气体的物质或混合物      钠、钾等</a:t>
            </a:r>
            <a:endParaRPr lang="zh-CN" altLang="en-US" sz="1200" b="1" dirty="0" smtClean="0"/>
          </a:p>
          <a:p>
            <a:pPr>
              <a:buFont typeface="Wingdings" panose="05000000000000000000" pitchFamily="2" charset="2"/>
              <a:buChar char="u"/>
            </a:pPr>
            <a:r>
              <a:rPr lang="zh-CN" altLang="en-US" sz="1200" b="1" dirty="0" smtClean="0"/>
              <a:t>氧化性液体         双氧水、</a:t>
            </a:r>
            <a:endParaRPr lang="zh-CN" altLang="en-US" sz="1200" b="1" dirty="0" smtClean="0"/>
          </a:p>
          <a:p>
            <a:pPr>
              <a:buFont typeface="Wingdings" panose="05000000000000000000" pitchFamily="2" charset="2"/>
              <a:buChar char="u"/>
            </a:pPr>
            <a:r>
              <a:rPr lang="zh-CN" altLang="en-US" sz="1200" b="1" dirty="0" smtClean="0"/>
              <a:t>氧化性固体         高锰酸钾、氯酸钾</a:t>
            </a:r>
            <a:endParaRPr lang="zh-CN" altLang="en-US" sz="1200" b="1" dirty="0" smtClean="0"/>
          </a:p>
          <a:p>
            <a:pPr>
              <a:buFont typeface="Wingdings" panose="05000000000000000000" pitchFamily="2" charset="2"/>
              <a:buChar char="u"/>
            </a:pPr>
            <a:r>
              <a:rPr lang="zh-CN" altLang="en-US" sz="1200" b="1" dirty="0" smtClean="0"/>
              <a:t>有机过氧化物     过氧化钠、过氧化钾</a:t>
            </a:r>
            <a:endParaRPr lang="zh-CN" altLang="en-US" sz="1200" b="1" dirty="0" smtClean="0"/>
          </a:p>
          <a:p>
            <a:pPr>
              <a:buFont typeface="Wingdings" panose="05000000000000000000" pitchFamily="2" charset="2"/>
              <a:buChar char="u"/>
            </a:pPr>
            <a:r>
              <a:rPr lang="zh-CN" altLang="en-US" sz="1200" b="1" dirty="0" smtClean="0"/>
              <a:t>金属腐蚀剂        </a:t>
            </a:r>
            <a:endParaRPr lang="zh-CN" altLang="en-US" sz="1200" b="1" dirty="0" smtClean="0"/>
          </a:p>
          <a:p>
            <a:pPr>
              <a:lnSpc>
                <a:spcPct val="90000"/>
              </a:lnSpc>
            </a:pPr>
            <a:r>
              <a:rPr lang="zh-CN" altLang="en-US" dirty="0" smtClean="0">
                <a:solidFill>
                  <a:schemeClr val="hlink"/>
                </a:solidFill>
              </a:rPr>
              <a:t>气溶胶 </a:t>
            </a:r>
            <a:r>
              <a:rPr lang="zh-CN" altLang="en-US" dirty="0" smtClean="0"/>
              <a:t>是液态或固态微粒在空气中的悬浮体系。它们能作为水滴和冰晶的凝结核、太阳辐射的吸收体和散射体，并参与各种化学循环，是大气的重要组成部分。</a:t>
            </a:r>
            <a:endParaRPr lang="zh-CN" altLang="en-US" dirty="0" smtClean="0"/>
          </a:p>
          <a:p>
            <a:pPr>
              <a:lnSpc>
                <a:spcPct val="90000"/>
              </a:lnSpc>
            </a:pPr>
            <a:endParaRPr lang="zh-CN" altLang="en-US" dirty="0" smtClean="0"/>
          </a:p>
          <a:p>
            <a:pPr>
              <a:lnSpc>
                <a:spcPct val="90000"/>
              </a:lnSpc>
            </a:pPr>
            <a:r>
              <a:rPr lang="zh-CN" altLang="en-US" dirty="0" smtClean="0">
                <a:solidFill>
                  <a:schemeClr val="hlink"/>
                </a:solidFill>
              </a:rPr>
              <a:t>成分</a:t>
            </a:r>
            <a:r>
              <a:rPr lang="zh-CN" altLang="en-US" dirty="0" smtClean="0"/>
              <a:t> 大气中二氧化硫转化形成的硫酸盐，是气溶胶的主要成分之一。气溶胶中的有机物</a:t>
            </a:r>
            <a:r>
              <a:rPr lang="en-US" altLang="zh-CN" dirty="0" smtClean="0"/>
              <a:t>,</a:t>
            </a:r>
            <a:r>
              <a:rPr lang="zh-CN" altLang="en-US" dirty="0" smtClean="0"/>
              <a:t>更是许多种类有机物的复杂混合物，其中包括稀烃、烷烃、芳烃、多环芳烃、醛、酮、酸、醌、酯，以及有机氮化物和有机硫化物等。  </a:t>
            </a:r>
            <a:endParaRPr lang="zh-CN" altLang="en-US" dirty="0" smtClean="0"/>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类 爆炸品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本类化学品指在外界作用下</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如受热、受压、撞击等</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，能发生剧烈的化学反应，瞬时产生大量的气体和热量，使周围压力急骤上升，发生爆炸</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对周围环境造成破坏的物品，也包括无整体爆炸危险，但具有燃烧、抛射及较小爆炸危险的物品。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类 压缩气体和液化气体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本类化学品系指压缩、液化或加压溶解的气体，并应符合下述两种情况之一者：</a:t>
            </a:r>
            <a:endParaRPr lang="zh-CN" altLang="en-US"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临界温度低于</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，或在</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时，其蒸气压力大于</a:t>
            </a:r>
            <a:r>
              <a:rPr lang="en-US" altLang="zh-CN" sz="1200" b="0" i="0" kern="1200" dirty="0" smtClean="0">
                <a:solidFill>
                  <a:schemeClr val="tx1"/>
                </a:solidFill>
                <a:effectLst/>
                <a:latin typeface="+mn-lt"/>
                <a:ea typeface="+mn-ea"/>
                <a:cs typeface="+mn-cs"/>
              </a:rPr>
              <a:t>294kPa</a:t>
            </a:r>
            <a:r>
              <a:rPr lang="zh-CN" altLang="en-US" sz="1200" b="0" i="0" kern="1200" dirty="0" smtClean="0">
                <a:solidFill>
                  <a:schemeClr val="tx1"/>
                </a:solidFill>
                <a:effectLst/>
                <a:latin typeface="+mn-lt"/>
                <a:ea typeface="+mn-ea"/>
                <a:cs typeface="+mn-cs"/>
              </a:rPr>
              <a:t>的压缩或</a:t>
            </a:r>
            <a:r>
              <a:rPr lang="zh-CN" altLang="en-US" sz="1200" b="0" i="0" u="none" strike="noStrike" kern="1200" dirty="0" smtClean="0">
                <a:solidFill>
                  <a:schemeClr val="tx1"/>
                </a:solidFill>
                <a:effectLst/>
                <a:latin typeface="+mn-lt"/>
                <a:ea typeface="+mn-ea"/>
                <a:cs typeface="+mn-cs"/>
                <a:hlinkClick r:id="rId3"/>
              </a:rPr>
              <a:t>液化气体</a:t>
            </a:r>
            <a:r>
              <a:rPr lang="zh-CN" altLang="en-US" sz="1200" b="0" i="0" kern="1200" dirty="0" smtClean="0">
                <a:solidFill>
                  <a:schemeClr val="tx1"/>
                </a:solidFill>
                <a:effectLst/>
                <a:latin typeface="+mn-lt"/>
                <a:ea typeface="+mn-ea"/>
                <a:cs typeface="+mn-cs"/>
              </a:rPr>
              <a:t>；</a:t>
            </a:r>
            <a:endParaRPr lang="zh-CN" altLang="en-US"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b.</a:t>
            </a:r>
            <a:r>
              <a:rPr lang="zh-CN" altLang="en-US" sz="1200" b="0" i="0" kern="1200" dirty="0" smtClean="0">
                <a:solidFill>
                  <a:schemeClr val="tx1"/>
                </a:solidFill>
                <a:effectLst/>
                <a:latin typeface="+mn-lt"/>
                <a:ea typeface="+mn-ea"/>
                <a:cs typeface="+mn-cs"/>
              </a:rPr>
              <a:t>温度在</a:t>
            </a:r>
            <a:r>
              <a:rPr lang="en-US" altLang="zh-CN" sz="1200" b="0" i="0" kern="1200" dirty="0" smtClean="0">
                <a:solidFill>
                  <a:schemeClr val="tx1"/>
                </a:solidFill>
                <a:effectLst/>
                <a:latin typeface="+mn-lt"/>
                <a:ea typeface="+mn-ea"/>
                <a:cs typeface="+mn-cs"/>
              </a:rPr>
              <a:t>21.1℃</a:t>
            </a:r>
            <a:r>
              <a:rPr lang="zh-CN" altLang="en-US" sz="1200" b="0" i="0" kern="1200" dirty="0" smtClean="0">
                <a:solidFill>
                  <a:schemeClr val="tx1"/>
                </a:solidFill>
                <a:effectLst/>
                <a:latin typeface="+mn-lt"/>
                <a:ea typeface="+mn-ea"/>
                <a:cs typeface="+mn-cs"/>
              </a:rPr>
              <a:t>时，气体的</a:t>
            </a:r>
            <a:r>
              <a:rPr lang="zh-CN" altLang="en-US" sz="1200" b="0" i="0" u="none" strike="noStrike" kern="1200" dirty="0" smtClean="0">
                <a:solidFill>
                  <a:schemeClr val="tx1"/>
                </a:solidFill>
                <a:effectLst/>
                <a:latin typeface="+mn-lt"/>
                <a:ea typeface="+mn-ea"/>
                <a:cs typeface="+mn-cs"/>
                <a:hlinkClick r:id="rId4"/>
              </a:rPr>
              <a:t>绝对压力</a:t>
            </a:r>
            <a:r>
              <a:rPr lang="zh-CN" altLang="en-US" sz="1200" b="0" i="0" kern="1200" dirty="0" smtClean="0">
                <a:solidFill>
                  <a:schemeClr val="tx1"/>
                </a:solidFill>
                <a:effectLst/>
                <a:latin typeface="+mn-lt"/>
                <a:ea typeface="+mn-ea"/>
                <a:cs typeface="+mn-cs"/>
              </a:rPr>
              <a:t>大于</a:t>
            </a:r>
            <a:r>
              <a:rPr lang="en-US" altLang="zh-CN" sz="1200" b="0" i="0" kern="1200" dirty="0" smtClean="0">
                <a:solidFill>
                  <a:schemeClr val="tx1"/>
                </a:solidFill>
                <a:effectLst/>
                <a:latin typeface="+mn-lt"/>
                <a:ea typeface="+mn-ea"/>
                <a:cs typeface="+mn-cs"/>
              </a:rPr>
              <a:t>275kPa</a:t>
            </a:r>
            <a:r>
              <a:rPr lang="zh-CN" altLang="en-US" sz="1200" b="0" i="0" kern="1200" dirty="0" smtClean="0">
                <a:solidFill>
                  <a:schemeClr val="tx1"/>
                </a:solidFill>
                <a:effectLst/>
                <a:latin typeface="+mn-lt"/>
                <a:ea typeface="+mn-ea"/>
                <a:cs typeface="+mn-cs"/>
              </a:rPr>
              <a:t>，或在</a:t>
            </a:r>
            <a:r>
              <a:rPr lang="en-US" altLang="zh-CN" sz="1200" b="0" i="0" kern="1200" dirty="0" smtClean="0">
                <a:solidFill>
                  <a:schemeClr val="tx1"/>
                </a:solidFill>
                <a:effectLst/>
                <a:latin typeface="+mn-lt"/>
                <a:ea typeface="+mn-ea"/>
                <a:cs typeface="+mn-cs"/>
              </a:rPr>
              <a:t>54.4℃</a:t>
            </a:r>
            <a:r>
              <a:rPr lang="zh-CN" altLang="en-US" sz="1200" b="0" i="0" kern="1200" dirty="0" smtClean="0">
                <a:solidFill>
                  <a:schemeClr val="tx1"/>
                </a:solidFill>
                <a:effectLst/>
                <a:latin typeface="+mn-lt"/>
                <a:ea typeface="+mn-ea"/>
                <a:cs typeface="+mn-cs"/>
              </a:rPr>
              <a:t>时</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气体的绝对压力大于</a:t>
            </a:r>
            <a:r>
              <a:rPr lang="en-US" altLang="zh-CN" sz="1200" b="0" i="0" kern="1200" dirty="0" smtClean="0">
                <a:solidFill>
                  <a:schemeClr val="tx1"/>
                </a:solidFill>
                <a:effectLst/>
                <a:latin typeface="+mn-lt"/>
                <a:ea typeface="+mn-ea"/>
                <a:cs typeface="+mn-cs"/>
              </a:rPr>
              <a:t>715kPa</a:t>
            </a:r>
            <a:r>
              <a:rPr lang="zh-CN" altLang="en-US" sz="1200" b="0" i="0" kern="1200" dirty="0" smtClean="0">
                <a:solidFill>
                  <a:schemeClr val="tx1"/>
                </a:solidFill>
                <a:effectLst/>
                <a:latin typeface="+mn-lt"/>
                <a:ea typeface="+mn-ea"/>
                <a:cs typeface="+mn-cs"/>
              </a:rPr>
              <a:t>的压缩气体；或在</a:t>
            </a:r>
            <a:r>
              <a:rPr lang="en-US" altLang="zh-CN" sz="1200" b="0" i="0" kern="1200" dirty="0" smtClean="0">
                <a:solidFill>
                  <a:schemeClr val="tx1"/>
                </a:solidFill>
                <a:effectLst/>
                <a:latin typeface="+mn-lt"/>
                <a:ea typeface="+mn-ea"/>
                <a:cs typeface="+mn-cs"/>
              </a:rPr>
              <a:t>37.8℃</a:t>
            </a:r>
            <a:r>
              <a:rPr lang="zh-CN" altLang="en-US" sz="1200" b="0" i="0" kern="1200" dirty="0" smtClean="0">
                <a:solidFill>
                  <a:schemeClr val="tx1"/>
                </a:solidFill>
                <a:effectLst/>
                <a:latin typeface="+mn-lt"/>
                <a:ea typeface="+mn-ea"/>
                <a:cs typeface="+mn-cs"/>
              </a:rPr>
              <a:t>时，雷德蒸气压力大于</a:t>
            </a:r>
            <a:r>
              <a:rPr lang="en-US" altLang="zh-CN" sz="1200" b="0" i="0" kern="1200" dirty="0" smtClean="0">
                <a:solidFill>
                  <a:schemeClr val="tx1"/>
                </a:solidFill>
                <a:effectLst/>
                <a:latin typeface="+mn-lt"/>
                <a:ea typeface="+mn-ea"/>
                <a:cs typeface="+mn-cs"/>
              </a:rPr>
              <a:t>275kPa</a:t>
            </a:r>
            <a:r>
              <a:rPr lang="zh-CN" altLang="en-US" sz="1200" b="0" i="0" kern="1200" dirty="0" smtClean="0">
                <a:solidFill>
                  <a:schemeClr val="tx1"/>
                </a:solidFill>
                <a:effectLst/>
                <a:latin typeface="+mn-lt"/>
                <a:ea typeface="+mn-ea"/>
                <a:cs typeface="+mn-cs"/>
              </a:rPr>
              <a:t>的液化气体或加压溶解的气体。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类 易燃液体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易燃液体分类、警示标签和警示性说明见</a:t>
            </a:r>
            <a:r>
              <a:rPr lang="en-US" altLang="zh-CN" sz="1200" b="0" i="0" kern="1200" dirty="0" smtClean="0">
                <a:solidFill>
                  <a:schemeClr val="tx1"/>
                </a:solidFill>
                <a:effectLst/>
                <a:latin typeface="+mn-lt"/>
                <a:ea typeface="+mn-ea"/>
                <a:cs typeface="+mn-cs"/>
              </a:rPr>
              <a:t>GB20581</a:t>
            </a:r>
            <a:r>
              <a:rPr lang="zh-CN" altLang="en-US" sz="1200" b="0" i="0" kern="1200" dirty="0" smtClean="0">
                <a:solidFill>
                  <a:schemeClr val="tx1"/>
                </a:solidFill>
                <a:effectLst/>
                <a:latin typeface="+mn-lt"/>
                <a:ea typeface="+mn-ea"/>
                <a:cs typeface="+mn-cs"/>
              </a:rPr>
              <a:t>。</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易燃液体是指闪点不高于</a:t>
            </a:r>
            <a:r>
              <a:rPr lang="en-US" altLang="zh-CN" sz="1200" b="0" i="0" kern="1200" dirty="0" smtClean="0">
                <a:solidFill>
                  <a:schemeClr val="tx1"/>
                </a:solidFill>
                <a:effectLst/>
                <a:latin typeface="+mn-lt"/>
                <a:ea typeface="+mn-ea"/>
                <a:cs typeface="+mn-cs"/>
              </a:rPr>
              <a:t>63℃</a:t>
            </a:r>
            <a:r>
              <a:rPr lang="zh-CN" altLang="en-US" sz="1200" b="0" i="0" kern="1200" dirty="0" smtClean="0">
                <a:solidFill>
                  <a:schemeClr val="tx1"/>
                </a:solidFill>
                <a:effectLst/>
                <a:latin typeface="+mn-lt"/>
                <a:ea typeface="+mn-ea"/>
                <a:cs typeface="+mn-cs"/>
              </a:rPr>
              <a:t>的液体。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4</a:t>
            </a:r>
            <a:r>
              <a:rPr lang="zh-CN" altLang="en-US" sz="1200" b="0" i="0" kern="1200" dirty="0" smtClean="0">
                <a:solidFill>
                  <a:schemeClr val="tx1"/>
                </a:solidFill>
                <a:effectLst/>
                <a:latin typeface="+mn-lt"/>
                <a:ea typeface="+mn-ea"/>
                <a:cs typeface="+mn-cs"/>
              </a:rPr>
              <a:t>类 易燃固体、自燃物品和遇湿易燃物品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易燃固体系指燃点低</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对热、撞击、摩擦敏感</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易被外部火源点燃</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燃烧迅速</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并可能散发出有毒烟雾或有毒气体的固体</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但不包括已列入</a:t>
            </a:r>
            <a:r>
              <a:rPr lang="zh-CN" altLang="en-US" sz="1200" b="0" i="0" u="none" strike="noStrike" kern="1200" dirty="0" smtClean="0">
                <a:solidFill>
                  <a:schemeClr val="tx1"/>
                </a:solidFill>
                <a:effectLst/>
                <a:latin typeface="+mn-lt"/>
                <a:ea typeface="+mn-ea"/>
                <a:cs typeface="+mn-cs"/>
                <a:hlinkClick r:id="rId5"/>
              </a:rPr>
              <a:t>爆炸品</a:t>
            </a:r>
            <a:r>
              <a:rPr lang="zh-CN" altLang="en-US" sz="1200" b="0" i="0" kern="1200" dirty="0" smtClean="0">
                <a:solidFill>
                  <a:schemeClr val="tx1"/>
                </a:solidFill>
                <a:effectLst/>
                <a:latin typeface="+mn-lt"/>
                <a:ea typeface="+mn-ea"/>
                <a:cs typeface="+mn-cs"/>
              </a:rPr>
              <a:t>的物品。 </a:t>
            </a:r>
            <a:r>
              <a:rPr lang="zh-CN" altLang="en-US" sz="1200" b="0" i="0" u="none" strike="noStrike" kern="1200" dirty="0" smtClean="0">
                <a:solidFill>
                  <a:schemeClr val="tx1"/>
                </a:solidFill>
                <a:effectLst/>
                <a:latin typeface="+mn-lt"/>
                <a:ea typeface="+mn-ea"/>
                <a:cs typeface="+mn-cs"/>
                <a:hlinkClick r:id="rId6"/>
              </a:rPr>
              <a:t>自燃物品</a:t>
            </a:r>
            <a:r>
              <a:rPr lang="zh-CN" altLang="en-US" sz="1200" b="0" i="0" kern="1200" dirty="0" smtClean="0">
                <a:solidFill>
                  <a:schemeClr val="tx1"/>
                </a:solidFill>
                <a:effectLst/>
                <a:latin typeface="+mn-lt"/>
                <a:ea typeface="+mn-ea"/>
                <a:cs typeface="+mn-cs"/>
              </a:rPr>
              <a:t>系指</a:t>
            </a:r>
            <a:r>
              <a:rPr lang="zh-CN" altLang="en-US" sz="1200" b="0" i="0" u="none" strike="noStrike" kern="1200" dirty="0" smtClean="0">
                <a:solidFill>
                  <a:schemeClr val="tx1"/>
                </a:solidFill>
                <a:effectLst/>
                <a:latin typeface="+mn-lt"/>
                <a:ea typeface="+mn-ea"/>
                <a:cs typeface="+mn-cs"/>
                <a:hlinkClick r:id="rId7"/>
              </a:rPr>
              <a:t>自燃点</a:t>
            </a:r>
            <a:r>
              <a:rPr lang="zh-CN" altLang="en-US" sz="1200" b="0" i="0" kern="1200" dirty="0" smtClean="0">
                <a:solidFill>
                  <a:schemeClr val="tx1"/>
                </a:solidFill>
                <a:effectLst/>
                <a:latin typeface="+mn-lt"/>
                <a:ea typeface="+mn-ea"/>
                <a:cs typeface="+mn-cs"/>
              </a:rPr>
              <a:t>低</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在空气中易发生</a:t>
            </a:r>
            <a:r>
              <a:rPr lang="zh-CN" altLang="en-US" sz="1200" b="0" i="0" u="none" strike="noStrike" kern="1200" dirty="0" smtClean="0">
                <a:solidFill>
                  <a:schemeClr val="tx1"/>
                </a:solidFill>
                <a:effectLst/>
                <a:latin typeface="+mn-lt"/>
                <a:ea typeface="+mn-ea"/>
                <a:cs typeface="+mn-cs"/>
                <a:hlinkClick r:id="rId8"/>
              </a:rPr>
              <a:t>氧化反应</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放出热量</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而自行燃烧的物品。 遇湿易燃物品系指遇水或受潮时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发生剧烈化学反应</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放出大量的易燃气体和热量的物品。有的不需明火，即能燃烧或爆炸。</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5</a:t>
            </a:r>
            <a:r>
              <a:rPr lang="zh-CN" altLang="en-US" sz="1200" b="0" i="0" kern="1200" dirty="0" smtClean="0">
                <a:solidFill>
                  <a:schemeClr val="tx1"/>
                </a:solidFill>
                <a:effectLst/>
                <a:latin typeface="+mn-lt"/>
                <a:ea typeface="+mn-ea"/>
                <a:cs typeface="+mn-cs"/>
              </a:rPr>
              <a:t>类 氧化剂和有机过氧化物</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氧化剂系指处于高</a:t>
            </a:r>
            <a:r>
              <a:rPr lang="zh-CN" altLang="en-US" sz="1200" b="0" i="0" u="none" strike="noStrike" kern="1200" dirty="0" smtClean="0">
                <a:solidFill>
                  <a:schemeClr val="tx1"/>
                </a:solidFill>
                <a:effectLst/>
                <a:latin typeface="+mn-lt"/>
                <a:ea typeface="+mn-ea"/>
                <a:cs typeface="+mn-cs"/>
                <a:hlinkClick r:id="rId9"/>
              </a:rPr>
              <a:t>氧化态</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具有强氧化性，易分解并放出氧和热量的物质。包括含有过氧基的无机物</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其本身不一定可燃</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但能导致可燃物的燃烧，与松软的粉末状可燃物能组成</a:t>
            </a:r>
            <a:r>
              <a:rPr lang="zh-CN" altLang="en-US" sz="1200" b="0" i="0" u="none" strike="noStrike" kern="1200" dirty="0" smtClean="0">
                <a:solidFill>
                  <a:schemeClr val="tx1"/>
                </a:solidFill>
                <a:effectLst/>
                <a:latin typeface="+mn-lt"/>
                <a:ea typeface="+mn-ea"/>
                <a:cs typeface="+mn-cs"/>
                <a:hlinkClick r:id="rId10"/>
              </a:rPr>
              <a:t>爆炸性混合物</a:t>
            </a:r>
            <a:r>
              <a:rPr lang="zh-CN" altLang="en-US" sz="1200" b="0" i="0" kern="1200" dirty="0" smtClean="0">
                <a:solidFill>
                  <a:schemeClr val="tx1"/>
                </a:solidFill>
                <a:effectLst/>
                <a:latin typeface="+mn-lt"/>
                <a:ea typeface="+mn-ea"/>
                <a:cs typeface="+mn-cs"/>
              </a:rPr>
              <a:t>，对热、震动或摩擦较敏感。</a:t>
            </a:r>
            <a:endParaRPr lang="zh-CN" altLang="en-US" sz="1200" b="0" i="0"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hlinkClick r:id="rId11"/>
              </a:rPr>
              <a:t>有机过氧化物</a:t>
            </a:r>
            <a:r>
              <a:rPr lang="zh-CN" altLang="en-US" sz="1200" b="0" i="0" kern="1200" dirty="0" smtClean="0">
                <a:solidFill>
                  <a:schemeClr val="tx1"/>
                </a:solidFill>
                <a:effectLst/>
                <a:latin typeface="+mn-lt"/>
                <a:ea typeface="+mn-ea"/>
                <a:cs typeface="+mn-cs"/>
              </a:rPr>
              <a:t>系指分子组成中含有过氧基的有机物</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其本身易燃易爆，极易分解，对热、震动或摩擦极为敏感。</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6</a:t>
            </a:r>
            <a:r>
              <a:rPr lang="zh-CN" altLang="en-US" sz="1200" b="0" i="0" kern="1200" dirty="0" smtClean="0">
                <a:solidFill>
                  <a:schemeClr val="tx1"/>
                </a:solidFill>
                <a:effectLst/>
                <a:latin typeface="+mn-lt"/>
                <a:ea typeface="+mn-ea"/>
                <a:cs typeface="+mn-cs"/>
              </a:rPr>
              <a:t>类 有毒品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本类化学品系指进入肌体后</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累积达一定的量</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能与体液和器官</a:t>
            </a:r>
            <a:r>
              <a:rPr lang="zh-CN" altLang="en-US" sz="1200" b="0" i="0" u="none" strike="noStrike" kern="1200" dirty="0" smtClean="0">
                <a:solidFill>
                  <a:schemeClr val="tx1"/>
                </a:solidFill>
                <a:effectLst/>
                <a:latin typeface="+mn-lt"/>
                <a:ea typeface="+mn-ea"/>
                <a:cs typeface="+mn-cs"/>
                <a:hlinkClick r:id="rId12"/>
              </a:rPr>
              <a:t>组织发生</a:t>
            </a:r>
            <a:r>
              <a:rPr lang="zh-CN" altLang="en-US" sz="1200" b="0" i="0" kern="1200" dirty="0" smtClean="0">
                <a:solidFill>
                  <a:schemeClr val="tx1"/>
                </a:solidFill>
                <a:effectLst/>
                <a:latin typeface="+mn-lt"/>
                <a:ea typeface="+mn-ea"/>
                <a:cs typeface="+mn-cs"/>
              </a:rPr>
              <a:t>生物化学作用或生物物理学作用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扰乱或破坏肌体的正常生理功能</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引起某些器官和系统暂时性或持久性的病理改变</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甚至危及生命的物品。经口摄取半数致死量</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固体</a:t>
            </a:r>
            <a:r>
              <a:rPr lang="en-US" altLang="zh-CN" sz="1200" b="0" i="0" kern="1200" dirty="0" smtClean="0">
                <a:solidFill>
                  <a:schemeClr val="tx1"/>
                </a:solidFill>
                <a:effectLst/>
                <a:latin typeface="+mn-lt"/>
                <a:ea typeface="+mn-ea"/>
                <a:cs typeface="+mn-cs"/>
              </a:rPr>
              <a:t>LD50≤500mg/kg; </a:t>
            </a:r>
            <a:r>
              <a:rPr lang="zh-CN" altLang="en-US" sz="1200" b="0" i="0" kern="1200" dirty="0" smtClean="0">
                <a:solidFill>
                  <a:schemeClr val="tx1"/>
                </a:solidFill>
                <a:effectLst/>
                <a:latin typeface="+mn-lt"/>
                <a:ea typeface="+mn-ea"/>
                <a:cs typeface="+mn-cs"/>
              </a:rPr>
              <a:t>液体</a:t>
            </a:r>
            <a:r>
              <a:rPr lang="en-US" altLang="zh-CN" sz="1200" b="0" i="0" kern="1200" dirty="0" smtClean="0">
                <a:solidFill>
                  <a:schemeClr val="tx1"/>
                </a:solidFill>
                <a:effectLst/>
                <a:latin typeface="+mn-lt"/>
                <a:ea typeface="+mn-ea"/>
                <a:cs typeface="+mn-cs"/>
              </a:rPr>
              <a:t>LD50≤2000mg/kg; </a:t>
            </a:r>
            <a:r>
              <a:rPr lang="zh-CN" altLang="en-US" sz="1200" b="0" i="0" kern="1200" dirty="0" smtClean="0">
                <a:solidFill>
                  <a:schemeClr val="tx1"/>
                </a:solidFill>
                <a:effectLst/>
                <a:latin typeface="+mn-lt"/>
                <a:ea typeface="+mn-ea"/>
                <a:cs typeface="+mn-cs"/>
              </a:rPr>
              <a:t>经皮肤接触</a:t>
            </a:r>
            <a:r>
              <a:rPr lang="en-US" altLang="zh-CN" sz="1200" b="0" i="0" kern="1200" dirty="0" smtClean="0">
                <a:solidFill>
                  <a:schemeClr val="tx1"/>
                </a:solidFill>
                <a:effectLst/>
                <a:latin typeface="+mn-lt"/>
                <a:ea typeface="+mn-ea"/>
                <a:cs typeface="+mn-cs"/>
              </a:rPr>
              <a:t>24h, </a:t>
            </a:r>
            <a:r>
              <a:rPr lang="zh-CN" altLang="en-US" sz="1200" b="0" i="0" kern="1200" dirty="0" smtClean="0">
                <a:solidFill>
                  <a:schemeClr val="tx1"/>
                </a:solidFill>
                <a:effectLst/>
                <a:latin typeface="+mn-lt"/>
                <a:ea typeface="+mn-ea"/>
                <a:cs typeface="+mn-cs"/>
              </a:rPr>
              <a:t>半数致死量</a:t>
            </a:r>
            <a:r>
              <a:rPr lang="en-US" altLang="zh-CN" sz="1200" b="0" i="0" kern="1200" dirty="0" smtClean="0">
                <a:solidFill>
                  <a:schemeClr val="tx1"/>
                </a:solidFill>
                <a:effectLst/>
                <a:latin typeface="+mn-lt"/>
                <a:ea typeface="+mn-ea"/>
                <a:cs typeface="+mn-cs"/>
              </a:rPr>
              <a:t>LD50 ≤1000mg/kg; </a:t>
            </a:r>
            <a:r>
              <a:rPr lang="zh-CN" altLang="en-US" sz="1200" b="0" i="0" kern="1200" dirty="0" smtClean="0">
                <a:solidFill>
                  <a:schemeClr val="tx1"/>
                </a:solidFill>
                <a:effectLst/>
                <a:latin typeface="+mn-lt"/>
                <a:ea typeface="+mn-ea"/>
                <a:cs typeface="+mn-cs"/>
              </a:rPr>
              <a:t>粉尘、烟雾及蒸气吸入半数致死量</a:t>
            </a:r>
            <a:r>
              <a:rPr lang="en-US" altLang="zh-CN" sz="1200" b="0" i="0" kern="1200" dirty="0" smtClean="0">
                <a:solidFill>
                  <a:schemeClr val="tx1"/>
                </a:solidFill>
                <a:effectLst/>
                <a:latin typeface="+mn-lt"/>
                <a:ea typeface="+mn-ea"/>
                <a:cs typeface="+mn-cs"/>
              </a:rPr>
              <a:t>LC50≤10mg/L</a:t>
            </a:r>
            <a:r>
              <a:rPr lang="zh-CN" altLang="en-US" sz="1200" b="0" i="0" kern="1200" dirty="0" smtClean="0">
                <a:solidFill>
                  <a:schemeClr val="tx1"/>
                </a:solidFill>
                <a:effectLst/>
                <a:latin typeface="+mn-lt"/>
                <a:ea typeface="+mn-ea"/>
                <a:cs typeface="+mn-cs"/>
              </a:rPr>
              <a:t>的固体或液体。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类 放射性物品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本类化学品系指放射性比活度大于</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4×104Bq/kg</a:t>
            </a:r>
            <a:r>
              <a:rPr lang="zh-CN" altLang="en-US" sz="1200" b="0" i="0" kern="1200" dirty="0" smtClean="0">
                <a:solidFill>
                  <a:schemeClr val="tx1"/>
                </a:solidFill>
                <a:effectLst/>
                <a:latin typeface="+mn-lt"/>
                <a:ea typeface="+mn-ea"/>
                <a:cs typeface="+mn-cs"/>
              </a:rPr>
              <a:t>的物品。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8</a:t>
            </a:r>
            <a:r>
              <a:rPr lang="zh-CN" altLang="en-US" sz="1200" b="0" i="0" kern="1200" dirty="0" smtClean="0">
                <a:solidFill>
                  <a:schemeClr val="tx1"/>
                </a:solidFill>
                <a:effectLst/>
                <a:latin typeface="+mn-lt"/>
                <a:ea typeface="+mn-ea"/>
                <a:cs typeface="+mn-cs"/>
              </a:rPr>
              <a:t>类 腐蚀品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本类化学品系指能灼伤人体组织并对金属等物品造成损坏的固体或液体。与皮肤接触在</a:t>
            </a:r>
            <a:r>
              <a:rPr lang="en-US" altLang="zh-CN" sz="1200" b="0" i="0" kern="1200" dirty="0" smtClean="0">
                <a:solidFill>
                  <a:schemeClr val="tx1"/>
                </a:solidFill>
                <a:effectLst/>
                <a:latin typeface="+mn-lt"/>
                <a:ea typeface="+mn-ea"/>
                <a:cs typeface="+mn-cs"/>
              </a:rPr>
              <a:t>4h</a:t>
            </a:r>
            <a:r>
              <a:rPr lang="zh-CN" altLang="en-US" sz="1200" b="0" i="0" kern="1200" dirty="0" smtClean="0">
                <a:solidFill>
                  <a:schemeClr val="tx1"/>
                </a:solidFill>
                <a:effectLst/>
                <a:latin typeface="+mn-lt"/>
                <a:ea typeface="+mn-ea"/>
                <a:cs typeface="+mn-cs"/>
              </a:rPr>
              <a:t>内出现可见坏死现象，或温度在</a:t>
            </a:r>
            <a:r>
              <a:rPr lang="en-US" altLang="zh-CN" sz="1200" b="0" i="0" kern="1200" dirty="0" smtClean="0">
                <a:solidFill>
                  <a:schemeClr val="tx1"/>
                </a:solidFill>
                <a:effectLst/>
                <a:latin typeface="+mn-lt"/>
                <a:ea typeface="+mn-ea"/>
                <a:cs typeface="+mn-cs"/>
              </a:rPr>
              <a:t>55℃</a:t>
            </a:r>
            <a:r>
              <a:rPr lang="zh-CN" altLang="en-US" sz="1200" b="0" i="0" kern="1200" dirty="0" smtClean="0">
                <a:solidFill>
                  <a:schemeClr val="tx1"/>
                </a:solidFill>
                <a:effectLst/>
                <a:latin typeface="+mn-lt"/>
                <a:ea typeface="+mn-ea"/>
                <a:cs typeface="+mn-cs"/>
              </a:rPr>
              <a:t>时，对</a:t>
            </a:r>
            <a:r>
              <a:rPr lang="en-US" altLang="zh-CN" sz="1200" b="0" i="0" kern="1200" dirty="0" smtClean="0">
                <a:solidFill>
                  <a:schemeClr val="tx1"/>
                </a:solidFill>
                <a:effectLst/>
                <a:latin typeface="+mn-lt"/>
                <a:ea typeface="+mn-ea"/>
                <a:cs typeface="+mn-cs"/>
              </a:rPr>
              <a:t>20</a:t>
            </a:r>
            <a:r>
              <a:rPr lang="zh-CN" altLang="en-US" sz="1200" b="0" i="0" kern="1200" dirty="0" smtClean="0">
                <a:solidFill>
                  <a:schemeClr val="tx1"/>
                </a:solidFill>
                <a:effectLst/>
                <a:latin typeface="+mn-lt"/>
                <a:ea typeface="+mn-ea"/>
                <a:cs typeface="+mn-cs"/>
              </a:rPr>
              <a:t>号钢的表面均匀年腐蚀率超过 </a:t>
            </a:r>
            <a:r>
              <a:rPr lang="en-US" altLang="zh-CN" sz="1200" b="0" i="0" kern="1200" dirty="0" smtClean="0">
                <a:solidFill>
                  <a:schemeClr val="tx1"/>
                </a:solidFill>
                <a:effectLst/>
                <a:latin typeface="+mn-lt"/>
                <a:ea typeface="+mn-ea"/>
                <a:cs typeface="+mn-cs"/>
              </a:rPr>
              <a:t>6.25mm/</a:t>
            </a:r>
            <a:r>
              <a:rPr lang="zh-CN" altLang="en-US" sz="1200" b="0" i="0" kern="1200" dirty="0" smtClean="0">
                <a:solidFill>
                  <a:schemeClr val="tx1"/>
                </a:solidFill>
                <a:effectLst/>
                <a:latin typeface="+mn-lt"/>
                <a:ea typeface="+mn-ea"/>
                <a:cs typeface="+mn-cs"/>
              </a:rPr>
              <a:t>年的固体或液体。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对于未列入分类明细表中的危险化学品，可以参照已列出的化学性质相似，危险性相似的物品进行分类。</a:t>
            </a:r>
            <a:endParaRPr lang="zh-CN" altLang="en-US"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753CDD4-EA23-4A30-BB0E-596CC85F5EB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Wingdings" panose="05000000000000000000" pitchFamily="2" charset="2"/>
              <a:buChar char="u"/>
            </a:pPr>
            <a:r>
              <a:rPr lang="zh-CN" altLang="en-US" sz="1200" b="1" dirty="0" smtClean="0"/>
              <a:t>爆炸物                   硝化甘油</a:t>
            </a:r>
            <a:endParaRPr lang="zh-CN" altLang="en-US" sz="1200" b="1" dirty="0" smtClean="0"/>
          </a:p>
          <a:p>
            <a:pPr>
              <a:buFont typeface="Wingdings" panose="05000000000000000000" pitchFamily="2" charset="2"/>
              <a:buChar char="u"/>
            </a:pPr>
            <a:r>
              <a:rPr lang="zh-CN" altLang="en-US" sz="1200" b="1" dirty="0" smtClean="0"/>
              <a:t>易燃气体              氢气、一氧化碳</a:t>
            </a:r>
            <a:endParaRPr lang="zh-CN" altLang="en-US" sz="1200" b="1" dirty="0" smtClean="0"/>
          </a:p>
          <a:p>
            <a:pPr>
              <a:buFont typeface="Wingdings" panose="05000000000000000000" pitchFamily="2" charset="2"/>
              <a:buChar char="u"/>
            </a:pPr>
            <a:r>
              <a:rPr lang="zh-CN" altLang="en-US" sz="1200" b="1" dirty="0" smtClean="0"/>
              <a:t>易燃气溶胶          烃类气溶胶</a:t>
            </a:r>
            <a:endParaRPr lang="zh-CN" altLang="en-US" sz="1200" b="1" dirty="0" smtClean="0"/>
          </a:p>
          <a:p>
            <a:pPr>
              <a:buFont typeface="Wingdings" panose="05000000000000000000" pitchFamily="2" charset="2"/>
              <a:buChar char="u"/>
            </a:pPr>
            <a:r>
              <a:rPr lang="zh-CN" altLang="en-US" sz="1200" b="1" dirty="0" smtClean="0"/>
              <a:t>氧化性气体          氧气、氯气等</a:t>
            </a:r>
            <a:endParaRPr lang="zh-CN" altLang="en-US" sz="1200" b="1" dirty="0" smtClean="0"/>
          </a:p>
          <a:p>
            <a:pPr>
              <a:buFont typeface="Wingdings" panose="05000000000000000000" pitchFamily="2" charset="2"/>
              <a:buChar char="u"/>
            </a:pPr>
            <a:r>
              <a:rPr lang="zh-CN" altLang="en-US" sz="1200" b="1" dirty="0" smtClean="0"/>
              <a:t>压力下气体          高压氢气、高压氯气、高压氮气等</a:t>
            </a:r>
            <a:endParaRPr lang="zh-CN" altLang="en-US" sz="1200" b="1" dirty="0" smtClean="0"/>
          </a:p>
          <a:p>
            <a:pPr>
              <a:buFont typeface="Wingdings" panose="05000000000000000000" pitchFamily="2" charset="2"/>
              <a:buChar char="u"/>
            </a:pPr>
            <a:r>
              <a:rPr lang="zh-CN" altLang="en-US" sz="1200" b="1" dirty="0" smtClean="0"/>
              <a:t>易燃液体              乙醇、乙醚、汽油等</a:t>
            </a:r>
            <a:endParaRPr lang="zh-CN" altLang="en-US" sz="1200" b="1" dirty="0" smtClean="0"/>
          </a:p>
          <a:p>
            <a:pPr>
              <a:buFont typeface="Wingdings" panose="05000000000000000000" pitchFamily="2" charset="2"/>
              <a:buChar char="u"/>
            </a:pPr>
            <a:r>
              <a:rPr lang="zh-CN" altLang="en-US" sz="1200" b="1" dirty="0" smtClean="0"/>
              <a:t>易燃固体              硫磺、松香、镁粉等 </a:t>
            </a:r>
            <a:endParaRPr lang="zh-CN" altLang="en-US" sz="1200" b="1" dirty="0" smtClean="0"/>
          </a:p>
          <a:p>
            <a:pPr>
              <a:buFont typeface="Wingdings" panose="05000000000000000000" pitchFamily="2" charset="2"/>
              <a:buChar char="u"/>
            </a:pPr>
            <a:r>
              <a:rPr lang="zh-CN" altLang="en-US" sz="1200" b="1" dirty="0" smtClean="0"/>
              <a:t>自反应物质或混合物</a:t>
            </a:r>
            <a:endParaRPr lang="zh-CN" altLang="en-US" sz="1200" b="1" dirty="0" smtClean="0"/>
          </a:p>
          <a:p>
            <a:pPr>
              <a:buFont typeface="Wingdings" panose="05000000000000000000" pitchFamily="2" charset="2"/>
              <a:buChar char="u"/>
            </a:pPr>
            <a:r>
              <a:rPr lang="zh-CN" altLang="en-US" sz="1200" b="1" dirty="0" smtClean="0"/>
              <a:t>自燃液体             酒精、汽油、煤油等</a:t>
            </a:r>
            <a:endParaRPr lang="zh-CN" altLang="en-US" sz="1200" b="1" dirty="0" smtClean="0"/>
          </a:p>
          <a:p>
            <a:pPr>
              <a:buFont typeface="Wingdings" panose="05000000000000000000" pitchFamily="2" charset="2"/>
              <a:buChar char="u"/>
            </a:pPr>
            <a:r>
              <a:rPr lang="zh-CN" altLang="en-US" sz="1200" b="1" dirty="0" smtClean="0"/>
              <a:t>自燃固体             白磷</a:t>
            </a:r>
            <a:endParaRPr lang="zh-CN" altLang="en-US" sz="1200" b="1" dirty="0" smtClean="0"/>
          </a:p>
          <a:p>
            <a:pPr>
              <a:buFont typeface="Wingdings" panose="05000000000000000000" pitchFamily="2" charset="2"/>
              <a:buChar char="u"/>
            </a:pPr>
            <a:r>
              <a:rPr lang="zh-CN" altLang="en-US" sz="1200" b="1" dirty="0" smtClean="0"/>
              <a:t>自热物质或混合物</a:t>
            </a:r>
            <a:endParaRPr lang="zh-CN" altLang="en-US" sz="1200" b="1" dirty="0" smtClean="0"/>
          </a:p>
          <a:p>
            <a:pPr>
              <a:buFont typeface="Wingdings" panose="05000000000000000000" pitchFamily="2" charset="2"/>
              <a:buChar char="u"/>
            </a:pPr>
            <a:r>
              <a:rPr lang="zh-CN" altLang="en-US" sz="1200" b="1" dirty="0" smtClean="0"/>
              <a:t>遇水放出易燃气体的物质或混合物      钠、钾等</a:t>
            </a:r>
            <a:endParaRPr lang="zh-CN" altLang="en-US" sz="1200" b="1" dirty="0" smtClean="0"/>
          </a:p>
          <a:p>
            <a:pPr>
              <a:buFont typeface="Wingdings" panose="05000000000000000000" pitchFamily="2" charset="2"/>
              <a:buChar char="u"/>
            </a:pPr>
            <a:r>
              <a:rPr lang="zh-CN" altLang="en-US" sz="1200" b="1" dirty="0" smtClean="0"/>
              <a:t>氧化性液体         双氧水、</a:t>
            </a:r>
            <a:endParaRPr lang="zh-CN" altLang="en-US" sz="1200" b="1" dirty="0" smtClean="0"/>
          </a:p>
          <a:p>
            <a:pPr>
              <a:buFont typeface="Wingdings" panose="05000000000000000000" pitchFamily="2" charset="2"/>
              <a:buChar char="u"/>
            </a:pPr>
            <a:r>
              <a:rPr lang="zh-CN" altLang="en-US" sz="1200" b="1" dirty="0" smtClean="0"/>
              <a:t>氧化性固体         高锰酸钾、氯酸钾</a:t>
            </a:r>
            <a:endParaRPr lang="zh-CN" altLang="en-US" sz="1200" b="1" dirty="0" smtClean="0"/>
          </a:p>
          <a:p>
            <a:pPr>
              <a:buFont typeface="Wingdings" panose="05000000000000000000" pitchFamily="2" charset="2"/>
              <a:buChar char="u"/>
            </a:pPr>
            <a:r>
              <a:rPr lang="zh-CN" altLang="en-US" sz="1200" b="1" dirty="0" smtClean="0"/>
              <a:t>有机过氧化物     过氧化钠、过氧化钾</a:t>
            </a:r>
            <a:endParaRPr lang="zh-CN" altLang="en-US" sz="1200" b="1" dirty="0" smtClean="0"/>
          </a:p>
          <a:p>
            <a:pPr>
              <a:buFont typeface="Wingdings" panose="05000000000000000000" pitchFamily="2" charset="2"/>
              <a:buChar char="u"/>
            </a:pPr>
            <a:r>
              <a:rPr lang="zh-CN" altLang="en-US" sz="1200" b="1" dirty="0" smtClean="0"/>
              <a:t>金属腐蚀剂        </a:t>
            </a:r>
            <a:endParaRPr lang="zh-CN" altLang="en-US" sz="1200" b="1" dirty="0" smtClean="0"/>
          </a:p>
          <a:p>
            <a:pPr>
              <a:lnSpc>
                <a:spcPct val="90000"/>
              </a:lnSpc>
            </a:pPr>
            <a:r>
              <a:rPr lang="zh-CN" altLang="en-US" dirty="0" smtClean="0">
                <a:solidFill>
                  <a:schemeClr val="hlink"/>
                </a:solidFill>
              </a:rPr>
              <a:t>气溶胶 </a:t>
            </a:r>
            <a:r>
              <a:rPr lang="zh-CN" altLang="en-US" dirty="0" smtClean="0"/>
              <a:t>是液态或固态微粒在空气中的悬浮体系。它们能作为水滴和冰晶的凝结核、太阳辐射的吸收体和散射体，并参与各种化学循环，是大气的重要组成部分。</a:t>
            </a:r>
            <a:endParaRPr lang="zh-CN" altLang="en-US" dirty="0" smtClean="0"/>
          </a:p>
          <a:p>
            <a:pPr>
              <a:lnSpc>
                <a:spcPct val="90000"/>
              </a:lnSpc>
            </a:pPr>
            <a:endParaRPr lang="zh-CN" altLang="en-US" dirty="0" smtClean="0"/>
          </a:p>
          <a:p>
            <a:pPr>
              <a:lnSpc>
                <a:spcPct val="90000"/>
              </a:lnSpc>
            </a:pPr>
            <a:r>
              <a:rPr lang="zh-CN" altLang="en-US" dirty="0" smtClean="0">
                <a:solidFill>
                  <a:schemeClr val="hlink"/>
                </a:solidFill>
              </a:rPr>
              <a:t>成分</a:t>
            </a:r>
            <a:r>
              <a:rPr lang="zh-CN" altLang="en-US" dirty="0" smtClean="0"/>
              <a:t> 大气中二氧化硫转化形成的硫酸盐，是气溶胶的主要成分之一。气溶胶中的有机物</a:t>
            </a:r>
            <a:r>
              <a:rPr lang="en-US" altLang="zh-CN" dirty="0" smtClean="0"/>
              <a:t>,</a:t>
            </a:r>
            <a:r>
              <a:rPr lang="zh-CN" altLang="en-US" dirty="0" smtClean="0"/>
              <a:t>更是许多种类有机物的复杂混合物，其中包括稀烃、烷烃、芳烃、多环芳烃、醛、酮、酸、醌、酯，以及有机氮化物和有机硫化物等。  </a:t>
            </a:r>
            <a:endParaRPr lang="zh-CN" altLang="en-US" dirty="0" smtClean="0"/>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类 爆炸品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本类化学品指在外界作用下</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如受热、受压、撞击等</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，能发生剧烈的化学反应，瞬时产生大量的气体和热量，使周围压力急骤上升，发生爆炸</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对周围环境造成破坏的物品，也包括无整体爆炸危险，但具有燃烧、抛射及较小爆炸危险的物品。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类 压缩气体和液化气体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本类化学品系指压缩、液化或加压溶解的气体，并应符合下述两种情况之一者：</a:t>
            </a:r>
            <a:endParaRPr lang="zh-CN" altLang="en-US"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临界温度低于</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，或在</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时，其蒸气压力大于</a:t>
            </a:r>
            <a:r>
              <a:rPr lang="en-US" altLang="zh-CN" sz="1200" b="0" i="0" kern="1200" dirty="0" smtClean="0">
                <a:solidFill>
                  <a:schemeClr val="tx1"/>
                </a:solidFill>
                <a:effectLst/>
                <a:latin typeface="+mn-lt"/>
                <a:ea typeface="+mn-ea"/>
                <a:cs typeface="+mn-cs"/>
              </a:rPr>
              <a:t>294kPa</a:t>
            </a:r>
            <a:r>
              <a:rPr lang="zh-CN" altLang="en-US" sz="1200" b="0" i="0" kern="1200" dirty="0" smtClean="0">
                <a:solidFill>
                  <a:schemeClr val="tx1"/>
                </a:solidFill>
                <a:effectLst/>
                <a:latin typeface="+mn-lt"/>
                <a:ea typeface="+mn-ea"/>
                <a:cs typeface="+mn-cs"/>
              </a:rPr>
              <a:t>的压缩或</a:t>
            </a:r>
            <a:r>
              <a:rPr lang="zh-CN" altLang="en-US" sz="1200" b="0" i="0" u="none" strike="noStrike" kern="1200" dirty="0" smtClean="0">
                <a:solidFill>
                  <a:schemeClr val="tx1"/>
                </a:solidFill>
                <a:effectLst/>
                <a:latin typeface="+mn-lt"/>
                <a:ea typeface="+mn-ea"/>
                <a:cs typeface="+mn-cs"/>
                <a:hlinkClick r:id="rId3"/>
              </a:rPr>
              <a:t>液化气体</a:t>
            </a:r>
            <a:r>
              <a:rPr lang="zh-CN" altLang="en-US" sz="1200" b="0" i="0" kern="1200" dirty="0" smtClean="0">
                <a:solidFill>
                  <a:schemeClr val="tx1"/>
                </a:solidFill>
                <a:effectLst/>
                <a:latin typeface="+mn-lt"/>
                <a:ea typeface="+mn-ea"/>
                <a:cs typeface="+mn-cs"/>
              </a:rPr>
              <a:t>；</a:t>
            </a:r>
            <a:endParaRPr lang="zh-CN" altLang="en-US"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b.</a:t>
            </a:r>
            <a:r>
              <a:rPr lang="zh-CN" altLang="en-US" sz="1200" b="0" i="0" kern="1200" dirty="0" smtClean="0">
                <a:solidFill>
                  <a:schemeClr val="tx1"/>
                </a:solidFill>
                <a:effectLst/>
                <a:latin typeface="+mn-lt"/>
                <a:ea typeface="+mn-ea"/>
                <a:cs typeface="+mn-cs"/>
              </a:rPr>
              <a:t>温度在</a:t>
            </a:r>
            <a:r>
              <a:rPr lang="en-US" altLang="zh-CN" sz="1200" b="0" i="0" kern="1200" dirty="0" smtClean="0">
                <a:solidFill>
                  <a:schemeClr val="tx1"/>
                </a:solidFill>
                <a:effectLst/>
                <a:latin typeface="+mn-lt"/>
                <a:ea typeface="+mn-ea"/>
                <a:cs typeface="+mn-cs"/>
              </a:rPr>
              <a:t>21.1℃</a:t>
            </a:r>
            <a:r>
              <a:rPr lang="zh-CN" altLang="en-US" sz="1200" b="0" i="0" kern="1200" dirty="0" smtClean="0">
                <a:solidFill>
                  <a:schemeClr val="tx1"/>
                </a:solidFill>
                <a:effectLst/>
                <a:latin typeface="+mn-lt"/>
                <a:ea typeface="+mn-ea"/>
                <a:cs typeface="+mn-cs"/>
              </a:rPr>
              <a:t>时，气体的</a:t>
            </a:r>
            <a:r>
              <a:rPr lang="zh-CN" altLang="en-US" sz="1200" b="0" i="0" u="none" strike="noStrike" kern="1200" dirty="0" smtClean="0">
                <a:solidFill>
                  <a:schemeClr val="tx1"/>
                </a:solidFill>
                <a:effectLst/>
                <a:latin typeface="+mn-lt"/>
                <a:ea typeface="+mn-ea"/>
                <a:cs typeface="+mn-cs"/>
                <a:hlinkClick r:id="rId4"/>
              </a:rPr>
              <a:t>绝对压力</a:t>
            </a:r>
            <a:r>
              <a:rPr lang="zh-CN" altLang="en-US" sz="1200" b="0" i="0" kern="1200" dirty="0" smtClean="0">
                <a:solidFill>
                  <a:schemeClr val="tx1"/>
                </a:solidFill>
                <a:effectLst/>
                <a:latin typeface="+mn-lt"/>
                <a:ea typeface="+mn-ea"/>
                <a:cs typeface="+mn-cs"/>
              </a:rPr>
              <a:t>大于</a:t>
            </a:r>
            <a:r>
              <a:rPr lang="en-US" altLang="zh-CN" sz="1200" b="0" i="0" kern="1200" dirty="0" smtClean="0">
                <a:solidFill>
                  <a:schemeClr val="tx1"/>
                </a:solidFill>
                <a:effectLst/>
                <a:latin typeface="+mn-lt"/>
                <a:ea typeface="+mn-ea"/>
                <a:cs typeface="+mn-cs"/>
              </a:rPr>
              <a:t>275kPa</a:t>
            </a:r>
            <a:r>
              <a:rPr lang="zh-CN" altLang="en-US" sz="1200" b="0" i="0" kern="1200" dirty="0" smtClean="0">
                <a:solidFill>
                  <a:schemeClr val="tx1"/>
                </a:solidFill>
                <a:effectLst/>
                <a:latin typeface="+mn-lt"/>
                <a:ea typeface="+mn-ea"/>
                <a:cs typeface="+mn-cs"/>
              </a:rPr>
              <a:t>，或在</a:t>
            </a:r>
            <a:r>
              <a:rPr lang="en-US" altLang="zh-CN" sz="1200" b="0" i="0" kern="1200" dirty="0" smtClean="0">
                <a:solidFill>
                  <a:schemeClr val="tx1"/>
                </a:solidFill>
                <a:effectLst/>
                <a:latin typeface="+mn-lt"/>
                <a:ea typeface="+mn-ea"/>
                <a:cs typeface="+mn-cs"/>
              </a:rPr>
              <a:t>54.4℃</a:t>
            </a:r>
            <a:r>
              <a:rPr lang="zh-CN" altLang="en-US" sz="1200" b="0" i="0" kern="1200" dirty="0" smtClean="0">
                <a:solidFill>
                  <a:schemeClr val="tx1"/>
                </a:solidFill>
                <a:effectLst/>
                <a:latin typeface="+mn-lt"/>
                <a:ea typeface="+mn-ea"/>
                <a:cs typeface="+mn-cs"/>
              </a:rPr>
              <a:t>时</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气体的绝对压力大于</a:t>
            </a:r>
            <a:r>
              <a:rPr lang="en-US" altLang="zh-CN" sz="1200" b="0" i="0" kern="1200" dirty="0" smtClean="0">
                <a:solidFill>
                  <a:schemeClr val="tx1"/>
                </a:solidFill>
                <a:effectLst/>
                <a:latin typeface="+mn-lt"/>
                <a:ea typeface="+mn-ea"/>
                <a:cs typeface="+mn-cs"/>
              </a:rPr>
              <a:t>715kPa</a:t>
            </a:r>
            <a:r>
              <a:rPr lang="zh-CN" altLang="en-US" sz="1200" b="0" i="0" kern="1200" dirty="0" smtClean="0">
                <a:solidFill>
                  <a:schemeClr val="tx1"/>
                </a:solidFill>
                <a:effectLst/>
                <a:latin typeface="+mn-lt"/>
                <a:ea typeface="+mn-ea"/>
                <a:cs typeface="+mn-cs"/>
              </a:rPr>
              <a:t>的压缩气体；或在</a:t>
            </a:r>
            <a:r>
              <a:rPr lang="en-US" altLang="zh-CN" sz="1200" b="0" i="0" kern="1200" dirty="0" smtClean="0">
                <a:solidFill>
                  <a:schemeClr val="tx1"/>
                </a:solidFill>
                <a:effectLst/>
                <a:latin typeface="+mn-lt"/>
                <a:ea typeface="+mn-ea"/>
                <a:cs typeface="+mn-cs"/>
              </a:rPr>
              <a:t>37.8℃</a:t>
            </a:r>
            <a:r>
              <a:rPr lang="zh-CN" altLang="en-US" sz="1200" b="0" i="0" kern="1200" dirty="0" smtClean="0">
                <a:solidFill>
                  <a:schemeClr val="tx1"/>
                </a:solidFill>
                <a:effectLst/>
                <a:latin typeface="+mn-lt"/>
                <a:ea typeface="+mn-ea"/>
                <a:cs typeface="+mn-cs"/>
              </a:rPr>
              <a:t>时，雷德蒸气压力大于</a:t>
            </a:r>
            <a:r>
              <a:rPr lang="en-US" altLang="zh-CN" sz="1200" b="0" i="0" kern="1200" dirty="0" smtClean="0">
                <a:solidFill>
                  <a:schemeClr val="tx1"/>
                </a:solidFill>
                <a:effectLst/>
                <a:latin typeface="+mn-lt"/>
                <a:ea typeface="+mn-ea"/>
                <a:cs typeface="+mn-cs"/>
              </a:rPr>
              <a:t>275kPa</a:t>
            </a:r>
            <a:r>
              <a:rPr lang="zh-CN" altLang="en-US" sz="1200" b="0" i="0" kern="1200" dirty="0" smtClean="0">
                <a:solidFill>
                  <a:schemeClr val="tx1"/>
                </a:solidFill>
                <a:effectLst/>
                <a:latin typeface="+mn-lt"/>
                <a:ea typeface="+mn-ea"/>
                <a:cs typeface="+mn-cs"/>
              </a:rPr>
              <a:t>的液化气体或加压溶解的气体。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类 易燃液体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易燃液体分类、警示标签和警示性说明见</a:t>
            </a:r>
            <a:r>
              <a:rPr lang="en-US" altLang="zh-CN" sz="1200" b="0" i="0" kern="1200" dirty="0" smtClean="0">
                <a:solidFill>
                  <a:schemeClr val="tx1"/>
                </a:solidFill>
                <a:effectLst/>
                <a:latin typeface="+mn-lt"/>
                <a:ea typeface="+mn-ea"/>
                <a:cs typeface="+mn-cs"/>
              </a:rPr>
              <a:t>GB20581</a:t>
            </a:r>
            <a:r>
              <a:rPr lang="zh-CN" altLang="en-US" sz="1200" b="0" i="0" kern="1200" dirty="0" smtClean="0">
                <a:solidFill>
                  <a:schemeClr val="tx1"/>
                </a:solidFill>
                <a:effectLst/>
                <a:latin typeface="+mn-lt"/>
                <a:ea typeface="+mn-ea"/>
                <a:cs typeface="+mn-cs"/>
              </a:rPr>
              <a:t>。</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易燃液体是指闪点不高于</a:t>
            </a:r>
            <a:r>
              <a:rPr lang="en-US" altLang="zh-CN" sz="1200" b="0" i="0" kern="1200" dirty="0" smtClean="0">
                <a:solidFill>
                  <a:schemeClr val="tx1"/>
                </a:solidFill>
                <a:effectLst/>
                <a:latin typeface="+mn-lt"/>
                <a:ea typeface="+mn-ea"/>
                <a:cs typeface="+mn-cs"/>
              </a:rPr>
              <a:t>63℃</a:t>
            </a:r>
            <a:r>
              <a:rPr lang="zh-CN" altLang="en-US" sz="1200" b="0" i="0" kern="1200" dirty="0" smtClean="0">
                <a:solidFill>
                  <a:schemeClr val="tx1"/>
                </a:solidFill>
                <a:effectLst/>
                <a:latin typeface="+mn-lt"/>
                <a:ea typeface="+mn-ea"/>
                <a:cs typeface="+mn-cs"/>
              </a:rPr>
              <a:t>的液体。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4</a:t>
            </a:r>
            <a:r>
              <a:rPr lang="zh-CN" altLang="en-US" sz="1200" b="0" i="0" kern="1200" dirty="0" smtClean="0">
                <a:solidFill>
                  <a:schemeClr val="tx1"/>
                </a:solidFill>
                <a:effectLst/>
                <a:latin typeface="+mn-lt"/>
                <a:ea typeface="+mn-ea"/>
                <a:cs typeface="+mn-cs"/>
              </a:rPr>
              <a:t>类 易燃固体、自燃物品和遇湿易燃物品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易燃固体系指燃点低</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对热、撞击、摩擦敏感</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易被外部火源点燃</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燃烧迅速</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并可能散发出有毒烟雾或有毒气体的固体</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但不包括已列入</a:t>
            </a:r>
            <a:r>
              <a:rPr lang="zh-CN" altLang="en-US" sz="1200" b="0" i="0" u="none" strike="noStrike" kern="1200" dirty="0" smtClean="0">
                <a:solidFill>
                  <a:schemeClr val="tx1"/>
                </a:solidFill>
                <a:effectLst/>
                <a:latin typeface="+mn-lt"/>
                <a:ea typeface="+mn-ea"/>
                <a:cs typeface="+mn-cs"/>
                <a:hlinkClick r:id="rId5"/>
              </a:rPr>
              <a:t>爆炸品</a:t>
            </a:r>
            <a:r>
              <a:rPr lang="zh-CN" altLang="en-US" sz="1200" b="0" i="0" kern="1200" dirty="0" smtClean="0">
                <a:solidFill>
                  <a:schemeClr val="tx1"/>
                </a:solidFill>
                <a:effectLst/>
                <a:latin typeface="+mn-lt"/>
                <a:ea typeface="+mn-ea"/>
                <a:cs typeface="+mn-cs"/>
              </a:rPr>
              <a:t>的物品。 </a:t>
            </a:r>
            <a:r>
              <a:rPr lang="zh-CN" altLang="en-US" sz="1200" b="0" i="0" u="none" strike="noStrike" kern="1200" dirty="0" smtClean="0">
                <a:solidFill>
                  <a:schemeClr val="tx1"/>
                </a:solidFill>
                <a:effectLst/>
                <a:latin typeface="+mn-lt"/>
                <a:ea typeface="+mn-ea"/>
                <a:cs typeface="+mn-cs"/>
                <a:hlinkClick r:id="rId6"/>
              </a:rPr>
              <a:t>自燃物品</a:t>
            </a:r>
            <a:r>
              <a:rPr lang="zh-CN" altLang="en-US" sz="1200" b="0" i="0" kern="1200" dirty="0" smtClean="0">
                <a:solidFill>
                  <a:schemeClr val="tx1"/>
                </a:solidFill>
                <a:effectLst/>
                <a:latin typeface="+mn-lt"/>
                <a:ea typeface="+mn-ea"/>
                <a:cs typeface="+mn-cs"/>
              </a:rPr>
              <a:t>系指</a:t>
            </a:r>
            <a:r>
              <a:rPr lang="zh-CN" altLang="en-US" sz="1200" b="0" i="0" u="none" strike="noStrike" kern="1200" dirty="0" smtClean="0">
                <a:solidFill>
                  <a:schemeClr val="tx1"/>
                </a:solidFill>
                <a:effectLst/>
                <a:latin typeface="+mn-lt"/>
                <a:ea typeface="+mn-ea"/>
                <a:cs typeface="+mn-cs"/>
                <a:hlinkClick r:id="rId7"/>
              </a:rPr>
              <a:t>自燃点</a:t>
            </a:r>
            <a:r>
              <a:rPr lang="zh-CN" altLang="en-US" sz="1200" b="0" i="0" kern="1200" dirty="0" smtClean="0">
                <a:solidFill>
                  <a:schemeClr val="tx1"/>
                </a:solidFill>
                <a:effectLst/>
                <a:latin typeface="+mn-lt"/>
                <a:ea typeface="+mn-ea"/>
                <a:cs typeface="+mn-cs"/>
              </a:rPr>
              <a:t>低</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在空气中易发生</a:t>
            </a:r>
            <a:r>
              <a:rPr lang="zh-CN" altLang="en-US" sz="1200" b="0" i="0" u="none" strike="noStrike" kern="1200" dirty="0" smtClean="0">
                <a:solidFill>
                  <a:schemeClr val="tx1"/>
                </a:solidFill>
                <a:effectLst/>
                <a:latin typeface="+mn-lt"/>
                <a:ea typeface="+mn-ea"/>
                <a:cs typeface="+mn-cs"/>
                <a:hlinkClick r:id="rId8"/>
              </a:rPr>
              <a:t>氧化反应</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放出热量</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而自行燃烧的物品。 遇湿易燃物品系指遇水或受潮时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发生剧烈化学反应</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放出大量的易燃气体和热量的物品。有的不需明火，即能燃烧或爆炸。</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5</a:t>
            </a:r>
            <a:r>
              <a:rPr lang="zh-CN" altLang="en-US" sz="1200" b="0" i="0" kern="1200" dirty="0" smtClean="0">
                <a:solidFill>
                  <a:schemeClr val="tx1"/>
                </a:solidFill>
                <a:effectLst/>
                <a:latin typeface="+mn-lt"/>
                <a:ea typeface="+mn-ea"/>
                <a:cs typeface="+mn-cs"/>
              </a:rPr>
              <a:t>类 氧化剂和有机过氧化物</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氧化剂系指处于高</a:t>
            </a:r>
            <a:r>
              <a:rPr lang="zh-CN" altLang="en-US" sz="1200" b="0" i="0" u="none" strike="noStrike" kern="1200" dirty="0" smtClean="0">
                <a:solidFill>
                  <a:schemeClr val="tx1"/>
                </a:solidFill>
                <a:effectLst/>
                <a:latin typeface="+mn-lt"/>
                <a:ea typeface="+mn-ea"/>
                <a:cs typeface="+mn-cs"/>
                <a:hlinkClick r:id="rId9"/>
              </a:rPr>
              <a:t>氧化态</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具有强氧化性，易分解并放出氧和热量的物质。包括含有过氧基的无机物</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其本身不一定可燃</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但能导致可燃物的燃烧，与松软的粉末状可燃物能组成</a:t>
            </a:r>
            <a:r>
              <a:rPr lang="zh-CN" altLang="en-US" sz="1200" b="0" i="0" u="none" strike="noStrike" kern="1200" dirty="0" smtClean="0">
                <a:solidFill>
                  <a:schemeClr val="tx1"/>
                </a:solidFill>
                <a:effectLst/>
                <a:latin typeface="+mn-lt"/>
                <a:ea typeface="+mn-ea"/>
                <a:cs typeface="+mn-cs"/>
                <a:hlinkClick r:id="rId10"/>
              </a:rPr>
              <a:t>爆炸性混合物</a:t>
            </a:r>
            <a:r>
              <a:rPr lang="zh-CN" altLang="en-US" sz="1200" b="0" i="0" kern="1200" dirty="0" smtClean="0">
                <a:solidFill>
                  <a:schemeClr val="tx1"/>
                </a:solidFill>
                <a:effectLst/>
                <a:latin typeface="+mn-lt"/>
                <a:ea typeface="+mn-ea"/>
                <a:cs typeface="+mn-cs"/>
              </a:rPr>
              <a:t>，对热、震动或摩擦较敏感。</a:t>
            </a:r>
            <a:endParaRPr lang="zh-CN" altLang="en-US" sz="1200" b="0" i="0"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hlinkClick r:id="rId11"/>
              </a:rPr>
              <a:t>有机过氧化物</a:t>
            </a:r>
            <a:r>
              <a:rPr lang="zh-CN" altLang="en-US" sz="1200" b="0" i="0" kern="1200" dirty="0" smtClean="0">
                <a:solidFill>
                  <a:schemeClr val="tx1"/>
                </a:solidFill>
                <a:effectLst/>
                <a:latin typeface="+mn-lt"/>
                <a:ea typeface="+mn-ea"/>
                <a:cs typeface="+mn-cs"/>
              </a:rPr>
              <a:t>系指分子组成中含有过氧基的有机物</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其本身易燃易爆，极易分解，对热、震动或摩擦极为敏感。</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6</a:t>
            </a:r>
            <a:r>
              <a:rPr lang="zh-CN" altLang="en-US" sz="1200" b="0" i="0" kern="1200" dirty="0" smtClean="0">
                <a:solidFill>
                  <a:schemeClr val="tx1"/>
                </a:solidFill>
                <a:effectLst/>
                <a:latin typeface="+mn-lt"/>
                <a:ea typeface="+mn-ea"/>
                <a:cs typeface="+mn-cs"/>
              </a:rPr>
              <a:t>类 有毒品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本类化学品系指进入肌体后</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累积达一定的量</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能与体液和器官</a:t>
            </a:r>
            <a:r>
              <a:rPr lang="zh-CN" altLang="en-US" sz="1200" b="0" i="0" u="none" strike="noStrike" kern="1200" dirty="0" smtClean="0">
                <a:solidFill>
                  <a:schemeClr val="tx1"/>
                </a:solidFill>
                <a:effectLst/>
                <a:latin typeface="+mn-lt"/>
                <a:ea typeface="+mn-ea"/>
                <a:cs typeface="+mn-cs"/>
                <a:hlinkClick r:id="rId12"/>
              </a:rPr>
              <a:t>组织发生</a:t>
            </a:r>
            <a:r>
              <a:rPr lang="zh-CN" altLang="en-US" sz="1200" b="0" i="0" kern="1200" dirty="0" smtClean="0">
                <a:solidFill>
                  <a:schemeClr val="tx1"/>
                </a:solidFill>
                <a:effectLst/>
                <a:latin typeface="+mn-lt"/>
                <a:ea typeface="+mn-ea"/>
                <a:cs typeface="+mn-cs"/>
              </a:rPr>
              <a:t>生物化学作用或生物物理学作用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扰乱或破坏肌体的正常生理功能</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引起某些器官和系统暂时性或持久性的病理改变</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甚至危及生命的物品。经口摄取半数致死量</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固体</a:t>
            </a:r>
            <a:r>
              <a:rPr lang="en-US" altLang="zh-CN" sz="1200" b="0" i="0" kern="1200" dirty="0" smtClean="0">
                <a:solidFill>
                  <a:schemeClr val="tx1"/>
                </a:solidFill>
                <a:effectLst/>
                <a:latin typeface="+mn-lt"/>
                <a:ea typeface="+mn-ea"/>
                <a:cs typeface="+mn-cs"/>
              </a:rPr>
              <a:t>LD50≤500mg/kg; </a:t>
            </a:r>
            <a:r>
              <a:rPr lang="zh-CN" altLang="en-US" sz="1200" b="0" i="0" kern="1200" dirty="0" smtClean="0">
                <a:solidFill>
                  <a:schemeClr val="tx1"/>
                </a:solidFill>
                <a:effectLst/>
                <a:latin typeface="+mn-lt"/>
                <a:ea typeface="+mn-ea"/>
                <a:cs typeface="+mn-cs"/>
              </a:rPr>
              <a:t>液体</a:t>
            </a:r>
            <a:r>
              <a:rPr lang="en-US" altLang="zh-CN" sz="1200" b="0" i="0" kern="1200" dirty="0" smtClean="0">
                <a:solidFill>
                  <a:schemeClr val="tx1"/>
                </a:solidFill>
                <a:effectLst/>
                <a:latin typeface="+mn-lt"/>
                <a:ea typeface="+mn-ea"/>
                <a:cs typeface="+mn-cs"/>
              </a:rPr>
              <a:t>LD50≤2000mg/kg; </a:t>
            </a:r>
            <a:r>
              <a:rPr lang="zh-CN" altLang="en-US" sz="1200" b="0" i="0" kern="1200" dirty="0" smtClean="0">
                <a:solidFill>
                  <a:schemeClr val="tx1"/>
                </a:solidFill>
                <a:effectLst/>
                <a:latin typeface="+mn-lt"/>
                <a:ea typeface="+mn-ea"/>
                <a:cs typeface="+mn-cs"/>
              </a:rPr>
              <a:t>经皮肤接触</a:t>
            </a:r>
            <a:r>
              <a:rPr lang="en-US" altLang="zh-CN" sz="1200" b="0" i="0" kern="1200" dirty="0" smtClean="0">
                <a:solidFill>
                  <a:schemeClr val="tx1"/>
                </a:solidFill>
                <a:effectLst/>
                <a:latin typeface="+mn-lt"/>
                <a:ea typeface="+mn-ea"/>
                <a:cs typeface="+mn-cs"/>
              </a:rPr>
              <a:t>24h, </a:t>
            </a:r>
            <a:r>
              <a:rPr lang="zh-CN" altLang="en-US" sz="1200" b="0" i="0" kern="1200" dirty="0" smtClean="0">
                <a:solidFill>
                  <a:schemeClr val="tx1"/>
                </a:solidFill>
                <a:effectLst/>
                <a:latin typeface="+mn-lt"/>
                <a:ea typeface="+mn-ea"/>
                <a:cs typeface="+mn-cs"/>
              </a:rPr>
              <a:t>半数致死量</a:t>
            </a:r>
            <a:r>
              <a:rPr lang="en-US" altLang="zh-CN" sz="1200" b="0" i="0" kern="1200" dirty="0" smtClean="0">
                <a:solidFill>
                  <a:schemeClr val="tx1"/>
                </a:solidFill>
                <a:effectLst/>
                <a:latin typeface="+mn-lt"/>
                <a:ea typeface="+mn-ea"/>
                <a:cs typeface="+mn-cs"/>
              </a:rPr>
              <a:t>LD50 ≤1000mg/kg; </a:t>
            </a:r>
            <a:r>
              <a:rPr lang="zh-CN" altLang="en-US" sz="1200" b="0" i="0" kern="1200" dirty="0" smtClean="0">
                <a:solidFill>
                  <a:schemeClr val="tx1"/>
                </a:solidFill>
                <a:effectLst/>
                <a:latin typeface="+mn-lt"/>
                <a:ea typeface="+mn-ea"/>
                <a:cs typeface="+mn-cs"/>
              </a:rPr>
              <a:t>粉尘、烟雾及蒸气吸入半数致死量</a:t>
            </a:r>
            <a:r>
              <a:rPr lang="en-US" altLang="zh-CN" sz="1200" b="0" i="0" kern="1200" dirty="0" smtClean="0">
                <a:solidFill>
                  <a:schemeClr val="tx1"/>
                </a:solidFill>
                <a:effectLst/>
                <a:latin typeface="+mn-lt"/>
                <a:ea typeface="+mn-ea"/>
                <a:cs typeface="+mn-cs"/>
              </a:rPr>
              <a:t>LC50≤10mg/L</a:t>
            </a:r>
            <a:r>
              <a:rPr lang="zh-CN" altLang="en-US" sz="1200" b="0" i="0" kern="1200" dirty="0" smtClean="0">
                <a:solidFill>
                  <a:schemeClr val="tx1"/>
                </a:solidFill>
                <a:effectLst/>
                <a:latin typeface="+mn-lt"/>
                <a:ea typeface="+mn-ea"/>
                <a:cs typeface="+mn-cs"/>
              </a:rPr>
              <a:t>的固体或液体。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类 放射性物品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本类化学品系指放射性比活度大于</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4×104Bq/kg</a:t>
            </a:r>
            <a:r>
              <a:rPr lang="zh-CN" altLang="en-US" sz="1200" b="0" i="0" kern="1200" dirty="0" smtClean="0">
                <a:solidFill>
                  <a:schemeClr val="tx1"/>
                </a:solidFill>
                <a:effectLst/>
                <a:latin typeface="+mn-lt"/>
                <a:ea typeface="+mn-ea"/>
                <a:cs typeface="+mn-cs"/>
              </a:rPr>
              <a:t>的物品。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8</a:t>
            </a:r>
            <a:r>
              <a:rPr lang="zh-CN" altLang="en-US" sz="1200" b="0" i="0" kern="1200" dirty="0" smtClean="0">
                <a:solidFill>
                  <a:schemeClr val="tx1"/>
                </a:solidFill>
                <a:effectLst/>
                <a:latin typeface="+mn-lt"/>
                <a:ea typeface="+mn-ea"/>
                <a:cs typeface="+mn-cs"/>
              </a:rPr>
              <a:t>类 腐蚀品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本类化学品系指能灼伤人体组织并对金属等物品造成损坏的固体或液体。与皮肤接触在</a:t>
            </a:r>
            <a:r>
              <a:rPr lang="en-US" altLang="zh-CN" sz="1200" b="0" i="0" kern="1200" dirty="0" smtClean="0">
                <a:solidFill>
                  <a:schemeClr val="tx1"/>
                </a:solidFill>
                <a:effectLst/>
                <a:latin typeface="+mn-lt"/>
                <a:ea typeface="+mn-ea"/>
                <a:cs typeface="+mn-cs"/>
              </a:rPr>
              <a:t>4h</a:t>
            </a:r>
            <a:r>
              <a:rPr lang="zh-CN" altLang="en-US" sz="1200" b="0" i="0" kern="1200" dirty="0" smtClean="0">
                <a:solidFill>
                  <a:schemeClr val="tx1"/>
                </a:solidFill>
                <a:effectLst/>
                <a:latin typeface="+mn-lt"/>
                <a:ea typeface="+mn-ea"/>
                <a:cs typeface="+mn-cs"/>
              </a:rPr>
              <a:t>内出现可见坏死现象，或温度在</a:t>
            </a:r>
            <a:r>
              <a:rPr lang="en-US" altLang="zh-CN" sz="1200" b="0" i="0" kern="1200" dirty="0" smtClean="0">
                <a:solidFill>
                  <a:schemeClr val="tx1"/>
                </a:solidFill>
                <a:effectLst/>
                <a:latin typeface="+mn-lt"/>
                <a:ea typeface="+mn-ea"/>
                <a:cs typeface="+mn-cs"/>
              </a:rPr>
              <a:t>55℃</a:t>
            </a:r>
            <a:r>
              <a:rPr lang="zh-CN" altLang="en-US" sz="1200" b="0" i="0" kern="1200" dirty="0" smtClean="0">
                <a:solidFill>
                  <a:schemeClr val="tx1"/>
                </a:solidFill>
                <a:effectLst/>
                <a:latin typeface="+mn-lt"/>
                <a:ea typeface="+mn-ea"/>
                <a:cs typeface="+mn-cs"/>
              </a:rPr>
              <a:t>时，对</a:t>
            </a:r>
            <a:r>
              <a:rPr lang="en-US" altLang="zh-CN" sz="1200" b="0" i="0" kern="1200" dirty="0" smtClean="0">
                <a:solidFill>
                  <a:schemeClr val="tx1"/>
                </a:solidFill>
                <a:effectLst/>
                <a:latin typeface="+mn-lt"/>
                <a:ea typeface="+mn-ea"/>
                <a:cs typeface="+mn-cs"/>
              </a:rPr>
              <a:t>20</a:t>
            </a:r>
            <a:r>
              <a:rPr lang="zh-CN" altLang="en-US" sz="1200" b="0" i="0" kern="1200" dirty="0" smtClean="0">
                <a:solidFill>
                  <a:schemeClr val="tx1"/>
                </a:solidFill>
                <a:effectLst/>
                <a:latin typeface="+mn-lt"/>
                <a:ea typeface="+mn-ea"/>
                <a:cs typeface="+mn-cs"/>
              </a:rPr>
              <a:t>号钢的表面均匀年腐蚀率超过 </a:t>
            </a:r>
            <a:r>
              <a:rPr lang="en-US" altLang="zh-CN" sz="1200" b="0" i="0" kern="1200" dirty="0" smtClean="0">
                <a:solidFill>
                  <a:schemeClr val="tx1"/>
                </a:solidFill>
                <a:effectLst/>
                <a:latin typeface="+mn-lt"/>
                <a:ea typeface="+mn-ea"/>
                <a:cs typeface="+mn-cs"/>
              </a:rPr>
              <a:t>6.25mm/</a:t>
            </a:r>
            <a:r>
              <a:rPr lang="zh-CN" altLang="en-US" sz="1200" b="0" i="0" kern="1200" dirty="0" smtClean="0">
                <a:solidFill>
                  <a:schemeClr val="tx1"/>
                </a:solidFill>
                <a:effectLst/>
                <a:latin typeface="+mn-lt"/>
                <a:ea typeface="+mn-ea"/>
                <a:cs typeface="+mn-cs"/>
              </a:rPr>
              <a:t>年的固体或液体。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对于未列入分类明细表中的危险化学品，可以参照已列出的化学性质相似，危险性相似的物品进行分类。</a:t>
            </a:r>
            <a:endParaRPr lang="zh-CN" altLang="en-US"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753CDD4-EA23-4A30-BB0E-596CC85F5EB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Wingdings" panose="05000000000000000000" pitchFamily="2" charset="2"/>
              <a:buChar char="u"/>
            </a:pPr>
            <a:r>
              <a:rPr lang="zh-CN" altLang="en-US" sz="1200" b="1" dirty="0" smtClean="0"/>
              <a:t>爆炸物                   硝化甘油</a:t>
            </a:r>
            <a:endParaRPr lang="zh-CN" altLang="en-US" sz="1200" b="1" dirty="0" smtClean="0"/>
          </a:p>
          <a:p>
            <a:pPr>
              <a:buFont typeface="Wingdings" panose="05000000000000000000" pitchFamily="2" charset="2"/>
              <a:buChar char="u"/>
            </a:pPr>
            <a:r>
              <a:rPr lang="zh-CN" altLang="en-US" sz="1200" b="1" dirty="0" smtClean="0"/>
              <a:t>易燃气体              氢气、一氧化碳</a:t>
            </a:r>
            <a:endParaRPr lang="zh-CN" altLang="en-US" sz="1200" b="1" dirty="0" smtClean="0"/>
          </a:p>
          <a:p>
            <a:pPr>
              <a:buFont typeface="Wingdings" panose="05000000000000000000" pitchFamily="2" charset="2"/>
              <a:buChar char="u"/>
            </a:pPr>
            <a:r>
              <a:rPr lang="zh-CN" altLang="en-US" sz="1200" b="1" dirty="0" smtClean="0"/>
              <a:t>易燃气溶胶          烃类气溶胶</a:t>
            </a:r>
            <a:endParaRPr lang="zh-CN" altLang="en-US" sz="1200" b="1" dirty="0" smtClean="0"/>
          </a:p>
          <a:p>
            <a:pPr>
              <a:buFont typeface="Wingdings" panose="05000000000000000000" pitchFamily="2" charset="2"/>
              <a:buChar char="u"/>
            </a:pPr>
            <a:r>
              <a:rPr lang="zh-CN" altLang="en-US" sz="1200" b="1" dirty="0" smtClean="0"/>
              <a:t>氧化性气体          氧气、氯气等</a:t>
            </a:r>
            <a:endParaRPr lang="zh-CN" altLang="en-US" sz="1200" b="1" dirty="0" smtClean="0"/>
          </a:p>
          <a:p>
            <a:pPr>
              <a:buFont typeface="Wingdings" panose="05000000000000000000" pitchFamily="2" charset="2"/>
              <a:buChar char="u"/>
            </a:pPr>
            <a:r>
              <a:rPr lang="zh-CN" altLang="en-US" sz="1200" b="1" dirty="0" smtClean="0"/>
              <a:t>压力下气体          高压氢气、高压氯气、高压氮气等</a:t>
            </a:r>
            <a:endParaRPr lang="zh-CN" altLang="en-US" sz="1200" b="1" dirty="0" smtClean="0"/>
          </a:p>
          <a:p>
            <a:pPr>
              <a:buFont typeface="Wingdings" panose="05000000000000000000" pitchFamily="2" charset="2"/>
              <a:buChar char="u"/>
            </a:pPr>
            <a:r>
              <a:rPr lang="zh-CN" altLang="en-US" sz="1200" b="1" dirty="0" smtClean="0"/>
              <a:t>易燃液体              乙醇、乙醚、汽油等</a:t>
            </a:r>
            <a:endParaRPr lang="zh-CN" altLang="en-US" sz="1200" b="1" dirty="0" smtClean="0"/>
          </a:p>
          <a:p>
            <a:pPr>
              <a:buFont typeface="Wingdings" panose="05000000000000000000" pitchFamily="2" charset="2"/>
              <a:buChar char="u"/>
            </a:pPr>
            <a:r>
              <a:rPr lang="zh-CN" altLang="en-US" sz="1200" b="1" dirty="0" smtClean="0"/>
              <a:t>易燃固体              硫磺、松香、镁粉等 </a:t>
            </a:r>
            <a:endParaRPr lang="zh-CN" altLang="en-US" sz="1200" b="1" dirty="0" smtClean="0"/>
          </a:p>
          <a:p>
            <a:pPr>
              <a:buFont typeface="Wingdings" panose="05000000000000000000" pitchFamily="2" charset="2"/>
              <a:buChar char="u"/>
            </a:pPr>
            <a:r>
              <a:rPr lang="zh-CN" altLang="en-US" sz="1200" b="1" dirty="0" smtClean="0"/>
              <a:t>自反应物质或混合物</a:t>
            </a:r>
            <a:endParaRPr lang="zh-CN" altLang="en-US" sz="1200" b="1" dirty="0" smtClean="0"/>
          </a:p>
          <a:p>
            <a:pPr>
              <a:buFont typeface="Wingdings" panose="05000000000000000000" pitchFamily="2" charset="2"/>
              <a:buChar char="u"/>
            </a:pPr>
            <a:r>
              <a:rPr lang="zh-CN" altLang="en-US" sz="1200" b="1" dirty="0" smtClean="0"/>
              <a:t>自燃液体             酒精、汽油、煤油等</a:t>
            </a:r>
            <a:endParaRPr lang="zh-CN" altLang="en-US" sz="1200" b="1" dirty="0" smtClean="0"/>
          </a:p>
          <a:p>
            <a:pPr>
              <a:buFont typeface="Wingdings" panose="05000000000000000000" pitchFamily="2" charset="2"/>
              <a:buChar char="u"/>
            </a:pPr>
            <a:r>
              <a:rPr lang="zh-CN" altLang="en-US" sz="1200" b="1" dirty="0" smtClean="0"/>
              <a:t>自燃固体             白磷</a:t>
            </a:r>
            <a:endParaRPr lang="zh-CN" altLang="en-US" sz="1200" b="1" dirty="0" smtClean="0"/>
          </a:p>
          <a:p>
            <a:pPr>
              <a:buFont typeface="Wingdings" panose="05000000000000000000" pitchFamily="2" charset="2"/>
              <a:buChar char="u"/>
            </a:pPr>
            <a:r>
              <a:rPr lang="zh-CN" altLang="en-US" sz="1200" b="1" dirty="0" smtClean="0"/>
              <a:t>自热物质或混合物</a:t>
            </a:r>
            <a:endParaRPr lang="zh-CN" altLang="en-US" sz="1200" b="1" dirty="0" smtClean="0"/>
          </a:p>
          <a:p>
            <a:pPr>
              <a:buFont typeface="Wingdings" panose="05000000000000000000" pitchFamily="2" charset="2"/>
              <a:buChar char="u"/>
            </a:pPr>
            <a:r>
              <a:rPr lang="zh-CN" altLang="en-US" sz="1200" b="1" dirty="0" smtClean="0"/>
              <a:t>遇水放出易燃气体的物质或混合物      钠、钾等</a:t>
            </a:r>
            <a:endParaRPr lang="zh-CN" altLang="en-US" sz="1200" b="1" dirty="0" smtClean="0"/>
          </a:p>
          <a:p>
            <a:pPr>
              <a:buFont typeface="Wingdings" panose="05000000000000000000" pitchFamily="2" charset="2"/>
              <a:buChar char="u"/>
            </a:pPr>
            <a:r>
              <a:rPr lang="zh-CN" altLang="en-US" sz="1200" b="1" dirty="0" smtClean="0"/>
              <a:t>氧化性液体         双氧水、</a:t>
            </a:r>
            <a:endParaRPr lang="zh-CN" altLang="en-US" sz="1200" b="1" dirty="0" smtClean="0"/>
          </a:p>
          <a:p>
            <a:pPr>
              <a:buFont typeface="Wingdings" panose="05000000000000000000" pitchFamily="2" charset="2"/>
              <a:buChar char="u"/>
            </a:pPr>
            <a:r>
              <a:rPr lang="zh-CN" altLang="en-US" sz="1200" b="1" dirty="0" smtClean="0"/>
              <a:t>氧化性固体         高锰酸钾、氯酸钾</a:t>
            </a:r>
            <a:endParaRPr lang="zh-CN" altLang="en-US" sz="1200" b="1" dirty="0" smtClean="0"/>
          </a:p>
          <a:p>
            <a:pPr>
              <a:buFont typeface="Wingdings" panose="05000000000000000000" pitchFamily="2" charset="2"/>
              <a:buChar char="u"/>
            </a:pPr>
            <a:r>
              <a:rPr lang="zh-CN" altLang="en-US" sz="1200" b="1" dirty="0" smtClean="0"/>
              <a:t>有机过氧化物     过氧化钠、过氧化钾</a:t>
            </a:r>
            <a:endParaRPr lang="zh-CN" altLang="en-US" sz="1200" b="1" dirty="0" smtClean="0"/>
          </a:p>
          <a:p>
            <a:pPr>
              <a:buFont typeface="Wingdings" panose="05000000000000000000" pitchFamily="2" charset="2"/>
              <a:buChar char="u"/>
            </a:pPr>
            <a:r>
              <a:rPr lang="zh-CN" altLang="en-US" sz="1200" b="1" dirty="0" smtClean="0"/>
              <a:t>金属腐蚀剂        </a:t>
            </a:r>
            <a:endParaRPr lang="zh-CN" altLang="en-US" sz="1200" b="1" dirty="0" smtClean="0"/>
          </a:p>
          <a:p>
            <a:pPr>
              <a:lnSpc>
                <a:spcPct val="90000"/>
              </a:lnSpc>
            </a:pPr>
            <a:r>
              <a:rPr lang="zh-CN" altLang="en-US" dirty="0" smtClean="0">
                <a:solidFill>
                  <a:schemeClr val="hlink"/>
                </a:solidFill>
              </a:rPr>
              <a:t>气溶胶 </a:t>
            </a:r>
            <a:r>
              <a:rPr lang="zh-CN" altLang="en-US" dirty="0" smtClean="0"/>
              <a:t>是液态或固态微粒在空气中的悬浮体系。它们能作为水滴和冰晶的凝结核、太阳辐射的吸收体和散射体，并参与各种化学循环，是大气的重要组成部分。</a:t>
            </a:r>
            <a:endParaRPr lang="zh-CN" altLang="en-US" dirty="0" smtClean="0"/>
          </a:p>
          <a:p>
            <a:pPr>
              <a:lnSpc>
                <a:spcPct val="90000"/>
              </a:lnSpc>
            </a:pPr>
            <a:endParaRPr lang="zh-CN" altLang="en-US" dirty="0" smtClean="0"/>
          </a:p>
          <a:p>
            <a:pPr>
              <a:lnSpc>
                <a:spcPct val="90000"/>
              </a:lnSpc>
            </a:pPr>
            <a:r>
              <a:rPr lang="zh-CN" altLang="en-US" dirty="0" smtClean="0">
                <a:solidFill>
                  <a:schemeClr val="hlink"/>
                </a:solidFill>
              </a:rPr>
              <a:t>成分</a:t>
            </a:r>
            <a:r>
              <a:rPr lang="zh-CN" altLang="en-US" dirty="0" smtClean="0"/>
              <a:t> 大气中二氧化硫转化形成的硫酸盐，是气溶胶的主要成分之一。气溶胶中的有机物</a:t>
            </a:r>
            <a:r>
              <a:rPr lang="en-US" altLang="zh-CN" dirty="0" smtClean="0"/>
              <a:t>,</a:t>
            </a:r>
            <a:r>
              <a:rPr lang="zh-CN" altLang="en-US" dirty="0" smtClean="0"/>
              <a:t>更是许多种类有机物的复杂混合物，其中包括稀烃、烷烃、芳烃、多环芳烃、醛、酮、酸、醌、酯，以及有机氮化物和有机硫化物等。  </a:t>
            </a:r>
            <a:endParaRPr lang="zh-CN" altLang="en-US" dirty="0" smtClean="0"/>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类 爆炸品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本类化学品指在外界作用下</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如受热、受压、撞击等</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，能发生剧烈的化学反应，瞬时产生大量的气体和热量，使周围压力急骤上升，发生爆炸</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对周围环境造成破坏的物品，也包括无整体爆炸危险，但具有燃烧、抛射及较小爆炸危险的物品。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类 压缩气体和液化气体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本类化学品系指压缩、液化或加压溶解的气体，并应符合下述两种情况之一者：</a:t>
            </a:r>
            <a:endParaRPr lang="zh-CN" altLang="en-US"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临界温度低于</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，或在</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时，其蒸气压力大于</a:t>
            </a:r>
            <a:r>
              <a:rPr lang="en-US" altLang="zh-CN" sz="1200" b="0" i="0" kern="1200" dirty="0" smtClean="0">
                <a:solidFill>
                  <a:schemeClr val="tx1"/>
                </a:solidFill>
                <a:effectLst/>
                <a:latin typeface="+mn-lt"/>
                <a:ea typeface="+mn-ea"/>
                <a:cs typeface="+mn-cs"/>
              </a:rPr>
              <a:t>294kPa</a:t>
            </a:r>
            <a:r>
              <a:rPr lang="zh-CN" altLang="en-US" sz="1200" b="0" i="0" kern="1200" dirty="0" smtClean="0">
                <a:solidFill>
                  <a:schemeClr val="tx1"/>
                </a:solidFill>
                <a:effectLst/>
                <a:latin typeface="+mn-lt"/>
                <a:ea typeface="+mn-ea"/>
                <a:cs typeface="+mn-cs"/>
              </a:rPr>
              <a:t>的压缩或</a:t>
            </a:r>
            <a:r>
              <a:rPr lang="zh-CN" altLang="en-US" sz="1200" b="0" i="0" u="none" strike="noStrike" kern="1200" dirty="0" smtClean="0">
                <a:solidFill>
                  <a:schemeClr val="tx1"/>
                </a:solidFill>
                <a:effectLst/>
                <a:latin typeface="+mn-lt"/>
                <a:ea typeface="+mn-ea"/>
                <a:cs typeface="+mn-cs"/>
                <a:hlinkClick r:id="rId3"/>
              </a:rPr>
              <a:t>液化气体</a:t>
            </a:r>
            <a:r>
              <a:rPr lang="zh-CN" altLang="en-US" sz="1200" b="0" i="0" kern="1200" dirty="0" smtClean="0">
                <a:solidFill>
                  <a:schemeClr val="tx1"/>
                </a:solidFill>
                <a:effectLst/>
                <a:latin typeface="+mn-lt"/>
                <a:ea typeface="+mn-ea"/>
                <a:cs typeface="+mn-cs"/>
              </a:rPr>
              <a:t>；</a:t>
            </a:r>
            <a:endParaRPr lang="zh-CN" altLang="en-US"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b.</a:t>
            </a:r>
            <a:r>
              <a:rPr lang="zh-CN" altLang="en-US" sz="1200" b="0" i="0" kern="1200" dirty="0" smtClean="0">
                <a:solidFill>
                  <a:schemeClr val="tx1"/>
                </a:solidFill>
                <a:effectLst/>
                <a:latin typeface="+mn-lt"/>
                <a:ea typeface="+mn-ea"/>
                <a:cs typeface="+mn-cs"/>
              </a:rPr>
              <a:t>温度在</a:t>
            </a:r>
            <a:r>
              <a:rPr lang="en-US" altLang="zh-CN" sz="1200" b="0" i="0" kern="1200" dirty="0" smtClean="0">
                <a:solidFill>
                  <a:schemeClr val="tx1"/>
                </a:solidFill>
                <a:effectLst/>
                <a:latin typeface="+mn-lt"/>
                <a:ea typeface="+mn-ea"/>
                <a:cs typeface="+mn-cs"/>
              </a:rPr>
              <a:t>21.1℃</a:t>
            </a:r>
            <a:r>
              <a:rPr lang="zh-CN" altLang="en-US" sz="1200" b="0" i="0" kern="1200" dirty="0" smtClean="0">
                <a:solidFill>
                  <a:schemeClr val="tx1"/>
                </a:solidFill>
                <a:effectLst/>
                <a:latin typeface="+mn-lt"/>
                <a:ea typeface="+mn-ea"/>
                <a:cs typeface="+mn-cs"/>
              </a:rPr>
              <a:t>时，气体的</a:t>
            </a:r>
            <a:r>
              <a:rPr lang="zh-CN" altLang="en-US" sz="1200" b="0" i="0" u="none" strike="noStrike" kern="1200" dirty="0" smtClean="0">
                <a:solidFill>
                  <a:schemeClr val="tx1"/>
                </a:solidFill>
                <a:effectLst/>
                <a:latin typeface="+mn-lt"/>
                <a:ea typeface="+mn-ea"/>
                <a:cs typeface="+mn-cs"/>
                <a:hlinkClick r:id="rId4"/>
              </a:rPr>
              <a:t>绝对压力</a:t>
            </a:r>
            <a:r>
              <a:rPr lang="zh-CN" altLang="en-US" sz="1200" b="0" i="0" kern="1200" dirty="0" smtClean="0">
                <a:solidFill>
                  <a:schemeClr val="tx1"/>
                </a:solidFill>
                <a:effectLst/>
                <a:latin typeface="+mn-lt"/>
                <a:ea typeface="+mn-ea"/>
                <a:cs typeface="+mn-cs"/>
              </a:rPr>
              <a:t>大于</a:t>
            </a:r>
            <a:r>
              <a:rPr lang="en-US" altLang="zh-CN" sz="1200" b="0" i="0" kern="1200" dirty="0" smtClean="0">
                <a:solidFill>
                  <a:schemeClr val="tx1"/>
                </a:solidFill>
                <a:effectLst/>
                <a:latin typeface="+mn-lt"/>
                <a:ea typeface="+mn-ea"/>
                <a:cs typeface="+mn-cs"/>
              </a:rPr>
              <a:t>275kPa</a:t>
            </a:r>
            <a:r>
              <a:rPr lang="zh-CN" altLang="en-US" sz="1200" b="0" i="0" kern="1200" dirty="0" smtClean="0">
                <a:solidFill>
                  <a:schemeClr val="tx1"/>
                </a:solidFill>
                <a:effectLst/>
                <a:latin typeface="+mn-lt"/>
                <a:ea typeface="+mn-ea"/>
                <a:cs typeface="+mn-cs"/>
              </a:rPr>
              <a:t>，或在</a:t>
            </a:r>
            <a:r>
              <a:rPr lang="en-US" altLang="zh-CN" sz="1200" b="0" i="0" kern="1200" dirty="0" smtClean="0">
                <a:solidFill>
                  <a:schemeClr val="tx1"/>
                </a:solidFill>
                <a:effectLst/>
                <a:latin typeface="+mn-lt"/>
                <a:ea typeface="+mn-ea"/>
                <a:cs typeface="+mn-cs"/>
              </a:rPr>
              <a:t>54.4℃</a:t>
            </a:r>
            <a:r>
              <a:rPr lang="zh-CN" altLang="en-US" sz="1200" b="0" i="0" kern="1200" dirty="0" smtClean="0">
                <a:solidFill>
                  <a:schemeClr val="tx1"/>
                </a:solidFill>
                <a:effectLst/>
                <a:latin typeface="+mn-lt"/>
                <a:ea typeface="+mn-ea"/>
                <a:cs typeface="+mn-cs"/>
              </a:rPr>
              <a:t>时</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气体的绝对压力大于</a:t>
            </a:r>
            <a:r>
              <a:rPr lang="en-US" altLang="zh-CN" sz="1200" b="0" i="0" kern="1200" dirty="0" smtClean="0">
                <a:solidFill>
                  <a:schemeClr val="tx1"/>
                </a:solidFill>
                <a:effectLst/>
                <a:latin typeface="+mn-lt"/>
                <a:ea typeface="+mn-ea"/>
                <a:cs typeface="+mn-cs"/>
              </a:rPr>
              <a:t>715kPa</a:t>
            </a:r>
            <a:r>
              <a:rPr lang="zh-CN" altLang="en-US" sz="1200" b="0" i="0" kern="1200" dirty="0" smtClean="0">
                <a:solidFill>
                  <a:schemeClr val="tx1"/>
                </a:solidFill>
                <a:effectLst/>
                <a:latin typeface="+mn-lt"/>
                <a:ea typeface="+mn-ea"/>
                <a:cs typeface="+mn-cs"/>
              </a:rPr>
              <a:t>的压缩气体；或在</a:t>
            </a:r>
            <a:r>
              <a:rPr lang="en-US" altLang="zh-CN" sz="1200" b="0" i="0" kern="1200" dirty="0" smtClean="0">
                <a:solidFill>
                  <a:schemeClr val="tx1"/>
                </a:solidFill>
                <a:effectLst/>
                <a:latin typeface="+mn-lt"/>
                <a:ea typeface="+mn-ea"/>
                <a:cs typeface="+mn-cs"/>
              </a:rPr>
              <a:t>37.8℃</a:t>
            </a:r>
            <a:r>
              <a:rPr lang="zh-CN" altLang="en-US" sz="1200" b="0" i="0" kern="1200" dirty="0" smtClean="0">
                <a:solidFill>
                  <a:schemeClr val="tx1"/>
                </a:solidFill>
                <a:effectLst/>
                <a:latin typeface="+mn-lt"/>
                <a:ea typeface="+mn-ea"/>
                <a:cs typeface="+mn-cs"/>
              </a:rPr>
              <a:t>时，雷德蒸气压力大于</a:t>
            </a:r>
            <a:r>
              <a:rPr lang="en-US" altLang="zh-CN" sz="1200" b="0" i="0" kern="1200" dirty="0" smtClean="0">
                <a:solidFill>
                  <a:schemeClr val="tx1"/>
                </a:solidFill>
                <a:effectLst/>
                <a:latin typeface="+mn-lt"/>
                <a:ea typeface="+mn-ea"/>
                <a:cs typeface="+mn-cs"/>
              </a:rPr>
              <a:t>275kPa</a:t>
            </a:r>
            <a:r>
              <a:rPr lang="zh-CN" altLang="en-US" sz="1200" b="0" i="0" kern="1200" dirty="0" smtClean="0">
                <a:solidFill>
                  <a:schemeClr val="tx1"/>
                </a:solidFill>
                <a:effectLst/>
                <a:latin typeface="+mn-lt"/>
                <a:ea typeface="+mn-ea"/>
                <a:cs typeface="+mn-cs"/>
              </a:rPr>
              <a:t>的液化气体或加压溶解的气体。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类 易燃液体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易燃液体分类、警示标签和警示性说明见</a:t>
            </a:r>
            <a:r>
              <a:rPr lang="en-US" altLang="zh-CN" sz="1200" b="0" i="0" kern="1200" dirty="0" smtClean="0">
                <a:solidFill>
                  <a:schemeClr val="tx1"/>
                </a:solidFill>
                <a:effectLst/>
                <a:latin typeface="+mn-lt"/>
                <a:ea typeface="+mn-ea"/>
                <a:cs typeface="+mn-cs"/>
              </a:rPr>
              <a:t>GB20581</a:t>
            </a:r>
            <a:r>
              <a:rPr lang="zh-CN" altLang="en-US" sz="1200" b="0" i="0" kern="1200" dirty="0" smtClean="0">
                <a:solidFill>
                  <a:schemeClr val="tx1"/>
                </a:solidFill>
                <a:effectLst/>
                <a:latin typeface="+mn-lt"/>
                <a:ea typeface="+mn-ea"/>
                <a:cs typeface="+mn-cs"/>
              </a:rPr>
              <a:t>。</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易燃液体是指闪点不高于</a:t>
            </a:r>
            <a:r>
              <a:rPr lang="en-US" altLang="zh-CN" sz="1200" b="0" i="0" kern="1200" dirty="0" smtClean="0">
                <a:solidFill>
                  <a:schemeClr val="tx1"/>
                </a:solidFill>
                <a:effectLst/>
                <a:latin typeface="+mn-lt"/>
                <a:ea typeface="+mn-ea"/>
                <a:cs typeface="+mn-cs"/>
              </a:rPr>
              <a:t>63℃</a:t>
            </a:r>
            <a:r>
              <a:rPr lang="zh-CN" altLang="en-US" sz="1200" b="0" i="0" kern="1200" dirty="0" smtClean="0">
                <a:solidFill>
                  <a:schemeClr val="tx1"/>
                </a:solidFill>
                <a:effectLst/>
                <a:latin typeface="+mn-lt"/>
                <a:ea typeface="+mn-ea"/>
                <a:cs typeface="+mn-cs"/>
              </a:rPr>
              <a:t>的液体。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4</a:t>
            </a:r>
            <a:r>
              <a:rPr lang="zh-CN" altLang="en-US" sz="1200" b="0" i="0" kern="1200" dirty="0" smtClean="0">
                <a:solidFill>
                  <a:schemeClr val="tx1"/>
                </a:solidFill>
                <a:effectLst/>
                <a:latin typeface="+mn-lt"/>
                <a:ea typeface="+mn-ea"/>
                <a:cs typeface="+mn-cs"/>
              </a:rPr>
              <a:t>类 易燃固体、自燃物品和遇湿易燃物品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易燃固体系指燃点低</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对热、撞击、摩擦敏感</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易被外部火源点燃</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燃烧迅速</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并可能散发出有毒烟雾或有毒气体的固体</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但不包括已列入</a:t>
            </a:r>
            <a:r>
              <a:rPr lang="zh-CN" altLang="en-US" sz="1200" b="0" i="0" u="none" strike="noStrike" kern="1200" dirty="0" smtClean="0">
                <a:solidFill>
                  <a:schemeClr val="tx1"/>
                </a:solidFill>
                <a:effectLst/>
                <a:latin typeface="+mn-lt"/>
                <a:ea typeface="+mn-ea"/>
                <a:cs typeface="+mn-cs"/>
                <a:hlinkClick r:id="rId5"/>
              </a:rPr>
              <a:t>爆炸品</a:t>
            </a:r>
            <a:r>
              <a:rPr lang="zh-CN" altLang="en-US" sz="1200" b="0" i="0" kern="1200" dirty="0" smtClean="0">
                <a:solidFill>
                  <a:schemeClr val="tx1"/>
                </a:solidFill>
                <a:effectLst/>
                <a:latin typeface="+mn-lt"/>
                <a:ea typeface="+mn-ea"/>
                <a:cs typeface="+mn-cs"/>
              </a:rPr>
              <a:t>的物品。 </a:t>
            </a:r>
            <a:r>
              <a:rPr lang="zh-CN" altLang="en-US" sz="1200" b="0" i="0" u="none" strike="noStrike" kern="1200" dirty="0" smtClean="0">
                <a:solidFill>
                  <a:schemeClr val="tx1"/>
                </a:solidFill>
                <a:effectLst/>
                <a:latin typeface="+mn-lt"/>
                <a:ea typeface="+mn-ea"/>
                <a:cs typeface="+mn-cs"/>
                <a:hlinkClick r:id="rId6"/>
              </a:rPr>
              <a:t>自燃物品</a:t>
            </a:r>
            <a:r>
              <a:rPr lang="zh-CN" altLang="en-US" sz="1200" b="0" i="0" kern="1200" dirty="0" smtClean="0">
                <a:solidFill>
                  <a:schemeClr val="tx1"/>
                </a:solidFill>
                <a:effectLst/>
                <a:latin typeface="+mn-lt"/>
                <a:ea typeface="+mn-ea"/>
                <a:cs typeface="+mn-cs"/>
              </a:rPr>
              <a:t>系指</a:t>
            </a:r>
            <a:r>
              <a:rPr lang="zh-CN" altLang="en-US" sz="1200" b="0" i="0" u="none" strike="noStrike" kern="1200" dirty="0" smtClean="0">
                <a:solidFill>
                  <a:schemeClr val="tx1"/>
                </a:solidFill>
                <a:effectLst/>
                <a:latin typeface="+mn-lt"/>
                <a:ea typeface="+mn-ea"/>
                <a:cs typeface="+mn-cs"/>
                <a:hlinkClick r:id="rId7"/>
              </a:rPr>
              <a:t>自燃点</a:t>
            </a:r>
            <a:r>
              <a:rPr lang="zh-CN" altLang="en-US" sz="1200" b="0" i="0" kern="1200" dirty="0" smtClean="0">
                <a:solidFill>
                  <a:schemeClr val="tx1"/>
                </a:solidFill>
                <a:effectLst/>
                <a:latin typeface="+mn-lt"/>
                <a:ea typeface="+mn-ea"/>
                <a:cs typeface="+mn-cs"/>
              </a:rPr>
              <a:t>低</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在空气中易发生</a:t>
            </a:r>
            <a:r>
              <a:rPr lang="zh-CN" altLang="en-US" sz="1200" b="0" i="0" u="none" strike="noStrike" kern="1200" dirty="0" smtClean="0">
                <a:solidFill>
                  <a:schemeClr val="tx1"/>
                </a:solidFill>
                <a:effectLst/>
                <a:latin typeface="+mn-lt"/>
                <a:ea typeface="+mn-ea"/>
                <a:cs typeface="+mn-cs"/>
                <a:hlinkClick r:id="rId8"/>
              </a:rPr>
              <a:t>氧化反应</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放出热量</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而自行燃烧的物品。 遇湿易燃物品系指遇水或受潮时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发生剧烈化学反应</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放出大量的易燃气体和热量的物品。有的不需明火，即能燃烧或爆炸。</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5</a:t>
            </a:r>
            <a:r>
              <a:rPr lang="zh-CN" altLang="en-US" sz="1200" b="0" i="0" kern="1200" dirty="0" smtClean="0">
                <a:solidFill>
                  <a:schemeClr val="tx1"/>
                </a:solidFill>
                <a:effectLst/>
                <a:latin typeface="+mn-lt"/>
                <a:ea typeface="+mn-ea"/>
                <a:cs typeface="+mn-cs"/>
              </a:rPr>
              <a:t>类 氧化剂和有机过氧化物</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氧化剂系指处于高</a:t>
            </a:r>
            <a:r>
              <a:rPr lang="zh-CN" altLang="en-US" sz="1200" b="0" i="0" u="none" strike="noStrike" kern="1200" dirty="0" smtClean="0">
                <a:solidFill>
                  <a:schemeClr val="tx1"/>
                </a:solidFill>
                <a:effectLst/>
                <a:latin typeface="+mn-lt"/>
                <a:ea typeface="+mn-ea"/>
                <a:cs typeface="+mn-cs"/>
                <a:hlinkClick r:id="rId9"/>
              </a:rPr>
              <a:t>氧化态</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具有强氧化性，易分解并放出氧和热量的物质。包括含有过氧基的无机物</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其本身不一定可燃</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但能导致可燃物的燃烧，与松软的粉末状可燃物能组成</a:t>
            </a:r>
            <a:r>
              <a:rPr lang="zh-CN" altLang="en-US" sz="1200" b="0" i="0" u="none" strike="noStrike" kern="1200" dirty="0" smtClean="0">
                <a:solidFill>
                  <a:schemeClr val="tx1"/>
                </a:solidFill>
                <a:effectLst/>
                <a:latin typeface="+mn-lt"/>
                <a:ea typeface="+mn-ea"/>
                <a:cs typeface="+mn-cs"/>
                <a:hlinkClick r:id="rId10"/>
              </a:rPr>
              <a:t>爆炸性混合物</a:t>
            </a:r>
            <a:r>
              <a:rPr lang="zh-CN" altLang="en-US" sz="1200" b="0" i="0" kern="1200" dirty="0" smtClean="0">
                <a:solidFill>
                  <a:schemeClr val="tx1"/>
                </a:solidFill>
                <a:effectLst/>
                <a:latin typeface="+mn-lt"/>
                <a:ea typeface="+mn-ea"/>
                <a:cs typeface="+mn-cs"/>
              </a:rPr>
              <a:t>，对热、震动或摩擦较敏感。</a:t>
            </a:r>
            <a:endParaRPr lang="zh-CN" altLang="en-US" sz="1200" b="0" i="0"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hlinkClick r:id="rId11"/>
              </a:rPr>
              <a:t>有机过氧化物</a:t>
            </a:r>
            <a:r>
              <a:rPr lang="zh-CN" altLang="en-US" sz="1200" b="0" i="0" kern="1200" dirty="0" smtClean="0">
                <a:solidFill>
                  <a:schemeClr val="tx1"/>
                </a:solidFill>
                <a:effectLst/>
                <a:latin typeface="+mn-lt"/>
                <a:ea typeface="+mn-ea"/>
                <a:cs typeface="+mn-cs"/>
              </a:rPr>
              <a:t>系指分子组成中含有过氧基的有机物</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其本身易燃易爆，极易分解，对热、震动或摩擦极为敏感。</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6</a:t>
            </a:r>
            <a:r>
              <a:rPr lang="zh-CN" altLang="en-US" sz="1200" b="0" i="0" kern="1200" dirty="0" smtClean="0">
                <a:solidFill>
                  <a:schemeClr val="tx1"/>
                </a:solidFill>
                <a:effectLst/>
                <a:latin typeface="+mn-lt"/>
                <a:ea typeface="+mn-ea"/>
                <a:cs typeface="+mn-cs"/>
              </a:rPr>
              <a:t>类 有毒品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本类化学品系指进入肌体后</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累积达一定的量</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能与体液和器官</a:t>
            </a:r>
            <a:r>
              <a:rPr lang="zh-CN" altLang="en-US" sz="1200" b="0" i="0" u="none" strike="noStrike" kern="1200" dirty="0" smtClean="0">
                <a:solidFill>
                  <a:schemeClr val="tx1"/>
                </a:solidFill>
                <a:effectLst/>
                <a:latin typeface="+mn-lt"/>
                <a:ea typeface="+mn-ea"/>
                <a:cs typeface="+mn-cs"/>
                <a:hlinkClick r:id="rId12"/>
              </a:rPr>
              <a:t>组织发生</a:t>
            </a:r>
            <a:r>
              <a:rPr lang="zh-CN" altLang="en-US" sz="1200" b="0" i="0" kern="1200" dirty="0" smtClean="0">
                <a:solidFill>
                  <a:schemeClr val="tx1"/>
                </a:solidFill>
                <a:effectLst/>
                <a:latin typeface="+mn-lt"/>
                <a:ea typeface="+mn-ea"/>
                <a:cs typeface="+mn-cs"/>
              </a:rPr>
              <a:t>生物化学作用或生物物理学作用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扰乱或破坏肌体的正常生理功能</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引起某些器官和系统暂时性或持久性的病理改变</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甚至危及生命的物品。经口摄取半数致死量</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固体</a:t>
            </a:r>
            <a:r>
              <a:rPr lang="en-US" altLang="zh-CN" sz="1200" b="0" i="0" kern="1200" dirty="0" smtClean="0">
                <a:solidFill>
                  <a:schemeClr val="tx1"/>
                </a:solidFill>
                <a:effectLst/>
                <a:latin typeface="+mn-lt"/>
                <a:ea typeface="+mn-ea"/>
                <a:cs typeface="+mn-cs"/>
              </a:rPr>
              <a:t>LD50≤500mg/kg; </a:t>
            </a:r>
            <a:r>
              <a:rPr lang="zh-CN" altLang="en-US" sz="1200" b="0" i="0" kern="1200" dirty="0" smtClean="0">
                <a:solidFill>
                  <a:schemeClr val="tx1"/>
                </a:solidFill>
                <a:effectLst/>
                <a:latin typeface="+mn-lt"/>
                <a:ea typeface="+mn-ea"/>
                <a:cs typeface="+mn-cs"/>
              </a:rPr>
              <a:t>液体</a:t>
            </a:r>
            <a:r>
              <a:rPr lang="en-US" altLang="zh-CN" sz="1200" b="0" i="0" kern="1200" dirty="0" smtClean="0">
                <a:solidFill>
                  <a:schemeClr val="tx1"/>
                </a:solidFill>
                <a:effectLst/>
                <a:latin typeface="+mn-lt"/>
                <a:ea typeface="+mn-ea"/>
                <a:cs typeface="+mn-cs"/>
              </a:rPr>
              <a:t>LD50≤2000mg/kg; </a:t>
            </a:r>
            <a:r>
              <a:rPr lang="zh-CN" altLang="en-US" sz="1200" b="0" i="0" kern="1200" dirty="0" smtClean="0">
                <a:solidFill>
                  <a:schemeClr val="tx1"/>
                </a:solidFill>
                <a:effectLst/>
                <a:latin typeface="+mn-lt"/>
                <a:ea typeface="+mn-ea"/>
                <a:cs typeface="+mn-cs"/>
              </a:rPr>
              <a:t>经皮肤接触</a:t>
            </a:r>
            <a:r>
              <a:rPr lang="en-US" altLang="zh-CN" sz="1200" b="0" i="0" kern="1200" dirty="0" smtClean="0">
                <a:solidFill>
                  <a:schemeClr val="tx1"/>
                </a:solidFill>
                <a:effectLst/>
                <a:latin typeface="+mn-lt"/>
                <a:ea typeface="+mn-ea"/>
                <a:cs typeface="+mn-cs"/>
              </a:rPr>
              <a:t>24h, </a:t>
            </a:r>
            <a:r>
              <a:rPr lang="zh-CN" altLang="en-US" sz="1200" b="0" i="0" kern="1200" dirty="0" smtClean="0">
                <a:solidFill>
                  <a:schemeClr val="tx1"/>
                </a:solidFill>
                <a:effectLst/>
                <a:latin typeface="+mn-lt"/>
                <a:ea typeface="+mn-ea"/>
                <a:cs typeface="+mn-cs"/>
              </a:rPr>
              <a:t>半数致死量</a:t>
            </a:r>
            <a:r>
              <a:rPr lang="en-US" altLang="zh-CN" sz="1200" b="0" i="0" kern="1200" dirty="0" smtClean="0">
                <a:solidFill>
                  <a:schemeClr val="tx1"/>
                </a:solidFill>
                <a:effectLst/>
                <a:latin typeface="+mn-lt"/>
                <a:ea typeface="+mn-ea"/>
                <a:cs typeface="+mn-cs"/>
              </a:rPr>
              <a:t>LD50 ≤1000mg/kg; </a:t>
            </a:r>
            <a:r>
              <a:rPr lang="zh-CN" altLang="en-US" sz="1200" b="0" i="0" kern="1200" dirty="0" smtClean="0">
                <a:solidFill>
                  <a:schemeClr val="tx1"/>
                </a:solidFill>
                <a:effectLst/>
                <a:latin typeface="+mn-lt"/>
                <a:ea typeface="+mn-ea"/>
                <a:cs typeface="+mn-cs"/>
              </a:rPr>
              <a:t>粉尘、烟雾及蒸气吸入半数致死量</a:t>
            </a:r>
            <a:r>
              <a:rPr lang="en-US" altLang="zh-CN" sz="1200" b="0" i="0" kern="1200" dirty="0" smtClean="0">
                <a:solidFill>
                  <a:schemeClr val="tx1"/>
                </a:solidFill>
                <a:effectLst/>
                <a:latin typeface="+mn-lt"/>
                <a:ea typeface="+mn-ea"/>
                <a:cs typeface="+mn-cs"/>
              </a:rPr>
              <a:t>LC50≤10mg/L</a:t>
            </a:r>
            <a:r>
              <a:rPr lang="zh-CN" altLang="en-US" sz="1200" b="0" i="0" kern="1200" dirty="0" smtClean="0">
                <a:solidFill>
                  <a:schemeClr val="tx1"/>
                </a:solidFill>
                <a:effectLst/>
                <a:latin typeface="+mn-lt"/>
                <a:ea typeface="+mn-ea"/>
                <a:cs typeface="+mn-cs"/>
              </a:rPr>
              <a:t>的固体或液体。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类 放射性物品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本类化学品系指放射性比活度大于</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4×104Bq/kg</a:t>
            </a:r>
            <a:r>
              <a:rPr lang="zh-CN" altLang="en-US" sz="1200" b="0" i="0" kern="1200" dirty="0" smtClean="0">
                <a:solidFill>
                  <a:schemeClr val="tx1"/>
                </a:solidFill>
                <a:effectLst/>
                <a:latin typeface="+mn-lt"/>
                <a:ea typeface="+mn-ea"/>
                <a:cs typeface="+mn-cs"/>
              </a:rPr>
              <a:t>的物品。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a:t>
            </a:r>
            <a:r>
              <a:rPr lang="en-US" altLang="zh-CN" sz="1200" b="0" i="0" kern="1200" dirty="0" smtClean="0">
                <a:solidFill>
                  <a:schemeClr val="tx1"/>
                </a:solidFill>
                <a:effectLst/>
                <a:latin typeface="+mn-lt"/>
                <a:ea typeface="+mn-ea"/>
                <a:cs typeface="+mn-cs"/>
              </a:rPr>
              <a:t>8</a:t>
            </a:r>
            <a:r>
              <a:rPr lang="zh-CN" altLang="en-US" sz="1200" b="0" i="0" kern="1200" dirty="0" smtClean="0">
                <a:solidFill>
                  <a:schemeClr val="tx1"/>
                </a:solidFill>
                <a:effectLst/>
                <a:latin typeface="+mn-lt"/>
                <a:ea typeface="+mn-ea"/>
                <a:cs typeface="+mn-cs"/>
              </a:rPr>
              <a:t>类 腐蚀品</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本类化学品系指能灼伤人体组织并对金属等物品造成损坏的固体或液体。与皮肤接触在</a:t>
            </a:r>
            <a:r>
              <a:rPr lang="en-US" altLang="zh-CN" sz="1200" b="0" i="0" kern="1200" dirty="0" smtClean="0">
                <a:solidFill>
                  <a:schemeClr val="tx1"/>
                </a:solidFill>
                <a:effectLst/>
                <a:latin typeface="+mn-lt"/>
                <a:ea typeface="+mn-ea"/>
                <a:cs typeface="+mn-cs"/>
              </a:rPr>
              <a:t>4h</a:t>
            </a:r>
            <a:r>
              <a:rPr lang="zh-CN" altLang="en-US" sz="1200" b="0" i="0" kern="1200" dirty="0" smtClean="0">
                <a:solidFill>
                  <a:schemeClr val="tx1"/>
                </a:solidFill>
                <a:effectLst/>
                <a:latin typeface="+mn-lt"/>
                <a:ea typeface="+mn-ea"/>
                <a:cs typeface="+mn-cs"/>
              </a:rPr>
              <a:t>内出现可见坏死现象，或温度在</a:t>
            </a:r>
            <a:r>
              <a:rPr lang="en-US" altLang="zh-CN" sz="1200" b="0" i="0" kern="1200" dirty="0" smtClean="0">
                <a:solidFill>
                  <a:schemeClr val="tx1"/>
                </a:solidFill>
                <a:effectLst/>
                <a:latin typeface="+mn-lt"/>
                <a:ea typeface="+mn-ea"/>
                <a:cs typeface="+mn-cs"/>
              </a:rPr>
              <a:t>55℃</a:t>
            </a:r>
            <a:r>
              <a:rPr lang="zh-CN" altLang="en-US" sz="1200" b="0" i="0" kern="1200" dirty="0" smtClean="0">
                <a:solidFill>
                  <a:schemeClr val="tx1"/>
                </a:solidFill>
                <a:effectLst/>
                <a:latin typeface="+mn-lt"/>
                <a:ea typeface="+mn-ea"/>
                <a:cs typeface="+mn-cs"/>
              </a:rPr>
              <a:t>时，对</a:t>
            </a:r>
            <a:r>
              <a:rPr lang="en-US" altLang="zh-CN" sz="1200" b="0" i="0" kern="1200" dirty="0" smtClean="0">
                <a:solidFill>
                  <a:schemeClr val="tx1"/>
                </a:solidFill>
                <a:effectLst/>
                <a:latin typeface="+mn-lt"/>
                <a:ea typeface="+mn-ea"/>
                <a:cs typeface="+mn-cs"/>
              </a:rPr>
              <a:t>20</a:t>
            </a:r>
            <a:r>
              <a:rPr lang="zh-CN" altLang="en-US" sz="1200" b="0" i="0" kern="1200" dirty="0" smtClean="0">
                <a:solidFill>
                  <a:schemeClr val="tx1"/>
                </a:solidFill>
                <a:effectLst/>
                <a:latin typeface="+mn-lt"/>
                <a:ea typeface="+mn-ea"/>
                <a:cs typeface="+mn-cs"/>
              </a:rPr>
              <a:t>号钢的表面均匀年腐蚀率超过 </a:t>
            </a:r>
            <a:r>
              <a:rPr lang="en-US" altLang="zh-CN" sz="1200" b="0" i="0" kern="1200" dirty="0" smtClean="0">
                <a:solidFill>
                  <a:schemeClr val="tx1"/>
                </a:solidFill>
                <a:effectLst/>
                <a:latin typeface="+mn-lt"/>
                <a:ea typeface="+mn-ea"/>
                <a:cs typeface="+mn-cs"/>
              </a:rPr>
              <a:t>6.25mm/</a:t>
            </a:r>
            <a:r>
              <a:rPr lang="zh-CN" altLang="en-US" sz="1200" b="0" i="0" kern="1200" dirty="0" smtClean="0">
                <a:solidFill>
                  <a:schemeClr val="tx1"/>
                </a:solidFill>
                <a:effectLst/>
                <a:latin typeface="+mn-lt"/>
                <a:ea typeface="+mn-ea"/>
                <a:cs typeface="+mn-cs"/>
              </a:rPr>
              <a:t>年的固体或液体。</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对于未列入分类明细表中的危险化学品，可以参照已列出的化学性质相似，危险性相似的物品进行分类。</a:t>
            </a:r>
            <a:endParaRPr lang="zh-CN" altLang="en-US"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753CDD4-EA23-4A30-BB0E-596CC85F5EB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rgbClr val="0000FF"/>
                </a:solidFill>
                <a:effectLst/>
                <a:uLnTx/>
                <a:uFillTx/>
                <a:latin typeface="Arial" panose="020B0604020202020204" pitchFamily="34" charset="0"/>
                <a:ea typeface="+mn-ea"/>
              </a:rPr>
              <a:t>定义</a:t>
            </a:r>
            <a:r>
              <a:rPr kumimoji="0" lang="zh-CN" alt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mn-ea"/>
              </a:rPr>
              <a:t> </a:t>
            </a:r>
            <a:r>
              <a:rPr kumimoji="0" lang="zh-CN" altLang="en-US" sz="2000" b="1" i="0" u="none" strike="noStrike" kern="1200" cap="none" spc="0" normalizeH="0" baseline="0" noProof="0" dirty="0" smtClean="0">
                <a:ln>
                  <a:noFill/>
                </a:ln>
                <a:solidFill>
                  <a:srgbClr val="FF0066"/>
                </a:solidFill>
                <a:effectLst/>
                <a:uLnTx/>
                <a:uFillTx/>
                <a:latin typeface="Arial" panose="020B0604020202020204" pitchFamily="34" charset="0"/>
                <a:ea typeface="+mn-ea"/>
              </a:rPr>
              <a:t>危险化学品安全标签</a:t>
            </a:r>
            <a:r>
              <a:rPr kumimoji="0" lang="zh-CN" alt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mn-ea"/>
              </a:rPr>
              <a:t>是指危险化学品在市场上流通时由生产销售单位提供的附在化学品包装上的标签，是向作业人员传递安全信息的一种载体，它用简单、易于理解的文字和图形表述有关化学品的危险特性及其安全处置的注意事项，警示作业人员进行安全操作和处置。 </a:t>
            </a:r>
            <a:r>
              <a:rPr kumimoji="0" lang="en-US" altLang="zh-CN" sz="2000" b="1" i="0" u="none" strike="noStrike" kern="1200" cap="none" spc="0" normalizeH="0" baseline="0" noProof="0" dirty="0" smtClean="0">
                <a:ln>
                  <a:noFill/>
                </a:ln>
                <a:solidFill>
                  <a:srgbClr val="000000"/>
                </a:solidFill>
                <a:effectLst/>
                <a:uLnTx/>
                <a:uFillTx/>
                <a:latin typeface="Arial" panose="020B0604020202020204" pitchFamily="34" charset="0"/>
                <a:ea typeface="+mn-ea"/>
              </a:rPr>
              <a:t>《</a:t>
            </a:r>
            <a:r>
              <a:rPr kumimoji="0" lang="zh-CN" alt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mn-ea"/>
              </a:rPr>
              <a:t>化学品安全标签编写规定</a:t>
            </a:r>
            <a:r>
              <a:rPr kumimoji="0" lang="en-US" altLang="zh-CN" sz="2000" b="1" i="0" u="none" strike="noStrike" kern="1200" cap="none" spc="0" normalizeH="0" baseline="0" noProof="0" dirty="0" smtClean="0">
                <a:ln>
                  <a:noFill/>
                </a:ln>
                <a:solidFill>
                  <a:srgbClr val="000000"/>
                </a:solidFill>
                <a:effectLst/>
                <a:uLnTx/>
                <a:uFillTx/>
                <a:latin typeface="Arial" panose="020B0604020202020204" pitchFamily="34" charset="0"/>
                <a:ea typeface="+mn-ea"/>
              </a:rPr>
              <a:t>》(GB 15258--1999)</a:t>
            </a:r>
            <a:r>
              <a:rPr kumimoji="0" lang="zh-CN" alt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mn-ea"/>
              </a:rPr>
              <a:t>规定化学品安全标签应包括物质名称、编号、危险性标志、警示词、危险性概述、安全措施、灭火方法、生产厂家、地址、电话、应急咨询电话、提示参阅安全技术说明书等内容。 </a:t>
            </a:r>
            <a:endPar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endParaRPr>
          </a:p>
        </p:txBody>
      </p:sp>
      <p:sp>
        <p:nvSpPr>
          <p:cNvPr id="4" name="灯片编号占位符 3"/>
          <p:cNvSpPr>
            <a:spLocks noGrp="1"/>
          </p:cNvSpPr>
          <p:nvPr>
            <p:ph type="sldNum" sz="quarter" idx="10"/>
          </p:nvPr>
        </p:nvSpPr>
        <p:spPr/>
        <p:txBody>
          <a:bodyPr/>
          <a:lstStyle/>
          <a:p>
            <a:fld id="{A753CDD4-EA23-4A30-BB0E-596CC85F5EBF}"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53CDD4-EA23-4A30-BB0E-596CC85F5EBF}"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Arial" panose="020B0604020202020204" pitchFamily="34" charset="0"/>
              <a:buNone/>
            </a:pPr>
            <a:r>
              <a:rPr lang="zh-CN" altLang="en-US" sz="1200" b="1" dirty="0" smtClean="0"/>
              <a:t>爆炸往往在瞬间发生，难以预料；</a:t>
            </a:r>
            <a:endParaRPr lang="zh-CN" altLang="en-US" sz="1200" b="1" dirty="0" smtClean="0"/>
          </a:p>
          <a:p>
            <a:pPr>
              <a:buFont typeface="Arial" panose="020B0604020202020204" pitchFamily="34" charset="0"/>
              <a:buNone/>
            </a:pPr>
            <a:r>
              <a:rPr lang="zh-CN" altLang="en-US" sz="1200" b="1" dirty="0" smtClean="0"/>
              <a:t>    爆炸事故发生的原因，灾害范围及后果各异，相差悬殊；</a:t>
            </a:r>
            <a:endParaRPr lang="zh-CN" altLang="en-US" sz="1200" b="1" dirty="0" smtClean="0"/>
          </a:p>
          <a:p>
            <a:pPr>
              <a:buFont typeface="Arial" panose="020B0604020202020204" pitchFamily="34" charset="0"/>
              <a:buNone/>
            </a:pPr>
            <a:r>
              <a:rPr lang="zh-CN" altLang="en-US" sz="1200" b="1" dirty="0" smtClean="0"/>
              <a:t>    爆炸事故的破坏性大，往往是摧毁性的，造成惨重损失。</a:t>
            </a:r>
            <a:endParaRPr lang="zh-CN" altLang="en-US" sz="1200" b="1" dirty="0" smtClean="0"/>
          </a:p>
          <a:p>
            <a:pPr>
              <a:buFont typeface="Arial" panose="020B0604020202020204" pitchFamily="34" charset="0"/>
              <a:buNone/>
            </a:pPr>
            <a:r>
              <a:rPr lang="zh-CN" altLang="en-US" sz="1200" b="1" dirty="0" smtClean="0"/>
              <a:t>    冲击波破坏</a:t>
            </a:r>
            <a:endParaRPr lang="zh-CN" altLang="en-US" sz="1200" b="1" dirty="0" smtClean="0"/>
          </a:p>
          <a:p>
            <a:pPr>
              <a:buFont typeface="Arial" panose="020B0604020202020204" pitchFamily="34" charset="0"/>
              <a:buNone/>
            </a:pPr>
            <a:r>
              <a:rPr lang="zh-CN" altLang="en-US" sz="1200" b="1" dirty="0" smtClean="0"/>
              <a:t>    灼烧破坏</a:t>
            </a:r>
            <a:endParaRPr lang="zh-CN" altLang="en-US" sz="1200" b="1" dirty="0" smtClean="0"/>
          </a:p>
          <a:p>
            <a:pPr>
              <a:buFont typeface="Arial" panose="020B0604020202020204" pitchFamily="34" charset="0"/>
              <a:buNone/>
            </a:pPr>
            <a:r>
              <a:rPr lang="zh-CN" altLang="en-US" sz="1200" b="1" dirty="0" smtClean="0"/>
              <a:t>    地震波破坏</a:t>
            </a:r>
            <a:endParaRPr lang="zh-CN" altLang="en-US" sz="1200" b="1" dirty="0" smtClean="0"/>
          </a:p>
          <a:p>
            <a:endParaRPr lang="zh-CN" altLang="en-US" dirty="0"/>
          </a:p>
        </p:txBody>
      </p:sp>
      <p:sp>
        <p:nvSpPr>
          <p:cNvPr id="4" name="灯片编号占位符 3"/>
          <p:cNvSpPr>
            <a:spLocks noGrp="1"/>
          </p:cNvSpPr>
          <p:nvPr>
            <p:ph type="sldNum" sz="quarter" idx="10"/>
          </p:nvPr>
        </p:nvSpPr>
        <p:spPr/>
        <p:txBody>
          <a:bodyPr/>
          <a:lstStyle/>
          <a:p>
            <a:fld id="{A753CDD4-EA23-4A30-BB0E-596CC85F5EB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53CDD4-EA23-4A30-BB0E-596CC85F5EB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776585" y="190500"/>
            <a:ext cx="1237615" cy="625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AD86C3E-8D65-4D9D-A1C7-D2E100528256}"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5A1EB79-54E6-4B00-855E-245F40EEE6E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689811"/>
          </a:xfrm>
          <a:prstGeom prst="rect">
            <a:avLst/>
          </a:prstGeom>
          <a:solidFill>
            <a:srgbClr val="0E8146"/>
          </a:solid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593558" y="-16042"/>
            <a:ext cx="192505" cy="705853"/>
          </a:xfrm>
          <a:prstGeom prst="rect">
            <a:avLst/>
          </a:prstGeom>
          <a:solidFill>
            <a:srgbClr val="95C53E"/>
          </a:solidFill>
          <a:ln>
            <a:solidFill>
              <a:srgbClr val="95C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6.wdp"/><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0.jpeg"/><Relationship Id="rId3" Type="http://schemas.openxmlformats.org/officeDocument/2006/relationships/image" Target="../media/image17.png"/><Relationship Id="rId2" Type="http://schemas.openxmlformats.org/officeDocument/2006/relationships/image" Target="../media/image22.jpeg"/><Relationship Id="rId1"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image" Target="../media/image34.jpeg"/><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33.jpeg"/><Relationship Id="rId3" Type="http://schemas.openxmlformats.org/officeDocument/2006/relationships/tags" Target="../tags/tag17.xml"/><Relationship Id="rId2" Type="http://schemas.openxmlformats.org/officeDocument/2006/relationships/tags" Target="../tags/tag16.xml"/><Relationship Id="rId13" Type="http://schemas.openxmlformats.org/officeDocument/2006/relationships/slideLayout" Target="../slideLayouts/slideLayout1.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hyperlink" Target="http://www.bofety.com/" TargetMode="Externa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8146"/>
        </a:solidFill>
        <a:effectLst/>
      </p:bgPr>
    </p:bg>
    <p:spTree>
      <p:nvGrpSpPr>
        <p:cNvPr id="1" name=""/>
        <p:cNvGrpSpPr/>
        <p:nvPr/>
      </p:nvGrpSpPr>
      <p:grpSpPr>
        <a:xfrm>
          <a:off x="0" y="0"/>
          <a:ext cx="0" cy="0"/>
          <a:chOff x="0" y="0"/>
          <a:chExt cx="0" cy="0"/>
        </a:xfrm>
      </p:grpSpPr>
      <p:sp>
        <p:nvSpPr>
          <p:cNvPr id="10" name="矩形 12"/>
          <p:cNvSpPr>
            <a:spLocks noChangeArrowheads="1"/>
          </p:cNvSpPr>
          <p:nvPr/>
        </p:nvSpPr>
        <p:spPr bwMode="auto">
          <a:xfrm>
            <a:off x="2452571" y="4254694"/>
            <a:ext cx="9205509" cy="120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algn="r">
              <a:lnSpc>
                <a:spcPct val="150000"/>
              </a:lnSpc>
            </a:pPr>
            <a:r>
              <a:rPr lang="zh-CN" altLang="en-US" sz="5400" dirty="0" smtClean="0">
                <a:solidFill>
                  <a:schemeClr val="bg1"/>
                </a:solidFill>
                <a:latin typeface="Calibri" panose="020F0502020204030204" pitchFamily="34" charset="0"/>
                <a:ea typeface="微软雅黑" panose="020B0503020204020204" pitchFamily="34" charset="-122"/>
                <a:sym typeface="Calibri" panose="020F0502020204030204" pitchFamily="34" charset="0"/>
              </a:rPr>
              <a:t>安全生产</a:t>
            </a:r>
            <a:r>
              <a:rPr lang="zh-CN" altLang="en-US" sz="5400" dirty="0">
                <a:solidFill>
                  <a:schemeClr val="bg1"/>
                </a:solidFill>
                <a:latin typeface="Calibri" panose="020F0502020204030204" pitchFamily="34" charset="0"/>
                <a:ea typeface="微软雅黑" panose="020B0503020204020204" pitchFamily="34" charset="-122"/>
                <a:sym typeface="Calibri" panose="020F0502020204030204" pitchFamily="34" charset="0"/>
              </a:rPr>
              <a:t>基础知识</a:t>
            </a:r>
            <a:endParaRPr lang="zh-CN" altLang="en-US" sz="54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 name="矩形 5"/>
          <p:cNvSpPr/>
          <p:nvPr/>
        </p:nvSpPr>
        <p:spPr>
          <a:xfrm>
            <a:off x="0" y="5806440"/>
            <a:ext cx="12190412" cy="304800"/>
          </a:xfrm>
          <a:prstGeom prst="rect">
            <a:avLst/>
          </a:prstGeom>
          <a:solidFill>
            <a:srgbClr val="95C53E"/>
          </a:solidFill>
          <a:ln w="9525">
            <a:noFill/>
          </a:ln>
        </p:spPr>
        <p:txBody>
          <a:bodyPr anchor="ctr"/>
          <a:lstStyle/>
          <a:p>
            <a:pPr algn="ctr"/>
            <a:endParaRPr lang="zh-CN" altLang="zh-CN" sz="1350" noProof="1">
              <a:solidFill>
                <a:srgbClr val="FFFFFF"/>
              </a:solidFill>
              <a:latin typeface="Arial" panose="020B0604020202020204" pitchFamily="34" charset="0"/>
            </a:endParaRPr>
          </a:p>
        </p:txBody>
      </p:sp>
      <p:sp>
        <p:nvSpPr>
          <p:cNvPr id="4" name="矩形 5"/>
          <p:cNvSpPr/>
          <p:nvPr/>
        </p:nvSpPr>
        <p:spPr>
          <a:xfrm>
            <a:off x="855028" y="0"/>
            <a:ext cx="303212" cy="6858000"/>
          </a:xfrm>
          <a:prstGeom prst="rect">
            <a:avLst/>
          </a:prstGeom>
          <a:solidFill>
            <a:srgbClr val="95C53E"/>
          </a:solidFill>
          <a:ln w="9525">
            <a:noFill/>
          </a:ln>
        </p:spPr>
        <p:txBody>
          <a:bodyPr anchor="ctr"/>
          <a:lstStyle/>
          <a:p>
            <a:pPr algn="ctr"/>
            <a:endParaRPr lang="zh-CN" altLang="zh-CN" sz="1350" noProof="1">
              <a:solidFill>
                <a:srgbClr val="FFFFFF"/>
              </a:solidFill>
              <a:latin typeface="Arial" panose="020B0604020202020204" pitchFamily="34" charset="0"/>
            </a:endParaRPr>
          </a:p>
        </p:txBody>
      </p:sp>
      <p:sp>
        <p:nvSpPr>
          <p:cNvPr id="2" name="矩形 1"/>
          <p:cNvSpPr/>
          <p:nvPr/>
        </p:nvSpPr>
        <p:spPr>
          <a:xfrm>
            <a:off x="8010928" y="3117713"/>
            <a:ext cx="364715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5400" b="1" dirty="0">
                <a:solidFill>
                  <a:schemeClr val="bg1"/>
                </a:solidFill>
                <a:latin typeface="Calibri" panose="020F0502020204030204" pitchFamily="34" charset="0"/>
                <a:ea typeface="微软雅黑" panose="020B0503020204020204" pitchFamily="34" charset="-122"/>
                <a:sym typeface="Calibri" panose="020F0502020204030204" pitchFamily="34" charset="0"/>
              </a:rPr>
              <a:t>危险化学品</a:t>
            </a:r>
            <a:endParaRPr lang="en-US" altLang="zh-CN" sz="5400" b="1"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 name="文本框 2" descr="7b0a2020202022776f7264617274223a20227b5c2269645c223a32353030343531362c5c227469645c223a31333439377d220a7d0a"/>
          <p:cNvSpPr txBox="1"/>
          <p:nvPr>
            <p:custDataLst>
              <p:tags r:id="rId1"/>
            </p:custDataLst>
          </p:nvPr>
        </p:nvSpPr>
        <p:spPr>
          <a:xfrm>
            <a:off x="2602865" y="425436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2152865" y="550229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3395980" y="550291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5" name="椭圆 4"/>
          <p:cNvSpPr/>
          <p:nvPr>
            <p:custDataLst>
              <p:tags r:id="rId4"/>
            </p:custDataLst>
          </p:nvPr>
        </p:nvSpPr>
        <p:spPr>
          <a:xfrm>
            <a:off x="4639095" y="550229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5C53E"/>
        </a:solidFill>
        <a:effectLst/>
      </p:bgPr>
    </p:bg>
    <p:spTree>
      <p:nvGrpSpPr>
        <p:cNvPr id="1" name=""/>
        <p:cNvGrpSpPr/>
        <p:nvPr/>
      </p:nvGrpSpPr>
      <p:grpSpPr>
        <a:xfrm>
          <a:off x="0" y="0"/>
          <a:ext cx="0" cy="0"/>
          <a:chOff x="0" y="0"/>
          <a:chExt cx="0" cy="0"/>
        </a:xfrm>
      </p:grpSpPr>
      <p:sp>
        <p:nvSpPr>
          <p:cNvPr id="9" name="矩形 5"/>
          <p:cNvSpPr>
            <a:spLocks noChangeArrowheads="1"/>
          </p:cNvSpPr>
          <p:nvPr/>
        </p:nvSpPr>
        <p:spPr bwMode="auto">
          <a:xfrm>
            <a:off x="0" y="4477418"/>
            <a:ext cx="12192000" cy="936791"/>
          </a:xfrm>
          <a:prstGeom prst="rect">
            <a:avLst/>
          </a:prstGeom>
          <a:solidFill>
            <a:srgbClr val="0E8146"/>
          </a:solidFill>
          <a:ln>
            <a:noFill/>
          </a:ln>
        </p:spPr>
        <p:txBody>
          <a:bodyPr anchor="ctr"/>
          <a:lstStyle/>
          <a:p>
            <a:pPr algn="ctr"/>
            <a:endParaRPr lang="zh-CN" altLang="zh-CN">
              <a:solidFill>
                <a:srgbClr val="FFFFFF"/>
              </a:solidFill>
            </a:endParaRPr>
          </a:p>
        </p:txBody>
      </p:sp>
      <p:sp>
        <p:nvSpPr>
          <p:cNvPr id="11" name="矩形 4"/>
          <p:cNvSpPr>
            <a:spLocks noChangeArrowheads="1"/>
          </p:cNvSpPr>
          <p:nvPr/>
        </p:nvSpPr>
        <p:spPr bwMode="auto">
          <a:xfrm>
            <a:off x="4138863" y="4653425"/>
            <a:ext cx="76569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3200" b="1" dirty="0" smtClean="0">
                <a:solidFill>
                  <a:prstClr val="white"/>
                </a:solidFill>
                <a:ea typeface="微软雅黑" panose="020B0503020204020204" pitchFamily="34" charset="-122"/>
                <a:sym typeface="Arial" panose="020B0604020202020204" pitchFamily="34" charset="0"/>
              </a:rPr>
              <a:t>危险</a:t>
            </a:r>
            <a:r>
              <a:rPr lang="zh-CN" altLang="en-US" sz="3200" b="1" dirty="0">
                <a:solidFill>
                  <a:prstClr val="white"/>
                </a:solidFill>
                <a:ea typeface="微软雅黑" panose="020B0503020204020204" pitchFamily="34" charset="-122"/>
                <a:sym typeface="Arial" panose="020B0604020202020204" pitchFamily="34" charset="0"/>
              </a:rPr>
              <a:t>化学品安全标签及安全技术说明书</a:t>
            </a:r>
            <a:endParaRPr lang="zh-CN" altLang="en-US" sz="3200" b="1" dirty="0">
              <a:solidFill>
                <a:prstClr val="white"/>
              </a:solidFill>
              <a:ea typeface="微软雅黑" panose="020B0503020204020204" pitchFamily="34" charset="-122"/>
              <a:sym typeface="Arial" panose="020B0604020202020204" pitchFamily="34" charset="0"/>
            </a:endParaRPr>
          </a:p>
          <a:p>
            <a:pPr algn="r"/>
            <a:endParaRPr lang="zh-CN" altLang="en-US" sz="3200" b="1" dirty="0">
              <a:solidFill>
                <a:prstClr val="white"/>
              </a:solidFill>
              <a:ea typeface="微软雅黑" panose="020B0503020204020204" pitchFamily="34" charset="-122"/>
              <a:sym typeface="Arial" panose="020B0604020202020204" pitchFamily="34" charset="0"/>
            </a:endParaRPr>
          </a:p>
        </p:txBody>
      </p:sp>
      <p:sp>
        <p:nvSpPr>
          <p:cNvPr id="12" name="矩形 2"/>
          <p:cNvSpPr>
            <a:spLocks noChangeArrowheads="1"/>
          </p:cNvSpPr>
          <p:nvPr/>
        </p:nvSpPr>
        <p:spPr bwMode="auto">
          <a:xfrm>
            <a:off x="8599718" y="3482207"/>
            <a:ext cx="3196132"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sz="5865" dirty="0">
                <a:solidFill>
                  <a:prstClr val="white"/>
                </a:solidFill>
                <a:latin typeface="Impact" panose="020B0806030902050204" pitchFamily="34" charset="0"/>
                <a:sym typeface="Impact" panose="020B0806030902050204" pitchFamily="34" charset="0"/>
              </a:rPr>
              <a:t>PART </a:t>
            </a:r>
            <a:r>
              <a:rPr lang="en-US" altLang="zh-CN" sz="5865" dirty="0" smtClean="0">
                <a:solidFill>
                  <a:prstClr val="white"/>
                </a:solidFill>
                <a:latin typeface="Impact" panose="020B0806030902050204" pitchFamily="34" charset="0"/>
                <a:sym typeface="Impact" panose="020B0806030902050204" pitchFamily="34" charset="0"/>
              </a:rPr>
              <a:t>TWO</a:t>
            </a:r>
            <a:endParaRPr lang="zh-CN" altLang="en-US" sz="5865" dirty="0">
              <a:solidFill>
                <a:prstClr val="white"/>
              </a:solidFill>
              <a:latin typeface="Impact" panose="020B0806030902050204" pitchFamily="34" charset="0"/>
              <a:sym typeface="Impact" panose="020B0806030902050204" pitchFamily="34" charset="0"/>
            </a:endParaRPr>
          </a:p>
        </p:txBody>
      </p:sp>
      <p:sp>
        <p:nvSpPr>
          <p:cNvPr id="14" name="TextBox 3"/>
          <p:cNvSpPr>
            <a:spLocks noChangeArrowheads="1"/>
          </p:cNvSpPr>
          <p:nvPr/>
        </p:nvSpPr>
        <p:spPr bwMode="auto">
          <a:xfrm>
            <a:off x="35984" y="-1911350"/>
            <a:ext cx="4647426" cy="1076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9330" dirty="0" smtClean="0">
                <a:solidFill>
                  <a:prstClr val="white"/>
                </a:solidFill>
                <a:latin typeface="Impact" panose="020B0806030902050204" pitchFamily="34" charset="0"/>
                <a:sym typeface="Impact" panose="020B0806030902050204" pitchFamily="34" charset="0"/>
              </a:rPr>
              <a:t>2</a:t>
            </a:r>
            <a:endParaRPr lang="zh-CN" altLang="en-US" sz="69330" dirty="0">
              <a:solidFill>
                <a:prstClr val="white"/>
              </a:solidFill>
              <a:latin typeface="Impact" panose="020B0806030902050204" pitchFamily="34" charset="0"/>
              <a:sym typeface="Impact" panose="020B080603090205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31745"/>
          <p:cNvSpPr>
            <a:spLocks noGrp="1" noChangeArrowheads="1"/>
          </p:cNvSpPr>
          <p:nvPr>
            <p:ph type="title" idx="4294967295"/>
          </p:nvPr>
        </p:nvSpPr>
        <p:spPr>
          <a:xfrm>
            <a:off x="0" y="6221934"/>
            <a:ext cx="12192000" cy="535531"/>
          </a:xfrm>
          <a:prstGeom prst="rect">
            <a:avLst/>
          </a:prstGeom>
          <a:ln>
            <a:solidFill>
              <a:srgbClr val="0E8146"/>
            </a:solidFill>
          </a:ln>
        </p:spPr>
        <p:txBody>
          <a:bodyPr wrap="square">
            <a:spAutoFit/>
          </a:bodyPr>
          <a:lstStyle/>
          <a:p>
            <a:pPr algn="ctr"/>
            <a:r>
              <a:rPr lang="zh-CN" altLang="en-US" sz="3200" b="1" dirty="0">
                <a:solidFill>
                  <a:srgbClr val="0E8146"/>
                </a:solidFill>
                <a:latin typeface="微软雅黑" panose="020B0503020204020204" pitchFamily="34" charset="-122"/>
                <a:ea typeface="微软雅黑" panose="020B0503020204020204" pitchFamily="34" charset="-122"/>
                <a:cs typeface="+mn-cs"/>
              </a:rPr>
              <a:t>化学品安全技术说明书（</a:t>
            </a:r>
            <a:r>
              <a:rPr lang="en-US" altLang="zh-CN" sz="3200" b="1" dirty="0">
                <a:solidFill>
                  <a:srgbClr val="0E8146"/>
                </a:solidFill>
                <a:latin typeface="微软雅黑" panose="020B0503020204020204" pitchFamily="34" charset="-122"/>
                <a:ea typeface="微软雅黑" panose="020B0503020204020204" pitchFamily="34" charset="-122"/>
                <a:cs typeface="+mn-cs"/>
              </a:rPr>
              <a:t>MSDS</a:t>
            </a:r>
            <a:r>
              <a:rPr lang="zh-CN" altLang="en-US" sz="3200" b="1" dirty="0">
                <a:solidFill>
                  <a:srgbClr val="0E8146"/>
                </a:solidFill>
                <a:latin typeface="微软雅黑" panose="020B0503020204020204" pitchFamily="34" charset="-122"/>
                <a:ea typeface="微软雅黑" panose="020B0503020204020204" pitchFamily="34" charset="-122"/>
                <a:cs typeface="+mn-cs"/>
              </a:rPr>
              <a:t>）内容结构</a:t>
            </a:r>
            <a:endParaRPr lang="zh-CN" altLang="en-US" sz="3200" b="1" dirty="0">
              <a:solidFill>
                <a:srgbClr val="0E8146"/>
              </a:solidFill>
              <a:latin typeface="微软雅黑" panose="020B0503020204020204" pitchFamily="34" charset="-122"/>
              <a:ea typeface="微软雅黑" panose="020B0503020204020204" pitchFamily="34" charset="-122"/>
              <a:cs typeface="+mn-cs"/>
            </a:endParaRPr>
          </a:p>
        </p:txBody>
      </p:sp>
      <p:sp>
        <p:nvSpPr>
          <p:cNvPr id="31746" name="文本占位符 31746"/>
          <p:cNvSpPr>
            <a:spLocks noGrp="1" noChangeArrowheads="1"/>
          </p:cNvSpPr>
          <p:nvPr>
            <p:ph type="body" sz="half" idx="4294967295"/>
          </p:nvPr>
        </p:nvSpPr>
        <p:spPr>
          <a:xfrm>
            <a:off x="1162050" y="1430380"/>
            <a:ext cx="4319588" cy="4475120"/>
          </a:xfrm>
          <a:prstGeom prst="rect">
            <a:avLst/>
          </a:prstGeom>
          <a:ln w="19050">
            <a:solidFill>
              <a:srgbClr val="008000"/>
            </a:solidFill>
            <a:miter lim="800000"/>
          </a:ln>
        </p:spPr>
        <p:txBody>
          <a:bodyPr/>
          <a:lstStyle/>
          <a:p>
            <a:pPr>
              <a:lnSpc>
                <a:spcPct val="120000"/>
              </a:lnSpc>
              <a:buFont typeface="Arial" panose="020B0604020202020204" pitchFamily="34" charset="0"/>
              <a:buNone/>
            </a:pPr>
            <a:r>
              <a:rPr lang="zh-CN" altLang="en-US" sz="2400" dirty="0">
                <a:solidFill>
                  <a:srgbClr val="0E8146"/>
                </a:solidFill>
                <a:latin typeface="微软雅黑" panose="020B0503020204020204" pitchFamily="34" charset="-122"/>
                <a:ea typeface="微软雅黑" panose="020B0503020204020204" pitchFamily="34" charset="-122"/>
              </a:rPr>
              <a:t>第一部分 </a:t>
            </a:r>
            <a:r>
              <a:rPr lang="zh-CN" altLang="en-US" sz="2400" dirty="0">
                <a:solidFill>
                  <a:schemeClr val="bg2">
                    <a:lumMod val="10000"/>
                  </a:schemeClr>
                </a:solidFill>
                <a:latin typeface="微软雅黑" panose="020B0503020204020204" pitchFamily="34" charset="-122"/>
                <a:ea typeface="微软雅黑" panose="020B0503020204020204" pitchFamily="34" charset="-122"/>
              </a:rPr>
              <a:t>化学品及企业标识</a:t>
            </a:r>
            <a:endParaRPr lang="zh-CN" altLang="en-US" sz="2400" dirty="0">
              <a:solidFill>
                <a:schemeClr val="bg2">
                  <a:lumMod val="10000"/>
                </a:schemeClr>
              </a:solidFill>
              <a:latin typeface="微软雅黑" panose="020B0503020204020204" pitchFamily="34" charset="-122"/>
              <a:ea typeface="微软雅黑" panose="020B0503020204020204" pitchFamily="34" charset="-122"/>
            </a:endParaRPr>
          </a:p>
          <a:p>
            <a:pPr>
              <a:lnSpc>
                <a:spcPct val="120000"/>
              </a:lnSpc>
              <a:buNone/>
            </a:pPr>
            <a:r>
              <a:rPr lang="zh-CN" altLang="en-US" sz="2400" dirty="0">
                <a:solidFill>
                  <a:srgbClr val="0E8146"/>
                </a:solidFill>
                <a:latin typeface="微软雅黑" panose="020B0503020204020204" pitchFamily="34" charset="-122"/>
                <a:ea typeface="微软雅黑" panose="020B0503020204020204" pitchFamily="34" charset="-122"/>
              </a:rPr>
              <a:t>第二部分 </a:t>
            </a:r>
            <a:r>
              <a:rPr lang="zh-CN" altLang="en-US" sz="2400" dirty="0">
                <a:solidFill>
                  <a:schemeClr val="bg2">
                    <a:lumMod val="10000"/>
                  </a:schemeClr>
                </a:solidFill>
                <a:latin typeface="微软雅黑" panose="020B0503020204020204" pitchFamily="34" charset="-122"/>
                <a:ea typeface="微软雅黑" panose="020B0503020204020204" pitchFamily="34" charset="-122"/>
              </a:rPr>
              <a:t>危险性概述</a:t>
            </a:r>
            <a:endParaRPr lang="zh-CN" altLang="en-US" sz="2400" dirty="0">
              <a:solidFill>
                <a:schemeClr val="bg2">
                  <a:lumMod val="10000"/>
                </a:schemeClr>
              </a:solidFill>
              <a:latin typeface="微软雅黑" panose="020B0503020204020204" pitchFamily="34" charset="-122"/>
              <a:ea typeface="微软雅黑" panose="020B0503020204020204" pitchFamily="34" charset="-122"/>
            </a:endParaRPr>
          </a:p>
          <a:p>
            <a:pPr>
              <a:lnSpc>
                <a:spcPct val="120000"/>
              </a:lnSpc>
              <a:buNone/>
            </a:pPr>
            <a:r>
              <a:rPr lang="zh-CN" altLang="en-US" sz="2400" dirty="0">
                <a:solidFill>
                  <a:srgbClr val="0E8146"/>
                </a:solidFill>
                <a:latin typeface="微软雅黑" panose="020B0503020204020204" pitchFamily="34" charset="-122"/>
                <a:ea typeface="微软雅黑" panose="020B0503020204020204" pitchFamily="34" charset="-122"/>
              </a:rPr>
              <a:t>第三部分 </a:t>
            </a:r>
            <a:r>
              <a:rPr lang="zh-CN" altLang="en-US" sz="2400" dirty="0">
                <a:solidFill>
                  <a:schemeClr val="bg2">
                    <a:lumMod val="10000"/>
                  </a:schemeClr>
                </a:solidFill>
                <a:latin typeface="微软雅黑" panose="020B0503020204020204" pitchFamily="34" charset="-122"/>
                <a:ea typeface="微软雅黑" panose="020B0503020204020204" pitchFamily="34" charset="-122"/>
              </a:rPr>
              <a:t>成分</a:t>
            </a:r>
            <a:r>
              <a:rPr lang="en-US" altLang="zh-CN" sz="2400" dirty="0">
                <a:solidFill>
                  <a:schemeClr val="bg2">
                    <a:lumMod val="10000"/>
                  </a:schemeClr>
                </a:solidFill>
                <a:latin typeface="微软雅黑" panose="020B0503020204020204" pitchFamily="34" charset="-122"/>
                <a:ea typeface="微软雅黑" panose="020B0503020204020204" pitchFamily="34" charset="-122"/>
              </a:rPr>
              <a:t>/</a:t>
            </a:r>
            <a:r>
              <a:rPr lang="zh-CN" altLang="en-US" sz="2400" dirty="0">
                <a:solidFill>
                  <a:schemeClr val="bg2">
                    <a:lumMod val="10000"/>
                  </a:schemeClr>
                </a:solidFill>
                <a:latin typeface="微软雅黑" panose="020B0503020204020204" pitchFamily="34" charset="-122"/>
                <a:ea typeface="微软雅黑" panose="020B0503020204020204" pitchFamily="34" charset="-122"/>
              </a:rPr>
              <a:t>组成信息</a:t>
            </a:r>
            <a:endParaRPr lang="zh-CN" altLang="en-US" sz="2400" dirty="0">
              <a:solidFill>
                <a:schemeClr val="bg2">
                  <a:lumMod val="10000"/>
                </a:schemeClr>
              </a:solidFill>
              <a:latin typeface="微软雅黑" panose="020B0503020204020204" pitchFamily="34" charset="-122"/>
              <a:ea typeface="微软雅黑" panose="020B0503020204020204" pitchFamily="34" charset="-122"/>
            </a:endParaRPr>
          </a:p>
          <a:p>
            <a:pPr>
              <a:lnSpc>
                <a:spcPct val="120000"/>
              </a:lnSpc>
              <a:buNone/>
            </a:pPr>
            <a:r>
              <a:rPr lang="zh-CN" altLang="en-US" sz="2400" dirty="0">
                <a:solidFill>
                  <a:srgbClr val="0E8146"/>
                </a:solidFill>
                <a:latin typeface="微软雅黑" panose="020B0503020204020204" pitchFamily="34" charset="-122"/>
                <a:ea typeface="微软雅黑" panose="020B0503020204020204" pitchFamily="34" charset="-122"/>
              </a:rPr>
              <a:t>第四部分 </a:t>
            </a:r>
            <a:r>
              <a:rPr lang="zh-CN" altLang="en-US" sz="2400" dirty="0">
                <a:solidFill>
                  <a:schemeClr val="bg2">
                    <a:lumMod val="10000"/>
                  </a:schemeClr>
                </a:solidFill>
                <a:latin typeface="微软雅黑" panose="020B0503020204020204" pitchFamily="34" charset="-122"/>
                <a:ea typeface="微软雅黑" panose="020B0503020204020204" pitchFamily="34" charset="-122"/>
              </a:rPr>
              <a:t>急救措施</a:t>
            </a:r>
            <a:endParaRPr lang="zh-CN" altLang="en-US" sz="2400" dirty="0">
              <a:solidFill>
                <a:schemeClr val="bg2">
                  <a:lumMod val="10000"/>
                </a:schemeClr>
              </a:solidFill>
              <a:latin typeface="微软雅黑" panose="020B0503020204020204" pitchFamily="34" charset="-122"/>
              <a:ea typeface="微软雅黑" panose="020B0503020204020204" pitchFamily="34" charset="-122"/>
            </a:endParaRPr>
          </a:p>
          <a:p>
            <a:pPr>
              <a:lnSpc>
                <a:spcPct val="120000"/>
              </a:lnSpc>
              <a:buNone/>
            </a:pPr>
            <a:r>
              <a:rPr lang="zh-CN" altLang="en-US" sz="2400" dirty="0">
                <a:solidFill>
                  <a:srgbClr val="0E8146"/>
                </a:solidFill>
                <a:latin typeface="微软雅黑" panose="020B0503020204020204" pitchFamily="34" charset="-122"/>
                <a:ea typeface="微软雅黑" panose="020B0503020204020204" pitchFamily="34" charset="-122"/>
              </a:rPr>
              <a:t>第五部分 </a:t>
            </a:r>
            <a:r>
              <a:rPr lang="zh-CN" altLang="en-US" sz="2400" dirty="0">
                <a:solidFill>
                  <a:schemeClr val="bg2">
                    <a:lumMod val="10000"/>
                  </a:schemeClr>
                </a:solidFill>
                <a:latin typeface="微软雅黑" panose="020B0503020204020204" pitchFamily="34" charset="-122"/>
                <a:ea typeface="微软雅黑" panose="020B0503020204020204" pitchFamily="34" charset="-122"/>
              </a:rPr>
              <a:t>消防措施</a:t>
            </a:r>
            <a:endParaRPr lang="zh-CN" altLang="en-US" sz="2400" dirty="0">
              <a:solidFill>
                <a:schemeClr val="bg2">
                  <a:lumMod val="10000"/>
                </a:schemeClr>
              </a:solidFill>
              <a:latin typeface="微软雅黑" panose="020B0503020204020204" pitchFamily="34" charset="-122"/>
              <a:ea typeface="微软雅黑" panose="020B0503020204020204" pitchFamily="34" charset="-122"/>
            </a:endParaRPr>
          </a:p>
          <a:p>
            <a:pPr>
              <a:lnSpc>
                <a:spcPct val="120000"/>
              </a:lnSpc>
              <a:buNone/>
            </a:pPr>
            <a:r>
              <a:rPr lang="zh-CN" altLang="en-US" sz="2400" dirty="0">
                <a:solidFill>
                  <a:srgbClr val="0E8146"/>
                </a:solidFill>
                <a:latin typeface="微软雅黑" panose="020B0503020204020204" pitchFamily="34" charset="-122"/>
                <a:ea typeface="微软雅黑" panose="020B0503020204020204" pitchFamily="34" charset="-122"/>
              </a:rPr>
              <a:t>第六部分 </a:t>
            </a:r>
            <a:r>
              <a:rPr lang="zh-CN" altLang="en-US" sz="2400" dirty="0">
                <a:solidFill>
                  <a:schemeClr val="bg2">
                    <a:lumMod val="10000"/>
                  </a:schemeClr>
                </a:solidFill>
                <a:latin typeface="微软雅黑" panose="020B0503020204020204" pitchFamily="34" charset="-122"/>
                <a:ea typeface="微软雅黑" panose="020B0503020204020204" pitchFamily="34" charset="-122"/>
              </a:rPr>
              <a:t>泄露应急处理</a:t>
            </a:r>
            <a:endParaRPr lang="zh-CN" altLang="en-US" sz="2400" dirty="0">
              <a:solidFill>
                <a:schemeClr val="bg2">
                  <a:lumMod val="10000"/>
                </a:schemeClr>
              </a:solidFill>
              <a:latin typeface="微软雅黑" panose="020B0503020204020204" pitchFamily="34" charset="-122"/>
              <a:ea typeface="微软雅黑" panose="020B0503020204020204" pitchFamily="34" charset="-122"/>
            </a:endParaRPr>
          </a:p>
          <a:p>
            <a:pPr>
              <a:lnSpc>
                <a:spcPct val="120000"/>
              </a:lnSpc>
              <a:buNone/>
            </a:pPr>
            <a:r>
              <a:rPr lang="zh-CN" altLang="en-US" sz="2400" dirty="0">
                <a:solidFill>
                  <a:srgbClr val="0E8146"/>
                </a:solidFill>
                <a:latin typeface="微软雅黑" panose="020B0503020204020204" pitchFamily="34" charset="-122"/>
                <a:ea typeface="微软雅黑" panose="020B0503020204020204" pitchFamily="34" charset="-122"/>
              </a:rPr>
              <a:t>第七部分 </a:t>
            </a:r>
            <a:r>
              <a:rPr lang="zh-CN" altLang="en-US" sz="2400" dirty="0">
                <a:solidFill>
                  <a:schemeClr val="bg2">
                    <a:lumMod val="10000"/>
                  </a:schemeClr>
                </a:solidFill>
                <a:latin typeface="微软雅黑" panose="020B0503020204020204" pitchFamily="34" charset="-122"/>
                <a:ea typeface="微软雅黑" panose="020B0503020204020204" pitchFamily="34" charset="-122"/>
              </a:rPr>
              <a:t>操作处置与储存</a:t>
            </a:r>
            <a:endParaRPr lang="zh-CN" altLang="en-US" sz="2400" dirty="0">
              <a:solidFill>
                <a:schemeClr val="bg2">
                  <a:lumMod val="10000"/>
                </a:schemeClr>
              </a:solidFill>
              <a:latin typeface="微软雅黑" panose="020B0503020204020204" pitchFamily="34" charset="-122"/>
              <a:ea typeface="微软雅黑" panose="020B0503020204020204" pitchFamily="34" charset="-122"/>
            </a:endParaRPr>
          </a:p>
          <a:p>
            <a:pPr>
              <a:lnSpc>
                <a:spcPct val="120000"/>
              </a:lnSpc>
              <a:buNone/>
            </a:pPr>
            <a:r>
              <a:rPr lang="zh-CN" altLang="en-US" sz="2400" dirty="0">
                <a:solidFill>
                  <a:srgbClr val="0E8146"/>
                </a:solidFill>
                <a:latin typeface="微软雅黑" panose="020B0503020204020204" pitchFamily="34" charset="-122"/>
                <a:ea typeface="微软雅黑" panose="020B0503020204020204" pitchFamily="34" charset="-122"/>
              </a:rPr>
              <a:t>第八部分 </a:t>
            </a:r>
            <a:r>
              <a:rPr lang="zh-CN" altLang="en-US" sz="2400" dirty="0">
                <a:solidFill>
                  <a:schemeClr val="bg2">
                    <a:lumMod val="10000"/>
                  </a:schemeClr>
                </a:solidFill>
                <a:latin typeface="微软雅黑" panose="020B0503020204020204" pitchFamily="34" charset="-122"/>
                <a:ea typeface="微软雅黑" panose="020B0503020204020204" pitchFamily="34" charset="-122"/>
              </a:rPr>
              <a:t>接触控制和个体防护</a:t>
            </a:r>
            <a:endParaRPr lang="zh-CN" altLang="en-US" sz="24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31747" name="矩形 31747"/>
          <p:cNvSpPr>
            <a:spLocks noChangeArrowheads="1"/>
          </p:cNvSpPr>
          <p:nvPr/>
        </p:nvSpPr>
        <p:spPr bwMode="auto">
          <a:xfrm>
            <a:off x="6667500" y="1430380"/>
            <a:ext cx="4432299" cy="4475120"/>
          </a:xfrm>
          <a:prstGeom prst="rect">
            <a:avLst/>
          </a:prstGeom>
          <a:noFill/>
          <a:ln w="19050">
            <a:solidFill>
              <a:srgbClr val="008000"/>
            </a:solidFill>
            <a:miter lim="800000"/>
          </a:ln>
          <a:extLst>
            <a:ext uri="{909E8E84-426E-40DD-AFC4-6F175D3DCCD1}">
              <a14:hiddenFill xmlns:a14="http://schemas.microsoft.com/office/drawing/2010/main">
                <a:solidFill>
                  <a:srgbClr val="FFFFFF"/>
                </a:solidFill>
              </a14:hiddenFill>
            </a:ext>
          </a:extLst>
        </p:spPr>
        <p:txBody>
          <a:bodyPr/>
          <a:lstStyle>
            <a:lvl1pPr marL="342900" indent="-342900">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marL="228600" indent="-228600" fontAlgn="base">
              <a:lnSpc>
                <a:spcPct val="120000"/>
              </a:lnSpc>
              <a:spcBef>
                <a:spcPts val="1000"/>
              </a:spcBef>
              <a:spcAft>
                <a:spcPct val="0"/>
              </a:spcAft>
            </a:pPr>
            <a:r>
              <a:rPr lang="zh-CN" altLang="en-US" sz="2400" b="0" dirty="0">
                <a:solidFill>
                  <a:srgbClr val="0E8146"/>
                </a:solidFill>
                <a:latin typeface="微软雅黑" panose="020B0503020204020204" pitchFamily="34" charset="-122"/>
                <a:ea typeface="微软雅黑" panose="020B0503020204020204" pitchFamily="34" charset="-122"/>
                <a:sym typeface="Calibri" panose="020F0502020204030204" pitchFamily="34" charset="0"/>
              </a:rPr>
              <a:t>第九部分     </a:t>
            </a:r>
            <a:r>
              <a:rPr lang="zh-CN" altLang="en-US" sz="2400" b="0" dirty="0">
                <a:solidFill>
                  <a:schemeClr val="bg2">
                    <a:lumMod val="10000"/>
                  </a:schemeClr>
                </a:solidFill>
                <a:latin typeface="微软雅黑" panose="020B0503020204020204" pitchFamily="34" charset="-122"/>
                <a:ea typeface="微软雅黑" panose="020B0503020204020204" pitchFamily="34" charset="-122"/>
                <a:sym typeface="Calibri" panose="020F0502020204030204" pitchFamily="34" charset="0"/>
              </a:rPr>
              <a:t>理化特性</a:t>
            </a:r>
            <a:endParaRPr lang="zh-CN" altLang="en-US" sz="2400" b="0" dirty="0">
              <a:solidFill>
                <a:schemeClr val="bg2">
                  <a:lumMod val="10000"/>
                </a:schemeClr>
              </a:solidFill>
              <a:latin typeface="微软雅黑" panose="020B0503020204020204" pitchFamily="34" charset="-122"/>
              <a:ea typeface="微软雅黑" panose="020B0503020204020204" pitchFamily="34" charset="-122"/>
              <a:sym typeface="Calibri" panose="020F0502020204030204" pitchFamily="34" charset="0"/>
            </a:endParaRPr>
          </a:p>
          <a:p>
            <a:pPr marL="228600" indent="-228600" fontAlgn="base">
              <a:lnSpc>
                <a:spcPct val="120000"/>
              </a:lnSpc>
              <a:spcBef>
                <a:spcPts val="1000"/>
              </a:spcBef>
              <a:spcAft>
                <a:spcPct val="0"/>
              </a:spcAft>
            </a:pPr>
            <a:r>
              <a:rPr lang="zh-CN" altLang="en-US" sz="2400" b="0" dirty="0">
                <a:solidFill>
                  <a:srgbClr val="0E8146"/>
                </a:solidFill>
                <a:latin typeface="微软雅黑" panose="020B0503020204020204" pitchFamily="34" charset="-122"/>
                <a:ea typeface="微软雅黑" panose="020B0503020204020204" pitchFamily="34" charset="-122"/>
                <a:sym typeface="Calibri" panose="020F0502020204030204" pitchFamily="34" charset="0"/>
              </a:rPr>
              <a:t>第十部分     </a:t>
            </a:r>
            <a:r>
              <a:rPr lang="zh-CN" altLang="en-US" sz="2400" b="0" dirty="0">
                <a:solidFill>
                  <a:schemeClr val="bg2">
                    <a:lumMod val="10000"/>
                  </a:schemeClr>
                </a:solidFill>
                <a:latin typeface="微软雅黑" panose="020B0503020204020204" pitchFamily="34" charset="-122"/>
                <a:ea typeface="微软雅黑" panose="020B0503020204020204" pitchFamily="34" charset="-122"/>
                <a:sym typeface="Calibri" panose="020F0502020204030204" pitchFamily="34" charset="0"/>
              </a:rPr>
              <a:t>稳定性和反应活性</a:t>
            </a:r>
            <a:endParaRPr lang="zh-CN" altLang="en-US" sz="2400" b="0" dirty="0">
              <a:solidFill>
                <a:schemeClr val="bg2">
                  <a:lumMod val="10000"/>
                </a:schemeClr>
              </a:solidFill>
              <a:latin typeface="微软雅黑" panose="020B0503020204020204" pitchFamily="34" charset="-122"/>
              <a:ea typeface="微软雅黑" panose="020B0503020204020204" pitchFamily="34" charset="-122"/>
              <a:sym typeface="Calibri" panose="020F0502020204030204" pitchFamily="34" charset="0"/>
            </a:endParaRPr>
          </a:p>
          <a:p>
            <a:pPr marL="228600" indent="-228600" fontAlgn="base">
              <a:lnSpc>
                <a:spcPct val="120000"/>
              </a:lnSpc>
              <a:spcBef>
                <a:spcPts val="1000"/>
              </a:spcBef>
              <a:spcAft>
                <a:spcPct val="0"/>
              </a:spcAft>
            </a:pPr>
            <a:r>
              <a:rPr lang="zh-CN" altLang="en-US" sz="2400" b="0" dirty="0">
                <a:solidFill>
                  <a:srgbClr val="0E8146"/>
                </a:solidFill>
                <a:latin typeface="微软雅黑" panose="020B0503020204020204" pitchFamily="34" charset="-122"/>
                <a:ea typeface="微软雅黑" panose="020B0503020204020204" pitchFamily="34" charset="-122"/>
                <a:sym typeface="Calibri" panose="020F0502020204030204" pitchFamily="34" charset="0"/>
              </a:rPr>
              <a:t>第十一部分 </a:t>
            </a:r>
            <a:r>
              <a:rPr lang="zh-CN" altLang="en-US" sz="2400" b="0" dirty="0">
                <a:solidFill>
                  <a:schemeClr val="bg2">
                    <a:lumMod val="10000"/>
                  </a:schemeClr>
                </a:solidFill>
                <a:latin typeface="微软雅黑" panose="020B0503020204020204" pitchFamily="34" charset="-122"/>
                <a:ea typeface="微软雅黑" panose="020B0503020204020204" pitchFamily="34" charset="-122"/>
                <a:sym typeface="Calibri" panose="020F0502020204030204" pitchFamily="34" charset="0"/>
              </a:rPr>
              <a:t>毒理学信息</a:t>
            </a:r>
            <a:endParaRPr lang="zh-CN" altLang="en-US" sz="2400" b="0" dirty="0">
              <a:solidFill>
                <a:schemeClr val="bg2">
                  <a:lumMod val="10000"/>
                </a:schemeClr>
              </a:solidFill>
              <a:latin typeface="微软雅黑" panose="020B0503020204020204" pitchFamily="34" charset="-122"/>
              <a:ea typeface="微软雅黑" panose="020B0503020204020204" pitchFamily="34" charset="-122"/>
              <a:sym typeface="Calibri" panose="020F0502020204030204" pitchFamily="34" charset="0"/>
            </a:endParaRPr>
          </a:p>
          <a:p>
            <a:pPr marL="228600" indent="-228600" fontAlgn="base">
              <a:lnSpc>
                <a:spcPct val="120000"/>
              </a:lnSpc>
              <a:spcBef>
                <a:spcPts val="1000"/>
              </a:spcBef>
              <a:spcAft>
                <a:spcPct val="0"/>
              </a:spcAft>
            </a:pPr>
            <a:r>
              <a:rPr lang="zh-CN" altLang="en-US" sz="2400" b="0" dirty="0">
                <a:solidFill>
                  <a:srgbClr val="0E8146"/>
                </a:solidFill>
                <a:latin typeface="微软雅黑" panose="020B0503020204020204" pitchFamily="34" charset="-122"/>
                <a:ea typeface="微软雅黑" panose="020B0503020204020204" pitchFamily="34" charset="-122"/>
                <a:sym typeface="Calibri" panose="020F0502020204030204" pitchFamily="34" charset="0"/>
              </a:rPr>
              <a:t>第十二部分 </a:t>
            </a:r>
            <a:r>
              <a:rPr lang="zh-CN" altLang="en-US" sz="2400" b="0" dirty="0">
                <a:solidFill>
                  <a:schemeClr val="bg2">
                    <a:lumMod val="10000"/>
                  </a:schemeClr>
                </a:solidFill>
                <a:latin typeface="微软雅黑" panose="020B0503020204020204" pitchFamily="34" charset="-122"/>
                <a:ea typeface="微软雅黑" panose="020B0503020204020204" pitchFamily="34" charset="-122"/>
                <a:sym typeface="Calibri" panose="020F0502020204030204" pitchFamily="34" charset="0"/>
              </a:rPr>
              <a:t>生态学信息</a:t>
            </a:r>
            <a:endParaRPr lang="zh-CN" altLang="en-US" sz="2400" b="0" dirty="0">
              <a:solidFill>
                <a:schemeClr val="bg2">
                  <a:lumMod val="10000"/>
                </a:schemeClr>
              </a:solidFill>
              <a:latin typeface="微软雅黑" panose="020B0503020204020204" pitchFamily="34" charset="-122"/>
              <a:ea typeface="微软雅黑" panose="020B0503020204020204" pitchFamily="34" charset="-122"/>
              <a:sym typeface="Calibri" panose="020F0502020204030204" pitchFamily="34" charset="0"/>
            </a:endParaRPr>
          </a:p>
          <a:p>
            <a:pPr marL="228600" indent="-228600" fontAlgn="base">
              <a:lnSpc>
                <a:spcPct val="120000"/>
              </a:lnSpc>
              <a:spcBef>
                <a:spcPts val="1000"/>
              </a:spcBef>
              <a:spcAft>
                <a:spcPct val="0"/>
              </a:spcAft>
            </a:pPr>
            <a:r>
              <a:rPr lang="zh-CN" altLang="en-US" sz="2400" b="0" dirty="0">
                <a:solidFill>
                  <a:srgbClr val="0E8146"/>
                </a:solidFill>
                <a:latin typeface="微软雅黑" panose="020B0503020204020204" pitchFamily="34" charset="-122"/>
                <a:ea typeface="微软雅黑" panose="020B0503020204020204" pitchFamily="34" charset="-122"/>
                <a:sym typeface="Calibri" panose="020F0502020204030204" pitchFamily="34" charset="0"/>
              </a:rPr>
              <a:t>第十三部分 </a:t>
            </a:r>
            <a:r>
              <a:rPr lang="zh-CN" altLang="en-US" sz="2400" b="0" dirty="0">
                <a:solidFill>
                  <a:schemeClr val="bg2">
                    <a:lumMod val="10000"/>
                  </a:schemeClr>
                </a:solidFill>
                <a:latin typeface="微软雅黑" panose="020B0503020204020204" pitchFamily="34" charset="-122"/>
                <a:ea typeface="微软雅黑" panose="020B0503020204020204" pitchFamily="34" charset="-122"/>
                <a:sym typeface="Calibri" panose="020F0502020204030204" pitchFamily="34" charset="0"/>
              </a:rPr>
              <a:t>废弃处置</a:t>
            </a:r>
            <a:endParaRPr lang="zh-CN" altLang="en-US" sz="2400" b="0" dirty="0">
              <a:solidFill>
                <a:schemeClr val="bg2">
                  <a:lumMod val="10000"/>
                </a:schemeClr>
              </a:solidFill>
              <a:latin typeface="微软雅黑" panose="020B0503020204020204" pitchFamily="34" charset="-122"/>
              <a:ea typeface="微软雅黑" panose="020B0503020204020204" pitchFamily="34" charset="-122"/>
              <a:sym typeface="Calibri" panose="020F0502020204030204" pitchFamily="34" charset="0"/>
            </a:endParaRPr>
          </a:p>
          <a:p>
            <a:pPr marL="228600" indent="-228600" fontAlgn="base">
              <a:lnSpc>
                <a:spcPct val="120000"/>
              </a:lnSpc>
              <a:spcBef>
                <a:spcPts val="1000"/>
              </a:spcBef>
              <a:spcAft>
                <a:spcPct val="0"/>
              </a:spcAft>
            </a:pPr>
            <a:r>
              <a:rPr lang="zh-CN" altLang="en-US" sz="2400" b="0" dirty="0">
                <a:solidFill>
                  <a:srgbClr val="0E8146"/>
                </a:solidFill>
                <a:latin typeface="微软雅黑" panose="020B0503020204020204" pitchFamily="34" charset="-122"/>
                <a:ea typeface="微软雅黑" panose="020B0503020204020204" pitchFamily="34" charset="-122"/>
                <a:sym typeface="Calibri" panose="020F0502020204030204" pitchFamily="34" charset="0"/>
              </a:rPr>
              <a:t>第十四部分 </a:t>
            </a:r>
            <a:r>
              <a:rPr lang="zh-CN" altLang="en-US" sz="2400" b="0" dirty="0">
                <a:solidFill>
                  <a:schemeClr val="bg2">
                    <a:lumMod val="10000"/>
                  </a:schemeClr>
                </a:solidFill>
                <a:latin typeface="微软雅黑" panose="020B0503020204020204" pitchFamily="34" charset="-122"/>
                <a:ea typeface="微软雅黑" panose="020B0503020204020204" pitchFamily="34" charset="-122"/>
                <a:sym typeface="Calibri" panose="020F0502020204030204" pitchFamily="34" charset="0"/>
              </a:rPr>
              <a:t>运输信息</a:t>
            </a:r>
            <a:endParaRPr lang="zh-CN" altLang="en-US" sz="2400" b="0" dirty="0">
              <a:solidFill>
                <a:schemeClr val="bg2">
                  <a:lumMod val="10000"/>
                </a:schemeClr>
              </a:solidFill>
              <a:latin typeface="微软雅黑" panose="020B0503020204020204" pitchFamily="34" charset="-122"/>
              <a:ea typeface="微软雅黑" panose="020B0503020204020204" pitchFamily="34" charset="-122"/>
              <a:sym typeface="Calibri" panose="020F0502020204030204" pitchFamily="34" charset="0"/>
            </a:endParaRPr>
          </a:p>
          <a:p>
            <a:pPr marL="228600" indent="-228600" fontAlgn="base">
              <a:lnSpc>
                <a:spcPct val="120000"/>
              </a:lnSpc>
              <a:spcBef>
                <a:spcPts val="1000"/>
              </a:spcBef>
              <a:spcAft>
                <a:spcPct val="0"/>
              </a:spcAft>
            </a:pPr>
            <a:r>
              <a:rPr lang="zh-CN" altLang="en-US" sz="2400" b="0" dirty="0">
                <a:solidFill>
                  <a:srgbClr val="0E8146"/>
                </a:solidFill>
                <a:latin typeface="微软雅黑" panose="020B0503020204020204" pitchFamily="34" charset="-122"/>
                <a:ea typeface="微软雅黑" panose="020B0503020204020204" pitchFamily="34" charset="-122"/>
                <a:sym typeface="Calibri" panose="020F0502020204030204" pitchFamily="34" charset="0"/>
              </a:rPr>
              <a:t>第十五部分 </a:t>
            </a:r>
            <a:r>
              <a:rPr lang="zh-CN" altLang="en-US" sz="2400" b="0" dirty="0">
                <a:solidFill>
                  <a:schemeClr val="bg2">
                    <a:lumMod val="10000"/>
                  </a:schemeClr>
                </a:solidFill>
                <a:latin typeface="微软雅黑" panose="020B0503020204020204" pitchFamily="34" charset="-122"/>
                <a:ea typeface="微软雅黑" panose="020B0503020204020204" pitchFamily="34" charset="-122"/>
                <a:sym typeface="Calibri" panose="020F0502020204030204" pitchFamily="34" charset="0"/>
              </a:rPr>
              <a:t>法规信息</a:t>
            </a:r>
            <a:endParaRPr lang="zh-CN" altLang="en-US" sz="2400" b="0" dirty="0">
              <a:solidFill>
                <a:schemeClr val="bg2">
                  <a:lumMod val="10000"/>
                </a:schemeClr>
              </a:solidFill>
              <a:latin typeface="微软雅黑" panose="020B0503020204020204" pitchFamily="34" charset="-122"/>
              <a:ea typeface="微软雅黑" panose="020B0503020204020204" pitchFamily="34" charset="-122"/>
              <a:sym typeface="Calibri" panose="020F0502020204030204" pitchFamily="34" charset="0"/>
            </a:endParaRPr>
          </a:p>
          <a:p>
            <a:pPr marL="228600" indent="-228600" fontAlgn="base">
              <a:lnSpc>
                <a:spcPct val="120000"/>
              </a:lnSpc>
              <a:spcBef>
                <a:spcPts val="1000"/>
              </a:spcBef>
              <a:spcAft>
                <a:spcPct val="0"/>
              </a:spcAft>
            </a:pPr>
            <a:r>
              <a:rPr lang="zh-CN" altLang="en-US" sz="2400" b="0" dirty="0">
                <a:solidFill>
                  <a:srgbClr val="0E8146"/>
                </a:solidFill>
                <a:latin typeface="微软雅黑" panose="020B0503020204020204" pitchFamily="34" charset="-122"/>
                <a:ea typeface="微软雅黑" panose="020B0503020204020204" pitchFamily="34" charset="-122"/>
                <a:sym typeface="Calibri" panose="020F0502020204030204" pitchFamily="34" charset="0"/>
              </a:rPr>
              <a:t>第十六部分 </a:t>
            </a:r>
            <a:r>
              <a:rPr lang="zh-CN" altLang="en-US" sz="2400" b="0" dirty="0">
                <a:solidFill>
                  <a:schemeClr val="bg2">
                    <a:lumMod val="10000"/>
                  </a:schemeClr>
                </a:solidFill>
                <a:latin typeface="微软雅黑" panose="020B0503020204020204" pitchFamily="34" charset="-122"/>
                <a:ea typeface="微软雅黑" panose="020B0503020204020204" pitchFamily="34" charset="-122"/>
                <a:sym typeface="Calibri" panose="020F0502020204030204" pitchFamily="34" charset="0"/>
              </a:rPr>
              <a:t>其他信息</a:t>
            </a:r>
            <a:endParaRPr lang="zh-CN" altLang="en-US" sz="2400" b="0" dirty="0">
              <a:solidFill>
                <a:schemeClr val="bg2">
                  <a:lumMod val="10000"/>
                </a:schemeClr>
              </a:solidFill>
              <a:latin typeface="微软雅黑" panose="020B0503020204020204" pitchFamily="34" charset="-122"/>
              <a:ea typeface="微软雅黑" panose="020B0503020204020204" pitchFamily="34" charset="-122"/>
              <a:sym typeface="Calibri" panose="020F0502020204030204" pitchFamily="34" charset="0"/>
            </a:endParaRPr>
          </a:p>
          <a:p>
            <a:pPr fontAlgn="base">
              <a:spcBef>
                <a:spcPct val="20000"/>
              </a:spcBef>
              <a:spcAft>
                <a:spcPct val="0"/>
              </a:spcAft>
              <a:buFont typeface="Arial" panose="020B0604020202020204" pitchFamily="34" charset="0"/>
              <a:buChar char="•"/>
            </a:pPr>
            <a:endParaRPr lang="zh-CN" altLang="en-US" sz="2400" b="0" dirty="0">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 name="圆角矩形 5122"/>
          <p:cNvSpPr>
            <a:spLocks noChangeArrowheads="1"/>
          </p:cNvSpPr>
          <p:nvPr/>
        </p:nvSpPr>
        <p:spPr bwMode="auto">
          <a:xfrm>
            <a:off x="636712" y="171535"/>
            <a:ext cx="6353713" cy="503237"/>
          </a:xfrm>
          <a:prstGeom prst="roundRect">
            <a:avLst>
              <a:gd name="adj" fmla="val 16667"/>
            </a:avLst>
          </a:prstGeom>
          <a:noFill/>
          <a:ln w="25400">
            <a:noFill/>
            <a:round/>
          </a:ln>
        </p:spPr>
        <p:txBody>
          <a:bodyPr wrap="none" anchor="ct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algn="ctr"/>
            <a:r>
              <a:rPr lang="zh-CN" altLang="en-US" sz="2400" dirty="0">
                <a:solidFill>
                  <a:schemeClr val="bg1"/>
                </a:solidFill>
                <a:latin typeface="微软雅黑" panose="020B0503020204020204" pitchFamily="34" charset="-122"/>
                <a:ea typeface="微软雅黑" panose="020B0503020204020204" pitchFamily="34" charset="-122"/>
              </a:rPr>
              <a:t>危险化学品安全标签及安全技术说明书</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占位符 32770"/>
          <p:cNvSpPr>
            <a:spLocks noGrp="1" noChangeArrowheads="1"/>
          </p:cNvSpPr>
          <p:nvPr>
            <p:ph type="body" idx="4294967295"/>
          </p:nvPr>
        </p:nvSpPr>
        <p:spPr>
          <a:xfrm>
            <a:off x="3071178" y="1573932"/>
            <a:ext cx="8709342" cy="4681538"/>
          </a:xfrm>
          <a:prstGeom prst="rect">
            <a:avLst/>
          </a:prstGeom>
        </p:spPr>
        <p:txBody>
          <a:bodyPr/>
          <a:lstStyle/>
          <a:p>
            <a:pPr marL="342900" indent="-342900" fontAlgn="base">
              <a:lnSpc>
                <a:spcPts val="288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向供货方索取并向用户提供安全技术说明书。</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ts val="288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建立经营危险化学品的化学品安全技术说明书档案</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ts val="288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按照安全技术说明书的规定，掌握商品的危险性，制定购销管理规定及安全操作规程，</a:t>
            </a:r>
            <a:r>
              <a:rPr lang="zh-CN" altLang="en-US" sz="2000" b="1" dirty="0">
                <a:solidFill>
                  <a:srgbClr val="0E8146"/>
                </a:solidFill>
                <a:latin typeface="微软雅黑" panose="020B0503020204020204" pitchFamily="34" charset="-122"/>
                <a:ea typeface="微软雅黑" panose="020B0503020204020204" pitchFamily="34" charset="-122"/>
              </a:rPr>
              <a:t>培训作业人员</a:t>
            </a:r>
            <a:endParaRPr lang="zh-CN" altLang="en-US" sz="2000" b="1" dirty="0">
              <a:solidFill>
                <a:srgbClr val="0E8146"/>
              </a:solidFill>
              <a:latin typeface="微软雅黑" panose="020B0503020204020204" pitchFamily="34" charset="-122"/>
              <a:ea typeface="微软雅黑" panose="020B0503020204020204" pitchFamily="34" charset="-122"/>
            </a:endParaRPr>
          </a:p>
          <a:p>
            <a:pPr marL="342900" indent="-342900" fontAlgn="base">
              <a:lnSpc>
                <a:spcPts val="288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按照安全技术说明书提供的商品的危险性</a:t>
            </a:r>
            <a:r>
              <a:rPr lang="zh-CN" altLang="en-US" sz="2000" b="1" dirty="0">
                <a:solidFill>
                  <a:srgbClr val="0E8146"/>
                </a:solidFill>
                <a:latin typeface="微软雅黑" panose="020B0503020204020204" pitchFamily="34" charset="-122"/>
                <a:ea typeface="微软雅黑" panose="020B0503020204020204" pitchFamily="34" charset="-122"/>
              </a:rPr>
              <a:t>安排适合的储存仓库和储存方式</a:t>
            </a:r>
            <a:endParaRPr lang="zh-CN" altLang="en-US" sz="2000" b="1" dirty="0">
              <a:solidFill>
                <a:srgbClr val="0E8146"/>
              </a:solidFill>
              <a:latin typeface="微软雅黑" panose="020B0503020204020204" pitchFamily="34" charset="-122"/>
              <a:ea typeface="微软雅黑" panose="020B0503020204020204" pitchFamily="34" charset="-122"/>
            </a:endParaRPr>
          </a:p>
          <a:p>
            <a:pPr marL="342900" indent="-342900" fontAlgn="base">
              <a:lnSpc>
                <a:spcPts val="288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按照安全技术说明书</a:t>
            </a:r>
            <a:r>
              <a:rPr lang="zh-CN" altLang="en-US" sz="2000" b="1" dirty="0">
                <a:solidFill>
                  <a:srgbClr val="0E8146"/>
                </a:solidFill>
                <a:latin typeface="微软雅黑" panose="020B0503020204020204" pitchFamily="34" charset="-122"/>
                <a:ea typeface="微软雅黑" panose="020B0503020204020204" pitchFamily="34" charset="-122"/>
              </a:rPr>
              <a:t>研究确定商品养护措施</a:t>
            </a:r>
            <a:endParaRPr lang="zh-CN" altLang="en-US" sz="2000" b="1" dirty="0">
              <a:solidFill>
                <a:srgbClr val="0E8146"/>
              </a:solidFill>
              <a:latin typeface="微软雅黑" panose="020B0503020204020204" pitchFamily="34" charset="-122"/>
              <a:ea typeface="微软雅黑" panose="020B0503020204020204" pitchFamily="34" charset="-122"/>
            </a:endParaRPr>
          </a:p>
          <a:p>
            <a:pPr marL="342900" indent="-342900" fontAlgn="base">
              <a:lnSpc>
                <a:spcPts val="288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按照安全技术说明书</a:t>
            </a:r>
            <a:r>
              <a:rPr lang="zh-CN" altLang="en-US" sz="2000" b="1" dirty="0">
                <a:solidFill>
                  <a:srgbClr val="0E8146"/>
                </a:solidFill>
                <a:latin typeface="微软雅黑" panose="020B0503020204020204" pitchFamily="34" charset="-122"/>
                <a:ea typeface="微软雅黑" panose="020B0503020204020204" pitchFamily="34" charset="-122"/>
              </a:rPr>
              <a:t>安排适合的运输</a:t>
            </a:r>
            <a:endParaRPr lang="zh-CN" altLang="en-US" sz="2000" b="1" dirty="0">
              <a:solidFill>
                <a:srgbClr val="0E8146"/>
              </a:solidFill>
              <a:latin typeface="微软雅黑" panose="020B0503020204020204" pitchFamily="34" charset="-122"/>
              <a:ea typeface="微软雅黑" panose="020B0503020204020204" pitchFamily="34" charset="-122"/>
            </a:endParaRPr>
          </a:p>
          <a:p>
            <a:pPr marL="342900" indent="-342900" fontAlgn="base">
              <a:lnSpc>
                <a:spcPts val="288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按照安全技术说明书</a:t>
            </a:r>
            <a:r>
              <a:rPr lang="zh-CN" altLang="en-US" sz="2000" b="1" dirty="0">
                <a:solidFill>
                  <a:srgbClr val="0E8146"/>
                </a:solidFill>
                <a:latin typeface="微软雅黑" panose="020B0503020204020204" pitchFamily="34" charset="-122"/>
                <a:ea typeface="微软雅黑" panose="020B0503020204020204" pitchFamily="34" charset="-122"/>
              </a:rPr>
              <a:t>制定消防措施</a:t>
            </a:r>
            <a:endParaRPr lang="zh-CN" altLang="en-US" sz="2000" b="1" dirty="0">
              <a:solidFill>
                <a:srgbClr val="0E8146"/>
              </a:solidFill>
              <a:latin typeface="微软雅黑" panose="020B0503020204020204" pitchFamily="34" charset="-122"/>
              <a:ea typeface="微软雅黑" panose="020B0503020204020204" pitchFamily="34" charset="-122"/>
            </a:endParaRPr>
          </a:p>
          <a:p>
            <a:pPr marL="342900" indent="-342900" fontAlgn="base">
              <a:lnSpc>
                <a:spcPts val="288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按照安全技术说明书</a:t>
            </a:r>
            <a:r>
              <a:rPr lang="zh-CN" altLang="en-US" sz="2000" b="1" dirty="0">
                <a:solidFill>
                  <a:srgbClr val="0E8146"/>
                </a:solidFill>
                <a:latin typeface="微软雅黑" panose="020B0503020204020204" pitchFamily="34" charset="-122"/>
                <a:ea typeface="微软雅黑" panose="020B0503020204020204" pitchFamily="34" charset="-122"/>
              </a:rPr>
              <a:t>制定安全防护措施</a:t>
            </a:r>
            <a:endParaRPr lang="zh-CN" altLang="en-US" sz="2000" b="1" dirty="0">
              <a:solidFill>
                <a:srgbClr val="0E8146"/>
              </a:solidFill>
              <a:latin typeface="微软雅黑" panose="020B0503020204020204" pitchFamily="34" charset="-122"/>
              <a:ea typeface="微软雅黑" panose="020B0503020204020204" pitchFamily="34" charset="-122"/>
            </a:endParaRPr>
          </a:p>
          <a:p>
            <a:pPr marL="342900" indent="-342900" fontAlgn="base">
              <a:lnSpc>
                <a:spcPts val="288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按照安全技术说明书</a:t>
            </a:r>
            <a:r>
              <a:rPr lang="zh-CN" altLang="en-US" sz="2000" b="1" dirty="0">
                <a:solidFill>
                  <a:srgbClr val="0E8146"/>
                </a:solidFill>
                <a:latin typeface="微软雅黑" panose="020B0503020204020204" pitchFamily="34" charset="-122"/>
                <a:ea typeface="微软雅黑" panose="020B0503020204020204" pitchFamily="34" charset="-122"/>
              </a:rPr>
              <a:t>制定急救措施</a:t>
            </a:r>
            <a:endParaRPr lang="zh-CN" altLang="en-US" sz="2000" b="1" dirty="0">
              <a:solidFill>
                <a:srgbClr val="0E8146"/>
              </a:solidFill>
              <a:latin typeface="微软雅黑" panose="020B0503020204020204" pitchFamily="34" charset="-122"/>
              <a:ea typeface="微软雅黑" panose="020B0503020204020204" pitchFamily="34" charset="-122"/>
            </a:endParaRPr>
          </a:p>
          <a:p>
            <a:pPr>
              <a:lnSpc>
                <a:spcPts val="2880"/>
              </a:lnSpc>
            </a:pPr>
            <a:endParaRPr lang="zh-CN" altLang="en-US" sz="24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32771" name="文本框 32771"/>
          <p:cNvSpPr txBox="1">
            <a:spLocks noChangeArrowheads="1"/>
          </p:cNvSpPr>
          <p:nvPr/>
        </p:nvSpPr>
        <p:spPr bwMode="auto">
          <a:xfrm>
            <a:off x="1269599" y="1133474"/>
            <a:ext cx="502051" cy="5262979"/>
          </a:xfrm>
          <a:prstGeom prst="rect">
            <a:avLst/>
          </a:prstGeom>
          <a:solidFill>
            <a:schemeClr val="bg1"/>
          </a:solidFill>
        </p:spPr>
        <p:txBody>
          <a:bodyPr wrap="square">
            <a:spAutoFit/>
          </a:bodyPr>
          <a:lstStyle>
            <a:defPPr>
              <a:defRPr lang="zh-CN"/>
            </a:defPPr>
            <a:lvl1pPr algn="ctr" fontAlgn="base">
              <a:spcBef>
                <a:spcPct val="0"/>
              </a:spcBef>
              <a:spcAft>
                <a:spcPct val="0"/>
              </a:spcAft>
              <a:buFont typeface="Arial" panose="020B0604020202020204" pitchFamily="34" charset="0"/>
              <a:buNone/>
              <a:defRPr sz="2800" b="1">
                <a:solidFill>
                  <a:srgbClr val="0E8146"/>
                </a:solidFill>
                <a:latin typeface="微软雅黑" panose="020B0503020204020204" pitchFamily="34" charset="-122"/>
                <a:ea typeface="微软雅黑" panose="020B0503020204020204" pitchFamily="34" charset="-122"/>
              </a:defRPr>
            </a:lvl1pPr>
          </a:lstStyle>
          <a:p>
            <a:r>
              <a:rPr lang="zh-CN" altLang="en-US" dirty="0"/>
              <a:t>安全技术说明书和安全标签</a:t>
            </a:r>
            <a:endParaRPr lang="zh-CN" altLang="en-US" dirty="0"/>
          </a:p>
        </p:txBody>
      </p:sp>
      <p:sp>
        <p:nvSpPr>
          <p:cNvPr id="6" name="圆角矩形 5122"/>
          <p:cNvSpPr>
            <a:spLocks noChangeArrowheads="1"/>
          </p:cNvSpPr>
          <p:nvPr/>
        </p:nvSpPr>
        <p:spPr bwMode="auto">
          <a:xfrm>
            <a:off x="636712" y="171535"/>
            <a:ext cx="6353713" cy="503237"/>
          </a:xfrm>
          <a:prstGeom prst="roundRect">
            <a:avLst>
              <a:gd name="adj" fmla="val 16667"/>
            </a:avLst>
          </a:prstGeom>
          <a:noFill/>
          <a:ln w="25400">
            <a:noFill/>
            <a:round/>
          </a:ln>
        </p:spPr>
        <p:txBody>
          <a:bodyPr wrap="none" anchor="ct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algn="ctr"/>
            <a:r>
              <a:rPr lang="zh-CN" altLang="en-US" sz="2400" dirty="0">
                <a:solidFill>
                  <a:schemeClr val="bg1"/>
                </a:solidFill>
                <a:latin typeface="微软雅黑" panose="020B0503020204020204" pitchFamily="34" charset="-122"/>
                <a:ea typeface="微软雅黑" panose="020B0503020204020204" pitchFamily="34" charset="-122"/>
              </a:rPr>
              <a:t>危险化学品安全标签及安全技术说明书</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845960" y="3689807"/>
            <a:ext cx="478140" cy="2677656"/>
          </a:xfrm>
          <a:prstGeom prst="rect">
            <a:avLst/>
          </a:prstGeom>
          <a:solidFill>
            <a:schemeClr val="bg1"/>
          </a:solidFill>
        </p:spPr>
        <p:txBody>
          <a:bodyPr wrap="square">
            <a:spAutoFit/>
          </a:bodyPr>
          <a:lstStyle/>
          <a:p>
            <a:pPr algn="ctr" fontAlgn="base">
              <a:spcBef>
                <a:spcPct val="0"/>
              </a:spcBef>
              <a:spcAft>
                <a:spcPct val="0"/>
              </a:spcAft>
              <a:buFont typeface="Arial" panose="020B0604020202020204" pitchFamily="34" charset="0"/>
              <a:buNone/>
            </a:pPr>
            <a:r>
              <a:rPr lang="zh-CN" altLang="en-US" sz="2800" b="1" dirty="0">
                <a:solidFill>
                  <a:srgbClr val="0E8146"/>
                </a:solidFill>
                <a:latin typeface="微软雅黑" panose="020B0503020204020204" pitchFamily="34" charset="-122"/>
                <a:ea typeface="微软雅黑" panose="020B0503020204020204" pitchFamily="34" charset="-122"/>
              </a:rPr>
              <a:t>的使用与管理</a:t>
            </a:r>
            <a:endParaRPr lang="zh-CN" altLang="en-US" sz="2800" b="1" dirty="0">
              <a:solidFill>
                <a:srgbClr val="0E8146"/>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8146"/>
        </a:solidFill>
        <a:effectLst/>
      </p:bgPr>
    </p:bg>
    <p:spTree>
      <p:nvGrpSpPr>
        <p:cNvPr id="1" name=""/>
        <p:cNvGrpSpPr/>
        <p:nvPr/>
      </p:nvGrpSpPr>
      <p:grpSpPr>
        <a:xfrm>
          <a:off x="0" y="0"/>
          <a:ext cx="0" cy="0"/>
          <a:chOff x="0" y="0"/>
          <a:chExt cx="0" cy="0"/>
        </a:xfrm>
      </p:grpSpPr>
      <p:sp>
        <p:nvSpPr>
          <p:cNvPr id="9" name="矩形 5"/>
          <p:cNvSpPr>
            <a:spLocks noChangeArrowheads="1"/>
          </p:cNvSpPr>
          <p:nvPr/>
        </p:nvSpPr>
        <p:spPr bwMode="auto">
          <a:xfrm>
            <a:off x="0" y="4477418"/>
            <a:ext cx="12192000" cy="936791"/>
          </a:xfrm>
          <a:prstGeom prst="rect">
            <a:avLst/>
          </a:prstGeom>
          <a:solidFill>
            <a:srgbClr val="95C53E"/>
          </a:solidFill>
          <a:ln>
            <a:noFill/>
          </a:ln>
        </p:spPr>
        <p:txBody>
          <a:bodyPr anchor="ctr"/>
          <a:lstStyle/>
          <a:p>
            <a:pPr algn="ctr"/>
            <a:endParaRPr lang="zh-CN" altLang="zh-CN">
              <a:solidFill>
                <a:srgbClr val="FFFFFF"/>
              </a:solidFill>
            </a:endParaRPr>
          </a:p>
        </p:txBody>
      </p:sp>
      <p:sp>
        <p:nvSpPr>
          <p:cNvPr id="11" name="矩形 4"/>
          <p:cNvSpPr>
            <a:spLocks noChangeArrowheads="1"/>
          </p:cNvSpPr>
          <p:nvPr/>
        </p:nvSpPr>
        <p:spPr bwMode="auto">
          <a:xfrm>
            <a:off x="4891283" y="4653425"/>
            <a:ext cx="6904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3200" b="1" dirty="0">
                <a:solidFill>
                  <a:prstClr val="white"/>
                </a:solidFill>
                <a:ea typeface="微软雅黑" panose="020B0503020204020204" pitchFamily="34" charset="-122"/>
                <a:sym typeface="Arial" panose="020B0604020202020204" pitchFamily="34" charset="0"/>
              </a:rPr>
              <a:t>危险化学品安全标志</a:t>
            </a:r>
            <a:endParaRPr lang="zh-CN" altLang="en-US" sz="3200" b="1" dirty="0">
              <a:solidFill>
                <a:prstClr val="white"/>
              </a:solidFill>
              <a:ea typeface="微软雅黑" panose="020B0503020204020204" pitchFamily="34" charset="-122"/>
              <a:sym typeface="Arial" panose="020B0604020202020204" pitchFamily="34" charset="0"/>
            </a:endParaRPr>
          </a:p>
        </p:txBody>
      </p:sp>
      <p:sp>
        <p:nvSpPr>
          <p:cNvPr id="12" name="矩形 2"/>
          <p:cNvSpPr>
            <a:spLocks noChangeArrowheads="1"/>
          </p:cNvSpPr>
          <p:nvPr/>
        </p:nvSpPr>
        <p:spPr bwMode="auto">
          <a:xfrm>
            <a:off x="8189862" y="3482207"/>
            <a:ext cx="3605988"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sz="5865" dirty="0">
                <a:solidFill>
                  <a:prstClr val="white"/>
                </a:solidFill>
                <a:latin typeface="Impact" panose="020B0806030902050204" pitchFamily="34" charset="0"/>
                <a:sym typeface="Impact" panose="020B0806030902050204" pitchFamily="34" charset="0"/>
              </a:rPr>
              <a:t>PART </a:t>
            </a:r>
            <a:r>
              <a:rPr lang="en-US" altLang="zh-CN" sz="5865" dirty="0">
                <a:solidFill>
                  <a:schemeClr val="bg1"/>
                </a:solidFill>
                <a:latin typeface="Impact" panose="020B0806030902050204" pitchFamily="34" charset="0"/>
                <a:sym typeface="Impact" panose="020B0806030902050204" pitchFamily="34" charset="0"/>
              </a:rPr>
              <a:t>THREE</a:t>
            </a:r>
            <a:endParaRPr lang="zh-CN" altLang="en-US" sz="5865" dirty="0">
              <a:solidFill>
                <a:schemeClr val="bg1"/>
              </a:solidFill>
              <a:latin typeface="Impact" panose="020B0806030902050204" pitchFamily="34" charset="0"/>
              <a:sym typeface="Impact" panose="020B0806030902050204" pitchFamily="34" charset="0"/>
            </a:endParaRPr>
          </a:p>
        </p:txBody>
      </p:sp>
      <p:sp>
        <p:nvSpPr>
          <p:cNvPr id="14" name="TextBox 3"/>
          <p:cNvSpPr>
            <a:spLocks noChangeArrowheads="1"/>
          </p:cNvSpPr>
          <p:nvPr/>
        </p:nvSpPr>
        <p:spPr bwMode="auto">
          <a:xfrm>
            <a:off x="35984" y="-1911350"/>
            <a:ext cx="4899098" cy="1076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9330" dirty="0" smtClean="0">
                <a:solidFill>
                  <a:prstClr val="white"/>
                </a:solidFill>
                <a:latin typeface="Impact" panose="020B0806030902050204" pitchFamily="34" charset="0"/>
                <a:sym typeface="Impact" panose="020B0806030902050204" pitchFamily="34" charset="0"/>
              </a:rPr>
              <a:t>3</a:t>
            </a:r>
            <a:endParaRPr lang="zh-CN" altLang="en-US" sz="69330" dirty="0">
              <a:solidFill>
                <a:prstClr val="white"/>
              </a:solidFill>
              <a:latin typeface="Impact" panose="020B0806030902050204" pitchFamily="34" charset="0"/>
              <a:sym typeface="Impact" panose="020B080603090205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70863" y="4854703"/>
            <a:ext cx="9407145" cy="1492794"/>
          </a:xfrm>
          <a:prstGeom prst="rect">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70862" y="1444827"/>
            <a:ext cx="743918" cy="2800767"/>
          </a:xfrm>
          <a:prstGeom prst="rect">
            <a:avLst/>
          </a:prstGeom>
          <a:ln>
            <a:solidFill>
              <a:srgbClr val="0E8146"/>
            </a:solidFill>
          </a:ln>
        </p:spPr>
        <p:txBody>
          <a:bodyPr wrap="square">
            <a:spAutoFit/>
          </a:bodyPr>
          <a:lstStyle/>
          <a:p>
            <a:r>
              <a:rPr lang="zh-CN" altLang="en-US" sz="4400" b="1" dirty="0" smtClean="0">
                <a:solidFill>
                  <a:srgbClr val="0E8146"/>
                </a:solidFill>
                <a:latin typeface="微软雅黑" panose="020B0503020204020204" pitchFamily="34" charset="-122"/>
                <a:ea typeface="微软雅黑" panose="020B0503020204020204" pitchFamily="34" charset="-122"/>
              </a:rPr>
              <a:t>安全标志</a:t>
            </a:r>
            <a:endParaRPr lang="zh-CN" altLang="en-US" sz="4400" dirty="0">
              <a:solidFill>
                <a:prstClr val="black"/>
              </a:solidFill>
            </a:endParaRPr>
          </a:p>
        </p:txBody>
      </p:sp>
      <p:sp>
        <p:nvSpPr>
          <p:cNvPr id="6" name="矩形 5"/>
          <p:cNvSpPr/>
          <p:nvPr/>
        </p:nvSpPr>
        <p:spPr>
          <a:xfrm>
            <a:off x="2526253" y="1444827"/>
            <a:ext cx="6096000" cy="523220"/>
          </a:xfrm>
          <a:prstGeom prst="rect">
            <a:avLst/>
          </a:prstGeom>
        </p:spPr>
        <p:txBody>
          <a:bodyPr wrap="square">
            <a:spAutoFit/>
          </a:bodyPr>
          <a:lstStyle/>
          <a:p>
            <a:pPr marL="342900" indent="-342900">
              <a:buFont typeface="Wingdings" panose="05000000000000000000" pitchFamily="2" charset="2"/>
              <a:buChar char="l"/>
            </a:pPr>
            <a:r>
              <a:rPr lang="zh-CN" altLang="en-US" sz="2000" b="1" dirty="0" smtClean="0">
                <a:solidFill>
                  <a:srgbClr val="E7E6E6">
                    <a:lumMod val="25000"/>
                  </a:srgbClr>
                </a:solidFill>
                <a:latin typeface="微软雅黑" panose="020B0503020204020204" pitchFamily="34" charset="-122"/>
                <a:ea typeface="微软雅黑" panose="020B0503020204020204" pitchFamily="34" charset="-122"/>
              </a:rPr>
              <a:t>主标志 </a:t>
            </a:r>
            <a:r>
              <a:rPr lang="zh-CN" altLang="en-US" sz="2800" b="1" dirty="0" smtClean="0">
                <a:solidFill>
                  <a:srgbClr val="E7E6E6">
                    <a:lumMod val="25000"/>
                  </a:srgbClr>
                </a:solidFill>
                <a:latin typeface="微软雅黑" panose="020B0503020204020204" pitchFamily="34" charset="-122"/>
                <a:ea typeface="微软雅黑" panose="020B0503020204020204" pitchFamily="34" charset="-122"/>
              </a:rPr>
              <a:t>16 </a:t>
            </a:r>
            <a:r>
              <a:rPr lang="zh-CN" altLang="en-US" sz="2000" b="1" dirty="0" smtClean="0">
                <a:solidFill>
                  <a:srgbClr val="E7E6E6">
                    <a:lumMod val="25000"/>
                  </a:srgbClr>
                </a:solidFill>
                <a:latin typeface="微软雅黑" panose="020B0503020204020204" pitchFamily="34" charset="-122"/>
                <a:ea typeface="微软雅黑" panose="020B0503020204020204" pitchFamily="34" charset="-122"/>
              </a:rPr>
              <a:t>种</a:t>
            </a:r>
            <a:r>
              <a:rPr lang="zh-CN" altLang="en-US" sz="2000" b="1" dirty="0">
                <a:solidFill>
                  <a:srgbClr val="E7E6E6">
                    <a:lumMod val="25000"/>
                  </a:srgbClr>
                </a:solidFill>
                <a:latin typeface="微软雅黑" panose="020B0503020204020204" pitchFamily="34" charset="-122"/>
                <a:ea typeface="微软雅黑" panose="020B0503020204020204" pitchFamily="34" charset="-122"/>
              </a:rPr>
              <a:t>，</a:t>
            </a:r>
            <a:r>
              <a:rPr lang="zh-CN" altLang="en-US" sz="2000" b="1" dirty="0" smtClean="0">
                <a:solidFill>
                  <a:srgbClr val="E7E6E6">
                    <a:lumMod val="25000"/>
                  </a:srgbClr>
                </a:solidFill>
                <a:latin typeface="微软雅黑" panose="020B0503020204020204" pitchFamily="34" charset="-122"/>
                <a:ea typeface="微软雅黑" panose="020B0503020204020204" pitchFamily="34" charset="-122"/>
              </a:rPr>
              <a:t>副标志 </a:t>
            </a:r>
            <a:r>
              <a:rPr lang="zh-CN" altLang="en-US" sz="2800" b="1" dirty="0" smtClean="0">
                <a:solidFill>
                  <a:srgbClr val="E7E6E6">
                    <a:lumMod val="25000"/>
                  </a:srgbClr>
                </a:solidFill>
                <a:latin typeface="微软雅黑" panose="020B0503020204020204" pitchFamily="34" charset="-122"/>
                <a:ea typeface="微软雅黑" panose="020B0503020204020204" pitchFamily="34" charset="-122"/>
              </a:rPr>
              <a:t>11 </a:t>
            </a:r>
            <a:r>
              <a:rPr lang="zh-CN" altLang="en-US" sz="2000" b="1" dirty="0" smtClean="0">
                <a:solidFill>
                  <a:srgbClr val="E7E6E6">
                    <a:lumMod val="25000"/>
                  </a:srgbClr>
                </a:solidFill>
                <a:latin typeface="微软雅黑" panose="020B0503020204020204" pitchFamily="34" charset="-122"/>
                <a:ea typeface="微软雅黑" panose="020B0503020204020204" pitchFamily="34" charset="-122"/>
              </a:rPr>
              <a:t>种</a:t>
            </a:r>
            <a:endParaRPr lang="zh-CN" altLang="en-US" sz="2000" b="1" dirty="0">
              <a:solidFill>
                <a:srgbClr val="E7E6E6">
                  <a:lumMod val="25000"/>
                </a:srgb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373853" y="2053058"/>
            <a:ext cx="8141747" cy="0"/>
          </a:xfrm>
          <a:prstGeom prst="line">
            <a:avLst/>
          </a:prstGeom>
          <a:ln>
            <a:solidFill>
              <a:srgbClr val="0E8146"/>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375227" y="4480220"/>
            <a:ext cx="4302781" cy="769441"/>
          </a:xfrm>
          <a:prstGeom prst="rect">
            <a:avLst/>
          </a:prstGeom>
          <a:solidFill>
            <a:schemeClr val="bg1"/>
          </a:solidFill>
          <a:ln>
            <a:solidFill>
              <a:srgbClr val="0E8146"/>
            </a:solidFill>
          </a:ln>
        </p:spPr>
        <p:txBody>
          <a:bodyPr wrap="square">
            <a:spAutoFit/>
          </a:bodyPr>
          <a:lstStyle/>
          <a:p>
            <a:r>
              <a:rPr lang="zh-CN" altLang="en-US" sz="4400" b="1" dirty="0" smtClean="0">
                <a:solidFill>
                  <a:srgbClr val="0E8146"/>
                </a:solidFill>
                <a:latin typeface="微软雅黑" panose="020B0503020204020204" pitchFamily="34" charset="-122"/>
                <a:ea typeface="微软雅黑" panose="020B0503020204020204" pitchFamily="34" charset="-122"/>
              </a:rPr>
              <a:t>标志</a:t>
            </a:r>
            <a:r>
              <a:rPr lang="zh-CN" altLang="en-US" sz="4400" b="1" dirty="0">
                <a:solidFill>
                  <a:srgbClr val="0E8146"/>
                </a:solidFill>
                <a:latin typeface="微软雅黑" panose="020B0503020204020204" pitchFamily="34" charset="-122"/>
                <a:ea typeface="微软雅黑" panose="020B0503020204020204" pitchFamily="34" charset="-122"/>
              </a:rPr>
              <a:t>的使用原则 </a:t>
            </a:r>
            <a:endParaRPr lang="zh-CN" altLang="en-US" sz="4400" b="1" dirty="0">
              <a:solidFill>
                <a:srgbClr val="0E8146"/>
              </a:solidFill>
              <a:latin typeface="微软雅黑" panose="020B0503020204020204" pitchFamily="34" charset="-122"/>
              <a:ea typeface="微软雅黑" panose="020B0503020204020204" pitchFamily="34" charset="-122"/>
            </a:endParaRPr>
          </a:p>
        </p:txBody>
      </p:sp>
      <p:sp>
        <p:nvSpPr>
          <p:cNvPr id="11" name="矩形 10"/>
          <p:cNvSpPr/>
          <p:nvPr/>
        </p:nvSpPr>
        <p:spPr>
          <a:xfrm>
            <a:off x="1642821" y="5116048"/>
            <a:ext cx="8625129" cy="1015663"/>
          </a:xfrm>
          <a:prstGeom prst="rect">
            <a:avLst/>
          </a:prstGeom>
        </p:spPr>
        <p:txBody>
          <a:bodyPr wrap="square">
            <a:spAutoFit/>
          </a:bodyPr>
          <a:lstStyle/>
          <a:p>
            <a:pPr>
              <a:lnSpc>
                <a:spcPct val="150000"/>
              </a:lnSpc>
            </a:pPr>
            <a:r>
              <a:rPr lang="zh-CN" altLang="en-US" sz="2000" b="1" dirty="0">
                <a:solidFill>
                  <a:schemeClr val="bg2">
                    <a:lumMod val="10000"/>
                  </a:schemeClr>
                </a:solidFill>
                <a:latin typeface="微软雅黑" panose="020B0503020204020204" pitchFamily="34" charset="-122"/>
                <a:ea typeface="微软雅黑" panose="020B0503020204020204" pitchFamily="34" charset="-122"/>
              </a:rPr>
              <a:t>当一种化学品具有一种以上危险性时</a:t>
            </a:r>
            <a:r>
              <a:rPr lang="zh-CN" altLang="en-US" sz="2000" b="1" dirty="0" smtClean="0">
                <a:solidFill>
                  <a:schemeClr val="bg2">
                    <a:lumMod val="10000"/>
                  </a:schemeClr>
                </a:solidFill>
                <a:latin typeface="微软雅黑" panose="020B0503020204020204" pitchFamily="34" charset="-122"/>
                <a:ea typeface="微软雅黑" panose="020B0503020204020204" pitchFamily="34" charset="-122"/>
              </a:rPr>
              <a:t>，</a:t>
            </a:r>
            <a:endParaRPr lang="en-US" altLang="zh-CN" sz="2000" b="1" dirty="0" smtClean="0">
              <a:solidFill>
                <a:schemeClr val="bg2">
                  <a:lumMod val="10000"/>
                </a:schemeClr>
              </a:solidFill>
              <a:latin typeface="微软雅黑" panose="020B0503020204020204" pitchFamily="34" charset="-122"/>
              <a:ea typeface="微软雅黑" panose="020B0503020204020204" pitchFamily="34" charset="-122"/>
            </a:endParaRPr>
          </a:p>
          <a:p>
            <a:pPr>
              <a:lnSpc>
                <a:spcPct val="150000"/>
              </a:lnSpc>
            </a:pPr>
            <a:r>
              <a:rPr lang="zh-CN" altLang="en-US" sz="2000" b="1" dirty="0" smtClean="0">
                <a:solidFill>
                  <a:schemeClr val="bg2">
                    <a:lumMod val="10000"/>
                  </a:schemeClr>
                </a:solidFill>
                <a:latin typeface="微软雅黑" panose="020B0503020204020204" pitchFamily="34" charset="-122"/>
                <a:ea typeface="微软雅黑" panose="020B0503020204020204" pitchFamily="34" charset="-122"/>
              </a:rPr>
              <a:t>应用</a:t>
            </a:r>
            <a:r>
              <a:rPr lang="zh-CN" altLang="en-US" sz="2000" b="1" dirty="0">
                <a:solidFill>
                  <a:schemeClr val="bg2">
                    <a:lumMod val="10000"/>
                  </a:schemeClr>
                </a:solidFill>
                <a:latin typeface="微软雅黑" panose="020B0503020204020204" pitchFamily="34" charset="-122"/>
                <a:ea typeface="微软雅黑" panose="020B0503020204020204" pitchFamily="34" charset="-122"/>
              </a:rPr>
              <a:t>主标志表示主要的危险类别，并用副标志来表示其他主要的危险性</a:t>
            </a:r>
            <a:r>
              <a:rPr lang="zh-CN" altLang="en-US" sz="2000" b="1" dirty="0" smtClean="0">
                <a:solidFill>
                  <a:schemeClr val="bg2">
                    <a:lumMod val="10000"/>
                  </a:schemeClr>
                </a:solidFill>
                <a:latin typeface="微软雅黑" panose="020B0503020204020204" pitchFamily="34" charset="-122"/>
                <a:ea typeface="微软雅黑" panose="020B0503020204020204" pitchFamily="34" charset="-122"/>
              </a:rPr>
              <a:t>类别 </a:t>
            </a:r>
            <a:endParaRPr lang="zh-CN" altLang="en-US" sz="20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12" name="文本框 10250"/>
          <p:cNvSpPr txBox="1">
            <a:spLocks noChangeArrowheads="1"/>
          </p:cNvSpPr>
          <p:nvPr/>
        </p:nvSpPr>
        <p:spPr bwMode="auto">
          <a:xfrm>
            <a:off x="2995106" y="3177202"/>
            <a:ext cx="1152525" cy="466725"/>
          </a:xfrm>
          <a:prstGeom prst="rect">
            <a:avLst/>
          </a:prstGeom>
          <a:solidFill>
            <a:srgbClr val="95C53E"/>
          </a:solidFill>
          <a:ln w="9525">
            <a:solidFill>
              <a:srgbClr val="95C53E"/>
            </a:solidFill>
            <a:miter lim="800000"/>
          </a:ln>
        </p:spPr>
        <p:txBody>
          <a:bodyPr>
            <a:spAutoFit/>
          </a:bodyP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400" dirty="0">
                <a:solidFill>
                  <a:schemeClr val="bg1"/>
                </a:solidFill>
                <a:latin typeface="微软雅黑" panose="020B0503020204020204" pitchFamily="34" charset="-122"/>
                <a:ea typeface="微软雅黑" panose="020B0503020204020204" pitchFamily="34" charset="-122"/>
              </a:rPr>
              <a:t>主标志</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13" name="组合 10243"/>
          <p:cNvGrpSpPr/>
          <p:nvPr/>
        </p:nvGrpSpPr>
        <p:grpSpPr bwMode="auto">
          <a:xfrm>
            <a:off x="4147631" y="2618401"/>
            <a:ext cx="576262" cy="1584325"/>
            <a:chOff x="0" y="0"/>
            <a:chExt cx="363" cy="998"/>
          </a:xfrm>
        </p:grpSpPr>
        <p:sp>
          <p:nvSpPr>
            <p:cNvPr id="14" name="直接连接符 10244"/>
            <p:cNvSpPr>
              <a:spLocks noChangeShapeType="1"/>
            </p:cNvSpPr>
            <p:nvPr/>
          </p:nvSpPr>
          <p:spPr bwMode="auto">
            <a:xfrm>
              <a:off x="181" y="0"/>
              <a:ext cx="182" cy="0"/>
            </a:xfrm>
            <a:prstGeom prst="line">
              <a:avLst/>
            </a:prstGeom>
            <a:noFill/>
            <a:ln w="9525">
              <a:solidFill>
                <a:srgbClr val="0E814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 name="直接连接符 10245"/>
            <p:cNvSpPr>
              <a:spLocks noChangeShapeType="1"/>
            </p:cNvSpPr>
            <p:nvPr/>
          </p:nvSpPr>
          <p:spPr bwMode="auto">
            <a:xfrm>
              <a:off x="181" y="0"/>
              <a:ext cx="6" cy="998"/>
            </a:xfrm>
            <a:prstGeom prst="line">
              <a:avLst/>
            </a:prstGeom>
            <a:noFill/>
            <a:ln w="9525">
              <a:solidFill>
                <a:srgbClr val="0E814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 name="直接连接符 10246"/>
            <p:cNvSpPr>
              <a:spLocks noChangeShapeType="1"/>
            </p:cNvSpPr>
            <p:nvPr/>
          </p:nvSpPr>
          <p:spPr bwMode="auto">
            <a:xfrm>
              <a:off x="181" y="998"/>
              <a:ext cx="182" cy="0"/>
            </a:xfrm>
            <a:prstGeom prst="line">
              <a:avLst/>
            </a:prstGeom>
            <a:noFill/>
            <a:ln w="9525">
              <a:solidFill>
                <a:srgbClr val="0E814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 name="直接连接符 10247"/>
            <p:cNvSpPr>
              <a:spLocks noChangeShapeType="1"/>
            </p:cNvSpPr>
            <p:nvPr/>
          </p:nvSpPr>
          <p:spPr bwMode="auto">
            <a:xfrm>
              <a:off x="181" y="317"/>
              <a:ext cx="182" cy="0"/>
            </a:xfrm>
            <a:prstGeom prst="line">
              <a:avLst/>
            </a:prstGeom>
            <a:noFill/>
            <a:ln w="9525">
              <a:solidFill>
                <a:srgbClr val="0E814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 name="直接连接符 10248"/>
            <p:cNvSpPr>
              <a:spLocks noChangeShapeType="1"/>
            </p:cNvSpPr>
            <p:nvPr/>
          </p:nvSpPr>
          <p:spPr bwMode="auto">
            <a:xfrm>
              <a:off x="181" y="680"/>
              <a:ext cx="182" cy="0"/>
            </a:xfrm>
            <a:prstGeom prst="line">
              <a:avLst/>
            </a:prstGeom>
            <a:noFill/>
            <a:ln w="9525">
              <a:solidFill>
                <a:srgbClr val="0E814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 name="直接连接符 10249"/>
            <p:cNvSpPr>
              <a:spLocks noChangeShapeType="1"/>
            </p:cNvSpPr>
            <p:nvPr/>
          </p:nvSpPr>
          <p:spPr bwMode="auto">
            <a:xfrm>
              <a:off x="0" y="499"/>
              <a:ext cx="182" cy="0"/>
            </a:xfrm>
            <a:prstGeom prst="line">
              <a:avLst/>
            </a:prstGeom>
            <a:noFill/>
            <a:ln w="9525">
              <a:solidFill>
                <a:srgbClr val="0E8146"/>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20" name="矩形 19"/>
          <p:cNvSpPr/>
          <p:nvPr/>
        </p:nvSpPr>
        <p:spPr>
          <a:xfrm>
            <a:off x="1553778" y="2427895"/>
            <a:ext cx="6096000" cy="1938992"/>
          </a:xfrm>
          <a:prstGeom prst="rect">
            <a:avLst/>
          </a:prstGeom>
        </p:spPr>
        <p:txBody>
          <a:bodyPr wrap="square">
            <a:spAutoFit/>
          </a:bodyPr>
          <a:lstStyle/>
          <a:p>
            <a:pPr>
              <a:lnSpc>
                <a:spcPct val="150000"/>
              </a:lnSpc>
            </a:pPr>
            <a:r>
              <a:rPr lang="zh-CN" altLang="en-US" sz="2000" b="1" dirty="0" smtClean="0"/>
              <a:t>                                                         </a:t>
            </a:r>
            <a:r>
              <a:rPr lang="zh-CN" altLang="en-US" sz="2000" b="1" dirty="0" smtClean="0">
                <a:solidFill>
                  <a:schemeClr val="bg2">
                    <a:lumMod val="10000"/>
                  </a:schemeClr>
                </a:solidFill>
                <a:latin typeface="微软雅黑" panose="020B0503020204020204" pitchFamily="34" charset="-122"/>
                <a:ea typeface="微软雅黑" panose="020B0503020204020204" pitchFamily="34" charset="-122"/>
              </a:rPr>
              <a:t>表示危险特性的图案</a:t>
            </a:r>
            <a:endParaRPr lang="zh-CN" altLang="en-US" sz="2000" b="1" dirty="0" smtClean="0">
              <a:solidFill>
                <a:schemeClr val="bg2">
                  <a:lumMod val="10000"/>
                </a:schemeClr>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2000" b="1" dirty="0" smtClean="0">
                <a:solidFill>
                  <a:schemeClr val="bg2">
                    <a:lumMod val="10000"/>
                  </a:schemeClr>
                </a:solidFill>
                <a:latin typeface="微软雅黑" panose="020B0503020204020204" pitchFamily="34" charset="-122"/>
                <a:ea typeface="微软雅黑" panose="020B0503020204020204" pitchFamily="34" charset="-122"/>
              </a:rPr>
              <a:t>                                           文字说明</a:t>
            </a:r>
            <a:endParaRPr lang="zh-CN" altLang="en-US" sz="2000" b="1" dirty="0" smtClean="0">
              <a:solidFill>
                <a:schemeClr val="bg2">
                  <a:lumMod val="10000"/>
                </a:schemeClr>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2000" b="1" dirty="0" smtClean="0">
                <a:solidFill>
                  <a:schemeClr val="bg2">
                    <a:lumMod val="10000"/>
                  </a:schemeClr>
                </a:solidFill>
                <a:latin typeface="微软雅黑" panose="020B0503020204020204" pitchFamily="34" charset="-122"/>
                <a:ea typeface="微软雅黑" panose="020B0503020204020204" pitchFamily="34" charset="-122"/>
              </a:rPr>
              <a:t>                                           底色</a:t>
            </a:r>
            <a:endParaRPr lang="zh-CN" altLang="en-US" sz="2000" b="1" dirty="0">
              <a:solidFill>
                <a:schemeClr val="bg2">
                  <a:lumMod val="10000"/>
                </a:schemeClr>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2000" b="1" dirty="0">
                <a:solidFill>
                  <a:schemeClr val="bg2">
                    <a:lumMod val="10000"/>
                  </a:schemeClr>
                </a:solidFill>
                <a:latin typeface="微软雅黑" panose="020B0503020204020204" pitchFamily="34" charset="-122"/>
                <a:ea typeface="微软雅黑" panose="020B0503020204020204" pitchFamily="34" charset="-122"/>
              </a:rPr>
              <a:t>                                 </a:t>
            </a:r>
            <a:r>
              <a:rPr lang="zh-CN" altLang="en-US" sz="2000" b="1" dirty="0" smtClean="0">
                <a:solidFill>
                  <a:schemeClr val="bg2">
                    <a:lumMod val="10000"/>
                  </a:schemeClr>
                </a:solidFill>
                <a:latin typeface="微软雅黑" panose="020B0503020204020204" pitchFamily="34" charset="-122"/>
                <a:ea typeface="微软雅黑" panose="020B0503020204020204" pitchFamily="34" charset="-122"/>
              </a:rPr>
              <a:t>          危险品</a:t>
            </a:r>
            <a:r>
              <a:rPr lang="zh-CN" altLang="en-US" sz="2000" b="1" dirty="0">
                <a:solidFill>
                  <a:schemeClr val="bg2">
                    <a:lumMod val="10000"/>
                  </a:schemeClr>
                </a:solidFill>
                <a:latin typeface="微软雅黑" panose="020B0503020204020204" pitchFamily="34" charset="-122"/>
                <a:ea typeface="微软雅黑" panose="020B0503020204020204" pitchFamily="34" charset="-122"/>
              </a:rPr>
              <a:t>类别号</a:t>
            </a:r>
            <a:endParaRPr lang="zh-CN" altLang="en-US" sz="2000" b="1" dirty="0">
              <a:solidFill>
                <a:schemeClr val="bg2">
                  <a:lumMod val="10000"/>
                </a:schemeClr>
              </a:solidFill>
              <a:latin typeface="微软雅黑" panose="020B0503020204020204" pitchFamily="34" charset="-122"/>
              <a:ea typeface="微软雅黑" panose="020B0503020204020204" pitchFamily="34" charset="-122"/>
            </a:endParaRPr>
          </a:p>
        </p:txBody>
      </p:sp>
      <p:grpSp>
        <p:nvGrpSpPr>
          <p:cNvPr id="21" name="组合 10251"/>
          <p:cNvGrpSpPr/>
          <p:nvPr/>
        </p:nvGrpSpPr>
        <p:grpSpPr bwMode="auto">
          <a:xfrm>
            <a:off x="6270102" y="2720656"/>
            <a:ext cx="1873250" cy="957263"/>
            <a:chOff x="0" y="0"/>
            <a:chExt cx="1180" cy="603"/>
          </a:xfrm>
        </p:grpSpPr>
        <p:sp>
          <p:nvSpPr>
            <p:cNvPr id="22" name="直接连接符 10252"/>
            <p:cNvSpPr>
              <a:spLocks noChangeShapeType="1"/>
            </p:cNvSpPr>
            <p:nvPr/>
          </p:nvSpPr>
          <p:spPr bwMode="auto">
            <a:xfrm>
              <a:off x="726" y="0"/>
              <a:ext cx="22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 name="直接连接符 10253"/>
            <p:cNvSpPr>
              <a:spLocks noChangeShapeType="1"/>
            </p:cNvSpPr>
            <p:nvPr/>
          </p:nvSpPr>
          <p:spPr bwMode="auto">
            <a:xfrm>
              <a:off x="0" y="317"/>
              <a:ext cx="118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 name="直接连接符 10254"/>
            <p:cNvSpPr>
              <a:spLocks noChangeShapeType="1"/>
            </p:cNvSpPr>
            <p:nvPr/>
          </p:nvSpPr>
          <p:spPr bwMode="auto">
            <a:xfrm>
              <a:off x="953" y="0"/>
              <a:ext cx="0" cy="589"/>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 name="直接连接符 10255"/>
            <p:cNvSpPr>
              <a:spLocks noChangeShapeType="1"/>
            </p:cNvSpPr>
            <p:nvPr/>
          </p:nvSpPr>
          <p:spPr bwMode="auto">
            <a:xfrm>
              <a:off x="0" y="603"/>
              <a:ext cx="95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26" name="文本框 10256"/>
          <p:cNvSpPr txBox="1">
            <a:spLocks noChangeArrowheads="1"/>
          </p:cNvSpPr>
          <p:nvPr/>
        </p:nvSpPr>
        <p:spPr bwMode="auto">
          <a:xfrm>
            <a:off x="8154449" y="2986301"/>
            <a:ext cx="1152525" cy="466725"/>
          </a:xfrm>
          <a:prstGeom prst="rect">
            <a:avLst/>
          </a:prstGeom>
          <a:solidFill>
            <a:srgbClr val="95C53E"/>
          </a:solidFill>
          <a:ln w="9525">
            <a:solidFill>
              <a:srgbClr val="95C53E"/>
            </a:solid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defRPr>
            </a:lvl1pPr>
            <a:lvl2pPr>
              <a:defRPr b="1">
                <a:latin typeface="Times New Roman" panose="02020603050405020304" pitchFamily="18" charset="0"/>
                <a:ea typeface="宋体" panose="02010600030101010101" pitchFamily="2" charset="-122"/>
              </a:defRPr>
            </a:lvl2pPr>
            <a:lvl3pPr>
              <a:defRPr b="1">
                <a:latin typeface="Times New Roman" panose="02020603050405020304" pitchFamily="18" charset="0"/>
                <a:ea typeface="宋体" panose="02010600030101010101" pitchFamily="2" charset="-122"/>
              </a:defRPr>
            </a:lvl3pPr>
            <a:lvl4pPr>
              <a:defRPr b="1">
                <a:latin typeface="Times New Roman" panose="02020603050405020304" pitchFamily="18" charset="0"/>
                <a:ea typeface="宋体" panose="02010600030101010101" pitchFamily="2" charset="-122"/>
              </a:defRPr>
            </a:lvl4pPr>
            <a:lvl5pPr>
              <a:defRPr b="1">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latin typeface="Times New Roman" panose="02020603050405020304" pitchFamily="18" charset="0"/>
                <a:ea typeface="宋体" panose="02010600030101010101" pitchFamily="2" charset="-122"/>
              </a:defRPr>
            </a:lvl9pPr>
          </a:lstStyle>
          <a:p>
            <a:r>
              <a:rPr lang="zh-CN" altLang="en-US" dirty="0"/>
              <a:t>副标志</a:t>
            </a:r>
            <a:endParaRPr lang="zh-CN" altLang="en-US" dirty="0"/>
          </a:p>
        </p:txBody>
      </p:sp>
      <p:sp>
        <p:nvSpPr>
          <p:cNvPr id="27"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266"/>
          <p:cNvSpPr txBox="1">
            <a:spLocks noChangeArrowheads="1"/>
          </p:cNvSpPr>
          <p:nvPr/>
        </p:nvSpPr>
        <p:spPr>
          <a:xfrm>
            <a:off x="8951913" y="3578145"/>
            <a:ext cx="3432175" cy="321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p:txBody>
      </p:sp>
      <p:pic>
        <p:nvPicPr>
          <p:cNvPr id="3" name="图片 11267" descr="爆炸品"/>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200" b="99200" l="0" r="99000"/>
                    </a14:imgEffect>
                  </a14:imgLayer>
                </a14:imgProps>
              </a:ext>
              <a:ext uri="{28A0092B-C50C-407E-A947-70E740481C1C}">
                <a14:useLocalDpi xmlns:a14="http://schemas.microsoft.com/office/drawing/2010/main" val="0"/>
              </a:ext>
            </a:extLst>
          </a:blip>
          <a:srcRect/>
          <a:stretch>
            <a:fillRect/>
          </a:stretch>
        </p:blipFill>
        <p:spPr bwMode="auto">
          <a:xfrm>
            <a:off x="1472409" y="1872212"/>
            <a:ext cx="43307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组合 19"/>
          <p:cNvGrpSpPr/>
          <p:nvPr/>
        </p:nvGrpSpPr>
        <p:grpSpPr>
          <a:xfrm>
            <a:off x="6718304" y="2560086"/>
            <a:ext cx="4493538" cy="3616301"/>
            <a:chOff x="6723725" y="2750202"/>
            <a:chExt cx="4493538" cy="3616301"/>
          </a:xfrm>
        </p:grpSpPr>
        <p:sp>
          <p:nvSpPr>
            <p:cNvPr id="5" name="文本框 11269"/>
            <p:cNvSpPr txBox="1">
              <a:spLocks noChangeArrowheads="1"/>
            </p:cNvSpPr>
            <p:nvPr/>
          </p:nvSpPr>
          <p:spPr bwMode="auto">
            <a:xfrm>
              <a:off x="6723725" y="5720172"/>
              <a:ext cx="4493537" cy="646331"/>
            </a:xfrm>
            <a:prstGeom prst="rect">
              <a:avLst/>
            </a:prstGeom>
            <a:ln>
              <a:solidFill>
                <a:srgbClr val="0E8146"/>
              </a:solidFill>
            </a:ln>
          </p:spPr>
          <p:txBody>
            <a:bodyPr wrap="square">
              <a:spAutoFit/>
            </a:bodyPr>
            <a:lstStyle>
              <a:defPPr>
                <a:defRPr lang="zh-CN"/>
              </a:defPPr>
              <a:lvl1pPr>
                <a:defRPr sz="4400" b="1">
                  <a:solidFill>
                    <a:srgbClr val="0E8146"/>
                  </a:solidFill>
                  <a:latin typeface="微软雅黑" panose="020B0503020204020204" pitchFamily="34" charset="-122"/>
                  <a:ea typeface="微软雅黑" panose="020B0503020204020204" pitchFamily="34" charset="-122"/>
                </a:defRPr>
              </a:lvl1pPr>
            </a:lstStyle>
            <a:p>
              <a:r>
                <a:rPr lang="zh-CN" altLang="en-US" sz="3600" dirty="0" smtClean="0"/>
                <a:t>  标志</a:t>
              </a:r>
              <a:r>
                <a:rPr lang="en-US" altLang="zh-CN" sz="3600" dirty="0"/>
                <a:t>1</a:t>
              </a:r>
              <a:r>
                <a:rPr lang="zh-CN" altLang="en-US" sz="3600" dirty="0"/>
                <a:t>：爆炸品标志</a:t>
              </a:r>
              <a:endParaRPr lang="zh-CN" altLang="en-US" sz="3600" dirty="0"/>
            </a:p>
          </p:txBody>
        </p:sp>
        <p:sp>
          <p:nvSpPr>
            <p:cNvPr id="15" name="矩形 14"/>
            <p:cNvSpPr/>
            <p:nvPr/>
          </p:nvSpPr>
          <p:spPr>
            <a:xfrm>
              <a:off x="6723725" y="2750202"/>
              <a:ext cx="4493538" cy="461665"/>
            </a:xfrm>
            <a:prstGeom prst="rect">
              <a:avLst/>
            </a:prstGeom>
            <a:solidFill>
              <a:srgbClr val="95C53E"/>
            </a:solidFill>
            <a:ln w="9525">
              <a:solidFill>
                <a:srgbClr val="95C53E"/>
              </a:solidFill>
              <a:miter lim="800000"/>
            </a:ln>
          </p:spPr>
          <p:txBody>
            <a:bodyPr>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图案：正在爆炸的炸弹（黑色）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9187521" y="3452909"/>
              <a:ext cx="2029742"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文字：爆炸品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9187521" y="4155616"/>
              <a:ext cx="2029742"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底色：橙红色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596971" y="4858322"/>
              <a:ext cx="2620291"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危险品类别号：</a:t>
              </a:r>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22" name="直接连接符 21"/>
          <p:cNvCxnSpPr/>
          <p:nvPr/>
        </p:nvCxnSpPr>
        <p:spPr>
          <a:xfrm>
            <a:off x="1085850" y="6177071"/>
            <a:ext cx="10125991"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1211841" y="1619250"/>
            <a:ext cx="0" cy="4557137"/>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085850" y="1619250"/>
            <a:ext cx="704850"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085850" y="1619250"/>
            <a:ext cx="0" cy="64770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266"/>
          <p:cNvSpPr txBox="1">
            <a:spLocks noChangeArrowheads="1"/>
          </p:cNvSpPr>
          <p:nvPr/>
        </p:nvSpPr>
        <p:spPr>
          <a:xfrm>
            <a:off x="8951913" y="3578145"/>
            <a:ext cx="3432175" cy="321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p:txBody>
      </p:sp>
      <p:sp>
        <p:nvSpPr>
          <p:cNvPr id="5" name="文本框 11269"/>
          <p:cNvSpPr txBox="1">
            <a:spLocks noChangeArrowheads="1"/>
          </p:cNvSpPr>
          <p:nvPr/>
        </p:nvSpPr>
        <p:spPr bwMode="auto">
          <a:xfrm>
            <a:off x="1085849" y="1674896"/>
            <a:ext cx="4734841" cy="646331"/>
          </a:xfrm>
          <a:prstGeom prst="rect">
            <a:avLst/>
          </a:prstGeom>
          <a:ln>
            <a:solidFill>
              <a:srgbClr val="0E8146"/>
            </a:solidFill>
          </a:ln>
        </p:spPr>
        <p:txBody>
          <a:bodyPr wrap="square">
            <a:spAutoFit/>
          </a:bodyPr>
          <a:lstStyle>
            <a:defPPr>
              <a:defRPr lang="zh-CN"/>
            </a:defPPr>
            <a:lvl1pPr>
              <a:defRPr sz="4400" b="1">
                <a:solidFill>
                  <a:srgbClr val="0E8146"/>
                </a:solidFill>
                <a:latin typeface="微软雅黑" panose="020B0503020204020204" pitchFamily="34" charset="-122"/>
                <a:ea typeface="微软雅黑" panose="020B0503020204020204" pitchFamily="34" charset="-122"/>
              </a:defRPr>
            </a:lvl1pPr>
          </a:lstStyle>
          <a:p>
            <a:r>
              <a:rPr lang="zh-CN" altLang="en-US" sz="3600" dirty="0"/>
              <a:t>标志</a:t>
            </a:r>
            <a:r>
              <a:rPr lang="en-US" altLang="zh-CN" sz="3600" dirty="0"/>
              <a:t>2</a:t>
            </a:r>
            <a:r>
              <a:rPr lang="zh-CN" altLang="en-US" sz="3600" dirty="0"/>
              <a:t>：易燃气体标志</a:t>
            </a:r>
            <a:endParaRPr lang="zh-CN" altLang="en-US" sz="3600" dirty="0"/>
          </a:p>
        </p:txBody>
      </p:sp>
      <p:sp>
        <p:nvSpPr>
          <p:cNvPr id="15" name="矩形 14"/>
          <p:cNvSpPr/>
          <p:nvPr/>
        </p:nvSpPr>
        <p:spPr>
          <a:xfrm>
            <a:off x="1112169" y="3592716"/>
            <a:ext cx="382178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图案</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火焰（黑色或白色）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112169" y="4295423"/>
            <a:ext cx="245018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文字</a:t>
            </a:r>
            <a:r>
              <a:rPr lang="zh-CN" altLang="en-US" sz="2400" b="1" dirty="0" smtClean="0">
                <a:solidFill>
                  <a:schemeClr val="bg1"/>
                </a:solidFill>
                <a:latin typeface="微软雅黑" panose="020B0503020204020204" pitchFamily="34" charset="-122"/>
                <a:ea typeface="微软雅黑" panose="020B0503020204020204" pitchFamily="34" charset="-122"/>
              </a:rPr>
              <a:t>：易燃气体</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1112169" y="4998130"/>
            <a:ext cx="214538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底色</a:t>
            </a:r>
            <a:r>
              <a:rPr lang="zh-CN" altLang="en-US" sz="2400" b="1" dirty="0" smtClean="0">
                <a:solidFill>
                  <a:schemeClr val="bg1"/>
                </a:solidFill>
                <a:latin typeface="微软雅黑" panose="020B0503020204020204" pitchFamily="34" charset="-122"/>
                <a:ea typeface="微软雅黑" panose="020B0503020204020204" pitchFamily="34" charset="-122"/>
              </a:rPr>
              <a:t>：正红色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085851" y="5700836"/>
            <a:ext cx="2667000"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危险品类别号</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085850" y="6177071"/>
            <a:ext cx="10125991"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1211841" y="1619250"/>
            <a:ext cx="0" cy="4557137"/>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9" name="图片 12292" descr="易燃气体"/>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2615531">
            <a:off x="7113141" y="2381585"/>
            <a:ext cx="3074727" cy="307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266"/>
          <p:cNvSpPr txBox="1">
            <a:spLocks noChangeArrowheads="1"/>
          </p:cNvSpPr>
          <p:nvPr/>
        </p:nvSpPr>
        <p:spPr>
          <a:xfrm>
            <a:off x="8951913" y="3578145"/>
            <a:ext cx="3432175" cy="321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p:txBody>
      </p:sp>
      <p:sp>
        <p:nvSpPr>
          <p:cNvPr id="5" name="文本框 11269"/>
          <p:cNvSpPr txBox="1">
            <a:spLocks noChangeArrowheads="1"/>
          </p:cNvSpPr>
          <p:nvPr/>
        </p:nvSpPr>
        <p:spPr bwMode="auto">
          <a:xfrm>
            <a:off x="6475741" y="1660325"/>
            <a:ext cx="4734841" cy="646331"/>
          </a:xfrm>
          <a:prstGeom prst="rect">
            <a:avLst/>
          </a:prstGeom>
          <a:ln>
            <a:solidFill>
              <a:srgbClr val="0E8146"/>
            </a:solidFill>
          </a:ln>
        </p:spPr>
        <p:txBody>
          <a:bodyPr wrap="square">
            <a:spAutoFit/>
          </a:bodyPr>
          <a:lstStyle>
            <a:defPPr>
              <a:defRPr lang="zh-CN"/>
            </a:defPPr>
            <a:lvl1pPr>
              <a:defRPr sz="4400" b="1">
                <a:solidFill>
                  <a:srgbClr val="0E8146"/>
                </a:solidFill>
                <a:latin typeface="微软雅黑" panose="020B0503020204020204" pitchFamily="34" charset="-122"/>
                <a:ea typeface="微软雅黑" panose="020B0503020204020204" pitchFamily="34" charset="-122"/>
              </a:defRPr>
            </a:lvl1pPr>
          </a:lstStyle>
          <a:p>
            <a:r>
              <a:rPr lang="zh-CN" altLang="en-US" sz="3600" dirty="0"/>
              <a:t>标志</a:t>
            </a:r>
            <a:r>
              <a:rPr lang="en-US" altLang="zh-CN" sz="3600" dirty="0"/>
              <a:t>3</a:t>
            </a:r>
            <a:r>
              <a:rPr lang="zh-CN" altLang="en-US" sz="3600" dirty="0"/>
              <a:t>：不燃气体标志</a:t>
            </a:r>
            <a:endParaRPr lang="zh-CN" altLang="en-US" sz="3600" dirty="0"/>
          </a:p>
        </p:txBody>
      </p:sp>
      <p:sp>
        <p:nvSpPr>
          <p:cNvPr id="15" name="矩形 14"/>
          <p:cNvSpPr/>
          <p:nvPr/>
        </p:nvSpPr>
        <p:spPr>
          <a:xfrm>
            <a:off x="7456828" y="3578145"/>
            <a:ext cx="3753754"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图案</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气瓶（黑色或白色）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8782050" y="4280852"/>
            <a:ext cx="2428532"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文字</a:t>
            </a:r>
            <a:r>
              <a:rPr lang="zh-CN" altLang="en-US" sz="2400" b="1" dirty="0" smtClean="0">
                <a:solidFill>
                  <a:schemeClr val="bg1"/>
                </a:solidFill>
                <a:latin typeface="微软雅黑" panose="020B0503020204020204" pitchFamily="34" charset="-122"/>
                <a:ea typeface="微软雅黑" panose="020B0503020204020204" pitchFamily="34" charset="-122"/>
              </a:rPr>
              <a:t>：不燃气体</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9410700" y="4983559"/>
            <a:ext cx="1799882"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底色</a:t>
            </a:r>
            <a:r>
              <a:rPr lang="zh-CN" altLang="en-US" sz="2400" b="1" dirty="0" smtClean="0">
                <a:solidFill>
                  <a:schemeClr val="bg1"/>
                </a:solidFill>
                <a:latin typeface="微软雅黑" panose="020B0503020204020204" pitchFamily="34" charset="-122"/>
                <a:ea typeface="微软雅黑" panose="020B0503020204020204" pitchFamily="34" charset="-122"/>
              </a:rPr>
              <a:t>：绿色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629650" y="5686265"/>
            <a:ext cx="2582191"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危险品类别号</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085850" y="6177071"/>
            <a:ext cx="10125991"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2" name="图片 13317" descr="不燃气体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6163" y="1210072"/>
            <a:ext cx="3960813"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a:endCxn id="12" idx="2"/>
          </p:cNvCxnSpPr>
          <p:nvPr/>
        </p:nvCxnSpPr>
        <p:spPr>
          <a:xfrm flipV="1">
            <a:off x="3026569" y="5116909"/>
            <a:ext cx="1" cy="1060663"/>
          </a:xfrm>
          <a:prstGeom prst="line">
            <a:avLst/>
          </a:prstGeom>
          <a:ln>
            <a:solidFill>
              <a:srgbClr val="0E814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066800" y="3163490"/>
            <a:ext cx="0" cy="2999011"/>
          </a:xfrm>
          <a:prstGeom prst="line">
            <a:avLst/>
          </a:prstGeom>
          <a:ln>
            <a:solidFill>
              <a:srgbClr val="0E814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266"/>
          <p:cNvSpPr txBox="1">
            <a:spLocks noChangeArrowheads="1"/>
          </p:cNvSpPr>
          <p:nvPr/>
        </p:nvSpPr>
        <p:spPr>
          <a:xfrm>
            <a:off x="8951913" y="3578145"/>
            <a:ext cx="3432175" cy="321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p:txBody>
      </p:sp>
      <p:sp>
        <p:nvSpPr>
          <p:cNvPr id="5" name="文本框 11269"/>
          <p:cNvSpPr txBox="1">
            <a:spLocks noChangeArrowheads="1"/>
          </p:cNvSpPr>
          <p:nvPr/>
        </p:nvSpPr>
        <p:spPr bwMode="auto">
          <a:xfrm>
            <a:off x="1085849" y="1674896"/>
            <a:ext cx="4734841" cy="646331"/>
          </a:xfrm>
          <a:prstGeom prst="rect">
            <a:avLst/>
          </a:prstGeom>
          <a:ln>
            <a:solidFill>
              <a:srgbClr val="0E8146"/>
            </a:solidFill>
          </a:ln>
        </p:spPr>
        <p:txBody>
          <a:bodyPr wrap="square">
            <a:spAutoFit/>
          </a:bodyPr>
          <a:lstStyle>
            <a:defPPr>
              <a:defRPr lang="zh-CN"/>
            </a:defPPr>
            <a:lvl1pPr>
              <a:defRPr sz="4400" b="1">
                <a:solidFill>
                  <a:srgbClr val="0E8146"/>
                </a:solidFill>
                <a:latin typeface="微软雅黑" panose="020B0503020204020204" pitchFamily="34" charset="-122"/>
                <a:ea typeface="微软雅黑" panose="020B0503020204020204" pitchFamily="34" charset="-122"/>
              </a:defRPr>
            </a:lvl1pPr>
          </a:lstStyle>
          <a:p>
            <a:r>
              <a:rPr lang="zh-CN" altLang="en-US" sz="3600" dirty="0"/>
              <a:t>标志</a:t>
            </a:r>
            <a:r>
              <a:rPr lang="en-US" altLang="zh-CN" sz="3600" dirty="0"/>
              <a:t>4</a:t>
            </a:r>
            <a:r>
              <a:rPr lang="zh-CN" altLang="en-US" sz="3600" dirty="0"/>
              <a:t>：有毒气体标志</a:t>
            </a:r>
            <a:endParaRPr lang="zh-CN" altLang="en-US" sz="3600" dirty="0"/>
          </a:p>
        </p:txBody>
      </p:sp>
      <p:sp>
        <p:nvSpPr>
          <p:cNvPr id="15" name="矩形 14"/>
          <p:cNvSpPr/>
          <p:nvPr/>
        </p:nvSpPr>
        <p:spPr>
          <a:xfrm>
            <a:off x="1112169" y="3592716"/>
            <a:ext cx="470852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图案</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骷髅头和交叉骨形（黑色）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112169" y="4295423"/>
            <a:ext cx="250733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文字</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有毒</a:t>
            </a:r>
            <a:r>
              <a:rPr lang="zh-CN" altLang="en-US" sz="2400" b="1" dirty="0" smtClean="0">
                <a:solidFill>
                  <a:schemeClr val="bg1"/>
                </a:solidFill>
                <a:latin typeface="微软雅黑" panose="020B0503020204020204" pitchFamily="34" charset="-122"/>
                <a:ea typeface="微软雅黑" panose="020B0503020204020204" pitchFamily="34" charset="-122"/>
              </a:rPr>
              <a:t>气体</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1112169" y="4998130"/>
            <a:ext cx="182153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底色</a:t>
            </a:r>
            <a:r>
              <a:rPr lang="zh-CN" altLang="en-US" sz="2400" b="1" dirty="0" smtClean="0">
                <a:solidFill>
                  <a:schemeClr val="bg1"/>
                </a:solidFill>
                <a:latin typeface="微软雅黑" panose="020B0503020204020204" pitchFamily="34" charset="-122"/>
                <a:ea typeface="微软雅黑" panose="020B0503020204020204" pitchFamily="34" charset="-122"/>
              </a:rPr>
              <a:t>：白色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085851" y="5700836"/>
            <a:ext cx="2781300"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危险品类别号</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085850" y="6177071"/>
            <a:ext cx="10125991"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2" name="图片 14341" descr="有毒气体"/>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54938" y="1228076"/>
            <a:ext cx="3529012"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flipV="1">
            <a:off x="11211841" y="2992582"/>
            <a:ext cx="0" cy="3183806"/>
          </a:xfrm>
          <a:prstGeom prst="line">
            <a:avLst/>
          </a:prstGeom>
          <a:ln>
            <a:solidFill>
              <a:srgbClr val="0E814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519444" y="4591050"/>
            <a:ext cx="0" cy="1585338"/>
          </a:xfrm>
          <a:prstGeom prst="line">
            <a:avLst/>
          </a:prstGeom>
          <a:ln>
            <a:solidFill>
              <a:srgbClr val="0E814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266"/>
          <p:cNvSpPr txBox="1">
            <a:spLocks noChangeArrowheads="1"/>
          </p:cNvSpPr>
          <p:nvPr/>
        </p:nvSpPr>
        <p:spPr>
          <a:xfrm>
            <a:off x="8951913" y="3578145"/>
            <a:ext cx="3432175" cy="321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p:txBody>
      </p:sp>
      <p:grpSp>
        <p:nvGrpSpPr>
          <p:cNvPr id="20" name="组合 19"/>
          <p:cNvGrpSpPr/>
          <p:nvPr/>
        </p:nvGrpSpPr>
        <p:grpSpPr>
          <a:xfrm>
            <a:off x="6496050" y="2560086"/>
            <a:ext cx="4715792" cy="3616301"/>
            <a:chOff x="6501471" y="2750202"/>
            <a:chExt cx="4715792" cy="3616301"/>
          </a:xfrm>
        </p:grpSpPr>
        <p:sp>
          <p:nvSpPr>
            <p:cNvPr id="5" name="文本框 11269"/>
            <p:cNvSpPr txBox="1">
              <a:spLocks noChangeArrowheads="1"/>
            </p:cNvSpPr>
            <p:nvPr/>
          </p:nvSpPr>
          <p:spPr bwMode="auto">
            <a:xfrm>
              <a:off x="6501471" y="5720172"/>
              <a:ext cx="4715791" cy="646331"/>
            </a:xfrm>
            <a:prstGeom prst="rect">
              <a:avLst/>
            </a:prstGeom>
            <a:ln>
              <a:solidFill>
                <a:srgbClr val="0E8146"/>
              </a:solidFill>
            </a:ln>
          </p:spPr>
          <p:txBody>
            <a:bodyPr wrap="square">
              <a:spAutoFit/>
            </a:bodyPr>
            <a:lstStyle>
              <a:defPPr>
                <a:defRPr lang="zh-CN"/>
              </a:defPPr>
              <a:lvl1pPr>
                <a:defRPr sz="4400" b="1">
                  <a:solidFill>
                    <a:srgbClr val="0E8146"/>
                  </a:solidFill>
                  <a:latin typeface="微软雅黑" panose="020B0503020204020204" pitchFamily="34" charset="-122"/>
                  <a:ea typeface="微软雅黑" panose="020B0503020204020204" pitchFamily="34" charset="-122"/>
                </a:defRPr>
              </a:lvl1pPr>
            </a:lstStyle>
            <a:p>
              <a:r>
                <a:rPr lang="zh-CN" altLang="en-US" sz="3600" dirty="0"/>
                <a:t>标志</a:t>
              </a:r>
              <a:r>
                <a:rPr lang="en-US" altLang="zh-CN" sz="3600" dirty="0"/>
                <a:t>5</a:t>
              </a:r>
              <a:r>
                <a:rPr lang="zh-CN" altLang="en-US" sz="3600" dirty="0"/>
                <a:t>：易燃液体标志</a:t>
              </a:r>
              <a:endParaRPr lang="zh-CN" altLang="en-US" sz="3600" dirty="0"/>
            </a:p>
          </p:txBody>
        </p:sp>
        <p:sp>
          <p:nvSpPr>
            <p:cNvPr id="15" name="矩形 14"/>
            <p:cNvSpPr/>
            <p:nvPr/>
          </p:nvSpPr>
          <p:spPr>
            <a:xfrm>
              <a:off x="7358721" y="2750202"/>
              <a:ext cx="3858542"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图案：火焰（</a:t>
              </a:r>
              <a:r>
                <a:rPr lang="zh-CN" altLang="en-US" sz="2400" b="1" dirty="0" smtClean="0">
                  <a:solidFill>
                    <a:schemeClr val="bg1"/>
                  </a:solidFill>
                  <a:latin typeface="微软雅黑" panose="020B0503020204020204" pitchFamily="34" charset="-122"/>
                  <a:ea typeface="微软雅黑" panose="020B0503020204020204" pitchFamily="34" charset="-122"/>
                </a:rPr>
                <a:t>黑色或白色）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8730321" y="3452909"/>
              <a:ext cx="2486942"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文字</a:t>
              </a:r>
              <a:r>
                <a:rPr lang="zh-CN" altLang="en-US" sz="2400" b="1" dirty="0" smtClean="0">
                  <a:solidFill>
                    <a:schemeClr val="bg1"/>
                  </a:solidFill>
                  <a:latin typeface="微软雅黑" panose="020B0503020204020204" pitchFamily="34" charset="-122"/>
                  <a:ea typeface="微软雅黑" panose="020B0503020204020204" pitchFamily="34" charset="-122"/>
                </a:rPr>
                <a:t>：易燃液体</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9397071" y="4155616"/>
              <a:ext cx="1820192"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smtClean="0">
                  <a:solidFill>
                    <a:schemeClr val="bg1"/>
                  </a:solidFill>
                  <a:latin typeface="微软雅黑" panose="020B0503020204020204" pitchFamily="34" charset="-122"/>
                  <a:ea typeface="微软雅黑" panose="020B0503020204020204" pitchFamily="34" charset="-122"/>
                </a:rPr>
                <a:t>底色：红色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388611" y="4858322"/>
              <a:ext cx="2828651"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危险品类别号</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22" name="直接连接符 21"/>
          <p:cNvCxnSpPr/>
          <p:nvPr/>
        </p:nvCxnSpPr>
        <p:spPr>
          <a:xfrm>
            <a:off x="1085850" y="6177071"/>
            <a:ext cx="10125991"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1211841" y="1619250"/>
            <a:ext cx="0" cy="4557137"/>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085850" y="1619250"/>
            <a:ext cx="704850"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085850" y="1619250"/>
            <a:ext cx="0" cy="64770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9" name="图片 15365" descr="易燃液体"/>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09958">
            <a:off x="1646235" y="2127174"/>
            <a:ext cx="34956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266"/>
          <p:cNvSpPr txBox="1">
            <a:spLocks noChangeArrowheads="1"/>
          </p:cNvSpPr>
          <p:nvPr/>
        </p:nvSpPr>
        <p:spPr>
          <a:xfrm>
            <a:off x="8951913" y="3578145"/>
            <a:ext cx="3432175" cy="321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p:txBody>
      </p:sp>
      <p:sp>
        <p:nvSpPr>
          <p:cNvPr id="5" name="文本框 11269"/>
          <p:cNvSpPr txBox="1">
            <a:spLocks noChangeArrowheads="1"/>
          </p:cNvSpPr>
          <p:nvPr/>
        </p:nvSpPr>
        <p:spPr bwMode="auto">
          <a:xfrm>
            <a:off x="1085849" y="1674896"/>
            <a:ext cx="4734841" cy="646331"/>
          </a:xfrm>
          <a:prstGeom prst="rect">
            <a:avLst/>
          </a:prstGeom>
          <a:ln>
            <a:solidFill>
              <a:srgbClr val="0E8146"/>
            </a:solidFill>
          </a:ln>
        </p:spPr>
        <p:txBody>
          <a:bodyPr wrap="square">
            <a:spAutoFit/>
          </a:bodyPr>
          <a:lstStyle>
            <a:defPPr>
              <a:defRPr lang="zh-CN"/>
            </a:defPPr>
            <a:lvl1pPr>
              <a:defRPr sz="4400" b="1">
                <a:solidFill>
                  <a:srgbClr val="0E8146"/>
                </a:solidFill>
                <a:latin typeface="微软雅黑" panose="020B0503020204020204" pitchFamily="34" charset="-122"/>
                <a:ea typeface="微软雅黑" panose="020B0503020204020204" pitchFamily="34" charset="-122"/>
              </a:defRPr>
            </a:lvl1pPr>
          </a:lstStyle>
          <a:p>
            <a:r>
              <a:rPr lang="zh-CN" altLang="en-US" sz="3600" dirty="0"/>
              <a:t>标志</a:t>
            </a:r>
            <a:r>
              <a:rPr lang="en-US" altLang="zh-CN" sz="3600" dirty="0"/>
              <a:t>6</a:t>
            </a:r>
            <a:r>
              <a:rPr lang="zh-CN" altLang="en-US" sz="3600" dirty="0"/>
              <a:t>：易燃固体标志</a:t>
            </a:r>
            <a:endParaRPr lang="zh-CN" altLang="en-US" sz="3600" dirty="0"/>
          </a:p>
        </p:txBody>
      </p:sp>
      <p:sp>
        <p:nvSpPr>
          <p:cNvPr id="15" name="矩形 14"/>
          <p:cNvSpPr/>
          <p:nvPr/>
        </p:nvSpPr>
        <p:spPr>
          <a:xfrm>
            <a:off x="1112169" y="3592716"/>
            <a:ext cx="292643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图案</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火焰（</a:t>
            </a:r>
            <a:r>
              <a:rPr lang="zh-CN" altLang="en-US" sz="24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黑色）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112169" y="4295423"/>
            <a:ext cx="239303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文字</a:t>
            </a:r>
            <a:r>
              <a:rPr lang="zh-CN" altLang="en-US" sz="2400" b="1" dirty="0" smtClean="0">
                <a:solidFill>
                  <a:schemeClr val="bg1"/>
                </a:solidFill>
                <a:latin typeface="微软雅黑" panose="020B0503020204020204" pitchFamily="34" charset="-122"/>
                <a:ea typeface="微软雅黑" panose="020B0503020204020204" pitchFamily="34" charset="-122"/>
              </a:rPr>
              <a:t>：易燃固体</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1112169" y="4998130"/>
            <a:ext cx="570773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底色：红白相间的垂直宽条（红</a:t>
            </a:r>
            <a:r>
              <a:rPr lang="en-US" altLang="zh-CN" sz="2400" b="1" dirty="0">
                <a:solidFill>
                  <a:schemeClr val="bg1"/>
                </a:solidFill>
                <a:latin typeface="微软雅黑" panose="020B0503020204020204" pitchFamily="34" charset="-122"/>
                <a:ea typeface="微软雅黑" panose="020B0503020204020204" pitchFamily="34" charset="-122"/>
              </a:rPr>
              <a:t>7</a:t>
            </a:r>
            <a:r>
              <a:rPr lang="zh-CN" altLang="en-US" sz="2400" b="1" dirty="0">
                <a:solidFill>
                  <a:schemeClr val="bg1"/>
                </a:solidFill>
                <a:latin typeface="微软雅黑" panose="020B0503020204020204" pitchFamily="34" charset="-122"/>
                <a:ea typeface="微软雅黑" panose="020B0503020204020204" pitchFamily="34" charset="-122"/>
              </a:rPr>
              <a:t>，白</a:t>
            </a:r>
            <a:r>
              <a:rPr lang="en-US" altLang="zh-CN" sz="2400" b="1" dirty="0">
                <a:solidFill>
                  <a:schemeClr val="bg1"/>
                </a:solidFill>
                <a:latin typeface="微软雅黑" panose="020B0503020204020204" pitchFamily="34" charset="-122"/>
                <a:ea typeface="微软雅黑" panose="020B0503020204020204" pitchFamily="34" charset="-122"/>
              </a:rPr>
              <a:t>6</a:t>
            </a:r>
            <a:r>
              <a:rPr lang="zh-CN" altLang="en-US" sz="2400" b="1" dirty="0">
                <a:solidFill>
                  <a:schemeClr val="bg1"/>
                </a:solidFill>
                <a:latin typeface="微软雅黑" panose="020B0503020204020204" pitchFamily="34" charset="-122"/>
                <a:ea typeface="微软雅黑" panose="020B0503020204020204" pitchFamily="34" charset="-122"/>
              </a:rPr>
              <a:t>）</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085851" y="5700836"/>
            <a:ext cx="2762250"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危险品类别号</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085850" y="6177071"/>
            <a:ext cx="10125991"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1211841" y="1619250"/>
            <a:ext cx="0" cy="4557137"/>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86822" y="2554014"/>
            <a:ext cx="3544336" cy="360848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266"/>
          <p:cNvSpPr txBox="1">
            <a:spLocks noChangeArrowheads="1"/>
          </p:cNvSpPr>
          <p:nvPr/>
        </p:nvSpPr>
        <p:spPr>
          <a:xfrm>
            <a:off x="8951913" y="3578145"/>
            <a:ext cx="3432175" cy="321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p:txBody>
      </p:sp>
      <p:sp>
        <p:nvSpPr>
          <p:cNvPr id="5" name="文本框 11269"/>
          <p:cNvSpPr txBox="1">
            <a:spLocks noChangeArrowheads="1"/>
          </p:cNvSpPr>
          <p:nvPr/>
        </p:nvSpPr>
        <p:spPr bwMode="auto">
          <a:xfrm>
            <a:off x="6475741" y="1660325"/>
            <a:ext cx="4734841" cy="646331"/>
          </a:xfrm>
          <a:prstGeom prst="rect">
            <a:avLst/>
          </a:prstGeom>
          <a:ln>
            <a:solidFill>
              <a:srgbClr val="0E8146"/>
            </a:solidFill>
          </a:ln>
        </p:spPr>
        <p:txBody>
          <a:bodyPr wrap="square">
            <a:spAutoFit/>
          </a:bodyPr>
          <a:lstStyle>
            <a:defPPr>
              <a:defRPr lang="zh-CN"/>
            </a:defPPr>
            <a:lvl1pPr>
              <a:defRPr sz="4400" b="1">
                <a:solidFill>
                  <a:srgbClr val="0E8146"/>
                </a:solidFill>
                <a:latin typeface="微软雅黑" panose="020B0503020204020204" pitchFamily="34" charset="-122"/>
                <a:ea typeface="微软雅黑" panose="020B0503020204020204" pitchFamily="34" charset="-122"/>
              </a:defRPr>
            </a:lvl1pPr>
          </a:lstStyle>
          <a:p>
            <a:r>
              <a:rPr lang="zh-CN" altLang="en-US" sz="3600" dirty="0"/>
              <a:t>标志</a:t>
            </a:r>
            <a:r>
              <a:rPr lang="en-US" altLang="zh-CN" sz="3600" dirty="0"/>
              <a:t>7</a:t>
            </a:r>
            <a:r>
              <a:rPr lang="zh-CN" altLang="en-US" sz="3600" dirty="0"/>
              <a:t>：自燃物品标志</a:t>
            </a:r>
            <a:endParaRPr lang="zh-CN" altLang="en-US" sz="3600" dirty="0"/>
          </a:p>
        </p:txBody>
      </p:sp>
      <p:sp>
        <p:nvSpPr>
          <p:cNvPr id="15" name="矩形 14"/>
          <p:cNvSpPr/>
          <p:nvPr/>
        </p:nvSpPr>
        <p:spPr>
          <a:xfrm>
            <a:off x="8362950" y="3578145"/>
            <a:ext cx="2821313"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smtClean="0">
                <a:solidFill>
                  <a:schemeClr val="bg1"/>
                </a:solidFill>
                <a:latin typeface="微软雅黑" panose="020B0503020204020204" pitchFamily="34" charset="-122"/>
                <a:ea typeface="微软雅黑" panose="020B0503020204020204" pitchFamily="34" charset="-122"/>
              </a:rPr>
              <a:t>图案：</a:t>
            </a:r>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火焰（黑色）</a:t>
            </a:r>
            <a:endPar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6" name="矩形 15"/>
          <p:cNvSpPr/>
          <p:nvPr/>
        </p:nvSpPr>
        <p:spPr>
          <a:xfrm>
            <a:off x="8782050" y="4280852"/>
            <a:ext cx="2402213"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文字</a:t>
            </a:r>
            <a:r>
              <a:rPr lang="zh-CN" altLang="en-US" sz="2400" b="1" dirty="0" smtClean="0">
                <a:solidFill>
                  <a:schemeClr val="bg1"/>
                </a:solidFill>
                <a:latin typeface="微软雅黑" panose="020B0503020204020204" pitchFamily="34" charset="-122"/>
                <a:ea typeface="微软雅黑" panose="020B0503020204020204" pitchFamily="34" charset="-122"/>
              </a:rPr>
              <a:t>：自然物品</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724650" y="4983559"/>
            <a:ext cx="4459613"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底色：上半部白色，下半部红色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534400" y="5686265"/>
            <a:ext cx="2677441"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危险品类别号</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085850" y="6177071"/>
            <a:ext cx="10125991"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13" idx="2"/>
          </p:cNvCxnSpPr>
          <p:nvPr/>
        </p:nvCxnSpPr>
        <p:spPr>
          <a:xfrm flipV="1">
            <a:off x="3026569" y="5013961"/>
            <a:ext cx="851" cy="1163612"/>
          </a:xfrm>
          <a:prstGeom prst="line">
            <a:avLst/>
          </a:prstGeom>
          <a:ln>
            <a:solidFill>
              <a:srgbClr val="0E814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066800" y="3163490"/>
            <a:ext cx="0" cy="2999011"/>
          </a:xfrm>
          <a:prstGeom prst="line">
            <a:avLst/>
          </a:prstGeom>
          <a:ln>
            <a:solidFill>
              <a:srgbClr val="0E814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3" name="图片 17413" descr="自燃物品"/>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2346"/>
          <a:stretch>
            <a:fillRect/>
          </a:stretch>
        </p:blipFill>
        <p:spPr bwMode="auto">
          <a:xfrm>
            <a:off x="1085850" y="1221921"/>
            <a:ext cx="3883139" cy="379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266"/>
          <p:cNvSpPr txBox="1">
            <a:spLocks noChangeArrowheads="1"/>
          </p:cNvSpPr>
          <p:nvPr/>
        </p:nvSpPr>
        <p:spPr>
          <a:xfrm>
            <a:off x="8951913" y="3578145"/>
            <a:ext cx="3432175" cy="321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p:txBody>
      </p:sp>
      <p:sp>
        <p:nvSpPr>
          <p:cNvPr id="5" name="文本框 11269"/>
          <p:cNvSpPr txBox="1">
            <a:spLocks noChangeArrowheads="1"/>
          </p:cNvSpPr>
          <p:nvPr/>
        </p:nvSpPr>
        <p:spPr bwMode="auto">
          <a:xfrm>
            <a:off x="1085849" y="1674896"/>
            <a:ext cx="5530850" cy="646331"/>
          </a:xfrm>
          <a:prstGeom prst="rect">
            <a:avLst/>
          </a:prstGeom>
          <a:ln>
            <a:solidFill>
              <a:srgbClr val="0E8146"/>
            </a:solidFill>
          </a:ln>
        </p:spPr>
        <p:txBody>
          <a:bodyPr wrap="square">
            <a:spAutoFit/>
          </a:bodyPr>
          <a:lstStyle>
            <a:defPPr>
              <a:defRPr lang="zh-CN"/>
            </a:defPPr>
            <a:lvl1pPr>
              <a:defRPr sz="4400" b="1">
                <a:solidFill>
                  <a:srgbClr val="0E8146"/>
                </a:solidFill>
                <a:latin typeface="微软雅黑" panose="020B0503020204020204" pitchFamily="34" charset="-122"/>
                <a:ea typeface="微软雅黑" panose="020B0503020204020204" pitchFamily="34" charset="-122"/>
              </a:defRPr>
            </a:lvl1pPr>
          </a:lstStyle>
          <a:p>
            <a:r>
              <a:rPr lang="zh-CN" altLang="en-US" sz="3600" dirty="0"/>
              <a:t>标志</a:t>
            </a:r>
            <a:r>
              <a:rPr lang="en-US" altLang="zh-CN" sz="3600" dirty="0"/>
              <a:t>8</a:t>
            </a:r>
            <a:r>
              <a:rPr lang="zh-CN" altLang="en-US" sz="3600" dirty="0"/>
              <a:t>：遇湿易燃物品标志</a:t>
            </a:r>
            <a:endParaRPr lang="zh-CN" altLang="en-US" sz="3600" dirty="0"/>
          </a:p>
        </p:txBody>
      </p:sp>
      <p:sp>
        <p:nvSpPr>
          <p:cNvPr id="15" name="矩形 14"/>
          <p:cNvSpPr/>
          <p:nvPr/>
        </p:nvSpPr>
        <p:spPr>
          <a:xfrm>
            <a:off x="1112169" y="3592716"/>
            <a:ext cx="376463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图案</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火焰（黑色或白色）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112169" y="4295423"/>
            <a:ext cx="298358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文字：遇湿易燃物品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1112169" y="4998130"/>
            <a:ext cx="176438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底色：蓝色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085851" y="5700836"/>
            <a:ext cx="2571750"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危险品类别号</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085850" y="6177071"/>
            <a:ext cx="10125991"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1211841" y="2992582"/>
            <a:ext cx="0" cy="3183806"/>
          </a:xfrm>
          <a:prstGeom prst="line">
            <a:avLst/>
          </a:prstGeom>
          <a:ln>
            <a:solidFill>
              <a:srgbClr val="0E814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519444" y="4591050"/>
            <a:ext cx="0" cy="1585338"/>
          </a:xfrm>
          <a:prstGeom prst="line">
            <a:avLst/>
          </a:prstGeom>
          <a:ln>
            <a:solidFill>
              <a:srgbClr val="0E814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3" name="图片 18437" descr="遇湿易燃物品"/>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8038" y="1195404"/>
            <a:ext cx="3524711" cy="350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266"/>
          <p:cNvSpPr txBox="1">
            <a:spLocks noChangeArrowheads="1"/>
          </p:cNvSpPr>
          <p:nvPr/>
        </p:nvSpPr>
        <p:spPr>
          <a:xfrm>
            <a:off x="8951913" y="3578145"/>
            <a:ext cx="3432175" cy="321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p:txBody>
      </p:sp>
      <p:grpSp>
        <p:nvGrpSpPr>
          <p:cNvPr id="20" name="组合 19"/>
          <p:cNvGrpSpPr/>
          <p:nvPr/>
        </p:nvGrpSpPr>
        <p:grpSpPr>
          <a:xfrm>
            <a:off x="6362700" y="2560086"/>
            <a:ext cx="4849142" cy="3616301"/>
            <a:chOff x="6368121" y="2750202"/>
            <a:chExt cx="4849142" cy="3616301"/>
          </a:xfrm>
        </p:grpSpPr>
        <p:sp>
          <p:nvSpPr>
            <p:cNvPr id="5" name="文本框 11269"/>
            <p:cNvSpPr txBox="1">
              <a:spLocks noChangeArrowheads="1"/>
            </p:cNvSpPr>
            <p:nvPr/>
          </p:nvSpPr>
          <p:spPr bwMode="auto">
            <a:xfrm>
              <a:off x="6995846" y="5720172"/>
              <a:ext cx="4221416" cy="646331"/>
            </a:xfrm>
            <a:prstGeom prst="rect">
              <a:avLst/>
            </a:prstGeom>
            <a:ln>
              <a:solidFill>
                <a:srgbClr val="0E8146"/>
              </a:solidFill>
            </a:ln>
          </p:spPr>
          <p:txBody>
            <a:bodyPr wrap="square">
              <a:spAutoFit/>
            </a:bodyPr>
            <a:lstStyle>
              <a:defPPr>
                <a:defRPr lang="zh-CN"/>
              </a:defPPr>
              <a:lvl1pPr>
                <a:defRPr sz="4400" b="1">
                  <a:solidFill>
                    <a:srgbClr val="0E8146"/>
                  </a:solidFill>
                  <a:latin typeface="微软雅黑" panose="020B0503020204020204" pitchFamily="34" charset="-122"/>
                  <a:ea typeface="微软雅黑" panose="020B0503020204020204" pitchFamily="34" charset="-122"/>
                </a:defRPr>
              </a:lvl1pPr>
            </a:lstStyle>
            <a:p>
              <a:r>
                <a:rPr lang="zh-CN" altLang="en-US" sz="3600" dirty="0"/>
                <a:t>标志</a:t>
              </a:r>
              <a:r>
                <a:rPr lang="en-US" altLang="zh-CN" sz="3600" dirty="0"/>
                <a:t>9</a:t>
              </a:r>
              <a:r>
                <a:rPr lang="zh-CN" altLang="en-US" sz="3600" dirty="0"/>
                <a:t>：氧化剂标志</a:t>
              </a:r>
              <a:endParaRPr lang="zh-CN" altLang="en-US" sz="3600" dirty="0"/>
            </a:p>
          </p:txBody>
        </p:sp>
        <p:sp>
          <p:nvSpPr>
            <p:cNvPr id="15" name="矩形 14"/>
            <p:cNvSpPr/>
            <p:nvPr/>
          </p:nvSpPr>
          <p:spPr>
            <a:xfrm>
              <a:off x="6368121" y="2750202"/>
              <a:ext cx="4849142"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图案：从圆圈中冒出的火焰（黑色）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8730321" y="3452909"/>
              <a:ext cx="2486942"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文字：氧化剂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8730321" y="4155616"/>
              <a:ext cx="2486942"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底色：柠檬黄色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388611" y="4858322"/>
              <a:ext cx="2828651"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危险品类别号</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5.1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22" name="直接连接符 21"/>
          <p:cNvCxnSpPr/>
          <p:nvPr/>
        </p:nvCxnSpPr>
        <p:spPr>
          <a:xfrm>
            <a:off x="1085850" y="6177071"/>
            <a:ext cx="10125991"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1211841" y="1619250"/>
            <a:ext cx="0" cy="4557137"/>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085850" y="1619250"/>
            <a:ext cx="704850"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085850" y="1619250"/>
            <a:ext cx="0" cy="64770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21" name="图片 19461" descr="氧化剂"/>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9730" y="2145173"/>
            <a:ext cx="39243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266"/>
          <p:cNvSpPr txBox="1">
            <a:spLocks noChangeArrowheads="1"/>
          </p:cNvSpPr>
          <p:nvPr/>
        </p:nvSpPr>
        <p:spPr>
          <a:xfrm>
            <a:off x="8951913" y="3578145"/>
            <a:ext cx="3432175" cy="321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p:txBody>
      </p:sp>
      <p:sp>
        <p:nvSpPr>
          <p:cNvPr id="5" name="文本框 11269"/>
          <p:cNvSpPr txBox="1">
            <a:spLocks noChangeArrowheads="1"/>
          </p:cNvSpPr>
          <p:nvPr/>
        </p:nvSpPr>
        <p:spPr bwMode="auto">
          <a:xfrm>
            <a:off x="1085849" y="1674896"/>
            <a:ext cx="5904576" cy="646331"/>
          </a:xfrm>
          <a:prstGeom prst="rect">
            <a:avLst/>
          </a:prstGeom>
          <a:ln>
            <a:solidFill>
              <a:srgbClr val="0E8146"/>
            </a:solidFill>
          </a:ln>
        </p:spPr>
        <p:txBody>
          <a:bodyPr wrap="square">
            <a:spAutoFit/>
          </a:bodyPr>
          <a:lstStyle>
            <a:defPPr>
              <a:defRPr lang="zh-CN"/>
            </a:defPPr>
            <a:lvl1pPr>
              <a:defRPr sz="4400" b="1">
                <a:solidFill>
                  <a:srgbClr val="0E8146"/>
                </a:solidFill>
                <a:latin typeface="微软雅黑" panose="020B0503020204020204" pitchFamily="34" charset="-122"/>
                <a:ea typeface="微软雅黑" panose="020B0503020204020204" pitchFamily="34" charset="-122"/>
              </a:defRPr>
            </a:lvl1pPr>
          </a:lstStyle>
          <a:p>
            <a:r>
              <a:rPr lang="zh-CN" altLang="en-US" sz="3600" dirty="0"/>
              <a:t>标志</a:t>
            </a:r>
            <a:r>
              <a:rPr lang="en-US" altLang="zh-CN" sz="3600" dirty="0"/>
              <a:t>10</a:t>
            </a:r>
            <a:r>
              <a:rPr lang="zh-CN" altLang="en-US" sz="3600" dirty="0"/>
              <a:t>：有机过氧化物标志</a:t>
            </a:r>
            <a:endParaRPr lang="zh-CN" altLang="en-US" sz="3600" dirty="0"/>
          </a:p>
        </p:txBody>
      </p:sp>
      <p:sp>
        <p:nvSpPr>
          <p:cNvPr id="15" name="矩形 14"/>
          <p:cNvSpPr/>
          <p:nvPr/>
        </p:nvSpPr>
        <p:spPr>
          <a:xfrm>
            <a:off x="1112169" y="3592716"/>
            <a:ext cx="507908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smtClean="0">
                <a:solidFill>
                  <a:schemeClr val="bg1"/>
                </a:solidFill>
                <a:latin typeface="微软雅黑" panose="020B0503020204020204" pitchFamily="34" charset="-122"/>
                <a:ea typeface="微软雅黑" panose="020B0503020204020204" pitchFamily="34" charset="-122"/>
              </a:rPr>
              <a:t>图案：</a:t>
            </a:r>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从圆圈中冒出的火焰（黑色）</a:t>
            </a:r>
            <a:endPar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6" name="矩形 15"/>
          <p:cNvSpPr/>
          <p:nvPr/>
        </p:nvSpPr>
        <p:spPr>
          <a:xfrm>
            <a:off x="1112169" y="4295423"/>
            <a:ext cx="302168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文字：有机过氧化物</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1112169" y="4998130"/>
            <a:ext cx="237398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底色：柠檬黄色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085850" y="5700836"/>
            <a:ext cx="2838449"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危险品类别号</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5.2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085850" y="6177071"/>
            <a:ext cx="10125991"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1211841" y="1619250"/>
            <a:ext cx="0" cy="4557137"/>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3" name="图片 20485" descr="有机过氧化物"/>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1891" y="1294500"/>
            <a:ext cx="45847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266"/>
          <p:cNvSpPr txBox="1">
            <a:spLocks noChangeArrowheads="1"/>
          </p:cNvSpPr>
          <p:nvPr/>
        </p:nvSpPr>
        <p:spPr>
          <a:xfrm>
            <a:off x="8951913" y="3578145"/>
            <a:ext cx="3432175" cy="321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p:txBody>
      </p:sp>
      <p:sp>
        <p:nvSpPr>
          <p:cNvPr id="5" name="文本框 11269"/>
          <p:cNvSpPr txBox="1">
            <a:spLocks noChangeArrowheads="1"/>
          </p:cNvSpPr>
          <p:nvPr/>
        </p:nvSpPr>
        <p:spPr bwMode="auto">
          <a:xfrm>
            <a:off x="6724650" y="1660325"/>
            <a:ext cx="4485932" cy="646331"/>
          </a:xfrm>
          <a:prstGeom prst="rect">
            <a:avLst/>
          </a:prstGeom>
          <a:ln>
            <a:solidFill>
              <a:srgbClr val="0E8146"/>
            </a:solidFill>
          </a:ln>
        </p:spPr>
        <p:txBody>
          <a:bodyPr wrap="square">
            <a:spAutoFit/>
          </a:bodyPr>
          <a:lstStyle>
            <a:defPPr>
              <a:defRPr lang="zh-CN"/>
            </a:defPPr>
            <a:lvl1pPr>
              <a:defRPr sz="4400" b="1">
                <a:solidFill>
                  <a:srgbClr val="0E8146"/>
                </a:solidFill>
                <a:latin typeface="微软雅黑" panose="020B0503020204020204" pitchFamily="34" charset="-122"/>
                <a:ea typeface="微软雅黑" panose="020B0503020204020204" pitchFamily="34" charset="-122"/>
              </a:defRPr>
            </a:lvl1pPr>
          </a:lstStyle>
          <a:p>
            <a:r>
              <a:rPr lang="zh-CN" altLang="en-US" sz="3600" dirty="0"/>
              <a:t>标志</a:t>
            </a:r>
            <a:r>
              <a:rPr lang="en-US" altLang="zh-CN" sz="3600" dirty="0"/>
              <a:t>11</a:t>
            </a:r>
            <a:r>
              <a:rPr lang="zh-CN" altLang="en-US" sz="3600" dirty="0"/>
              <a:t>：有毒品标志</a:t>
            </a:r>
            <a:endParaRPr lang="zh-CN" altLang="en-US" sz="3600" dirty="0"/>
          </a:p>
        </p:txBody>
      </p:sp>
      <p:sp>
        <p:nvSpPr>
          <p:cNvPr id="15" name="矩形 14"/>
          <p:cNvSpPr/>
          <p:nvPr/>
        </p:nvSpPr>
        <p:spPr>
          <a:xfrm>
            <a:off x="6724650" y="3578145"/>
            <a:ext cx="4459613"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smtClean="0">
                <a:solidFill>
                  <a:schemeClr val="bg1"/>
                </a:solidFill>
                <a:latin typeface="微软雅黑" panose="020B0503020204020204" pitchFamily="34" charset="-122"/>
                <a:ea typeface="微软雅黑" panose="020B0503020204020204" pitchFamily="34" charset="-122"/>
              </a:rPr>
              <a:t>图案：</a:t>
            </a:r>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骷髅头和交叉骨形（黑色）</a:t>
            </a:r>
            <a:endPar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6" name="矩形 15"/>
          <p:cNvSpPr/>
          <p:nvPr/>
        </p:nvSpPr>
        <p:spPr>
          <a:xfrm>
            <a:off x="8782050" y="4280852"/>
            <a:ext cx="2402213"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文字：有毒品</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724650" y="4983559"/>
            <a:ext cx="4459613"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底色</a:t>
            </a:r>
            <a:r>
              <a:rPr lang="zh-CN" altLang="en-US" sz="2400" b="1" dirty="0" smtClean="0">
                <a:solidFill>
                  <a:schemeClr val="bg1"/>
                </a:solidFill>
                <a:latin typeface="微软雅黑" panose="020B0503020204020204" pitchFamily="34" charset="-122"/>
                <a:ea typeface="微软雅黑" panose="020B0503020204020204" pitchFamily="34" charset="-122"/>
              </a:rPr>
              <a:t>：白色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534400" y="5686265"/>
            <a:ext cx="2677441"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危险品类别号</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6</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085850" y="6177071"/>
            <a:ext cx="10125991"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026569" y="5116909"/>
            <a:ext cx="1" cy="1060663"/>
          </a:xfrm>
          <a:prstGeom prst="line">
            <a:avLst/>
          </a:prstGeom>
          <a:ln>
            <a:solidFill>
              <a:srgbClr val="0E814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066800" y="3163490"/>
            <a:ext cx="0" cy="2999011"/>
          </a:xfrm>
          <a:prstGeom prst="line">
            <a:avLst/>
          </a:prstGeom>
          <a:ln>
            <a:solidFill>
              <a:srgbClr val="0E814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4" name="图片 21509" descr="有毒品"/>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85850" y="1203721"/>
            <a:ext cx="3960813"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266"/>
          <p:cNvSpPr txBox="1">
            <a:spLocks noChangeArrowheads="1"/>
          </p:cNvSpPr>
          <p:nvPr/>
        </p:nvSpPr>
        <p:spPr>
          <a:xfrm>
            <a:off x="8951913" y="3578145"/>
            <a:ext cx="3432175" cy="321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p:txBody>
      </p:sp>
      <p:sp>
        <p:nvSpPr>
          <p:cNvPr id="5" name="文本框 11269"/>
          <p:cNvSpPr txBox="1">
            <a:spLocks noChangeArrowheads="1"/>
          </p:cNvSpPr>
          <p:nvPr/>
        </p:nvSpPr>
        <p:spPr bwMode="auto">
          <a:xfrm>
            <a:off x="1085849" y="1674896"/>
            <a:ext cx="4495801" cy="646331"/>
          </a:xfrm>
          <a:prstGeom prst="rect">
            <a:avLst/>
          </a:prstGeom>
          <a:ln>
            <a:solidFill>
              <a:srgbClr val="0E8146"/>
            </a:solidFill>
          </a:ln>
        </p:spPr>
        <p:txBody>
          <a:bodyPr wrap="square">
            <a:spAutoFit/>
          </a:bodyPr>
          <a:lstStyle>
            <a:defPPr>
              <a:defRPr lang="zh-CN"/>
            </a:defPPr>
            <a:lvl1pPr>
              <a:defRPr sz="4400" b="1">
                <a:solidFill>
                  <a:srgbClr val="0E8146"/>
                </a:solidFill>
                <a:latin typeface="微软雅黑" panose="020B0503020204020204" pitchFamily="34" charset="-122"/>
                <a:ea typeface="微软雅黑" panose="020B0503020204020204" pitchFamily="34" charset="-122"/>
              </a:defRPr>
            </a:lvl1pPr>
          </a:lstStyle>
          <a:p>
            <a:r>
              <a:rPr lang="zh-CN" altLang="en-US" sz="3600" dirty="0"/>
              <a:t>标志</a:t>
            </a:r>
            <a:r>
              <a:rPr lang="en-US" altLang="zh-CN" sz="3600" dirty="0"/>
              <a:t>12</a:t>
            </a:r>
            <a:r>
              <a:rPr lang="zh-CN" altLang="en-US" sz="3600" dirty="0"/>
              <a:t>：剧毒品标志</a:t>
            </a:r>
            <a:endParaRPr lang="zh-CN" altLang="en-US" sz="3600" dirty="0"/>
          </a:p>
        </p:txBody>
      </p:sp>
      <p:sp>
        <p:nvSpPr>
          <p:cNvPr id="15" name="矩形 14"/>
          <p:cNvSpPr/>
          <p:nvPr/>
        </p:nvSpPr>
        <p:spPr>
          <a:xfrm>
            <a:off x="1112169" y="3592716"/>
            <a:ext cx="471713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smtClean="0">
                <a:solidFill>
                  <a:schemeClr val="bg1"/>
                </a:solidFill>
                <a:latin typeface="微软雅黑" panose="020B0503020204020204" pitchFamily="34" charset="-122"/>
                <a:ea typeface="微软雅黑" panose="020B0503020204020204" pitchFamily="34" charset="-122"/>
              </a:rPr>
              <a:t>图案：</a:t>
            </a:r>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骷髅头和交叉骨形（黑色）</a:t>
            </a:r>
            <a:endPar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6" name="矩形 15"/>
          <p:cNvSpPr/>
          <p:nvPr/>
        </p:nvSpPr>
        <p:spPr>
          <a:xfrm>
            <a:off x="1112169" y="4295423"/>
            <a:ext cx="212633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文字：剧毒品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1112169" y="4998130"/>
            <a:ext cx="176438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smtClean="0">
                <a:solidFill>
                  <a:schemeClr val="bg1"/>
                </a:solidFill>
                <a:latin typeface="微软雅黑" panose="020B0503020204020204" pitchFamily="34" charset="-122"/>
                <a:ea typeface="微软雅黑" panose="020B0503020204020204" pitchFamily="34" charset="-122"/>
              </a:rPr>
              <a:t>底色：白色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085851" y="5700836"/>
            <a:ext cx="2571750"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危险品类别号</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6</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085850" y="6177071"/>
            <a:ext cx="10125991"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1211841" y="2992582"/>
            <a:ext cx="0" cy="3183806"/>
          </a:xfrm>
          <a:prstGeom prst="line">
            <a:avLst/>
          </a:prstGeom>
          <a:ln>
            <a:solidFill>
              <a:srgbClr val="0E814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519444" y="4591050"/>
            <a:ext cx="0" cy="1585338"/>
          </a:xfrm>
          <a:prstGeom prst="line">
            <a:avLst/>
          </a:prstGeom>
          <a:ln>
            <a:solidFill>
              <a:srgbClr val="0E814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9" name="图片 22533" descr="剧毒品"/>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9934" y="1074504"/>
            <a:ext cx="3575569" cy="355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266"/>
          <p:cNvSpPr txBox="1">
            <a:spLocks noChangeArrowheads="1"/>
          </p:cNvSpPr>
          <p:nvPr/>
        </p:nvSpPr>
        <p:spPr>
          <a:xfrm>
            <a:off x="8951913" y="3578145"/>
            <a:ext cx="3432175" cy="321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p:txBody>
      </p:sp>
      <p:grpSp>
        <p:nvGrpSpPr>
          <p:cNvPr id="20" name="组合 19"/>
          <p:cNvGrpSpPr/>
          <p:nvPr/>
        </p:nvGrpSpPr>
        <p:grpSpPr>
          <a:xfrm>
            <a:off x="3238499" y="1943422"/>
            <a:ext cx="7973342" cy="4219494"/>
            <a:chOff x="3243921" y="2750202"/>
            <a:chExt cx="7973342" cy="4219494"/>
          </a:xfrm>
        </p:grpSpPr>
        <p:sp>
          <p:nvSpPr>
            <p:cNvPr id="5" name="文本框 11269"/>
            <p:cNvSpPr txBox="1">
              <a:spLocks noChangeArrowheads="1"/>
            </p:cNvSpPr>
            <p:nvPr/>
          </p:nvSpPr>
          <p:spPr bwMode="auto">
            <a:xfrm>
              <a:off x="4863171" y="6323365"/>
              <a:ext cx="6354091" cy="646331"/>
            </a:xfrm>
            <a:prstGeom prst="rect">
              <a:avLst/>
            </a:prstGeom>
            <a:ln>
              <a:solidFill>
                <a:srgbClr val="0E8146"/>
              </a:solidFill>
            </a:ln>
          </p:spPr>
          <p:txBody>
            <a:bodyPr wrap="square">
              <a:spAutoFit/>
            </a:bodyPr>
            <a:lstStyle>
              <a:defPPr>
                <a:defRPr lang="zh-CN"/>
              </a:defPPr>
              <a:lvl1pPr>
                <a:defRPr sz="4400" b="1">
                  <a:solidFill>
                    <a:srgbClr val="0E8146"/>
                  </a:solidFill>
                  <a:latin typeface="微软雅黑" panose="020B0503020204020204" pitchFamily="34" charset="-122"/>
                  <a:ea typeface="微软雅黑" panose="020B0503020204020204" pitchFamily="34" charset="-122"/>
                </a:defRPr>
              </a:lvl1pPr>
            </a:lstStyle>
            <a:p>
              <a:r>
                <a:rPr lang="zh-CN" altLang="en-US" sz="3600" dirty="0"/>
                <a:t>标志</a:t>
              </a:r>
              <a:r>
                <a:rPr lang="en-US" altLang="zh-CN" sz="3600" dirty="0"/>
                <a:t>13</a:t>
              </a:r>
              <a:r>
                <a:rPr lang="zh-CN" altLang="en-US" sz="3600" dirty="0"/>
                <a:t>：一级放射性物品标志</a:t>
              </a:r>
              <a:endParaRPr lang="zh-CN" altLang="en-US" sz="3600" dirty="0"/>
            </a:p>
          </p:txBody>
        </p:sp>
        <p:sp>
          <p:nvSpPr>
            <p:cNvPr id="15" name="矩形 14"/>
            <p:cNvSpPr/>
            <p:nvPr/>
          </p:nvSpPr>
          <p:spPr>
            <a:xfrm>
              <a:off x="3243921" y="2750202"/>
              <a:ext cx="7973342"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图案：上半部三叶形（黑色）下半部一条垂直的红色宽条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720671" y="3452909"/>
              <a:ext cx="3496592"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文字：一级放射性物品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9492321" y="4155616"/>
              <a:ext cx="1724942"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底色：白色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654121" y="4858322"/>
              <a:ext cx="2563141"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危险品类别号</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7</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22" name="直接连接符 21"/>
          <p:cNvCxnSpPr/>
          <p:nvPr/>
        </p:nvCxnSpPr>
        <p:spPr>
          <a:xfrm>
            <a:off x="1085850" y="6177071"/>
            <a:ext cx="10125991"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1211841" y="1619250"/>
            <a:ext cx="0" cy="4557137"/>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085850" y="1619250"/>
            <a:ext cx="704850"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085850" y="1619250"/>
            <a:ext cx="0" cy="64770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9" name="图片 23557" descr="一级放射性物品"/>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098" y="2405087"/>
            <a:ext cx="3887787"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266"/>
          <p:cNvSpPr txBox="1">
            <a:spLocks noChangeArrowheads="1"/>
          </p:cNvSpPr>
          <p:nvPr/>
        </p:nvSpPr>
        <p:spPr>
          <a:xfrm>
            <a:off x="8951913" y="3578145"/>
            <a:ext cx="3432175" cy="321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p:txBody>
      </p:sp>
      <p:sp>
        <p:nvSpPr>
          <p:cNvPr id="5" name="文本框 11269"/>
          <p:cNvSpPr txBox="1">
            <a:spLocks noChangeArrowheads="1"/>
          </p:cNvSpPr>
          <p:nvPr/>
        </p:nvSpPr>
        <p:spPr bwMode="auto">
          <a:xfrm>
            <a:off x="1085849" y="1674896"/>
            <a:ext cx="6362702" cy="646331"/>
          </a:xfrm>
          <a:prstGeom prst="rect">
            <a:avLst/>
          </a:prstGeom>
          <a:ln>
            <a:solidFill>
              <a:srgbClr val="0E8146"/>
            </a:solidFill>
          </a:ln>
        </p:spPr>
        <p:txBody>
          <a:bodyPr wrap="square">
            <a:spAutoFit/>
          </a:bodyPr>
          <a:lstStyle>
            <a:defPPr>
              <a:defRPr lang="zh-CN"/>
            </a:defPPr>
            <a:lvl1pPr>
              <a:defRPr sz="4400" b="1">
                <a:solidFill>
                  <a:srgbClr val="0E8146"/>
                </a:solidFill>
                <a:latin typeface="微软雅黑" panose="020B0503020204020204" pitchFamily="34" charset="-122"/>
                <a:ea typeface="微软雅黑" panose="020B0503020204020204" pitchFamily="34" charset="-122"/>
              </a:defRPr>
            </a:lvl1pPr>
          </a:lstStyle>
          <a:p>
            <a:r>
              <a:rPr lang="zh-CN" altLang="en-US" sz="3600" dirty="0"/>
              <a:t>标志</a:t>
            </a:r>
            <a:r>
              <a:rPr lang="en-US" altLang="zh-CN" sz="3600" dirty="0"/>
              <a:t>14</a:t>
            </a:r>
            <a:r>
              <a:rPr lang="zh-CN" altLang="en-US" sz="3600" dirty="0"/>
              <a:t>：二级放射性物品标志</a:t>
            </a:r>
            <a:endParaRPr lang="zh-CN" altLang="en-US" sz="3600" dirty="0"/>
          </a:p>
        </p:txBody>
      </p:sp>
      <p:sp>
        <p:nvSpPr>
          <p:cNvPr id="15" name="矩形 14"/>
          <p:cNvSpPr/>
          <p:nvPr/>
        </p:nvSpPr>
        <p:spPr>
          <a:xfrm>
            <a:off x="1112169" y="5708121"/>
            <a:ext cx="7839744"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smtClean="0">
                <a:solidFill>
                  <a:schemeClr val="bg1"/>
                </a:solidFill>
                <a:latin typeface="微软雅黑" panose="020B0503020204020204" pitchFamily="34" charset="-122"/>
                <a:ea typeface="微软雅黑" panose="020B0503020204020204" pitchFamily="34" charset="-122"/>
              </a:rPr>
              <a:t>图案：</a:t>
            </a:r>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上半部三叶形（黑色）下半部两条垂直的红色宽条</a:t>
            </a:r>
            <a:endPar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6" name="矩形 15"/>
          <p:cNvSpPr/>
          <p:nvPr/>
        </p:nvSpPr>
        <p:spPr>
          <a:xfrm>
            <a:off x="1138488" y="3666239"/>
            <a:ext cx="3414462"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文字：二级放射性物品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1138488" y="4368946"/>
            <a:ext cx="4576512"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底色：上半部黄色，下半部白色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112169" y="5071652"/>
            <a:ext cx="2838449"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危险品类别号</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7</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085850" y="6177071"/>
            <a:ext cx="10125991"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1211841" y="1619250"/>
            <a:ext cx="0" cy="4557137"/>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2" name="图片 24581" descr="二级放射性物品"/>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4053" y="1937050"/>
            <a:ext cx="3887788"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1269"/>
          <p:cNvSpPr txBox="1">
            <a:spLocks noChangeArrowheads="1"/>
          </p:cNvSpPr>
          <p:nvPr/>
        </p:nvSpPr>
        <p:spPr bwMode="auto">
          <a:xfrm>
            <a:off x="4800600" y="1660325"/>
            <a:ext cx="6409982" cy="646331"/>
          </a:xfrm>
          <a:prstGeom prst="rect">
            <a:avLst/>
          </a:prstGeom>
          <a:ln>
            <a:solidFill>
              <a:srgbClr val="0E8146"/>
            </a:solidFill>
          </a:ln>
        </p:spPr>
        <p:txBody>
          <a:bodyPr wrap="square">
            <a:spAutoFit/>
          </a:bodyPr>
          <a:lstStyle>
            <a:defPPr>
              <a:defRPr lang="zh-CN"/>
            </a:defPPr>
            <a:lvl1pPr>
              <a:defRPr sz="4400" b="1">
                <a:solidFill>
                  <a:srgbClr val="0E8146"/>
                </a:solidFill>
                <a:latin typeface="微软雅黑" panose="020B0503020204020204" pitchFamily="34" charset="-122"/>
                <a:ea typeface="微软雅黑" panose="020B0503020204020204" pitchFamily="34" charset="-122"/>
              </a:defRPr>
            </a:lvl1pPr>
          </a:lstStyle>
          <a:p>
            <a:r>
              <a:rPr lang="zh-CN" altLang="en-US" sz="3600" dirty="0"/>
              <a:t>标志</a:t>
            </a:r>
            <a:r>
              <a:rPr lang="en-US" altLang="zh-CN" sz="3600" dirty="0"/>
              <a:t>15</a:t>
            </a:r>
            <a:r>
              <a:rPr lang="zh-CN" altLang="en-US" sz="3600" dirty="0"/>
              <a:t>：三级放射性物品标志</a:t>
            </a:r>
            <a:endParaRPr lang="zh-CN" altLang="en-US" sz="3600" dirty="0"/>
          </a:p>
        </p:txBody>
      </p:sp>
      <p:sp>
        <p:nvSpPr>
          <p:cNvPr id="15" name="矩形 14"/>
          <p:cNvSpPr/>
          <p:nvPr/>
        </p:nvSpPr>
        <p:spPr>
          <a:xfrm>
            <a:off x="3026569" y="5697580"/>
            <a:ext cx="8157694"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smtClean="0">
                <a:solidFill>
                  <a:schemeClr val="bg1"/>
                </a:solidFill>
                <a:latin typeface="微软雅黑" panose="020B0503020204020204" pitchFamily="34" charset="-122"/>
                <a:ea typeface="微软雅黑" panose="020B0503020204020204" pitchFamily="34" charset="-122"/>
              </a:rPr>
              <a:t>图案：</a:t>
            </a:r>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上半部三叶形（黑色）下半部三条垂直的红色宽</a:t>
            </a:r>
            <a:r>
              <a:rPr lang="zh-CN" altLang="en-US" sz="24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条</a:t>
            </a:r>
            <a:endPar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6" name="矩形 15"/>
          <p:cNvSpPr/>
          <p:nvPr/>
        </p:nvSpPr>
        <p:spPr>
          <a:xfrm>
            <a:off x="7715250" y="3590756"/>
            <a:ext cx="3441435"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文字：三级放射性物品</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697072" y="4293463"/>
            <a:ext cx="4459613"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底色：上半部黄色，下半部白色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506822" y="4996169"/>
            <a:ext cx="2677441" cy="461665"/>
          </a:xfrm>
          <a:prstGeom prst="rect">
            <a:avLst/>
          </a:prstGeom>
          <a:solidFill>
            <a:srgbClr val="95C53E"/>
          </a:solidFill>
          <a:ln w="9525">
            <a:solidFill>
              <a:srgbClr val="95C53E"/>
            </a:solidFill>
            <a:miter lim="800000"/>
          </a:ln>
        </p:spPr>
        <p:txBody>
          <a:bodyPr wrap="square">
            <a:spAutoFit/>
          </a:bodyPr>
          <a:lstStyle/>
          <a:p>
            <a:pPr algn="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危险品类别号</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7</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085850" y="6177071"/>
            <a:ext cx="10125991"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026569" y="5116909"/>
            <a:ext cx="1" cy="1060663"/>
          </a:xfrm>
          <a:prstGeom prst="line">
            <a:avLst/>
          </a:prstGeom>
          <a:ln>
            <a:solidFill>
              <a:srgbClr val="0E814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066800" y="3163490"/>
            <a:ext cx="0" cy="2999011"/>
          </a:xfrm>
          <a:prstGeom prst="line">
            <a:avLst/>
          </a:prstGeom>
          <a:ln>
            <a:solidFill>
              <a:srgbClr val="0E814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3" name="图片 25605" descr="三级放射性物品"/>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5850" y="1122769"/>
            <a:ext cx="3979568" cy="397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E8146"/>
        </a:solidFill>
        <a:effectLst/>
      </p:bgPr>
    </p:bg>
    <p:spTree>
      <p:nvGrpSpPr>
        <p:cNvPr id="1" name=""/>
        <p:cNvGrpSpPr/>
        <p:nvPr/>
      </p:nvGrpSpPr>
      <p:grpSpPr>
        <a:xfrm>
          <a:off x="0" y="0"/>
          <a:ext cx="0" cy="0"/>
          <a:chOff x="0" y="0"/>
          <a:chExt cx="0" cy="0"/>
        </a:xfrm>
      </p:grpSpPr>
      <p:sp>
        <p:nvSpPr>
          <p:cNvPr id="12" name="矩形 5"/>
          <p:cNvSpPr/>
          <p:nvPr/>
        </p:nvSpPr>
        <p:spPr>
          <a:xfrm>
            <a:off x="0" y="1"/>
            <a:ext cx="2092271" cy="6858000"/>
          </a:xfrm>
          <a:prstGeom prst="rect">
            <a:avLst/>
          </a:prstGeom>
          <a:solidFill>
            <a:srgbClr val="95C53E"/>
          </a:solidFill>
          <a:ln w="9525">
            <a:noFill/>
          </a:ln>
        </p:spPr>
        <p:txBody>
          <a:bodyPr anchor="ctr"/>
          <a:lstStyle/>
          <a:p>
            <a:pPr algn="ctr"/>
            <a:endParaRPr lang="zh-CN" altLang="zh-CN" sz="1350" noProof="1">
              <a:solidFill>
                <a:srgbClr val="FFFFFF"/>
              </a:solidFill>
              <a:latin typeface="Arial" panose="020B0604020202020204" pitchFamily="34" charset="0"/>
            </a:endParaRPr>
          </a:p>
        </p:txBody>
      </p:sp>
      <p:sp>
        <p:nvSpPr>
          <p:cNvPr id="3" name="文本框 2"/>
          <p:cNvSpPr txBox="1"/>
          <p:nvPr/>
        </p:nvSpPr>
        <p:spPr>
          <a:xfrm>
            <a:off x="565688" y="2136339"/>
            <a:ext cx="743918" cy="2585323"/>
          </a:xfrm>
          <a:prstGeom prst="rect">
            <a:avLst/>
          </a:prstGeom>
          <a:noFill/>
        </p:spPr>
        <p:txBody>
          <a:bodyPr wrap="square" rtlCol="0">
            <a:spAutoFit/>
          </a:bodyPr>
          <a:lstStyle/>
          <a:p>
            <a:r>
              <a:rPr lang="zh-CN" altLang="en-US" sz="5400" b="1" dirty="0" smtClean="0">
                <a:solidFill>
                  <a:schemeClr val="bg1"/>
                </a:solidFill>
                <a:latin typeface="微软雅黑" panose="020B0503020204020204" pitchFamily="34" charset="-122"/>
                <a:ea typeface="微软雅黑" panose="020B0503020204020204" pitchFamily="34" charset="-122"/>
              </a:rPr>
              <a:t>目</a:t>
            </a:r>
            <a:endParaRPr lang="en-US" altLang="zh-CN" sz="5400" b="1" dirty="0" smtClean="0">
              <a:solidFill>
                <a:schemeClr val="bg1"/>
              </a:solidFill>
              <a:latin typeface="微软雅黑" panose="020B0503020204020204" pitchFamily="34" charset="-122"/>
              <a:ea typeface="微软雅黑" panose="020B0503020204020204" pitchFamily="34" charset="-122"/>
            </a:endParaRPr>
          </a:p>
          <a:p>
            <a:endParaRPr lang="en-US" altLang="zh-CN" sz="5400" b="1" dirty="0">
              <a:solidFill>
                <a:schemeClr val="bg1"/>
              </a:solidFill>
              <a:latin typeface="微软雅黑" panose="020B0503020204020204" pitchFamily="34" charset="-122"/>
              <a:ea typeface="微软雅黑" panose="020B0503020204020204" pitchFamily="34" charset="-122"/>
            </a:endParaRPr>
          </a:p>
          <a:p>
            <a:r>
              <a:rPr lang="zh-CN" altLang="en-US" sz="5400" b="1" dirty="0" smtClean="0">
                <a:solidFill>
                  <a:schemeClr val="bg1"/>
                </a:solidFill>
                <a:latin typeface="微软雅黑" panose="020B0503020204020204" pitchFamily="34" charset="-122"/>
                <a:ea typeface="微软雅黑" panose="020B0503020204020204" pitchFamily="34" charset="-122"/>
              </a:rPr>
              <a:t>录</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6" name="圆角矩形 5122"/>
          <p:cNvSpPr>
            <a:spLocks noChangeArrowheads="1"/>
          </p:cNvSpPr>
          <p:nvPr/>
        </p:nvSpPr>
        <p:spPr bwMode="auto">
          <a:xfrm>
            <a:off x="4329917" y="1254093"/>
            <a:ext cx="6353713" cy="503237"/>
          </a:xfrm>
          <a:prstGeom prst="roundRect">
            <a:avLst>
              <a:gd name="adj" fmla="val 16667"/>
            </a:avLst>
          </a:prstGeom>
          <a:solidFill>
            <a:schemeClr val="bg1"/>
          </a:solidFill>
          <a:ln w="25400">
            <a:noFill/>
            <a:round/>
          </a:ln>
        </p:spPr>
        <p:txBody>
          <a:bodyPr wrap="none" anchor="ct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algn="ctr"/>
            <a:r>
              <a:rPr lang="zh-CN" altLang="en-US" sz="2400" dirty="0">
                <a:solidFill>
                  <a:schemeClr val="bg2">
                    <a:lumMod val="25000"/>
                  </a:schemeClr>
                </a:solidFill>
                <a:latin typeface="微软雅黑" panose="020B0503020204020204" pitchFamily="34" charset="-122"/>
                <a:ea typeface="微软雅黑" panose="020B0503020204020204" pitchFamily="34" charset="-122"/>
              </a:rPr>
              <a:t>危险化学品的概念和分类</a:t>
            </a:r>
            <a:endParaRPr lang="zh-CN" altLang="en-US" sz="2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 name="圆角矩形 5123"/>
          <p:cNvSpPr>
            <a:spLocks noChangeArrowheads="1"/>
          </p:cNvSpPr>
          <p:nvPr/>
        </p:nvSpPr>
        <p:spPr bwMode="auto">
          <a:xfrm>
            <a:off x="4342618" y="2237607"/>
            <a:ext cx="6341013" cy="503237"/>
          </a:xfrm>
          <a:prstGeom prst="roundRect">
            <a:avLst>
              <a:gd name="adj" fmla="val 16667"/>
            </a:avLst>
          </a:prstGeom>
          <a:solidFill>
            <a:schemeClr val="bg1"/>
          </a:solidFill>
          <a:ln w="25400">
            <a:noFill/>
            <a:round/>
          </a:ln>
        </p:spPr>
        <p:txBody>
          <a:bodyPr wrap="none" anchor="ctr"/>
          <a:lstStyle/>
          <a:p>
            <a:pPr algn="ctr"/>
            <a:r>
              <a:rPr lang="zh-CN" altLang="en-US" sz="2400" b="1" dirty="0">
                <a:solidFill>
                  <a:schemeClr val="bg2">
                    <a:lumMod val="25000"/>
                  </a:schemeClr>
                </a:solidFill>
                <a:latin typeface="微软雅黑" panose="020B0503020204020204" pitchFamily="34" charset="-122"/>
                <a:ea typeface="微软雅黑" panose="020B0503020204020204" pitchFamily="34" charset="-122"/>
              </a:rPr>
              <a:t>危险化学品安全标签及安全技术说明书</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圆角矩形 5124"/>
          <p:cNvSpPr>
            <a:spLocks noChangeArrowheads="1"/>
          </p:cNvSpPr>
          <p:nvPr/>
        </p:nvSpPr>
        <p:spPr bwMode="auto">
          <a:xfrm>
            <a:off x="4342618" y="3221121"/>
            <a:ext cx="6341013" cy="503238"/>
          </a:xfrm>
          <a:prstGeom prst="roundRect">
            <a:avLst>
              <a:gd name="adj" fmla="val 16667"/>
            </a:avLst>
          </a:prstGeom>
          <a:solidFill>
            <a:schemeClr val="bg1"/>
          </a:solidFill>
          <a:ln w="25400">
            <a:noFill/>
            <a:round/>
          </a:ln>
        </p:spPr>
        <p:txBody>
          <a:bodyPr wrap="none" anchor="ctr"/>
          <a:lstStyle/>
          <a:p>
            <a:pPr algn="ctr"/>
            <a:r>
              <a:rPr lang="zh-CN" altLang="en-US" sz="2400" b="1" dirty="0">
                <a:solidFill>
                  <a:schemeClr val="bg2">
                    <a:lumMod val="25000"/>
                  </a:schemeClr>
                </a:solidFill>
                <a:latin typeface="微软雅黑" panose="020B0503020204020204" pitchFamily="34" charset="-122"/>
                <a:ea typeface="微软雅黑" panose="020B0503020204020204" pitchFamily="34" charset="-122"/>
              </a:rPr>
              <a:t>危险化学品安全标志</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1" name="圆角矩形 5126"/>
          <p:cNvSpPr>
            <a:spLocks noChangeArrowheads="1"/>
          </p:cNvSpPr>
          <p:nvPr/>
        </p:nvSpPr>
        <p:spPr bwMode="auto">
          <a:xfrm>
            <a:off x="4360080" y="4204636"/>
            <a:ext cx="6341014" cy="503237"/>
          </a:xfrm>
          <a:prstGeom prst="roundRect">
            <a:avLst>
              <a:gd name="adj" fmla="val 16667"/>
            </a:avLst>
          </a:prstGeom>
          <a:solidFill>
            <a:schemeClr val="bg1"/>
          </a:solidFill>
          <a:ln w="25400">
            <a:noFill/>
            <a:round/>
          </a:ln>
        </p:spPr>
        <p:txBody>
          <a:bodyPr wrap="none" anchor="ctr"/>
          <a:lstStyle/>
          <a:p>
            <a:pPr algn="ctr"/>
            <a:r>
              <a:rPr lang="zh-CN" altLang="en-US" sz="2400" b="1" dirty="0">
                <a:solidFill>
                  <a:schemeClr val="bg2">
                    <a:lumMod val="25000"/>
                  </a:schemeClr>
                </a:solidFill>
                <a:latin typeface="微软雅黑" panose="020B0503020204020204" pitchFamily="34" charset="-122"/>
                <a:ea typeface="微软雅黑" panose="020B0503020204020204" pitchFamily="34" charset="-122"/>
              </a:rPr>
              <a:t>危险化学品防火防爆知识</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4" name="圆角矩形 5128"/>
          <p:cNvSpPr>
            <a:spLocks noChangeArrowheads="1"/>
          </p:cNvSpPr>
          <p:nvPr/>
        </p:nvSpPr>
        <p:spPr bwMode="auto">
          <a:xfrm>
            <a:off x="4342618" y="5188151"/>
            <a:ext cx="6341014" cy="503238"/>
          </a:xfrm>
          <a:prstGeom prst="roundRect">
            <a:avLst>
              <a:gd name="adj" fmla="val 16667"/>
            </a:avLst>
          </a:prstGeom>
          <a:solidFill>
            <a:schemeClr val="bg1"/>
          </a:solidFill>
          <a:ln w="25400">
            <a:noFill/>
            <a:round/>
          </a:ln>
        </p:spPr>
        <p:txBody>
          <a:bodyPr wrap="none" anchor="ctr"/>
          <a:lstStyle/>
          <a:p>
            <a:pPr algn="ctr"/>
            <a:r>
              <a:rPr lang="zh-CN" altLang="en-US" sz="2400" b="1" dirty="0">
                <a:solidFill>
                  <a:schemeClr val="bg2">
                    <a:lumMod val="25000"/>
                  </a:schemeClr>
                </a:solidFill>
                <a:latin typeface="微软雅黑" panose="020B0503020204020204" pitchFamily="34" charset="-122"/>
                <a:ea typeface="微软雅黑" panose="020B0503020204020204" pitchFamily="34" charset="-122"/>
              </a:rPr>
              <a:t>危险化学品储运及废弃物处理安全知识</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266"/>
          <p:cNvSpPr txBox="1">
            <a:spLocks noChangeArrowheads="1"/>
          </p:cNvSpPr>
          <p:nvPr/>
        </p:nvSpPr>
        <p:spPr>
          <a:xfrm>
            <a:off x="8951913" y="3578145"/>
            <a:ext cx="3432175" cy="321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a:p>
            <a:pPr>
              <a:buFont typeface="Arial" panose="020B0604020202020204" pitchFamily="34" charset="0"/>
              <a:buNone/>
            </a:pPr>
            <a:endParaRPr lang="zh-CN" altLang="en-US" b="1" dirty="0" smtClean="0"/>
          </a:p>
        </p:txBody>
      </p:sp>
      <p:sp>
        <p:nvSpPr>
          <p:cNvPr id="5" name="文本框 11269"/>
          <p:cNvSpPr txBox="1">
            <a:spLocks noChangeArrowheads="1"/>
          </p:cNvSpPr>
          <p:nvPr/>
        </p:nvSpPr>
        <p:spPr bwMode="auto">
          <a:xfrm>
            <a:off x="1085849" y="1674896"/>
            <a:ext cx="4495801" cy="646331"/>
          </a:xfrm>
          <a:prstGeom prst="rect">
            <a:avLst/>
          </a:prstGeom>
          <a:ln>
            <a:solidFill>
              <a:srgbClr val="0E8146"/>
            </a:solidFill>
          </a:ln>
        </p:spPr>
        <p:txBody>
          <a:bodyPr wrap="square">
            <a:spAutoFit/>
          </a:bodyPr>
          <a:lstStyle>
            <a:defPPr>
              <a:defRPr lang="zh-CN"/>
            </a:defPPr>
            <a:lvl1pPr>
              <a:defRPr sz="4400" b="1">
                <a:solidFill>
                  <a:srgbClr val="0E8146"/>
                </a:solidFill>
                <a:latin typeface="微软雅黑" panose="020B0503020204020204" pitchFamily="34" charset="-122"/>
                <a:ea typeface="微软雅黑" panose="020B0503020204020204" pitchFamily="34" charset="-122"/>
              </a:defRPr>
            </a:lvl1pPr>
          </a:lstStyle>
          <a:p>
            <a:r>
              <a:rPr lang="zh-CN" altLang="en-US" sz="3600" dirty="0"/>
              <a:t>标志</a:t>
            </a:r>
            <a:r>
              <a:rPr lang="en-US" altLang="zh-CN" sz="3600" dirty="0"/>
              <a:t>16</a:t>
            </a:r>
            <a:r>
              <a:rPr lang="zh-CN" altLang="en-US" sz="3600" dirty="0"/>
              <a:t>：腐蚀品标志</a:t>
            </a:r>
            <a:endParaRPr lang="zh-CN" altLang="en-US" sz="3600" dirty="0"/>
          </a:p>
        </p:txBody>
      </p:sp>
      <p:sp>
        <p:nvSpPr>
          <p:cNvPr id="15" name="矩形 14"/>
          <p:cNvSpPr/>
          <p:nvPr/>
        </p:nvSpPr>
        <p:spPr>
          <a:xfrm>
            <a:off x="1112169" y="5688302"/>
            <a:ext cx="8660482"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smtClean="0">
                <a:solidFill>
                  <a:schemeClr val="bg1"/>
                </a:solidFill>
                <a:latin typeface="微软雅黑" panose="020B0503020204020204" pitchFamily="34" charset="-122"/>
                <a:ea typeface="微软雅黑" panose="020B0503020204020204" pitchFamily="34" charset="-122"/>
              </a:rPr>
              <a:t>图案：</a:t>
            </a:r>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上半部两个试管中液体分别向金属板和手上滴落（黑色</a:t>
            </a:r>
            <a:r>
              <a:rPr lang="zh-CN" altLang="en-US" sz="24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a:t>
            </a:r>
            <a:endPar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6" name="矩形 15"/>
          <p:cNvSpPr/>
          <p:nvPr/>
        </p:nvSpPr>
        <p:spPr>
          <a:xfrm>
            <a:off x="1112169" y="3578145"/>
            <a:ext cx="2126331"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文字：腐蚀品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1112169" y="4280852"/>
            <a:ext cx="4621881" cy="424732"/>
          </a:xfrm>
          <a:prstGeom prst="rect">
            <a:avLst/>
          </a:prstGeom>
          <a:solidFill>
            <a:srgbClr val="95C53E"/>
          </a:solidFill>
          <a:ln w="9525">
            <a:solidFill>
              <a:srgbClr val="95C53E"/>
            </a:solidFill>
            <a:miter lim="800000"/>
          </a:ln>
        </p:spPr>
        <p:txBody>
          <a:bodyPr wrap="square">
            <a:spAutoFit/>
          </a:bodyPr>
          <a:lstStyle/>
          <a:p>
            <a:pPr>
              <a:lnSpc>
                <a:spcPct val="90000"/>
              </a:lnSpc>
              <a:buFont typeface="Arial" panose="020B0604020202020204" pitchFamily="34" charset="0"/>
              <a:buNone/>
            </a:pPr>
            <a:r>
              <a:rPr lang="zh-CN" altLang="en-US" sz="2400" b="1" dirty="0" smtClean="0">
                <a:solidFill>
                  <a:schemeClr val="bg1"/>
                </a:solidFill>
                <a:latin typeface="微软雅黑" panose="020B0503020204020204" pitchFamily="34" charset="-122"/>
                <a:ea typeface="微软雅黑" panose="020B0503020204020204" pitchFamily="34" charset="-122"/>
              </a:rPr>
              <a:t>底色：</a:t>
            </a:r>
            <a:r>
              <a:rPr lang="zh-CN" altLang="en-US" sz="2400" b="1" dirty="0">
                <a:solidFill>
                  <a:schemeClr val="bg1"/>
                </a:solidFill>
                <a:latin typeface="微软雅黑" panose="020B0503020204020204" pitchFamily="34" charset="-122"/>
                <a:ea typeface="微软雅黑" panose="020B0503020204020204" pitchFamily="34" charset="-122"/>
              </a:rPr>
              <a:t>上半部白色，下半部黑色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085851" y="4983558"/>
            <a:ext cx="2571750" cy="461665"/>
          </a:xfrm>
          <a:prstGeom prst="rect">
            <a:avLst/>
          </a:prstGeom>
          <a:solidFill>
            <a:srgbClr val="95C53E"/>
          </a:solidFill>
          <a:ln w="9525">
            <a:solidFill>
              <a:srgbClr val="95C53E"/>
            </a:solidFill>
            <a:miter lim="800000"/>
          </a:ln>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危险品类别号</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8</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085850" y="6177071"/>
            <a:ext cx="10125991" cy="0"/>
          </a:xfrm>
          <a:prstGeom prst="line">
            <a:avLst/>
          </a:prstGeom>
          <a:ln>
            <a:solidFill>
              <a:srgbClr val="0E814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1211841" y="2992582"/>
            <a:ext cx="0" cy="3183806"/>
          </a:xfrm>
          <a:prstGeom prst="line">
            <a:avLst/>
          </a:prstGeom>
          <a:ln>
            <a:solidFill>
              <a:srgbClr val="0E814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519444" y="4591050"/>
            <a:ext cx="0" cy="1585338"/>
          </a:xfrm>
          <a:prstGeom prst="line">
            <a:avLst/>
          </a:prstGeom>
          <a:ln>
            <a:solidFill>
              <a:srgbClr val="0E814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3" name="图片 26629" descr="腐蚀品"/>
          <p:cNvPicPr>
            <a:picLocks noChangeAspect="1" noChangeArrowheads="1"/>
          </p:cNvPicPr>
          <p:nvPr/>
        </p:nvPicPr>
        <p:blipFill>
          <a:blip r:embed="rId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05068" y="1271288"/>
            <a:ext cx="3489995" cy="344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35187" y="1216026"/>
            <a:ext cx="7921626" cy="4109242"/>
            <a:chOff x="2041525" y="1216026"/>
            <a:chExt cx="7921626" cy="4109242"/>
          </a:xfrm>
        </p:grpSpPr>
        <p:pic>
          <p:nvPicPr>
            <p:cNvPr id="19" name="图片 27651" descr="一级放射性物品"/>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1525" y="1216026"/>
              <a:ext cx="2571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7652" descr="二级放射性物品"/>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0555" y="2968625"/>
              <a:ext cx="2456563" cy="235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7653" descr="剧毒品"/>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7907" y="1357315"/>
              <a:ext cx="23050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7654" descr="三级放射性物品"/>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6664" y="1313657"/>
              <a:ext cx="237648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7655" descr="有机过氧化物"/>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2714" y="3007518"/>
              <a:ext cx="231775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文本占位符 27650"/>
          <p:cNvSpPr txBox="1">
            <a:spLocks noChangeArrowheads="1"/>
          </p:cNvSpPr>
          <p:nvPr/>
        </p:nvSpPr>
        <p:spPr>
          <a:xfrm>
            <a:off x="2020491" y="5800725"/>
            <a:ext cx="8151019" cy="830997"/>
          </a:xfrm>
          <a:prstGeom prst="rect">
            <a:avLst/>
          </a:prstGeom>
          <a:ln>
            <a:solidFill>
              <a:srgbClr val="0E8146"/>
            </a:solidFill>
          </a:ln>
        </p:spPr>
        <p:txBody>
          <a:bodyPr wrap="square">
            <a:spAutoFit/>
          </a:bodyPr>
          <a:lstStyle>
            <a:defPPr>
              <a:defRPr lang="zh-CN"/>
            </a:defPPr>
            <a:lvl1pPr>
              <a:defRPr sz="3600" b="1">
                <a:solidFill>
                  <a:srgbClr val="0E8146"/>
                </a:solidFill>
                <a:latin typeface="微软雅黑" panose="020B0503020204020204" pitchFamily="34" charset="-122"/>
                <a:ea typeface="微软雅黑" panose="020B0503020204020204" pitchFamily="34" charset="-122"/>
              </a:defRPr>
            </a:lvl1pPr>
          </a:lstStyle>
          <a:p>
            <a:pPr algn="ctr"/>
            <a:r>
              <a:rPr lang="zh-CN" altLang="en-US" dirty="0"/>
              <a:t>16种主标志</a:t>
            </a:r>
            <a:r>
              <a:rPr lang="en-US" altLang="zh-CN" sz="4800" dirty="0"/>
              <a:t>-</a:t>
            </a:r>
            <a:r>
              <a:rPr lang="zh-CN" altLang="en-US" dirty="0"/>
              <a:t>11种副标志</a:t>
            </a:r>
            <a:r>
              <a:rPr lang="en-US" altLang="zh-CN" sz="4400" dirty="0"/>
              <a:t>=</a:t>
            </a:r>
            <a:r>
              <a:rPr lang="zh-CN" altLang="en-US" dirty="0"/>
              <a:t>5个图形   </a:t>
            </a:r>
            <a:endParaRPr lang="zh-CN" altLang="en-US" dirty="0"/>
          </a:p>
        </p:txBody>
      </p:sp>
      <p:sp>
        <p:nvSpPr>
          <p:cNvPr id="10"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95753" y="1493452"/>
            <a:ext cx="9600495" cy="5138767"/>
            <a:chOff x="1460436" y="1264852"/>
            <a:chExt cx="9600495" cy="5138767"/>
          </a:xfrm>
        </p:grpSpPr>
        <p:sp>
          <p:nvSpPr>
            <p:cNvPr id="3" name="矩形 2"/>
            <p:cNvSpPr/>
            <p:nvPr/>
          </p:nvSpPr>
          <p:spPr>
            <a:xfrm>
              <a:off x="10470393" y="1877834"/>
              <a:ext cx="590538" cy="4524315"/>
            </a:xfrm>
            <a:prstGeom prst="rect">
              <a:avLst/>
            </a:prstGeom>
            <a:ln>
              <a:solidFill>
                <a:srgbClr val="0E8146"/>
              </a:solidFill>
            </a:ln>
          </p:spPr>
          <p:txBody>
            <a:bodyPr wrap="square">
              <a:spAutoFit/>
            </a:bodyPr>
            <a:lstStyle/>
            <a:p>
              <a:r>
                <a:rPr lang="zh-CN" altLang="en-US" sz="3200" b="1" dirty="0">
                  <a:solidFill>
                    <a:srgbClr val="0E8146"/>
                  </a:solidFill>
                  <a:latin typeface="微软雅黑" panose="020B0503020204020204" pitchFamily="34" charset="-122"/>
                  <a:ea typeface="微软雅黑" panose="020B0503020204020204" pitchFamily="34" charset="-122"/>
                </a:rPr>
                <a:t>危险化学品安全标签</a:t>
              </a:r>
              <a:endParaRPr lang="zh-CN" altLang="en-US" sz="3200" dirty="0">
                <a:solidFill>
                  <a:prstClr val="black"/>
                </a:solidFill>
              </a:endParaRPr>
            </a:p>
          </p:txBody>
        </p:sp>
        <p:sp>
          <p:nvSpPr>
            <p:cNvPr id="2" name="矩形 1"/>
            <p:cNvSpPr/>
            <p:nvPr/>
          </p:nvSpPr>
          <p:spPr>
            <a:xfrm>
              <a:off x="8094028" y="2247165"/>
              <a:ext cx="461656" cy="4154984"/>
            </a:xfrm>
            <a:prstGeom prst="rect">
              <a:avLst/>
            </a:prstGeom>
            <a:solidFill>
              <a:srgbClr val="95C53E"/>
            </a:solidFill>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附在化学品包装上的标签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26" name="图片 29699" descr="危险化学品安全标签"/>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60436" y="1264852"/>
              <a:ext cx="5676238" cy="513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9575027" y="2247165"/>
              <a:ext cx="466561" cy="4154984"/>
            </a:xfrm>
            <a:prstGeom prst="rect">
              <a:avLst/>
            </a:prstGeom>
            <a:solidFill>
              <a:srgbClr val="95C53E"/>
            </a:solidFill>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危险化学品在市场上流通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836758" y="2248635"/>
              <a:ext cx="485612" cy="4154984"/>
            </a:xfrm>
            <a:prstGeom prst="rect">
              <a:avLst/>
            </a:prstGeom>
            <a:solidFill>
              <a:srgbClr val="95C53E"/>
            </a:solidFill>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时由生产销售单位提供的</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9"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5C53E"/>
        </a:solidFill>
        <a:effectLst/>
      </p:bgPr>
    </p:bg>
    <p:spTree>
      <p:nvGrpSpPr>
        <p:cNvPr id="1" name=""/>
        <p:cNvGrpSpPr/>
        <p:nvPr/>
      </p:nvGrpSpPr>
      <p:grpSpPr>
        <a:xfrm>
          <a:off x="0" y="0"/>
          <a:ext cx="0" cy="0"/>
          <a:chOff x="0" y="0"/>
          <a:chExt cx="0" cy="0"/>
        </a:xfrm>
      </p:grpSpPr>
      <p:cxnSp>
        <p:nvCxnSpPr>
          <p:cNvPr id="65" name="直接连接符 64"/>
          <p:cNvCxnSpPr/>
          <p:nvPr/>
        </p:nvCxnSpPr>
        <p:spPr>
          <a:xfrm>
            <a:off x="1981200" y="693822"/>
            <a:ext cx="0" cy="6183228"/>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8675" name="AutoShape 15"/>
          <p:cNvSpPr>
            <a:spLocks noChangeArrowheads="1"/>
          </p:cNvSpPr>
          <p:nvPr/>
        </p:nvSpPr>
        <p:spPr bwMode="auto">
          <a:xfrm>
            <a:off x="4130513" y="1168400"/>
            <a:ext cx="5546887" cy="471240"/>
          </a:xfrm>
          <a:prstGeom prst="roundRect">
            <a:avLst>
              <a:gd name="adj" fmla="val 16667"/>
            </a:avLst>
          </a:prstGeom>
          <a:solidFill>
            <a:schemeClr val="bg1"/>
          </a:solidFill>
          <a:ln w="25400">
            <a:noFill/>
            <a:round/>
          </a:ln>
        </p:spPr>
        <p:txBody>
          <a:bodyPr wrap="none" anchor="ctr"/>
          <a:lstStyle/>
          <a:p>
            <a:pPr algn="r"/>
            <a:r>
              <a:rPr lang="zh-CN" altLang="en-US" sz="2400" b="1">
                <a:solidFill>
                  <a:schemeClr val="bg2">
                    <a:lumMod val="25000"/>
                  </a:schemeClr>
                </a:solidFill>
                <a:latin typeface="微软雅黑" panose="020B0503020204020204" pitchFamily="34" charset="-122"/>
                <a:ea typeface="微软雅黑" panose="020B0503020204020204" pitchFamily="34" charset="-122"/>
              </a:rPr>
              <a:t>化学品标识（化学名称或通用名）</a:t>
            </a:r>
            <a:endParaRPr lang="zh-CN" altLang="en-US" sz="2400" b="1">
              <a:solidFill>
                <a:schemeClr val="bg2">
                  <a:lumMod val="25000"/>
                </a:schemeClr>
              </a:solidFill>
              <a:latin typeface="微软雅黑" panose="020B0503020204020204" pitchFamily="34" charset="-122"/>
              <a:ea typeface="微软雅黑" panose="020B0503020204020204" pitchFamily="34" charset="-122"/>
            </a:endParaRPr>
          </a:p>
        </p:txBody>
      </p:sp>
      <p:sp>
        <p:nvSpPr>
          <p:cNvPr id="28679" name="AutoShape 15"/>
          <p:cNvSpPr>
            <a:spLocks noChangeArrowheads="1"/>
          </p:cNvSpPr>
          <p:nvPr/>
        </p:nvSpPr>
        <p:spPr bwMode="auto">
          <a:xfrm>
            <a:off x="4130513" y="3942444"/>
            <a:ext cx="5546887" cy="457200"/>
          </a:xfrm>
          <a:prstGeom prst="roundRect">
            <a:avLst>
              <a:gd name="adj" fmla="val 16667"/>
            </a:avLst>
          </a:prstGeom>
          <a:solidFill>
            <a:schemeClr val="bg1"/>
          </a:solidFill>
          <a:ln w="25400">
            <a:noFill/>
            <a:round/>
          </a:ln>
        </p:spPr>
        <p:txBody>
          <a:bodyPr wrap="none" anchor="ctr"/>
          <a:lstStyle/>
          <a:p>
            <a:pPr algn="r"/>
            <a:r>
              <a:rPr lang="zh-CN" altLang="en-US" sz="2400" b="1" dirty="0">
                <a:solidFill>
                  <a:schemeClr val="bg2">
                    <a:lumMod val="25000"/>
                  </a:schemeClr>
                </a:solidFill>
                <a:latin typeface="微软雅黑" panose="020B0503020204020204" pitchFamily="34" charset="-122"/>
                <a:ea typeface="微软雅黑" panose="020B0503020204020204" pitchFamily="34" charset="-122"/>
              </a:rPr>
              <a:t>防范说明（注意事项和救护措施）</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8683" name="AutoShape 15"/>
          <p:cNvSpPr>
            <a:spLocks noChangeArrowheads="1"/>
          </p:cNvSpPr>
          <p:nvPr/>
        </p:nvSpPr>
        <p:spPr bwMode="auto">
          <a:xfrm>
            <a:off x="4130513" y="3248933"/>
            <a:ext cx="5546887" cy="483732"/>
          </a:xfrm>
          <a:prstGeom prst="roundRect">
            <a:avLst>
              <a:gd name="adj" fmla="val 16667"/>
            </a:avLst>
          </a:prstGeom>
          <a:solidFill>
            <a:schemeClr val="bg1"/>
          </a:solidFill>
          <a:ln w="25400">
            <a:noFill/>
            <a:round/>
          </a:ln>
        </p:spPr>
        <p:txBody>
          <a:bodyPr wrap="none" anchor="ctr"/>
          <a:lstStyle/>
          <a:p>
            <a:pPr algn="r"/>
            <a:r>
              <a:rPr lang="zh-CN" altLang="en-US" sz="2400" b="1" dirty="0">
                <a:solidFill>
                  <a:schemeClr val="bg2">
                    <a:lumMod val="25000"/>
                  </a:schemeClr>
                </a:solidFill>
                <a:latin typeface="微软雅黑" panose="020B0503020204020204" pitchFamily="34" charset="-122"/>
                <a:ea typeface="微软雅黑" panose="020B0503020204020204" pitchFamily="34" charset="-122"/>
              </a:rPr>
              <a:t>危险性说明（概述化学品的危险特性）</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8687" name="AutoShape 15"/>
          <p:cNvSpPr>
            <a:spLocks noChangeArrowheads="1"/>
          </p:cNvSpPr>
          <p:nvPr/>
        </p:nvSpPr>
        <p:spPr bwMode="auto">
          <a:xfrm>
            <a:off x="4130513" y="2555422"/>
            <a:ext cx="5546888" cy="475734"/>
          </a:xfrm>
          <a:prstGeom prst="roundRect">
            <a:avLst>
              <a:gd name="adj" fmla="val 16667"/>
            </a:avLst>
          </a:prstGeom>
          <a:solidFill>
            <a:schemeClr val="bg1"/>
          </a:solidFill>
          <a:ln w="25400">
            <a:noFill/>
            <a:round/>
          </a:ln>
        </p:spPr>
        <p:txBody>
          <a:bodyPr wrap="none" anchor="ctr"/>
          <a:lstStyle/>
          <a:p>
            <a:pPr algn="r"/>
            <a:r>
              <a:rPr lang="zh-CN" altLang="en-US" sz="2400" b="1">
                <a:solidFill>
                  <a:schemeClr val="bg2">
                    <a:lumMod val="25000"/>
                  </a:schemeClr>
                </a:solidFill>
                <a:latin typeface="微软雅黑" panose="020B0503020204020204" pitchFamily="34" charset="-122"/>
                <a:ea typeface="微软雅黑" panose="020B0503020204020204" pitchFamily="34" charset="-122"/>
              </a:rPr>
              <a:t>信号词（危险、警告）</a:t>
            </a:r>
            <a:endParaRPr lang="zh-CN" altLang="en-US" sz="2400" b="1">
              <a:solidFill>
                <a:schemeClr val="bg2">
                  <a:lumMod val="25000"/>
                </a:schemeClr>
              </a:solidFill>
              <a:latin typeface="微软雅黑" panose="020B0503020204020204" pitchFamily="34" charset="-122"/>
              <a:ea typeface="微软雅黑" panose="020B0503020204020204" pitchFamily="34" charset="-122"/>
            </a:endParaRPr>
          </a:p>
        </p:txBody>
      </p:sp>
      <p:sp>
        <p:nvSpPr>
          <p:cNvPr id="28691" name="AutoShape 15"/>
          <p:cNvSpPr>
            <a:spLocks noChangeArrowheads="1"/>
          </p:cNvSpPr>
          <p:nvPr/>
        </p:nvSpPr>
        <p:spPr bwMode="auto">
          <a:xfrm>
            <a:off x="4130513" y="1842860"/>
            <a:ext cx="5546888" cy="476251"/>
          </a:xfrm>
          <a:prstGeom prst="roundRect">
            <a:avLst>
              <a:gd name="adj" fmla="val 16667"/>
            </a:avLst>
          </a:prstGeom>
          <a:solidFill>
            <a:schemeClr val="bg1"/>
          </a:solidFill>
          <a:ln w="25400">
            <a:noFill/>
            <a:round/>
          </a:ln>
        </p:spPr>
        <p:txBody>
          <a:bodyPr wrap="none" anchor="ctr"/>
          <a:lstStyle/>
          <a:p>
            <a:pPr algn="r"/>
            <a:r>
              <a:rPr lang="zh-CN" altLang="en-US" sz="2400" b="1">
                <a:solidFill>
                  <a:schemeClr val="bg2">
                    <a:lumMod val="25000"/>
                  </a:schemeClr>
                </a:solidFill>
                <a:latin typeface="微软雅黑" panose="020B0503020204020204" pitchFamily="34" charset="-122"/>
                <a:ea typeface="微软雅黑" panose="020B0503020204020204" pitchFamily="34" charset="-122"/>
              </a:rPr>
              <a:t>象形图（国标标志图形）</a:t>
            </a:r>
            <a:endParaRPr lang="zh-CN" altLang="en-US" sz="2400" b="1">
              <a:solidFill>
                <a:schemeClr val="bg2">
                  <a:lumMod val="25000"/>
                </a:schemeClr>
              </a:solidFill>
              <a:latin typeface="微软雅黑" panose="020B0503020204020204" pitchFamily="34" charset="-122"/>
              <a:ea typeface="微软雅黑" panose="020B0503020204020204" pitchFamily="34" charset="-122"/>
            </a:endParaRPr>
          </a:p>
        </p:txBody>
      </p:sp>
      <p:sp>
        <p:nvSpPr>
          <p:cNvPr id="28695" name="AutoShape 15"/>
          <p:cNvSpPr>
            <a:spLocks noChangeArrowheads="1"/>
          </p:cNvSpPr>
          <p:nvPr/>
        </p:nvSpPr>
        <p:spPr bwMode="auto">
          <a:xfrm>
            <a:off x="4130513" y="4635955"/>
            <a:ext cx="5546887" cy="456745"/>
          </a:xfrm>
          <a:prstGeom prst="roundRect">
            <a:avLst>
              <a:gd name="adj" fmla="val 16667"/>
            </a:avLst>
          </a:prstGeom>
          <a:solidFill>
            <a:schemeClr val="bg1"/>
          </a:solidFill>
          <a:ln w="25400">
            <a:noFill/>
            <a:round/>
          </a:ln>
        </p:spPr>
        <p:txBody>
          <a:bodyPr wrap="none" anchor="ctr"/>
          <a:lstStyle/>
          <a:p>
            <a:pPr algn="r"/>
            <a:r>
              <a:rPr lang="zh-CN" altLang="en-US" sz="2400" b="1" dirty="0">
                <a:solidFill>
                  <a:schemeClr val="bg2">
                    <a:lumMod val="25000"/>
                  </a:schemeClr>
                </a:solidFill>
                <a:latin typeface="微软雅黑" panose="020B0503020204020204" pitchFamily="34" charset="-122"/>
                <a:ea typeface="微软雅黑" panose="020B0503020204020204" pitchFamily="34" charset="-122"/>
              </a:rPr>
              <a:t>供应商标识（名称、地址、电话等）</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8700" name="AutoShape 15"/>
          <p:cNvSpPr>
            <a:spLocks noChangeArrowheads="1"/>
          </p:cNvSpPr>
          <p:nvPr/>
        </p:nvSpPr>
        <p:spPr bwMode="auto">
          <a:xfrm>
            <a:off x="4130513" y="6022975"/>
            <a:ext cx="5546888" cy="429759"/>
          </a:xfrm>
          <a:prstGeom prst="roundRect">
            <a:avLst>
              <a:gd name="adj" fmla="val 16667"/>
            </a:avLst>
          </a:prstGeom>
          <a:solidFill>
            <a:schemeClr val="bg1"/>
          </a:solidFill>
          <a:ln w="25400">
            <a:noFill/>
            <a:round/>
          </a:ln>
        </p:spPr>
        <p:txBody>
          <a:bodyPr wrap="none" anchor="ctr"/>
          <a:lstStyle/>
          <a:p>
            <a:pPr algn="r"/>
            <a:r>
              <a:rPr lang="zh-CN" altLang="en-US" sz="2400" b="1" dirty="0">
                <a:solidFill>
                  <a:schemeClr val="bg2">
                    <a:lumMod val="25000"/>
                  </a:schemeClr>
                </a:solidFill>
                <a:latin typeface="微软雅黑" panose="020B0503020204020204" pitchFamily="34" charset="-122"/>
                <a:ea typeface="微软雅黑" panose="020B0503020204020204" pitchFamily="34" charset="-122"/>
              </a:rPr>
              <a:t>资料参阅提示语（提示）</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8704" name="AutoShape 15"/>
          <p:cNvSpPr>
            <a:spLocks noChangeArrowheads="1"/>
          </p:cNvSpPr>
          <p:nvPr/>
        </p:nvSpPr>
        <p:spPr bwMode="auto">
          <a:xfrm>
            <a:off x="4130513" y="5329466"/>
            <a:ext cx="5546887" cy="443797"/>
          </a:xfrm>
          <a:prstGeom prst="roundRect">
            <a:avLst>
              <a:gd name="adj" fmla="val 16667"/>
            </a:avLst>
          </a:prstGeom>
          <a:solidFill>
            <a:schemeClr val="bg1"/>
          </a:solidFill>
          <a:ln w="25400">
            <a:noFill/>
            <a:round/>
          </a:ln>
        </p:spPr>
        <p:txBody>
          <a:bodyPr wrap="none" anchor="ctr"/>
          <a:lstStyle/>
          <a:p>
            <a:pPr algn="r"/>
            <a:r>
              <a:rPr lang="zh-CN" altLang="en-US" sz="2400" b="1" dirty="0">
                <a:solidFill>
                  <a:schemeClr val="bg2">
                    <a:lumMod val="25000"/>
                  </a:schemeClr>
                </a:solidFill>
                <a:latin typeface="微软雅黑" panose="020B0503020204020204" pitchFamily="34" charset="-122"/>
                <a:ea typeface="微软雅黑" panose="020B0503020204020204" pitchFamily="34" charset="-122"/>
              </a:rPr>
              <a:t>应急咨询电话（</a:t>
            </a:r>
            <a:r>
              <a:rPr lang="en-US" altLang="zh-CN" sz="2400" b="1" dirty="0">
                <a:solidFill>
                  <a:schemeClr val="bg2">
                    <a:lumMod val="25000"/>
                  </a:schemeClr>
                </a:solidFill>
                <a:latin typeface="微软雅黑" panose="020B0503020204020204" pitchFamily="34" charset="-122"/>
                <a:ea typeface="微软雅黑" panose="020B0503020204020204" pitchFamily="34" charset="-122"/>
              </a:rPr>
              <a:t>24h</a:t>
            </a:r>
            <a:r>
              <a:rPr lang="zh-CN" altLang="en-US" sz="2400" b="1" dirty="0">
                <a:solidFill>
                  <a:schemeClr val="bg2">
                    <a:lumMod val="25000"/>
                  </a:schemeClr>
                </a:solidFill>
                <a:latin typeface="微软雅黑" panose="020B0503020204020204" pitchFamily="34" charset="-122"/>
                <a:ea typeface="微软雅黑" panose="020B0503020204020204" pitchFamily="34" charset="-122"/>
              </a:rPr>
              <a:t>）</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0382250" y="693822"/>
            <a:ext cx="0" cy="6183228"/>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391650" y="1606550"/>
            <a:ext cx="16383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9391650" y="2299607"/>
            <a:ext cx="16383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9391650" y="2992664"/>
            <a:ext cx="16383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9391650" y="3685721"/>
            <a:ext cx="16383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9391650" y="4378778"/>
            <a:ext cx="16383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9391650" y="5071835"/>
            <a:ext cx="16383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9391650" y="5764892"/>
            <a:ext cx="16383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9391650" y="6457950"/>
            <a:ext cx="16383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9505950" y="7126288"/>
            <a:ext cx="1638300"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0439400" y="1054865"/>
            <a:ext cx="419100" cy="584775"/>
          </a:xfrm>
          <a:prstGeom prst="rect">
            <a:avLst/>
          </a:prstGeom>
          <a:noFill/>
        </p:spPr>
        <p:txBody>
          <a:bodyPr wrap="square" rtlCol="0">
            <a:spAutoFit/>
          </a:bodyPr>
          <a:lstStyle/>
          <a:p>
            <a:r>
              <a:rPr lang="en-US" altLang="zh-CN" sz="3200" b="1" dirty="0" smtClean="0">
                <a:solidFill>
                  <a:schemeClr val="bg1"/>
                </a:solidFill>
              </a:rPr>
              <a:t>1</a:t>
            </a:r>
            <a:endParaRPr lang="zh-CN" altLang="en-US" sz="3200" b="1" dirty="0">
              <a:solidFill>
                <a:schemeClr val="bg1"/>
              </a:solidFill>
            </a:endParaRPr>
          </a:p>
        </p:txBody>
      </p:sp>
      <p:sp>
        <p:nvSpPr>
          <p:cNvPr id="55" name="文本框 54"/>
          <p:cNvSpPr txBox="1"/>
          <p:nvPr/>
        </p:nvSpPr>
        <p:spPr>
          <a:xfrm>
            <a:off x="10439400" y="1750623"/>
            <a:ext cx="419100" cy="584775"/>
          </a:xfrm>
          <a:prstGeom prst="rect">
            <a:avLst/>
          </a:prstGeom>
          <a:noFill/>
        </p:spPr>
        <p:txBody>
          <a:bodyPr wrap="square" rtlCol="0">
            <a:spAutoFit/>
          </a:bodyPr>
          <a:lstStyle/>
          <a:p>
            <a:r>
              <a:rPr lang="en-US" altLang="zh-CN" sz="3200" b="1" dirty="0" smtClean="0">
                <a:solidFill>
                  <a:schemeClr val="bg1"/>
                </a:solidFill>
              </a:rPr>
              <a:t>2</a:t>
            </a:r>
            <a:endParaRPr lang="zh-CN" altLang="en-US" sz="3200" b="1" dirty="0">
              <a:solidFill>
                <a:schemeClr val="bg1"/>
              </a:solidFill>
            </a:endParaRPr>
          </a:p>
        </p:txBody>
      </p:sp>
      <p:sp>
        <p:nvSpPr>
          <p:cNvPr id="56" name="文本框 55"/>
          <p:cNvSpPr txBox="1"/>
          <p:nvPr/>
        </p:nvSpPr>
        <p:spPr>
          <a:xfrm>
            <a:off x="10439400" y="2446381"/>
            <a:ext cx="419100" cy="584775"/>
          </a:xfrm>
          <a:prstGeom prst="rect">
            <a:avLst/>
          </a:prstGeom>
          <a:noFill/>
        </p:spPr>
        <p:txBody>
          <a:bodyPr wrap="square" rtlCol="0">
            <a:spAutoFit/>
          </a:bodyPr>
          <a:lstStyle/>
          <a:p>
            <a:r>
              <a:rPr lang="en-US" altLang="zh-CN" sz="3200" b="1" dirty="0" smtClean="0">
                <a:solidFill>
                  <a:schemeClr val="bg1"/>
                </a:solidFill>
              </a:rPr>
              <a:t>3</a:t>
            </a:r>
            <a:endParaRPr lang="zh-CN" altLang="en-US" sz="3200" b="1" dirty="0">
              <a:solidFill>
                <a:schemeClr val="bg1"/>
              </a:solidFill>
            </a:endParaRPr>
          </a:p>
        </p:txBody>
      </p:sp>
      <p:sp>
        <p:nvSpPr>
          <p:cNvPr id="57" name="文本框 56"/>
          <p:cNvSpPr txBox="1"/>
          <p:nvPr/>
        </p:nvSpPr>
        <p:spPr>
          <a:xfrm>
            <a:off x="10439400" y="3142139"/>
            <a:ext cx="419100" cy="584775"/>
          </a:xfrm>
          <a:prstGeom prst="rect">
            <a:avLst/>
          </a:prstGeom>
          <a:noFill/>
        </p:spPr>
        <p:txBody>
          <a:bodyPr wrap="square" rtlCol="0">
            <a:spAutoFit/>
          </a:bodyPr>
          <a:lstStyle/>
          <a:p>
            <a:r>
              <a:rPr lang="en-US" altLang="zh-CN" sz="3200" b="1" dirty="0" smtClean="0">
                <a:solidFill>
                  <a:schemeClr val="bg1"/>
                </a:solidFill>
              </a:rPr>
              <a:t>4</a:t>
            </a:r>
            <a:endParaRPr lang="zh-CN" altLang="en-US" sz="3200" b="1" dirty="0">
              <a:solidFill>
                <a:schemeClr val="bg1"/>
              </a:solidFill>
            </a:endParaRPr>
          </a:p>
        </p:txBody>
      </p:sp>
      <p:sp>
        <p:nvSpPr>
          <p:cNvPr id="58" name="文本框 57"/>
          <p:cNvSpPr txBox="1"/>
          <p:nvPr/>
        </p:nvSpPr>
        <p:spPr>
          <a:xfrm>
            <a:off x="10439400" y="3837897"/>
            <a:ext cx="419100" cy="584775"/>
          </a:xfrm>
          <a:prstGeom prst="rect">
            <a:avLst/>
          </a:prstGeom>
          <a:noFill/>
        </p:spPr>
        <p:txBody>
          <a:bodyPr wrap="square" rtlCol="0">
            <a:spAutoFit/>
          </a:bodyPr>
          <a:lstStyle/>
          <a:p>
            <a:r>
              <a:rPr lang="en-US" altLang="zh-CN" sz="3200" b="1" dirty="0" smtClean="0">
                <a:solidFill>
                  <a:schemeClr val="bg1"/>
                </a:solidFill>
              </a:rPr>
              <a:t>5</a:t>
            </a:r>
            <a:endParaRPr lang="zh-CN" altLang="en-US" sz="3200" b="1" dirty="0">
              <a:solidFill>
                <a:schemeClr val="bg1"/>
              </a:solidFill>
            </a:endParaRPr>
          </a:p>
        </p:txBody>
      </p:sp>
      <p:sp>
        <p:nvSpPr>
          <p:cNvPr id="59" name="文本框 58"/>
          <p:cNvSpPr txBox="1"/>
          <p:nvPr/>
        </p:nvSpPr>
        <p:spPr>
          <a:xfrm>
            <a:off x="10439400" y="4533655"/>
            <a:ext cx="419100" cy="584775"/>
          </a:xfrm>
          <a:prstGeom prst="rect">
            <a:avLst/>
          </a:prstGeom>
          <a:noFill/>
        </p:spPr>
        <p:txBody>
          <a:bodyPr wrap="square" rtlCol="0">
            <a:spAutoFit/>
          </a:bodyPr>
          <a:lstStyle/>
          <a:p>
            <a:r>
              <a:rPr lang="en-US" altLang="zh-CN" sz="3200" b="1" dirty="0" smtClean="0">
                <a:solidFill>
                  <a:schemeClr val="bg1"/>
                </a:solidFill>
              </a:rPr>
              <a:t>6</a:t>
            </a:r>
            <a:endParaRPr lang="zh-CN" altLang="en-US" sz="3200" b="1" dirty="0">
              <a:solidFill>
                <a:schemeClr val="bg1"/>
              </a:solidFill>
            </a:endParaRPr>
          </a:p>
        </p:txBody>
      </p:sp>
      <p:sp>
        <p:nvSpPr>
          <p:cNvPr id="60" name="文本框 59"/>
          <p:cNvSpPr txBox="1"/>
          <p:nvPr/>
        </p:nvSpPr>
        <p:spPr>
          <a:xfrm>
            <a:off x="10439400" y="5229413"/>
            <a:ext cx="419100" cy="584775"/>
          </a:xfrm>
          <a:prstGeom prst="rect">
            <a:avLst/>
          </a:prstGeom>
          <a:noFill/>
        </p:spPr>
        <p:txBody>
          <a:bodyPr wrap="square" rtlCol="0">
            <a:spAutoFit/>
          </a:bodyPr>
          <a:lstStyle/>
          <a:p>
            <a:r>
              <a:rPr lang="en-US" altLang="zh-CN" sz="3200" b="1" dirty="0" smtClean="0">
                <a:solidFill>
                  <a:schemeClr val="bg1"/>
                </a:solidFill>
              </a:rPr>
              <a:t>7</a:t>
            </a:r>
            <a:endParaRPr lang="zh-CN" altLang="en-US" sz="3200" b="1" dirty="0">
              <a:solidFill>
                <a:schemeClr val="bg1"/>
              </a:solidFill>
            </a:endParaRPr>
          </a:p>
        </p:txBody>
      </p:sp>
      <p:sp>
        <p:nvSpPr>
          <p:cNvPr id="61" name="文本框 60"/>
          <p:cNvSpPr txBox="1"/>
          <p:nvPr/>
        </p:nvSpPr>
        <p:spPr>
          <a:xfrm>
            <a:off x="10439400" y="5925171"/>
            <a:ext cx="419100" cy="584775"/>
          </a:xfrm>
          <a:prstGeom prst="rect">
            <a:avLst/>
          </a:prstGeom>
          <a:noFill/>
        </p:spPr>
        <p:txBody>
          <a:bodyPr wrap="square" rtlCol="0">
            <a:spAutoFit/>
          </a:bodyPr>
          <a:lstStyle/>
          <a:p>
            <a:r>
              <a:rPr lang="en-US" altLang="zh-CN" sz="3200" b="1" dirty="0" smtClean="0">
                <a:solidFill>
                  <a:schemeClr val="bg1"/>
                </a:solidFill>
              </a:rPr>
              <a:t>8</a:t>
            </a:r>
            <a:endParaRPr lang="zh-CN" altLang="en-US" sz="3200" b="1" dirty="0">
              <a:solidFill>
                <a:schemeClr val="bg1"/>
              </a:solidFill>
            </a:endParaRPr>
          </a:p>
        </p:txBody>
      </p:sp>
      <p:sp>
        <p:nvSpPr>
          <p:cNvPr id="11" name="矩形 10"/>
          <p:cNvSpPr/>
          <p:nvPr/>
        </p:nvSpPr>
        <p:spPr>
          <a:xfrm>
            <a:off x="1653785" y="1781918"/>
            <a:ext cx="654829" cy="3970318"/>
          </a:xfrm>
          <a:prstGeom prst="rect">
            <a:avLst/>
          </a:prstGeom>
          <a:solidFill>
            <a:schemeClr val="bg1"/>
          </a:solidFill>
        </p:spPr>
        <p:txBody>
          <a:bodyPr wrap="square">
            <a:spAutoFit/>
          </a:bodyPr>
          <a:lstStyle/>
          <a:p>
            <a:pPr algn="ctr" fontAlgn="base">
              <a:spcBef>
                <a:spcPct val="0"/>
              </a:spcBef>
              <a:spcAft>
                <a:spcPct val="0"/>
              </a:spcAft>
              <a:buFont typeface="Arial" panose="020B0604020202020204" pitchFamily="34" charset="0"/>
              <a:buNone/>
            </a:pPr>
            <a:r>
              <a:rPr lang="zh-CN" altLang="en-US" sz="2800" b="1" dirty="0">
                <a:solidFill>
                  <a:srgbClr val="0E8146"/>
                </a:solidFill>
                <a:latin typeface="微软雅黑" panose="020B0503020204020204" pitchFamily="34" charset="-122"/>
                <a:ea typeface="微软雅黑" panose="020B0503020204020204" pitchFamily="34" charset="-122"/>
              </a:rPr>
              <a:t>危险化学品安全标签</a:t>
            </a:r>
            <a:endParaRPr lang="zh-CN" altLang="en-US" sz="2800" b="1" dirty="0">
              <a:solidFill>
                <a:srgbClr val="0E8146"/>
              </a:solidFill>
              <a:latin typeface="微软雅黑" panose="020B0503020204020204" pitchFamily="34" charset="-122"/>
              <a:ea typeface="微软雅黑" panose="020B0503020204020204" pitchFamily="34" charset="-122"/>
            </a:endParaRPr>
          </a:p>
        </p:txBody>
      </p:sp>
      <p:sp>
        <p:nvSpPr>
          <p:cNvPr id="31"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Snap427"/>
          <p:cNvPicPr>
            <a:picLocks noGrp="1" noChangeAspect="1" noChangeArrowheads="1"/>
          </p:cNvPicPr>
          <p:nvPr>
            <p:ph type="body" idx="4294967295"/>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808162" y="731922"/>
            <a:ext cx="9513888" cy="6080880"/>
          </a:xfrm>
          <a:prstGeom prst="rect">
            <a:avLst/>
          </a:prstGeom>
        </p:spPr>
      </p:pic>
      <p:sp>
        <p:nvSpPr>
          <p:cNvPr id="4"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危险化学品安全标志</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5C53E"/>
        </a:solidFill>
        <a:effectLst/>
      </p:bgPr>
    </p:bg>
    <p:spTree>
      <p:nvGrpSpPr>
        <p:cNvPr id="1" name=""/>
        <p:cNvGrpSpPr/>
        <p:nvPr/>
      </p:nvGrpSpPr>
      <p:grpSpPr>
        <a:xfrm>
          <a:off x="0" y="0"/>
          <a:ext cx="0" cy="0"/>
          <a:chOff x="0" y="0"/>
          <a:chExt cx="0" cy="0"/>
        </a:xfrm>
      </p:grpSpPr>
      <p:sp>
        <p:nvSpPr>
          <p:cNvPr id="9" name="矩形 5"/>
          <p:cNvSpPr>
            <a:spLocks noChangeArrowheads="1"/>
          </p:cNvSpPr>
          <p:nvPr/>
        </p:nvSpPr>
        <p:spPr bwMode="auto">
          <a:xfrm>
            <a:off x="0" y="4477418"/>
            <a:ext cx="12192000" cy="936791"/>
          </a:xfrm>
          <a:prstGeom prst="rect">
            <a:avLst/>
          </a:prstGeom>
          <a:solidFill>
            <a:srgbClr val="0E8146"/>
          </a:solidFill>
          <a:ln>
            <a:noFill/>
          </a:ln>
        </p:spPr>
        <p:txBody>
          <a:bodyPr anchor="ctr"/>
          <a:lstStyle/>
          <a:p>
            <a:pPr algn="ctr"/>
            <a:endParaRPr lang="zh-CN" altLang="zh-CN">
              <a:solidFill>
                <a:srgbClr val="FFFFFF"/>
              </a:solidFill>
            </a:endParaRPr>
          </a:p>
        </p:txBody>
      </p:sp>
      <p:sp>
        <p:nvSpPr>
          <p:cNvPr id="11" name="矩形 4"/>
          <p:cNvSpPr>
            <a:spLocks noChangeArrowheads="1"/>
          </p:cNvSpPr>
          <p:nvPr/>
        </p:nvSpPr>
        <p:spPr bwMode="auto">
          <a:xfrm>
            <a:off x="4891283" y="4653425"/>
            <a:ext cx="6904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3200" b="1" dirty="0">
                <a:solidFill>
                  <a:prstClr val="white"/>
                </a:solidFill>
                <a:ea typeface="微软雅黑" panose="020B0503020204020204" pitchFamily="34" charset="-122"/>
                <a:sym typeface="Arial" panose="020B0604020202020204" pitchFamily="34" charset="0"/>
              </a:rPr>
              <a:t>危险化学品防火防爆知识</a:t>
            </a:r>
            <a:endParaRPr lang="zh-CN" altLang="en-US" sz="3200" b="1" dirty="0">
              <a:solidFill>
                <a:prstClr val="white"/>
              </a:solidFill>
              <a:ea typeface="微软雅黑" panose="020B0503020204020204" pitchFamily="34" charset="-122"/>
              <a:sym typeface="Arial" panose="020B0604020202020204" pitchFamily="34" charset="0"/>
            </a:endParaRPr>
          </a:p>
        </p:txBody>
      </p:sp>
      <p:sp>
        <p:nvSpPr>
          <p:cNvPr id="12" name="矩形 2"/>
          <p:cNvSpPr>
            <a:spLocks noChangeArrowheads="1"/>
          </p:cNvSpPr>
          <p:nvPr/>
        </p:nvSpPr>
        <p:spPr bwMode="auto">
          <a:xfrm>
            <a:off x="8762134" y="3482207"/>
            <a:ext cx="3033716"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sz="5865" dirty="0">
                <a:solidFill>
                  <a:prstClr val="white"/>
                </a:solidFill>
                <a:latin typeface="Impact" panose="020B0806030902050204" pitchFamily="34" charset="0"/>
                <a:sym typeface="Impact" panose="020B0806030902050204" pitchFamily="34" charset="0"/>
              </a:rPr>
              <a:t>PART </a:t>
            </a:r>
            <a:r>
              <a:rPr lang="en-US" altLang="zh-CN" sz="5865" dirty="0" smtClean="0">
                <a:solidFill>
                  <a:prstClr val="white"/>
                </a:solidFill>
                <a:latin typeface="Impact" panose="020B0806030902050204" pitchFamily="34" charset="0"/>
                <a:sym typeface="Impact" panose="020B0806030902050204" pitchFamily="34" charset="0"/>
              </a:rPr>
              <a:t>FIVE</a:t>
            </a:r>
            <a:endParaRPr lang="zh-CN" altLang="en-US" sz="5865" dirty="0">
              <a:solidFill>
                <a:prstClr val="white"/>
              </a:solidFill>
              <a:latin typeface="Impact" panose="020B0806030902050204" pitchFamily="34" charset="0"/>
              <a:sym typeface="Impact" panose="020B0806030902050204" pitchFamily="34" charset="0"/>
            </a:endParaRPr>
          </a:p>
        </p:txBody>
      </p:sp>
      <p:sp>
        <p:nvSpPr>
          <p:cNvPr id="14" name="TextBox 3"/>
          <p:cNvSpPr>
            <a:spLocks noChangeArrowheads="1"/>
          </p:cNvSpPr>
          <p:nvPr/>
        </p:nvSpPr>
        <p:spPr bwMode="auto">
          <a:xfrm>
            <a:off x="35984" y="-1911350"/>
            <a:ext cx="4626588" cy="1076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9330" dirty="0">
                <a:solidFill>
                  <a:prstClr val="white"/>
                </a:solidFill>
                <a:latin typeface="Impact" panose="020B0806030902050204" pitchFamily="34" charset="0"/>
                <a:sym typeface="Impact" panose="020B0806030902050204" pitchFamily="34" charset="0"/>
              </a:rPr>
              <a:t>4</a:t>
            </a:r>
            <a:endParaRPr lang="zh-CN" altLang="en-US" sz="69330" dirty="0">
              <a:solidFill>
                <a:prstClr val="white"/>
              </a:solidFill>
              <a:latin typeface="Impact" panose="020B0806030902050204" pitchFamily="34" charset="0"/>
              <a:sym typeface="Impact" panose="020B080603090205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火灾及其分类</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文本框 108548"/>
          <p:cNvSpPr txBox="1">
            <a:spLocks noChangeArrowheads="1"/>
          </p:cNvSpPr>
          <p:nvPr/>
        </p:nvSpPr>
        <p:spPr bwMode="auto">
          <a:xfrm>
            <a:off x="777772" y="1726223"/>
            <a:ext cx="1740898" cy="523220"/>
          </a:xfrm>
          <a:prstGeom prst="rect">
            <a:avLst/>
          </a:prstGeom>
          <a:ln>
            <a:solidFill>
              <a:srgbClr val="0E8146"/>
            </a:solidFill>
          </a:ln>
        </p:spPr>
        <p:txBody>
          <a:bodyPr wrap="square">
            <a:spAutoFit/>
          </a:bodyPr>
          <a:lstStyle>
            <a:defPPr>
              <a:defRPr lang="zh-CN"/>
            </a:defPPr>
            <a:lvl1pPr algn="ctr">
              <a:defRPr sz="3600" b="1">
                <a:solidFill>
                  <a:srgbClr val="0E8146"/>
                </a:solidFill>
                <a:latin typeface="微软雅黑" panose="020B0503020204020204" pitchFamily="34" charset="-122"/>
                <a:ea typeface="微软雅黑" panose="020B0503020204020204" pitchFamily="34" charset="-122"/>
              </a:defRPr>
            </a:lvl1pPr>
          </a:lstStyle>
          <a:p>
            <a:r>
              <a:rPr lang="zh-CN" altLang="en-US" sz="2800" dirty="0"/>
              <a:t>燃烧概述</a:t>
            </a:r>
            <a:endParaRPr lang="zh-CN" altLang="en-US" sz="2800" dirty="0"/>
          </a:p>
        </p:txBody>
      </p:sp>
      <p:sp>
        <p:nvSpPr>
          <p:cNvPr id="3" name="矩形 2"/>
          <p:cNvSpPr/>
          <p:nvPr/>
        </p:nvSpPr>
        <p:spPr>
          <a:xfrm>
            <a:off x="777772" y="2507227"/>
            <a:ext cx="10762593" cy="553998"/>
          </a:xfrm>
          <a:prstGeom prst="rect">
            <a:avLst/>
          </a:prstGeom>
        </p:spPr>
        <p:txBody>
          <a:bodyPr wrap="square">
            <a:spAutoFit/>
          </a:bodyPr>
          <a:lstStyle/>
          <a:p>
            <a:pPr>
              <a:lnSpc>
                <a:spcPct val="150000"/>
              </a:lnSpc>
            </a:pPr>
            <a:r>
              <a:rPr lang="zh-TW" altLang="en-US" sz="2000" dirty="0">
                <a:solidFill>
                  <a:srgbClr val="E7E6E6">
                    <a:lumMod val="25000"/>
                  </a:srgbClr>
                </a:solidFill>
                <a:latin typeface="微软雅黑" panose="020B0503020204020204" pitchFamily="34" charset="-122"/>
                <a:ea typeface="微软雅黑" panose="020B0503020204020204" pitchFamily="34" charset="-122"/>
              </a:rPr>
              <a:t> 燃烧是可燃物质</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气体、液体或固体</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与氧或氧化剂发生</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伴有发光和放热的一种激烈的</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化学反应</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813119" y="3061225"/>
            <a:ext cx="10601118" cy="0"/>
          </a:xfrm>
          <a:prstGeom prst="line">
            <a:avLst/>
          </a:prstGeom>
          <a:ln>
            <a:solidFill>
              <a:srgbClr val="0E814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7833756" y="3999309"/>
            <a:ext cx="3523722" cy="461665"/>
          </a:xfrm>
          <a:prstGeom prst="rect">
            <a:avLst/>
          </a:prstGeom>
          <a:ln>
            <a:solidFill>
              <a:srgbClr val="0E8146"/>
            </a:solidFill>
          </a:ln>
        </p:spPr>
        <p:txBody>
          <a:bodyPr wrap="square">
            <a:spAutoFit/>
          </a:bodyPr>
          <a:lstStyle/>
          <a:p>
            <a:pPr algn="ctr"/>
            <a:r>
              <a:rPr lang="zh-CN" altLang="en-US" sz="2400" b="1" dirty="0">
                <a:solidFill>
                  <a:srgbClr val="0E8146"/>
                </a:solidFill>
                <a:latin typeface="微软雅黑" panose="020B0503020204020204" pitchFamily="34" charset="-122"/>
                <a:ea typeface="微软雅黑" panose="020B0503020204020204" pitchFamily="34" charset="-122"/>
              </a:rPr>
              <a:t>燃烧反应的三个特征 </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8" name="矩形 7"/>
          <p:cNvSpPr/>
          <p:nvPr/>
        </p:nvSpPr>
        <p:spPr>
          <a:xfrm>
            <a:off x="1419462" y="3992886"/>
            <a:ext cx="800219" cy="461665"/>
          </a:xfrm>
          <a:prstGeom prst="rect">
            <a:avLst/>
          </a:prstGeom>
          <a:solidFill>
            <a:srgbClr val="95C53E"/>
          </a:solidFill>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发光</a:t>
            </a:r>
            <a:endPar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9" name="矩形 8"/>
          <p:cNvSpPr/>
          <p:nvPr/>
        </p:nvSpPr>
        <p:spPr>
          <a:xfrm>
            <a:off x="2877688" y="3993499"/>
            <a:ext cx="891591" cy="461665"/>
          </a:xfrm>
          <a:prstGeom prst="rect">
            <a:avLst/>
          </a:prstGeom>
          <a:solidFill>
            <a:srgbClr val="95C53E"/>
          </a:solidFill>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放热 </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479589" y="3992885"/>
            <a:ext cx="1906291" cy="461665"/>
          </a:xfrm>
          <a:prstGeom prst="rect">
            <a:avLst/>
          </a:prstGeom>
          <a:solidFill>
            <a:srgbClr val="95C53E"/>
          </a:solidFill>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 生成新物质 </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777772" y="4454550"/>
            <a:ext cx="10601118" cy="0"/>
          </a:xfrm>
          <a:prstGeom prst="line">
            <a:avLst/>
          </a:prstGeom>
          <a:ln>
            <a:solidFill>
              <a:srgbClr val="0E8146"/>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54659" y="5527943"/>
            <a:ext cx="902811" cy="461665"/>
          </a:xfrm>
          <a:prstGeom prst="rect">
            <a:avLst/>
          </a:prstGeom>
          <a:ln>
            <a:solidFill>
              <a:srgbClr val="0E8146"/>
            </a:solidFill>
          </a:ln>
        </p:spPr>
        <p:txBody>
          <a:bodyPr wrap="square">
            <a:spAutoFit/>
          </a:bodyPr>
          <a:lstStyle/>
          <a:p>
            <a:pPr algn="ctr"/>
            <a:r>
              <a:rPr lang="zh-CN" altLang="en-US" sz="2400" b="1" dirty="0">
                <a:solidFill>
                  <a:srgbClr val="0E8146"/>
                </a:solidFill>
                <a:latin typeface="微软雅黑" panose="020B0503020204020204" pitchFamily="34" charset="-122"/>
                <a:ea typeface="微软雅黑" panose="020B0503020204020204" pitchFamily="34" charset="-122"/>
                <a:sym typeface="Calibri" panose="020F0502020204030204" pitchFamily="34" charset="0"/>
              </a:rPr>
              <a:t>例如</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12" name="矩形 11"/>
          <p:cNvSpPr/>
          <p:nvPr/>
        </p:nvSpPr>
        <p:spPr>
          <a:xfrm>
            <a:off x="2829668" y="5434101"/>
            <a:ext cx="2236510" cy="553998"/>
          </a:xfrm>
          <a:prstGeom prst="rect">
            <a:avLst/>
          </a:prstGeom>
        </p:spPr>
        <p:txBody>
          <a:bodyPr wrap="square">
            <a:spAutoFit/>
          </a:bodyPr>
          <a:lstStyle/>
          <a:p>
            <a:pPr>
              <a:lnSpc>
                <a:spcPct val="150000"/>
              </a:lnSpc>
            </a:pPr>
            <a:r>
              <a:rPr lang="zh-CN" altLang="en-US" sz="2000" dirty="0">
                <a:solidFill>
                  <a:srgbClr val="E7E6E6">
                    <a:lumMod val="25000"/>
                  </a:srgbClr>
                </a:solidFill>
                <a:latin typeface="微软雅黑" panose="020B0503020204020204" pitchFamily="34" charset="-122"/>
                <a:ea typeface="微软雅黑" panose="020B0503020204020204" pitchFamily="34" charset="-122"/>
                <a:sym typeface="Calibri" panose="020F0502020204030204" pitchFamily="34" charset="0"/>
              </a:rPr>
              <a:t>镁条在氧气中</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sym typeface="Calibri" panose="020F0502020204030204" pitchFamily="34" charset="0"/>
              </a:rPr>
              <a:t>燃烧：</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13" name="矩形 12"/>
          <p:cNvSpPr/>
          <p:nvPr/>
        </p:nvSpPr>
        <p:spPr>
          <a:xfrm>
            <a:off x="5066178" y="5566462"/>
            <a:ext cx="2318263" cy="369332"/>
          </a:xfrm>
          <a:prstGeom prst="rect">
            <a:avLst/>
          </a:prstGeom>
        </p:spPr>
        <p:txBody>
          <a:bodyPr wrap="none">
            <a:spAutoFit/>
          </a:bodyPr>
          <a:lstStyle/>
          <a:p>
            <a:pPr lvl="0" fontAlgn="base">
              <a:lnSpc>
                <a:spcPct val="90000"/>
              </a:lnSpc>
              <a:spcBef>
                <a:spcPct val="20000"/>
              </a:spcBef>
              <a:spcAft>
                <a:spcPct val="0"/>
              </a:spcAft>
            </a:pPr>
            <a:r>
              <a:rPr lang="zh-CN" altLang="en-US" sz="2000" b="1" dirty="0">
                <a:solidFill>
                  <a:srgbClr val="0E8146"/>
                </a:solidFill>
                <a:ea typeface="微软雅黑" panose="020B0503020204020204" pitchFamily="34" charset="-122"/>
                <a:sym typeface="Calibri" panose="020F0502020204030204" pitchFamily="34" charset="0"/>
              </a:rPr>
              <a:t>2Mg  +  O</a:t>
            </a:r>
            <a:r>
              <a:rPr lang="zh-CN" altLang="en-US" b="1" dirty="0">
                <a:solidFill>
                  <a:srgbClr val="0E8146"/>
                </a:solidFill>
                <a:ea typeface="微软雅黑" panose="020B0503020204020204" pitchFamily="34" charset="-122"/>
                <a:sym typeface="Calibri" panose="020F0502020204030204" pitchFamily="34" charset="0"/>
              </a:rPr>
              <a:t>2</a:t>
            </a:r>
            <a:r>
              <a:rPr lang="zh-CN" altLang="en-US" sz="2000" b="1" dirty="0">
                <a:solidFill>
                  <a:srgbClr val="0E8146"/>
                </a:solidFill>
                <a:ea typeface="微软雅黑" panose="020B0503020204020204" pitchFamily="34" charset="-122"/>
                <a:sym typeface="Calibri" panose="020F0502020204030204" pitchFamily="34" charset="0"/>
              </a:rPr>
              <a:t>  =  2MgO</a:t>
            </a:r>
            <a:endParaRPr lang="zh-CN" altLang="en-US" sz="2000" b="1" dirty="0">
              <a:solidFill>
                <a:srgbClr val="0E8146"/>
              </a:solidFill>
              <a:latin typeface="隶书" panose="02010509060101010101" pitchFamily="49" charset="-122"/>
              <a:ea typeface="隶书" panose="02010509060101010101" pitchFamily="49" charset="-122"/>
              <a:sym typeface="Calibri" panose="020F0502020204030204" pitchFamily="34" charset="0"/>
            </a:endParaRPr>
          </a:p>
        </p:txBody>
      </p:sp>
      <p:cxnSp>
        <p:nvCxnSpPr>
          <p:cNvPr id="39" name="直接连接符 38"/>
          <p:cNvCxnSpPr/>
          <p:nvPr/>
        </p:nvCxnSpPr>
        <p:spPr>
          <a:xfrm>
            <a:off x="782911" y="5988099"/>
            <a:ext cx="10601118" cy="0"/>
          </a:xfrm>
          <a:prstGeom prst="line">
            <a:avLst/>
          </a:prstGeom>
          <a:ln>
            <a:solidFill>
              <a:srgbClr val="0E814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火灾及其分类</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文本框 109571"/>
          <p:cNvSpPr txBox="1">
            <a:spLocks noChangeArrowheads="1"/>
          </p:cNvSpPr>
          <p:nvPr/>
        </p:nvSpPr>
        <p:spPr bwMode="auto">
          <a:xfrm>
            <a:off x="836505" y="2831058"/>
            <a:ext cx="700371" cy="1815882"/>
          </a:xfrm>
          <a:prstGeom prst="rect">
            <a:avLst/>
          </a:prstGeom>
          <a:ln>
            <a:solidFill>
              <a:srgbClr val="0E8146"/>
            </a:solidFill>
          </a:ln>
        </p:spPr>
        <p:txBody>
          <a:bodyPr wrap="square">
            <a:spAutoFit/>
          </a:bodyPr>
          <a:lstStyle>
            <a:defPPr>
              <a:defRPr lang="zh-CN"/>
            </a:defPPr>
            <a:lvl1pPr algn="ctr">
              <a:defRPr sz="2800" b="1">
                <a:solidFill>
                  <a:srgbClr val="0E8146"/>
                </a:solidFill>
                <a:latin typeface="微软雅黑" panose="020B0503020204020204" pitchFamily="34" charset="-122"/>
                <a:ea typeface="微软雅黑" panose="020B0503020204020204" pitchFamily="34" charset="-122"/>
              </a:defRPr>
            </a:lvl1pPr>
          </a:lstStyle>
          <a:p>
            <a:r>
              <a:rPr lang="zh-CN" altLang="en-US" dirty="0" smtClean="0"/>
              <a:t>燃烧条件</a:t>
            </a:r>
            <a:endParaRPr lang="zh-CN" altLang="en-US" dirty="0"/>
          </a:p>
        </p:txBody>
      </p:sp>
      <p:sp>
        <p:nvSpPr>
          <p:cNvPr id="20" name="KSO_GT3"/>
          <p:cNvSpPr>
            <a:spLocks noChangeArrowheads="1"/>
          </p:cNvSpPr>
          <p:nvPr/>
        </p:nvSpPr>
        <p:spPr bwMode="auto">
          <a:xfrm rot="2400000">
            <a:off x="8625621" y="1450835"/>
            <a:ext cx="1476375" cy="2455863"/>
          </a:xfrm>
          <a:custGeom>
            <a:avLst/>
            <a:gdLst>
              <a:gd name="T0" fmla="*/ 0 w 2163650"/>
              <a:gd name="T1" fmla="*/ 0 h 4105755"/>
              <a:gd name="T2" fmla="*/ 2163650 w 2163650"/>
              <a:gd name="T3" fmla="*/ 4105755 h 4105755"/>
            </a:gdLst>
            <a:ahLst/>
            <a:cxnLst/>
            <a:rect l="T0" t="T1" r="T2" b="T3"/>
            <a:pathLst>
              <a:path w="2163650" h="4105755">
                <a:moveTo>
                  <a:pt x="502854" y="0"/>
                </a:moveTo>
                <a:lnTo>
                  <a:pt x="1660796" y="1379981"/>
                </a:lnTo>
                <a:lnTo>
                  <a:pt x="1660796" y="3071487"/>
                </a:lnTo>
                <a:lnTo>
                  <a:pt x="2163650" y="3071487"/>
                </a:lnTo>
                <a:lnTo>
                  <a:pt x="1081825" y="4105755"/>
                </a:lnTo>
                <a:lnTo>
                  <a:pt x="0" y="3071487"/>
                </a:lnTo>
                <a:lnTo>
                  <a:pt x="502854" y="3071487"/>
                </a:lnTo>
                <a:close/>
              </a:path>
            </a:pathLst>
          </a:custGeom>
          <a:solidFill>
            <a:srgbClr val="95C53E"/>
          </a:solidFill>
          <a:ln>
            <a:noFill/>
          </a:ln>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lnSpc>
                <a:spcPct val="130000"/>
              </a:lnSpc>
            </a:pP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着火源</a:t>
            </a:r>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KSO_GT2"/>
          <p:cNvSpPr>
            <a:spLocks noChangeArrowheads="1"/>
          </p:cNvSpPr>
          <p:nvPr/>
        </p:nvSpPr>
        <p:spPr bwMode="auto">
          <a:xfrm rot="2400000">
            <a:off x="6025132" y="1466789"/>
            <a:ext cx="1476375" cy="2454275"/>
          </a:xfrm>
          <a:custGeom>
            <a:avLst/>
            <a:gdLst>
              <a:gd name="T0" fmla="*/ 0 w 2163650"/>
              <a:gd name="T1" fmla="*/ 0 h 4105755"/>
              <a:gd name="T2" fmla="*/ 2163650 w 2163650"/>
              <a:gd name="T3" fmla="*/ 4105755 h 4105755"/>
            </a:gdLst>
            <a:ahLst/>
            <a:cxnLst/>
            <a:rect l="T0" t="T1" r="T2" b="T3"/>
            <a:pathLst>
              <a:path w="2163650" h="4105755">
                <a:moveTo>
                  <a:pt x="502854" y="0"/>
                </a:moveTo>
                <a:lnTo>
                  <a:pt x="1660796" y="1379981"/>
                </a:lnTo>
                <a:lnTo>
                  <a:pt x="1660796" y="3071487"/>
                </a:lnTo>
                <a:lnTo>
                  <a:pt x="2163650" y="3071487"/>
                </a:lnTo>
                <a:lnTo>
                  <a:pt x="1081825" y="4105755"/>
                </a:lnTo>
                <a:lnTo>
                  <a:pt x="0" y="3071487"/>
                </a:lnTo>
                <a:lnTo>
                  <a:pt x="502854" y="3071487"/>
                </a:lnTo>
                <a:close/>
              </a:path>
            </a:pathLst>
          </a:custGeom>
          <a:solidFill>
            <a:srgbClr val="95C53E"/>
          </a:solidFill>
          <a:ln>
            <a:noFill/>
          </a:ln>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lnSpc>
                <a:spcPct val="130000"/>
              </a:lnSpc>
            </a:pP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助燃物 </a:t>
            </a:r>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KSO_GT1"/>
          <p:cNvSpPr>
            <a:spLocks noChangeArrowheads="1"/>
          </p:cNvSpPr>
          <p:nvPr/>
        </p:nvSpPr>
        <p:spPr bwMode="auto">
          <a:xfrm rot="2400000">
            <a:off x="3471935" y="1452064"/>
            <a:ext cx="1476375" cy="2455863"/>
          </a:xfrm>
          <a:custGeom>
            <a:avLst/>
            <a:gdLst>
              <a:gd name="T0" fmla="*/ 0 w 2163650"/>
              <a:gd name="T1" fmla="*/ 0 h 4105755"/>
              <a:gd name="T2" fmla="*/ 2163650 w 2163650"/>
              <a:gd name="T3" fmla="*/ 4105755 h 4105755"/>
            </a:gdLst>
            <a:ahLst/>
            <a:cxnLst/>
            <a:rect l="T0" t="T1" r="T2" b="T3"/>
            <a:pathLst>
              <a:path w="2163650" h="4105755">
                <a:moveTo>
                  <a:pt x="502854" y="0"/>
                </a:moveTo>
                <a:lnTo>
                  <a:pt x="1660796" y="1379981"/>
                </a:lnTo>
                <a:lnTo>
                  <a:pt x="1660796" y="3071487"/>
                </a:lnTo>
                <a:lnTo>
                  <a:pt x="2163650" y="3071487"/>
                </a:lnTo>
                <a:lnTo>
                  <a:pt x="1081825" y="4105755"/>
                </a:lnTo>
                <a:lnTo>
                  <a:pt x="0" y="3071487"/>
                </a:lnTo>
                <a:lnTo>
                  <a:pt x="502854" y="3071487"/>
                </a:lnTo>
                <a:close/>
              </a:path>
            </a:pathLst>
          </a:custGeom>
          <a:solidFill>
            <a:srgbClr val="95C53E"/>
          </a:solidFill>
          <a:ln>
            <a:noFill/>
          </a:ln>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lnSpc>
                <a:spcPct val="130000"/>
              </a:lnSpc>
            </a:pP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可燃物</a:t>
            </a:r>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KSO_GT3.1.1"/>
          <p:cNvSpPr>
            <a:spLocks noChangeArrowheads="1"/>
          </p:cNvSpPr>
          <p:nvPr/>
        </p:nvSpPr>
        <p:spPr bwMode="auto">
          <a:xfrm>
            <a:off x="8195406" y="4579990"/>
            <a:ext cx="2131369"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just" eaLnBrk="0" fontAlgn="base" hangingPunct="0">
              <a:lnSpc>
                <a:spcPct val="130000"/>
              </a:lnSpc>
              <a:spcBef>
                <a:spcPct val="0"/>
              </a:spcBef>
              <a:spcAft>
                <a:spcPct val="0"/>
              </a:spcAft>
              <a:buFont typeface="Arial" panose="020B0604020202020204" pitchFamily="34" charset="0"/>
            </a:pPr>
            <a:r>
              <a:rPr lang="zh-CN" altLang="en-US" dirty="0">
                <a:solidFill>
                  <a:schemeClr val="bg2">
                    <a:lumMod val="25000"/>
                  </a:schemeClr>
                </a:solidFill>
                <a:latin typeface="微软雅黑" panose="020B0503020204020204" pitchFamily="34" charset="-122"/>
                <a:ea typeface="微软雅黑" panose="020B0503020204020204" pitchFamily="34" charset="-122"/>
              </a:rPr>
              <a:t>具有一定温度和热量的能源</a:t>
            </a:r>
            <a:r>
              <a:rPr lang="en-US" altLang="zh-CN" dirty="0">
                <a:solidFill>
                  <a:schemeClr val="bg2">
                    <a:lumMod val="25000"/>
                  </a:schemeClr>
                </a:solidFill>
                <a:latin typeface="微软雅黑" panose="020B0503020204020204" pitchFamily="34" charset="-122"/>
                <a:ea typeface="微软雅黑" panose="020B0503020204020204" pitchFamily="34" charset="-122"/>
              </a:rPr>
              <a:t>,</a:t>
            </a:r>
            <a:r>
              <a:rPr lang="zh-CN" altLang="en-US" dirty="0">
                <a:solidFill>
                  <a:schemeClr val="bg2">
                    <a:lumMod val="25000"/>
                  </a:schemeClr>
                </a:solidFill>
                <a:latin typeface="微软雅黑" panose="020B0503020204020204" pitchFamily="34" charset="-122"/>
                <a:ea typeface="微软雅黑" panose="020B0503020204020204" pitchFamily="34" charset="-122"/>
              </a:rPr>
              <a:t>或者说能引起可燃物质着火的能源称为着火源。常见的着火源有明火、电火花和高温</a:t>
            </a:r>
            <a:r>
              <a:rPr lang="zh-CN" altLang="en-US" dirty="0" smtClean="0">
                <a:solidFill>
                  <a:schemeClr val="bg2">
                    <a:lumMod val="25000"/>
                  </a:schemeClr>
                </a:solidFill>
                <a:latin typeface="微软雅黑" panose="020B0503020204020204" pitchFamily="34" charset="-122"/>
                <a:ea typeface="微软雅黑" panose="020B0503020204020204" pitchFamily="34" charset="-122"/>
              </a:rPr>
              <a:t>物体。</a:t>
            </a:r>
            <a:endParaRPr lang="zh-CN" altLang="en-US"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6" name="KSO_GT2.1.1"/>
          <p:cNvSpPr>
            <a:spLocks noChangeArrowheads="1"/>
          </p:cNvSpPr>
          <p:nvPr/>
        </p:nvSpPr>
        <p:spPr bwMode="auto">
          <a:xfrm>
            <a:off x="5360211" y="4570877"/>
            <a:ext cx="2084821"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just" eaLnBrk="0" fontAlgn="base" hangingPunct="0">
              <a:lnSpc>
                <a:spcPct val="130000"/>
              </a:lnSpc>
              <a:spcBef>
                <a:spcPct val="0"/>
              </a:spcBef>
              <a:spcAft>
                <a:spcPct val="0"/>
              </a:spcAft>
              <a:buFont typeface="Arial" panose="020B0604020202020204" pitchFamily="34" charset="0"/>
            </a:pPr>
            <a:r>
              <a:rPr lang="zh-CN" altLang="en-US" dirty="0">
                <a:solidFill>
                  <a:schemeClr val="bg2">
                    <a:lumMod val="25000"/>
                  </a:schemeClr>
                </a:solidFill>
                <a:latin typeface="微软雅黑" panose="020B0503020204020204" pitchFamily="34" charset="-122"/>
                <a:ea typeface="微软雅黑" panose="020B0503020204020204" pitchFamily="34" charset="-122"/>
              </a:rPr>
              <a:t>凡是具有较强氧化性能</a:t>
            </a:r>
            <a:r>
              <a:rPr lang="en-US" altLang="zh-CN" dirty="0">
                <a:solidFill>
                  <a:schemeClr val="bg2">
                    <a:lumMod val="25000"/>
                  </a:schemeClr>
                </a:solidFill>
                <a:latin typeface="微软雅黑" panose="020B0503020204020204" pitchFamily="34" charset="-122"/>
                <a:ea typeface="微软雅黑" panose="020B0503020204020204" pitchFamily="34" charset="-122"/>
              </a:rPr>
              <a:t>,</a:t>
            </a:r>
            <a:r>
              <a:rPr lang="zh-CN" altLang="en-US" dirty="0">
                <a:solidFill>
                  <a:schemeClr val="bg2">
                    <a:lumMod val="25000"/>
                  </a:schemeClr>
                </a:solidFill>
                <a:latin typeface="微软雅黑" panose="020B0503020204020204" pitchFamily="34" charset="-122"/>
                <a:ea typeface="微软雅黑" panose="020B0503020204020204" pitchFamily="34" charset="-122"/>
              </a:rPr>
              <a:t>能与可燃物质发生化学反应并引起燃烧的物质称为助燃物或氧化剂</a:t>
            </a:r>
            <a:r>
              <a:rPr lang="en-US" altLang="zh-CN" dirty="0">
                <a:solidFill>
                  <a:schemeClr val="bg2">
                    <a:lumMod val="25000"/>
                  </a:schemeClr>
                </a:solidFill>
                <a:latin typeface="微软雅黑" panose="020B0503020204020204" pitchFamily="34" charset="-122"/>
                <a:ea typeface="微软雅黑" panose="020B0503020204020204" pitchFamily="34" charset="-122"/>
              </a:rPr>
              <a:t>,</a:t>
            </a:r>
            <a:r>
              <a:rPr lang="zh-CN" altLang="en-US" dirty="0">
                <a:solidFill>
                  <a:schemeClr val="bg2">
                    <a:lumMod val="25000"/>
                  </a:schemeClr>
                </a:solidFill>
                <a:latin typeface="微软雅黑" panose="020B0503020204020204" pitchFamily="34" charset="-122"/>
                <a:ea typeface="微软雅黑" panose="020B0503020204020204" pitchFamily="34" charset="-122"/>
              </a:rPr>
              <a:t>如空气、氧气、</a:t>
            </a:r>
            <a:r>
              <a:rPr lang="zh-CN" altLang="en-US" dirty="0" smtClean="0">
                <a:solidFill>
                  <a:schemeClr val="bg2">
                    <a:lumMod val="25000"/>
                  </a:schemeClr>
                </a:solidFill>
                <a:latin typeface="微软雅黑" panose="020B0503020204020204" pitchFamily="34" charset="-122"/>
                <a:ea typeface="微软雅黑" panose="020B0503020204020204" pitchFamily="34" charset="-122"/>
              </a:rPr>
              <a:t>氯气。</a:t>
            </a:r>
            <a:endParaRPr lang="zh-CN" altLang="en-US"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8" name="KSO_GT1.1.1"/>
          <p:cNvSpPr>
            <a:spLocks noChangeArrowheads="1"/>
          </p:cNvSpPr>
          <p:nvPr/>
        </p:nvSpPr>
        <p:spPr bwMode="auto">
          <a:xfrm>
            <a:off x="2989000" y="4381695"/>
            <a:ext cx="1620837"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lnSpc>
                <a:spcPct val="130000"/>
              </a:lnSpc>
            </a:pPr>
            <a:r>
              <a:rPr lang="zh-CN" altLang="en-US" dirty="0">
                <a:solidFill>
                  <a:schemeClr val="bg2">
                    <a:lumMod val="25000"/>
                  </a:schemeClr>
                </a:solidFill>
                <a:latin typeface="微软雅黑" panose="020B0503020204020204" pitchFamily="34" charset="-122"/>
                <a:ea typeface="微软雅黑" panose="020B0503020204020204" pitchFamily="34" charset="-122"/>
                <a:sym typeface="华文细黑" panose="02010600040101010101" pitchFamily="2" charset="-122"/>
              </a:rPr>
              <a:t>凡是能与空气、氧气和其他氧化剂发生剧烈氧化反应的物质</a:t>
            </a:r>
            <a:r>
              <a:rPr lang="en-US" altLang="zh-CN" dirty="0">
                <a:solidFill>
                  <a:schemeClr val="bg2">
                    <a:lumMod val="25000"/>
                  </a:schemeClr>
                </a:solidFill>
                <a:latin typeface="微软雅黑" panose="020B0503020204020204" pitchFamily="34" charset="-122"/>
                <a:ea typeface="微软雅黑" panose="020B0503020204020204" pitchFamily="34" charset="-122"/>
                <a:sym typeface="华文细黑" panose="02010600040101010101" pitchFamily="2" charset="-122"/>
              </a:rPr>
              <a:t>,</a:t>
            </a:r>
            <a:r>
              <a:rPr lang="zh-CN" altLang="en-US" dirty="0">
                <a:solidFill>
                  <a:schemeClr val="bg2">
                    <a:lumMod val="25000"/>
                  </a:schemeClr>
                </a:solidFill>
                <a:latin typeface="微软雅黑" panose="020B0503020204020204" pitchFamily="34" charset="-122"/>
                <a:ea typeface="微软雅黑" panose="020B0503020204020204" pitchFamily="34" charset="-122"/>
                <a:sym typeface="华文细黑" panose="02010600040101010101" pitchFamily="2" charset="-122"/>
              </a:rPr>
              <a:t>都称为可燃物质。 </a:t>
            </a:r>
            <a:endParaRPr lang="zh-CN" altLang="en-US" dirty="0">
              <a:solidFill>
                <a:schemeClr val="bg2">
                  <a:lumMod val="25000"/>
                </a:schemeClr>
              </a:solidFill>
              <a:latin typeface="微软雅黑" panose="020B0503020204020204" pitchFamily="34" charset="-122"/>
              <a:ea typeface="微软雅黑" panose="020B0503020204020204" pitchFamily="34" charset="-122"/>
              <a:sym typeface="华文细黑" panose="02010600040101010101" pitchFamily="2" charset="-122"/>
            </a:endParaRPr>
          </a:p>
        </p:txBody>
      </p:sp>
      <p:sp>
        <p:nvSpPr>
          <p:cNvPr id="29" name="直接连接符 28"/>
          <p:cNvSpPr>
            <a:spLocks noChangeShapeType="1"/>
          </p:cNvSpPr>
          <p:nvPr/>
        </p:nvSpPr>
        <p:spPr bwMode="auto">
          <a:xfrm>
            <a:off x="2970743" y="3987557"/>
            <a:ext cx="1657350" cy="1588"/>
          </a:xfrm>
          <a:prstGeom prst="line">
            <a:avLst/>
          </a:prstGeom>
          <a:noFill/>
          <a:ln w="6350" cap="flat" cmpd="sng">
            <a:solidFill>
              <a:srgbClr val="0E8146"/>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0" name="直接连接符 29"/>
          <p:cNvSpPr>
            <a:spLocks noChangeShapeType="1"/>
          </p:cNvSpPr>
          <p:nvPr/>
        </p:nvSpPr>
        <p:spPr bwMode="auto">
          <a:xfrm>
            <a:off x="5319040" y="3989141"/>
            <a:ext cx="2125992" cy="0"/>
          </a:xfrm>
          <a:prstGeom prst="line">
            <a:avLst/>
          </a:prstGeom>
          <a:noFill/>
          <a:ln w="6350" cap="flat" cmpd="sng">
            <a:solidFill>
              <a:srgbClr val="0E8146"/>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1" name="直接连接符 30"/>
          <p:cNvSpPr>
            <a:spLocks noChangeShapeType="1"/>
          </p:cNvSpPr>
          <p:nvPr/>
        </p:nvSpPr>
        <p:spPr bwMode="auto">
          <a:xfrm>
            <a:off x="8009024" y="3973374"/>
            <a:ext cx="2334880" cy="0"/>
          </a:xfrm>
          <a:prstGeom prst="line">
            <a:avLst/>
          </a:prstGeom>
          <a:noFill/>
          <a:ln w="6350" cap="flat" cmpd="sng">
            <a:solidFill>
              <a:srgbClr val="0E8146"/>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文本占位符 110593"/>
          <p:cNvSpPr>
            <a:spLocks noGrp="1" noChangeArrowheads="1"/>
          </p:cNvSpPr>
          <p:nvPr>
            <p:ph type="body" idx="4294967295"/>
          </p:nvPr>
        </p:nvSpPr>
        <p:spPr>
          <a:xfrm>
            <a:off x="2888959" y="3408976"/>
            <a:ext cx="1515243" cy="2323713"/>
          </a:xfrm>
          <a:prstGeom prst="rect">
            <a:avLst/>
          </a:prstGeom>
        </p:spPr>
        <p:txBody>
          <a:bodyPr wrap="square">
            <a:spAutoFit/>
          </a:bodyPr>
          <a:lstStyle/>
          <a:p>
            <a:pPr marL="342900" indent="-342900">
              <a:lnSpc>
                <a:spcPct val="150000"/>
              </a:lnSpc>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  着火</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  </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自燃</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  </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闪燃</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TW" altLang="en-US" sz="2000" dirty="0">
                <a:solidFill>
                  <a:srgbClr val="E7E6E6">
                    <a:lumMod val="25000"/>
                  </a:srgbClr>
                </a:solidFill>
                <a:latin typeface="微软雅黑" panose="020B0503020204020204" pitchFamily="34" charset="-122"/>
                <a:ea typeface="微软雅黑" panose="020B0503020204020204" pitchFamily="34" charset="-122"/>
              </a:rPr>
              <a:t>  爆燃</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6"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火灾及其分类</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 name="组合 4"/>
          <p:cNvGrpSpPr/>
          <p:nvPr/>
        </p:nvGrpSpPr>
        <p:grpSpPr>
          <a:xfrm>
            <a:off x="1956777" y="2384381"/>
            <a:ext cx="8278447" cy="3956981"/>
            <a:chOff x="2143055" y="2384381"/>
            <a:chExt cx="8278447" cy="3956981"/>
          </a:xfrm>
        </p:grpSpPr>
        <p:grpSp>
          <p:nvGrpSpPr>
            <p:cNvPr id="4" name="组合 3"/>
            <p:cNvGrpSpPr/>
            <p:nvPr/>
          </p:nvGrpSpPr>
          <p:grpSpPr>
            <a:xfrm>
              <a:off x="2143055" y="2390563"/>
              <a:ext cx="3353893" cy="3837319"/>
              <a:chOff x="2143055" y="2390563"/>
              <a:chExt cx="3353893" cy="3837319"/>
            </a:xfrm>
          </p:grpSpPr>
          <p:sp>
            <p:nvSpPr>
              <p:cNvPr id="2" name="矩形 1"/>
              <p:cNvSpPr/>
              <p:nvPr/>
            </p:nvSpPr>
            <p:spPr>
              <a:xfrm>
                <a:off x="2143055" y="2693449"/>
                <a:ext cx="3353893" cy="3534433"/>
              </a:xfrm>
              <a:prstGeom prst="rect">
                <a:avLst/>
              </a:prstGeom>
              <a:noFill/>
              <a:ln w="6350">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595" name="文本框 110595"/>
              <p:cNvSpPr txBox="1">
                <a:spLocks noChangeArrowheads="1"/>
              </p:cNvSpPr>
              <p:nvPr/>
            </p:nvSpPr>
            <p:spPr bwMode="auto">
              <a:xfrm>
                <a:off x="2143055" y="2390563"/>
                <a:ext cx="2264321" cy="523220"/>
              </a:xfrm>
              <a:prstGeom prst="rect">
                <a:avLst/>
              </a:prstGeom>
              <a:solidFill>
                <a:schemeClr val="bg1"/>
              </a:solidFill>
              <a:ln>
                <a:solidFill>
                  <a:srgbClr val="0E8146"/>
                </a:solidFill>
              </a:ln>
            </p:spPr>
            <p:txBody>
              <a:bodyPr wrap="square">
                <a:spAutoFit/>
              </a:bodyPr>
              <a:lstStyle>
                <a:defPPr>
                  <a:defRPr lang="zh-CN"/>
                </a:defPPr>
                <a:lvl1pPr algn="ctr">
                  <a:defRPr sz="2800" b="1">
                    <a:solidFill>
                      <a:srgbClr val="0E8146"/>
                    </a:solidFill>
                    <a:latin typeface="微软雅黑" panose="020B0503020204020204" pitchFamily="34" charset="-122"/>
                    <a:ea typeface="微软雅黑" panose="020B0503020204020204" pitchFamily="34" charset="-122"/>
                  </a:defRPr>
                </a:lvl1pPr>
              </a:lstStyle>
              <a:p>
                <a:r>
                  <a:rPr lang="zh-CN" altLang="en-US" dirty="0" smtClean="0"/>
                  <a:t>燃烧种类</a:t>
                </a:r>
                <a:endParaRPr lang="zh-CN" altLang="en-US" dirty="0"/>
              </a:p>
            </p:txBody>
          </p:sp>
        </p:grpSp>
        <p:grpSp>
          <p:nvGrpSpPr>
            <p:cNvPr id="3" name="组合 2"/>
            <p:cNvGrpSpPr/>
            <p:nvPr/>
          </p:nvGrpSpPr>
          <p:grpSpPr>
            <a:xfrm>
              <a:off x="7067609" y="2384381"/>
              <a:ext cx="3353893" cy="3956981"/>
              <a:chOff x="7067609" y="2384381"/>
              <a:chExt cx="3353893" cy="3956981"/>
            </a:xfrm>
          </p:grpSpPr>
          <p:sp>
            <p:nvSpPr>
              <p:cNvPr id="11" name="文本框 111621"/>
              <p:cNvSpPr txBox="1">
                <a:spLocks noChangeArrowheads="1"/>
              </p:cNvSpPr>
              <p:nvPr/>
            </p:nvSpPr>
            <p:spPr bwMode="auto">
              <a:xfrm>
                <a:off x="7950728" y="3427744"/>
                <a:ext cx="2344156" cy="2913618"/>
              </a:xfrm>
              <a:prstGeom prst="rect">
                <a:avLst/>
              </a:prstGeom>
            </p:spPr>
            <p:txBody>
              <a:bodyPr wrap="square">
                <a:spAutoFit/>
              </a:bodyPr>
              <a:lstStyle>
                <a:lvl1pPr marL="342900" indent="-342900">
                  <a:lnSpc>
                    <a:spcPct val="150000"/>
                  </a:lnSpc>
                  <a:spcBef>
                    <a:spcPts val="1000"/>
                  </a:spcBef>
                  <a:buFont typeface="Wingdings" panose="05000000000000000000" pitchFamily="2" charset="2"/>
                  <a:buChar char="l"/>
                  <a:defRPr sz="2000">
                    <a:solidFill>
                      <a:srgbClr val="E7E6E6">
                        <a:lumMod val="25000"/>
                      </a:srgb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TW" altLang="en-US" dirty="0"/>
                  <a:t>分解</a:t>
                </a:r>
                <a:r>
                  <a:rPr lang="zh-TW" altLang="en-US" dirty="0" smtClean="0"/>
                  <a:t>燃烧</a:t>
                </a:r>
                <a:endParaRPr lang="en-US" altLang="zh-TW" dirty="0" smtClean="0"/>
              </a:p>
              <a:p>
                <a:r>
                  <a:rPr lang="zh-TW" altLang="en-US" dirty="0" smtClean="0"/>
                  <a:t>扩散燃烧</a:t>
                </a:r>
                <a:endParaRPr lang="en-US" altLang="zh-TW" dirty="0" smtClean="0"/>
              </a:p>
              <a:p>
                <a:r>
                  <a:rPr lang="zh-TW" altLang="en-US" dirty="0" smtClean="0"/>
                  <a:t>表面</a:t>
                </a:r>
                <a:r>
                  <a:rPr lang="zh-TW" altLang="en-US" dirty="0"/>
                  <a:t>燃烧</a:t>
                </a:r>
                <a:endParaRPr lang="zh-CN" altLang="en-US" dirty="0"/>
              </a:p>
              <a:p>
                <a:r>
                  <a:rPr lang="zh-TW" altLang="en-US" dirty="0"/>
                  <a:t>蒸发燃烧</a:t>
                </a:r>
                <a:endParaRPr lang="zh-CN" altLang="en-US" dirty="0"/>
              </a:p>
              <a:p>
                <a:endParaRPr lang="zh-CN" altLang="en-US" dirty="0"/>
              </a:p>
            </p:txBody>
          </p:sp>
          <p:sp>
            <p:nvSpPr>
              <p:cNvPr id="13" name="矩形 12"/>
              <p:cNvSpPr/>
              <p:nvPr/>
            </p:nvSpPr>
            <p:spPr>
              <a:xfrm>
                <a:off x="7067609" y="2693449"/>
                <a:ext cx="3353893" cy="3534433"/>
              </a:xfrm>
              <a:prstGeom prst="rect">
                <a:avLst/>
              </a:prstGeom>
              <a:noFill/>
              <a:ln w="6350">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111624"/>
              <p:cNvSpPr txBox="1">
                <a:spLocks noChangeArrowheads="1"/>
              </p:cNvSpPr>
              <p:nvPr/>
            </p:nvSpPr>
            <p:spPr bwMode="auto">
              <a:xfrm>
                <a:off x="8621277" y="2384381"/>
                <a:ext cx="1800225" cy="523220"/>
              </a:xfrm>
              <a:prstGeom prst="rect">
                <a:avLst/>
              </a:prstGeom>
              <a:solidFill>
                <a:schemeClr val="bg1"/>
              </a:solidFill>
              <a:ln>
                <a:solidFill>
                  <a:srgbClr val="0E8146"/>
                </a:solidFill>
              </a:ln>
            </p:spPr>
            <p:txBody>
              <a:bodyPr wrap="square">
                <a:spAutoFit/>
              </a:bodyPr>
              <a:lstStyle>
                <a:defPPr>
                  <a:defRPr lang="zh-CN"/>
                </a:defPPr>
                <a:lvl1pPr algn="ctr">
                  <a:defRPr sz="2800" b="1">
                    <a:solidFill>
                      <a:srgbClr val="0E8146"/>
                    </a:solidFill>
                    <a:latin typeface="微软雅黑" panose="020B0503020204020204" pitchFamily="34" charset="-122"/>
                    <a:ea typeface="微软雅黑" panose="020B0503020204020204" pitchFamily="34" charset="-122"/>
                  </a:defRPr>
                </a:lvl1pPr>
              </a:lstStyle>
              <a:p>
                <a:r>
                  <a:rPr lang="zh-CN" altLang="en-US" dirty="0" smtClean="0"/>
                  <a:t>燃烧形式</a:t>
                </a:r>
                <a:endParaRPr lang="zh-CN" altLang="en-US" dirty="0"/>
              </a:p>
            </p:txBody>
          </p:sp>
        </p:gr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文本框 115715"/>
          <p:cNvSpPr txBox="1">
            <a:spLocks noChangeArrowheads="1"/>
          </p:cNvSpPr>
          <p:nvPr/>
        </p:nvSpPr>
        <p:spPr bwMode="auto">
          <a:xfrm>
            <a:off x="1076009" y="1523390"/>
            <a:ext cx="2231071" cy="523220"/>
          </a:xfrm>
          <a:prstGeom prst="rect">
            <a:avLst/>
          </a:prstGeom>
          <a:ln>
            <a:solidFill>
              <a:srgbClr val="0E8146"/>
            </a:solidFill>
          </a:ln>
        </p:spPr>
        <p:txBody>
          <a:bodyPr wrap="square">
            <a:spAutoFit/>
          </a:bodyPr>
          <a:lstStyle>
            <a:defPPr>
              <a:defRPr lang="zh-CN"/>
            </a:defPPr>
            <a:lvl1pPr algn="ctr">
              <a:defRPr sz="2800" b="1">
                <a:solidFill>
                  <a:srgbClr val="0E8146"/>
                </a:solidFill>
                <a:latin typeface="微软雅黑" panose="020B0503020204020204" pitchFamily="34" charset="-122"/>
                <a:ea typeface="微软雅黑" panose="020B0503020204020204" pitchFamily="34" charset="-122"/>
              </a:defRPr>
            </a:lvl1pPr>
          </a:lstStyle>
          <a:p>
            <a:r>
              <a:rPr lang="zh-CN" altLang="en-US" dirty="0" smtClean="0"/>
              <a:t>什么是火灾</a:t>
            </a:r>
            <a:endParaRPr lang="zh-CN" altLang="en-US" dirty="0"/>
          </a:p>
        </p:txBody>
      </p:sp>
      <p:sp>
        <p:nvSpPr>
          <p:cNvPr id="6"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火灾及其分类</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矩形 1"/>
          <p:cNvSpPr/>
          <p:nvPr/>
        </p:nvSpPr>
        <p:spPr>
          <a:xfrm>
            <a:off x="1207254" y="2341744"/>
            <a:ext cx="7059136" cy="553998"/>
          </a:xfrm>
          <a:prstGeom prst="rect">
            <a:avLst/>
          </a:prstGeom>
        </p:spPr>
        <p:txBody>
          <a:bodyPr wrap="square">
            <a:spAutoFit/>
          </a:bodyPr>
          <a:lstStyle/>
          <a:p>
            <a:pPr>
              <a:lnSpc>
                <a:spcPct val="150000"/>
              </a:lnSpc>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凡在时间或空间上失去控制的燃烧所造成的灾害，都称为</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火灾</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076009" y="2968221"/>
            <a:ext cx="9820591" cy="0"/>
          </a:xfrm>
          <a:prstGeom prst="line">
            <a:avLst/>
          </a:prstGeom>
          <a:ln>
            <a:solidFill>
              <a:srgbClr val="0E8146"/>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8844677" y="3596691"/>
            <a:ext cx="2051923" cy="523220"/>
          </a:xfrm>
          <a:prstGeom prst="rect">
            <a:avLst/>
          </a:prstGeom>
          <a:ln>
            <a:solidFill>
              <a:srgbClr val="0E8146"/>
            </a:solidFill>
          </a:ln>
        </p:spPr>
        <p:txBody>
          <a:bodyPr wrap="square">
            <a:spAutoFit/>
          </a:bodyPr>
          <a:lstStyle/>
          <a:p>
            <a:pPr algn="ctr"/>
            <a:r>
              <a:rPr lang="zh-CN" altLang="en-US" sz="2800" b="1" dirty="0">
                <a:solidFill>
                  <a:srgbClr val="0E8146"/>
                </a:solidFill>
                <a:latin typeface="微软雅黑" panose="020B0503020204020204" pitchFamily="34" charset="-122"/>
                <a:ea typeface="微软雅黑" panose="020B0503020204020204" pitchFamily="34" charset="-122"/>
              </a:rPr>
              <a:t>分类</a:t>
            </a:r>
            <a:endParaRPr lang="zh-CN" altLang="en-US" sz="2800" b="1" dirty="0">
              <a:solidFill>
                <a:srgbClr val="0E8146"/>
              </a:solidFill>
              <a:latin typeface="微软雅黑" panose="020B0503020204020204" pitchFamily="34" charset="-122"/>
              <a:ea typeface="微软雅黑" panose="020B0503020204020204" pitchFamily="34" charset="-122"/>
            </a:endParaRPr>
          </a:p>
        </p:txBody>
      </p:sp>
      <p:graphicFrame>
        <p:nvGraphicFramePr>
          <p:cNvPr id="9" name="表格 8"/>
          <p:cNvGraphicFramePr>
            <a:graphicFrameLocks noGrp="1"/>
          </p:cNvGraphicFramePr>
          <p:nvPr/>
        </p:nvGraphicFramePr>
        <p:xfrm>
          <a:off x="1207254" y="4678053"/>
          <a:ext cx="9689345" cy="1650992"/>
        </p:xfrm>
        <a:graphic>
          <a:graphicData uri="http://schemas.openxmlformats.org/drawingml/2006/table">
            <a:tbl>
              <a:tblPr/>
              <a:tblGrid>
                <a:gridCol w="1666680"/>
                <a:gridCol w="1875739"/>
                <a:gridCol w="1146887"/>
                <a:gridCol w="1666680"/>
                <a:gridCol w="1358390"/>
                <a:gridCol w="1974969"/>
              </a:tblGrid>
              <a:tr h="381627">
                <a:tc>
                  <a:txBody>
                    <a:bodyPr/>
                    <a:lstStyle/>
                    <a:p>
                      <a:pPr algn="ctr" fontAlgn="ctr"/>
                      <a:r>
                        <a:rPr lang="en-US" sz="2000" b="1" i="0" u="none" strike="noStrike" dirty="0">
                          <a:solidFill>
                            <a:schemeClr val="bg1"/>
                          </a:solidFill>
                          <a:effectLst/>
                          <a:latin typeface="微软雅黑" panose="020B0503020204020204" pitchFamily="34" charset="-122"/>
                          <a:ea typeface="微软雅黑" panose="020B0503020204020204" pitchFamily="34" charset="-122"/>
                        </a:rPr>
                        <a:t>A</a:t>
                      </a:r>
                      <a:r>
                        <a:rPr lang="zh-CN" altLang="en-US" sz="2000" b="1" i="0" u="none" strike="noStrike" dirty="0">
                          <a:solidFill>
                            <a:schemeClr val="bg1"/>
                          </a:solidFill>
                          <a:effectLst/>
                          <a:latin typeface="微软雅黑" panose="020B0503020204020204" pitchFamily="34" charset="-122"/>
                          <a:ea typeface="微软雅黑" panose="020B0503020204020204" pitchFamily="34" charset="-122"/>
                        </a:rPr>
                        <a:t>类</a:t>
                      </a:r>
                      <a:endParaRPr lang="zh-CN" altLang="en-US" sz="20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95C53E"/>
                    </a:solidFill>
                  </a:tcPr>
                </a:tc>
                <a:tc>
                  <a:txBody>
                    <a:bodyPr/>
                    <a:lstStyle/>
                    <a:p>
                      <a:pPr algn="ctr" fontAlgn="ctr"/>
                      <a:r>
                        <a:rPr lang="en-US" sz="2000" b="1" i="0" u="none" strike="noStrike">
                          <a:solidFill>
                            <a:schemeClr val="bg1"/>
                          </a:solidFill>
                          <a:effectLst/>
                          <a:latin typeface="微软雅黑" panose="020B0503020204020204" pitchFamily="34" charset="-122"/>
                          <a:ea typeface="微软雅黑" panose="020B0503020204020204" pitchFamily="34" charset="-122"/>
                        </a:rPr>
                        <a:t> B</a:t>
                      </a:r>
                      <a:r>
                        <a:rPr lang="zh-CN" altLang="en-US" sz="2000" b="1" i="0" u="none" strike="noStrike">
                          <a:solidFill>
                            <a:schemeClr val="bg1"/>
                          </a:solidFill>
                          <a:effectLst/>
                          <a:latin typeface="微软雅黑" panose="020B0503020204020204" pitchFamily="34" charset="-122"/>
                          <a:ea typeface="微软雅黑" panose="020B0503020204020204" pitchFamily="34" charset="-122"/>
                        </a:rPr>
                        <a:t>类</a:t>
                      </a:r>
                      <a:endParaRPr lang="zh-CN" altLang="en-US" sz="2000" b="1" i="0" u="none" strike="noStrike">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95C53E"/>
                    </a:solidFill>
                  </a:tcPr>
                </a:tc>
                <a:tc>
                  <a:txBody>
                    <a:bodyPr/>
                    <a:lstStyle/>
                    <a:p>
                      <a:pPr algn="ctr" fontAlgn="ctr"/>
                      <a:r>
                        <a:rPr lang="en-US" sz="2000" b="1" i="0" u="none" strike="noStrike">
                          <a:solidFill>
                            <a:schemeClr val="bg1"/>
                          </a:solidFill>
                          <a:effectLst/>
                          <a:latin typeface="微软雅黑" panose="020B0503020204020204" pitchFamily="34" charset="-122"/>
                          <a:ea typeface="微软雅黑" panose="020B0503020204020204" pitchFamily="34" charset="-122"/>
                        </a:rPr>
                        <a:t>C</a:t>
                      </a:r>
                      <a:r>
                        <a:rPr lang="zh-CN" altLang="en-US" sz="2000" b="1" i="0" u="none" strike="noStrike">
                          <a:solidFill>
                            <a:schemeClr val="bg1"/>
                          </a:solidFill>
                          <a:effectLst/>
                          <a:latin typeface="微软雅黑" panose="020B0503020204020204" pitchFamily="34" charset="-122"/>
                          <a:ea typeface="微软雅黑" panose="020B0503020204020204" pitchFamily="34" charset="-122"/>
                        </a:rPr>
                        <a:t>类</a:t>
                      </a:r>
                      <a:endParaRPr lang="zh-CN" altLang="en-US" sz="2000" b="1" i="0" u="none" strike="noStrike">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95C53E"/>
                    </a:solidFill>
                  </a:tcPr>
                </a:tc>
                <a:tc>
                  <a:txBody>
                    <a:bodyPr/>
                    <a:lstStyle/>
                    <a:p>
                      <a:pPr algn="ctr" fontAlgn="ctr"/>
                      <a:r>
                        <a:rPr lang="en-US" sz="2000" b="1" i="0" u="none" strike="noStrike">
                          <a:solidFill>
                            <a:schemeClr val="bg1"/>
                          </a:solidFill>
                          <a:effectLst/>
                          <a:latin typeface="微软雅黑" panose="020B0503020204020204" pitchFamily="34" charset="-122"/>
                          <a:ea typeface="微软雅黑" panose="020B0503020204020204" pitchFamily="34" charset="-122"/>
                        </a:rPr>
                        <a:t> D</a:t>
                      </a:r>
                      <a:r>
                        <a:rPr lang="zh-CN" altLang="en-US" sz="2000" b="1" i="0" u="none" strike="noStrike">
                          <a:solidFill>
                            <a:schemeClr val="bg1"/>
                          </a:solidFill>
                          <a:effectLst/>
                          <a:latin typeface="微软雅黑" panose="020B0503020204020204" pitchFamily="34" charset="-122"/>
                          <a:ea typeface="微软雅黑" panose="020B0503020204020204" pitchFamily="34" charset="-122"/>
                        </a:rPr>
                        <a:t>类</a:t>
                      </a:r>
                      <a:endParaRPr lang="zh-CN" altLang="en-US" sz="2000" b="1" i="0" u="none" strike="noStrike">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95C53E"/>
                    </a:solidFill>
                  </a:tcPr>
                </a:tc>
                <a:tc>
                  <a:txBody>
                    <a:bodyPr/>
                    <a:lstStyle/>
                    <a:p>
                      <a:pPr algn="ctr" fontAlgn="ctr"/>
                      <a:r>
                        <a:rPr lang="en-US" sz="2000" b="1" i="0" u="none" strike="noStrike" dirty="0">
                          <a:solidFill>
                            <a:schemeClr val="bg1"/>
                          </a:solidFill>
                          <a:effectLst/>
                          <a:latin typeface="微软雅黑" panose="020B0503020204020204" pitchFamily="34" charset="-122"/>
                          <a:ea typeface="微软雅黑" panose="020B0503020204020204" pitchFamily="34" charset="-122"/>
                        </a:rPr>
                        <a:t>E</a:t>
                      </a:r>
                      <a:r>
                        <a:rPr lang="zh-CN" altLang="en-US" sz="2000" b="1" i="0" u="none" strike="noStrike" dirty="0">
                          <a:solidFill>
                            <a:schemeClr val="bg1"/>
                          </a:solidFill>
                          <a:effectLst/>
                          <a:latin typeface="微软雅黑" panose="020B0503020204020204" pitchFamily="34" charset="-122"/>
                          <a:ea typeface="微软雅黑" panose="020B0503020204020204" pitchFamily="34" charset="-122"/>
                        </a:rPr>
                        <a:t>类</a:t>
                      </a:r>
                      <a:endParaRPr lang="zh-CN" altLang="en-US" sz="20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95C53E"/>
                    </a:solidFill>
                  </a:tcPr>
                </a:tc>
                <a:tc>
                  <a:txBody>
                    <a:bodyPr/>
                    <a:lstStyle/>
                    <a:p>
                      <a:pPr algn="ctr" fontAlgn="ctr"/>
                      <a:r>
                        <a:rPr lang="en-US" sz="2000" b="1" i="0" u="none" strike="noStrike">
                          <a:solidFill>
                            <a:schemeClr val="bg1"/>
                          </a:solidFill>
                          <a:effectLst/>
                          <a:latin typeface="微软雅黑" panose="020B0503020204020204" pitchFamily="34" charset="-122"/>
                          <a:ea typeface="微软雅黑" panose="020B0503020204020204" pitchFamily="34" charset="-122"/>
                        </a:rPr>
                        <a:t> F</a:t>
                      </a:r>
                      <a:r>
                        <a:rPr lang="zh-CN" altLang="en-US" sz="2000" b="1" i="0" u="none" strike="noStrike">
                          <a:solidFill>
                            <a:schemeClr val="bg1"/>
                          </a:solidFill>
                          <a:effectLst/>
                          <a:latin typeface="微软雅黑" panose="020B0503020204020204" pitchFamily="34" charset="-122"/>
                          <a:ea typeface="微软雅黑" panose="020B0503020204020204" pitchFamily="34" charset="-122"/>
                        </a:rPr>
                        <a:t>类</a:t>
                      </a:r>
                      <a:endParaRPr lang="zh-CN" altLang="en-US" sz="2000" b="1" i="0" u="none" strike="noStrike">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28575"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solidFill>
                      <a:srgbClr val="95C53E"/>
                    </a:solidFill>
                  </a:tcPr>
                </a:tc>
              </a:tr>
              <a:tr h="1269365">
                <a:tc>
                  <a:txBody>
                    <a:bodyPr/>
                    <a:lstStyle/>
                    <a:p>
                      <a:pPr algn="ctr" fontAlgn="ctr"/>
                      <a:r>
                        <a:rPr lang="zh-CN" altLang="en-US" sz="2000" b="1" i="0" u="none" strike="noStrike" dirty="0">
                          <a:solidFill>
                            <a:schemeClr val="bg1"/>
                          </a:solidFill>
                          <a:effectLst/>
                          <a:latin typeface="微软雅黑" panose="020B0503020204020204" pitchFamily="34" charset="-122"/>
                          <a:ea typeface="微软雅黑" panose="020B0503020204020204" pitchFamily="34" charset="-122"/>
                        </a:rPr>
                        <a:t>固体物质火灾</a:t>
                      </a:r>
                      <a:endParaRPr lang="zh-CN" altLang="en-US" sz="20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95C53E">
                        <a:alpha val="53000"/>
                      </a:srgbClr>
                    </a:solidFill>
                  </a:tcPr>
                </a:tc>
                <a:tc>
                  <a:txBody>
                    <a:bodyPr/>
                    <a:lstStyle/>
                    <a:p>
                      <a:pPr algn="ctr" fontAlgn="ctr"/>
                      <a:r>
                        <a:rPr lang="zh-CN" altLang="en-US" sz="2000" b="1" i="0" u="none" strike="noStrike" dirty="0">
                          <a:solidFill>
                            <a:schemeClr val="bg1"/>
                          </a:solidFill>
                          <a:effectLst/>
                          <a:latin typeface="微软雅黑" panose="020B0503020204020204" pitchFamily="34" charset="-122"/>
                          <a:ea typeface="微软雅黑" panose="020B0503020204020204" pitchFamily="34" charset="-122"/>
                        </a:rPr>
                        <a:t>液体或可熔化的固体物质火灾</a:t>
                      </a:r>
                      <a:endParaRPr lang="zh-CN" altLang="en-US" sz="20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95C53E">
                        <a:alpha val="53000"/>
                      </a:srgbClr>
                    </a:solidFill>
                  </a:tcPr>
                </a:tc>
                <a:tc>
                  <a:txBody>
                    <a:bodyPr/>
                    <a:lstStyle/>
                    <a:p>
                      <a:pPr algn="ctr" fontAlgn="ctr"/>
                      <a:r>
                        <a:rPr lang="zh-CN" altLang="en-US" sz="2000" b="1" i="0" u="none" strike="noStrike" dirty="0">
                          <a:solidFill>
                            <a:schemeClr val="bg1"/>
                          </a:solidFill>
                          <a:effectLst/>
                          <a:latin typeface="微软雅黑" panose="020B0503020204020204" pitchFamily="34" charset="-122"/>
                          <a:ea typeface="微软雅黑" panose="020B0503020204020204" pitchFamily="34" charset="-122"/>
                        </a:rPr>
                        <a:t>气体火灾</a:t>
                      </a:r>
                      <a:endParaRPr lang="zh-CN" altLang="en-US" sz="20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95C53E">
                        <a:alpha val="53000"/>
                      </a:srgbClr>
                    </a:solidFill>
                  </a:tcPr>
                </a:tc>
                <a:tc>
                  <a:txBody>
                    <a:bodyPr/>
                    <a:lstStyle/>
                    <a:p>
                      <a:pPr algn="ctr" fontAlgn="ctr"/>
                      <a:r>
                        <a:rPr lang="zh-CN" altLang="en-US" sz="2000" b="1" i="0" u="none" strike="noStrike" dirty="0">
                          <a:solidFill>
                            <a:schemeClr val="bg1"/>
                          </a:solidFill>
                          <a:effectLst/>
                          <a:latin typeface="微软雅黑" panose="020B0503020204020204" pitchFamily="34" charset="-122"/>
                          <a:ea typeface="微软雅黑" panose="020B0503020204020204" pitchFamily="34" charset="-122"/>
                        </a:rPr>
                        <a:t>金属火灾</a:t>
                      </a:r>
                      <a:endParaRPr lang="zh-CN" altLang="en-US" sz="20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95C53E">
                        <a:alpha val="53000"/>
                      </a:srgbClr>
                    </a:solidFill>
                  </a:tcPr>
                </a:tc>
                <a:tc>
                  <a:txBody>
                    <a:bodyPr/>
                    <a:lstStyle/>
                    <a:p>
                      <a:pPr algn="ctr" fontAlgn="ctr"/>
                      <a:r>
                        <a:rPr lang="zh-CN" altLang="en-US" sz="2000" b="1" i="0" u="none" strike="noStrike" dirty="0">
                          <a:solidFill>
                            <a:schemeClr val="bg1"/>
                          </a:solidFill>
                          <a:effectLst/>
                          <a:latin typeface="微软雅黑" panose="020B0503020204020204" pitchFamily="34" charset="-122"/>
                          <a:ea typeface="微软雅黑" panose="020B0503020204020204" pitchFamily="34" charset="-122"/>
                        </a:rPr>
                        <a:t>带电火灾</a:t>
                      </a:r>
                      <a:endParaRPr lang="zh-CN" altLang="en-US" sz="20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95C53E">
                        <a:alpha val="53000"/>
                      </a:srgbClr>
                    </a:solidFill>
                  </a:tcPr>
                </a:tc>
                <a:tc>
                  <a:txBody>
                    <a:bodyPr/>
                    <a:lstStyle/>
                    <a:p>
                      <a:pPr algn="ctr" fontAlgn="ctr"/>
                      <a:r>
                        <a:rPr lang="zh-CN" altLang="en-US" sz="2000" b="1" i="0" u="none" strike="noStrike" dirty="0">
                          <a:solidFill>
                            <a:schemeClr val="bg1"/>
                          </a:solidFill>
                          <a:effectLst/>
                          <a:latin typeface="微软雅黑" panose="020B0503020204020204" pitchFamily="34" charset="-122"/>
                          <a:ea typeface="微软雅黑" panose="020B0503020204020204" pitchFamily="34" charset="-122"/>
                        </a:rPr>
                        <a:t>火灾   烹饪器具内的烹饪物火灾</a:t>
                      </a:r>
                      <a:endParaRPr lang="zh-CN" altLang="en-US" sz="20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solidFill>
                      <a:srgbClr val="95C53E">
                        <a:alpha val="53000"/>
                      </a:srgbClr>
                    </a:solid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8146"/>
        </a:solidFill>
        <a:effectLst/>
      </p:bgPr>
    </p:bg>
    <p:spTree>
      <p:nvGrpSpPr>
        <p:cNvPr id="1" name=""/>
        <p:cNvGrpSpPr/>
        <p:nvPr/>
      </p:nvGrpSpPr>
      <p:grpSpPr>
        <a:xfrm>
          <a:off x="0" y="0"/>
          <a:ext cx="0" cy="0"/>
          <a:chOff x="0" y="0"/>
          <a:chExt cx="0" cy="0"/>
        </a:xfrm>
      </p:grpSpPr>
      <p:sp>
        <p:nvSpPr>
          <p:cNvPr id="9" name="矩形 5"/>
          <p:cNvSpPr>
            <a:spLocks noChangeArrowheads="1"/>
          </p:cNvSpPr>
          <p:nvPr/>
        </p:nvSpPr>
        <p:spPr bwMode="auto">
          <a:xfrm>
            <a:off x="0" y="4477418"/>
            <a:ext cx="12192000" cy="936791"/>
          </a:xfrm>
          <a:prstGeom prst="rect">
            <a:avLst/>
          </a:prstGeom>
          <a:solidFill>
            <a:srgbClr val="95C53E"/>
          </a:solidFill>
          <a:ln>
            <a:noFill/>
          </a:ln>
        </p:spPr>
        <p:txBody>
          <a:bodyPr anchor="ctr"/>
          <a:lstStyle/>
          <a:p>
            <a:pPr algn="ctr"/>
            <a:endParaRPr lang="zh-CN" altLang="zh-CN">
              <a:solidFill>
                <a:srgbClr val="FFFFFF"/>
              </a:solidFill>
            </a:endParaRPr>
          </a:p>
        </p:txBody>
      </p:sp>
      <p:sp>
        <p:nvSpPr>
          <p:cNvPr id="11" name="矩形 4"/>
          <p:cNvSpPr>
            <a:spLocks noChangeArrowheads="1"/>
          </p:cNvSpPr>
          <p:nvPr/>
        </p:nvSpPr>
        <p:spPr bwMode="auto">
          <a:xfrm>
            <a:off x="4891283" y="4653425"/>
            <a:ext cx="6904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3200" b="1" dirty="0">
                <a:solidFill>
                  <a:prstClr val="white"/>
                </a:solidFill>
                <a:ea typeface="微软雅黑" panose="020B0503020204020204" pitchFamily="34" charset="-122"/>
                <a:sym typeface="Arial" panose="020B0604020202020204" pitchFamily="34" charset="0"/>
              </a:rPr>
              <a:t>危险化学品的概念和分类</a:t>
            </a:r>
            <a:endParaRPr lang="zh-CN" altLang="en-US" sz="3200" b="1" dirty="0">
              <a:solidFill>
                <a:prstClr val="white"/>
              </a:solidFill>
              <a:ea typeface="微软雅黑" panose="020B0503020204020204" pitchFamily="34" charset="-122"/>
              <a:sym typeface="Arial" panose="020B0604020202020204" pitchFamily="34" charset="0"/>
            </a:endParaRPr>
          </a:p>
        </p:txBody>
      </p:sp>
      <p:sp>
        <p:nvSpPr>
          <p:cNvPr id="12" name="矩形 2"/>
          <p:cNvSpPr>
            <a:spLocks noChangeArrowheads="1"/>
          </p:cNvSpPr>
          <p:nvPr/>
        </p:nvSpPr>
        <p:spPr bwMode="auto">
          <a:xfrm>
            <a:off x="8855110" y="3482207"/>
            <a:ext cx="2940740"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sz="5865" dirty="0">
                <a:solidFill>
                  <a:prstClr val="white"/>
                </a:solidFill>
                <a:latin typeface="Impact" panose="020B0806030902050204" pitchFamily="34" charset="0"/>
                <a:sym typeface="Impact" panose="020B0806030902050204" pitchFamily="34" charset="0"/>
              </a:rPr>
              <a:t>PART ONE</a:t>
            </a:r>
            <a:endParaRPr lang="zh-CN" altLang="en-US" sz="5865" dirty="0">
              <a:solidFill>
                <a:prstClr val="white"/>
              </a:solidFill>
              <a:latin typeface="Impact" panose="020B0806030902050204" pitchFamily="34" charset="0"/>
              <a:sym typeface="Impact" panose="020B0806030902050204" pitchFamily="34" charset="0"/>
            </a:endParaRPr>
          </a:p>
        </p:txBody>
      </p:sp>
      <p:sp>
        <p:nvSpPr>
          <p:cNvPr id="14" name="TextBox 3"/>
          <p:cNvSpPr>
            <a:spLocks noChangeArrowheads="1"/>
          </p:cNvSpPr>
          <p:nvPr/>
        </p:nvSpPr>
        <p:spPr bwMode="auto">
          <a:xfrm>
            <a:off x="35984" y="-1911350"/>
            <a:ext cx="3570208" cy="1076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9330" dirty="0">
                <a:solidFill>
                  <a:prstClr val="white"/>
                </a:solidFill>
                <a:latin typeface="Impact" panose="020B0806030902050204" pitchFamily="34" charset="0"/>
                <a:sym typeface="Impact" panose="020B0806030902050204" pitchFamily="34" charset="0"/>
              </a:rPr>
              <a:t>1</a:t>
            </a:r>
            <a:endParaRPr lang="zh-CN" altLang="en-US" sz="69330" dirty="0">
              <a:solidFill>
                <a:prstClr val="white"/>
              </a:solidFill>
              <a:latin typeface="Impact" panose="020B0806030902050204" pitchFamily="34" charset="0"/>
              <a:sym typeface="Impact" panose="020B080603090205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火灾事故</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文本框 1"/>
          <p:cNvSpPr txBox="1"/>
          <p:nvPr/>
        </p:nvSpPr>
        <p:spPr>
          <a:xfrm>
            <a:off x="1223020" y="1531936"/>
            <a:ext cx="3364746" cy="400110"/>
          </a:xfrm>
          <a:prstGeom prst="rect">
            <a:avLst/>
          </a:prstGeom>
          <a:noFill/>
        </p:spPr>
        <p:txBody>
          <a:bodyPr wrap="square" rtlCol="0">
            <a:spAutoFit/>
          </a:bodyPr>
          <a:lstStyle/>
          <a:p>
            <a:r>
              <a:rPr lang="zh-CN" altLang="en-US" sz="2000" b="1" dirty="0">
                <a:solidFill>
                  <a:srgbClr val="0E8146"/>
                </a:solidFill>
                <a:latin typeface="微软雅黑" panose="020B0503020204020204" pitchFamily="34" charset="-122"/>
                <a:ea typeface="微软雅黑" panose="020B0503020204020204" pitchFamily="34" charset="-122"/>
              </a:rPr>
              <a:t>时间：</a:t>
            </a:r>
            <a:r>
              <a:rPr lang="en-US" altLang="zh-CN" sz="2000" dirty="0">
                <a:solidFill>
                  <a:schemeClr val="bg2">
                    <a:lumMod val="25000"/>
                  </a:schemeClr>
                </a:solidFill>
                <a:latin typeface="微软雅黑" panose="020B0503020204020204" pitchFamily="34" charset="-122"/>
                <a:ea typeface="微软雅黑" panose="020B0503020204020204" pitchFamily="34" charset="-122"/>
              </a:rPr>
              <a:t>1995</a:t>
            </a:r>
            <a:r>
              <a:rPr lang="zh-CN" altLang="en-US" sz="2000" dirty="0">
                <a:solidFill>
                  <a:schemeClr val="bg2">
                    <a:lumMod val="25000"/>
                  </a:schemeClr>
                </a:solidFill>
                <a:latin typeface="微软雅黑" panose="020B0503020204020204" pitchFamily="34" charset="-122"/>
                <a:ea typeface="微软雅黑" panose="020B0503020204020204" pitchFamily="34" charset="-122"/>
              </a:rPr>
              <a:t>年秋天一个夜晚</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223020" y="2090284"/>
            <a:ext cx="9576359" cy="400110"/>
          </a:xfrm>
          <a:prstGeom prst="rect">
            <a:avLst/>
          </a:prstGeom>
          <a:noFill/>
        </p:spPr>
        <p:txBody>
          <a:bodyPr wrap="square" rtlCol="0">
            <a:spAutoFit/>
          </a:bodyPr>
          <a:lstStyle>
            <a:defPPr>
              <a:defRPr lang="zh-CN"/>
            </a:defPPr>
            <a:lvl1pPr>
              <a:defRPr sz="20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b="1" dirty="0">
                <a:solidFill>
                  <a:srgbClr val="0E8146"/>
                </a:solidFill>
              </a:rPr>
              <a:t>地点：</a:t>
            </a:r>
            <a:r>
              <a:rPr lang="zh-CN" altLang="en-US" dirty="0"/>
              <a:t>北京市兴集装部公司承建的北京第四十二中学内的一座综合楼内</a:t>
            </a:r>
            <a:endParaRPr lang="zh-CN" altLang="en-US" dirty="0"/>
          </a:p>
        </p:txBody>
      </p:sp>
      <p:sp>
        <p:nvSpPr>
          <p:cNvPr id="7" name="文本框 6"/>
          <p:cNvSpPr txBox="1"/>
          <p:nvPr/>
        </p:nvSpPr>
        <p:spPr>
          <a:xfrm>
            <a:off x="1207254" y="2648632"/>
            <a:ext cx="9576359" cy="1631216"/>
          </a:xfrm>
          <a:prstGeom prst="rect">
            <a:avLst/>
          </a:prstGeom>
          <a:noFill/>
        </p:spPr>
        <p:txBody>
          <a:bodyPr wrap="square" rtlCol="0">
            <a:spAutoFit/>
          </a:bodyPr>
          <a:lstStyle>
            <a:defPPr>
              <a:defRPr lang="zh-CN"/>
            </a:defPPr>
            <a:lvl1pPr>
              <a:defRPr sz="2000">
                <a:solidFill>
                  <a:schemeClr val="bg2">
                    <a:lumMod val="25000"/>
                  </a:schemeClr>
                </a:solidFill>
                <a:latin typeface="微软雅黑" panose="020B0503020204020204" pitchFamily="34" charset="-122"/>
                <a:ea typeface="微软雅黑" panose="020B0503020204020204" pitchFamily="34" charset="-122"/>
              </a:defRPr>
            </a:lvl1pPr>
          </a:lstStyle>
          <a:p>
            <a:pPr>
              <a:lnSpc>
                <a:spcPts val="3000"/>
              </a:lnSpc>
            </a:pPr>
            <a:r>
              <a:rPr lang="zh-CN" altLang="en-US" b="1" dirty="0">
                <a:solidFill>
                  <a:srgbClr val="0E8146"/>
                </a:solidFill>
              </a:rPr>
              <a:t>事件：</a:t>
            </a:r>
            <a:r>
              <a:rPr lang="zh-CN" altLang="en-US" dirty="0"/>
              <a:t>施工队安排民工芮某与李某两人在四楼加班用腻子补合金窗缝</a:t>
            </a:r>
            <a:r>
              <a:rPr lang="en-US" altLang="zh-CN" dirty="0"/>
              <a:t>,</a:t>
            </a:r>
            <a:r>
              <a:rPr lang="zh-CN" altLang="en-US" dirty="0"/>
              <a:t>芮见房间内有半捅 </a:t>
            </a:r>
            <a:r>
              <a:rPr lang="en-US" altLang="zh-CN" dirty="0"/>
              <a:t>(</a:t>
            </a:r>
            <a:r>
              <a:rPr lang="zh-CN" altLang="en-US" dirty="0"/>
              <a:t>约</a:t>
            </a:r>
            <a:r>
              <a:rPr lang="en-US" altLang="zh-CN" dirty="0"/>
              <a:t>2</a:t>
            </a:r>
            <a:r>
              <a:rPr lang="zh-CN" altLang="en-US" dirty="0"/>
              <a:t>公斤</a:t>
            </a:r>
            <a:r>
              <a:rPr lang="en-US" altLang="zh-CN" dirty="0"/>
              <a:t>)</a:t>
            </a:r>
            <a:r>
              <a:rPr lang="zh-CN" altLang="en-US" dirty="0"/>
              <a:t>油漆与稀料混合物</a:t>
            </a:r>
            <a:r>
              <a:rPr lang="en-US" altLang="zh-CN" dirty="0"/>
              <a:t>,</a:t>
            </a:r>
            <a:r>
              <a:rPr lang="zh-CN" altLang="en-US" dirty="0"/>
              <a:t>就用其调石膏粉</a:t>
            </a:r>
            <a:r>
              <a:rPr lang="en-US" altLang="zh-CN" dirty="0"/>
              <a:t>,</a:t>
            </a:r>
            <a:r>
              <a:rPr lang="zh-CN" altLang="en-US" dirty="0"/>
              <a:t>见溶不开</a:t>
            </a:r>
            <a:r>
              <a:rPr lang="en-US" altLang="zh-CN" dirty="0"/>
              <a:t>, </a:t>
            </a:r>
            <a:r>
              <a:rPr lang="zh-CN" altLang="en-US" dirty="0"/>
              <a:t>即用打火机点试</a:t>
            </a:r>
            <a:r>
              <a:rPr lang="en-US" altLang="zh-CN" dirty="0"/>
              <a:t>,</a:t>
            </a:r>
            <a:r>
              <a:rPr lang="zh-CN" altLang="en-US" dirty="0"/>
              <a:t>一打火</a:t>
            </a:r>
            <a:r>
              <a:rPr lang="en-US" altLang="zh-CN" dirty="0"/>
              <a:t>,</a:t>
            </a:r>
            <a:r>
              <a:rPr lang="zh-CN" altLang="en-US" dirty="0"/>
              <a:t>连油漆桶也着</a:t>
            </a:r>
            <a:r>
              <a:rPr lang="zh-CN" altLang="en-US" dirty="0" smtClean="0"/>
              <a:t>了，芮某</a:t>
            </a:r>
            <a:r>
              <a:rPr lang="zh-CN" altLang="en-US" dirty="0"/>
              <a:t>一</a:t>
            </a:r>
            <a:r>
              <a:rPr lang="zh-CN" altLang="en-US" dirty="0" smtClean="0"/>
              <a:t>着急，一</a:t>
            </a:r>
            <a:r>
              <a:rPr lang="zh-CN" altLang="en-US" dirty="0"/>
              <a:t>脚将桶踢向</a:t>
            </a:r>
            <a:r>
              <a:rPr lang="zh-CN" altLang="en-US" dirty="0" smtClean="0"/>
              <a:t>门口 ，洒</a:t>
            </a:r>
            <a:r>
              <a:rPr lang="zh-CN" altLang="en-US" dirty="0"/>
              <a:t>到地面的料燃起一片火海，芮某惊吓得冲向</a:t>
            </a:r>
            <a:r>
              <a:rPr lang="zh-CN" altLang="en-US" dirty="0" smtClean="0"/>
              <a:t>窗口，打碎</a:t>
            </a:r>
            <a:r>
              <a:rPr lang="zh-CN" altLang="en-US" dirty="0"/>
              <a:t>玻璃就往下跳</a:t>
            </a:r>
            <a:r>
              <a:rPr lang="en-US" altLang="zh-CN" dirty="0"/>
              <a:t>,</a:t>
            </a:r>
            <a:r>
              <a:rPr lang="zh-CN" altLang="en-US" dirty="0"/>
              <a:t>而李某则扒在窗口</a:t>
            </a:r>
            <a:r>
              <a:rPr lang="zh-CN" altLang="en-US" dirty="0" smtClean="0"/>
              <a:t>一边 </a:t>
            </a:r>
            <a:r>
              <a:rPr lang="zh-CN" altLang="en-US" dirty="0"/>
              <a:t>，</a:t>
            </a:r>
            <a:r>
              <a:rPr lang="zh-CN" altLang="en-US" dirty="0" smtClean="0"/>
              <a:t>大声</a:t>
            </a:r>
            <a:r>
              <a:rPr lang="zh-CN" altLang="en-US" dirty="0"/>
              <a:t>呼叫“救火”</a:t>
            </a:r>
            <a:endParaRPr lang="zh-CN" altLang="en-US" dirty="0"/>
          </a:p>
        </p:txBody>
      </p:sp>
      <p:sp>
        <p:nvSpPr>
          <p:cNvPr id="8" name="文本框 7"/>
          <p:cNvSpPr txBox="1"/>
          <p:nvPr/>
        </p:nvSpPr>
        <p:spPr>
          <a:xfrm>
            <a:off x="1207253" y="4402948"/>
            <a:ext cx="9576359" cy="861774"/>
          </a:xfrm>
          <a:prstGeom prst="rect">
            <a:avLst/>
          </a:prstGeom>
          <a:noFill/>
        </p:spPr>
        <p:txBody>
          <a:bodyPr wrap="square" rtlCol="0">
            <a:spAutoFit/>
          </a:bodyPr>
          <a:lstStyle>
            <a:defPPr>
              <a:defRPr lang="zh-CN"/>
            </a:defPPr>
            <a:lvl1pPr>
              <a:lnSpc>
                <a:spcPts val="3000"/>
              </a:lnSpc>
              <a:defRPr sz="20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b="1" dirty="0">
                <a:solidFill>
                  <a:srgbClr val="0E8146"/>
                </a:solidFill>
              </a:rPr>
              <a:t>应急处理：</a:t>
            </a:r>
            <a:r>
              <a:rPr lang="en-US" altLang="zh-CN" dirty="0"/>
              <a:t>10</a:t>
            </a:r>
            <a:r>
              <a:rPr lang="zh-CN" altLang="en-US" dirty="0"/>
              <a:t>名民工拿着灭火器</a:t>
            </a:r>
            <a:r>
              <a:rPr lang="en-US" altLang="zh-CN" dirty="0"/>
              <a:t>,</a:t>
            </a:r>
            <a:r>
              <a:rPr lang="zh-CN" altLang="en-US" dirty="0"/>
              <a:t>端着水盆急忙冲上烟雾迷漫的楼梯把火扑灭</a:t>
            </a:r>
            <a:r>
              <a:rPr lang="en-US" altLang="zh-CN" dirty="0"/>
              <a:t>,</a:t>
            </a:r>
            <a:r>
              <a:rPr lang="zh-CN" altLang="en-US" dirty="0"/>
              <a:t>把他们两人身上的火也扑灭后急送医院抢救</a:t>
            </a:r>
            <a:endParaRPr lang="zh-CN" altLang="en-US" dirty="0"/>
          </a:p>
        </p:txBody>
      </p:sp>
      <p:sp>
        <p:nvSpPr>
          <p:cNvPr id="9" name="文本框 8"/>
          <p:cNvSpPr txBox="1"/>
          <p:nvPr/>
        </p:nvSpPr>
        <p:spPr>
          <a:xfrm>
            <a:off x="1207253" y="5387823"/>
            <a:ext cx="9276814" cy="861774"/>
          </a:xfrm>
          <a:prstGeom prst="rect">
            <a:avLst/>
          </a:prstGeom>
          <a:noFill/>
        </p:spPr>
        <p:txBody>
          <a:bodyPr wrap="square" rtlCol="0">
            <a:spAutoFit/>
          </a:bodyPr>
          <a:lstStyle>
            <a:defPPr>
              <a:defRPr lang="zh-CN"/>
            </a:defPPr>
            <a:lvl1pPr>
              <a:lnSpc>
                <a:spcPts val="3000"/>
              </a:lnSpc>
              <a:defRPr sz="20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b="1" dirty="0">
                <a:solidFill>
                  <a:srgbClr val="0E8146"/>
                </a:solidFill>
              </a:rPr>
              <a:t>事故后果：</a:t>
            </a:r>
            <a:r>
              <a:rPr lang="zh-CN" altLang="en-US" dirty="0"/>
              <a:t>芮某除严重烧伤外还严重伤及内脏</a:t>
            </a:r>
            <a:r>
              <a:rPr lang="en-US" altLang="zh-CN" dirty="0"/>
              <a:t>,</a:t>
            </a:r>
            <a:r>
              <a:rPr lang="zh-CN" altLang="en-US" dirty="0"/>
              <a:t>经抢救无效</a:t>
            </a:r>
            <a:r>
              <a:rPr lang="en-US" altLang="zh-CN" dirty="0"/>
              <a:t>,</a:t>
            </a:r>
            <a:r>
              <a:rPr lang="zh-CN" altLang="en-US" dirty="0"/>
              <a:t>当天死亡。 李经医院对其烧伤的喉管等部位进行多次手术</a:t>
            </a:r>
            <a:r>
              <a:rPr lang="en-US" altLang="zh-CN" dirty="0"/>
              <a:t>,</a:t>
            </a:r>
            <a:r>
              <a:rPr lang="zh-CN" altLang="en-US" dirty="0"/>
              <a:t>因呼吸系统衰竭</a:t>
            </a:r>
            <a:r>
              <a:rPr lang="en-US" altLang="zh-CN" dirty="0"/>
              <a:t>,</a:t>
            </a:r>
            <a:r>
              <a:rPr lang="zh-CN" altLang="en-US" dirty="0"/>
              <a:t>进院</a:t>
            </a:r>
            <a:r>
              <a:rPr lang="en-US" altLang="zh-CN" dirty="0"/>
              <a:t>16</a:t>
            </a:r>
            <a:r>
              <a:rPr lang="zh-CN" altLang="en-US" dirty="0"/>
              <a:t>天后也</a:t>
            </a:r>
            <a:r>
              <a:rPr lang="zh-CN" altLang="en-US" dirty="0" smtClean="0"/>
              <a:t>死亡</a:t>
            </a:r>
            <a:endParaRPr lang="zh-CN" alt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文本占位符 113665"/>
          <p:cNvSpPr>
            <a:spLocks noGrp="1" noChangeArrowheads="1"/>
          </p:cNvSpPr>
          <p:nvPr>
            <p:ph type="body" idx="4294967295"/>
          </p:nvPr>
        </p:nvSpPr>
        <p:spPr>
          <a:xfrm>
            <a:off x="1207254" y="2019228"/>
            <a:ext cx="7053877" cy="480131"/>
          </a:xfrm>
          <a:prstGeom prst="rect">
            <a:avLst/>
          </a:prstGeom>
          <a:ln>
            <a:noFill/>
          </a:ln>
        </p:spPr>
        <p:txBody>
          <a:bodyPr wrap="square">
            <a:spAutoFit/>
          </a:bodyPr>
          <a:lstStyle/>
          <a:p>
            <a:pPr>
              <a:buClr>
                <a:srgbClr val="0E8146"/>
              </a:buClr>
              <a:buFont typeface="Wingdings" panose="05000000000000000000" pitchFamily="2" charset="2"/>
              <a:buChar char="Ø"/>
            </a:pPr>
            <a:r>
              <a:rPr lang="zh-CN" altLang="en-US" b="1" dirty="0" smtClean="0">
                <a:solidFill>
                  <a:srgbClr val="0E8146"/>
                </a:solidFill>
                <a:latin typeface="微软雅黑" panose="020B0503020204020204" pitchFamily="34" charset="-122"/>
                <a:ea typeface="微软雅黑" panose="020B0503020204020204" pitchFamily="34" charset="-122"/>
              </a:rPr>
              <a:t> 直接原因</a:t>
            </a:r>
            <a:endParaRPr lang="zh-CN" altLang="en-US" b="1" dirty="0">
              <a:solidFill>
                <a:srgbClr val="0E8146"/>
              </a:solidFill>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火灾事故分析</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矩形 3"/>
          <p:cNvSpPr/>
          <p:nvPr/>
        </p:nvSpPr>
        <p:spPr>
          <a:xfrm>
            <a:off x="1060685" y="4617764"/>
            <a:ext cx="9811680" cy="523220"/>
          </a:xfrm>
          <a:prstGeom prst="rect">
            <a:avLst/>
          </a:prstGeom>
        </p:spPr>
        <p:txBody>
          <a:bodyPr wrap="square">
            <a:spAutoFit/>
          </a:bodyPr>
          <a:lstStyle/>
          <a:p>
            <a:pPr algn="ctr"/>
            <a:r>
              <a:rPr lang="zh-CN" altLang="en-US" sz="2800" dirty="0">
                <a:solidFill>
                  <a:schemeClr val="bg2">
                    <a:lumMod val="25000"/>
                  </a:schemeClr>
                </a:solidFill>
                <a:latin typeface="微软雅黑" panose="020B0503020204020204" pitchFamily="34" charset="-122"/>
                <a:ea typeface="微软雅黑" panose="020B0503020204020204" pitchFamily="34" charset="-122"/>
              </a:rPr>
              <a:t>公司领导</a:t>
            </a:r>
            <a:r>
              <a:rPr lang="zh-CN" altLang="en-US" sz="2800" dirty="0" smtClean="0">
                <a:solidFill>
                  <a:schemeClr val="bg2">
                    <a:lumMod val="25000"/>
                  </a:schemeClr>
                </a:solidFill>
                <a:latin typeface="微软雅黑" panose="020B0503020204020204" pitchFamily="34" charset="-122"/>
                <a:ea typeface="微软雅黑" panose="020B0503020204020204" pitchFamily="34" charset="-122"/>
              </a:rPr>
              <a:t>，忽视了对民工进行防火教育而引发事故</a:t>
            </a:r>
            <a:endParaRPr lang="zh-CN" altLang="en-US" sz="2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211302" y="3929324"/>
            <a:ext cx="2572422" cy="480131"/>
          </a:xfrm>
          <a:prstGeom prst="rect">
            <a:avLst/>
          </a:prstGeom>
          <a:ln>
            <a:noFill/>
          </a:ln>
        </p:spPr>
        <p:txBody>
          <a:bodyPr wrap="square">
            <a:spAutoFit/>
          </a:bodyPr>
          <a:lstStyle/>
          <a:p>
            <a:pPr marL="228600" indent="-228600">
              <a:lnSpc>
                <a:spcPct val="90000"/>
              </a:lnSpc>
              <a:spcBef>
                <a:spcPts val="1000"/>
              </a:spcBef>
              <a:buClr>
                <a:srgbClr val="0E8146"/>
              </a:buClr>
              <a:buFont typeface="Wingdings" panose="05000000000000000000" pitchFamily="2" charset="2"/>
              <a:buChar char="Ø"/>
            </a:pPr>
            <a:r>
              <a:rPr lang="zh-CN" altLang="en-US" sz="2800" b="1" dirty="0" smtClean="0">
                <a:solidFill>
                  <a:srgbClr val="0E8146"/>
                </a:solidFill>
                <a:latin typeface="微软雅黑" panose="020B0503020204020204" pitchFamily="34" charset="-122"/>
                <a:ea typeface="微软雅黑" panose="020B0503020204020204" pitchFamily="34" charset="-122"/>
              </a:rPr>
              <a:t> 重要</a:t>
            </a:r>
            <a:r>
              <a:rPr lang="zh-CN" altLang="en-US" sz="2800" b="1" dirty="0">
                <a:solidFill>
                  <a:srgbClr val="0E8146"/>
                </a:solidFill>
                <a:latin typeface="微软雅黑" panose="020B0503020204020204" pitchFamily="34" charset="-122"/>
                <a:ea typeface="微软雅黑" panose="020B0503020204020204" pitchFamily="34" charset="-122"/>
              </a:rPr>
              <a:t>原因</a:t>
            </a:r>
            <a:endParaRPr lang="zh-CN" altLang="en-US" sz="2800" b="1" dirty="0">
              <a:solidFill>
                <a:srgbClr val="0E8146"/>
              </a:solidFill>
              <a:latin typeface="微软雅黑" panose="020B0503020204020204" pitchFamily="34" charset="-122"/>
              <a:ea typeface="微软雅黑" panose="020B0503020204020204" pitchFamily="34" charset="-122"/>
            </a:endParaRPr>
          </a:p>
        </p:txBody>
      </p:sp>
      <p:sp>
        <p:nvSpPr>
          <p:cNvPr id="7" name="矩形 6"/>
          <p:cNvSpPr/>
          <p:nvPr/>
        </p:nvSpPr>
        <p:spPr>
          <a:xfrm>
            <a:off x="1896830" y="2755992"/>
            <a:ext cx="8975535" cy="523220"/>
          </a:xfrm>
          <a:prstGeom prst="rect">
            <a:avLst/>
          </a:prstGeom>
        </p:spPr>
        <p:txBody>
          <a:bodyPr wrap="square">
            <a:spAutoFit/>
          </a:bodyPr>
          <a:lstStyle/>
          <a:p>
            <a:pPr algn="ctr"/>
            <a:r>
              <a:rPr lang="zh-CN" altLang="en-US" sz="2800" dirty="0">
                <a:solidFill>
                  <a:schemeClr val="bg2">
                    <a:lumMod val="25000"/>
                  </a:schemeClr>
                </a:solidFill>
                <a:latin typeface="微软雅黑" panose="020B0503020204020204" pitchFamily="34" charset="-122"/>
                <a:ea typeface="微软雅黑" panose="020B0503020204020204" pitchFamily="34" charset="-122"/>
              </a:rPr>
              <a:t>两民工，对防火知识无知</a:t>
            </a:r>
            <a:r>
              <a:rPr lang="en-US" altLang="zh-CN" sz="2800" dirty="0">
                <a:solidFill>
                  <a:schemeClr val="bg2">
                    <a:lumMod val="25000"/>
                  </a:schemeClr>
                </a:solidFill>
                <a:latin typeface="微软雅黑" panose="020B0503020204020204" pitchFamily="34" charset="-122"/>
                <a:ea typeface="微软雅黑" panose="020B0503020204020204" pitchFamily="34" charset="-122"/>
              </a:rPr>
              <a:t>,</a:t>
            </a:r>
            <a:r>
              <a:rPr lang="zh-CN" altLang="en-US" sz="2800" dirty="0">
                <a:solidFill>
                  <a:schemeClr val="bg2">
                    <a:lumMod val="25000"/>
                  </a:schemeClr>
                </a:solidFill>
                <a:latin typeface="微软雅黑" panose="020B0503020204020204" pitchFamily="34" charset="-122"/>
                <a:ea typeface="微软雅黑" panose="020B0503020204020204" pitchFamily="34" charset="-122"/>
              </a:rPr>
              <a:t>用火点易燃稀料</a:t>
            </a:r>
            <a:r>
              <a:rPr lang="en-US" altLang="zh-CN" sz="2800" dirty="0">
                <a:solidFill>
                  <a:schemeClr val="bg2">
                    <a:lumMod val="25000"/>
                  </a:schemeClr>
                </a:solidFill>
                <a:latin typeface="微软雅黑" panose="020B0503020204020204" pitchFamily="34" charset="-122"/>
                <a:ea typeface="微软雅黑" panose="020B0503020204020204" pitchFamily="34" charset="-122"/>
              </a:rPr>
              <a:t>,</a:t>
            </a:r>
            <a:r>
              <a:rPr lang="zh-CN" altLang="en-US" sz="2800" dirty="0">
                <a:solidFill>
                  <a:schemeClr val="bg2">
                    <a:lumMod val="25000"/>
                  </a:schemeClr>
                </a:solidFill>
                <a:latin typeface="微软雅黑" panose="020B0503020204020204" pitchFamily="34" charset="-122"/>
                <a:ea typeface="微软雅黑" panose="020B0503020204020204" pitchFamily="34" charset="-122"/>
              </a:rPr>
              <a:t>是造成火灾的</a:t>
            </a:r>
            <a:endParaRPr lang="zh-CN" altLang="en-US" sz="2800"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424774" y="2298128"/>
            <a:ext cx="5342453" cy="3568548"/>
            <a:chOff x="2047766" y="719673"/>
            <a:chExt cx="8112233" cy="5418652"/>
          </a:xfrm>
        </p:grpSpPr>
        <p:grpSp>
          <p:nvGrpSpPr>
            <p:cNvPr id="23" name="组合 22"/>
            <p:cNvGrpSpPr/>
            <p:nvPr/>
          </p:nvGrpSpPr>
          <p:grpSpPr>
            <a:xfrm>
              <a:off x="2047766" y="719673"/>
              <a:ext cx="8112233" cy="4906550"/>
              <a:chOff x="2047766" y="719673"/>
              <a:chExt cx="8112233" cy="4906550"/>
            </a:xfrm>
          </p:grpSpPr>
          <p:sp>
            <p:nvSpPr>
              <p:cNvPr id="18" name="任意多边形 17"/>
              <p:cNvSpPr/>
              <p:nvPr/>
            </p:nvSpPr>
            <p:spPr>
              <a:xfrm>
                <a:off x="3056201" y="2038176"/>
                <a:ext cx="7103798" cy="951045"/>
              </a:xfrm>
              <a:custGeom>
                <a:avLst/>
                <a:gdLst>
                  <a:gd name="connsiteX0" fmla="*/ 158511 w 951044"/>
                  <a:gd name="connsiteY0" fmla="*/ 0 h 7103797"/>
                  <a:gd name="connsiteX1" fmla="*/ 792533 w 951044"/>
                  <a:gd name="connsiteY1" fmla="*/ 0 h 7103797"/>
                  <a:gd name="connsiteX2" fmla="*/ 951044 w 951044"/>
                  <a:gd name="connsiteY2" fmla="*/ 158511 h 7103797"/>
                  <a:gd name="connsiteX3" fmla="*/ 951044 w 951044"/>
                  <a:gd name="connsiteY3" fmla="*/ 7103797 h 7103797"/>
                  <a:gd name="connsiteX4" fmla="*/ 951044 w 951044"/>
                  <a:gd name="connsiteY4" fmla="*/ 7103797 h 7103797"/>
                  <a:gd name="connsiteX5" fmla="*/ 0 w 951044"/>
                  <a:gd name="connsiteY5" fmla="*/ 7103797 h 7103797"/>
                  <a:gd name="connsiteX6" fmla="*/ 0 w 951044"/>
                  <a:gd name="connsiteY6" fmla="*/ 7103797 h 7103797"/>
                  <a:gd name="connsiteX7" fmla="*/ 0 w 951044"/>
                  <a:gd name="connsiteY7" fmla="*/ 158511 h 7103797"/>
                  <a:gd name="connsiteX8" fmla="*/ 158511 w 951044"/>
                  <a:gd name="connsiteY8" fmla="*/ 0 h 710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044" h="7103797">
                    <a:moveTo>
                      <a:pt x="951044" y="1183996"/>
                    </a:moveTo>
                    <a:lnTo>
                      <a:pt x="951044" y="5919801"/>
                    </a:lnTo>
                    <a:cubicBezTo>
                      <a:pt x="951044" y="6573700"/>
                      <a:pt x="941543" y="7103793"/>
                      <a:pt x="929823" y="7103793"/>
                    </a:cubicBezTo>
                    <a:lnTo>
                      <a:pt x="0" y="7103793"/>
                    </a:lnTo>
                    <a:lnTo>
                      <a:pt x="0" y="7103793"/>
                    </a:lnTo>
                    <a:lnTo>
                      <a:pt x="0" y="4"/>
                    </a:lnTo>
                    <a:lnTo>
                      <a:pt x="0" y="4"/>
                    </a:lnTo>
                    <a:lnTo>
                      <a:pt x="929823" y="4"/>
                    </a:lnTo>
                    <a:cubicBezTo>
                      <a:pt x="941543" y="4"/>
                      <a:pt x="951044" y="530097"/>
                      <a:pt x="951044" y="1183996"/>
                    </a:cubicBezTo>
                    <a:close/>
                  </a:path>
                </a:pathLst>
              </a:custGeom>
              <a:ln>
                <a:solidFill>
                  <a:srgbClr val="0E814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801" tIns="62301" rIns="62301" bIns="62302" numCol="1" spcCol="1270" anchor="ctr" anchorCtr="0">
                <a:noAutofit/>
              </a:bodyPr>
              <a:lstStyle/>
              <a:p>
                <a:pPr marL="228600" lvl="1" indent="-228600" defTabSz="1111250">
                  <a:lnSpc>
                    <a:spcPct val="90000"/>
                  </a:lnSpc>
                  <a:spcBef>
                    <a:spcPct val="0"/>
                  </a:spcBef>
                  <a:spcAft>
                    <a:spcPct val="15000"/>
                  </a:spcAft>
                  <a:buChar char="•"/>
                </a:pPr>
                <a:endParaRPr lang="zh-CN" altLang="en-US" sz="2500"/>
              </a:p>
              <a:p>
                <a:pPr marL="228600" lvl="1" indent="-228600" defTabSz="1111250">
                  <a:lnSpc>
                    <a:spcPct val="90000"/>
                  </a:lnSpc>
                  <a:spcBef>
                    <a:spcPct val="0"/>
                  </a:spcBef>
                  <a:spcAft>
                    <a:spcPct val="15000"/>
                  </a:spcAft>
                  <a:buChar char="•"/>
                </a:pPr>
                <a:endParaRPr lang="zh-CN" altLang="en-US" sz="2500"/>
              </a:p>
            </p:txBody>
          </p:sp>
          <p:sp>
            <p:nvSpPr>
              <p:cNvPr id="16" name="任意多边形 15"/>
              <p:cNvSpPr/>
              <p:nvPr/>
            </p:nvSpPr>
            <p:spPr>
              <a:xfrm>
                <a:off x="3056201" y="719674"/>
                <a:ext cx="7103798" cy="951045"/>
              </a:xfrm>
              <a:custGeom>
                <a:avLst/>
                <a:gdLst>
                  <a:gd name="connsiteX0" fmla="*/ 158511 w 951044"/>
                  <a:gd name="connsiteY0" fmla="*/ 0 h 7103797"/>
                  <a:gd name="connsiteX1" fmla="*/ 792533 w 951044"/>
                  <a:gd name="connsiteY1" fmla="*/ 0 h 7103797"/>
                  <a:gd name="connsiteX2" fmla="*/ 951044 w 951044"/>
                  <a:gd name="connsiteY2" fmla="*/ 158511 h 7103797"/>
                  <a:gd name="connsiteX3" fmla="*/ 951044 w 951044"/>
                  <a:gd name="connsiteY3" fmla="*/ 7103797 h 7103797"/>
                  <a:gd name="connsiteX4" fmla="*/ 951044 w 951044"/>
                  <a:gd name="connsiteY4" fmla="*/ 7103797 h 7103797"/>
                  <a:gd name="connsiteX5" fmla="*/ 0 w 951044"/>
                  <a:gd name="connsiteY5" fmla="*/ 7103797 h 7103797"/>
                  <a:gd name="connsiteX6" fmla="*/ 0 w 951044"/>
                  <a:gd name="connsiteY6" fmla="*/ 7103797 h 7103797"/>
                  <a:gd name="connsiteX7" fmla="*/ 0 w 951044"/>
                  <a:gd name="connsiteY7" fmla="*/ 158511 h 7103797"/>
                  <a:gd name="connsiteX8" fmla="*/ 158511 w 951044"/>
                  <a:gd name="connsiteY8" fmla="*/ 0 h 710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044" h="7103797">
                    <a:moveTo>
                      <a:pt x="951044" y="1183996"/>
                    </a:moveTo>
                    <a:lnTo>
                      <a:pt x="951044" y="5919801"/>
                    </a:lnTo>
                    <a:cubicBezTo>
                      <a:pt x="951044" y="6573700"/>
                      <a:pt x="941543" y="7103793"/>
                      <a:pt x="929823" y="7103793"/>
                    </a:cubicBezTo>
                    <a:lnTo>
                      <a:pt x="0" y="7103793"/>
                    </a:lnTo>
                    <a:lnTo>
                      <a:pt x="0" y="7103793"/>
                    </a:lnTo>
                    <a:lnTo>
                      <a:pt x="0" y="4"/>
                    </a:lnTo>
                    <a:lnTo>
                      <a:pt x="0" y="4"/>
                    </a:lnTo>
                    <a:lnTo>
                      <a:pt x="929823" y="4"/>
                    </a:lnTo>
                    <a:cubicBezTo>
                      <a:pt x="941543" y="4"/>
                      <a:pt x="951044" y="530097"/>
                      <a:pt x="951044" y="1183996"/>
                    </a:cubicBezTo>
                    <a:close/>
                  </a:path>
                </a:pathLst>
              </a:custGeom>
              <a:ln>
                <a:solidFill>
                  <a:srgbClr val="0E814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801" tIns="62301" rIns="62301" bIns="62302" numCol="1" spcCol="1270" anchor="ctr" anchorCtr="0">
                <a:noAutofit/>
              </a:bodyPr>
              <a:lstStyle/>
              <a:p>
                <a:pPr marL="228600" lvl="1" indent="-228600" algn="l" defTabSz="1111250">
                  <a:lnSpc>
                    <a:spcPct val="90000"/>
                  </a:lnSpc>
                  <a:spcBef>
                    <a:spcPct val="0"/>
                  </a:spcBef>
                  <a:spcAft>
                    <a:spcPct val="15000"/>
                  </a:spcAft>
                  <a:buChar char="•"/>
                </a:pPr>
                <a:endParaRPr lang="zh-CN" altLang="en-US" sz="2500" kern="1200"/>
              </a:p>
              <a:p>
                <a:pPr marL="228600" lvl="1" indent="-228600" algn="l" defTabSz="1111250">
                  <a:lnSpc>
                    <a:spcPct val="90000"/>
                  </a:lnSpc>
                  <a:spcBef>
                    <a:spcPct val="0"/>
                  </a:spcBef>
                  <a:spcAft>
                    <a:spcPct val="15000"/>
                  </a:spcAft>
                  <a:buChar char="•"/>
                </a:pPr>
                <a:endParaRPr lang="zh-CN" altLang="en-US" sz="2500" kern="1200"/>
              </a:p>
            </p:txBody>
          </p:sp>
          <p:sp>
            <p:nvSpPr>
              <p:cNvPr id="20" name="同侧圆角矩形 19"/>
              <p:cNvSpPr/>
              <p:nvPr/>
            </p:nvSpPr>
            <p:spPr>
              <a:xfrm rot="5400000">
                <a:off x="6132578" y="280301"/>
                <a:ext cx="951044" cy="7103797"/>
              </a:xfrm>
              <a:prstGeom prst="round2SameRect">
                <a:avLst/>
              </a:prstGeom>
              <a:ln>
                <a:solidFill>
                  <a:srgbClr val="0E814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任意多边形 21"/>
              <p:cNvSpPr/>
              <p:nvPr/>
            </p:nvSpPr>
            <p:spPr>
              <a:xfrm>
                <a:off x="3056201" y="4675178"/>
                <a:ext cx="7103798" cy="951045"/>
              </a:xfrm>
              <a:custGeom>
                <a:avLst/>
                <a:gdLst>
                  <a:gd name="connsiteX0" fmla="*/ 158511 w 951044"/>
                  <a:gd name="connsiteY0" fmla="*/ 0 h 7103797"/>
                  <a:gd name="connsiteX1" fmla="*/ 792533 w 951044"/>
                  <a:gd name="connsiteY1" fmla="*/ 0 h 7103797"/>
                  <a:gd name="connsiteX2" fmla="*/ 951044 w 951044"/>
                  <a:gd name="connsiteY2" fmla="*/ 158511 h 7103797"/>
                  <a:gd name="connsiteX3" fmla="*/ 951044 w 951044"/>
                  <a:gd name="connsiteY3" fmla="*/ 7103797 h 7103797"/>
                  <a:gd name="connsiteX4" fmla="*/ 951044 w 951044"/>
                  <a:gd name="connsiteY4" fmla="*/ 7103797 h 7103797"/>
                  <a:gd name="connsiteX5" fmla="*/ 0 w 951044"/>
                  <a:gd name="connsiteY5" fmla="*/ 7103797 h 7103797"/>
                  <a:gd name="connsiteX6" fmla="*/ 0 w 951044"/>
                  <a:gd name="connsiteY6" fmla="*/ 7103797 h 7103797"/>
                  <a:gd name="connsiteX7" fmla="*/ 0 w 951044"/>
                  <a:gd name="connsiteY7" fmla="*/ 158511 h 7103797"/>
                  <a:gd name="connsiteX8" fmla="*/ 158511 w 951044"/>
                  <a:gd name="connsiteY8" fmla="*/ 0 h 710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044" h="7103797">
                    <a:moveTo>
                      <a:pt x="951044" y="1183996"/>
                    </a:moveTo>
                    <a:lnTo>
                      <a:pt x="951044" y="5919801"/>
                    </a:lnTo>
                    <a:cubicBezTo>
                      <a:pt x="951044" y="6573700"/>
                      <a:pt x="941543" y="7103793"/>
                      <a:pt x="929823" y="7103793"/>
                    </a:cubicBezTo>
                    <a:lnTo>
                      <a:pt x="0" y="7103793"/>
                    </a:lnTo>
                    <a:lnTo>
                      <a:pt x="0" y="7103793"/>
                    </a:lnTo>
                    <a:lnTo>
                      <a:pt x="0" y="4"/>
                    </a:lnTo>
                    <a:lnTo>
                      <a:pt x="0" y="4"/>
                    </a:lnTo>
                    <a:lnTo>
                      <a:pt x="929823" y="4"/>
                    </a:lnTo>
                    <a:cubicBezTo>
                      <a:pt x="941543" y="4"/>
                      <a:pt x="951044" y="530097"/>
                      <a:pt x="951044" y="1183996"/>
                    </a:cubicBezTo>
                    <a:close/>
                  </a:path>
                </a:pathLst>
              </a:custGeom>
              <a:ln>
                <a:solidFill>
                  <a:srgbClr val="0E814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801" tIns="62301" rIns="62301" bIns="62302" numCol="1" spcCol="1270" anchor="ctr" anchorCtr="0">
                <a:noAutofit/>
              </a:bodyPr>
              <a:lstStyle/>
              <a:p>
                <a:pPr marL="228600" lvl="1" indent="-228600" defTabSz="1111250">
                  <a:lnSpc>
                    <a:spcPct val="90000"/>
                  </a:lnSpc>
                  <a:spcBef>
                    <a:spcPct val="0"/>
                  </a:spcBef>
                  <a:spcAft>
                    <a:spcPct val="15000"/>
                  </a:spcAft>
                  <a:buChar char="•"/>
                </a:pPr>
                <a:endParaRPr lang="zh-CN" altLang="en-US" sz="2500"/>
              </a:p>
              <a:p>
                <a:pPr marL="228600" lvl="1" indent="-228600" defTabSz="1111250">
                  <a:lnSpc>
                    <a:spcPct val="90000"/>
                  </a:lnSpc>
                  <a:spcBef>
                    <a:spcPct val="0"/>
                  </a:spcBef>
                  <a:spcAft>
                    <a:spcPct val="15000"/>
                  </a:spcAft>
                  <a:buChar char="•"/>
                </a:pPr>
                <a:endParaRPr lang="zh-CN" altLang="en-US" sz="2500"/>
              </a:p>
            </p:txBody>
          </p:sp>
          <p:sp>
            <p:nvSpPr>
              <p:cNvPr id="15" name="任意多边形 14"/>
              <p:cNvSpPr/>
              <p:nvPr/>
            </p:nvSpPr>
            <p:spPr>
              <a:xfrm>
                <a:off x="2047766" y="719673"/>
                <a:ext cx="1024203" cy="1463146"/>
              </a:xfrm>
              <a:custGeom>
                <a:avLst/>
                <a:gdLst>
                  <a:gd name="connsiteX0" fmla="*/ 0 w 1463145"/>
                  <a:gd name="connsiteY0" fmla="*/ 0 h 1024202"/>
                  <a:gd name="connsiteX1" fmla="*/ 951044 w 1463145"/>
                  <a:gd name="connsiteY1" fmla="*/ 0 h 1024202"/>
                  <a:gd name="connsiteX2" fmla="*/ 1463145 w 1463145"/>
                  <a:gd name="connsiteY2" fmla="*/ 512101 h 1024202"/>
                  <a:gd name="connsiteX3" fmla="*/ 951044 w 1463145"/>
                  <a:gd name="connsiteY3" fmla="*/ 1024202 h 1024202"/>
                  <a:gd name="connsiteX4" fmla="*/ 0 w 1463145"/>
                  <a:gd name="connsiteY4" fmla="*/ 1024202 h 1024202"/>
                  <a:gd name="connsiteX5" fmla="*/ 512101 w 1463145"/>
                  <a:gd name="connsiteY5" fmla="*/ 512101 h 1024202"/>
                  <a:gd name="connsiteX6" fmla="*/ 0 w 1463145"/>
                  <a:gd name="connsiteY6" fmla="*/ 0 h 10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145" h="1024202">
                    <a:moveTo>
                      <a:pt x="1463144" y="0"/>
                    </a:moveTo>
                    <a:lnTo>
                      <a:pt x="1463144" y="665731"/>
                    </a:lnTo>
                    <a:lnTo>
                      <a:pt x="731573" y="1024202"/>
                    </a:lnTo>
                    <a:lnTo>
                      <a:pt x="1" y="665731"/>
                    </a:lnTo>
                    <a:lnTo>
                      <a:pt x="1" y="0"/>
                    </a:lnTo>
                    <a:lnTo>
                      <a:pt x="731573" y="358471"/>
                    </a:lnTo>
                    <a:lnTo>
                      <a:pt x="1463144" y="0"/>
                    </a:lnTo>
                    <a:close/>
                  </a:path>
                </a:pathLst>
              </a:custGeom>
              <a:solidFill>
                <a:srgbClr val="95C53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146" tIns="529246" rIns="17145" bIns="529247" numCol="1" spcCol="1270" anchor="ctr" anchorCtr="0">
                <a:noAutofit/>
              </a:bodyPr>
              <a:lstStyle/>
              <a:p>
                <a:pPr lvl="0" algn="ctr" defTabSz="1200150">
                  <a:lnSpc>
                    <a:spcPct val="90000"/>
                  </a:lnSpc>
                  <a:spcBef>
                    <a:spcPct val="0"/>
                  </a:spcBef>
                  <a:spcAft>
                    <a:spcPct val="35000"/>
                  </a:spcAft>
                </a:pPr>
                <a:endParaRPr lang="zh-CN" altLang="en-US" sz="2700" kern="1200"/>
              </a:p>
            </p:txBody>
          </p:sp>
          <p:sp>
            <p:nvSpPr>
              <p:cNvPr id="17" name="任意多边形 16"/>
              <p:cNvSpPr/>
              <p:nvPr/>
            </p:nvSpPr>
            <p:spPr>
              <a:xfrm>
                <a:off x="2047766" y="2038175"/>
                <a:ext cx="1024203" cy="1463146"/>
              </a:xfrm>
              <a:custGeom>
                <a:avLst/>
                <a:gdLst>
                  <a:gd name="connsiteX0" fmla="*/ 0 w 1463145"/>
                  <a:gd name="connsiteY0" fmla="*/ 0 h 1024202"/>
                  <a:gd name="connsiteX1" fmla="*/ 951044 w 1463145"/>
                  <a:gd name="connsiteY1" fmla="*/ 0 h 1024202"/>
                  <a:gd name="connsiteX2" fmla="*/ 1463145 w 1463145"/>
                  <a:gd name="connsiteY2" fmla="*/ 512101 h 1024202"/>
                  <a:gd name="connsiteX3" fmla="*/ 951044 w 1463145"/>
                  <a:gd name="connsiteY3" fmla="*/ 1024202 h 1024202"/>
                  <a:gd name="connsiteX4" fmla="*/ 0 w 1463145"/>
                  <a:gd name="connsiteY4" fmla="*/ 1024202 h 1024202"/>
                  <a:gd name="connsiteX5" fmla="*/ 512101 w 1463145"/>
                  <a:gd name="connsiteY5" fmla="*/ 512101 h 1024202"/>
                  <a:gd name="connsiteX6" fmla="*/ 0 w 1463145"/>
                  <a:gd name="connsiteY6" fmla="*/ 0 h 10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145" h="1024202">
                    <a:moveTo>
                      <a:pt x="1463144" y="0"/>
                    </a:moveTo>
                    <a:lnTo>
                      <a:pt x="1463144" y="665731"/>
                    </a:lnTo>
                    <a:lnTo>
                      <a:pt x="731573" y="1024202"/>
                    </a:lnTo>
                    <a:lnTo>
                      <a:pt x="1" y="665731"/>
                    </a:lnTo>
                    <a:lnTo>
                      <a:pt x="1" y="0"/>
                    </a:lnTo>
                    <a:lnTo>
                      <a:pt x="731573" y="358471"/>
                    </a:lnTo>
                    <a:lnTo>
                      <a:pt x="1463144" y="0"/>
                    </a:lnTo>
                    <a:close/>
                  </a:path>
                </a:pathLst>
              </a:custGeom>
              <a:solidFill>
                <a:srgbClr val="95C53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146" tIns="529246" rIns="17145" bIns="529247" numCol="1" spcCol="1270" anchor="ctr" anchorCtr="0">
                <a:noAutofit/>
              </a:bodyPr>
              <a:lstStyle/>
              <a:p>
                <a:pPr algn="ctr" defTabSz="1200150">
                  <a:lnSpc>
                    <a:spcPct val="90000"/>
                  </a:lnSpc>
                  <a:spcBef>
                    <a:spcPct val="0"/>
                  </a:spcBef>
                  <a:spcAft>
                    <a:spcPct val="35000"/>
                  </a:spcAft>
                </a:pPr>
                <a:endParaRPr lang="zh-CN" altLang="en-US" sz="2700"/>
              </a:p>
            </p:txBody>
          </p:sp>
          <p:sp>
            <p:nvSpPr>
              <p:cNvPr id="19" name="任意多边形 18"/>
              <p:cNvSpPr/>
              <p:nvPr/>
            </p:nvSpPr>
            <p:spPr>
              <a:xfrm>
                <a:off x="2047766" y="3356677"/>
                <a:ext cx="1024203" cy="1463146"/>
              </a:xfrm>
              <a:custGeom>
                <a:avLst/>
                <a:gdLst>
                  <a:gd name="connsiteX0" fmla="*/ 0 w 1463145"/>
                  <a:gd name="connsiteY0" fmla="*/ 0 h 1024202"/>
                  <a:gd name="connsiteX1" fmla="*/ 951044 w 1463145"/>
                  <a:gd name="connsiteY1" fmla="*/ 0 h 1024202"/>
                  <a:gd name="connsiteX2" fmla="*/ 1463145 w 1463145"/>
                  <a:gd name="connsiteY2" fmla="*/ 512101 h 1024202"/>
                  <a:gd name="connsiteX3" fmla="*/ 951044 w 1463145"/>
                  <a:gd name="connsiteY3" fmla="*/ 1024202 h 1024202"/>
                  <a:gd name="connsiteX4" fmla="*/ 0 w 1463145"/>
                  <a:gd name="connsiteY4" fmla="*/ 1024202 h 1024202"/>
                  <a:gd name="connsiteX5" fmla="*/ 512101 w 1463145"/>
                  <a:gd name="connsiteY5" fmla="*/ 512101 h 1024202"/>
                  <a:gd name="connsiteX6" fmla="*/ 0 w 1463145"/>
                  <a:gd name="connsiteY6" fmla="*/ 0 h 10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145" h="1024202">
                    <a:moveTo>
                      <a:pt x="1463144" y="0"/>
                    </a:moveTo>
                    <a:lnTo>
                      <a:pt x="1463144" y="665731"/>
                    </a:lnTo>
                    <a:lnTo>
                      <a:pt x="731573" y="1024202"/>
                    </a:lnTo>
                    <a:lnTo>
                      <a:pt x="1" y="665731"/>
                    </a:lnTo>
                    <a:lnTo>
                      <a:pt x="1" y="0"/>
                    </a:lnTo>
                    <a:lnTo>
                      <a:pt x="731573" y="358471"/>
                    </a:lnTo>
                    <a:lnTo>
                      <a:pt x="1463144" y="0"/>
                    </a:lnTo>
                    <a:close/>
                  </a:path>
                </a:pathLst>
              </a:custGeom>
              <a:solidFill>
                <a:srgbClr val="95C53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146" tIns="529246" rIns="17145" bIns="529247" numCol="1" spcCol="1270" anchor="ctr" anchorCtr="0">
                <a:noAutofit/>
              </a:bodyPr>
              <a:lstStyle/>
              <a:p>
                <a:pPr algn="ctr" defTabSz="1200150">
                  <a:lnSpc>
                    <a:spcPct val="90000"/>
                  </a:lnSpc>
                  <a:spcBef>
                    <a:spcPct val="0"/>
                  </a:spcBef>
                  <a:spcAft>
                    <a:spcPct val="35000"/>
                  </a:spcAft>
                </a:pPr>
                <a:endParaRPr lang="zh-CN" altLang="en-US" sz="2700"/>
              </a:p>
            </p:txBody>
          </p:sp>
        </p:grpSp>
        <p:sp>
          <p:nvSpPr>
            <p:cNvPr id="21" name="任意多边形 20"/>
            <p:cNvSpPr/>
            <p:nvPr/>
          </p:nvSpPr>
          <p:spPr>
            <a:xfrm>
              <a:off x="2047766" y="4675179"/>
              <a:ext cx="1024203" cy="1463146"/>
            </a:xfrm>
            <a:custGeom>
              <a:avLst/>
              <a:gdLst>
                <a:gd name="connsiteX0" fmla="*/ 0 w 1463145"/>
                <a:gd name="connsiteY0" fmla="*/ 0 h 1024202"/>
                <a:gd name="connsiteX1" fmla="*/ 951044 w 1463145"/>
                <a:gd name="connsiteY1" fmla="*/ 0 h 1024202"/>
                <a:gd name="connsiteX2" fmla="*/ 1463145 w 1463145"/>
                <a:gd name="connsiteY2" fmla="*/ 512101 h 1024202"/>
                <a:gd name="connsiteX3" fmla="*/ 951044 w 1463145"/>
                <a:gd name="connsiteY3" fmla="*/ 1024202 h 1024202"/>
                <a:gd name="connsiteX4" fmla="*/ 0 w 1463145"/>
                <a:gd name="connsiteY4" fmla="*/ 1024202 h 1024202"/>
                <a:gd name="connsiteX5" fmla="*/ 512101 w 1463145"/>
                <a:gd name="connsiteY5" fmla="*/ 512101 h 1024202"/>
                <a:gd name="connsiteX6" fmla="*/ 0 w 1463145"/>
                <a:gd name="connsiteY6" fmla="*/ 0 h 10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145" h="1024202">
                  <a:moveTo>
                    <a:pt x="1463144" y="0"/>
                  </a:moveTo>
                  <a:lnTo>
                    <a:pt x="1463144" y="665731"/>
                  </a:lnTo>
                  <a:lnTo>
                    <a:pt x="731573" y="1024202"/>
                  </a:lnTo>
                  <a:lnTo>
                    <a:pt x="1" y="665731"/>
                  </a:lnTo>
                  <a:lnTo>
                    <a:pt x="1" y="0"/>
                  </a:lnTo>
                  <a:lnTo>
                    <a:pt x="731573" y="358471"/>
                  </a:lnTo>
                  <a:lnTo>
                    <a:pt x="1463144" y="0"/>
                  </a:lnTo>
                  <a:close/>
                </a:path>
              </a:pathLst>
            </a:custGeom>
            <a:solidFill>
              <a:srgbClr val="95C53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146" tIns="529246" rIns="17145" bIns="529247" numCol="1" spcCol="1270" anchor="ctr" anchorCtr="0">
              <a:noAutofit/>
            </a:bodyPr>
            <a:lstStyle/>
            <a:p>
              <a:pPr algn="ctr" defTabSz="1200150">
                <a:lnSpc>
                  <a:spcPct val="90000"/>
                </a:lnSpc>
                <a:spcBef>
                  <a:spcPct val="0"/>
                </a:spcBef>
                <a:spcAft>
                  <a:spcPct val="35000"/>
                </a:spcAft>
              </a:pPr>
              <a:endParaRPr lang="zh-CN" altLang="en-US" sz="2700"/>
            </a:p>
          </p:txBody>
        </p:sp>
      </p:grpSp>
      <p:sp>
        <p:nvSpPr>
          <p:cNvPr id="114692" name="文本框 114692"/>
          <p:cNvSpPr txBox="1">
            <a:spLocks noChangeArrowheads="1"/>
          </p:cNvSpPr>
          <p:nvPr/>
        </p:nvSpPr>
        <p:spPr bwMode="auto">
          <a:xfrm>
            <a:off x="4883482" y="4903270"/>
            <a:ext cx="1888659" cy="553998"/>
          </a:xfrm>
          <a:prstGeom prst="rect">
            <a:avLst/>
          </a:prstGeom>
        </p:spPr>
        <p:txBody>
          <a:bodyPr wrap="none">
            <a:spAutoFit/>
          </a:bodyPr>
          <a:lstStyle>
            <a:defPPr>
              <a:defRPr lang="zh-CN"/>
            </a:defPPr>
            <a:lvl1pPr marL="342900" indent="-342900" fontAlgn="base">
              <a:lnSpc>
                <a:spcPct val="150000"/>
              </a:lnSpc>
              <a:spcBef>
                <a:spcPts val="1000"/>
              </a:spcBef>
              <a:spcAft>
                <a:spcPct val="0"/>
              </a:spcAft>
              <a:buFont typeface="Wingdings" panose="05000000000000000000" pitchFamily="2" charset="2"/>
              <a:buChar char="l"/>
              <a:defRPr sz="2000">
                <a:solidFill>
                  <a:srgbClr val="E7E6E6">
                    <a:lumMod val="25000"/>
                  </a:srgbClr>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t>控制可燃物 </a:t>
            </a:r>
            <a:endParaRPr lang="zh-CN" altLang="en-US" dirty="0"/>
          </a:p>
        </p:txBody>
      </p:sp>
      <p:sp>
        <p:nvSpPr>
          <p:cNvPr id="11" name="矩形 10"/>
          <p:cNvSpPr>
            <a:spLocks noChangeArrowheads="1"/>
          </p:cNvSpPr>
          <p:nvPr/>
        </p:nvSpPr>
        <p:spPr bwMode="auto">
          <a:xfrm>
            <a:off x="1207254" y="114356"/>
            <a:ext cx="5461560"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防止火灾发生</a:t>
            </a:r>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的基本</a:t>
            </a: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技术措施</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矩形 1"/>
          <p:cNvSpPr/>
          <p:nvPr/>
        </p:nvSpPr>
        <p:spPr>
          <a:xfrm>
            <a:off x="4883482" y="4065820"/>
            <a:ext cx="1888659" cy="499624"/>
          </a:xfrm>
          <a:prstGeom prst="rect">
            <a:avLst/>
          </a:prstGeom>
        </p:spPr>
        <p:txBody>
          <a:bodyPr wrap="none">
            <a:spAutoFit/>
          </a:bodyPr>
          <a:lstStyle/>
          <a:p>
            <a:pPr marL="342900" indent="-342900" fontAlgn="base">
              <a:lnSpc>
                <a:spcPct val="150000"/>
              </a:lnSpc>
              <a:spcBef>
                <a:spcPts val="1000"/>
              </a:spcBef>
              <a:spcAft>
                <a:spcPct val="0"/>
              </a:spcAft>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消除着火源 </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3" name="矩形 2"/>
          <p:cNvSpPr/>
          <p:nvPr/>
        </p:nvSpPr>
        <p:spPr>
          <a:xfrm>
            <a:off x="4883482" y="2317971"/>
            <a:ext cx="1556836" cy="499624"/>
          </a:xfrm>
          <a:prstGeom prst="rect">
            <a:avLst/>
          </a:prstGeom>
        </p:spPr>
        <p:txBody>
          <a:bodyPr wrap="none">
            <a:spAutoFit/>
          </a:bodyPr>
          <a:lstStyle/>
          <a:p>
            <a:pPr marL="342900" indent="-342900" fontAlgn="base">
              <a:lnSpc>
                <a:spcPct val="150000"/>
              </a:lnSpc>
              <a:spcBef>
                <a:spcPts val="1000"/>
              </a:spcBef>
              <a:spcAft>
                <a:spcPct val="0"/>
              </a:spcAft>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隔离空气</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4" name="矩形 3"/>
          <p:cNvSpPr/>
          <p:nvPr/>
        </p:nvSpPr>
        <p:spPr>
          <a:xfrm>
            <a:off x="4883482" y="3199249"/>
            <a:ext cx="3283056" cy="553998"/>
          </a:xfrm>
          <a:prstGeom prst="rect">
            <a:avLst/>
          </a:prstGeom>
        </p:spPr>
        <p:txBody>
          <a:bodyPr wrap="square">
            <a:spAutoFit/>
          </a:bodyPr>
          <a:lstStyle/>
          <a:p>
            <a:pPr marL="342900" lvl="5" indent="-342900" fontAlgn="base">
              <a:lnSpc>
                <a:spcPct val="150000"/>
              </a:lnSpc>
              <a:spcBef>
                <a:spcPts val="1000"/>
              </a:spcBef>
              <a:spcAft>
                <a:spcPct val="0"/>
              </a:spcAft>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早控制</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防止火灾蔓延</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605973" y="2644531"/>
            <a:ext cx="664122" cy="461665"/>
          </a:xfrm>
          <a:prstGeom prst="rect">
            <a:avLst/>
          </a:prstGeom>
          <a:noFill/>
        </p:spPr>
        <p:txBody>
          <a:bodyPr wrap="square" rtlCol="0">
            <a:spAutoFit/>
          </a:bodyPr>
          <a:lstStyle/>
          <a:p>
            <a:r>
              <a:rPr lang="en-US" altLang="zh-CN" sz="2400" b="1" dirty="0" smtClean="0">
                <a:solidFill>
                  <a:schemeClr val="bg1"/>
                </a:solidFill>
              </a:rPr>
              <a:t>1</a:t>
            </a:r>
            <a:endParaRPr lang="zh-CN" altLang="en-US" sz="2400" b="1" dirty="0">
              <a:solidFill>
                <a:schemeClr val="bg1"/>
              </a:solidFill>
            </a:endParaRPr>
          </a:p>
        </p:txBody>
      </p:sp>
      <p:sp>
        <p:nvSpPr>
          <p:cNvPr id="35" name="文本框 34"/>
          <p:cNvSpPr txBox="1"/>
          <p:nvPr/>
        </p:nvSpPr>
        <p:spPr>
          <a:xfrm>
            <a:off x="3576631" y="3526998"/>
            <a:ext cx="664122" cy="461665"/>
          </a:xfrm>
          <a:prstGeom prst="rect">
            <a:avLst/>
          </a:prstGeom>
          <a:noFill/>
        </p:spPr>
        <p:txBody>
          <a:bodyPr wrap="square" rtlCol="0">
            <a:spAutoFit/>
          </a:bodyPr>
          <a:lstStyle/>
          <a:p>
            <a:r>
              <a:rPr lang="en-US" altLang="zh-CN" sz="2400" b="1" dirty="0" smtClean="0">
                <a:solidFill>
                  <a:schemeClr val="bg1"/>
                </a:solidFill>
              </a:rPr>
              <a:t>2</a:t>
            </a:r>
            <a:endParaRPr lang="zh-CN" altLang="en-US" sz="2400" b="1" dirty="0">
              <a:solidFill>
                <a:schemeClr val="bg1"/>
              </a:solidFill>
            </a:endParaRPr>
          </a:p>
        </p:txBody>
      </p:sp>
      <p:sp>
        <p:nvSpPr>
          <p:cNvPr id="36" name="文本框 35"/>
          <p:cNvSpPr txBox="1"/>
          <p:nvPr/>
        </p:nvSpPr>
        <p:spPr>
          <a:xfrm>
            <a:off x="3590207" y="4377453"/>
            <a:ext cx="664122" cy="461665"/>
          </a:xfrm>
          <a:prstGeom prst="rect">
            <a:avLst/>
          </a:prstGeom>
          <a:noFill/>
        </p:spPr>
        <p:txBody>
          <a:bodyPr wrap="square" rtlCol="0">
            <a:spAutoFit/>
          </a:bodyPr>
          <a:lstStyle/>
          <a:p>
            <a:r>
              <a:rPr lang="en-US" altLang="zh-CN" sz="2400" b="1" dirty="0" smtClean="0">
                <a:solidFill>
                  <a:schemeClr val="bg1"/>
                </a:solidFill>
              </a:rPr>
              <a:t>3</a:t>
            </a:r>
            <a:endParaRPr lang="zh-CN" altLang="en-US" sz="2400" b="1" dirty="0">
              <a:solidFill>
                <a:schemeClr val="bg1"/>
              </a:solidFill>
            </a:endParaRPr>
          </a:p>
        </p:txBody>
      </p:sp>
      <p:sp>
        <p:nvSpPr>
          <p:cNvPr id="37" name="文本框 36"/>
          <p:cNvSpPr txBox="1"/>
          <p:nvPr/>
        </p:nvSpPr>
        <p:spPr>
          <a:xfrm>
            <a:off x="3576631" y="5273136"/>
            <a:ext cx="664122" cy="461665"/>
          </a:xfrm>
          <a:prstGeom prst="rect">
            <a:avLst/>
          </a:prstGeom>
          <a:noFill/>
        </p:spPr>
        <p:txBody>
          <a:bodyPr wrap="square" rtlCol="0">
            <a:spAutoFit/>
          </a:bodyPr>
          <a:lstStyle/>
          <a:p>
            <a:r>
              <a:rPr lang="en-US" altLang="zh-CN" sz="2400" b="1" dirty="0" smtClean="0">
                <a:solidFill>
                  <a:schemeClr val="bg1"/>
                </a:solidFill>
              </a:rPr>
              <a:t>4</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文本占位符 116737"/>
          <p:cNvSpPr>
            <a:spLocks noGrp="1" noChangeArrowheads="1"/>
          </p:cNvSpPr>
          <p:nvPr>
            <p:ph type="body" idx="4294967295"/>
          </p:nvPr>
        </p:nvSpPr>
        <p:spPr>
          <a:xfrm flipH="1">
            <a:off x="9184034" y="3203247"/>
            <a:ext cx="646387" cy="3188822"/>
          </a:xfrm>
          <a:prstGeom prst="rect">
            <a:avLst/>
          </a:prstGeom>
          <a:ln>
            <a:solidFill>
              <a:srgbClr val="0E8146"/>
            </a:solidFill>
          </a:ln>
        </p:spPr>
        <p:txBody>
          <a:bodyPr wrap="square">
            <a:spAutoFit/>
          </a:bodyPr>
          <a:lstStyle/>
          <a:p>
            <a:pPr marL="0" indent="0" algn="ctr">
              <a:lnSpc>
                <a:spcPts val="4100"/>
              </a:lnSpc>
              <a:buNone/>
            </a:pPr>
            <a:r>
              <a:rPr lang="zh-CN" altLang="en-US" sz="2400" b="1" dirty="0" smtClean="0">
                <a:solidFill>
                  <a:srgbClr val="0E8146"/>
                </a:solidFill>
                <a:latin typeface="微软雅黑" panose="020B0503020204020204" pitchFamily="34" charset="-122"/>
                <a:ea typeface="微软雅黑" panose="020B0503020204020204" pitchFamily="34" charset="-122"/>
              </a:rPr>
              <a:t>爆炸</a:t>
            </a:r>
            <a:r>
              <a:rPr lang="zh-CN" altLang="en-US" sz="2400" b="1" dirty="0">
                <a:solidFill>
                  <a:srgbClr val="0E8146"/>
                </a:solidFill>
                <a:latin typeface="微软雅黑" panose="020B0503020204020204" pitchFamily="34" charset="-122"/>
                <a:ea typeface="微软雅黑" panose="020B0503020204020204" pitchFamily="34" charset="-122"/>
              </a:rPr>
              <a:t>主要</a:t>
            </a:r>
            <a:r>
              <a:rPr lang="zh-CN" altLang="en-US" sz="2400" b="1" dirty="0" smtClean="0">
                <a:solidFill>
                  <a:srgbClr val="0E8146"/>
                </a:solidFill>
                <a:latin typeface="微软雅黑" panose="020B0503020204020204" pitchFamily="34" charset="-122"/>
                <a:ea typeface="微软雅黑" panose="020B0503020204020204" pitchFamily="34" charset="-122"/>
              </a:rPr>
              <a:t>特征</a:t>
            </a:r>
            <a:endParaRPr lang="en-US" altLang="zh-CN" sz="2400" b="1" dirty="0" smtClean="0">
              <a:solidFill>
                <a:srgbClr val="0E8146"/>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1207254" y="114356"/>
            <a:ext cx="5461560" cy="461665"/>
          </a:xfrm>
          <a:prstGeom prst="rect">
            <a:avLst/>
          </a:prstGeom>
          <a:noFill/>
          <a:ln w="25400">
            <a:noFill/>
            <a:round/>
          </a:ln>
        </p:spPr>
        <p:txBody>
          <a:bodyPr wrap="none" anchor="ct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爆炸的基本原理</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矩形 1"/>
          <p:cNvSpPr/>
          <p:nvPr/>
        </p:nvSpPr>
        <p:spPr>
          <a:xfrm>
            <a:off x="3527646" y="1326871"/>
            <a:ext cx="7416252" cy="1733808"/>
          </a:xfrm>
          <a:prstGeom prst="rect">
            <a:avLst/>
          </a:prstGeom>
          <a:noFill/>
        </p:spPr>
        <p:txBody>
          <a:bodyPr wrap="square" rtlCol="0">
            <a:spAutoFit/>
          </a:bodyPr>
          <a:lstStyle/>
          <a:p>
            <a:pPr marL="342900" indent="-342900" fontAlgn="base">
              <a:lnSpc>
                <a:spcPct val="150000"/>
              </a:lnSpc>
              <a:spcBef>
                <a:spcPts val="1000"/>
              </a:spcBef>
              <a:spcAft>
                <a:spcPct val="0"/>
              </a:spcAft>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物质在瞬间突然发生物理或化学变化</a:t>
            </a:r>
            <a:endParaRPr lang="en-US" altLang="zh-CN"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Bef>
                <a:spcPts val="1000"/>
              </a:spcBef>
              <a:spcAft>
                <a:spcPct val="0"/>
              </a:spcAft>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同时释放出大量气体和能量</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光能、热能和机械能</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a:t>
            </a:r>
            <a:endParaRPr lang="en-US" altLang="zh-CN"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Bef>
                <a:spcPts val="1000"/>
              </a:spcBef>
              <a:spcAft>
                <a:spcPct val="0"/>
              </a:spcAft>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并伴有巨大声音的现象</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2718365" y="4259841"/>
            <a:ext cx="5558532" cy="597599"/>
          </a:xfrm>
          <a:custGeom>
            <a:avLst/>
            <a:gdLst>
              <a:gd name="connsiteX0" fmla="*/ 158511 w 951044"/>
              <a:gd name="connsiteY0" fmla="*/ 0 h 7103797"/>
              <a:gd name="connsiteX1" fmla="*/ 792533 w 951044"/>
              <a:gd name="connsiteY1" fmla="*/ 0 h 7103797"/>
              <a:gd name="connsiteX2" fmla="*/ 951044 w 951044"/>
              <a:gd name="connsiteY2" fmla="*/ 158511 h 7103797"/>
              <a:gd name="connsiteX3" fmla="*/ 951044 w 951044"/>
              <a:gd name="connsiteY3" fmla="*/ 7103797 h 7103797"/>
              <a:gd name="connsiteX4" fmla="*/ 951044 w 951044"/>
              <a:gd name="connsiteY4" fmla="*/ 7103797 h 7103797"/>
              <a:gd name="connsiteX5" fmla="*/ 0 w 951044"/>
              <a:gd name="connsiteY5" fmla="*/ 7103797 h 7103797"/>
              <a:gd name="connsiteX6" fmla="*/ 0 w 951044"/>
              <a:gd name="connsiteY6" fmla="*/ 7103797 h 7103797"/>
              <a:gd name="connsiteX7" fmla="*/ 0 w 951044"/>
              <a:gd name="connsiteY7" fmla="*/ 158511 h 7103797"/>
              <a:gd name="connsiteX8" fmla="*/ 158511 w 951044"/>
              <a:gd name="connsiteY8" fmla="*/ 0 h 710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044" h="7103797">
                <a:moveTo>
                  <a:pt x="951044" y="1183996"/>
                </a:moveTo>
                <a:lnTo>
                  <a:pt x="951044" y="5919801"/>
                </a:lnTo>
                <a:cubicBezTo>
                  <a:pt x="951044" y="6573700"/>
                  <a:pt x="941543" y="7103793"/>
                  <a:pt x="929823" y="7103793"/>
                </a:cubicBezTo>
                <a:lnTo>
                  <a:pt x="0" y="7103793"/>
                </a:lnTo>
                <a:lnTo>
                  <a:pt x="0" y="7103793"/>
                </a:lnTo>
                <a:lnTo>
                  <a:pt x="0" y="4"/>
                </a:lnTo>
                <a:lnTo>
                  <a:pt x="0" y="4"/>
                </a:lnTo>
                <a:lnTo>
                  <a:pt x="929823" y="4"/>
                </a:lnTo>
                <a:cubicBezTo>
                  <a:pt x="941543" y="4"/>
                  <a:pt x="951044" y="530097"/>
                  <a:pt x="951044" y="1183996"/>
                </a:cubicBezTo>
                <a:close/>
              </a:path>
            </a:pathLst>
          </a:custGeom>
          <a:ln>
            <a:solidFill>
              <a:srgbClr val="0E814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801" tIns="62301" rIns="62301" bIns="62302" numCol="1" spcCol="1270" anchor="ctr" anchorCtr="0">
            <a:noAutofit/>
          </a:bodyPr>
          <a:lstStyle/>
          <a:p>
            <a:pPr marL="228600" lvl="1" indent="-228600" defTabSz="1111250">
              <a:lnSpc>
                <a:spcPct val="90000"/>
              </a:lnSpc>
              <a:spcBef>
                <a:spcPct val="0"/>
              </a:spcBef>
              <a:spcAft>
                <a:spcPct val="15000"/>
              </a:spcAft>
              <a:buChar char="•"/>
            </a:pPr>
            <a:endParaRPr lang="zh-CN" altLang="en-US" sz="2500"/>
          </a:p>
          <a:p>
            <a:pPr marL="228600" lvl="1" indent="-228600" defTabSz="1111250">
              <a:lnSpc>
                <a:spcPct val="90000"/>
              </a:lnSpc>
              <a:spcBef>
                <a:spcPct val="0"/>
              </a:spcBef>
              <a:spcAft>
                <a:spcPct val="15000"/>
              </a:spcAft>
              <a:buChar char="•"/>
            </a:pPr>
            <a:endParaRPr lang="zh-CN" altLang="en-US" sz="2500"/>
          </a:p>
        </p:txBody>
      </p:sp>
      <p:sp>
        <p:nvSpPr>
          <p:cNvPr id="13" name="任意多边形 12"/>
          <p:cNvSpPr/>
          <p:nvPr/>
        </p:nvSpPr>
        <p:spPr>
          <a:xfrm>
            <a:off x="2718365" y="3431347"/>
            <a:ext cx="5558532" cy="597599"/>
          </a:xfrm>
          <a:custGeom>
            <a:avLst/>
            <a:gdLst>
              <a:gd name="connsiteX0" fmla="*/ 158511 w 951044"/>
              <a:gd name="connsiteY0" fmla="*/ 0 h 7103797"/>
              <a:gd name="connsiteX1" fmla="*/ 792533 w 951044"/>
              <a:gd name="connsiteY1" fmla="*/ 0 h 7103797"/>
              <a:gd name="connsiteX2" fmla="*/ 951044 w 951044"/>
              <a:gd name="connsiteY2" fmla="*/ 158511 h 7103797"/>
              <a:gd name="connsiteX3" fmla="*/ 951044 w 951044"/>
              <a:gd name="connsiteY3" fmla="*/ 7103797 h 7103797"/>
              <a:gd name="connsiteX4" fmla="*/ 951044 w 951044"/>
              <a:gd name="connsiteY4" fmla="*/ 7103797 h 7103797"/>
              <a:gd name="connsiteX5" fmla="*/ 0 w 951044"/>
              <a:gd name="connsiteY5" fmla="*/ 7103797 h 7103797"/>
              <a:gd name="connsiteX6" fmla="*/ 0 w 951044"/>
              <a:gd name="connsiteY6" fmla="*/ 7103797 h 7103797"/>
              <a:gd name="connsiteX7" fmla="*/ 0 w 951044"/>
              <a:gd name="connsiteY7" fmla="*/ 158511 h 7103797"/>
              <a:gd name="connsiteX8" fmla="*/ 158511 w 951044"/>
              <a:gd name="connsiteY8" fmla="*/ 0 h 710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044" h="7103797">
                <a:moveTo>
                  <a:pt x="951044" y="1183996"/>
                </a:moveTo>
                <a:lnTo>
                  <a:pt x="951044" y="5919801"/>
                </a:lnTo>
                <a:cubicBezTo>
                  <a:pt x="951044" y="6573700"/>
                  <a:pt x="941543" y="7103793"/>
                  <a:pt x="929823" y="7103793"/>
                </a:cubicBezTo>
                <a:lnTo>
                  <a:pt x="0" y="7103793"/>
                </a:lnTo>
                <a:lnTo>
                  <a:pt x="0" y="7103793"/>
                </a:lnTo>
                <a:lnTo>
                  <a:pt x="0" y="4"/>
                </a:lnTo>
                <a:lnTo>
                  <a:pt x="0" y="4"/>
                </a:lnTo>
                <a:lnTo>
                  <a:pt x="929823" y="4"/>
                </a:lnTo>
                <a:cubicBezTo>
                  <a:pt x="941543" y="4"/>
                  <a:pt x="951044" y="530097"/>
                  <a:pt x="951044" y="1183996"/>
                </a:cubicBezTo>
                <a:close/>
              </a:path>
            </a:pathLst>
          </a:custGeom>
          <a:ln>
            <a:solidFill>
              <a:srgbClr val="0E814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801" tIns="62301" rIns="62301" bIns="62302" numCol="1" spcCol="1270" anchor="ctr" anchorCtr="0">
            <a:noAutofit/>
          </a:bodyPr>
          <a:lstStyle/>
          <a:p>
            <a:pPr marL="228600" lvl="1" indent="-228600" algn="l" defTabSz="1111250">
              <a:lnSpc>
                <a:spcPct val="90000"/>
              </a:lnSpc>
              <a:spcBef>
                <a:spcPct val="0"/>
              </a:spcBef>
              <a:spcAft>
                <a:spcPct val="15000"/>
              </a:spcAft>
              <a:buChar char="•"/>
            </a:pPr>
            <a:endParaRPr lang="zh-CN" altLang="en-US" sz="2500" kern="1200" dirty="0"/>
          </a:p>
          <a:p>
            <a:pPr marL="228600" lvl="1" indent="-228600" algn="l" defTabSz="1111250">
              <a:lnSpc>
                <a:spcPct val="90000"/>
              </a:lnSpc>
              <a:spcBef>
                <a:spcPct val="0"/>
              </a:spcBef>
              <a:spcAft>
                <a:spcPct val="15000"/>
              </a:spcAft>
              <a:buChar char="•"/>
            </a:pPr>
            <a:endParaRPr lang="zh-CN" altLang="en-US" sz="2500" kern="1200" dirty="0"/>
          </a:p>
        </p:txBody>
      </p:sp>
      <p:sp>
        <p:nvSpPr>
          <p:cNvPr id="14" name="同侧圆角矩形 13"/>
          <p:cNvSpPr/>
          <p:nvPr/>
        </p:nvSpPr>
        <p:spPr>
          <a:xfrm rot="5400000">
            <a:off x="5198832" y="2607870"/>
            <a:ext cx="597599" cy="5558532"/>
          </a:xfrm>
          <a:prstGeom prst="round2SameRect">
            <a:avLst/>
          </a:prstGeom>
          <a:ln>
            <a:solidFill>
              <a:srgbClr val="0E814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任意多边形 14"/>
          <p:cNvSpPr/>
          <p:nvPr/>
        </p:nvSpPr>
        <p:spPr>
          <a:xfrm>
            <a:off x="2718365" y="5916828"/>
            <a:ext cx="5558532" cy="597599"/>
          </a:xfrm>
          <a:custGeom>
            <a:avLst/>
            <a:gdLst>
              <a:gd name="connsiteX0" fmla="*/ 158511 w 951044"/>
              <a:gd name="connsiteY0" fmla="*/ 0 h 7103797"/>
              <a:gd name="connsiteX1" fmla="*/ 792533 w 951044"/>
              <a:gd name="connsiteY1" fmla="*/ 0 h 7103797"/>
              <a:gd name="connsiteX2" fmla="*/ 951044 w 951044"/>
              <a:gd name="connsiteY2" fmla="*/ 158511 h 7103797"/>
              <a:gd name="connsiteX3" fmla="*/ 951044 w 951044"/>
              <a:gd name="connsiteY3" fmla="*/ 7103797 h 7103797"/>
              <a:gd name="connsiteX4" fmla="*/ 951044 w 951044"/>
              <a:gd name="connsiteY4" fmla="*/ 7103797 h 7103797"/>
              <a:gd name="connsiteX5" fmla="*/ 0 w 951044"/>
              <a:gd name="connsiteY5" fmla="*/ 7103797 h 7103797"/>
              <a:gd name="connsiteX6" fmla="*/ 0 w 951044"/>
              <a:gd name="connsiteY6" fmla="*/ 7103797 h 7103797"/>
              <a:gd name="connsiteX7" fmla="*/ 0 w 951044"/>
              <a:gd name="connsiteY7" fmla="*/ 158511 h 7103797"/>
              <a:gd name="connsiteX8" fmla="*/ 158511 w 951044"/>
              <a:gd name="connsiteY8" fmla="*/ 0 h 710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044" h="7103797">
                <a:moveTo>
                  <a:pt x="951044" y="1183996"/>
                </a:moveTo>
                <a:lnTo>
                  <a:pt x="951044" y="5919801"/>
                </a:lnTo>
                <a:cubicBezTo>
                  <a:pt x="951044" y="6573700"/>
                  <a:pt x="941543" y="7103793"/>
                  <a:pt x="929823" y="7103793"/>
                </a:cubicBezTo>
                <a:lnTo>
                  <a:pt x="0" y="7103793"/>
                </a:lnTo>
                <a:lnTo>
                  <a:pt x="0" y="7103793"/>
                </a:lnTo>
                <a:lnTo>
                  <a:pt x="0" y="4"/>
                </a:lnTo>
                <a:lnTo>
                  <a:pt x="0" y="4"/>
                </a:lnTo>
                <a:lnTo>
                  <a:pt x="929823" y="4"/>
                </a:lnTo>
                <a:cubicBezTo>
                  <a:pt x="941543" y="4"/>
                  <a:pt x="951044" y="530097"/>
                  <a:pt x="951044" y="1183996"/>
                </a:cubicBezTo>
                <a:close/>
              </a:path>
            </a:pathLst>
          </a:custGeom>
          <a:ln>
            <a:solidFill>
              <a:srgbClr val="0E814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801" tIns="62301" rIns="62301" bIns="62302" numCol="1" spcCol="1270" anchor="ctr" anchorCtr="0">
            <a:noAutofit/>
          </a:bodyPr>
          <a:lstStyle/>
          <a:p>
            <a:pPr marL="228600" lvl="1" indent="-228600" defTabSz="1111250">
              <a:lnSpc>
                <a:spcPct val="90000"/>
              </a:lnSpc>
              <a:spcBef>
                <a:spcPct val="0"/>
              </a:spcBef>
              <a:spcAft>
                <a:spcPct val="15000"/>
              </a:spcAft>
              <a:buChar char="•"/>
            </a:pPr>
            <a:endParaRPr lang="zh-CN" altLang="en-US" sz="2500"/>
          </a:p>
          <a:p>
            <a:pPr marL="228600" lvl="1" indent="-228600" defTabSz="1111250">
              <a:lnSpc>
                <a:spcPct val="90000"/>
              </a:lnSpc>
              <a:spcBef>
                <a:spcPct val="0"/>
              </a:spcBef>
              <a:spcAft>
                <a:spcPct val="15000"/>
              </a:spcAft>
              <a:buChar char="•"/>
            </a:pPr>
            <a:endParaRPr lang="zh-CN" altLang="en-US" sz="2500"/>
          </a:p>
        </p:txBody>
      </p:sp>
      <p:sp>
        <p:nvSpPr>
          <p:cNvPr id="16" name="任意多边形 15"/>
          <p:cNvSpPr/>
          <p:nvPr/>
        </p:nvSpPr>
        <p:spPr>
          <a:xfrm>
            <a:off x="2084705" y="3431346"/>
            <a:ext cx="643569" cy="919383"/>
          </a:xfrm>
          <a:custGeom>
            <a:avLst/>
            <a:gdLst>
              <a:gd name="connsiteX0" fmla="*/ 0 w 1463145"/>
              <a:gd name="connsiteY0" fmla="*/ 0 h 1024202"/>
              <a:gd name="connsiteX1" fmla="*/ 951044 w 1463145"/>
              <a:gd name="connsiteY1" fmla="*/ 0 h 1024202"/>
              <a:gd name="connsiteX2" fmla="*/ 1463145 w 1463145"/>
              <a:gd name="connsiteY2" fmla="*/ 512101 h 1024202"/>
              <a:gd name="connsiteX3" fmla="*/ 951044 w 1463145"/>
              <a:gd name="connsiteY3" fmla="*/ 1024202 h 1024202"/>
              <a:gd name="connsiteX4" fmla="*/ 0 w 1463145"/>
              <a:gd name="connsiteY4" fmla="*/ 1024202 h 1024202"/>
              <a:gd name="connsiteX5" fmla="*/ 512101 w 1463145"/>
              <a:gd name="connsiteY5" fmla="*/ 512101 h 1024202"/>
              <a:gd name="connsiteX6" fmla="*/ 0 w 1463145"/>
              <a:gd name="connsiteY6" fmla="*/ 0 h 10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145" h="1024202">
                <a:moveTo>
                  <a:pt x="1463144" y="0"/>
                </a:moveTo>
                <a:lnTo>
                  <a:pt x="1463144" y="665731"/>
                </a:lnTo>
                <a:lnTo>
                  <a:pt x="731573" y="1024202"/>
                </a:lnTo>
                <a:lnTo>
                  <a:pt x="1" y="665731"/>
                </a:lnTo>
                <a:lnTo>
                  <a:pt x="1" y="0"/>
                </a:lnTo>
                <a:lnTo>
                  <a:pt x="731573" y="358471"/>
                </a:lnTo>
                <a:lnTo>
                  <a:pt x="1463144" y="0"/>
                </a:lnTo>
                <a:close/>
              </a:path>
            </a:pathLst>
          </a:custGeom>
          <a:solidFill>
            <a:srgbClr val="95C53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146" tIns="529246" rIns="17145" bIns="529247" numCol="1" spcCol="1270" anchor="ctr" anchorCtr="0">
            <a:noAutofit/>
          </a:bodyPr>
          <a:lstStyle/>
          <a:p>
            <a:pPr lvl="0" algn="ctr" defTabSz="1200150">
              <a:lnSpc>
                <a:spcPct val="90000"/>
              </a:lnSpc>
              <a:spcBef>
                <a:spcPct val="0"/>
              </a:spcBef>
              <a:spcAft>
                <a:spcPct val="35000"/>
              </a:spcAft>
            </a:pPr>
            <a:endParaRPr lang="zh-CN" altLang="en-US" sz="2700" kern="1200"/>
          </a:p>
        </p:txBody>
      </p:sp>
      <p:sp>
        <p:nvSpPr>
          <p:cNvPr id="17" name="任意多边形 16"/>
          <p:cNvSpPr/>
          <p:nvPr/>
        </p:nvSpPr>
        <p:spPr>
          <a:xfrm>
            <a:off x="2084705" y="4259840"/>
            <a:ext cx="643569" cy="919383"/>
          </a:xfrm>
          <a:custGeom>
            <a:avLst/>
            <a:gdLst>
              <a:gd name="connsiteX0" fmla="*/ 0 w 1463145"/>
              <a:gd name="connsiteY0" fmla="*/ 0 h 1024202"/>
              <a:gd name="connsiteX1" fmla="*/ 951044 w 1463145"/>
              <a:gd name="connsiteY1" fmla="*/ 0 h 1024202"/>
              <a:gd name="connsiteX2" fmla="*/ 1463145 w 1463145"/>
              <a:gd name="connsiteY2" fmla="*/ 512101 h 1024202"/>
              <a:gd name="connsiteX3" fmla="*/ 951044 w 1463145"/>
              <a:gd name="connsiteY3" fmla="*/ 1024202 h 1024202"/>
              <a:gd name="connsiteX4" fmla="*/ 0 w 1463145"/>
              <a:gd name="connsiteY4" fmla="*/ 1024202 h 1024202"/>
              <a:gd name="connsiteX5" fmla="*/ 512101 w 1463145"/>
              <a:gd name="connsiteY5" fmla="*/ 512101 h 1024202"/>
              <a:gd name="connsiteX6" fmla="*/ 0 w 1463145"/>
              <a:gd name="connsiteY6" fmla="*/ 0 h 10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145" h="1024202">
                <a:moveTo>
                  <a:pt x="1463144" y="0"/>
                </a:moveTo>
                <a:lnTo>
                  <a:pt x="1463144" y="665731"/>
                </a:lnTo>
                <a:lnTo>
                  <a:pt x="731573" y="1024202"/>
                </a:lnTo>
                <a:lnTo>
                  <a:pt x="1" y="665731"/>
                </a:lnTo>
                <a:lnTo>
                  <a:pt x="1" y="0"/>
                </a:lnTo>
                <a:lnTo>
                  <a:pt x="731573" y="358471"/>
                </a:lnTo>
                <a:lnTo>
                  <a:pt x="1463144" y="0"/>
                </a:lnTo>
                <a:close/>
              </a:path>
            </a:pathLst>
          </a:custGeom>
          <a:solidFill>
            <a:srgbClr val="95C53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146" tIns="529246" rIns="17145" bIns="529247" numCol="1" spcCol="1270" anchor="ctr" anchorCtr="0">
            <a:noAutofit/>
          </a:bodyPr>
          <a:lstStyle/>
          <a:p>
            <a:pPr algn="ctr" defTabSz="1200150">
              <a:lnSpc>
                <a:spcPct val="90000"/>
              </a:lnSpc>
              <a:spcBef>
                <a:spcPct val="0"/>
              </a:spcBef>
              <a:spcAft>
                <a:spcPct val="35000"/>
              </a:spcAft>
            </a:pPr>
            <a:endParaRPr lang="zh-CN" altLang="en-US" sz="2700"/>
          </a:p>
        </p:txBody>
      </p:sp>
      <p:sp>
        <p:nvSpPr>
          <p:cNvPr id="18" name="任意多边形 17"/>
          <p:cNvSpPr/>
          <p:nvPr/>
        </p:nvSpPr>
        <p:spPr>
          <a:xfrm>
            <a:off x="2084705" y="5088335"/>
            <a:ext cx="643569" cy="919383"/>
          </a:xfrm>
          <a:custGeom>
            <a:avLst/>
            <a:gdLst>
              <a:gd name="connsiteX0" fmla="*/ 0 w 1463145"/>
              <a:gd name="connsiteY0" fmla="*/ 0 h 1024202"/>
              <a:gd name="connsiteX1" fmla="*/ 951044 w 1463145"/>
              <a:gd name="connsiteY1" fmla="*/ 0 h 1024202"/>
              <a:gd name="connsiteX2" fmla="*/ 1463145 w 1463145"/>
              <a:gd name="connsiteY2" fmla="*/ 512101 h 1024202"/>
              <a:gd name="connsiteX3" fmla="*/ 951044 w 1463145"/>
              <a:gd name="connsiteY3" fmla="*/ 1024202 h 1024202"/>
              <a:gd name="connsiteX4" fmla="*/ 0 w 1463145"/>
              <a:gd name="connsiteY4" fmla="*/ 1024202 h 1024202"/>
              <a:gd name="connsiteX5" fmla="*/ 512101 w 1463145"/>
              <a:gd name="connsiteY5" fmla="*/ 512101 h 1024202"/>
              <a:gd name="connsiteX6" fmla="*/ 0 w 1463145"/>
              <a:gd name="connsiteY6" fmla="*/ 0 h 10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145" h="1024202">
                <a:moveTo>
                  <a:pt x="1463144" y="0"/>
                </a:moveTo>
                <a:lnTo>
                  <a:pt x="1463144" y="665731"/>
                </a:lnTo>
                <a:lnTo>
                  <a:pt x="731573" y="1024202"/>
                </a:lnTo>
                <a:lnTo>
                  <a:pt x="1" y="665731"/>
                </a:lnTo>
                <a:lnTo>
                  <a:pt x="1" y="0"/>
                </a:lnTo>
                <a:lnTo>
                  <a:pt x="731573" y="358471"/>
                </a:lnTo>
                <a:lnTo>
                  <a:pt x="1463144" y="0"/>
                </a:lnTo>
                <a:close/>
              </a:path>
            </a:pathLst>
          </a:custGeom>
          <a:solidFill>
            <a:srgbClr val="95C53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146" tIns="529246" rIns="17145" bIns="529247" numCol="1" spcCol="1270" anchor="ctr" anchorCtr="0">
            <a:noAutofit/>
          </a:bodyPr>
          <a:lstStyle/>
          <a:p>
            <a:pPr algn="ctr" defTabSz="1200150">
              <a:lnSpc>
                <a:spcPct val="90000"/>
              </a:lnSpc>
              <a:spcBef>
                <a:spcPct val="0"/>
              </a:spcBef>
              <a:spcAft>
                <a:spcPct val="35000"/>
              </a:spcAft>
            </a:pPr>
            <a:endParaRPr lang="zh-CN" altLang="en-US" sz="2700"/>
          </a:p>
        </p:txBody>
      </p:sp>
      <p:sp>
        <p:nvSpPr>
          <p:cNvPr id="11" name="任意多边形 10"/>
          <p:cNvSpPr/>
          <p:nvPr/>
        </p:nvSpPr>
        <p:spPr>
          <a:xfrm>
            <a:off x="2084704" y="6036314"/>
            <a:ext cx="643569" cy="919383"/>
          </a:xfrm>
          <a:custGeom>
            <a:avLst/>
            <a:gdLst>
              <a:gd name="connsiteX0" fmla="*/ 0 w 1463145"/>
              <a:gd name="connsiteY0" fmla="*/ 0 h 1024202"/>
              <a:gd name="connsiteX1" fmla="*/ 951044 w 1463145"/>
              <a:gd name="connsiteY1" fmla="*/ 0 h 1024202"/>
              <a:gd name="connsiteX2" fmla="*/ 1463145 w 1463145"/>
              <a:gd name="connsiteY2" fmla="*/ 512101 h 1024202"/>
              <a:gd name="connsiteX3" fmla="*/ 951044 w 1463145"/>
              <a:gd name="connsiteY3" fmla="*/ 1024202 h 1024202"/>
              <a:gd name="connsiteX4" fmla="*/ 0 w 1463145"/>
              <a:gd name="connsiteY4" fmla="*/ 1024202 h 1024202"/>
              <a:gd name="connsiteX5" fmla="*/ 512101 w 1463145"/>
              <a:gd name="connsiteY5" fmla="*/ 512101 h 1024202"/>
              <a:gd name="connsiteX6" fmla="*/ 0 w 1463145"/>
              <a:gd name="connsiteY6" fmla="*/ 0 h 10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145" h="1024202">
                <a:moveTo>
                  <a:pt x="1463144" y="0"/>
                </a:moveTo>
                <a:lnTo>
                  <a:pt x="1463144" y="665731"/>
                </a:lnTo>
                <a:lnTo>
                  <a:pt x="731573" y="1024202"/>
                </a:lnTo>
                <a:lnTo>
                  <a:pt x="1" y="665731"/>
                </a:lnTo>
                <a:lnTo>
                  <a:pt x="1" y="0"/>
                </a:lnTo>
                <a:lnTo>
                  <a:pt x="731573" y="358471"/>
                </a:lnTo>
                <a:lnTo>
                  <a:pt x="1463144" y="0"/>
                </a:lnTo>
                <a:close/>
              </a:path>
            </a:pathLst>
          </a:custGeom>
          <a:solidFill>
            <a:srgbClr val="95C53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146" tIns="529246" rIns="17145" bIns="529247" numCol="1" spcCol="1270" anchor="ctr" anchorCtr="0">
            <a:noAutofit/>
          </a:bodyPr>
          <a:lstStyle/>
          <a:p>
            <a:pPr algn="ctr" defTabSz="1200150">
              <a:lnSpc>
                <a:spcPct val="90000"/>
              </a:lnSpc>
              <a:spcBef>
                <a:spcPct val="0"/>
              </a:spcBef>
              <a:spcAft>
                <a:spcPct val="35000"/>
              </a:spcAft>
            </a:pPr>
            <a:endParaRPr lang="zh-CN" altLang="en-US" sz="2700"/>
          </a:p>
        </p:txBody>
      </p:sp>
      <p:sp>
        <p:nvSpPr>
          <p:cNvPr id="19" name="文本框 114692"/>
          <p:cNvSpPr txBox="1">
            <a:spLocks noChangeArrowheads="1"/>
          </p:cNvSpPr>
          <p:nvPr/>
        </p:nvSpPr>
        <p:spPr bwMode="auto">
          <a:xfrm>
            <a:off x="3543412" y="6036488"/>
            <a:ext cx="4637507" cy="553998"/>
          </a:xfrm>
          <a:prstGeom prst="rect">
            <a:avLst/>
          </a:prstGeom>
        </p:spPr>
        <p:txBody>
          <a:bodyPr wrap="square">
            <a:spAutoFit/>
          </a:bodyPr>
          <a:lstStyle>
            <a:defPPr>
              <a:defRPr lang="zh-CN"/>
            </a:defPPr>
            <a:lvl1pPr marL="342900" indent="-342900" fontAlgn="base">
              <a:lnSpc>
                <a:spcPct val="150000"/>
              </a:lnSpc>
              <a:spcBef>
                <a:spcPts val="1000"/>
              </a:spcBef>
              <a:spcAft>
                <a:spcPct val="0"/>
              </a:spcAft>
              <a:buFont typeface="Wingdings" panose="05000000000000000000" pitchFamily="2" charset="2"/>
              <a:buChar char="l"/>
              <a:defRPr sz="2000">
                <a:solidFill>
                  <a:srgbClr val="E7E6E6">
                    <a:lumMod val="25000"/>
                  </a:srgbClr>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t>产生强烈的冲击波并发出巨大的响声</a:t>
            </a:r>
            <a:endParaRPr lang="zh-CN" altLang="en-US" dirty="0"/>
          </a:p>
        </p:txBody>
      </p:sp>
      <p:sp>
        <p:nvSpPr>
          <p:cNvPr id="20" name="矩形 19"/>
          <p:cNvSpPr/>
          <p:nvPr/>
        </p:nvSpPr>
        <p:spPr>
          <a:xfrm>
            <a:off x="3543413" y="5199038"/>
            <a:ext cx="2510548" cy="553998"/>
          </a:xfrm>
          <a:prstGeom prst="rect">
            <a:avLst/>
          </a:prstGeom>
        </p:spPr>
        <p:txBody>
          <a:bodyPr wrap="square">
            <a:spAutoFit/>
          </a:bodyPr>
          <a:lstStyle/>
          <a:p>
            <a:pPr marL="342900" indent="-342900" fontAlgn="base">
              <a:lnSpc>
                <a:spcPct val="150000"/>
              </a:lnSpc>
              <a:spcBef>
                <a:spcPts val="1000"/>
              </a:spcBef>
              <a:spcAft>
                <a:spcPct val="0"/>
              </a:spcAft>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能量突然释放</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21" name="矩形 20"/>
          <p:cNvSpPr/>
          <p:nvPr/>
        </p:nvSpPr>
        <p:spPr>
          <a:xfrm>
            <a:off x="3543412" y="3451189"/>
            <a:ext cx="4276285" cy="553998"/>
          </a:xfrm>
          <a:prstGeom prst="rect">
            <a:avLst/>
          </a:prstGeom>
        </p:spPr>
        <p:txBody>
          <a:bodyPr wrap="square">
            <a:spAutoFit/>
          </a:bodyPr>
          <a:lstStyle/>
          <a:p>
            <a:pPr marL="342900" indent="-342900" fontAlgn="base">
              <a:lnSpc>
                <a:spcPct val="150000"/>
              </a:lnSpc>
              <a:spcBef>
                <a:spcPts val="1000"/>
              </a:spcBef>
              <a:spcAft>
                <a:spcPct val="0"/>
              </a:spcAft>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物质的状态或成分瞬间发生变化</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22" name="矩形 21"/>
          <p:cNvSpPr/>
          <p:nvPr/>
        </p:nvSpPr>
        <p:spPr>
          <a:xfrm>
            <a:off x="3543412" y="4332467"/>
            <a:ext cx="3132469" cy="553998"/>
          </a:xfrm>
          <a:prstGeom prst="rect">
            <a:avLst/>
          </a:prstGeom>
        </p:spPr>
        <p:txBody>
          <a:bodyPr wrap="square">
            <a:spAutoFit/>
          </a:bodyPr>
          <a:lstStyle/>
          <a:p>
            <a:pPr marL="342900" lvl="5" indent="-342900" fontAlgn="base">
              <a:lnSpc>
                <a:spcPct val="150000"/>
              </a:lnSpc>
              <a:spcBef>
                <a:spcPts val="1000"/>
              </a:spcBef>
              <a:spcAft>
                <a:spcPct val="0"/>
              </a:spcAft>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温度和压力骤然升高</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250137" y="3698919"/>
            <a:ext cx="633660" cy="461665"/>
          </a:xfrm>
          <a:prstGeom prst="rect">
            <a:avLst/>
          </a:prstGeom>
          <a:noFill/>
        </p:spPr>
        <p:txBody>
          <a:bodyPr wrap="square" rtlCol="0">
            <a:spAutoFit/>
          </a:bodyPr>
          <a:lstStyle/>
          <a:p>
            <a:r>
              <a:rPr lang="en-US" altLang="zh-CN" sz="2400" b="1" dirty="0" smtClean="0">
                <a:solidFill>
                  <a:schemeClr val="bg1"/>
                </a:solidFill>
              </a:rPr>
              <a:t>1</a:t>
            </a:r>
            <a:endParaRPr lang="zh-CN" altLang="en-US" sz="2400" b="1" dirty="0">
              <a:solidFill>
                <a:schemeClr val="bg1"/>
              </a:solidFill>
            </a:endParaRPr>
          </a:p>
        </p:txBody>
      </p:sp>
      <p:sp>
        <p:nvSpPr>
          <p:cNvPr id="24" name="文本框 23"/>
          <p:cNvSpPr txBox="1"/>
          <p:nvPr/>
        </p:nvSpPr>
        <p:spPr>
          <a:xfrm>
            <a:off x="2220795" y="4581386"/>
            <a:ext cx="633660" cy="461665"/>
          </a:xfrm>
          <a:prstGeom prst="rect">
            <a:avLst/>
          </a:prstGeom>
          <a:noFill/>
        </p:spPr>
        <p:txBody>
          <a:bodyPr wrap="square" rtlCol="0">
            <a:spAutoFit/>
          </a:bodyPr>
          <a:lstStyle/>
          <a:p>
            <a:r>
              <a:rPr lang="en-US" altLang="zh-CN" sz="2400" b="1" dirty="0" smtClean="0">
                <a:solidFill>
                  <a:schemeClr val="bg1"/>
                </a:solidFill>
              </a:rPr>
              <a:t>2</a:t>
            </a:r>
            <a:endParaRPr lang="zh-CN" altLang="en-US" sz="2400" b="1" dirty="0">
              <a:solidFill>
                <a:schemeClr val="bg1"/>
              </a:solidFill>
            </a:endParaRPr>
          </a:p>
        </p:txBody>
      </p:sp>
      <p:sp>
        <p:nvSpPr>
          <p:cNvPr id="25" name="文本框 24"/>
          <p:cNvSpPr txBox="1"/>
          <p:nvPr/>
        </p:nvSpPr>
        <p:spPr>
          <a:xfrm>
            <a:off x="2234371" y="5431841"/>
            <a:ext cx="633660" cy="461665"/>
          </a:xfrm>
          <a:prstGeom prst="rect">
            <a:avLst/>
          </a:prstGeom>
          <a:noFill/>
        </p:spPr>
        <p:txBody>
          <a:bodyPr wrap="square" rtlCol="0">
            <a:spAutoFit/>
          </a:bodyPr>
          <a:lstStyle/>
          <a:p>
            <a:r>
              <a:rPr lang="en-US" altLang="zh-CN" sz="2400" b="1" dirty="0" smtClean="0">
                <a:solidFill>
                  <a:schemeClr val="bg1"/>
                </a:solidFill>
              </a:rPr>
              <a:t>3</a:t>
            </a:r>
            <a:endParaRPr lang="zh-CN" altLang="en-US" sz="2400" b="1" dirty="0">
              <a:solidFill>
                <a:schemeClr val="bg1"/>
              </a:solidFill>
            </a:endParaRPr>
          </a:p>
        </p:txBody>
      </p:sp>
      <p:sp>
        <p:nvSpPr>
          <p:cNvPr id="26" name="文本框 25"/>
          <p:cNvSpPr txBox="1"/>
          <p:nvPr/>
        </p:nvSpPr>
        <p:spPr>
          <a:xfrm>
            <a:off x="2220795" y="6327524"/>
            <a:ext cx="633660" cy="461665"/>
          </a:xfrm>
          <a:prstGeom prst="rect">
            <a:avLst/>
          </a:prstGeom>
          <a:noFill/>
        </p:spPr>
        <p:txBody>
          <a:bodyPr wrap="square" rtlCol="0">
            <a:spAutoFit/>
          </a:bodyPr>
          <a:lstStyle/>
          <a:p>
            <a:r>
              <a:rPr lang="en-US" altLang="zh-CN" sz="2400" b="1" dirty="0" smtClean="0">
                <a:solidFill>
                  <a:schemeClr val="bg1"/>
                </a:solidFill>
              </a:rPr>
              <a:t>4</a:t>
            </a:r>
            <a:endParaRPr lang="zh-CN" altLang="en-US" sz="2400" b="1" dirty="0">
              <a:solidFill>
                <a:schemeClr val="bg1"/>
              </a:solidFill>
            </a:endParaRPr>
          </a:p>
        </p:txBody>
      </p:sp>
      <p:cxnSp>
        <p:nvCxnSpPr>
          <p:cNvPr id="29" name="直接连接符 28"/>
          <p:cNvCxnSpPr/>
          <p:nvPr/>
        </p:nvCxnSpPr>
        <p:spPr>
          <a:xfrm>
            <a:off x="1076009" y="3204711"/>
            <a:ext cx="9820591" cy="0"/>
          </a:xfrm>
          <a:prstGeom prst="line">
            <a:avLst/>
          </a:prstGeom>
          <a:ln>
            <a:solidFill>
              <a:srgbClr val="0E8146"/>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133969" y="1010425"/>
            <a:ext cx="551793" cy="2195473"/>
          </a:xfrm>
          <a:prstGeom prst="rect">
            <a:avLst/>
          </a:prstGeom>
          <a:ln>
            <a:solidFill>
              <a:srgbClr val="0E8146"/>
            </a:solidFill>
          </a:ln>
        </p:spPr>
        <p:txBody>
          <a:bodyPr wrap="square">
            <a:spAutoFit/>
          </a:bodyPr>
          <a:lstStyle>
            <a:lvl1pPr indent="0" algn="ctr">
              <a:lnSpc>
                <a:spcPts val="4100"/>
              </a:lnSpc>
              <a:spcBef>
                <a:spcPts val="1000"/>
              </a:spcBef>
              <a:buFont typeface="Arial" panose="020B0604020202020204" pitchFamily="34" charset="0"/>
              <a:buNone/>
              <a:defRPr sz="2400" b="1">
                <a:solidFill>
                  <a:srgbClr val="0E8146"/>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t>爆炸概念</a:t>
            </a:r>
            <a:endParaRPr lang="zh-CN" alt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文本占位符 123905"/>
          <p:cNvSpPr>
            <a:spLocks noGrp="1" noChangeArrowheads="1"/>
          </p:cNvSpPr>
          <p:nvPr>
            <p:ph type="body" idx="4294967295"/>
          </p:nvPr>
        </p:nvSpPr>
        <p:spPr>
          <a:xfrm>
            <a:off x="1226304" y="1520379"/>
            <a:ext cx="8458200" cy="369332"/>
          </a:xfrm>
          <a:prstGeom prst="rect">
            <a:avLst/>
          </a:prstGeom>
          <a:noFill/>
        </p:spPr>
        <p:txBody>
          <a:bodyPr wrap="square" rtlCol="0">
            <a:spAutoFit/>
          </a:bodyPr>
          <a:lstStyle/>
          <a:p>
            <a:pPr marL="0" indent="0">
              <a:buNone/>
            </a:pP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rPr>
              <a:t>以</a:t>
            </a:r>
            <a:r>
              <a:rPr lang="zh-CN" altLang="en-US" sz="2000" b="1" dirty="0">
                <a:solidFill>
                  <a:schemeClr val="bg2">
                    <a:lumMod val="25000"/>
                  </a:schemeClr>
                </a:solidFill>
                <a:latin typeface="微软雅黑" panose="020B0503020204020204" pitchFamily="34" charset="-122"/>
                <a:ea typeface="微软雅黑" panose="020B0503020204020204" pitchFamily="34" charset="-122"/>
              </a:rPr>
              <a:t>化学性爆炸的爆炸性混合物为例</a:t>
            </a:r>
            <a:r>
              <a:rPr lang="en-US" altLang="zh-CN" sz="2000" b="1" dirty="0">
                <a:solidFill>
                  <a:schemeClr val="bg2">
                    <a:lumMod val="25000"/>
                  </a:schemeClr>
                </a:solidFill>
                <a:latin typeface="微软雅黑" panose="020B0503020204020204" pitchFamily="34" charset="-122"/>
                <a:ea typeface="微软雅黑" panose="020B0503020204020204" pitchFamily="34" charset="-122"/>
              </a:rPr>
              <a:t>,</a:t>
            </a:r>
            <a:r>
              <a:rPr lang="zh-CN" altLang="en-US" sz="2000" b="1" dirty="0">
                <a:solidFill>
                  <a:schemeClr val="bg2">
                    <a:lumMod val="25000"/>
                  </a:schemeClr>
                </a:solidFill>
                <a:latin typeface="微软雅黑" panose="020B0503020204020204" pitchFamily="34" charset="-122"/>
                <a:ea typeface="微软雅黑" panose="020B0503020204020204" pitchFamily="34" charset="-122"/>
              </a:rPr>
              <a:t>其爆炸过程大致分为三个阶段</a:t>
            </a: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rPr>
              <a:t>：                         </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23906" name="云形标注 123906"/>
          <p:cNvSpPr>
            <a:spLocks noChangeArrowheads="1"/>
          </p:cNvSpPr>
          <p:nvPr/>
        </p:nvSpPr>
        <p:spPr bwMode="auto">
          <a:xfrm flipV="1">
            <a:off x="7410450" y="4800600"/>
            <a:ext cx="2590800" cy="1447800"/>
          </a:xfrm>
          <a:prstGeom prst="cloudCallout">
            <a:avLst>
              <a:gd name="adj1" fmla="val -53556"/>
              <a:gd name="adj2" fmla="val 74120"/>
            </a:avLst>
          </a:prstGeom>
          <a:solidFill>
            <a:srgbClr val="95C53E"/>
          </a:solidFill>
          <a:ln w="9525">
            <a:solidFill>
              <a:srgbClr val="95C53E"/>
            </a:solidFill>
            <a:round/>
          </a:ln>
        </p:spPr>
        <p:txBody>
          <a:bodyPr/>
          <a:lstStyle/>
          <a:p>
            <a:pPr algn="ctr" fontAlgn="base">
              <a:spcBef>
                <a:spcPct val="50000"/>
              </a:spcBef>
              <a:spcAft>
                <a:spcPct val="0"/>
              </a:spcAft>
              <a:buFont typeface="Arial" panose="020B0604020202020204" pitchFamily="34" charset="0"/>
              <a:buChar char="•"/>
            </a:pPr>
            <a:endParaRPr lang="zh-CN" altLang="en-US" sz="2400">
              <a:solidFill>
                <a:srgbClr val="C0504D"/>
              </a:solidFill>
              <a:latin typeface="黑体" panose="02010609060101010101" charset="-122"/>
              <a:ea typeface="黑体" panose="02010609060101010101" charset="-122"/>
            </a:endParaRPr>
          </a:p>
        </p:txBody>
      </p:sp>
      <p:sp>
        <p:nvSpPr>
          <p:cNvPr id="123907" name="文本框 123907"/>
          <p:cNvSpPr txBox="1">
            <a:spLocks noChangeArrowheads="1"/>
          </p:cNvSpPr>
          <p:nvPr/>
        </p:nvSpPr>
        <p:spPr bwMode="auto">
          <a:xfrm>
            <a:off x="7181850" y="48974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fontAlgn="base">
              <a:spcBef>
                <a:spcPct val="50000"/>
              </a:spcBef>
              <a:spcAft>
                <a:spcPct val="0"/>
              </a:spcAft>
              <a:buFont typeface="Arial" panose="020B0604020202020204" pitchFamily="34" charset="0"/>
              <a:buChar char="•"/>
            </a:pPr>
            <a:endParaRPr lang="zh-CN" altLang="en-US" sz="2400" b="0">
              <a:solidFill>
                <a:srgbClr val="C0504D"/>
              </a:solidFill>
              <a:latin typeface="黑体" panose="02010609060101010101" charset="-122"/>
              <a:ea typeface="黑体" panose="02010609060101010101" charset="-122"/>
            </a:endParaRPr>
          </a:p>
        </p:txBody>
      </p:sp>
      <p:sp>
        <p:nvSpPr>
          <p:cNvPr id="123908" name="文本框 123908"/>
          <p:cNvSpPr txBox="1">
            <a:spLocks noChangeArrowheads="1"/>
          </p:cNvSpPr>
          <p:nvPr/>
        </p:nvSpPr>
        <p:spPr bwMode="auto">
          <a:xfrm>
            <a:off x="6858000" y="5370001"/>
            <a:ext cx="3352800" cy="3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fontAlgn="base">
              <a:lnSpc>
                <a:spcPts val="2200"/>
              </a:lnSpc>
              <a:spcBef>
                <a:spcPct val="50000"/>
              </a:spcBef>
              <a:spcAft>
                <a:spcPct val="0"/>
              </a:spcAft>
              <a:buFont typeface="Arial" panose="020B0604020202020204" pitchFamily="34" charset="0"/>
              <a:buNone/>
              <a:defRPr sz="2000" b="0">
                <a:solidFill>
                  <a:schemeClr val="bg2">
                    <a:lumMod val="25000"/>
                  </a:schemeClr>
                </a:solidFill>
                <a:latin typeface="微软雅黑" panose="020B0503020204020204" pitchFamily="34" charset="-122"/>
                <a:ea typeface="微软雅黑" panose="020B0503020204020204" pitchFamily="34" charset="-122"/>
              </a:defRPr>
            </a:lvl1pPr>
            <a:lvl2pPr>
              <a:defRPr b="1">
                <a:latin typeface="Times New Roman" panose="02020603050405020304" pitchFamily="18" charset="0"/>
                <a:ea typeface="宋体" panose="02010600030101010101" pitchFamily="2" charset="-122"/>
              </a:defRPr>
            </a:lvl2pPr>
            <a:lvl3pPr>
              <a:defRPr b="1">
                <a:latin typeface="Times New Roman" panose="02020603050405020304" pitchFamily="18" charset="0"/>
                <a:ea typeface="宋体" panose="02010600030101010101" pitchFamily="2" charset="-122"/>
              </a:defRPr>
            </a:lvl3pPr>
            <a:lvl4pPr>
              <a:defRPr b="1">
                <a:latin typeface="Times New Roman" panose="02020603050405020304" pitchFamily="18" charset="0"/>
                <a:ea typeface="宋体" panose="02010600030101010101" pitchFamily="2" charset="-122"/>
              </a:defRPr>
            </a:lvl4pPr>
            <a:lvl5pPr>
              <a:defRPr b="1">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latin typeface="Times New Roman" panose="02020603050405020304" pitchFamily="18" charset="0"/>
                <a:ea typeface="宋体" panose="02010600030101010101" pitchFamily="2" charset="-122"/>
              </a:defRPr>
            </a:lvl9pPr>
          </a:lstStyle>
          <a:p>
            <a:r>
              <a:rPr lang="en-US" altLang="zh-CN" dirty="0">
                <a:solidFill>
                  <a:srgbClr val="E7E6E6">
                    <a:lumMod val="25000"/>
                  </a:srgbClr>
                </a:solidFill>
              </a:rPr>
              <a:t>      </a:t>
            </a:r>
            <a:r>
              <a:rPr lang="zh-CN" altLang="en-US" sz="2400" b="1" dirty="0">
                <a:solidFill>
                  <a:prstClr val="white"/>
                </a:solidFill>
              </a:rPr>
              <a:t>爆炸完成阶段</a:t>
            </a:r>
            <a:endParaRPr lang="zh-CN" altLang="en-US" sz="2400" b="1" dirty="0">
              <a:solidFill>
                <a:prstClr val="white"/>
              </a:solidFill>
            </a:endParaRPr>
          </a:p>
        </p:txBody>
      </p:sp>
      <p:sp>
        <p:nvSpPr>
          <p:cNvPr id="123909" name="云形标注 123909"/>
          <p:cNvSpPr>
            <a:spLocks noChangeArrowheads="1"/>
          </p:cNvSpPr>
          <p:nvPr/>
        </p:nvSpPr>
        <p:spPr bwMode="auto">
          <a:xfrm>
            <a:off x="5010150" y="3429000"/>
            <a:ext cx="2514600" cy="1524000"/>
          </a:xfrm>
          <a:prstGeom prst="cloudCallout">
            <a:avLst>
              <a:gd name="adj1" fmla="val -76579"/>
              <a:gd name="adj2" fmla="val -76148"/>
            </a:avLst>
          </a:prstGeom>
          <a:solidFill>
            <a:srgbClr val="95C53E"/>
          </a:solidFill>
          <a:ln w="9525">
            <a:solidFill>
              <a:srgbClr val="95C53E"/>
            </a:solidFill>
            <a:round/>
          </a:ln>
        </p:spPr>
        <p:txBody>
          <a:bodyPr/>
          <a:lstStyle/>
          <a:p>
            <a:pPr algn="ctr" fontAlgn="base">
              <a:spcBef>
                <a:spcPct val="50000"/>
              </a:spcBef>
              <a:spcAft>
                <a:spcPct val="0"/>
              </a:spcAft>
              <a:buFont typeface="Arial" panose="020B0604020202020204" pitchFamily="34" charset="0"/>
              <a:buChar char="•"/>
            </a:pPr>
            <a:endParaRPr lang="zh-CN" altLang="en-US" sz="2400">
              <a:solidFill>
                <a:srgbClr val="C0504D"/>
              </a:solidFill>
              <a:latin typeface="黑体" panose="02010609060101010101" charset="-122"/>
              <a:ea typeface="黑体" panose="02010609060101010101" charset="-122"/>
            </a:endParaRPr>
          </a:p>
        </p:txBody>
      </p:sp>
      <p:sp>
        <p:nvSpPr>
          <p:cNvPr id="123910" name="文本框 123910"/>
          <p:cNvSpPr txBox="1">
            <a:spLocks noChangeArrowheads="1"/>
          </p:cNvSpPr>
          <p:nvPr/>
        </p:nvSpPr>
        <p:spPr bwMode="auto">
          <a:xfrm>
            <a:off x="5353050" y="3906838"/>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fontAlgn="base">
              <a:spcBef>
                <a:spcPct val="50000"/>
              </a:spcBef>
              <a:spcAft>
                <a:spcPct val="0"/>
              </a:spcAft>
              <a:buFont typeface="Arial" panose="020B0604020202020204" pitchFamily="34" charset="0"/>
              <a:buChar char="•"/>
            </a:pPr>
            <a:endParaRPr lang="zh-CN" altLang="en-US" sz="2400" b="0">
              <a:solidFill>
                <a:srgbClr val="C0504D"/>
              </a:solidFill>
              <a:latin typeface="黑体" panose="02010609060101010101" charset="-122"/>
              <a:ea typeface="黑体" panose="02010609060101010101" charset="-122"/>
            </a:endParaRPr>
          </a:p>
        </p:txBody>
      </p:sp>
      <p:sp>
        <p:nvSpPr>
          <p:cNvPr id="123911" name="文本框 123911"/>
          <p:cNvSpPr txBox="1">
            <a:spLocks noChangeArrowheads="1"/>
          </p:cNvSpPr>
          <p:nvPr/>
        </p:nvSpPr>
        <p:spPr bwMode="auto">
          <a:xfrm>
            <a:off x="5429250" y="390683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fontAlgn="base">
              <a:spcBef>
                <a:spcPct val="50000"/>
              </a:spcBef>
              <a:spcAft>
                <a:spcPct val="0"/>
              </a:spcAft>
              <a:buFont typeface="Arial" panose="020B0604020202020204" pitchFamily="34" charset="0"/>
              <a:buChar char="•"/>
            </a:pPr>
            <a:endParaRPr lang="zh-CN" altLang="en-US" sz="2400" b="0">
              <a:solidFill>
                <a:srgbClr val="C0504D"/>
              </a:solidFill>
              <a:latin typeface="黑体" panose="02010609060101010101" charset="-122"/>
              <a:ea typeface="黑体" panose="02010609060101010101" charset="-122"/>
            </a:endParaRPr>
          </a:p>
        </p:txBody>
      </p:sp>
      <p:sp>
        <p:nvSpPr>
          <p:cNvPr id="123912" name="文本框 123912"/>
          <p:cNvSpPr txBox="1">
            <a:spLocks noChangeArrowheads="1"/>
          </p:cNvSpPr>
          <p:nvPr/>
        </p:nvSpPr>
        <p:spPr bwMode="auto">
          <a:xfrm>
            <a:off x="5010150" y="3959483"/>
            <a:ext cx="2743200" cy="3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fontAlgn="base">
              <a:lnSpc>
                <a:spcPts val="2200"/>
              </a:lnSpc>
              <a:spcBef>
                <a:spcPct val="50000"/>
              </a:spcBef>
              <a:spcAft>
                <a:spcPct val="0"/>
              </a:spcAft>
              <a:buFont typeface="Arial" panose="020B0604020202020204" pitchFamily="34" charset="0"/>
              <a:buNone/>
              <a:defRPr sz="2000" b="0">
                <a:solidFill>
                  <a:schemeClr val="bg2">
                    <a:lumMod val="25000"/>
                  </a:schemeClr>
                </a:solidFill>
                <a:latin typeface="微软雅黑" panose="020B0503020204020204" pitchFamily="34" charset="-122"/>
                <a:ea typeface="微软雅黑" panose="020B0503020204020204" pitchFamily="34" charset="-122"/>
              </a:defRPr>
            </a:lvl1pPr>
            <a:lvl2pPr>
              <a:defRPr b="1">
                <a:latin typeface="Times New Roman" panose="02020603050405020304" pitchFamily="18" charset="0"/>
                <a:ea typeface="宋体" panose="02010600030101010101" pitchFamily="2" charset="-122"/>
              </a:defRPr>
            </a:lvl2pPr>
            <a:lvl3pPr>
              <a:defRPr b="1">
                <a:latin typeface="Times New Roman" panose="02020603050405020304" pitchFamily="18" charset="0"/>
                <a:ea typeface="宋体" panose="02010600030101010101" pitchFamily="2" charset="-122"/>
              </a:defRPr>
            </a:lvl3pPr>
            <a:lvl4pPr>
              <a:defRPr b="1">
                <a:latin typeface="Times New Roman" panose="02020603050405020304" pitchFamily="18" charset="0"/>
                <a:ea typeface="宋体" panose="02010600030101010101" pitchFamily="2" charset="-122"/>
              </a:defRPr>
            </a:lvl4pPr>
            <a:lvl5pPr>
              <a:defRPr b="1">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latin typeface="Times New Roman" panose="02020603050405020304" pitchFamily="18" charset="0"/>
                <a:ea typeface="宋体" panose="02010600030101010101" pitchFamily="2" charset="-122"/>
              </a:defRPr>
            </a:lvl9pPr>
          </a:lstStyle>
          <a:p>
            <a:r>
              <a:rPr lang="zh-CN" altLang="en-US" sz="2400" b="1" dirty="0">
                <a:solidFill>
                  <a:prstClr val="white"/>
                </a:solidFill>
              </a:rPr>
              <a:t>链锁反应阶段</a:t>
            </a:r>
            <a:endParaRPr lang="zh-CN" altLang="en-US" sz="2400" b="1" dirty="0">
              <a:solidFill>
                <a:prstClr val="white"/>
              </a:solidFill>
            </a:endParaRPr>
          </a:p>
        </p:txBody>
      </p:sp>
      <p:sp>
        <p:nvSpPr>
          <p:cNvPr id="123913" name="云形标注 123913"/>
          <p:cNvSpPr>
            <a:spLocks noChangeArrowheads="1"/>
          </p:cNvSpPr>
          <p:nvPr/>
        </p:nvSpPr>
        <p:spPr bwMode="auto">
          <a:xfrm>
            <a:off x="2152650" y="2514600"/>
            <a:ext cx="2590800" cy="1524000"/>
          </a:xfrm>
          <a:prstGeom prst="cloudCallout">
            <a:avLst>
              <a:gd name="adj1" fmla="val -53287"/>
              <a:gd name="adj2" fmla="val -30060"/>
            </a:avLst>
          </a:prstGeom>
          <a:solidFill>
            <a:srgbClr val="95C53E"/>
          </a:solidFill>
          <a:ln w="9525">
            <a:solidFill>
              <a:srgbClr val="95C53E"/>
            </a:solidFill>
            <a:round/>
          </a:ln>
        </p:spPr>
        <p:txBody>
          <a:bodyP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algn="ctr" fontAlgn="base">
              <a:spcBef>
                <a:spcPct val="50000"/>
              </a:spcBef>
              <a:spcAft>
                <a:spcPct val="0"/>
              </a:spcAft>
              <a:buFont typeface="Arial" panose="020B0604020202020204" pitchFamily="34" charset="0"/>
              <a:buChar char="•"/>
            </a:pPr>
            <a:endParaRPr lang="zh-CN" altLang="en-US" sz="2400" b="0">
              <a:solidFill>
                <a:srgbClr val="C0504D"/>
              </a:solidFill>
              <a:latin typeface="黑体" panose="02010609060101010101" charset="-122"/>
              <a:ea typeface="黑体" panose="02010609060101010101" charset="-122"/>
            </a:endParaRPr>
          </a:p>
        </p:txBody>
      </p:sp>
      <p:sp>
        <p:nvSpPr>
          <p:cNvPr id="123914" name="文本框 123914"/>
          <p:cNvSpPr txBox="1">
            <a:spLocks noChangeArrowheads="1"/>
          </p:cNvSpPr>
          <p:nvPr/>
        </p:nvSpPr>
        <p:spPr bwMode="auto">
          <a:xfrm>
            <a:off x="2152650" y="2763838"/>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fontAlgn="base">
              <a:spcBef>
                <a:spcPct val="50000"/>
              </a:spcBef>
              <a:spcAft>
                <a:spcPct val="0"/>
              </a:spcAft>
              <a:buFont typeface="Arial" panose="020B0604020202020204" pitchFamily="34" charset="0"/>
              <a:buChar char="•"/>
            </a:pPr>
            <a:endParaRPr lang="zh-CN" altLang="en-US" sz="2400" b="0">
              <a:solidFill>
                <a:srgbClr val="C0504D"/>
              </a:solidFill>
              <a:latin typeface="黑体" panose="02010609060101010101" charset="-122"/>
              <a:ea typeface="黑体" panose="02010609060101010101" charset="-122"/>
            </a:endParaRPr>
          </a:p>
        </p:txBody>
      </p:sp>
      <p:sp>
        <p:nvSpPr>
          <p:cNvPr id="123915" name="文本框 123915"/>
          <p:cNvSpPr txBox="1">
            <a:spLocks noChangeArrowheads="1"/>
          </p:cNvSpPr>
          <p:nvPr/>
        </p:nvSpPr>
        <p:spPr bwMode="auto">
          <a:xfrm>
            <a:off x="2286000" y="2888764"/>
            <a:ext cx="2438400"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algn="ctr" fontAlgn="base">
              <a:lnSpc>
                <a:spcPts val="2200"/>
              </a:lnSpc>
              <a:spcBef>
                <a:spcPct val="50000"/>
              </a:spcBef>
              <a:spcAft>
                <a:spcPct val="0"/>
              </a:spcAft>
              <a:buFont typeface="Arial" panose="020B0604020202020204" pitchFamily="34" charset="0"/>
              <a:buNone/>
            </a:pPr>
            <a:r>
              <a:rPr lang="zh-CN" altLang="en-US" sz="2400" dirty="0" smtClean="0">
                <a:solidFill>
                  <a:prstClr val="white"/>
                </a:solidFill>
                <a:latin typeface="微软雅黑" panose="020B0503020204020204" pitchFamily="34" charset="-122"/>
                <a:ea typeface="微软雅黑" panose="020B0503020204020204" pitchFamily="34" charset="-122"/>
              </a:rPr>
              <a:t>爆炸性混合物</a:t>
            </a:r>
            <a:endParaRPr lang="en-US" altLang="zh-CN" sz="2400" dirty="0" smtClean="0">
              <a:solidFill>
                <a:prstClr val="white"/>
              </a:solidFill>
              <a:latin typeface="微软雅黑" panose="020B0503020204020204" pitchFamily="34" charset="-122"/>
              <a:ea typeface="微软雅黑" panose="020B0503020204020204" pitchFamily="34" charset="-122"/>
            </a:endParaRPr>
          </a:p>
          <a:p>
            <a:pPr algn="ctr" fontAlgn="base">
              <a:lnSpc>
                <a:spcPts val="2200"/>
              </a:lnSpc>
              <a:spcBef>
                <a:spcPct val="50000"/>
              </a:spcBef>
              <a:spcAft>
                <a:spcPct val="0"/>
              </a:spcAft>
              <a:buFont typeface="Arial" panose="020B0604020202020204" pitchFamily="34" charset="0"/>
              <a:buNone/>
            </a:pPr>
            <a:r>
              <a:rPr lang="zh-CN" altLang="en-US" sz="2400" dirty="0" smtClean="0">
                <a:solidFill>
                  <a:prstClr val="white"/>
                </a:solidFill>
                <a:latin typeface="微软雅黑" panose="020B0503020204020204" pitchFamily="34" charset="-122"/>
                <a:ea typeface="微软雅黑" panose="020B0503020204020204" pitchFamily="34" charset="-122"/>
              </a:rPr>
              <a:t>的</a:t>
            </a:r>
            <a:r>
              <a:rPr lang="zh-CN" altLang="en-US" sz="2400" dirty="0">
                <a:solidFill>
                  <a:prstClr val="white"/>
                </a:solidFill>
                <a:latin typeface="微软雅黑" panose="020B0503020204020204" pitchFamily="34" charset="-122"/>
                <a:ea typeface="微软雅黑" panose="020B0503020204020204" pitchFamily="34" charset="-122"/>
              </a:rPr>
              <a:t>形成阶段</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7" name="矩形 16"/>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smtClean="0">
                <a:solidFill>
                  <a:prstClr val="white"/>
                </a:solidFill>
                <a:latin typeface="微软雅黑" panose="020B0503020204020204" pitchFamily="34" charset="-122"/>
                <a:ea typeface="微软雅黑" panose="020B0503020204020204" pitchFamily="34" charset="-122"/>
                <a:sym typeface="Arial" panose="020B0604020202020204" pitchFamily="34" charset="0"/>
              </a:rPr>
              <a:t>爆炸过程</a:t>
            </a:r>
            <a:endParaRPr lang="zh-CN" altLang="en-US" sz="24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1207254" y="114356"/>
            <a:ext cx="5461560" cy="461665"/>
          </a:xfrm>
          <a:prstGeom prst="rect">
            <a:avLst/>
          </a:prstGeom>
          <a:noFill/>
          <a:ln w="25400">
            <a:noFill/>
            <a:round/>
          </a:ln>
        </p:spPr>
        <p:txBody>
          <a:bodyPr wrap="none" anchor="ctr"/>
          <a:lstStyle/>
          <a:p>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爆炸事故</a:t>
            </a: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的特点与</a:t>
            </a:r>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危害</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矩形 1"/>
          <p:cNvSpPr/>
          <p:nvPr/>
        </p:nvSpPr>
        <p:spPr>
          <a:xfrm>
            <a:off x="2829884" y="3253246"/>
            <a:ext cx="1300356" cy="2249847"/>
          </a:xfrm>
          <a:prstGeom prst="rect">
            <a:avLst/>
          </a:prstGeom>
        </p:spPr>
        <p:txBody>
          <a:bodyPr wrap="none">
            <a:spAutoFit/>
          </a:bodyPr>
          <a:lstStyle/>
          <a:p>
            <a:pPr marL="342900" indent="-342900" fontAlgn="base">
              <a:lnSpc>
                <a:spcPct val="150000"/>
              </a:lnSpc>
              <a:spcBef>
                <a:spcPts val="1000"/>
              </a:spcBef>
              <a:spcAft>
                <a:spcPct val="0"/>
              </a:spcAft>
              <a:buClr>
                <a:schemeClr val="bg2">
                  <a:lumMod val="25000"/>
                </a:schemeClr>
              </a:buClr>
              <a:buFont typeface="Wingdings" panose="05000000000000000000" pitchFamily="2" charset="2"/>
              <a:buChar char="l"/>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突发性</a:t>
            </a:r>
            <a:endParaRPr lang="en-US" altLang="zh-CN"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Bef>
                <a:spcPts val="1000"/>
              </a:spcBef>
              <a:spcAft>
                <a:spcPct val="0"/>
              </a:spcAft>
              <a:buClr>
                <a:schemeClr val="bg2">
                  <a:lumMod val="25000"/>
                </a:schemeClr>
              </a:buClr>
              <a:buFont typeface="Wingdings" panose="05000000000000000000" pitchFamily="2" charset="2"/>
              <a:buChar char="l"/>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复杂性</a:t>
            </a:r>
            <a:endParaRPr lang="en-US" altLang="zh-CN"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Bef>
                <a:spcPts val="1000"/>
              </a:spcBef>
              <a:spcAft>
                <a:spcPct val="0"/>
              </a:spcAft>
              <a:buClr>
                <a:schemeClr val="bg2">
                  <a:lumMod val="25000"/>
                </a:schemeClr>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严重性</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a:lnSpc>
                <a:spcPct val="90000"/>
              </a:lnSpc>
              <a:spcBef>
                <a:spcPts val="1000"/>
              </a:spcBef>
              <a:buClr>
                <a:schemeClr val="bg2">
                  <a:lumMod val="25000"/>
                </a:schemeClr>
              </a:buClr>
            </a:pPr>
            <a:endParaRPr lang="zh-CN" altLang="en-US" sz="2800" b="1" dirty="0">
              <a:solidFill>
                <a:srgbClr val="0E8146"/>
              </a:solidFill>
              <a:latin typeface="微软雅黑" panose="020B0503020204020204" pitchFamily="34" charset="-122"/>
              <a:ea typeface="微软雅黑" panose="020B0503020204020204" pitchFamily="34" charset="-122"/>
            </a:endParaRPr>
          </a:p>
        </p:txBody>
      </p:sp>
      <p:sp>
        <p:nvSpPr>
          <p:cNvPr id="5" name="矩形 4"/>
          <p:cNvSpPr/>
          <p:nvPr/>
        </p:nvSpPr>
        <p:spPr>
          <a:xfrm>
            <a:off x="6517964" y="2374271"/>
            <a:ext cx="3916457" cy="480131"/>
          </a:xfrm>
          <a:prstGeom prst="rect">
            <a:avLst/>
          </a:prstGeom>
        </p:spPr>
        <p:txBody>
          <a:bodyPr wrap="none">
            <a:spAutoFit/>
          </a:bodyPr>
          <a:lstStyle/>
          <a:p>
            <a:pPr marL="228600" indent="-228600">
              <a:lnSpc>
                <a:spcPct val="90000"/>
              </a:lnSpc>
              <a:spcBef>
                <a:spcPts val="1000"/>
              </a:spcBef>
              <a:buClr>
                <a:srgbClr val="0E8146"/>
              </a:buClr>
              <a:buFont typeface="Wingdings" panose="05000000000000000000" pitchFamily="2" charset="2"/>
              <a:buChar char="Ø"/>
            </a:pPr>
            <a:r>
              <a:rPr lang="zh-CN" altLang="en-US" sz="2800" b="1" dirty="0" smtClean="0">
                <a:solidFill>
                  <a:srgbClr val="0E8146"/>
                </a:solidFill>
                <a:latin typeface="微软雅黑" panose="020B0503020204020204" pitchFamily="34" charset="-122"/>
                <a:ea typeface="微软雅黑" panose="020B0503020204020204" pitchFamily="34" charset="-122"/>
              </a:rPr>
              <a:t>  爆炸事故</a:t>
            </a:r>
            <a:r>
              <a:rPr lang="zh-CN" altLang="en-US" sz="2800" b="1" dirty="0">
                <a:solidFill>
                  <a:srgbClr val="0E8146"/>
                </a:solidFill>
                <a:latin typeface="微软雅黑" panose="020B0503020204020204" pitchFamily="34" charset="-122"/>
                <a:ea typeface="微软雅黑" panose="020B0503020204020204" pitchFamily="34" charset="-122"/>
              </a:rPr>
              <a:t>的破坏作用</a:t>
            </a:r>
            <a:endParaRPr lang="zh-CN" altLang="en-US" sz="2800" b="1" dirty="0">
              <a:solidFill>
                <a:srgbClr val="0E8146"/>
              </a:solidFill>
              <a:latin typeface="微软雅黑" panose="020B0503020204020204" pitchFamily="34" charset="-122"/>
              <a:ea typeface="微软雅黑" panose="020B0503020204020204" pitchFamily="34" charset="-122"/>
            </a:endParaRPr>
          </a:p>
        </p:txBody>
      </p:sp>
      <p:sp>
        <p:nvSpPr>
          <p:cNvPr id="7" name="矩形 6"/>
          <p:cNvSpPr/>
          <p:nvPr/>
        </p:nvSpPr>
        <p:spPr>
          <a:xfrm>
            <a:off x="7036124" y="3253246"/>
            <a:ext cx="6096000" cy="1733808"/>
          </a:xfrm>
          <a:prstGeom prst="rect">
            <a:avLst/>
          </a:prstGeom>
        </p:spPr>
        <p:txBody>
          <a:bodyPr>
            <a:spAutoFit/>
          </a:bodyPr>
          <a:lstStyle/>
          <a:p>
            <a:pPr marL="342900" indent="-342900" fontAlgn="base">
              <a:lnSpc>
                <a:spcPct val="150000"/>
              </a:lnSpc>
              <a:spcBef>
                <a:spcPts val="1000"/>
              </a:spcBef>
              <a:spcAft>
                <a:spcPct val="0"/>
              </a:spcAft>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冲击波破坏</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Bef>
                <a:spcPts val="1000"/>
              </a:spcBef>
              <a:spcAft>
                <a:spcPct val="0"/>
              </a:spcAft>
              <a:buFont typeface="Wingdings" panose="05000000000000000000" pitchFamily="2" charset="2"/>
              <a:buChar char="l"/>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灼烧</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破坏</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Bef>
                <a:spcPts val="1000"/>
              </a:spcBef>
              <a:spcAft>
                <a:spcPct val="0"/>
              </a:spcAft>
              <a:buFont typeface="Wingdings" panose="05000000000000000000" pitchFamily="2" charset="2"/>
              <a:buChar char="l"/>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地震波</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破坏</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8" name="矩形 7"/>
          <p:cNvSpPr/>
          <p:nvPr/>
        </p:nvSpPr>
        <p:spPr>
          <a:xfrm>
            <a:off x="2372684" y="2374271"/>
            <a:ext cx="1402948" cy="480131"/>
          </a:xfrm>
          <a:prstGeom prst="rect">
            <a:avLst/>
          </a:prstGeom>
        </p:spPr>
        <p:txBody>
          <a:bodyPr wrap="none">
            <a:spAutoFit/>
          </a:bodyPr>
          <a:lstStyle/>
          <a:p>
            <a:pPr marL="228600" indent="-228600">
              <a:lnSpc>
                <a:spcPct val="90000"/>
              </a:lnSpc>
              <a:spcBef>
                <a:spcPts val="1000"/>
              </a:spcBef>
              <a:buClr>
                <a:srgbClr val="0E8146"/>
              </a:buClr>
              <a:buFont typeface="Wingdings" panose="05000000000000000000" pitchFamily="2" charset="2"/>
              <a:buChar char="Ø"/>
            </a:pPr>
            <a:r>
              <a:rPr lang="zh-CN" altLang="en-US" sz="2800" b="1" dirty="0">
                <a:solidFill>
                  <a:srgbClr val="0E8146"/>
                </a:solidFill>
                <a:latin typeface="微软雅黑" panose="020B0503020204020204" pitchFamily="34" charset="-122"/>
                <a:ea typeface="微软雅黑" panose="020B0503020204020204" pitchFamily="34" charset="-122"/>
              </a:rPr>
              <a:t> </a:t>
            </a:r>
            <a:r>
              <a:rPr lang="zh-CN" altLang="en-US" sz="2800" b="1" dirty="0" smtClean="0">
                <a:solidFill>
                  <a:srgbClr val="0E8146"/>
                </a:solidFill>
                <a:latin typeface="微软雅黑" panose="020B0503020204020204" pitchFamily="34" charset="-122"/>
                <a:ea typeface="微软雅黑" panose="020B0503020204020204" pitchFamily="34" charset="-122"/>
              </a:rPr>
              <a:t> 特点</a:t>
            </a:r>
            <a:endParaRPr lang="zh-CN" altLang="en-US" sz="2800" b="1" dirty="0">
              <a:solidFill>
                <a:srgbClr val="0E8146"/>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文本占位符 118785"/>
          <p:cNvSpPr>
            <a:spLocks noGrp="1" noChangeArrowheads="1"/>
          </p:cNvSpPr>
          <p:nvPr>
            <p:ph type="body" idx="4294967295"/>
          </p:nvPr>
        </p:nvSpPr>
        <p:spPr>
          <a:xfrm>
            <a:off x="3133090" y="1509395"/>
            <a:ext cx="8388350" cy="4114800"/>
          </a:xfrm>
          <a:prstGeom prst="rect">
            <a:avLst/>
          </a:prstGeom>
        </p:spPr>
        <p:txBody>
          <a:bodyPr/>
          <a:lstStyle/>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可燃气体与空气混合引起的爆炸事故</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可燃液体蒸汽与空气混合引起的爆炸事故</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可燃粉尘与空气混合引起的爆炸事故</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间接形成的可燃气体（蒸汽）与空气混合引起的爆炸事故</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易燃可燃物与其他氧化剂的接触混合爆炸事故</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敏感物质的自身分解爆炸事故</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火药、炸药及其制品 爆炸事故</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锅炉及压力容器的爆炸事故，这类爆炸属于物理</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爆炸</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6" name="矩形 5"/>
          <p:cNvSpPr>
            <a:spLocks noChangeArrowheads="1"/>
          </p:cNvSpPr>
          <p:nvPr/>
        </p:nvSpPr>
        <p:spPr bwMode="auto">
          <a:xfrm>
            <a:off x="1207254" y="114356"/>
            <a:ext cx="5461560" cy="461665"/>
          </a:xfrm>
          <a:prstGeom prst="rect">
            <a:avLst/>
          </a:prstGeom>
          <a:noFill/>
          <a:ln w="25400">
            <a:noFill/>
            <a:round/>
          </a:ln>
        </p:spPr>
        <p:txBody>
          <a:bodyPr wrap="none" anchor="ctr"/>
          <a:lstStyle/>
          <a:p>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常见</a:t>
            </a: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工业爆炸事故</a:t>
            </a:r>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类型</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文本占位符 120833"/>
          <p:cNvSpPr>
            <a:spLocks noGrp="1" noChangeArrowheads="1"/>
          </p:cNvSpPr>
          <p:nvPr>
            <p:ph type="body" idx="4294967295"/>
          </p:nvPr>
        </p:nvSpPr>
        <p:spPr>
          <a:xfrm>
            <a:off x="1886517" y="7518870"/>
            <a:ext cx="8532812" cy="5949950"/>
          </a:xfrm>
          <a:prstGeom prst="rect">
            <a:avLst/>
          </a:prstGeom>
        </p:spPr>
        <p:txBody>
          <a:bodyPr/>
          <a:lstStyle/>
          <a:p>
            <a:pPr algn="just">
              <a:lnSpc>
                <a:spcPct val="80000"/>
              </a:lnSpc>
              <a:buFont typeface="Arial" panose="020B0604020202020204" pitchFamily="34" charset="0"/>
              <a:buNone/>
            </a:pPr>
            <a:r>
              <a:rPr lang="zh-CN" altLang="en-US" sz="2000" b="1" dirty="0" smtClean="0">
                <a:latin typeface="宋体" panose="02010600030101010101" pitchFamily="2" charset="-122"/>
              </a:rPr>
              <a:t>,</a:t>
            </a:r>
            <a:r>
              <a:rPr lang="zh-TW" altLang="en-US" sz="2000" b="1" dirty="0" smtClean="0">
                <a:latin typeface="宋体" panose="02010600030101010101" pitchFamily="2" charset="-122"/>
              </a:rPr>
              <a:t> 发生</a:t>
            </a:r>
            <a:r>
              <a:rPr lang="zh-TW" altLang="en-US" sz="2000" b="1" dirty="0">
                <a:latin typeface="宋体" panose="02010600030101010101" pitchFamily="2" charset="-122"/>
              </a:rPr>
              <a:t>特大爆炸和火灾事故</a:t>
            </a:r>
            <a:r>
              <a:rPr lang="zh-CN" altLang="en-US" sz="2000" b="1" dirty="0">
                <a:latin typeface="宋体" panose="02010600030101010101" pitchFamily="2" charset="-122"/>
              </a:rPr>
              <a:t>,</a:t>
            </a:r>
            <a:r>
              <a:rPr lang="zh-TW" altLang="en-US" sz="2000" b="1" dirty="0">
                <a:latin typeface="宋体" panose="02010600030101010101" pitchFamily="2" charset="-122"/>
              </a:rPr>
              <a:t>死亡</a:t>
            </a:r>
            <a:r>
              <a:rPr lang="zh-CN" altLang="en-US" sz="2000" b="1" dirty="0">
                <a:latin typeface="宋体" panose="02010600030101010101" pitchFamily="2" charset="-122"/>
              </a:rPr>
              <a:t>9</a:t>
            </a:r>
            <a:r>
              <a:rPr lang="zh-TW" altLang="en-US" sz="2000" b="1" dirty="0">
                <a:latin typeface="宋体" panose="02010600030101010101" pitchFamily="2" charset="-122"/>
              </a:rPr>
              <a:t>人、伤</a:t>
            </a:r>
            <a:r>
              <a:rPr lang="zh-CN" altLang="en-US" sz="2000" b="1" dirty="0">
                <a:latin typeface="宋体" panose="02010600030101010101" pitchFamily="2" charset="-122"/>
              </a:rPr>
              <a:t>3</a:t>
            </a:r>
            <a:r>
              <a:rPr lang="zh-TW" altLang="en-US" sz="2000" b="1" dirty="0">
                <a:latin typeface="宋体" panose="02010600030101010101" pitchFamily="2" charset="-122"/>
              </a:rPr>
              <a:t>人、直接经济损失</a:t>
            </a:r>
            <a:r>
              <a:rPr lang="zh-CN" altLang="en-US" sz="2000" b="1" dirty="0">
                <a:latin typeface="宋体" panose="02010600030101010101" pitchFamily="2" charset="-122"/>
              </a:rPr>
              <a:t>1.17 </a:t>
            </a:r>
            <a:r>
              <a:rPr lang="zh-TW" altLang="en-US" sz="2000" b="1" dirty="0">
                <a:latin typeface="宋体" panose="02010600030101010101" pitchFamily="2" charset="-122"/>
              </a:rPr>
              <a:t>亿元。</a:t>
            </a:r>
            <a:endParaRPr lang="zh-CN" altLang="en-US" sz="2000" b="1" dirty="0">
              <a:latin typeface="宋体" panose="02010600030101010101" pitchFamily="2" charset="-122"/>
            </a:endParaRPr>
          </a:p>
          <a:p>
            <a:pPr algn="just">
              <a:lnSpc>
                <a:spcPct val="80000"/>
              </a:lnSpc>
              <a:buFont typeface="Arial" panose="020B0604020202020204" pitchFamily="34" charset="0"/>
              <a:buNone/>
            </a:pPr>
            <a:r>
              <a:rPr lang="zh-CN" altLang="en-US" sz="2000" b="1" dirty="0">
                <a:latin typeface="宋体" panose="02010600030101010101" pitchFamily="2" charset="-122"/>
              </a:rPr>
              <a:t>l997</a:t>
            </a:r>
            <a:r>
              <a:rPr lang="zh-TW" altLang="en-US" sz="2000" b="1" dirty="0">
                <a:latin typeface="宋体" panose="02010600030101010101" pitchFamily="2" charset="-122"/>
              </a:rPr>
              <a:t>年</a:t>
            </a:r>
            <a:r>
              <a:rPr lang="zh-CN" altLang="en-US" sz="2000" b="1" dirty="0" smtClean="0">
                <a:latin typeface="宋体" panose="02010600030101010101" pitchFamily="2" charset="-122"/>
              </a:rPr>
              <a:t>6</a:t>
            </a:r>
            <a:r>
              <a:rPr lang="zh-TW" altLang="en-US" sz="2000" b="1" dirty="0" smtClean="0">
                <a:latin typeface="宋体" panose="02010600030101010101" pitchFamily="2" charset="-122"/>
              </a:rPr>
              <a:t>月</a:t>
            </a:r>
            <a:r>
              <a:rPr lang="zh-CN" altLang="en-US" sz="2000" b="1" dirty="0" smtClean="0">
                <a:latin typeface="宋体" panose="02010600030101010101" pitchFamily="2" charset="-122"/>
              </a:rPr>
              <a:t>,</a:t>
            </a:r>
            <a:r>
              <a:rPr lang="zh-TW" altLang="en-US" sz="2000" b="1" dirty="0" smtClean="0">
                <a:latin typeface="宋体" panose="02010600030101010101" pitchFamily="2" charset="-122"/>
              </a:rPr>
              <a:t>。</a:t>
            </a:r>
            <a:endParaRPr lang="en-US" altLang="zh-TW" sz="2000" b="1" dirty="0" smtClean="0">
              <a:latin typeface="宋体" panose="02010600030101010101" pitchFamily="2" charset="-122"/>
            </a:endParaRPr>
          </a:p>
          <a:p>
            <a:pPr algn="just">
              <a:lnSpc>
                <a:spcPct val="80000"/>
              </a:lnSpc>
              <a:buFont typeface="Arial" panose="020B0604020202020204" pitchFamily="34" charset="0"/>
              <a:buNone/>
            </a:pPr>
            <a:r>
              <a:rPr lang="zh-CN" altLang="en-US" sz="2000" b="1" dirty="0" smtClean="0">
                <a:latin typeface="宋体" panose="02010600030101010101" pitchFamily="2" charset="-122"/>
              </a:rPr>
              <a:t>,</a:t>
            </a:r>
            <a:r>
              <a:rPr lang="zh-TW" altLang="en-US" sz="2000" b="1" dirty="0" smtClean="0">
                <a:latin typeface="宋体" panose="02010600030101010101" pitchFamily="2" charset="-122"/>
              </a:rPr>
              <a:t> </a:t>
            </a:r>
            <a:r>
              <a:rPr lang="zh-CN" altLang="en-US" sz="2000" b="1" dirty="0" smtClean="0">
                <a:latin typeface="宋体" panose="02010600030101010101" pitchFamily="2" charset="-122"/>
              </a:rPr>
              <a:t>,,</a:t>
            </a:r>
            <a:endParaRPr lang="en-US" altLang="zh-CN" sz="2000" b="1" dirty="0" smtClean="0">
              <a:latin typeface="宋体" panose="02010600030101010101" pitchFamily="2" charset="-122"/>
            </a:endParaRPr>
          </a:p>
          <a:p>
            <a:pPr algn="just">
              <a:lnSpc>
                <a:spcPct val="80000"/>
              </a:lnSpc>
              <a:buFont typeface="Arial" panose="020B0604020202020204" pitchFamily="34" charset="0"/>
              <a:buNone/>
            </a:pPr>
            <a:r>
              <a:rPr lang="zh-CN" altLang="en-US" sz="2000" b="1" dirty="0" smtClean="0">
                <a:latin typeface="宋体" panose="02010600030101010101" pitchFamily="2" charset="-122"/>
              </a:rPr>
              <a:t>, </a:t>
            </a:r>
            <a:r>
              <a:rPr lang="zh-TW" altLang="en-US" sz="2000" b="1" dirty="0" smtClean="0">
                <a:latin typeface="宋体" panose="02010600030101010101" pitchFamily="2" charset="-122"/>
              </a:rPr>
              <a:t>此次</a:t>
            </a:r>
            <a:r>
              <a:rPr lang="zh-TW" altLang="en-US" sz="2000" b="1" dirty="0">
                <a:latin typeface="宋体" panose="02010600030101010101" pitchFamily="2" charset="-122"/>
              </a:rPr>
              <a:t>爆炸的破坏强度更大</a:t>
            </a:r>
            <a:r>
              <a:rPr lang="zh-CN" altLang="en-US" sz="2000" b="1" dirty="0">
                <a:latin typeface="宋体" panose="02010600030101010101" pitchFamily="2" charset="-122"/>
              </a:rPr>
              <a:t>,</a:t>
            </a:r>
            <a:r>
              <a:rPr lang="zh-TW" altLang="en-US" sz="2000" b="1" dirty="0">
                <a:latin typeface="宋体" panose="02010600030101010101" pitchFamily="2" charset="-122"/>
              </a:rPr>
              <a:t>被爆炸驱动的可燃物在空中形成火球和</a:t>
            </a:r>
            <a:r>
              <a:rPr lang="zh-CN" altLang="en-US" sz="2000" b="1" dirty="0">
                <a:latin typeface="宋体" panose="02010600030101010101" pitchFamily="2" charset="-122"/>
              </a:rPr>
              <a:t>“</a:t>
            </a:r>
            <a:r>
              <a:rPr lang="zh-TW" altLang="en-US" sz="2000" b="1" dirty="0">
                <a:latin typeface="宋体" panose="02010600030101010101" pitchFamily="2" charset="-122"/>
              </a:rPr>
              <a:t>火雨</a:t>
            </a:r>
            <a:r>
              <a:rPr lang="zh-CN" altLang="en-US" sz="2000" b="1" dirty="0">
                <a:latin typeface="宋体" panose="02010600030101010101" pitchFamily="2" charset="-122"/>
              </a:rPr>
              <a:t>”</a:t>
            </a:r>
            <a:r>
              <a:rPr lang="zh-TW" altLang="en-US" sz="2000" b="1" dirty="0">
                <a:latin typeface="宋体" panose="02010600030101010101" pitchFamily="2" charset="-122"/>
              </a:rPr>
              <a:t>向四周抛撒</a:t>
            </a:r>
            <a:r>
              <a:rPr lang="zh-CN" altLang="en-US" sz="2000" b="1" dirty="0">
                <a:latin typeface="宋体" panose="02010600030101010101" pitchFamily="2" charset="-122"/>
              </a:rPr>
              <a:t>；</a:t>
            </a:r>
            <a:r>
              <a:rPr lang="zh-TW" altLang="en-US" sz="2000" b="1" dirty="0">
                <a:latin typeface="宋体" panose="02010600030101010101" pitchFamily="2" charset="-122"/>
              </a:rPr>
              <a:t>乙烯</a:t>
            </a:r>
            <a:r>
              <a:rPr lang="zh-CN" altLang="en-US" sz="2000" b="1" dirty="0">
                <a:latin typeface="宋体" panose="02010600030101010101" pitchFamily="2" charset="-122"/>
              </a:rPr>
              <a:t>B</a:t>
            </a:r>
            <a:r>
              <a:rPr lang="zh-TW" altLang="en-US" sz="2000" b="1" dirty="0">
                <a:latin typeface="宋体" panose="02010600030101010101" pitchFamily="2" charset="-122"/>
              </a:rPr>
              <a:t>罐炸成</a:t>
            </a:r>
            <a:r>
              <a:rPr lang="zh-CN" altLang="en-US" sz="2000" b="1" dirty="0">
                <a:latin typeface="宋体" panose="02010600030101010101" pitchFamily="2" charset="-122"/>
              </a:rPr>
              <a:t>7</a:t>
            </a:r>
            <a:r>
              <a:rPr lang="zh-TW" altLang="en-US" sz="2000" b="1" dirty="0">
                <a:latin typeface="宋体" panose="02010600030101010101" pitchFamily="2" charset="-122"/>
              </a:rPr>
              <a:t>块</a:t>
            </a:r>
            <a:r>
              <a:rPr lang="zh-CN" altLang="en-US" sz="2000" b="1" dirty="0">
                <a:latin typeface="宋体" panose="02010600030101010101" pitchFamily="2" charset="-122"/>
              </a:rPr>
              <a:t>,</a:t>
            </a:r>
            <a:r>
              <a:rPr lang="zh-TW" altLang="en-US" sz="2000" b="1" dirty="0">
                <a:latin typeface="宋体" panose="02010600030101010101" pitchFamily="2" charset="-122"/>
              </a:rPr>
              <a:t>向四处飞散</a:t>
            </a:r>
            <a:r>
              <a:rPr lang="zh-CN" altLang="en-US" sz="2000" b="1" dirty="0">
                <a:latin typeface="宋体" panose="02010600030101010101" pitchFamily="2" charset="-122"/>
              </a:rPr>
              <a:t>，</a:t>
            </a:r>
            <a:r>
              <a:rPr lang="zh-TW" altLang="en-US" sz="2000" b="1" dirty="0">
                <a:latin typeface="宋体" panose="02010600030101010101" pitchFamily="2" charset="-122"/>
              </a:rPr>
              <a:t>打坏</a:t>
            </a:r>
            <a:r>
              <a:rPr lang="zh-CN" altLang="en-US" sz="2000" b="1" dirty="0">
                <a:latin typeface="宋体" panose="02010600030101010101" pitchFamily="2" charset="-122"/>
              </a:rPr>
              <a:t>骨</a:t>
            </a:r>
            <a:r>
              <a:rPr lang="zh-TW" altLang="en-US" sz="2000" b="1" dirty="0">
                <a:latin typeface="宋体" panose="02010600030101010101" pitchFamily="2" charset="-122"/>
              </a:rPr>
              <a:t>网引起新的火源</a:t>
            </a:r>
            <a:r>
              <a:rPr lang="zh-CN" altLang="en-US" sz="2000" b="1" dirty="0">
                <a:latin typeface="宋体" panose="02010600030101010101" pitchFamily="2" charset="-122"/>
              </a:rPr>
              <a:t>,</a:t>
            </a:r>
            <a:r>
              <a:rPr lang="zh-TW" altLang="en-US" sz="2000" b="1" dirty="0">
                <a:latin typeface="宋体" panose="02010600030101010101" pitchFamily="2" charset="-122"/>
              </a:rPr>
              <a:t>与乙烯</a:t>
            </a:r>
            <a:r>
              <a:rPr lang="zh-CN" altLang="en-US" sz="2000" b="1" dirty="0">
                <a:latin typeface="宋体" panose="02010600030101010101" pitchFamily="2" charset="-122"/>
              </a:rPr>
              <a:t>B</a:t>
            </a:r>
            <a:r>
              <a:rPr lang="zh-TW" altLang="en-US" sz="2000" b="1" dirty="0">
                <a:latin typeface="宋体" panose="02010600030101010101" pitchFamily="2" charset="-122"/>
              </a:rPr>
              <a:t>罐相邻的</a:t>
            </a:r>
            <a:r>
              <a:rPr lang="zh-CN" altLang="en-US" sz="2000" b="1" dirty="0">
                <a:latin typeface="宋体" panose="02010600030101010101" pitchFamily="2" charset="-122"/>
              </a:rPr>
              <a:t>A</a:t>
            </a:r>
            <a:r>
              <a:rPr lang="zh-TW" altLang="en-US" sz="2000" b="1" dirty="0">
                <a:latin typeface="宋体" panose="02010600030101010101" pitchFamily="2" charset="-122"/>
              </a:rPr>
              <a:t>罐被爆炸冲击波向西推倒</a:t>
            </a:r>
            <a:r>
              <a:rPr lang="zh-CN" altLang="en-US" sz="2000" b="1" dirty="0">
                <a:latin typeface="宋体" panose="02010600030101010101" pitchFamily="2" charset="-122"/>
              </a:rPr>
              <a:t>,</a:t>
            </a:r>
            <a:r>
              <a:rPr lang="zh-TW" altLang="en-US" sz="2000" b="1" dirty="0">
                <a:latin typeface="宋体" panose="02010600030101010101" pitchFamily="2" charset="-122"/>
              </a:rPr>
              <a:t>垛底部的管线断开</a:t>
            </a:r>
            <a:r>
              <a:rPr lang="zh-CN" altLang="en-US" sz="2000" b="1" dirty="0">
                <a:latin typeface="宋体" panose="02010600030101010101" pitchFamily="2" charset="-122"/>
              </a:rPr>
              <a:t>,</a:t>
            </a:r>
            <a:r>
              <a:rPr lang="zh-TW" altLang="en-US" sz="2000" b="1" dirty="0">
                <a:latin typeface="宋体" panose="02010600030101010101" pitchFamily="2" charset="-122"/>
              </a:rPr>
              <a:t>大量液态乙烯从管口喷出后遇火燃烧。</a:t>
            </a:r>
            <a:endParaRPr lang="zh-CN" altLang="en-US" sz="2000" b="1" dirty="0">
              <a:latin typeface="宋体" panose="02010600030101010101" pitchFamily="2" charset="-122"/>
            </a:endParaRPr>
          </a:p>
          <a:p>
            <a:pPr algn="just">
              <a:lnSpc>
                <a:spcPct val="80000"/>
              </a:lnSpc>
              <a:buFont typeface="Arial" panose="020B0604020202020204" pitchFamily="34" charset="0"/>
              <a:buNone/>
            </a:pPr>
            <a:r>
              <a:rPr lang="zh-TW" altLang="en-US" sz="2000" b="1" dirty="0">
                <a:latin typeface="宋体" panose="02010600030101010101" pitchFamily="2" charset="-122"/>
              </a:rPr>
              <a:t>爆炸冲击波还对其他管网、建筑物、铁道上油罐车等产生破坏作用</a:t>
            </a:r>
            <a:r>
              <a:rPr lang="zh-CN" altLang="en-US" sz="2000" b="1" dirty="0">
                <a:latin typeface="宋体" panose="02010600030101010101" pitchFamily="2" charset="-122"/>
              </a:rPr>
              <a:t>,</a:t>
            </a:r>
            <a:r>
              <a:rPr lang="zh-TW" altLang="en-US" sz="2000" b="1" dirty="0">
                <a:latin typeface="宋体" panose="02010600030101010101" pitchFamily="2" charset="-122"/>
              </a:rPr>
              <a:t>大大增加了可燃物的泄漏</a:t>
            </a:r>
            <a:r>
              <a:rPr lang="zh-CN" altLang="en-US" sz="2000" b="1" dirty="0">
                <a:latin typeface="宋体" panose="02010600030101010101" pitchFamily="2" charset="-122"/>
              </a:rPr>
              <a:t>,</a:t>
            </a:r>
            <a:r>
              <a:rPr lang="zh-TW" altLang="en-US" sz="2000" b="1" dirty="0">
                <a:latin typeface="宋体" panose="02010600030101010101" pitchFamily="2" charset="-122"/>
              </a:rPr>
              <a:t>火势严重扩展</a:t>
            </a:r>
            <a:r>
              <a:rPr lang="zh-CN" altLang="en-US" sz="2000" b="1" dirty="0" smtClean="0">
                <a:latin typeface="宋体" panose="02010600030101010101" pitchFamily="2" charset="-122"/>
              </a:rPr>
              <a:t>,</a:t>
            </a:r>
            <a:endParaRPr lang="en-US" altLang="zh-CN" sz="2000" b="1" dirty="0" smtClean="0">
              <a:latin typeface="宋体" panose="02010600030101010101" pitchFamily="2" charset="-122"/>
            </a:endParaRPr>
          </a:p>
          <a:p>
            <a:pPr algn="just">
              <a:lnSpc>
                <a:spcPct val="80000"/>
              </a:lnSpc>
              <a:buFont typeface="Arial" panose="020B0604020202020204" pitchFamily="34" charset="0"/>
              <a:buNone/>
            </a:pPr>
            <a:r>
              <a:rPr lang="zh-TW" altLang="en-US" sz="2000" b="1" dirty="0" smtClean="0">
                <a:latin typeface="宋体" panose="02010600030101010101" pitchFamily="2" charset="-122"/>
              </a:rPr>
              <a:t>。</a:t>
            </a:r>
            <a:endParaRPr lang="zh-CN" altLang="en-US" sz="2000" b="1" dirty="0">
              <a:latin typeface="宋体" panose="02010600030101010101" pitchFamily="2" charset="-122"/>
            </a:endParaRPr>
          </a:p>
        </p:txBody>
      </p:sp>
      <p:sp>
        <p:nvSpPr>
          <p:cNvPr id="5" name="矩形 4"/>
          <p:cNvSpPr>
            <a:spLocks noChangeArrowheads="1"/>
          </p:cNvSpPr>
          <p:nvPr/>
        </p:nvSpPr>
        <p:spPr bwMode="auto">
          <a:xfrm>
            <a:off x="1207254" y="114356"/>
            <a:ext cx="5461560" cy="461665"/>
          </a:xfrm>
          <a:prstGeom prst="rect">
            <a:avLst/>
          </a:prstGeom>
          <a:noFill/>
          <a:ln w="25400">
            <a:noFill/>
            <a:round/>
          </a:ln>
        </p:spPr>
        <p:txBody>
          <a:bodyPr wrap="none" anchor="ctr"/>
          <a:lstStyle/>
          <a:p>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火灾爆炸事故：</a:t>
            </a:r>
            <a:r>
              <a:rPr lang="zh-TW" altLang="en-US" sz="2400" b="1" dirty="0">
                <a:solidFill>
                  <a:schemeClr val="bg1"/>
                </a:solidFill>
                <a:latin typeface="微软雅黑" panose="020B0503020204020204" pitchFamily="34" charset="-122"/>
                <a:ea typeface="微软雅黑" panose="020B0503020204020204" pitchFamily="34" charset="-122"/>
              </a:rPr>
              <a:t>北京市东方化工广</a:t>
            </a:r>
            <a:r>
              <a:rPr lang="zh-CN" altLang="en-US" sz="2400" b="1" dirty="0">
                <a:solidFill>
                  <a:schemeClr val="bg1"/>
                </a:solidFill>
                <a:latin typeface="微软雅黑" panose="020B0503020204020204" pitchFamily="34" charset="-122"/>
                <a:ea typeface="微软雅黑" panose="020B0503020204020204" pitchFamily="34" charset="-122"/>
              </a:rPr>
              <a:t>“6.27”</a:t>
            </a:r>
            <a:r>
              <a:rPr lang="zh-TW" altLang="en-US" sz="2400" b="1" dirty="0">
                <a:solidFill>
                  <a:schemeClr val="bg1"/>
                </a:solidFill>
                <a:latin typeface="微软雅黑" panose="020B0503020204020204" pitchFamily="34" charset="-122"/>
                <a:ea typeface="微软雅黑" panose="020B0503020204020204" pitchFamily="34" charset="-122"/>
              </a:rPr>
              <a:t>特大火灾爆炸事故</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1223020" y="1531936"/>
            <a:ext cx="3364746" cy="400110"/>
          </a:xfrm>
          <a:prstGeom prst="rect">
            <a:avLst/>
          </a:prstGeom>
          <a:noFill/>
        </p:spPr>
        <p:txBody>
          <a:bodyPr wrap="square" rtlCol="0">
            <a:spAutoFit/>
          </a:bodyPr>
          <a:lstStyle/>
          <a:p>
            <a:r>
              <a:rPr lang="zh-CN" altLang="en-US" sz="2000" b="1" dirty="0">
                <a:solidFill>
                  <a:srgbClr val="0E8146"/>
                </a:solidFill>
                <a:latin typeface="微软雅黑" panose="020B0503020204020204" pitchFamily="34" charset="-122"/>
                <a:ea typeface="微软雅黑" panose="020B0503020204020204" pitchFamily="34" charset="-122"/>
              </a:rPr>
              <a:t>时间</a:t>
            </a:r>
            <a:r>
              <a:rPr lang="zh-CN" altLang="en-US" sz="2000" b="1" dirty="0" smtClean="0">
                <a:solidFill>
                  <a:srgbClr val="0E8146"/>
                </a:solidFill>
                <a:latin typeface="微软雅黑" panose="020B0503020204020204" pitchFamily="34" charset="-122"/>
                <a:ea typeface="微软雅黑" panose="020B0503020204020204" pitchFamily="34" charset="-122"/>
              </a:rPr>
              <a:t>：</a:t>
            </a:r>
            <a:r>
              <a:rPr lang="zh-CN" altLang="en-US" sz="2000" dirty="0" smtClean="0">
                <a:solidFill>
                  <a:schemeClr val="bg2">
                    <a:lumMod val="25000"/>
                  </a:schemeClr>
                </a:solidFill>
                <a:latin typeface="微软雅黑" panose="020B0503020204020204" pitchFamily="34" charset="-122"/>
                <a:ea typeface="微软雅黑" panose="020B0503020204020204" pitchFamily="34" charset="-122"/>
              </a:rPr>
              <a:t>1997</a:t>
            </a:r>
            <a:r>
              <a:rPr lang="zh-TW" altLang="en-US" sz="2000" dirty="0" smtClean="0">
                <a:solidFill>
                  <a:schemeClr val="bg2">
                    <a:lumMod val="25000"/>
                  </a:schemeClr>
                </a:solidFill>
                <a:latin typeface="微软雅黑" panose="020B0503020204020204" pitchFamily="34" charset="-122"/>
                <a:ea typeface="微软雅黑" panose="020B0503020204020204" pitchFamily="34" charset="-122"/>
              </a:rPr>
              <a:t>年</a:t>
            </a:r>
            <a:r>
              <a:rPr lang="zh-CN" altLang="en-US" sz="2000" dirty="0">
                <a:solidFill>
                  <a:schemeClr val="bg2">
                    <a:lumMod val="25000"/>
                  </a:schemeClr>
                </a:solidFill>
                <a:latin typeface="微软雅黑" panose="020B0503020204020204" pitchFamily="34" charset="-122"/>
                <a:ea typeface="微软雅黑" panose="020B0503020204020204" pitchFamily="34" charset="-122"/>
              </a:rPr>
              <a:t>6</a:t>
            </a:r>
            <a:r>
              <a:rPr lang="zh-TW" altLang="en-US" sz="2000" dirty="0">
                <a:solidFill>
                  <a:schemeClr val="bg2">
                    <a:lumMod val="25000"/>
                  </a:schemeClr>
                </a:solidFill>
                <a:latin typeface="微软雅黑" panose="020B0503020204020204" pitchFamily="34" charset="-122"/>
                <a:ea typeface="微软雅黑" panose="020B0503020204020204" pitchFamily="34" charset="-122"/>
              </a:rPr>
              <a:t>月</a:t>
            </a:r>
            <a:r>
              <a:rPr lang="zh-CN" altLang="en-US" sz="2000" dirty="0">
                <a:solidFill>
                  <a:schemeClr val="bg2">
                    <a:lumMod val="25000"/>
                  </a:schemeClr>
                </a:solidFill>
                <a:latin typeface="微软雅黑" panose="020B0503020204020204" pitchFamily="34" charset="-122"/>
                <a:ea typeface="微软雅黑" panose="020B0503020204020204" pitchFamily="34" charset="-122"/>
              </a:rPr>
              <a:t>27</a:t>
            </a:r>
            <a:r>
              <a:rPr lang="zh-TW" altLang="en-US" sz="2000" dirty="0">
                <a:solidFill>
                  <a:schemeClr val="bg2">
                    <a:lumMod val="25000"/>
                  </a:schemeClr>
                </a:solidFill>
                <a:latin typeface="微软雅黑" panose="020B0503020204020204" pitchFamily="34" charset="-122"/>
                <a:ea typeface="微软雅黑" panose="020B0503020204020204" pitchFamily="34" charset="-122"/>
              </a:rPr>
              <a:t>日</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223020" y="2267187"/>
            <a:ext cx="4530080" cy="400110"/>
          </a:xfrm>
          <a:prstGeom prst="rect">
            <a:avLst/>
          </a:prstGeom>
          <a:noFill/>
        </p:spPr>
        <p:txBody>
          <a:bodyPr wrap="square" rtlCol="0">
            <a:spAutoFit/>
          </a:bodyPr>
          <a:lstStyle/>
          <a:p>
            <a:r>
              <a:rPr lang="zh-CN" altLang="en-US" sz="2000" b="1" dirty="0" smtClean="0">
                <a:solidFill>
                  <a:srgbClr val="0E8146"/>
                </a:solidFill>
                <a:latin typeface="微软雅黑" panose="020B0503020204020204" pitchFamily="34" charset="-122"/>
                <a:ea typeface="微软雅黑" panose="020B0503020204020204" pitchFamily="34" charset="-122"/>
              </a:rPr>
              <a:t>地点：</a:t>
            </a:r>
            <a:r>
              <a:rPr lang="zh-TW" altLang="en-US" sz="2000" dirty="0" smtClean="0">
                <a:solidFill>
                  <a:schemeClr val="bg2">
                    <a:lumMod val="25000"/>
                  </a:schemeClr>
                </a:solidFill>
                <a:latin typeface="微软雅黑" panose="020B0503020204020204" pitchFamily="34" charset="-122"/>
                <a:ea typeface="微软雅黑" panose="020B0503020204020204" pitchFamily="34" charset="-122"/>
              </a:rPr>
              <a:t>北京东方化工厂</a:t>
            </a:r>
            <a:r>
              <a:rPr lang="zh-TW" altLang="en-US" sz="2000" dirty="0">
                <a:solidFill>
                  <a:schemeClr val="bg2">
                    <a:lumMod val="25000"/>
                  </a:schemeClr>
                </a:solidFill>
                <a:latin typeface="微软雅黑" panose="020B0503020204020204" pitchFamily="34" charset="-122"/>
                <a:ea typeface="微软雅黑" panose="020B0503020204020204" pitchFamily="34" charset="-122"/>
              </a:rPr>
              <a:t>储罐区</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223020" y="3021339"/>
            <a:ext cx="4530080" cy="400110"/>
          </a:xfrm>
          <a:prstGeom prst="rect">
            <a:avLst/>
          </a:prstGeom>
          <a:noFill/>
        </p:spPr>
        <p:txBody>
          <a:bodyPr wrap="square" rtlCol="0">
            <a:spAutoFit/>
          </a:bodyPr>
          <a:lstStyle/>
          <a:p>
            <a:r>
              <a:rPr lang="zh-CN" altLang="en-US" sz="2000" b="1" dirty="0">
                <a:solidFill>
                  <a:srgbClr val="0E8146"/>
                </a:solidFill>
                <a:latin typeface="微软雅黑" panose="020B0503020204020204" pitchFamily="34" charset="-122"/>
                <a:ea typeface="微软雅黑" panose="020B0503020204020204" pitchFamily="34" charset="-122"/>
              </a:rPr>
              <a:t>事件</a:t>
            </a:r>
            <a:r>
              <a:rPr lang="zh-CN" altLang="en-US" sz="2000" b="1" dirty="0" smtClean="0">
                <a:solidFill>
                  <a:srgbClr val="0E8146"/>
                </a:solidFill>
                <a:latin typeface="微软雅黑" panose="020B0503020204020204" pitchFamily="34" charset="-122"/>
                <a:ea typeface="微软雅黑" panose="020B0503020204020204" pitchFamily="34" charset="-122"/>
              </a:rPr>
              <a:t>：</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grpSp>
        <p:nvGrpSpPr>
          <p:cNvPr id="120846" name="组合 120845"/>
          <p:cNvGrpSpPr/>
          <p:nvPr/>
        </p:nvGrpSpPr>
        <p:grpSpPr>
          <a:xfrm>
            <a:off x="400050" y="3021339"/>
            <a:ext cx="11449050" cy="3574887"/>
            <a:chOff x="400050" y="3111291"/>
            <a:chExt cx="11449050" cy="3574887"/>
          </a:xfrm>
        </p:grpSpPr>
        <p:cxnSp>
          <p:nvCxnSpPr>
            <p:cNvPr id="3" name="直接连接符 2"/>
            <p:cNvCxnSpPr/>
            <p:nvPr/>
          </p:nvCxnSpPr>
          <p:spPr>
            <a:xfrm>
              <a:off x="400050" y="5048250"/>
              <a:ext cx="11449050" cy="0"/>
            </a:xfrm>
            <a:prstGeom prst="line">
              <a:avLst/>
            </a:prstGeom>
            <a:ln>
              <a:solidFill>
                <a:srgbClr val="0E8146"/>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043177" y="6286068"/>
              <a:ext cx="1686680" cy="400110"/>
            </a:xfrm>
            <a:prstGeom prst="rect">
              <a:avLst/>
            </a:prstGeom>
          </p:spPr>
          <p:txBody>
            <a:bodyPr wrap="none">
              <a:spAutoFit/>
            </a:bodyPr>
            <a:lstStyle/>
            <a:p>
              <a:r>
                <a:rPr lang="zh-CN" altLang="en-US" sz="2000" b="1" dirty="0">
                  <a:solidFill>
                    <a:srgbClr val="0E8146"/>
                  </a:solidFill>
                  <a:latin typeface="微软雅黑" panose="020B0503020204020204" pitchFamily="34" charset="-122"/>
                  <a:ea typeface="微软雅黑" panose="020B0503020204020204" pitchFamily="34" charset="-122"/>
                </a:rPr>
                <a:t>21</a:t>
              </a:r>
              <a:r>
                <a:rPr lang="zh-TW" altLang="en-US" sz="2000" b="1" dirty="0">
                  <a:solidFill>
                    <a:srgbClr val="0E8146"/>
                  </a:solidFill>
                  <a:latin typeface="微软雅黑" panose="020B0503020204020204" pitchFamily="34" charset="-122"/>
                  <a:ea typeface="微软雅黑" panose="020B0503020204020204" pitchFamily="34" charset="-122"/>
                </a:rPr>
                <a:t>点</a:t>
              </a:r>
              <a:r>
                <a:rPr lang="zh-CN" altLang="en-US" sz="2000" b="1" dirty="0">
                  <a:solidFill>
                    <a:srgbClr val="0E8146"/>
                  </a:solidFill>
                  <a:latin typeface="微软雅黑" panose="020B0503020204020204" pitchFamily="34" charset="-122"/>
                  <a:ea typeface="微软雅黑" panose="020B0503020204020204" pitchFamily="34" charset="-122"/>
                </a:rPr>
                <a:t>5</a:t>
              </a:r>
              <a:r>
                <a:rPr lang="zh-TW" altLang="en-US" sz="2000" b="1" dirty="0">
                  <a:solidFill>
                    <a:srgbClr val="0E8146"/>
                  </a:solidFill>
                  <a:latin typeface="微软雅黑" panose="020B0503020204020204" pitchFamily="34" charset="-122"/>
                  <a:ea typeface="微软雅黑" panose="020B0503020204020204" pitchFamily="34" charset="-122"/>
                </a:rPr>
                <a:t>分左右</a:t>
              </a:r>
              <a:endParaRPr lang="zh-CN" altLang="en-US" sz="2000" b="1" dirty="0">
                <a:solidFill>
                  <a:srgbClr val="0E8146"/>
                </a:solidFill>
                <a:latin typeface="微软雅黑" panose="020B0503020204020204" pitchFamily="34" charset="-122"/>
                <a:ea typeface="微软雅黑" panose="020B0503020204020204" pitchFamily="34" charset="-122"/>
              </a:endParaRPr>
            </a:p>
          </p:txBody>
        </p:sp>
        <p:sp>
          <p:nvSpPr>
            <p:cNvPr id="16" name="矩形 15"/>
            <p:cNvSpPr/>
            <p:nvPr/>
          </p:nvSpPr>
          <p:spPr>
            <a:xfrm>
              <a:off x="678382" y="5498286"/>
              <a:ext cx="2228849" cy="707886"/>
            </a:xfrm>
            <a:prstGeom prst="rect">
              <a:avLst/>
            </a:prstGeom>
          </p:spPr>
          <p:txBody>
            <a:bodyPr wrap="square">
              <a:spAutoFit/>
            </a:bodyPr>
            <a:lstStyle/>
            <a:p>
              <a:r>
                <a:rPr lang="zh-TW" altLang="en-US" sz="2000" dirty="0">
                  <a:solidFill>
                    <a:schemeClr val="bg2">
                      <a:lumMod val="25000"/>
                    </a:schemeClr>
                  </a:solidFill>
                  <a:latin typeface="微软雅黑" panose="020B0503020204020204" pitchFamily="34" charset="-122"/>
                  <a:ea typeface="微软雅黑" panose="020B0503020204020204" pitchFamily="34" charset="-122"/>
                </a:rPr>
                <a:t>在罐区当班的职工闻到泄漏物料异味</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2634080" y="3111291"/>
              <a:ext cx="1845377" cy="400110"/>
            </a:xfrm>
            <a:prstGeom prst="rect">
              <a:avLst/>
            </a:prstGeom>
          </p:spPr>
          <p:txBody>
            <a:bodyPr wrap="none">
              <a:spAutoFit/>
            </a:bodyPr>
            <a:lstStyle/>
            <a:p>
              <a:r>
                <a:rPr lang="zh-CN" altLang="en-US" sz="2000" b="1" dirty="0">
                  <a:solidFill>
                    <a:srgbClr val="0E8146"/>
                  </a:solidFill>
                  <a:latin typeface="微软雅黑" panose="020B0503020204020204" pitchFamily="34" charset="-122"/>
                  <a:ea typeface="微软雅黑" panose="020B0503020204020204" pitchFamily="34" charset="-122"/>
                </a:rPr>
                <a:t>21</a:t>
              </a:r>
              <a:r>
                <a:rPr lang="zh-TW" altLang="en-US" sz="2000" b="1" dirty="0">
                  <a:solidFill>
                    <a:srgbClr val="0E8146"/>
                  </a:solidFill>
                  <a:latin typeface="微软雅黑" panose="020B0503020204020204" pitchFamily="34" charset="-122"/>
                  <a:ea typeface="微软雅黑" panose="020B0503020204020204" pitchFamily="34" charset="-122"/>
                </a:rPr>
                <a:t>点</a:t>
              </a:r>
              <a:r>
                <a:rPr lang="zh-CN" altLang="en-US" sz="2000" b="1" dirty="0">
                  <a:solidFill>
                    <a:srgbClr val="0E8146"/>
                  </a:solidFill>
                  <a:latin typeface="微软雅黑" panose="020B0503020204020204" pitchFamily="34" charset="-122"/>
                  <a:ea typeface="微软雅黑" panose="020B0503020204020204" pitchFamily="34" charset="-122"/>
                </a:rPr>
                <a:t>10</a:t>
              </a:r>
              <a:r>
                <a:rPr lang="zh-TW" altLang="en-US" sz="2000" b="1" dirty="0">
                  <a:solidFill>
                    <a:srgbClr val="0E8146"/>
                  </a:solidFill>
                  <a:latin typeface="微软雅黑" panose="020B0503020204020204" pitchFamily="34" charset="-122"/>
                  <a:ea typeface="微软雅黑" panose="020B0503020204020204" pitchFamily="34" charset="-122"/>
                </a:rPr>
                <a:t>分左右</a:t>
              </a:r>
              <a:endParaRPr lang="zh-CN" altLang="en-US" sz="2000" b="1" dirty="0">
                <a:solidFill>
                  <a:srgbClr val="0E8146"/>
                </a:solidFill>
                <a:latin typeface="微软雅黑" panose="020B0503020204020204" pitchFamily="34" charset="-122"/>
                <a:ea typeface="微软雅黑" panose="020B0503020204020204" pitchFamily="34" charset="-122"/>
              </a:endParaRPr>
            </a:p>
          </p:txBody>
        </p:sp>
        <p:sp>
          <p:nvSpPr>
            <p:cNvPr id="18" name="矩形 17"/>
            <p:cNvSpPr/>
            <p:nvPr/>
          </p:nvSpPr>
          <p:spPr>
            <a:xfrm>
              <a:off x="2040260" y="3566907"/>
              <a:ext cx="3087364" cy="1015663"/>
            </a:xfrm>
            <a:prstGeom prst="rect">
              <a:avLst/>
            </a:prstGeom>
          </p:spPr>
          <p:txBody>
            <a:bodyPr wrap="square">
              <a:spAutoFit/>
            </a:bodyPr>
            <a:lstStyle/>
            <a:p>
              <a:r>
                <a:rPr lang="zh-TW" altLang="en-US" sz="2000" dirty="0">
                  <a:solidFill>
                    <a:schemeClr val="bg2">
                      <a:lumMod val="25000"/>
                    </a:schemeClr>
                  </a:solidFill>
                  <a:latin typeface="微软雅黑" panose="020B0503020204020204" pitchFamily="34" charset="-122"/>
                  <a:ea typeface="微软雅黑" panose="020B0503020204020204" pitchFamily="34" charset="-122"/>
                </a:rPr>
                <a:t>操作室仪表盘有可燃气体报警信号显示。泄漏物料形成的可燃气体迅速扩散</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4376286" y="6257709"/>
              <a:ext cx="1845377" cy="400110"/>
            </a:xfrm>
            <a:prstGeom prst="rect">
              <a:avLst/>
            </a:prstGeom>
          </p:spPr>
          <p:txBody>
            <a:bodyPr wrap="none">
              <a:spAutoFit/>
            </a:bodyPr>
            <a:lstStyle/>
            <a:p>
              <a:r>
                <a:rPr lang="zh-CN" altLang="en-US" sz="2000" b="1" dirty="0">
                  <a:solidFill>
                    <a:srgbClr val="0E8146"/>
                  </a:solidFill>
                  <a:latin typeface="微软雅黑" panose="020B0503020204020204" pitchFamily="34" charset="-122"/>
                  <a:ea typeface="微软雅黑" panose="020B0503020204020204" pitchFamily="34" charset="-122"/>
                </a:rPr>
                <a:t>21</a:t>
              </a:r>
              <a:r>
                <a:rPr lang="zh-TW" altLang="en-US" sz="2000" b="1" dirty="0">
                  <a:solidFill>
                    <a:srgbClr val="0E8146"/>
                  </a:solidFill>
                  <a:latin typeface="微软雅黑" panose="020B0503020204020204" pitchFamily="34" charset="-122"/>
                  <a:ea typeface="微软雅黑" panose="020B0503020204020204" pitchFamily="34" charset="-122"/>
                </a:rPr>
                <a:t>点</a:t>
              </a:r>
              <a:r>
                <a:rPr lang="zh-CN" altLang="en-US" sz="2000" b="1" dirty="0">
                  <a:solidFill>
                    <a:srgbClr val="0E8146"/>
                  </a:solidFill>
                  <a:latin typeface="微软雅黑" panose="020B0503020204020204" pitchFamily="34" charset="-122"/>
                  <a:ea typeface="微软雅黑" panose="020B0503020204020204" pitchFamily="34" charset="-122"/>
                </a:rPr>
                <a:t>15</a:t>
              </a:r>
              <a:r>
                <a:rPr lang="zh-TW" altLang="en-US" sz="2000" b="1" dirty="0">
                  <a:solidFill>
                    <a:srgbClr val="0E8146"/>
                  </a:solidFill>
                  <a:latin typeface="微软雅黑" panose="020B0503020204020204" pitchFamily="34" charset="-122"/>
                  <a:ea typeface="微软雅黑" panose="020B0503020204020204" pitchFamily="34" charset="-122"/>
                </a:rPr>
                <a:t>分左右</a:t>
              </a:r>
              <a:endParaRPr lang="zh-CN" altLang="en-US" sz="2000" b="1" dirty="0">
                <a:solidFill>
                  <a:srgbClr val="0E8146"/>
                </a:solidFill>
                <a:latin typeface="微软雅黑" panose="020B0503020204020204" pitchFamily="34" charset="-122"/>
                <a:ea typeface="微软雅黑" panose="020B0503020204020204" pitchFamily="34" charset="-122"/>
              </a:endParaRPr>
            </a:p>
          </p:txBody>
        </p:sp>
        <p:sp>
          <p:nvSpPr>
            <p:cNvPr id="25" name="矩形 24"/>
            <p:cNvSpPr/>
            <p:nvPr/>
          </p:nvSpPr>
          <p:spPr>
            <a:xfrm>
              <a:off x="3553864" y="5480945"/>
              <a:ext cx="3280321" cy="707886"/>
            </a:xfrm>
            <a:prstGeom prst="rect">
              <a:avLst/>
            </a:prstGeom>
          </p:spPr>
          <p:txBody>
            <a:bodyPr wrap="square">
              <a:spAutoFit/>
            </a:bodyPr>
            <a:lstStyle/>
            <a:p>
              <a:r>
                <a:rPr lang="zh-TW" altLang="en-US" sz="2000" dirty="0">
                  <a:solidFill>
                    <a:schemeClr val="bg2">
                      <a:lumMod val="25000"/>
                    </a:schemeClr>
                  </a:solidFill>
                  <a:latin typeface="微软雅黑" panose="020B0503020204020204" pitchFamily="34" charset="-122"/>
                  <a:ea typeface="微软雅黑" panose="020B0503020204020204" pitchFamily="34" charset="-122"/>
                </a:rPr>
                <a:t>油晶罐区工段操作员张</a:t>
              </a:r>
              <a:r>
                <a:rPr lang="zh-CN" altLang="en-US" sz="2000" dirty="0">
                  <a:solidFill>
                    <a:schemeClr val="bg2">
                      <a:lumMod val="25000"/>
                    </a:schemeClr>
                  </a:solidFill>
                  <a:latin typeface="微软雅黑" panose="020B0503020204020204" pitchFamily="34" charset="-122"/>
                  <a:ea typeface="微软雅黑" panose="020B0503020204020204" pitchFamily="34" charset="-122"/>
                </a:rPr>
                <a:t>某</a:t>
              </a:r>
              <a:r>
                <a:rPr lang="zh-TW" altLang="en-US" sz="2000" dirty="0">
                  <a:solidFill>
                    <a:schemeClr val="bg2">
                      <a:lumMod val="25000"/>
                    </a:schemeClr>
                  </a:solidFill>
                  <a:latin typeface="微软雅黑" panose="020B0503020204020204" pitchFamily="34" charset="-122"/>
                  <a:ea typeface="微软雅黑" panose="020B0503020204020204" pitchFamily="34" charset="-122"/>
                </a:rPr>
                <a:t>和调度员</a:t>
              </a:r>
              <a:r>
                <a:rPr lang="zh-CN" altLang="en-US" sz="2000" dirty="0">
                  <a:solidFill>
                    <a:schemeClr val="bg2">
                      <a:lumMod val="25000"/>
                    </a:schemeClr>
                  </a:solidFill>
                  <a:latin typeface="微软雅黑" panose="020B0503020204020204" pitchFamily="34" charset="-122"/>
                  <a:ea typeface="微软雅黑" panose="020B0503020204020204" pitchFamily="34" charset="-122"/>
                </a:rPr>
                <a:t>郑某</a:t>
              </a:r>
              <a:r>
                <a:rPr lang="zh-TW" altLang="en-US" sz="2000" dirty="0">
                  <a:solidFill>
                    <a:schemeClr val="bg2">
                      <a:lumMod val="25000"/>
                    </a:schemeClr>
                  </a:solidFill>
                  <a:latin typeface="微软雅黑" panose="020B0503020204020204" pitchFamily="34" charset="-122"/>
                  <a:ea typeface="微软雅黑" panose="020B0503020204020204" pitchFamily="34" charset="-122"/>
                </a:rPr>
                <a:t>去检查泄漏源</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5988694" y="3111291"/>
              <a:ext cx="1922321" cy="400110"/>
            </a:xfrm>
            <a:prstGeom prst="rect">
              <a:avLst/>
            </a:prstGeom>
          </p:spPr>
          <p:txBody>
            <a:bodyPr wrap="none">
              <a:spAutoFit/>
            </a:bodyPr>
            <a:lstStyle/>
            <a:p>
              <a:r>
                <a:rPr lang="zh-CN" altLang="en-US" sz="2000" b="1" dirty="0">
                  <a:solidFill>
                    <a:srgbClr val="0E8146"/>
                  </a:solidFill>
                  <a:latin typeface="微软雅黑" panose="020B0503020204020204" pitchFamily="34" charset="-122"/>
                  <a:ea typeface="微软雅黑" panose="020B0503020204020204" pitchFamily="34" charset="-122"/>
                </a:rPr>
                <a:t>21</a:t>
              </a:r>
              <a:r>
                <a:rPr lang="zh-TW" altLang="en-US" sz="2000" b="1" dirty="0">
                  <a:solidFill>
                    <a:srgbClr val="0E8146"/>
                  </a:solidFill>
                  <a:latin typeface="微软雅黑" panose="020B0503020204020204" pitchFamily="34" charset="-122"/>
                  <a:ea typeface="微软雅黑" panose="020B0503020204020204" pitchFamily="34" charset="-122"/>
                </a:rPr>
                <a:t>点</a:t>
              </a:r>
              <a:r>
                <a:rPr lang="zh-CN" altLang="en-US" sz="2000" b="1" dirty="0">
                  <a:solidFill>
                    <a:srgbClr val="0E8146"/>
                  </a:solidFill>
                  <a:latin typeface="微软雅黑" panose="020B0503020204020204" pitchFamily="34" charset="-122"/>
                  <a:ea typeface="微软雅黑" panose="020B0503020204020204" pitchFamily="34" charset="-122"/>
                </a:rPr>
                <a:t>26 </a:t>
              </a:r>
              <a:r>
                <a:rPr lang="zh-TW" altLang="en-US" sz="2000" b="1" dirty="0">
                  <a:solidFill>
                    <a:srgbClr val="0E8146"/>
                  </a:solidFill>
                  <a:latin typeface="微软雅黑" panose="020B0503020204020204" pitchFamily="34" charset="-122"/>
                  <a:ea typeface="微软雅黑" panose="020B0503020204020204" pitchFamily="34" charset="-122"/>
                </a:rPr>
                <a:t>分左右</a:t>
              </a:r>
              <a:endParaRPr lang="zh-CN" altLang="en-US" sz="2000" b="1" dirty="0">
                <a:solidFill>
                  <a:srgbClr val="0E8146"/>
                </a:solidFill>
                <a:latin typeface="微软雅黑" panose="020B0503020204020204" pitchFamily="34" charset="-122"/>
                <a:ea typeface="微软雅黑" panose="020B0503020204020204" pitchFamily="34" charset="-122"/>
              </a:endParaRPr>
            </a:p>
          </p:txBody>
        </p:sp>
        <p:sp>
          <p:nvSpPr>
            <p:cNvPr id="27" name="矩形 26"/>
            <p:cNvSpPr/>
            <p:nvPr/>
          </p:nvSpPr>
          <p:spPr>
            <a:xfrm>
              <a:off x="5828764" y="3552872"/>
              <a:ext cx="2362736" cy="1015663"/>
            </a:xfrm>
            <a:prstGeom prst="rect">
              <a:avLst/>
            </a:prstGeom>
          </p:spPr>
          <p:txBody>
            <a:bodyPr wrap="square">
              <a:spAutoFit/>
            </a:bodyPr>
            <a:lstStyle/>
            <a:p>
              <a:r>
                <a:rPr lang="zh-TW" altLang="en-US" sz="2000" dirty="0">
                  <a:solidFill>
                    <a:schemeClr val="bg2">
                      <a:lumMod val="25000"/>
                    </a:schemeClr>
                  </a:solidFill>
                  <a:latin typeface="微软雅黑" panose="020B0503020204020204" pitchFamily="34" charset="-122"/>
                  <a:ea typeface="微软雅黑" panose="020B0503020204020204" pitchFamily="34" charset="-122"/>
                </a:rPr>
                <a:t>可燃物遇火源发生燃烧爆炸</a:t>
              </a:r>
              <a:r>
                <a:rPr lang="zh-CN" altLang="en-US" sz="2000" dirty="0">
                  <a:solidFill>
                    <a:schemeClr val="bg2">
                      <a:lumMod val="25000"/>
                    </a:schemeClr>
                  </a:solidFill>
                  <a:latin typeface="微软雅黑" panose="020B0503020204020204" pitchFamily="34" charset="-122"/>
                  <a:ea typeface="微软雅黑" panose="020B0503020204020204" pitchFamily="34" charset="-122"/>
                </a:rPr>
                <a:t>,</a:t>
              </a:r>
              <a:r>
                <a:rPr lang="zh-TW" altLang="en-US" sz="2000" dirty="0">
                  <a:solidFill>
                    <a:schemeClr val="bg2">
                      <a:lumMod val="25000"/>
                    </a:schemeClr>
                  </a:solidFill>
                  <a:latin typeface="微软雅黑" panose="020B0503020204020204" pitchFamily="34" charset="-122"/>
                  <a:ea typeface="微软雅黑" panose="020B0503020204020204" pitchFamily="34" charset="-122"/>
                </a:rPr>
                <a:t>其中泵房爆炸破坏最大</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7844135" y="6285191"/>
              <a:ext cx="1845377" cy="400110"/>
            </a:xfrm>
            <a:prstGeom prst="rect">
              <a:avLst/>
            </a:prstGeom>
          </p:spPr>
          <p:txBody>
            <a:bodyPr wrap="none">
              <a:spAutoFit/>
            </a:bodyPr>
            <a:lstStyle/>
            <a:p>
              <a:r>
                <a:rPr lang="zh-CN" altLang="en-US" sz="2000" b="1" dirty="0" smtClean="0">
                  <a:solidFill>
                    <a:srgbClr val="0E8146"/>
                  </a:solidFill>
                  <a:latin typeface="微软雅黑" panose="020B0503020204020204" pitchFamily="34" charset="-122"/>
                  <a:ea typeface="微软雅黑" panose="020B0503020204020204" pitchFamily="34" charset="-122"/>
                </a:rPr>
                <a:t>2</a:t>
              </a:r>
              <a:r>
                <a:rPr lang="en-US" altLang="zh-CN" sz="2000" b="1" dirty="0" smtClean="0">
                  <a:solidFill>
                    <a:srgbClr val="0E8146"/>
                  </a:solidFill>
                  <a:latin typeface="微软雅黑" panose="020B0503020204020204" pitchFamily="34" charset="-122"/>
                  <a:ea typeface="微软雅黑" panose="020B0503020204020204" pitchFamily="34" charset="-122"/>
                </a:rPr>
                <a:t>1</a:t>
              </a:r>
              <a:r>
                <a:rPr lang="zh-TW" altLang="en-US" sz="2000" b="1" dirty="0" smtClean="0">
                  <a:solidFill>
                    <a:srgbClr val="0E8146"/>
                  </a:solidFill>
                  <a:latin typeface="微软雅黑" panose="020B0503020204020204" pitchFamily="34" charset="-122"/>
                  <a:ea typeface="微软雅黑" panose="020B0503020204020204" pitchFamily="34" charset="-122"/>
                </a:rPr>
                <a:t>点</a:t>
              </a:r>
              <a:r>
                <a:rPr lang="zh-CN" altLang="en-US" sz="2000" b="1" dirty="0">
                  <a:solidFill>
                    <a:srgbClr val="0E8146"/>
                  </a:solidFill>
                  <a:latin typeface="微软雅黑" panose="020B0503020204020204" pitchFamily="34" charset="-122"/>
                  <a:ea typeface="微软雅黑" panose="020B0503020204020204" pitchFamily="34" charset="-122"/>
                </a:rPr>
                <a:t>42</a:t>
              </a:r>
              <a:r>
                <a:rPr lang="zh-TW" altLang="en-US" sz="2000" b="1" dirty="0">
                  <a:solidFill>
                    <a:srgbClr val="0E8146"/>
                  </a:solidFill>
                  <a:latin typeface="微软雅黑" panose="020B0503020204020204" pitchFamily="34" charset="-122"/>
                  <a:ea typeface="微软雅黑" panose="020B0503020204020204" pitchFamily="34" charset="-122"/>
                </a:rPr>
                <a:t>分左右</a:t>
              </a:r>
              <a:endParaRPr lang="zh-CN" altLang="en-US" sz="2000" b="1" dirty="0">
                <a:solidFill>
                  <a:srgbClr val="0E8146"/>
                </a:solidFill>
                <a:latin typeface="微软雅黑" panose="020B0503020204020204" pitchFamily="34" charset="-122"/>
                <a:ea typeface="微软雅黑" panose="020B0503020204020204" pitchFamily="34" charset="-122"/>
              </a:endParaRPr>
            </a:p>
          </p:txBody>
        </p:sp>
        <p:sp>
          <p:nvSpPr>
            <p:cNvPr id="29" name="矩形 28"/>
            <p:cNvSpPr/>
            <p:nvPr/>
          </p:nvSpPr>
          <p:spPr>
            <a:xfrm>
              <a:off x="7238157" y="5664499"/>
              <a:ext cx="2749471" cy="400110"/>
            </a:xfrm>
            <a:prstGeom prst="rect">
              <a:avLst/>
            </a:prstGeom>
          </p:spPr>
          <p:txBody>
            <a:bodyPr wrap="square">
              <a:spAutoFit/>
            </a:bodyPr>
            <a:lstStyle/>
            <a:p>
              <a:r>
                <a:rPr lang="zh-TW" altLang="en-US" sz="2000" dirty="0">
                  <a:solidFill>
                    <a:schemeClr val="bg2">
                      <a:lumMod val="25000"/>
                    </a:schemeClr>
                  </a:solidFill>
                  <a:latin typeface="微软雅黑" panose="020B0503020204020204" pitchFamily="34" charset="-122"/>
                  <a:ea typeface="微软雅黑" panose="020B0503020204020204" pitchFamily="34" charset="-122"/>
                </a:rPr>
                <a:t>罐中液相乙烯突沸爆炸</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9460328" y="3111291"/>
              <a:ext cx="1747594" cy="400110"/>
            </a:xfrm>
            <a:prstGeom prst="rect">
              <a:avLst/>
            </a:prstGeom>
          </p:spPr>
          <p:txBody>
            <a:bodyPr wrap="none">
              <a:spAutoFit/>
            </a:bodyPr>
            <a:lstStyle/>
            <a:p>
              <a:r>
                <a:rPr lang="zh-CN" altLang="en-US" sz="2000" b="1" dirty="0">
                  <a:solidFill>
                    <a:srgbClr val="0E8146"/>
                  </a:solidFill>
                  <a:latin typeface="微软雅黑" panose="020B0503020204020204" pitchFamily="34" charset="-122"/>
                  <a:ea typeface="微软雅黑" panose="020B0503020204020204" pitchFamily="34" charset="-122"/>
                </a:rPr>
                <a:t>30</a:t>
              </a:r>
              <a:r>
                <a:rPr lang="zh-TW" altLang="en-US" sz="2000" b="1" dirty="0">
                  <a:solidFill>
                    <a:srgbClr val="0E8146"/>
                  </a:solidFill>
                  <a:latin typeface="微软雅黑" panose="020B0503020204020204" pitchFamily="34" charset="-122"/>
                  <a:ea typeface="微软雅黑" panose="020B0503020204020204" pitchFamily="34" charset="-122"/>
                </a:rPr>
                <a:t>日</a:t>
              </a:r>
              <a:r>
                <a:rPr lang="zh-CN" altLang="en-US" sz="2000" b="1" dirty="0">
                  <a:solidFill>
                    <a:srgbClr val="0E8146"/>
                  </a:solidFill>
                  <a:latin typeface="微软雅黑" panose="020B0503020204020204" pitchFamily="34" charset="-122"/>
                  <a:ea typeface="微软雅黑" panose="020B0503020204020204" pitchFamily="34" charset="-122"/>
                </a:rPr>
                <a:t>4</a:t>
              </a:r>
              <a:r>
                <a:rPr lang="zh-TW" altLang="en-US" sz="2000" b="1" dirty="0">
                  <a:solidFill>
                    <a:srgbClr val="0E8146"/>
                  </a:solidFill>
                  <a:latin typeface="微软雅黑" panose="020B0503020204020204" pitchFamily="34" charset="-122"/>
                  <a:ea typeface="微软雅黑" panose="020B0503020204020204" pitchFamily="34" charset="-122"/>
                </a:rPr>
                <a:t>点</a:t>
              </a:r>
              <a:r>
                <a:rPr lang="zh-CN" altLang="en-US" sz="2000" b="1" dirty="0">
                  <a:solidFill>
                    <a:srgbClr val="0E8146"/>
                  </a:solidFill>
                  <a:latin typeface="微软雅黑" panose="020B0503020204020204" pitchFamily="34" charset="-122"/>
                  <a:ea typeface="微软雅黑" panose="020B0503020204020204" pitchFamily="34" charset="-122"/>
                </a:rPr>
                <a:t>55</a:t>
              </a:r>
              <a:r>
                <a:rPr lang="zh-TW" altLang="en-US" sz="2000" b="1" dirty="0">
                  <a:solidFill>
                    <a:srgbClr val="0E8146"/>
                  </a:solidFill>
                  <a:latin typeface="微软雅黑" panose="020B0503020204020204" pitchFamily="34" charset="-122"/>
                  <a:ea typeface="微软雅黑" panose="020B0503020204020204" pitchFamily="34" charset="-122"/>
                </a:rPr>
                <a:t>分</a:t>
              </a:r>
              <a:endParaRPr lang="zh-CN" altLang="en-US" sz="2000" b="1" dirty="0">
                <a:solidFill>
                  <a:srgbClr val="0E8146"/>
                </a:solidFill>
                <a:latin typeface="微软雅黑" panose="020B0503020204020204" pitchFamily="34" charset="-122"/>
                <a:ea typeface="微软雅黑" panose="020B0503020204020204" pitchFamily="34" charset="-122"/>
              </a:endParaRPr>
            </a:p>
          </p:txBody>
        </p:sp>
        <p:sp>
          <p:nvSpPr>
            <p:cNvPr id="31" name="矩形 30"/>
            <p:cNvSpPr/>
            <p:nvPr/>
          </p:nvSpPr>
          <p:spPr>
            <a:xfrm>
              <a:off x="9751518" y="3834138"/>
              <a:ext cx="1210588" cy="400110"/>
            </a:xfrm>
            <a:prstGeom prst="rect">
              <a:avLst/>
            </a:prstGeom>
          </p:spPr>
          <p:txBody>
            <a:bodyPr wrap="square">
              <a:spAutoFit/>
            </a:bodyPr>
            <a:lstStyle/>
            <a:p>
              <a:r>
                <a:rPr lang="zh-TW" altLang="en-US" sz="2000" dirty="0">
                  <a:solidFill>
                    <a:schemeClr val="bg2">
                      <a:lumMod val="25000"/>
                    </a:schemeClr>
                  </a:solidFill>
                  <a:latin typeface="微软雅黑" panose="020B0503020204020204" pitchFamily="34" charset="-122"/>
                  <a:ea typeface="微软雅黑" panose="020B0503020204020204" pitchFamily="34" charset="-122"/>
                </a:rPr>
                <a:t>大火熄灭</a:t>
              </a:r>
              <a:endParaRPr lang="zh-CN" altLang="en-US" sz="2000"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120842" name="直接箭头连接符 120841"/>
            <p:cNvCxnSpPr/>
            <p:nvPr/>
          </p:nvCxnSpPr>
          <p:spPr>
            <a:xfrm>
              <a:off x="1773560" y="5145608"/>
              <a:ext cx="0" cy="285750"/>
            </a:xfrm>
            <a:prstGeom prst="straightConnector1">
              <a:avLst/>
            </a:prstGeom>
            <a:ln>
              <a:solidFill>
                <a:srgbClr val="0E814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5184774" y="5136336"/>
              <a:ext cx="0" cy="285750"/>
            </a:xfrm>
            <a:prstGeom prst="straightConnector1">
              <a:avLst/>
            </a:prstGeom>
            <a:ln>
              <a:solidFill>
                <a:srgbClr val="0E814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8603180" y="5174436"/>
              <a:ext cx="0" cy="285750"/>
            </a:xfrm>
            <a:prstGeom prst="straightConnector1">
              <a:avLst/>
            </a:prstGeom>
            <a:ln>
              <a:solidFill>
                <a:srgbClr val="0E814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6893444" y="4614265"/>
              <a:ext cx="0" cy="398847"/>
            </a:xfrm>
            <a:prstGeom prst="straightConnector1">
              <a:avLst/>
            </a:prstGeom>
            <a:ln>
              <a:solidFill>
                <a:srgbClr val="0E8146"/>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3477664" y="4611303"/>
              <a:ext cx="0" cy="398847"/>
            </a:xfrm>
            <a:prstGeom prst="straightConnector1">
              <a:avLst/>
            </a:prstGeom>
            <a:ln>
              <a:solidFill>
                <a:srgbClr val="0E8146"/>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flipV="1">
              <a:off x="10315026" y="4553099"/>
              <a:ext cx="0" cy="398847"/>
            </a:xfrm>
            <a:prstGeom prst="straightConnector1">
              <a:avLst/>
            </a:prstGeom>
            <a:ln>
              <a:solidFill>
                <a:srgbClr val="0E8146"/>
              </a:solidFill>
              <a:tailEnd type="triangle"/>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638300" y="4895850"/>
              <a:ext cx="268808" cy="268808"/>
            </a:xfrm>
            <a:prstGeom prst="ellipse">
              <a:avLst/>
            </a:prstGeom>
            <a:solidFill>
              <a:srgbClr val="95C53E"/>
            </a:solid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344862" y="4895850"/>
              <a:ext cx="268808" cy="268808"/>
            </a:xfrm>
            <a:prstGeom prst="ellipse">
              <a:avLst/>
            </a:prstGeom>
            <a:solidFill>
              <a:srgbClr val="95C53E"/>
            </a:solid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051424" y="4895850"/>
              <a:ext cx="268808" cy="268808"/>
            </a:xfrm>
            <a:prstGeom prst="ellipse">
              <a:avLst/>
            </a:prstGeom>
            <a:solidFill>
              <a:srgbClr val="95C53E"/>
            </a:solid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57986" y="4913846"/>
              <a:ext cx="268808" cy="268808"/>
            </a:xfrm>
            <a:prstGeom prst="ellipse">
              <a:avLst/>
            </a:prstGeom>
            <a:solidFill>
              <a:srgbClr val="95C53E"/>
            </a:solid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464548" y="4913846"/>
              <a:ext cx="268808" cy="268808"/>
            </a:xfrm>
            <a:prstGeom prst="ellipse">
              <a:avLst/>
            </a:prstGeom>
            <a:solidFill>
              <a:srgbClr val="95C53E"/>
            </a:solid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0171112" y="4895850"/>
              <a:ext cx="268808" cy="268808"/>
            </a:xfrm>
            <a:prstGeom prst="ellipse">
              <a:avLst/>
            </a:prstGeom>
            <a:solidFill>
              <a:srgbClr val="95C53E"/>
            </a:solid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文本占位符 121857"/>
          <p:cNvSpPr>
            <a:spLocks noGrp="1" noChangeArrowheads="1"/>
          </p:cNvSpPr>
          <p:nvPr>
            <p:ph type="body" idx="4294967295"/>
          </p:nvPr>
        </p:nvSpPr>
        <p:spPr>
          <a:xfrm>
            <a:off x="1863554" y="3978535"/>
            <a:ext cx="7870995" cy="2080971"/>
          </a:xfrm>
          <a:prstGeom prst="rect">
            <a:avLst/>
          </a:prstGeom>
        </p:spPr>
        <p:txBody>
          <a:bodyPr/>
          <a:lstStyle/>
          <a:p>
            <a:pPr marL="0" indent="0" fontAlgn="base">
              <a:lnSpc>
                <a:spcPct val="150000"/>
              </a:lnSpc>
              <a:spcAft>
                <a:spcPct val="0"/>
              </a:spcAft>
              <a:buNone/>
            </a:pPr>
            <a:r>
              <a:rPr lang="zh-TW" altLang="en-US" sz="2000" dirty="0">
                <a:solidFill>
                  <a:srgbClr val="E7E6E6">
                    <a:lumMod val="25000"/>
                  </a:srgbClr>
                </a:solidFill>
                <a:latin typeface="微软雅黑" panose="020B0503020204020204" pitchFamily="34" charset="-122"/>
                <a:ea typeface="微软雅黑" panose="020B0503020204020204" pitchFamily="34" charset="-122"/>
              </a:rPr>
              <a:t>在从铁路罐车经油泵往储罐卸轻柴油时</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由于</a:t>
            </a:r>
            <a:r>
              <a:rPr lang="zh-TW" altLang="en-US" sz="2400" b="1" dirty="0">
                <a:solidFill>
                  <a:srgbClr val="0E8146"/>
                </a:solidFill>
                <a:latin typeface="微软雅黑" panose="020B0503020204020204" pitchFamily="34" charset="-122"/>
                <a:ea typeface="微软雅黑" panose="020B0503020204020204" pitchFamily="34" charset="-122"/>
              </a:rPr>
              <a:t>操作工开错</a:t>
            </a:r>
            <a:r>
              <a:rPr lang="zh-TW" altLang="en-US" sz="2400" b="1" dirty="0" smtClean="0">
                <a:solidFill>
                  <a:srgbClr val="0E8146"/>
                </a:solidFill>
                <a:latin typeface="微软雅黑" panose="020B0503020204020204" pitchFamily="34" charset="-122"/>
                <a:ea typeface="微软雅黑" panose="020B0503020204020204" pitchFamily="34" charset="-122"/>
              </a:rPr>
              <a:t>阀门</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smtClean="0">
                <a:solidFill>
                  <a:srgbClr val="E7E6E6">
                    <a:lumMod val="25000"/>
                  </a:srgbClr>
                </a:solidFill>
                <a:latin typeface="微软雅黑" panose="020B0503020204020204" pitchFamily="34" charset="-122"/>
                <a:ea typeface="微软雅黑" panose="020B0503020204020204" pitchFamily="34" charset="-122"/>
              </a:rPr>
              <a:t>使</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轻柴油进入了满载的石脑油</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a:t>
            </a:r>
            <a:r>
              <a:rPr lang="zh-TW" altLang="en-US" sz="2000" dirty="0" smtClean="0">
                <a:solidFill>
                  <a:srgbClr val="E7E6E6">
                    <a:lumMod val="25000"/>
                  </a:srgbClr>
                </a:solidFill>
                <a:latin typeface="微软雅黑" panose="020B0503020204020204" pitchFamily="34" charset="-122"/>
                <a:ea typeface="微软雅黑" panose="020B0503020204020204" pitchFamily="34" charset="-122"/>
              </a:rPr>
              <a:t>罐</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smtClean="0">
                <a:solidFill>
                  <a:srgbClr val="E7E6E6">
                    <a:lumMod val="25000"/>
                  </a:srgbClr>
                </a:solidFill>
                <a:latin typeface="微软雅黑" panose="020B0503020204020204" pitchFamily="34" charset="-122"/>
                <a:ea typeface="微软雅黑" panose="020B0503020204020204" pitchFamily="34" charset="-122"/>
              </a:rPr>
              <a:t>导致</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石脑油从罐顶气窗大量溢出</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约</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637</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立方米</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 ，</a:t>
            </a:r>
            <a:r>
              <a:rPr lang="zh-TW" altLang="en-US" sz="2000" dirty="0" smtClean="0">
                <a:solidFill>
                  <a:srgbClr val="E7E6E6">
                    <a:lumMod val="25000"/>
                  </a:srgbClr>
                </a:solidFill>
                <a:latin typeface="微软雅黑" panose="020B0503020204020204" pitchFamily="34" charset="-122"/>
                <a:ea typeface="微软雅黑" panose="020B0503020204020204" pitchFamily="34" charset="-122"/>
              </a:rPr>
              <a:t>溢出</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的石脑油及其油气在扩散过程中遇到</a:t>
            </a:r>
            <a:r>
              <a:rPr lang="zh-TW" altLang="en-US" sz="2000" dirty="0" smtClean="0">
                <a:solidFill>
                  <a:srgbClr val="E7E6E6">
                    <a:lumMod val="25000"/>
                  </a:srgbClr>
                </a:solidFill>
                <a:latin typeface="微软雅黑" panose="020B0503020204020204" pitchFamily="34" charset="-122"/>
                <a:ea typeface="微软雅黑" panose="020B0503020204020204" pitchFamily="34" charset="-122"/>
              </a:rPr>
              <a:t>明火</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smtClean="0">
                <a:solidFill>
                  <a:srgbClr val="E7E6E6">
                    <a:lumMod val="25000"/>
                  </a:srgbClr>
                </a:solidFill>
                <a:latin typeface="微软雅黑" panose="020B0503020204020204" pitchFamily="34" charset="-122"/>
                <a:ea typeface="微软雅黑" panose="020B0503020204020204" pitchFamily="34" charset="-122"/>
              </a:rPr>
              <a:t>产生</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第一次爆炸和</a:t>
            </a:r>
            <a:r>
              <a:rPr lang="zh-TW" altLang="en-US" sz="2000" dirty="0" smtClean="0">
                <a:solidFill>
                  <a:srgbClr val="E7E6E6">
                    <a:lumMod val="25000"/>
                  </a:srgbClr>
                </a:solidFill>
                <a:latin typeface="微软雅黑" panose="020B0503020204020204" pitchFamily="34" charset="-122"/>
                <a:ea typeface="微软雅黑" panose="020B0503020204020204" pitchFamily="34" charset="-122"/>
              </a:rPr>
              <a:t>燃烧</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smtClean="0">
                <a:solidFill>
                  <a:srgbClr val="E7E6E6">
                    <a:lumMod val="25000"/>
                  </a:srgbClr>
                </a:solidFill>
                <a:latin typeface="微软雅黑" panose="020B0503020204020204" pitchFamily="34" charset="-122"/>
                <a:ea typeface="微软雅黑" panose="020B0503020204020204" pitchFamily="34" charset="-122"/>
              </a:rPr>
              <a:t>继而</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引起罐区内乙烯罐等其他罐的爆炸和燃烧。</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火灾</a:t>
            </a: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爆炸</a:t>
            </a:r>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事故分析</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矩形 1"/>
          <p:cNvSpPr/>
          <p:nvPr/>
        </p:nvSpPr>
        <p:spPr>
          <a:xfrm>
            <a:off x="1423154" y="3306298"/>
            <a:ext cx="2121093" cy="480131"/>
          </a:xfrm>
          <a:prstGeom prst="rect">
            <a:avLst/>
          </a:prstGeom>
        </p:spPr>
        <p:txBody>
          <a:bodyPr wrap="none">
            <a:spAutoFit/>
          </a:bodyPr>
          <a:lstStyle/>
          <a:p>
            <a:pPr marL="228600" indent="-228600">
              <a:lnSpc>
                <a:spcPct val="90000"/>
              </a:lnSpc>
              <a:spcBef>
                <a:spcPts val="1000"/>
              </a:spcBef>
              <a:buClr>
                <a:srgbClr val="0E8146"/>
              </a:buClr>
              <a:buFont typeface="Wingdings" panose="05000000000000000000" pitchFamily="2" charset="2"/>
              <a:buChar char="Ø"/>
            </a:pPr>
            <a:r>
              <a:rPr lang="zh-TW" altLang="en-US" sz="2800" b="1" dirty="0" smtClean="0">
                <a:solidFill>
                  <a:srgbClr val="0E8146"/>
                </a:solidFill>
                <a:latin typeface="微软雅黑" panose="020B0503020204020204" pitchFamily="34" charset="-122"/>
                <a:ea typeface="微软雅黑" panose="020B0503020204020204" pitchFamily="34" charset="-122"/>
              </a:rPr>
              <a:t>  直接</a:t>
            </a:r>
            <a:r>
              <a:rPr lang="zh-TW" altLang="en-US" sz="2800" b="1" dirty="0">
                <a:solidFill>
                  <a:srgbClr val="0E8146"/>
                </a:solidFill>
                <a:latin typeface="微软雅黑" panose="020B0503020204020204" pitchFamily="34" charset="-122"/>
                <a:ea typeface="微软雅黑" panose="020B0503020204020204" pitchFamily="34" charset="-122"/>
              </a:rPr>
              <a:t>原因</a:t>
            </a:r>
            <a:endParaRPr lang="zh-CN" altLang="en-US" sz="2800" b="1" dirty="0">
              <a:solidFill>
                <a:srgbClr val="0E8146"/>
              </a:solidFill>
              <a:latin typeface="微软雅黑" panose="020B0503020204020204" pitchFamily="34" charset="-122"/>
              <a:ea typeface="微软雅黑" panose="020B0503020204020204" pitchFamily="34" charset="-122"/>
            </a:endParaRPr>
          </a:p>
        </p:txBody>
      </p:sp>
      <p:sp>
        <p:nvSpPr>
          <p:cNvPr id="7" name="矩形 6"/>
          <p:cNvSpPr/>
          <p:nvPr/>
        </p:nvSpPr>
        <p:spPr>
          <a:xfrm>
            <a:off x="1423153" y="1461028"/>
            <a:ext cx="2121093" cy="480131"/>
          </a:xfrm>
          <a:prstGeom prst="rect">
            <a:avLst/>
          </a:prstGeom>
        </p:spPr>
        <p:txBody>
          <a:bodyPr wrap="none">
            <a:spAutoFit/>
          </a:bodyPr>
          <a:lstStyle/>
          <a:p>
            <a:pPr marL="228600" indent="-228600">
              <a:lnSpc>
                <a:spcPct val="90000"/>
              </a:lnSpc>
              <a:spcBef>
                <a:spcPts val="1000"/>
              </a:spcBef>
              <a:buClr>
                <a:srgbClr val="0E8146"/>
              </a:buClr>
              <a:buFont typeface="Wingdings" panose="05000000000000000000" pitchFamily="2" charset="2"/>
              <a:buChar char="Ø"/>
            </a:pPr>
            <a:r>
              <a:rPr lang="zh-TW" altLang="en-US" sz="2800" b="1" dirty="0" smtClean="0">
                <a:solidFill>
                  <a:srgbClr val="0E8146"/>
                </a:solidFill>
                <a:latin typeface="微软雅黑" panose="020B0503020204020204" pitchFamily="34" charset="-122"/>
                <a:ea typeface="微软雅黑" panose="020B0503020204020204" pitchFamily="34" charset="-122"/>
              </a:rPr>
              <a:t>  </a:t>
            </a:r>
            <a:r>
              <a:rPr lang="zh-CN" altLang="en-US" sz="2800" b="1" dirty="0" smtClean="0">
                <a:solidFill>
                  <a:srgbClr val="0E8146"/>
                </a:solidFill>
                <a:latin typeface="微软雅黑" panose="020B0503020204020204" pitchFamily="34" charset="-122"/>
                <a:ea typeface="微软雅黑" panose="020B0503020204020204" pitchFamily="34" charset="-122"/>
              </a:rPr>
              <a:t>事故后果</a:t>
            </a:r>
            <a:endParaRPr lang="zh-CN" altLang="en-US" sz="2800" b="1" dirty="0">
              <a:solidFill>
                <a:srgbClr val="0E8146"/>
              </a:solidFill>
              <a:latin typeface="微软雅黑" panose="020B0503020204020204" pitchFamily="34" charset="-122"/>
              <a:ea typeface="微软雅黑" panose="020B0503020204020204" pitchFamily="34" charset="-122"/>
            </a:endParaRPr>
          </a:p>
        </p:txBody>
      </p:sp>
      <p:sp>
        <p:nvSpPr>
          <p:cNvPr id="3" name="矩形 2"/>
          <p:cNvSpPr/>
          <p:nvPr/>
        </p:nvSpPr>
        <p:spPr>
          <a:xfrm>
            <a:off x="1863554" y="2133265"/>
            <a:ext cx="4923143" cy="499624"/>
          </a:xfrm>
          <a:prstGeom prst="rect">
            <a:avLst/>
          </a:prstGeom>
        </p:spPr>
        <p:txBody>
          <a:bodyPr/>
          <a:lstStyle/>
          <a:p>
            <a:pPr fontAlgn="base">
              <a:lnSpc>
                <a:spcPct val="150000"/>
              </a:lnSpc>
              <a:spcBef>
                <a:spcPts val="1000"/>
              </a:spcBef>
              <a:spcAft>
                <a:spcPct val="0"/>
              </a:spcAft>
              <a:buFont typeface="Arial" panose="020B0604020202020204" pitchFamily="34" charset="0"/>
              <a:buNone/>
            </a:pPr>
            <a:r>
              <a:rPr lang="zh-TW" altLang="en-US" sz="2000" dirty="0">
                <a:solidFill>
                  <a:srgbClr val="E7E6E6">
                    <a:lumMod val="25000"/>
                  </a:srgbClr>
                </a:solidFill>
                <a:latin typeface="微软雅黑" panose="020B0503020204020204" pitchFamily="34" charset="-122"/>
                <a:ea typeface="微软雅黑" panose="020B0503020204020204" pitchFamily="34" charset="-122"/>
              </a:rPr>
              <a:t>死亡</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9</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人、伤</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3</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人、直接经济损失</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1.17 </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亿元</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文本占位符 122881"/>
          <p:cNvSpPr>
            <a:spLocks noGrp="1" noChangeArrowheads="1"/>
          </p:cNvSpPr>
          <p:nvPr>
            <p:ph type="body" idx="4294967295"/>
          </p:nvPr>
        </p:nvSpPr>
        <p:spPr>
          <a:xfrm>
            <a:off x="2152650" y="1890713"/>
            <a:ext cx="7772400" cy="3797300"/>
          </a:xfrm>
          <a:prstGeom prst="rect">
            <a:avLst/>
          </a:prstGeom>
        </p:spPr>
        <p:txBody>
          <a:bodyPr/>
          <a:lstStyle/>
          <a:p>
            <a:pPr marL="457200" indent="-457200" fontAlgn="base">
              <a:lnSpc>
                <a:spcPct val="150000"/>
              </a:lnSpc>
              <a:spcAft>
                <a:spcPct val="0"/>
              </a:spcAft>
              <a:buFont typeface="+mj-ea"/>
              <a:buAutoNum type="circleNumDbPlain"/>
            </a:pPr>
            <a:r>
              <a:rPr lang="zh-TW" altLang="en-US" sz="2000" dirty="0" smtClean="0">
                <a:solidFill>
                  <a:srgbClr val="E7E6E6">
                    <a:lumMod val="25000"/>
                  </a:srgbClr>
                </a:solidFill>
                <a:latin typeface="微软雅黑" panose="020B0503020204020204" pitchFamily="34" charset="-122"/>
                <a:ea typeface="微软雅黑" panose="020B0503020204020204" pitchFamily="34" charset="-122"/>
              </a:rPr>
              <a:t>各级领导</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和职工</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要切实树立</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r>
              <a:rPr lang="zh-TW" altLang="en-US" sz="2400" b="1" dirty="0">
                <a:solidFill>
                  <a:srgbClr val="0E8146"/>
                </a:solidFill>
                <a:latin typeface="微软雅黑" panose="020B0503020204020204" pitchFamily="34" charset="-122"/>
                <a:ea typeface="微软雅黑" panose="020B0503020204020204" pitchFamily="34" charset="-122"/>
              </a:rPr>
              <a:t>安全第一、预防为主</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的思想</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认真完善安全生产规章制度</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认真落实安全生产责任制</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457200" indent="-457200" fontAlgn="base">
              <a:lnSpc>
                <a:spcPct val="150000"/>
              </a:lnSpc>
              <a:spcAft>
                <a:spcPct val="0"/>
              </a:spcAft>
              <a:buFont typeface="+mj-ea"/>
              <a:buAutoNum type="circleNumDbPlain"/>
            </a:pPr>
            <a:r>
              <a:rPr lang="zh-TW" altLang="en-US" sz="2000" dirty="0" smtClean="0">
                <a:solidFill>
                  <a:srgbClr val="E7E6E6">
                    <a:lumMod val="25000"/>
                  </a:srgbClr>
                </a:solidFill>
                <a:latin typeface="微软雅黑" panose="020B0503020204020204" pitchFamily="34" charset="-122"/>
                <a:ea typeface="微软雅黑" panose="020B0503020204020204" pitchFamily="34" charset="-122"/>
              </a:rPr>
              <a:t>严格</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操作规程</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严守劳动纪律</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改变那种纪律松驰</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管理不严</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有章不循的情况</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457200" indent="-457200" fontAlgn="base">
              <a:lnSpc>
                <a:spcPct val="150000"/>
              </a:lnSpc>
              <a:spcAft>
                <a:spcPct val="0"/>
              </a:spcAft>
              <a:buFont typeface="+mj-ea"/>
              <a:buAutoNum type="circleNumDbPlain"/>
            </a:pPr>
            <a:r>
              <a:rPr lang="zh-TW" altLang="en-US" sz="2000" dirty="0" smtClean="0">
                <a:solidFill>
                  <a:srgbClr val="E7E6E6">
                    <a:lumMod val="25000"/>
                  </a:srgbClr>
                </a:solidFill>
                <a:latin typeface="微软雅黑" panose="020B0503020204020204" pitchFamily="34" charset="-122"/>
                <a:ea typeface="微软雅黑" panose="020B0503020204020204" pitchFamily="34" charset="-122"/>
              </a:rPr>
              <a:t>要</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切实提高生产装置和储运设施的自动化管理水平</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457200" indent="-457200" fontAlgn="base">
              <a:lnSpc>
                <a:spcPct val="150000"/>
              </a:lnSpc>
              <a:spcAft>
                <a:spcPct val="0"/>
              </a:spcAft>
              <a:buFont typeface="+mj-ea"/>
              <a:buAutoNum type="circleNumDbPlain"/>
            </a:pPr>
            <a:r>
              <a:rPr lang="zh-TW" altLang="en-US" sz="2000" dirty="0" smtClean="0">
                <a:solidFill>
                  <a:srgbClr val="E7E6E6">
                    <a:lumMod val="25000"/>
                  </a:srgbClr>
                </a:solidFill>
                <a:latin typeface="微软雅黑" panose="020B0503020204020204" pitchFamily="34" charset="-122"/>
                <a:ea typeface="微软雅黑" panose="020B0503020204020204" pitchFamily="34" charset="-122"/>
              </a:rPr>
              <a:t>有关</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部门要加强对企业的监督管理</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457200" indent="-457200" fontAlgn="base">
              <a:lnSpc>
                <a:spcPct val="150000"/>
              </a:lnSpc>
              <a:spcAft>
                <a:spcPct val="0"/>
              </a:spcAft>
              <a:buFont typeface="+mj-ea"/>
              <a:buAutoNum type="circleNumDbPlain"/>
            </a:pPr>
            <a:r>
              <a:rPr lang="zh-TW" altLang="en-US" sz="2000" dirty="0" smtClean="0">
                <a:solidFill>
                  <a:srgbClr val="E7E6E6">
                    <a:lumMod val="25000"/>
                  </a:srgbClr>
                </a:solidFill>
                <a:latin typeface="微软雅黑" panose="020B0503020204020204" pitchFamily="34" charset="-122"/>
                <a:ea typeface="微软雅黑" panose="020B0503020204020204" pitchFamily="34" charset="-122"/>
              </a:rPr>
              <a:t>及时</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发现企业存在的事故隐患</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a:t>
            </a:r>
            <a:r>
              <a:rPr lang="zh-TW" altLang="en-US" sz="2000" dirty="0">
                <a:solidFill>
                  <a:srgbClr val="E7E6E6">
                    <a:lumMod val="25000"/>
                  </a:srgbClr>
                </a:solidFill>
                <a:latin typeface="微软雅黑" panose="020B0503020204020204" pitchFamily="34" charset="-122"/>
                <a:ea typeface="微软雅黑" panose="020B0503020204020204" pitchFamily="34" charset="-122"/>
              </a:rPr>
              <a:t>并督促做好整改工作。</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1207254" y="114356"/>
            <a:ext cx="3065202" cy="461665"/>
          </a:xfrm>
          <a:prstGeom prst="rect">
            <a:avLst/>
          </a:prstGeom>
          <a:noFill/>
          <a:ln w="25400">
            <a:noFill/>
            <a:round/>
          </a:ln>
        </p:spPr>
        <p:txBody>
          <a:bodyPr wrap="none" anchor="ctr"/>
          <a:lstStyle/>
          <a:p>
            <a:r>
              <a:rPr lang="zh-CN" altLang="en-US"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火灾爆炸事故教训</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122"/>
          <p:cNvSpPr>
            <a:spLocks noChangeArrowheads="1"/>
          </p:cNvSpPr>
          <p:nvPr/>
        </p:nvSpPr>
        <p:spPr bwMode="auto">
          <a:xfrm>
            <a:off x="1078777" y="100622"/>
            <a:ext cx="6353713" cy="503237"/>
          </a:xfrm>
          <a:prstGeom prst="roundRect">
            <a:avLst>
              <a:gd name="adj" fmla="val 16667"/>
            </a:avLst>
          </a:prstGeom>
          <a:noFill/>
          <a:ln w="25400">
            <a:noFill/>
            <a:round/>
          </a:ln>
        </p:spPr>
        <p:txBody>
          <a:bodyPr wrap="none" anchor="ct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r>
              <a:rPr lang="zh-CN" altLang="en-US" sz="2400" dirty="0" smtClean="0">
                <a:solidFill>
                  <a:prstClr val="white"/>
                </a:solidFill>
                <a:latin typeface="微软雅黑" panose="020B0503020204020204" pitchFamily="34" charset="-122"/>
                <a:ea typeface="微软雅黑" panose="020B0503020204020204" pitchFamily="34" charset="-122"/>
              </a:rPr>
              <a:t>危险</a:t>
            </a:r>
            <a:r>
              <a:rPr lang="zh-CN" altLang="en-US" sz="2400" dirty="0">
                <a:solidFill>
                  <a:prstClr val="white"/>
                </a:solidFill>
                <a:latin typeface="微软雅黑" panose="020B0503020204020204" pitchFamily="34" charset="-122"/>
                <a:ea typeface="微软雅黑" panose="020B0503020204020204" pitchFamily="34" charset="-122"/>
              </a:rPr>
              <a:t>化学品的</a:t>
            </a:r>
            <a:r>
              <a:rPr lang="zh-CN" altLang="en-US" sz="2400" dirty="0" smtClean="0">
                <a:solidFill>
                  <a:prstClr val="white"/>
                </a:solidFill>
                <a:latin typeface="微软雅黑" panose="020B0503020204020204" pitchFamily="34" charset="-122"/>
                <a:ea typeface="微软雅黑" panose="020B0503020204020204" pitchFamily="34" charset="-122"/>
              </a:rPr>
              <a:t>概念</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1270862" y="1444827"/>
            <a:ext cx="743918" cy="2123658"/>
          </a:xfrm>
          <a:prstGeom prst="rect">
            <a:avLst/>
          </a:prstGeom>
          <a:ln>
            <a:solidFill>
              <a:srgbClr val="0E8146"/>
            </a:solidFill>
          </a:ln>
        </p:spPr>
        <p:txBody>
          <a:bodyPr wrap="square">
            <a:spAutoFit/>
          </a:bodyPr>
          <a:lstStyle/>
          <a:p>
            <a:r>
              <a:rPr lang="zh-CN" altLang="en-US" sz="4400" b="1" dirty="0" smtClean="0">
                <a:solidFill>
                  <a:srgbClr val="0E8146"/>
                </a:solidFill>
                <a:latin typeface="微软雅黑" panose="020B0503020204020204" pitchFamily="34" charset="-122"/>
                <a:ea typeface="微软雅黑" panose="020B0503020204020204" pitchFamily="34" charset="-122"/>
              </a:rPr>
              <a:t>化学品</a:t>
            </a:r>
            <a:endParaRPr lang="zh-CN" altLang="en-US" sz="4400" dirty="0">
              <a:solidFill>
                <a:prstClr val="black"/>
              </a:solidFill>
            </a:endParaRPr>
          </a:p>
        </p:txBody>
      </p:sp>
      <p:sp>
        <p:nvSpPr>
          <p:cNvPr id="4" name="矩形 3"/>
          <p:cNvSpPr/>
          <p:nvPr/>
        </p:nvSpPr>
        <p:spPr>
          <a:xfrm>
            <a:off x="2421478" y="5797278"/>
            <a:ext cx="7651019" cy="461665"/>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对人员、设施、环境</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造成 </a:t>
            </a:r>
            <a:r>
              <a:rPr lang="zh-CN" altLang="en-US" sz="2000" b="1" dirty="0" smtClean="0">
                <a:solidFill>
                  <a:srgbClr val="0E8146"/>
                </a:solidFill>
                <a:latin typeface="微软雅黑" panose="020B0503020204020204" pitchFamily="34" charset="-122"/>
                <a:ea typeface="微软雅黑" panose="020B0503020204020204" pitchFamily="34" charset="-122"/>
              </a:rPr>
              <a:t>伤害</a:t>
            </a:r>
            <a:r>
              <a:rPr lang="zh-CN" altLang="en-US" sz="2400" dirty="0" smtClean="0">
                <a:solidFill>
                  <a:srgbClr val="0E8146"/>
                </a:solidFill>
                <a:latin typeface="微软雅黑" panose="020B0503020204020204" pitchFamily="34" charset="-122"/>
                <a:ea typeface="微软雅黑" panose="020B0503020204020204" pitchFamily="34" charset="-122"/>
              </a:rPr>
              <a:t> </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或 </a:t>
            </a:r>
            <a:r>
              <a:rPr lang="zh-CN" altLang="en-US" sz="2000" b="1" dirty="0" smtClean="0">
                <a:solidFill>
                  <a:srgbClr val="0E8146"/>
                </a:solidFill>
                <a:latin typeface="微软雅黑" panose="020B0503020204020204" pitchFamily="34" charset="-122"/>
                <a:ea typeface="微软雅黑" panose="020B0503020204020204" pitchFamily="34" charset="-122"/>
              </a:rPr>
              <a:t>损害</a:t>
            </a:r>
            <a:endParaRPr lang="zh-CN" altLang="en-US" sz="2000" b="1" dirty="0">
              <a:solidFill>
                <a:srgbClr val="0E8146"/>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2373853" y="1914805"/>
            <a:ext cx="7511534" cy="0"/>
          </a:xfrm>
          <a:prstGeom prst="line">
            <a:avLst/>
          </a:prstGeom>
          <a:ln>
            <a:solidFill>
              <a:srgbClr val="0E814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373853" y="3539068"/>
            <a:ext cx="7511534" cy="0"/>
          </a:xfrm>
          <a:prstGeom prst="line">
            <a:avLst/>
          </a:prstGeom>
          <a:ln>
            <a:solidFill>
              <a:srgbClr val="0E814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373853" y="2720921"/>
            <a:ext cx="7511534" cy="0"/>
          </a:xfrm>
          <a:prstGeom prst="line">
            <a:avLst/>
          </a:prstGeom>
          <a:ln>
            <a:solidFill>
              <a:srgbClr val="0E8146"/>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482341" y="2152712"/>
            <a:ext cx="2326278"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天然或人工合成</a:t>
            </a:r>
            <a:endParaRPr lang="en-US" altLang="zh-CN"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22" name="矩形 21"/>
          <p:cNvSpPr/>
          <p:nvPr/>
        </p:nvSpPr>
        <p:spPr>
          <a:xfrm>
            <a:off x="2482341" y="2967509"/>
            <a:ext cx="59170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各种化学元素、由元素组成的化合物及其混合物</a:t>
            </a:r>
            <a:endParaRPr lang="en-US" altLang="zh-CN"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29" name="矩形 28"/>
          <p:cNvSpPr/>
          <p:nvPr/>
        </p:nvSpPr>
        <p:spPr>
          <a:xfrm>
            <a:off x="10352948" y="2967509"/>
            <a:ext cx="743918" cy="3477875"/>
          </a:xfrm>
          <a:prstGeom prst="rect">
            <a:avLst/>
          </a:prstGeom>
          <a:ln>
            <a:solidFill>
              <a:srgbClr val="0E8146"/>
            </a:solidFill>
          </a:ln>
        </p:spPr>
        <p:txBody>
          <a:bodyPr wrap="square">
            <a:spAutoFit/>
          </a:bodyPr>
          <a:lstStyle/>
          <a:p>
            <a:r>
              <a:rPr lang="zh-CN" altLang="en-US" sz="4400" b="1" dirty="0" smtClean="0">
                <a:solidFill>
                  <a:srgbClr val="0E8146"/>
                </a:solidFill>
                <a:latin typeface="微软雅黑" panose="020B0503020204020204" pitchFamily="34" charset="-122"/>
                <a:ea typeface="微软雅黑" panose="020B0503020204020204" pitchFamily="34" charset="-122"/>
              </a:rPr>
              <a:t>危险化学品</a:t>
            </a:r>
            <a:endParaRPr lang="zh-CN" altLang="en-US" sz="4400" dirty="0">
              <a:solidFill>
                <a:prstClr val="black"/>
              </a:solidFill>
            </a:endParaRPr>
          </a:p>
        </p:txBody>
      </p:sp>
      <p:cxnSp>
        <p:nvCxnSpPr>
          <p:cNvPr id="30" name="直接连接符 29"/>
          <p:cNvCxnSpPr/>
          <p:nvPr/>
        </p:nvCxnSpPr>
        <p:spPr>
          <a:xfrm>
            <a:off x="2443595" y="6435340"/>
            <a:ext cx="7511534" cy="0"/>
          </a:xfrm>
          <a:prstGeom prst="line">
            <a:avLst/>
          </a:prstGeom>
          <a:ln>
            <a:solidFill>
              <a:srgbClr val="0E8146"/>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373853" y="5644926"/>
            <a:ext cx="7511534" cy="0"/>
          </a:xfrm>
          <a:prstGeom prst="line">
            <a:avLst/>
          </a:prstGeom>
          <a:ln>
            <a:solidFill>
              <a:srgbClr val="0E8146"/>
            </a:solidFill>
          </a:ln>
        </p:spPr>
        <p:style>
          <a:lnRef idx="1">
            <a:schemeClr val="accent1"/>
          </a:lnRef>
          <a:fillRef idx="0">
            <a:schemeClr val="accent1"/>
          </a:fillRef>
          <a:effectRef idx="0">
            <a:schemeClr val="accent1"/>
          </a:effectRef>
          <a:fontRef idx="minor">
            <a:schemeClr val="tx1"/>
          </a:fontRef>
        </p:style>
      </p:cxnSp>
      <p:sp>
        <p:nvSpPr>
          <p:cNvPr id="35" name="右箭头 34"/>
          <p:cNvSpPr/>
          <p:nvPr/>
        </p:nvSpPr>
        <p:spPr>
          <a:xfrm>
            <a:off x="1565330" y="4509276"/>
            <a:ext cx="8409172" cy="149403"/>
          </a:xfrm>
          <a:prstGeom prst="rightArrow">
            <a:avLst/>
          </a:prstGeom>
          <a:solidFill>
            <a:srgbClr val="95C53E"/>
          </a:solidFill>
          <a:ln>
            <a:solidFill>
              <a:srgbClr val="95C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矩形 35"/>
          <p:cNvSpPr/>
          <p:nvPr/>
        </p:nvSpPr>
        <p:spPr>
          <a:xfrm>
            <a:off x="1565330" y="3797084"/>
            <a:ext cx="123985" cy="820678"/>
          </a:xfrm>
          <a:prstGeom prst="rect">
            <a:avLst/>
          </a:prstGeom>
          <a:solidFill>
            <a:srgbClr val="95C53E"/>
          </a:solidFill>
          <a:ln>
            <a:solidFill>
              <a:srgbClr val="95C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矩形 37"/>
          <p:cNvSpPr/>
          <p:nvPr/>
        </p:nvSpPr>
        <p:spPr>
          <a:xfrm>
            <a:off x="2677376" y="3858344"/>
            <a:ext cx="578574" cy="1518835"/>
          </a:xfrm>
          <a:prstGeom prst="rect">
            <a:avLst/>
          </a:prstGeom>
          <a:solidFill>
            <a:srgbClr val="95C53E"/>
          </a:solidFill>
          <a:ln>
            <a:solidFill>
              <a:srgbClr val="95C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矩形 38"/>
          <p:cNvSpPr/>
          <p:nvPr/>
        </p:nvSpPr>
        <p:spPr>
          <a:xfrm>
            <a:off x="4262414" y="3858344"/>
            <a:ext cx="578574" cy="1518835"/>
          </a:xfrm>
          <a:prstGeom prst="rect">
            <a:avLst/>
          </a:prstGeom>
          <a:solidFill>
            <a:srgbClr val="95C53E"/>
          </a:solidFill>
          <a:ln>
            <a:solidFill>
              <a:srgbClr val="95C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矩形 39"/>
          <p:cNvSpPr/>
          <p:nvPr/>
        </p:nvSpPr>
        <p:spPr>
          <a:xfrm>
            <a:off x="5847452" y="3858344"/>
            <a:ext cx="578574" cy="1518835"/>
          </a:xfrm>
          <a:prstGeom prst="rect">
            <a:avLst/>
          </a:prstGeom>
          <a:solidFill>
            <a:srgbClr val="95C53E"/>
          </a:solidFill>
          <a:ln>
            <a:solidFill>
              <a:srgbClr val="95C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矩形 40"/>
          <p:cNvSpPr/>
          <p:nvPr/>
        </p:nvSpPr>
        <p:spPr>
          <a:xfrm>
            <a:off x="7432490" y="3858344"/>
            <a:ext cx="578574" cy="1518835"/>
          </a:xfrm>
          <a:prstGeom prst="rect">
            <a:avLst/>
          </a:prstGeom>
          <a:solidFill>
            <a:srgbClr val="95C53E"/>
          </a:solidFill>
          <a:ln>
            <a:solidFill>
              <a:srgbClr val="95C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矩形 41"/>
          <p:cNvSpPr/>
          <p:nvPr/>
        </p:nvSpPr>
        <p:spPr>
          <a:xfrm>
            <a:off x="9017526" y="3858344"/>
            <a:ext cx="578574" cy="1518835"/>
          </a:xfrm>
          <a:prstGeom prst="rect">
            <a:avLst/>
          </a:prstGeom>
          <a:solidFill>
            <a:srgbClr val="95C53E"/>
          </a:solidFill>
          <a:ln>
            <a:solidFill>
              <a:srgbClr val="95C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文本框 43"/>
          <p:cNvSpPr txBox="1"/>
          <p:nvPr/>
        </p:nvSpPr>
        <p:spPr>
          <a:xfrm>
            <a:off x="2738081" y="4038067"/>
            <a:ext cx="344209" cy="1200329"/>
          </a:xfrm>
          <a:prstGeom prst="rect">
            <a:avLst/>
          </a:prstGeom>
          <a:noFill/>
        </p:spPr>
        <p:txBody>
          <a:bodyPr wrap="square" rtlCol="0">
            <a:spAutoFit/>
          </a:bodyPr>
          <a:lstStyle/>
          <a:p>
            <a:r>
              <a:rPr lang="zh-CN" altLang="en-US" sz="2400" b="1" dirty="0" smtClean="0">
                <a:solidFill>
                  <a:prstClr val="white"/>
                </a:solidFill>
                <a:latin typeface="微软雅黑" panose="020B0503020204020204" pitchFamily="34" charset="-122"/>
                <a:ea typeface="微软雅黑" panose="020B0503020204020204" pitchFamily="34" charset="-122"/>
              </a:rPr>
              <a:t>易</a:t>
            </a:r>
            <a:endParaRPr lang="en-US" altLang="zh-CN" sz="2400" b="1" dirty="0" smtClean="0">
              <a:solidFill>
                <a:prstClr val="white"/>
              </a:solidFill>
              <a:latin typeface="微软雅黑" panose="020B0503020204020204" pitchFamily="34" charset="-122"/>
              <a:ea typeface="微软雅黑" panose="020B0503020204020204" pitchFamily="34" charset="-122"/>
            </a:endParaRPr>
          </a:p>
          <a:p>
            <a:endParaRPr lang="en-US" altLang="zh-CN" sz="2400" b="1" dirty="0">
              <a:solidFill>
                <a:prstClr val="white"/>
              </a:solidFill>
              <a:latin typeface="微软雅黑" panose="020B0503020204020204" pitchFamily="34" charset="-122"/>
              <a:ea typeface="微软雅黑" panose="020B0503020204020204" pitchFamily="34" charset="-122"/>
            </a:endParaRPr>
          </a:p>
          <a:p>
            <a:r>
              <a:rPr lang="zh-CN" altLang="en-US" sz="2400" b="1" dirty="0" smtClean="0">
                <a:solidFill>
                  <a:prstClr val="white"/>
                </a:solidFill>
                <a:latin typeface="微软雅黑" panose="020B0503020204020204" pitchFamily="34" charset="-122"/>
                <a:ea typeface="微软雅黑" panose="020B0503020204020204" pitchFamily="34" charset="-122"/>
              </a:rPr>
              <a:t>燃</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4307843" y="4038067"/>
            <a:ext cx="344209" cy="1200329"/>
          </a:xfrm>
          <a:prstGeom prst="rect">
            <a:avLst/>
          </a:prstGeom>
          <a:noFill/>
        </p:spPr>
        <p:txBody>
          <a:bodyPr wrap="square" rtlCol="0">
            <a:spAutoFit/>
          </a:bodyPr>
          <a:lstStyle/>
          <a:p>
            <a:r>
              <a:rPr lang="zh-CN" altLang="en-US" sz="2400" b="1" dirty="0" smtClean="0">
                <a:solidFill>
                  <a:prstClr val="white"/>
                </a:solidFill>
                <a:latin typeface="微软雅黑" panose="020B0503020204020204" pitchFamily="34" charset="-122"/>
                <a:ea typeface="微软雅黑" panose="020B0503020204020204" pitchFamily="34" charset="-122"/>
              </a:rPr>
              <a:t>易</a:t>
            </a:r>
            <a:endParaRPr lang="en-US" altLang="zh-CN" sz="2400" b="1" dirty="0" smtClean="0">
              <a:solidFill>
                <a:prstClr val="white"/>
              </a:solidFill>
              <a:latin typeface="微软雅黑" panose="020B0503020204020204" pitchFamily="34" charset="-122"/>
              <a:ea typeface="微软雅黑" panose="020B0503020204020204" pitchFamily="34" charset="-122"/>
            </a:endParaRPr>
          </a:p>
          <a:p>
            <a:endParaRPr lang="en-US" altLang="zh-CN" sz="2400" b="1" dirty="0">
              <a:solidFill>
                <a:prstClr val="white"/>
              </a:solidFill>
              <a:latin typeface="微软雅黑" panose="020B0503020204020204" pitchFamily="34" charset="-122"/>
              <a:ea typeface="微软雅黑" panose="020B0503020204020204" pitchFamily="34" charset="-122"/>
            </a:endParaRPr>
          </a:p>
          <a:p>
            <a:r>
              <a:rPr lang="zh-CN" altLang="en-US" sz="2400" b="1" dirty="0" smtClean="0">
                <a:solidFill>
                  <a:prstClr val="white"/>
                </a:solidFill>
                <a:latin typeface="微软雅黑" panose="020B0503020204020204" pitchFamily="34" charset="-122"/>
                <a:ea typeface="微软雅黑" panose="020B0503020204020204" pitchFamily="34" charset="-122"/>
              </a:rPr>
              <a:t>爆</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5902779" y="4038067"/>
            <a:ext cx="344209" cy="1200329"/>
          </a:xfrm>
          <a:prstGeom prst="rect">
            <a:avLst/>
          </a:prstGeom>
          <a:noFill/>
        </p:spPr>
        <p:txBody>
          <a:bodyPr wrap="square" rtlCol="0">
            <a:spAutoFit/>
          </a:bodyPr>
          <a:lstStyle/>
          <a:p>
            <a:r>
              <a:rPr lang="zh-CN" altLang="en-US" sz="2400" b="1" dirty="0" smtClean="0">
                <a:solidFill>
                  <a:prstClr val="white"/>
                </a:solidFill>
                <a:latin typeface="微软雅黑" panose="020B0503020204020204" pitchFamily="34" charset="-122"/>
                <a:ea typeface="微软雅黑" panose="020B0503020204020204" pitchFamily="34" charset="-122"/>
              </a:rPr>
              <a:t>有</a:t>
            </a:r>
            <a:endParaRPr lang="en-US" altLang="zh-CN" sz="2400" b="1" dirty="0" smtClean="0">
              <a:solidFill>
                <a:prstClr val="white"/>
              </a:solidFill>
              <a:latin typeface="微软雅黑" panose="020B0503020204020204" pitchFamily="34" charset="-122"/>
              <a:ea typeface="微软雅黑" panose="020B0503020204020204" pitchFamily="34" charset="-122"/>
            </a:endParaRPr>
          </a:p>
          <a:p>
            <a:endParaRPr lang="en-US" altLang="zh-CN" sz="2400" b="1" dirty="0">
              <a:solidFill>
                <a:prstClr val="white"/>
              </a:solidFill>
              <a:latin typeface="微软雅黑" panose="020B0503020204020204" pitchFamily="34" charset="-122"/>
              <a:ea typeface="微软雅黑" panose="020B0503020204020204" pitchFamily="34" charset="-122"/>
            </a:endParaRPr>
          </a:p>
          <a:p>
            <a:r>
              <a:rPr lang="zh-CN" altLang="en-US" sz="2400" b="1" dirty="0" smtClean="0">
                <a:solidFill>
                  <a:prstClr val="white"/>
                </a:solidFill>
                <a:latin typeface="微软雅黑" panose="020B0503020204020204" pitchFamily="34" charset="-122"/>
                <a:ea typeface="微软雅黑" panose="020B0503020204020204" pitchFamily="34" charset="-122"/>
              </a:rPr>
              <a:t>毒</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7487680" y="4038067"/>
            <a:ext cx="344209" cy="1200329"/>
          </a:xfrm>
          <a:prstGeom prst="rect">
            <a:avLst/>
          </a:prstGeom>
          <a:noFill/>
        </p:spPr>
        <p:txBody>
          <a:bodyPr wrap="square" rtlCol="0">
            <a:spAutoFit/>
          </a:bodyPr>
          <a:lstStyle/>
          <a:p>
            <a:r>
              <a:rPr lang="zh-CN" altLang="en-US" sz="2400" b="1" dirty="0" smtClean="0">
                <a:solidFill>
                  <a:prstClr val="white"/>
                </a:solidFill>
                <a:latin typeface="微软雅黑" panose="020B0503020204020204" pitchFamily="34" charset="-122"/>
                <a:ea typeface="微软雅黑" panose="020B0503020204020204" pitchFamily="34" charset="-122"/>
              </a:rPr>
              <a:t>有</a:t>
            </a:r>
            <a:endParaRPr lang="en-US" altLang="zh-CN" sz="2400" b="1" dirty="0" smtClean="0">
              <a:solidFill>
                <a:prstClr val="white"/>
              </a:solidFill>
              <a:latin typeface="微软雅黑" panose="020B0503020204020204" pitchFamily="34" charset="-122"/>
              <a:ea typeface="微软雅黑" panose="020B0503020204020204" pitchFamily="34" charset="-122"/>
            </a:endParaRPr>
          </a:p>
          <a:p>
            <a:endParaRPr lang="en-US" altLang="zh-CN" sz="2400" b="1" dirty="0">
              <a:solidFill>
                <a:prstClr val="white"/>
              </a:solidFill>
              <a:latin typeface="微软雅黑" panose="020B0503020204020204" pitchFamily="34" charset="-122"/>
              <a:ea typeface="微软雅黑" panose="020B0503020204020204" pitchFamily="34" charset="-122"/>
            </a:endParaRPr>
          </a:p>
          <a:p>
            <a:r>
              <a:rPr lang="zh-CN" altLang="en-US" sz="2400" b="1" dirty="0" smtClean="0">
                <a:solidFill>
                  <a:prstClr val="white"/>
                </a:solidFill>
                <a:latin typeface="微软雅黑" panose="020B0503020204020204" pitchFamily="34" charset="-122"/>
                <a:ea typeface="微软雅黑" panose="020B0503020204020204" pitchFamily="34" charset="-122"/>
              </a:rPr>
              <a:t>害</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9088214" y="4038067"/>
            <a:ext cx="344209" cy="1200329"/>
          </a:xfrm>
          <a:prstGeom prst="rect">
            <a:avLst/>
          </a:prstGeom>
          <a:noFill/>
        </p:spPr>
        <p:txBody>
          <a:bodyPr wrap="square" rtlCol="0">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有腐蚀</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文本占位符 126978"/>
          <p:cNvSpPr>
            <a:spLocks noGrp="1" noChangeArrowheads="1"/>
          </p:cNvSpPr>
          <p:nvPr>
            <p:ph type="body" idx="4294967295"/>
          </p:nvPr>
        </p:nvSpPr>
        <p:spPr>
          <a:xfrm>
            <a:off x="1618849" y="2878613"/>
            <a:ext cx="10335423" cy="1583809"/>
          </a:xfrm>
          <a:prstGeom prst="rect">
            <a:avLst/>
          </a:prstGeom>
        </p:spPr>
        <p:txBody>
          <a:bodyPr/>
          <a:lstStyle/>
          <a:p>
            <a:pPr marL="457200" indent="-457200" fontAlgn="base">
              <a:lnSpc>
                <a:spcPct val="150000"/>
              </a:lnSpc>
              <a:spcAft>
                <a:spcPct val="0"/>
              </a:spcAft>
              <a:buFont typeface="+mj-ea"/>
              <a:buAutoNum type="circleNumDbPlain"/>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  存在着可燃物质</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包括可燃气体、蒸气或薄雾、可燃性粉尘和爆炸性粉尘、可燃性纤维。</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457200" indent="-457200" fontAlgn="base">
              <a:lnSpc>
                <a:spcPct val="150000"/>
              </a:lnSpc>
              <a:spcAft>
                <a:spcPct val="0"/>
              </a:spcAft>
              <a:buFont typeface="+mj-ea"/>
              <a:buAutoNum type="circleNumDbPlain"/>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  可燃物质与空气</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或氧气</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混合</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形成爆炸性混合物并且达到爆炸极限。 </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457200" indent="-457200" fontAlgn="base">
              <a:lnSpc>
                <a:spcPct val="150000"/>
              </a:lnSpc>
              <a:spcAft>
                <a:spcPct val="0"/>
              </a:spcAft>
              <a:buFont typeface="+mj-ea"/>
              <a:buAutoNum type="circleNumDbPlain"/>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  必须有足够引燃爆炸性混合物的引爆能量。</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126979"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预防火灾爆炸事故的基本措施</a:t>
            </a:r>
            <a:endParaRPr lang="zh-CN" altLang="en-US" dirty="0"/>
          </a:p>
        </p:txBody>
      </p:sp>
      <p:sp>
        <p:nvSpPr>
          <p:cNvPr id="2" name="矩形 1"/>
          <p:cNvSpPr/>
          <p:nvPr/>
        </p:nvSpPr>
        <p:spPr>
          <a:xfrm>
            <a:off x="1143002" y="1385153"/>
            <a:ext cx="9925048" cy="923330"/>
          </a:xfrm>
          <a:prstGeom prst="rect">
            <a:avLst/>
          </a:prstGeom>
        </p:spPr>
        <p:txBody>
          <a:bodyPr wrap="square">
            <a:spAutoFit/>
          </a:bodyPr>
          <a:lstStyle/>
          <a:p>
            <a:pPr marL="228600" indent="-228600">
              <a:lnSpc>
                <a:spcPct val="150000"/>
              </a:lnSpc>
              <a:spcBef>
                <a:spcPts val="1000"/>
              </a:spcBef>
              <a:buClr>
                <a:srgbClr val="0E8146"/>
              </a:buClr>
              <a:buFont typeface="Wingdings" panose="05000000000000000000" pitchFamily="2" charset="2"/>
              <a:buChar char="Ø"/>
            </a:pPr>
            <a:r>
              <a:rPr lang="zh-CN" altLang="en-US" sz="2800" b="1" dirty="0" smtClean="0">
                <a:solidFill>
                  <a:srgbClr val="0E8146"/>
                </a:solidFill>
                <a:latin typeface="微软雅黑" panose="020B0503020204020204" pitchFamily="34" charset="-122"/>
                <a:ea typeface="微软雅黑" panose="020B0503020204020204" pitchFamily="34" charset="-122"/>
              </a:rPr>
              <a:t>  可</a:t>
            </a:r>
            <a:r>
              <a:rPr lang="zh-CN" altLang="en-US" sz="2800" b="1" dirty="0">
                <a:solidFill>
                  <a:srgbClr val="0E8146"/>
                </a:solidFill>
                <a:latin typeface="微软雅黑" panose="020B0503020204020204" pitchFamily="34" charset="-122"/>
                <a:ea typeface="微软雅黑" panose="020B0503020204020204" pitchFamily="34" charset="-122"/>
              </a:rPr>
              <a:t>燃物质的化学性爆炸必须同时具备下列三个条件</a:t>
            </a:r>
            <a:r>
              <a:rPr lang="en-US" altLang="zh-CN" sz="2800" b="1" dirty="0" smtClean="0">
                <a:solidFill>
                  <a:srgbClr val="0E8146"/>
                </a:solidFill>
                <a:latin typeface="微软雅黑" panose="020B0503020204020204" pitchFamily="34" charset="-122"/>
                <a:ea typeface="微软雅黑" panose="020B0503020204020204" pitchFamily="34" charset="-122"/>
              </a:rPr>
              <a:t>, </a:t>
            </a:r>
            <a:r>
              <a:rPr lang="zh-CN" altLang="en-US" sz="3600" b="1" dirty="0" smtClean="0">
                <a:solidFill>
                  <a:srgbClr val="0E8146"/>
                </a:solidFill>
                <a:latin typeface="微软雅黑" panose="020B0503020204020204" pitchFamily="34" charset="-122"/>
                <a:ea typeface="微软雅黑" panose="020B0503020204020204" pitchFamily="34" charset="-122"/>
              </a:rPr>
              <a:t>且 </a:t>
            </a:r>
            <a:r>
              <a:rPr lang="zh-CN" altLang="en-US" sz="2800" b="1" dirty="0" smtClean="0">
                <a:solidFill>
                  <a:srgbClr val="0E8146"/>
                </a:solidFill>
                <a:latin typeface="微软雅黑" panose="020B0503020204020204" pitchFamily="34" charset="-122"/>
                <a:ea typeface="微软雅黑" panose="020B0503020204020204" pitchFamily="34" charset="-122"/>
              </a:rPr>
              <a:t>三</a:t>
            </a:r>
            <a:endParaRPr lang="zh-CN" altLang="en-US" sz="2800" b="1" dirty="0">
              <a:solidFill>
                <a:srgbClr val="0E8146"/>
              </a:solidFill>
              <a:latin typeface="微软雅黑" panose="020B0503020204020204" pitchFamily="34" charset="-122"/>
              <a:ea typeface="微软雅黑" panose="020B0503020204020204" pitchFamily="34" charset="-122"/>
            </a:endParaRPr>
          </a:p>
        </p:txBody>
      </p:sp>
      <p:sp>
        <p:nvSpPr>
          <p:cNvPr id="3" name="矩形 2"/>
          <p:cNvSpPr/>
          <p:nvPr/>
        </p:nvSpPr>
        <p:spPr>
          <a:xfrm>
            <a:off x="1143002" y="4784705"/>
            <a:ext cx="6285695" cy="480131"/>
          </a:xfrm>
          <a:prstGeom prst="rect">
            <a:avLst/>
          </a:prstGeom>
        </p:spPr>
        <p:txBody>
          <a:bodyPr wrap="none">
            <a:spAutoFit/>
          </a:bodyPr>
          <a:lstStyle/>
          <a:p>
            <a:pPr marL="228600" indent="-228600">
              <a:lnSpc>
                <a:spcPct val="90000"/>
              </a:lnSpc>
              <a:spcBef>
                <a:spcPts val="1000"/>
              </a:spcBef>
              <a:buClr>
                <a:srgbClr val="0E8146"/>
              </a:buClr>
              <a:buFont typeface="Wingdings" panose="05000000000000000000" pitchFamily="2" charset="2"/>
              <a:buChar char="Ø"/>
            </a:pPr>
            <a:r>
              <a:rPr lang="zh-CN" altLang="en-US" sz="2800" b="1" dirty="0" smtClean="0">
                <a:solidFill>
                  <a:srgbClr val="0E8146"/>
                </a:solidFill>
                <a:latin typeface="微软雅黑" panose="020B0503020204020204" pitchFamily="34" charset="-122"/>
                <a:ea typeface="微软雅黑" panose="020B0503020204020204" pitchFamily="34" charset="-122"/>
              </a:rPr>
              <a:t>  预防</a:t>
            </a:r>
            <a:r>
              <a:rPr lang="zh-CN" altLang="en-US" sz="2800" b="1" dirty="0">
                <a:solidFill>
                  <a:srgbClr val="0E8146"/>
                </a:solidFill>
                <a:latin typeface="微软雅黑" panose="020B0503020204020204" pitchFamily="34" charset="-122"/>
                <a:ea typeface="微软雅黑" panose="020B0503020204020204" pitchFamily="34" charset="-122"/>
              </a:rPr>
              <a:t>火灾爆炸事故的措施分为两类  </a:t>
            </a:r>
            <a:endParaRPr lang="zh-CN" altLang="en-US" sz="2800" b="1" dirty="0">
              <a:solidFill>
                <a:srgbClr val="0E8146"/>
              </a:solidFill>
              <a:latin typeface="微软雅黑" panose="020B0503020204020204" pitchFamily="34" charset="-122"/>
              <a:ea typeface="微软雅黑" panose="020B0503020204020204" pitchFamily="34" charset="-122"/>
            </a:endParaRPr>
          </a:p>
        </p:txBody>
      </p:sp>
      <p:sp>
        <p:nvSpPr>
          <p:cNvPr id="4" name="矩形 3"/>
          <p:cNvSpPr/>
          <p:nvPr/>
        </p:nvSpPr>
        <p:spPr>
          <a:xfrm>
            <a:off x="1618849" y="5356955"/>
            <a:ext cx="6096000" cy="1143903"/>
          </a:xfrm>
          <a:prstGeom prst="rect">
            <a:avLst/>
          </a:prstGeom>
        </p:spPr>
        <p:txBody>
          <a:bodyPr/>
          <a:lstStyle/>
          <a:p>
            <a:pPr marL="457200" indent="-457200" fontAlgn="base">
              <a:lnSpc>
                <a:spcPct val="150000"/>
              </a:lnSpc>
              <a:spcBef>
                <a:spcPts val="1000"/>
              </a:spcBef>
              <a:spcAft>
                <a:spcPct val="0"/>
              </a:spcAft>
              <a:buFont typeface="+mj-ea"/>
              <a:buAutoNum type="circleNumDbPlain"/>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 消除导致火爆灾害的物质条件</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457200" indent="-457200" fontAlgn="base">
              <a:lnSpc>
                <a:spcPct val="150000"/>
              </a:lnSpc>
              <a:spcBef>
                <a:spcPts val="1000"/>
              </a:spcBef>
              <a:spcAft>
                <a:spcPct val="0"/>
              </a:spcAft>
              <a:buFont typeface="+mj-ea"/>
              <a:buAutoNum type="circleNumDbPlain"/>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 消除</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导致火爆灾害的能量条件</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5" name="矩形 4"/>
          <p:cNvSpPr/>
          <p:nvPr/>
        </p:nvSpPr>
        <p:spPr>
          <a:xfrm>
            <a:off x="1618849" y="2079330"/>
            <a:ext cx="3449983" cy="738664"/>
          </a:xfrm>
          <a:prstGeom prst="rect">
            <a:avLst/>
          </a:prstGeom>
        </p:spPr>
        <p:txBody>
          <a:bodyPr wrap="square">
            <a:spAutoFit/>
          </a:bodyPr>
          <a:lstStyle/>
          <a:p>
            <a:pPr>
              <a:lnSpc>
                <a:spcPct val="150000"/>
              </a:lnSpc>
              <a:spcBef>
                <a:spcPts val="1000"/>
              </a:spcBef>
              <a:buClr>
                <a:srgbClr val="0E8146"/>
              </a:buClr>
            </a:pPr>
            <a:r>
              <a:rPr lang="zh-CN" altLang="en-US" sz="2800" b="1" dirty="0">
                <a:solidFill>
                  <a:srgbClr val="0E8146"/>
                </a:solidFill>
                <a:latin typeface="微软雅黑" panose="020B0503020204020204" pitchFamily="34" charset="-122"/>
                <a:ea typeface="微软雅黑" panose="020B0503020204020204" pitchFamily="34" charset="-122"/>
              </a:rPr>
              <a:t>个条件共同</a:t>
            </a:r>
            <a:r>
              <a:rPr lang="zh-CN" altLang="en-US" sz="2800" b="1" dirty="0" smtClean="0">
                <a:solidFill>
                  <a:srgbClr val="0E8146"/>
                </a:solidFill>
                <a:latin typeface="微软雅黑" panose="020B0503020204020204" pitchFamily="34" charset="-122"/>
                <a:ea typeface="微软雅黑" panose="020B0503020204020204" pitchFamily="34" charset="-122"/>
              </a:rPr>
              <a:t>作用 </a:t>
            </a:r>
            <a:endParaRPr lang="zh-CN" altLang="en-US" sz="2800" b="1" dirty="0">
              <a:solidFill>
                <a:srgbClr val="0E8146"/>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文本占位符 128002"/>
          <p:cNvSpPr>
            <a:spLocks noGrp="1" noChangeArrowheads="1"/>
          </p:cNvSpPr>
          <p:nvPr>
            <p:ph type="body" idx="4294967295"/>
          </p:nvPr>
        </p:nvSpPr>
        <p:spPr>
          <a:xfrm>
            <a:off x="2762250" y="1927225"/>
            <a:ext cx="7200900" cy="3797300"/>
          </a:xfrm>
          <a:prstGeom prst="rect">
            <a:avLst/>
          </a:prstGeom>
        </p:spPr>
        <p:txBody>
          <a:bodyPr/>
          <a:lstStyle/>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尽量不使用或少使用可燃物</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生产设备及系统尽量密闭化</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采取通风除尘措施</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设置可燃气浓度监测报警仪器</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惰性气体保护</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对燃爆危险品的使用、储存、运输等都根据其特性采取有针对性的防范措施</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6"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预防火灾爆炸事故的基本措施</a:t>
            </a:r>
            <a:endParaRPr lang="zh-CN" altLang="en-US"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文本占位符 129026"/>
          <p:cNvSpPr>
            <a:spLocks noGrp="1" noChangeArrowheads="1"/>
          </p:cNvSpPr>
          <p:nvPr>
            <p:ph type="body" idx="4294967295"/>
          </p:nvPr>
        </p:nvSpPr>
        <p:spPr>
          <a:xfrm>
            <a:off x="3771900" y="1717675"/>
            <a:ext cx="5111750" cy="3797300"/>
          </a:xfrm>
          <a:prstGeom prst="rect">
            <a:avLst/>
          </a:prstGeom>
        </p:spPr>
        <p:txBody>
          <a:bodyPr/>
          <a:lstStyle/>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防止撞击、摩擦产生火花</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防止因可燃气绝热压缩而着火</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防止高温表面引起着火</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热射线（日光）</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防止电气火灾爆炸事故</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消除静电火花</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预防雷电火花引起火灾爆炸事故</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防止明火</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加热、维修、其他</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a:t>
            </a:r>
            <a:endParaRPr lang="en-US" altLang="zh-CN"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6"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消除或者控制点火源</a:t>
            </a:r>
            <a:endParaRPr lang="zh-CN" alt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文本占位符 130049"/>
          <p:cNvSpPr>
            <a:spLocks noGrp="1" noChangeArrowheads="1"/>
          </p:cNvSpPr>
          <p:nvPr>
            <p:ph type="body" idx="4294967295"/>
          </p:nvPr>
        </p:nvSpPr>
        <p:spPr>
          <a:xfrm>
            <a:off x="1200151" y="1221745"/>
            <a:ext cx="8534400" cy="424732"/>
          </a:xfrm>
          <a:prstGeom prst="rect">
            <a:avLst/>
          </a:prstGeom>
        </p:spPr>
        <p:txBody>
          <a:bodyPr wrap="square">
            <a:spAutoFit/>
          </a:bodyPr>
          <a:lstStyle/>
          <a:p>
            <a:pPr marL="0" indent="0">
              <a:buNone/>
            </a:pPr>
            <a:r>
              <a:rPr lang="zh-CN" altLang="en-US" sz="2400" b="1" dirty="0" smtClean="0">
                <a:solidFill>
                  <a:srgbClr val="0E8146"/>
                </a:solidFill>
                <a:latin typeface="微软雅黑" panose="020B0503020204020204" pitchFamily="34" charset="-122"/>
                <a:ea typeface="微软雅黑" panose="020B0503020204020204" pitchFamily="34" charset="-122"/>
              </a:rPr>
              <a:t>明火</a:t>
            </a:r>
            <a:r>
              <a:rPr lang="zh-CN" altLang="en-US" sz="2400" b="1" dirty="0">
                <a:solidFill>
                  <a:srgbClr val="0E8146"/>
                </a:solidFill>
                <a:latin typeface="微软雅黑" panose="020B0503020204020204" pitchFamily="34" charset="-122"/>
                <a:ea typeface="微软雅黑" panose="020B0503020204020204" pitchFamily="34" charset="-122"/>
              </a:rPr>
              <a:t>指敞开的火焰、火星和</a:t>
            </a:r>
            <a:r>
              <a:rPr lang="zh-CN" altLang="en-US" sz="2400" b="1" dirty="0" smtClean="0">
                <a:solidFill>
                  <a:srgbClr val="0E8146"/>
                </a:solidFill>
                <a:latin typeface="微软雅黑" panose="020B0503020204020204" pitchFamily="34" charset="-122"/>
                <a:ea typeface="微软雅黑" panose="020B0503020204020204" pitchFamily="34" charset="-122"/>
              </a:rPr>
              <a:t>火花等</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130050" name="爆炸形 1 130050"/>
          <p:cNvSpPr>
            <a:spLocks noChangeArrowheads="1"/>
          </p:cNvSpPr>
          <p:nvPr/>
        </p:nvSpPr>
        <p:spPr bwMode="auto">
          <a:xfrm>
            <a:off x="3903664" y="2065696"/>
            <a:ext cx="4687887" cy="3371136"/>
          </a:xfrm>
          <a:prstGeom prst="irregularSeal1">
            <a:avLst/>
          </a:prstGeom>
          <a:solidFill>
            <a:srgbClr val="95C53E"/>
          </a:solidFill>
          <a:ln w="28575">
            <a:solidFill>
              <a:srgbClr val="0E8146"/>
            </a:solidFill>
            <a:miter lim="800000"/>
          </a:ln>
        </p:spPr>
        <p:txBody>
          <a:bodyPr anchor="ctr">
            <a:spAutoFit/>
          </a:bodyP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algn="ctr" fontAlgn="base">
              <a:spcBef>
                <a:spcPct val="50000"/>
              </a:spcBef>
              <a:spcAft>
                <a:spcPct val="0"/>
              </a:spcAft>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有火灾及爆炸危险的厂房、仓库、油库等地</a:t>
            </a:r>
            <a:r>
              <a:rPr lang="zh-CN" altLang="en-US" sz="2000" dirty="0">
                <a:solidFill>
                  <a:schemeClr val="bg1"/>
                </a:solidFill>
                <a:latin typeface="微软雅黑" panose="020B0503020204020204" pitchFamily="34" charset="-122"/>
                <a:ea typeface="微软雅黑" panose="020B0503020204020204" pitchFamily="34" charset="-122"/>
              </a:rPr>
              <a:t>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30051" name="文本框 130051"/>
          <p:cNvSpPr txBox="1">
            <a:spLocks noChangeArrowheads="1"/>
          </p:cNvSpPr>
          <p:nvPr/>
        </p:nvSpPr>
        <p:spPr bwMode="auto">
          <a:xfrm>
            <a:off x="1809750" y="3221039"/>
            <a:ext cx="2209800" cy="707886"/>
          </a:xfrm>
          <a:prstGeom prst="rect">
            <a:avLst/>
          </a:prstGeom>
        </p:spPr>
        <p:txBody>
          <a:bodyPr wrap="square">
            <a:spAutoFit/>
          </a:bodyPr>
          <a:lstStyle>
            <a:defPPr>
              <a:defRPr lang="zh-CN"/>
            </a:defPPr>
            <a:lvl1pPr>
              <a:defRPr sz="20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dirty="0"/>
              <a:t>不得使用蜡烛、火柴或普通灯具 </a:t>
            </a:r>
            <a:r>
              <a:rPr lang="en-US" altLang="zh-CN" dirty="0"/>
              <a:t>!</a:t>
            </a:r>
            <a:endParaRPr lang="en-US" altLang="zh-CN" dirty="0"/>
          </a:p>
        </p:txBody>
      </p:sp>
      <p:sp>
        <p:nvSpPr>
          <p:cNvPr id="130052" name="文本框 130052"/>
          <p:cNvSpPr txBox="1">
            <a:spLocks noChangeArrowheads="1"/>
          </p:cNvSpPr>
          <p:nvPr/>
        </p:nvSpPr>
        <p:spPr bwMode="auto">
          <a:xfrm>
            <a:off x="8191501" y="4775112"/>
            <a:ext cx="2590800" cy="1323439"/>
          </a:xfrm>
          <a:prstGeom prst="rect">
            <a:avLst/>
          </a:prstGeom>
        </p:spPr>
        <p:txBody>
          <a:bodyPr wrap="square">
            <a:spAutoFit/>
          </a:bodyPr>
          <a:lstStyle>
            <a:defPPr>
              <a:defRPr lang="zh-CN"/>
            </a:defPPr>
            <a:lvl1pPr>
              <a:defRPr sz="20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dirty="0"/>
              <a:t>汽车、拖拉机一般不允许进入</a:t>
            </a:r>
            <a:r>
              <a:rPr lang="en-US" altLang="zh-CN" dirty="0"/>
              <a:t>,</a:t>
            </a:r>
            <a:r>
              <a:rPr lang="zh-CN" altLang="en-US" dirty="0"/>
              <a:t>如确需要进入</a:t>
            </a:r>
            <a:r>
              <a:rPr lang="en-US" altLang="zh-CN" dirty="0"/>
              <a:t>,</a:t>
            </a:r>
            <a:r>
              <a:rPr lang="zh-CN" altLang="en-US" dirty="0"/>
              <a:t>其排气管上应安装火花熄灭器。 </a:t>
            </a:r>
            <a:endParaRPr lang="zh-CN" altLang="en-US" dirty="0"/>
          </a:p>
        </p:txBody>
      </p:sp>
      <p:sp>
        <p:nvSpPr>
          <p:cNvPr id="130053" name="文本框 130053"/>
          <p:cNvSpPr txBox="1">
            <a:spLocks noChangeArrowheads="1"/>
          </p:cNvSpPr>
          <p:nvPr/>
        </p:nvSpPr>
        <p:spPr bwMode="auto">
          <a:xfrm>
            <a:off x="1475583" y="4984741"/>
            <a:ext cx="3048000" cy="1015663"/>
          </a:xfrm>
          <a:prstGeom prst="rect">
            <a:avLst/>
          </a:prstGeom>
        </p:spPr>
        <p:txBody>
          <a:bodyPr wrap="square">
            <a:spAutoFit/>
          </a:bodyPr>
          <a:lstStyle>
            <a:defPPr>
              <a:defRPr lang="zh-CN"/>
            </a:defPPr>
            <a:lvl1pPr>
              <a:defRPr sz="20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dirty="0"/>
              <a:t>明火与有火灾及爆炸危险的厂房和仓库相邻时</a:t>
            </a:r>
            <a:r>
              <a:rPr lang="en-US" altLang="zh-CN" dirty="0"/>
              <a:t>,</a:t>
            </a:r>
            <a:r>
              <a:rPr lang="zh-CN" altLang="en-US" dirty="0"/>
              <a:t>应保证足够的安全间距 </a:t>
            </a:r>
            <a:endParaRPr lang="zh-CN" altLang="en-US" dirty="0"/>
          </a:p>
        </p:txBody>
      </p:sp>
      <p:sp>
        <p:nvSpPr>
          <p:cNvPr id="130054" name="文本框 130054"/>
          <p:cNvSpPr txBox="1">
            <a:spLocks noChangeArrowheads="1"/>
          </p:cNvSpPr>
          <p:nvPr/>
        </p:nvSpPr>
        <p:spPr bwMode="auto">
          <a:xfrm>
            <a:off x="8764591" y="2559319"/>
            <a:ext cx="1997074" cy="1015663"/>
          </a:xfrm>
          <a:prstGeom prst="rect">
            <a:avLst/>
          </a:prstGeom>
        </p:spPr>
        <p:txBody>
          <a:bodyPr wrap="square">
            <a:spAutoFit/>
          </a:bodyPr>
          <a:lstStyle>
            <a:defPPr>
              <a:defRPr lang="zh-CN"/>
            </a:defPPr>
            <a:lvl1pPr>
              <a:defRPr sz="20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dirty="0"/>
              <a:t>禁止吸烟和携带火柴、打火机</a:t>
            </a:r>
            <a:r>
              <a:rPr lang="en-US" altLang="zh-CN" dirty="0"/>
              <a:t>! </a:t>
            </a:r>
            <a:endParaRPr lang="en-US" altLang="zh-CN" dirty="0"/>
          </a:p>
          <a:p>
            <a:endParaRPr lang="en-US" altLang="zh-CN" dirty="0"/>
          </a:p>
        </p:txBody>
      </p:sp>
      <p:sp>
        <p:nvSpPr>
          <p:cNvPr id="130055" name="文本框 130055"/>
          <p:cNvSpPr txBox="1">
            <a:spLocks noChangeArrowheads="1"/>
          </p:cNvSpPr>
          <p:nvPr/>
        </p:nvSpPr>
        <p:spPr bwMode="auto">
          <a:xfrm>
            <a:off x="5375276" y="5548313"/>
            <a:ext cx="1997075" cy="1015663"/>
          </a:xfrm>
          <a:prstGeom prst="rect">
            <a:avLst/>
          </a:prstGeom>
        </p:spPr>
        <p:txBody>
          <a:bodyPr wrap="square">
            <a:spAutoFit/>
          </a:bodyPr>
          <a:lstStyle>
            <a:defPPr>
              <a:defRPr lang="zh-CN"/>
            </a:defPPr>
            <a:lvl1pPr>
              <a:defRPr sz="20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dirty="0"/>
              <a:t>在醒目的地方张贴警惕标志 </a:t>
            </a:r>
            <a:endParaRPr lang="zh-CN" altLang="en-US" dirty="0"/>
          </a:p>
          <a:p>
            <a:endParaRPr lang="zh-CN" altLang="en-US" dirty="0"/>
          </a:p>
        </p:txBody>
      </p:sp>
      <p:sp>
        <p:nvSpPr>
          <p:cNvPr id="11"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预防火灾</a:t>
            </a:r>
            <a:r>
              <a:rPr lang="zh-CN" altLang="en-US" dirty="0" smtClean="0"/>
              <a:t>爆炸事故注意事项</a:t>
            </a:r>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E8146"/>
        </a:solidFill>
        <a:effectLst/>
      </p:bgPr>
    </p:bg>
    <p:spTree>
      <p:nvGrpSpPr>
        <p:cNvPr id="1" name=""/>
        <p:cNvGrpSpPr/>
        <p:nvPr/>
      </p:nvGrpSpPr>
      <p:grpSpPr>
        <a:xfrm>
          <a:off x="0" y="0"/>
          <a:ext cx="0" cy="0"/>
          <a:chOff x="0" y="0"/>
          <a:chExt cx="0" cy="0"/>
        </a:xfrm>
      </p:grpSpPr>
      <p:sp>
        <p:nvSpPr>
          <p:cNvPr id="9" name="矩形 5"/>
          <p:cNvSpPr>
            <a:spLocks noChangeArrowheads="1"/>
          </p:cNvSpPr>
          <p:nvPr/>
        </p:nvSpPr>
        <p:spPr bwMode="auto">
          <a:xfrm>
            <a:off x="0" y="4477418"/>
            <a:ext cx="12192000" cy="936791"/>
          </a:xfrm>
          <a:prstGeom prst="rect">
            <a:avLst/>
          </a:prstGeom>
          <a:solidFill>
            <a:srgbClr val="95C53E"/>
          </a:solidFill>
          <a:ln>
            <a:noFill/>
          </a:ln>
        </p:spPr>
        <p:txBody>
          <a:bodyPr anchor="ctr"/>
          <a:lstStyle/>
          <a:p>
            <a:pPr algn="ctr"/>
            <a:endParaRPr lang="zh-CN" altLang="zh-CN">
              <a:solidFill>
                <a:srgbClr val="FFFFFF"/>
              </a:solidFill>
            </a:endParaRPr>
          </a:p>
        </p:txBody>
      </p:sp>
      <p:sp>
        <p:nvSpPr>
          <p:cNvPr id="11" name="矩形 4"/>
          <p:cNvSpPr>
            <a:spLocks noChangeArrowheads="1"/>
          </p:cNvSpPr>
          <p:nvPr/>
        </p:nvSpPr>
        <p:spPr bwMode="auto">
          <a:xfrm>
            <a:off x="4487595" y="4653425"/>
            <a:ext cx="73082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3200" b="1" dirty="0">
                <a:solidFill>
                  <a:prstClr val="white"/>
                </a:solidFill>
                <a:ea typeface="微软雅黑" panose="020B0503020204020204" pitchFamily="34" charset="-122"/>
                <a:sym typeface="Arial" panose="020B0604020202020204" pitchFamily="34" charset="0"/>
              </a:rPr>
              <a:t>危险化学品储运及废弃物处理安全知识</a:t>
            </a:r>
            <a:endParaRPr lang="zh-CN" altLang="en-US" sz="3200" b="1" dirty="0">
              <a:solidFill>
                <a:prstClr val="white"/>
              </a:solidFill>
              <a:ea typeface="微软雅黑" panose="020B0503020204020204" pitchFamily="34" charset="-122"/>
              <a:sym typeface="Arial" panose="020B0604020202020204" pitchFamily="34" charset="0"/>
            </a:endParaRPr>
          </a:p>
        </p:txBody>
      </p:sp>
      <p:sp>
        <p:nvSpPr>
          <p:cNvPr id="12" name="矩形 2"/>
          <p:cNvSpPr>
            <a:spLocks noChangeArrowheads="1"/>
          </p:cNvSpPr>
          <p:nvPr/>
        </p:nvSpPr>
        <p:spPr bwMode="auto">
          <a:xfrm>
            <a:off x="8169023" y="3482207"/>
            <a:ext cx="3626827"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sz="5865" dirty="0">
                <a:solidFill>
                  <a:prstClr val="white"/>
                </a:solidFill>
                <a:latin typeface="Impact" panose="020B0806030902050204" pitchFamily="34" charset="0"/>
                <a:sym typeface="Impact" panose="020B0806030902050204" pitchFamily="34" charset="0"/>
              </a:rPr>
              <a:t>PART </a:t>
            </a:r>
            <a:r>
              <a:rPr lang="en-US" altLang="zh-CN" sz="5865" dirty="0" smtClean="0">
                <a:solidFill>
                  <a:prstClr val="white"/>
                </a:solidFill>
                <a:latin typeface="Impact" panose="020B0806030902050204" pitchFamily="34" charset="0"/>
                <a:sym typeface="Impact" panose="020B0806030902050204" pitchFamily="34" charset="0"/>
              </a:rPr>
              <a:t>SEVEN</a:t>
            </a:r>
            <a:endParaRPr lang="zh-CN" altLang="en-US" sz="5865" dirty="0">
              <a:solidFill>
                <a:prstClr val="white"/>
              </a:solidFill>
              <a:latin typeface="Impact" panose="020B0806030902050204" pitchFamily="34" charset="0"/>
              <a:sym typeface="Impact" panose="020B0806030902050204" pitchFamily="34" charset="0"/>
            </a:endParaRPr>
          </a:p>
        </p:txBody>
      </p:sp>
      <p:sp>
        <p:nvSpPr>
          <p:cNvPr id="14" name="TextBox 3"/>
          <p:cNvSpPr>
            <a:spLocks noChangeArrowheads="1"/>
          </p:cNvSpPr>
          <p:nvPr/>
        </p:nvSpPr>
        <p:spPr bwMode="auto">
          <a:xfrm>
            <a:off x="35984" y="-1911350"/>
            <a:ext cx="4955203" cy="1076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9330" dirty="0">
                <a:solidFill>
                  <a:prstClr val="white"/>
                </a:solidFill>
                <a:latin typeface="Impact" panose="020B0806030902050204" pitchFamily="34" charset="0"/>
                <a:sym typeface="Impact" panose="020B0806030902050204" pitchFamily="34" charset="0"/>
              </a:rPr>
              <a:t>5</a:t>
            </a:r>
            <a:endParaRPr lang="zh-CN" altLang="en-US" sz="69330" dirty="0">
              <a:solidFill>
                <a:prstClr val="white"/>
              </a:solidFill>
              <a:latin typeface="Impact" panose="020B0806030902050204" pitchFamily="34" charset="0"/>
              <a:sym typeface="Impact" panose="020B080603090205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文本占位符 131074"/>
          <p:cNvSpPr>
            <a:spLocks noGrp="1" noChangeArrowheads="1"/>
          </p:cNvSpPr>
          <p:nvPr>
            <p:ph type="body" idx="4294967295"/>
          </p:nvPr>
        </p:nvSpPr>
        <p:spPr>
          <a:xfrm>
            <a:off x="2592705" y="1530985"/>
            <a:ext cx="7343775" cy="4321175"/>
          </a:xfrm>
          <a:prstGeom prst="rect">
            <a:avLst/>
          </a:prstGeom>
        </p:spPr>
        <p:txBody>
          <a:bodyPr/>
          <a:lstStyle/>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储存危险化学品必须遵照国家法律、法规和其他有关规定；</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危险品必须储存在经公安部门批准设置的专门危险品仓库中；</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危险品露天堆放，应符合防火防爆安全要求；</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储存危险品的仓库必须配备具有专业知识的技术人员；</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储存的化学品应有明显的标志；</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储存方式：隔离储存、隔开储存、分离储存</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根据危险品化学性能，分区、分类、分库储存；</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5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储存危险品的建筑物、区域内严禁吸烟和使用明火</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6"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t>危险</a:t>
            </a:r>
            <a:r>
              <a:rPr lang="zh-CN" altLang="en-US" dirty="0"/>
              <a:t>化学品储存的基本</a:t>
            </a:r>
            <a:r>
              <a:rPr lang="zh-CN" altLang="en-US" dirty="0" smtClean="0"/>
              <a:t>要求</a:t>
            </a:r>
            <a:endParaRPr lang="zh-CN" alt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66254" y="3797299"/>
            <a:ext cx="4131624" cy="2778125"/>
          </a:xfrm>
          <a:prstGeom prst="rect">
            <a:avLst/>
          </a:prstGeom>
          <a:solidFill>
            <a:schemeClr val="bg1">
              <a:lumMod val="65000"/>
            </a:schemeClr>
          </a:solidFill>
          <a:ln w="412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2097" name="图片 132097" descr="P213003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6254" y="1001395"/>
            <a:ext cx="4131624"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8" name="文本占位符 132098" descr="100_2301"/>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301740" y="3797300"/>
            <a:ext cx="4094162" cy="2778125"/>
          </a:xfrm>
          <a:prstGeom prst="rect">
            <a:avLst/>
          </a:prstGeom>
        </p:spPr>
      </p:pic>
      <p:pic>
        <p:nvPicPr>
          <p:cNvPr id="132099" name="图片 132099" descr="100_3293"/>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a:stretch>
            <a:fillRect/>
          </a:stretch>
        </p:blipFill>
        <p:spPr bwMode="auto">
          <a:xfrm>
            <a:off x="6301740" y="979171"/>
            <a:ext cx="4094162"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图片 132100" descr="g3_2468684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795" y="3797298"/>
            <a:ext cx="1916106" cy="277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圆角矩形标注 132101"/>
          <p:cNvSpPr>
            <a:spLocks noChangeArrowheads="1"/>
          </p:cNvSpPr>
          <p:nvPr/>
        </p:nvSpPr>
        <p:spPr bwMode="auto">
          <a:xfrm rot="10800000">
            <a:off x="4307521" y="3797300"/>
            <a:ext cx="1590357" cy="802482"/>
          </a:xfrm>
          <a:prstGeom prst="wedgeRoundRectCallout">
            <a:avLst>
              <a:gd name="adj1" fmla="val 64485"/>
              <a:gd name="adj2" fmla="val -130196"/>
              <a:gd name="adj3" fmla="val 16667"/>
            </a:avLst>
          </a:prstGeom>
          <a:solidFill>
            <a:srgbClr val="95C53E"/>
          </a:solidFill>
          <a:ln w="9525">
            <a:solidFill>
              <a:srgbClr val="0E8146"/>
            </a:solidFill>
            <a:miter lim="800000"/>
          </a:ln>
        </p:spPr>
        <p:txBody>
          <a:bodyPr rot="10800000"/>
          <a:lstStyle/>
          <a:p>
            <a:pPr algn="ctr" fontAlgn="base">
              <a:spcBef>
                <a:spcPct val="0"/>
              </a:spcBef>
              <a:spcAft>
                <a:spcPct val="0"/>
              </a:spcAft>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rPr>
              <a:t>可燃气体浓度报警器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2102" name="圆角矩形标注 132102"/>
          <p:cNvSpPr>
            <a:spLocks noChangeArrowheads="1"/>
          </p:cNvSpPr>
          <p:nvPr/>
        </p:nvSpPr>
        <p:spPr bwMode="auto">
          <a:xfrm flipH="1" flipV="1">
            <a:off x="2055178" y="2276158"/>
            <a:ext cx="1295400" cy="436562"/>
          </a:xfrm>
          <a:prstGeom prst="wedgeRoundRectCallout">
            <a:avLst>
              <a:gd name="adj1" fmla="val -65935"/>
              <a:gd name="adj2" fmla="val 100000"/>
              <a:gd name="adj3" fmla="val 16667"/>
            </a:avLst>
          </a:prstGeom>
          <a:solidFill>
            <a:srgbClr val="95C53E"/>
          </a:solidFill>
          <a:ln w="9525">
            <a:solidFill>
              <a:srgbClr val="0E8146"/>
            </a:solidFill>
            <a:miter lim="800000"/>
          </a:ln>
        </p:spPr>
        <p:txBody>
          <a:bodyPr rot="10800000"/>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防爆吊扇</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32103" name="圆角矩形标注 132103"/>
          <p:cNvSpPr>
            <a:spLocks noChangeArrowheads="1"/>
          </p:cNvSpPr>
          <p:nvPr/>
        </p:nvSpPr>
        <p:spPr bwMode="auto">
          <a:xfrm flipH="1" flipV="1">
            <a:off x="6360953" y="2824956"/>
            <a:ext cx="1923097" cy="431800"/>
          </a:xfrm>
          <a:prstGeom prst="wedgeRoundRectCallout">
            <a:avLst>
              <a:gd name="adj1" fmla="val -46144"/>
              <a:gd name="adj2" fmla="val 93750"/>
              <a:gd name="adj3" fmla="val 16667"/>
            </a:avLst>
          </a:prstGeom>
          <a:solidFill>
            <a:srgbClr val="95C53E"/>
          </a:solidFill>
          <a:ln w="9525">
            <a:solidFill>
              <a:srgbClr val="0E8146"/>
            </a:solidFill>
            <a:miter lim="800000"/>
          </a:ln>
        </p:spPr>
        <p:txBody>
          <a:bodyPr rot="10800000"/>
          <a:lstStyle/>
          <a:p>
            <a:pPr algn="ctr" fontAlgn="base">
              <a:spcBef>
                <a:spcPct val="0"/>
              </a:spcBef>
              <a:spcAft>
                <a:spcPct val="0"/>
              </a:spcAft>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rPr>
              <a:t>铝质开桶器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2104" name="圆角矩形标注 132104"/>
          <p:cNvSpPr>
            <a:spLocks noChangeArrowheads="1"/>
          </p:cNvSpPr>
          <p:nvPr/>
        </p:nvSpPr>
        <p:spPr bwMode="auto">
          <a:xfrm rot="10800000">
            <a:off x="7322500" y="5053807"/>
            <a:ext cx="1730059" cy="431800"/>
          </a:xfrm>
          <a:prstGeom prst="wedgeRoundRectCallout">
            <a:avLst>
              <a:gd name="adj1" fmla="val 65023"/>
              <a:gd name="adj2" fmla="val -134779"/>
              <a:gd name="adj3" fmla="val 16667"/>
            </a:avLst>
          </a:prstGeom>
          <a:solidFill>
            <a:srgbClr val="95C53E"/>
          </a:solidFill>
          <a:ln w="9525">
            <a:solidFill>
              <a:srgbClr val="0E8146"/>
            </a:solidFill>
            <a:miter lim="800000"/>
          </a:ln>
        </p:spPr>
        <p:txBody>
          <a:bodyPr rot="10800000"/>
          <a:lstStyle/>
          <a:p>
            <a:pPr algn="ctr" fontAlgn="base">
              <a:spcBef>
                <a:spcPct val="0"/>
              </a:spcBef>
              <a:spcAft>
                <a:spcPct val="0"/>
              </a:spcAft>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rPr>
              <a:t>防泄漏围堤</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t>危险</a:t>
            </a:r>
            <a:r>
              <a:rPr lang="zh-CN" altLang="en-US" dirty="0"/>
              <a:t>化学品储存的基本</a:t>
            </a:r>
            <a:r>
              <a:rPr lang="zh-CN" altLang="en-US" dirty="0" smtClean="0"/>
              <a:t>要求</a:t>
            </a:r>
            <a:endParaRPr lang="zh-CN" altLang="en-US"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图片 133121" descr="易燃液体防火安全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02184" y="1028384"/>
            <a:ext cx="3017837"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2" name="图片 133122" descr="易燃液体两用分区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133" y="4065271"/>
            <a:ext cx="2951162"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图片 133123" descr="强酸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609" y="763589"/>
            <a:ext cx="302577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4" name="图片 133124" descr="剧毒品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8083" y="3977959"/>
            <a:ext cx="2586037"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文本框 133125"/>
          <p:cNvSpPr txBox="1">
            <a:spLocks noChangeArrowheads="1"/>
          </p:cNvSpPr>
          <p:nvPr/>
        </p:nvSpPr>
        <p:spPr bwMode="auto">
          <a:xfrm>
            <a:off x="6663095" y="5107207"/>
            <a:ext cx="510500" cy="1323439"/>
          </a:xfrm>
          <a:prstGeom prst="rect">
            <a:avLst/>
          </a:prstGeom>
          <a:ln>
            <a:solidFill>
              <a:srgbClr val="0E8146"/>
            </a:solidFill>
          </a:ln>
        </p:spPr>
        <p:txBody>
          <a:bodyPr wrap="square">
            <a:spAutoFit/>
          </a:bodyPr>
          <a:lstStyle>
            <a:defPPr>
              <a:defRPr lang="zh-CN"/>
            </a:defPPr>
            <a:lvl1pPr algn="ctr">
              <a:defRPr sz="2000" b="1">
                <a:solidFill>
                  <a:srgbClr val="0E8146"/>
                </a:solidFill>
                <a:latin typeface="微软雅黑" panose="020B0503020204020204" pitchFamily="34" charset="-122"/>
                <a:ea typeface="微软雅黑" panose="020B0503020204020204" pitchFamily="34" charset="-122"/>
              </a:defRPr>
            </a:lvl1pPr>
          </a:lstStyle>
          <a:p>
            <a:r>
              <a:rPr lang="zh-CN" altLang="en-US" dirty="0"/>
              <a:t>剧毒品柜</a:t>
            </a:r>
            <a:endParaRPr lang="zh-CN" altLang="en-US" dirty="0"/>
          </a:p>
        </p:txBody>
      </p:sp>
      <p:sp>
        <p:nvSpPr>
          <p:cNvPr id="133126" name="文本框 133126"/>
          <p:cNvSpPr txBox="1">
            <a:spLocks noChangeArrowheads="1"/>
          </p:cNvSpPr>
          <p:nvPr/>
        </p:nvSpPr>
        <p:spPr bwMode="auto">
          <a:xfrm>
            <a:off x="6637655" y="1149293"/>
            <a:ext cx="535940" cy="2862322"/>
          </a:xfrm>
          <a:prstGeom prst="rect">
            <a:avLst/>
          </a:prstGeom>
          <a:ln>
            <a:solidFill>
              <a:srgbClr val="0E8146"/>
            </a:solidFill>
          </a:ln>
        </p:spPr>
        <p:txBody>
          <a:bodyPr wrap="square">
            <a:spAutoFit/>
          </a:bodyPr>
          <a:lstStyle>
            <a:defPPr>
              <a:defRPr lang="zh-CN"/>
            </a:defPPr>
            <a:lvl1pPr algn="ctr">
              <a:defRPr sz="2000" b="1">
                <a:solidFill>
                  <a:srgbClr val="0E8146"/>
                </a:solidFill>
                <a:latin typeface="微软雅黑" panose="020B0503020204020204" pitchFamily="34" charset="-122"/>
                <a:ea typeface="微软雅黑" panose="020B0503020204020204" pitchFamily="34" charset="-122"/>
              </a:defRPr>
            </a:lvl1pPr>
          </a:lstStyle>
          <a:p>
            <a:r>
              <a:rPr lang="zh-CN" altLang="en-US" dirty="0"/>
              <a:t>易燃液体防火安全柜</a:t>
            </a:r>
            <a:endParaRPr lang="zh-CN" altLang="en-US" dirty="0"/>
          </a:p>
        </p:txBody>
      </p:sp>
      <p:sp>
        <p:nvSpPr>
          <p:cNvPr id="133127" name="文本框 133127"/>
          <p:cNvSpPr txBox="1">
            <a:spLocks noChangeArrowheads="1"/>
          </p:cNvSpPr>
          <p:nvPr/>
        </p:nvSpPr>
        <p:spPr bwMode="auto">
          <a:xfrm>
            <a:off x="1973020" y="1149293"/>
            <a:ext cx="510500" cy="1631216"/>
          </a:xfrm>
          <a:prstGeom prst="rect">
            <a:avLst/>
          </a:prstGeom>
          <a:ln>
            <a:solidFill>
              <a:srgbClr val="0E8146"/>
            </a:solidFill>
          </a:ln>
        </p:spPr>
        <p:txBody>
          <a:bodyPr wrap="square">
            <a:spAutoFit/>
          </a:bodyPr>
          <a:lstStyle>
            <a:defPPr>
              <a:defRPr lang="zh-CN"/>
            </a:defPPr>
            <a:lvl1pPr algn="ctr">
              <a:defRPr sz="2800" b="1">
                <a:solidFill>
                  <a:srgbClr val="0E8146"/>
                </a:solidFill>
                <a:latin typeface="微软雅黑" panose="020B0503020204020204" pitchFamily="34" charset="-122"/>
                <a:ea typeface="微软雅黑" panose="020B0503020204020204" pitchFamily="34" charset="-122"/>
              </a:defRPr>
            </a:lvl1pPr>
          </a:lstStyle>
          <a:p>
            <a:r>
              <a:rPr lang="zh-CN" altLang="en-US" sz="2000" dirty="0"/>
              <a:t>强酸储存柜</a:t>
            </a:r>
            <a:endParaRPr lang="zh-CN" altLang="en-US" sz="2000" dirty="0"/>
          </a:p>
        </p:txBody>
      </p:sp>
      <p:sp>
        <p:nvSpPr>
          <p:cNvPr id="133128" name="文本框 133128"/>
          <p:cNvSpPr txBox="1">
            <a:spLocks noChangeArrowheads="1"/>
          </p:cNvSpPr>
          <p:nvPr/>
        </p:nvSpPr>
        <p:spPr bwMode="auto">
          <a:xfrm>
            <a:off x="1927723" y="3568324"/>
            <a:ext cx="541438" cy="2862322"/>
          </a:xfrm>
          <a:prstGeom prst="rect">
            <a:avLst/>
          </a:prstGeom>
          <a:ln>
            <a:solidFill>
              <a:srgbClr val="0E8146"/>
            </a:solidFill>
          </a:ln>
        </p:spPr>
        <p:txBody>
          <a:bodyPr wrap="square">
            <a:spAutoFit/>
          </a:bodyPr>
          <a:lstStyle>
            <a:defPPr>
              <a:defRPr lang="zh-CN"/>
            </a:defPPr>
            <a:lvl1pPr algn="ctr">
              <a:defRPr sz="2000" b="1">
                <a:solidFill>
                  <a:srgbClr val="0E8146"/>
                </a:solidFill>
                <a:latin typeface="微软雅黑" panose="020B0503020204020204" pitchFamily="34" charset="-122"/>
                <a:ea typeface="微软雅黑" panose="020B0503020204020204" pitchFamily="34" charset="-122"/>
              </a:defRPr>
            </a:lvl1pPr>
          </a:lstStyle>
          <a:p>
            <a:r>
              <a:rPr lang="zh-CN" altLang="en-US" dirty="0"/>
              <a:t>易燃液体两用分区柜</a:t>
            </a:r>
            <a:endParaRPr lang="zh-CN" altLang="en-US" dirty="0"/>
          </a:p>
        </p:txBody>
      </p:sp>
      <p:sp>
        <p:nvSpPr>
          <p:cNvPr id="12"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化学品储存柜</a:t>
            </a:r>
            <a:endParaRPr lang="zh-CN" altLang="en-US"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文本占位符 138241"/>
          <p:cNvSpPr>
            <a:spLocks noGrp="1" noChangeArrowheads="1"/>
          </p:cNvSpPr>
          <p:nvPr>
            <p:ph type="body" idx="4294967295"/>
          </p:nvPr>
        </p:nvSpPr>
        <p:spPr>
          <a:xfrm>
            <a:off x="2230821" y="2116027"/>
            <a:ext cx="7848600" cy="2392911"/>
          </a:xfrm>
          <a:prstGeom prst="rect">
            <a:avLst/>
          </a:prstGeom>
        </p:spPr>
        <p:txBody>
          <a:bodyPr/>
          <a:lstStyle/>
          <a:p>
            <a:pPr>
              <a:buClr>
                <a:srgbClr val="0E8146"/>
              </a:buClr>
              <a:buFont typeface="Wingdings" panose="05000000000000000000" pitchFamily="2" charset="2"/>
              <a:buChar char="Ø"/>
            </a:pPr>
            <a:r>
              <a:rPr lang="zh-CN" altLang="en-US" sz="2400" b="1" dirty="0" smtClean="0">
                <a:solidFill>
                  <a:srgbClr val="0E8146"/>
                </a:solidFill>
                <a:latin typeface="微软雅黑" panose="020B0503020204020204" pitchFamily="34" charset="-122"/>
                <a:ea typeface="微软雅黑" panose="020B0503020204020204" pitchFamily="34" charset="-122"/>
              </a:rPr>
              <a:t> 储存</a:t>
            </a:r>
            <a:r>
              <a:rPr lang="zh-CN" altLang="en-US" sz="2400" b="1" dirty="0">
                <a:solidFill>
                  <a:srgbClr val="0E8146"/>
                </a:solidFill>
                <a:latin typeface="微软雅黑" panose="020B0503020204020204" pitchFamily="34" charset="-122"/>
                <a:ea typeface="微软雅黑" panose="020B0503020204020204" pitchFamily="34" charset="-122"/>
              </a:rPr>
              <a:t>危险品的建筑物不得有地下室或其他地下建筑，</a:t>
            </a:r>
            <a:r>
              <a:rPr lang="zh-CN" altLang="en-US" sz="2400" b="1" dirty="0" smtClean="0">
                <a:solidFill>
                  <a:srgbClr val="0E8146"/>
                </a:solidFill>
                <a:latin typeface="微软雅黑" panose="020B0503020204020204" pitchFamily="34" charset="-122"/>
                <a:ea typeface="微软雅黑" panose="020B0503020204020204" pitchFamily="34" charset="-122"/>
              </a:rPr>
              <a:t>其 </a:t>
            </a:r>
            <a:r>
              <a:rPr lang="zh-CN" altLang="en-US" sz="2000" b="1" dirty="0" smtClean="0"/>
              <a:t>       </a:t>
            </a:r>
            <a:endParaRPr lang="zh-CN" altLang="en-US" sz="2000" b="1" dirty="0"/>
          </a:p>
        </p:txBody>
      </p:sp>
      <p:sp>
        <p:nvSpPr>
          <p:cNvPr id="6"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储存场所的要求</a:t>
            </a:r>
            <a:endParaRPr lang="zh-CN" altLang="en-US" dirty="0"/>
          </a:p>
        </p:txBody>
      </p:sp>
      <p:sp>
        <p:nvSpPr>
          <p:cNvPr id="2" name="矩形 1"/>
          <p:cNvSpPr/>
          <p:nvPr/>
        </p:nvSpPr>
        <p:spPr>
          <a:xfrm>
            <a:off x="2230820" y="4508938"/>
            <a:ext cx="8253249" cy="424732"/>
          </a:xfrm>
          <a:prstGeom prst="rect">
            <a:avLst/>
          </a:prstGeom>
        </p:spPr>
        <p:txBody>
          <a:bodyPr wrap="square">
            <a:spAutoFit/>
          </a:bodyPr>
          <a:lstStyle/>
          <a:p>
            <a:pPr marL="228600" indent="-228600">
              <a:lnSpc>
                <a:spcPct val="90000"/>
              </a:lnSpc>
              <a:spcBef>
                <a:spcPts val="1000"/>
              </a:spcBef>
              <a:buClr>
                <a:srgbClr val="0E8146"/>
              </a:buClr>
              <a:buFont typeface="Wingdings" panose="05000000000000000000" pitchFamily="2" charset="2"/>
              <a:buChar char="Ø"/>
            </a:pPr>
            <a:r>
              <a:rPr lang="zh-CN" altLang="en-US" sz="2400" b="1" dirty="0" smtClean="0">
                <a:solidFill>
                  <a:srgbClr val="0E8146"/>
                </a:solidFill>
                <a:latin typeface="微软雅黑" panose="020B0503020204020204" pitchFamily="34" charset="-122"/>
                <a:ea typeface="微软雅黑" panose="020B0503020204020204" pitchFamily="34" charset="-122"/>
              </a:rPr>
              <a:t> 设置</a:t>
            </a:r>
            <a:r>
              <a:rPr lang="zh-CN" altLang="en-US" sz="2400" b="1" dirty="0">
                <a:solidFill>
                  <a:srgbClr val="0E8146"/>
                </a:solidFill>
                <a:latin typeface="微软雅黑" panose="020B0503020204020204" pitchFamily="34" charset="-122"/>
                <a:ea typeface="微软雅黑" panose="020B0503020204020204" pitchFamily="34" charset="-122"/>
              </a:rPr>
              <a:t>储存地点及设计建筑结构，除了应符合国家有关</a:t>
            </a:r>
            <a:r>
              <a:rPr lang="zh-CN" altLang="en-US" sz="2400" b="1" dirty="0" smtClean="0">
                <a:solidFill>
                  <a:srgbClr val="0E8146"/>
                </a:solidFill>
                <a:latin typeface="微软雅黑" panose="020B0503020204020204" pitchFamily="34" charset="-122"/>
                <a:ea typeface="微软雅黑" panose="020B0503020204020204" pitchFamily="34" charset="-122"/>
              </a:rPr>
              <a:t>规定</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3" name="矩形 2"/>
          <p:cNvSpPr/>
          <p:nvPr/>
        </p:nvSpPr>
        <p:spPr>
          <a:xfrm>
            <a:off x="2544763" y="2555352"/>
            <a:ext cx="7534658" cy="757130"/>
          </a:xfrm>
          <a:prstGeom prst="rect">
            <a:avLst/>
          </a:prstGeom>
        </p:spPr>
        <p:txBody>
          <a:bodyPr/>
          <a:lstStyle/>
          <a:p>
            <a:pPr>
              <a:lnSpc>
                <a:spcPct val="150000"/>
              </a:lnSpc>
              <a:spcBef>
                <a:spcPts val="1000"/>
              </a:spcBef>
              <a:buClr>
                <a:srgbClr val="0E8146"/>
              </a:buClr>
            </a:pPr>
            <a:r>
              <a:rPr lang="zh-CN" altLang="en-US" sz="2400" b="1" dirty="0">
                <a:solidFill>
                  <a:srgbClr val="0E8146"/>
                </a:solidFill>
                <a:latin typeface="微软雅黑" panose="020B0503020204020204" pitchFamily="34" charset="-122"/>
                <a:ea typeface="微软雅黑" panose="020B0503020204020204" pitchFamily="34" charset="-122"/>
              </a:rPr>
              <a:t>耐火等级、层数、占地面积、安全疏散和防火间距都应 负荷国家有关规定</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4" name="矩形 3"/>
          <p:cNvSpPr/>
          <p:nvPr/>
        </p:nvSpPr>
        <p:spPr>
          <a:xfrm>
            <a:off x="2544763" y="5093663"/>
            <a:ext cx="5662127" cy="424732"/>
          </a:xfrm>
          <a:prstGeom prst="rect">
            <a:avLst/>
          </a:prstGeom>
        </p:spPr>
        <p:txBody>
          <a:bodyPr wrap="square">
            <a:spAutoFit/>
          </a:bodyPr>
          <a:lstStyle/>
          <a:p>
            <a:pPr>
              <a:lnSpc>
                <a:spcPct val="90000"/>
              </a:lnSpc>
              <a:spcBef>
                <a:spcPts val="1000"/>
              </a:spcBef>
              <a:buClr>
                <a:srgbClr val="0E8146"/>
              </a:buClr>
            </a:pPr>
            <a:r>
              <a:rPr lang="zh-CN" altLang="en-US" sz="2400" b="1" dirty="0">
                <a:solidFill>
                  <a:srgbClr val="0E8146"/>
                </a:solidFill>
                <a:latin typeface="微软雅黑" panose="020B0503020204020204" pitchFamily="34" charset="-122"/>
                <a:ea typeface="微软雅黑" panose="020B0503020204020204" pitchFamily="34" charset="-122"/>
              </a:rPr>
              <a:t>外，还应考虑对周围环境和居民的影响</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文本占位符 138241"/>
          <p:cNvSpPr>
            <a:spLocks noGrp="1" noChangeArrowheads="1"/>
          </p:cNvSpPr>
          <p:nvPr>
            <p:ph type="body" idx="4294967295"/>
          </p:nvPr>
        </p:nvSpPr>
        <p:spPr>
          <a:xfrm>
            <a:off x="3333270" y="3941931"/>
            <a:ext cx="7848600" cy="4895850"/>
          </a:xfrm>
          <a:prstGeom prst="rect">
            <a:avLst/>
          </a:prstGeom>
        </p:spPr>
        <p:txBody>
          <a:bodyPr/>
          <a:lstStyle/>
          <a:p>
            <a:pPr marL="342900" indent="-342900" fontAlgn="base">
              <a:lnSpc>
                <a:spcPct val="100000"/>
              </a:lnSpc>
              <a:spcAft>
                <a:spcPct val="0"/>
              </a:spcAft>
              <a:buClr>
                <a:srgbClr val="95C53E"/>
              </a:buClr>
              <a:buFont typeface="Wingdings" panose="05000000000000000000" pitchFamily="2" charset="2"/>
              <a:buChar char="l"/>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必须</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安装通风设备</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00000"/>
              </a:lnSpc>
              <a:spcAft>
                <a:spcPct val="0"/>
              </a:spcAft>
              <a:buClr>
                <a:srgbClr val="95C53E"/>
              </a:buClr>
              <a:buFont typeface="Wingdings" panose="05000000000000000000" pitchFamily="2" charset="2"/>
              <a:buChar char="l"/>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应</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设有导、除静电装置</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00000"/>
              </a:lnSpc>
              <a:spcAft>
                <a:spcPct val="0"/>
              </a:spcAft>
              <a:buClr>
                <a:srgbClr val="95C53E"/>
              </a:buClr>
              <a:buFont typeface="Wingdings" panose="05000000000000000000" pitchFamily="2" charset="2"/>
              <a:buChar char="l"/>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通风管道</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采用非燃烧材料制作</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00000"/>
              </a:lnSpc>
              <a:spcAft>
                <a:spcPct val="0"/>
              </a:spcAft>
              <a:buClr>
                <a:srgbClr val="95C53E"/>
              </a:buClr>
              <a:buFont typeface="Wingdings" panose="05000000000000000000" pitchFamily="2" charset="2"/>
              <a:buChar char="l"/>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通风管道</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不宜穿过防火墙等防火分隔物</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00000"/>
              </a:lnSpc>
              <a:spcAft>
                <a:spcPct val="0"/>
              </a:spcAft>
              <a:buClr>
                <a:srgbClr val="95C53E"/>
              </a:buClr>
              <a:buFont typeface="Wingdings" panose="05000000000000000000" pitchFamily="2" charset="2"/>
              <a:buChar char="l"/>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储存</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危险品的建筑采暖的热媒温度不应过高</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00000"/>
              </a:lnSpc>
              <a:spcAft>
                <a:spcPct val="0"/>
              </a:spcAft>
              <a:buClr>
                <a:srgbClr val="95C53E"/>
              </a:buClr>
              <a:buFont typeface="Wingdings" panose="05000000000000000000" pitchFamily="2" charset="2"/>
              <a:buChar char="l"/>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管道</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和设备，必须采用非燃烧</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材料 </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6"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储存场所的要求</a:t>
            </a:r>
            <a:endParaRPr lang="zh-CN" altLang="en-US" dirty="0"/>
          </a:p>
        </p:txBody>
      </p:sp>
      <p:sp>
        <p:nvSpPr>
          <p:cNvPr id="2" name="矩形 1"/>
          <p:cNvSpPr/>
          <p:nvPr/>
        </p:nvSpPr>
        <p:spPr>
          <a:xfrm>
            <a:off x="2728265" y="1635135"/>
            <a:ext cx="3735601" cy="424732"/>
          </a:xfrm>
          <a:prstGeom prst="rect">
            <a:avLst/>
          </a:prstGeom>
        </p:spPr>
        <p:txBody>
          <a:bodyPr/>
          <a:lstStyle/>
          <a:p>
            <a:pPr marL="228600" indent="-228600">
              <a:lnSpc>
                <a:spcPct val="90000"/>
              </a:lnSpc>
              <a:spcBef>
                <a:spcPts val="1000"/>
              </a:spcBef>
              <a:buClr>
                <a:srgbClr val="0E8146"/>
              </a:buClr>
              <a:buFont typeface="Wingdings" panose="05000000000000000000" pitchFamily="2" charset="2"/>
              <a:buChar char="Ø"/>
            </a:pPr>
            <a:r>
              <a:rPr lang="zh-CN" altLang="en-US" sz="2400" b="1" dirty="0" smtClean="0">
                <a:solidFill>
                  <a:srgbClr val="0E8146"/>
                </a:solidFill>
                <a:latin typeface="微软雅黑" panose="020B0503020204020204" pitchFamily="34" charset="-122"/>
                <a:ea typeface="微软雅黑" panose="020B0503020204020204" pitchFamily="34" charset="-122"/>
              </a:rPr>
              <a:t>  储存</a:t>
            </a:r>
            <a:r>
              <a:rPr lang="zh-CN" altLang="en-US" sz="2400" b="1" dirty="0">
                <a:solidFill>
                  <a:srgbClr val="0E8146"/>
                </a:solidFill>
                <a:latin typeface="微软雅黑" panose="020B0503020204020204" pitchFamily="34" charset="-122"/>
                <a:ea typeface="微软雅黑" panose="020B0503020204020204" pitchFamily="34" charset="-122"/>
              </a:rPr>
              <a:t>场所的电气安装</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3" name="矩形 2"/>
          <p:cNvSpPr/>
          <p:nvPr/>
        </p:nvSpPr>
        <p:spPr>
          <a:xfrm>
            <a:off x="2728265" y="3277279"/>
            <a:ext cx="4406090" cy="424732"/>
          </a:xfrm>
          <a:prstGeom prst="rect">
            <a:avLst/>
          </a:prstGeom>
        </p:spPr>
        <p:txBody>
          <a:bodyPr/>
          <a:lstStyle/>
          <a:p>
            <a:pPr marL="228600" indent="-228600">
              <a:lnSpc>
                <a:spcPct val="90000"/>
              </a:lnSpc>
              <a:spcBef>
                <a:spcPts val="1000"/>
              </a:spcBef>
              <a:buClr>
                <a:srgbClr val="0E8146"/>
              </a:buClr>
              <a:buFont typeface="Wingdings" panose="05000000000000000000" pitchFamily="2" charset="2"/>
              <a:buChar char="Ø"/>
            </a:pPr>
            <a:r>
              <a:rPr lang="zh-CN" altLang="en-US" sz="2400" b="1" dirty="0" smtClean="0">
                <a:solidFill>
                  <a:srgbClr val="0E8146"/>
                </a:solidFill>
                <a:latin typeface="微软雅黑" panose="020B0503020204020204" pitchFamily="34" charset="-122"/>
                <a:ea typeface="微软雅黑" panose="020B0503020204020204" pitchFamily="34" charset="-122"/>
              </a:rPr>
              <a:t>  储存</a:t>
            </a:r>
            <a:r>
              <a:rPr lang="zh-CN" altLang="en-US" sz="2400" b="1" dirty="0">
                <a:solidFill>
                  <a:srgbClr val="0E8146"/>
                </a:solidFill>
                <a:latin typeface="微软雅黑" panose="020B0503020204020204" pitchFamily="34" charset="-122"/>
                <a:ea typeface="微软雅黑" panose="020B0503020204020204" pitchFamily="34" charset="-122"/>
              </a:rPr>
              <a:t>场所通风及温度调节</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4" name="矩形 3"/>
          <p:cNvSpPr/>
          <p:nvPr/>
        </p:nvSpPr>
        <p:spPr>
          <a:xfrm>
            <a:off x="3333270" y="2087421"/>
            <a:ext cx="4378122" cy="499624"/>
          </a:xfrm>
          <a:prstGeom prst="rect">
            <a:avLst/>
          </a:prstGeom>
        </p:spPr>
        <p:txBody>
          <a:bodyPr wrap="none">
            <a:spAutoFit/>
          </a:bodyPr>
          <a:lstStyle/>
          <a:p>
            <a:pPr marL="342900" indent="-342900" fontAlgn="base">
              <a:lnSpc>
                <a:spcPct val="150000"/>
              </a:lnSpc>
              <a:spcBef>
                <a:spcPts val="1000"/>
              </a:spcBef>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消防用电、内电气系统、避雷设施</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907624" y="1697632"/>
            <a:ext cx="8623737" cy="1896904"/>
          </a:xfrm>
          <a:prstGeom prst="rect">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938991" y="1182717"/>
            <a:ext cx="2693840" cy="461665"/>
          </a:xfrm>
          <a:prstGeom prst="rect">
            <a:avLst/>
          </a:prstGeom>
          <a:ln>
            <a:noFill/>
          </a:ln>
        </p:spPr>
        <p:txBody>
          <a:bodyPr wrap="square">
            <a:spAutoFit/>
          </a:bodyPr>
          <a:lstStyle/>
          <a:p>
            <a:pPr algn="r"/>
            <a:r>
              <a:rPr lang="en-US" altLang="zh-CN" sz="2400" b="1" dirty="0">
                <a:solidFill>
                  <a:srgbClr val="0E8146"/>
                </a:solidFill>
                <a:latin typeface="微软雅黑" panose="020B0503020204020204" pitchFamily="34" charset="-122"/>
                <a:ea typeface="微软雅黑" panose="020B0503020204020204" pitchFamily="34" charset="-122"/>
              </a:rPr>
              <a:t>【</a:t>
            </a:r>
            <a:r>
              <a:rPr lang="zh-CN" altLang="en-US" sz="2400" b="1" dirty="0">
                <a:solidFill>
                  <a:srgbClr val="0E8146"/>
                </a:solidFill>
                <a:latin typeface="微软雅黑" panose="020B0503020204020204" pitchFamily="34" charset="-122"/>
                <a:ea typeface="微软雅黑" panose="020B0503020204020204" pitchFamily="34" charset="-122"/>
              </a:rPr>
              <a:t>第一类</a:t>
            </a:r>
            <a:r>
              <a:rPr lang="en-US" altLang="zh-CN" sz="2400" b="1" dirty="0">
                <a:solidFill>
                  <a:srgbClr val="0E8146"/>
                </a:solidFill>
                <a:latin typeface="微软雅黑" panose="020B0503020204020204" pitchFamily="34" charset="-122"/>
                <a:ea typeface="微软雅黑" panose="020B0503020204020204" pitchFamily="34" charset="-122"/>
              </a:rPr>
              <a:t>】</a:t>
            </a:r>
            <a:r>
              <a:rPr lang="zh-CN" altLang="en-US" sz="2400" b="1" dirty="0">
                <a:solidFill>
                  <a:srgbClr val="0E8146"/>
                </a:solidFill>
                <a:latin typeface="微软雅黑" panose="020B0503020204020204" pitchFamily="34" charset="-122"/>
                <a:ea typeface="微软雅黑" panose="020B0503020204020204" pitchFamily="34" charset="-122"/>
              </a:rPr>
              <a:t>爆炸物</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27" name="矩形 26"/>
          <p:cNvSpPr/>
          <p:nvPr/>
        </p:nvSpPr>
        <p:spPr>
          <a:xfrm>
            <a:off x="3051944" y="1959557"/>
            <a:ext cx="8261131" cy="1477328"/>
          </a:xfrm>
          <a:prstGeom prst="rect">
            <a:avLst/>
          </a:prstGeom>
        </p:spPr>
        <p:txBody>
          <a:bodyPr wrap="square">
            <a:spAutoFit/>
          </a:bodyPr>
          <a:lstStyle/>
          <a:p>
            <a:pPr marL="457200" indent="-457200">
              <a:lnSpc>
                <a:spcPct val="150000"/>
              </a:lnSpc>
              <a:buFont typeface="+mj-ea"/>
              <a:buAutoNum type="circleNumDbPlain"/>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具有</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整体爆炸危险的物质和物品，如</a:t>
            </a:r>
            <a:r>
              <a:rPr lang="zh-CN" altLang="en-US" sz="2000" dirty="0" smtClean="0">
                <a:solidFill>
                  <a:srgbClr val="0E8146"/>
                </a:solidFill>
                <a:latin typeface="微软雅黑" panose="020B0503020204020204" pitchFamily="34" charset="-122"/>
                <a:ea typeface="微软雅黑" panose="020B0503020204020204" pitchFamily="34" charset="-122"/>
              </a:rPr>
              <a:t>高氯酸</a:t>
            </a:r>
            <a:endParaRPr lang="zh-CN" altLang="en-US" sz="2000" dirty="0">
              <a:solidFill>
                <a:srgbClr val="0E8146"/>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具有</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燃烧危险和较小爆炸危险的物质和物品，如</a:t>
            </a:r>
            <a:r>
              <a:rPr lang="zh-CN" altLang="en-US" sz="2000" dirty="0">
                <a:solidFill>
                  <a:srgbClr val="0E8146"/>
                </a:solidFill>
                <a:latin typeface="微软雅黑" panose="020B0503020204020204" pitchFamily="34" charset="-122"/>
                <a:ea typeface="微软雅黑" panose="020B0503020204020204" pitchFamily="34" charset="-122"/>
              </a:rPr>
              <a:t>二亚硝基苯</a:t>
            </a:r>
            <a:endParaRPr lang="zh-CN" altLang="en-US" sz="2000" dirty="0">
              <a:solidFill>
                <a:srgbClr val="0E8146"/>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无</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重大危险的爆炸物质和物品，如</a:t>
            </a:r>
            <a:r>
              <a:rPr lang="zh-CN" altLang="en-US" sz="2000" dirty="0">
                <a:solidFill>
                  <a:srgbClr val="0E8146"/>
                </a:solidFill>
                <a:latin typeface="微软雅黑" panose="020B0503020204020204" pitchFamily="34" charset="-122"/>
                <a:ea typeface="微软雅黑" panose="020B0503020204020204" pitchFamily="34" charset="-122"/>
              </a:rPr>
              <a:t>四唑并</a:t>
            </a:r>
            <a:r>
              <a:rPr lang="en-US" altLang="zh-CN" sz="2000" dirty="0">
                <a:solidFill>
                  <a:srgbClr val="0E8146"/>
                </a:solidFill>
                <a:latin typeface="微软雅黑" panose="020B0503020204020204" pitchFamily="34" charset="-122"/>
                <a:ea typeface="微软雅黑" panose="020B0503020204020204" pitchFamily="34" charset="-122"/>
              </a:rPr>
              <a:t>-1-</a:t>
            </a:r>
            <a:r>
              <a:rPr lang="zh-CN" altLang="en-US" sz="2000" dirty="0">
                <a:solidFill>
                  <a:srgbClr val="0E8146"/>
                </a:solidFill>
                <a:latin typeface="微软雅黑" panose="020B0503020204020204" pitchFamily="34" charset="-122"/>
                <a:ea typeface="微软雅黑" panose="020B0503020204020204" pitchFamily="34" charset="-122"/>
              </a:rPr>
              <a:t>乙酸</a:t>
            </a:r>
            <a:endParaRPr lang="zh-CN" altLang="en-US" sz="2000" dirty="0">
              <a:solidFill>
                <a:srgbClr val="0E8146"/>
              </a:solidFill>
              <a:latin typeface="微软雅黑" panose="020B0503020204020204" pitchFamily="34" charset="-122"/>
              <a:ea typeface="微软雅黑" panose="020B0503020204020204" pitchFamily="34" charset="-122"/>
            </a:endParaRPr>
          </a:p>
        </p:txBody>
      </p:sp>
      <p:sp>
        <p:nvSpPr>
          <p:cNvPr id="31" name="矩形 30"/>
          <p:cNvSpPr/>
          <p:nvPr/>
        </p:nvSpPr>
        <p:spPr>
          <a:xfrm>
            <a:off x="1904814" y="4718205"/>
            <a:ext cx="8623737" cy="1896904"/>
          </a:xfrm>
          <a:prstGeom prst="rect">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522687" y="4183539"/>
            <a:ext cx="4559157" cy="461665"/>
          </a:xfrm>
          <a:prstGeom prst="rect">
            <a:avLst/>
          </a:prstGeom>
          <a:ln>
            <a:noFill/>
          </a:ln>
        </p:spPr>
        <p:txBody>
          <a:bodyPr wrap="square">
            <a:spAutoFit/>
          </a:bodyPr>
          <a:lstStyle/>
          <a:p>
            <a:pPr algn="r"/>
            <a:r>
              <a:rPr lang="en-US" altLang="zh-CN" sz="2400" b="1" dirty="0">
                <a:solidFill>
                  <a:srgbClr val="0E8146"/>
                </a:solidFill>
                <a:latin typeface="微软雅黑" panose="020B0503020204020204" pitchFamily="34" charset="-122"/>
                <a:ea typeface="微软雅黑" panose="020B0503020204020204" pitchFamily="34" charset="-122"/>
              </a:rPr>
              <a:t>【</a:t>
            </a:r>
            <a:r>
              <a:rPr lang="zh-CN" altLang="en-US" sz="2400" b="1" dirty="0">
                <a:solidFill>
                  <a:srgbClr val="0E8146"/>
                </a:solidFill>
                <a:latin typeface="微软雅黑" panose="020B0503020204020204" pitchFamily="34" charset="-122"/>
                <a:ea typeface="微软雅黑" panose="020B0503020204020204" pitchFamily="34" charset="-122"/>
              </a:rPr>
              <a:t>第二类</a:t>
            </a:r>
            <a:r>
              <a:rPr lang="en-US" altLang="zh-CN" sz="2400" b="1" dirty="0">
                <a:solidFill>
                  <a:srgbClr val="0E8146"/>
                </a:solidFill>
                <a:latin typeface="微软雅黑" panose="020B0503020204020204" pitchFamily="34" charset="-122"/>
                <a:ea typeface="微软雅黑" panose="020B0503020204020204" pitchFamily="34" charset="-122"/>
              </a:rPr>
              <a:t>】</a:t>
            </a:r>
            <a:r>
              <a:rPr lang="zh-CN" altLang="en-US" sz="2400" b="1" dirty="0">
                <a:solidFill>
                  <a:srgbClr val="0E8146"/>
                </a:solidFill>
                <a:latin typeface="微软雅黑" panose="020B0503020204020204" pitchFamily="34" charset="-122"/>
                <a:ea typeface="微软雅黑" panose="020B0503020204020204" pitchFamily="34" charset="-122"/>
              </a:rPr>
              <a:t>压缩气体和液化气体</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33" name="矩形 32"/>
          <p:cNvSpPr/>
          <p:nvPr/>
        </p:nvSpPr>
        <p:spPr>
          <a:xfrm>
            <a:off x="911137" y="4938636"/>
            <a:ext cx="8261131" cy="1477328"/>
          </a:xfrm>
          <a:prstGeom prst="rect">
            <a:avLst/>
          </a:prstGeom>
        </p:spPr>
        <p:txBody>
          <a:bodyPr wrap="square">
            <a:spAutoFit/>
          </a:bodyPr>
          <a:lstStyle/>
          <a:p>
            <a:pPr marL="457200" indent="-457200" algn="r">
              <a:lnSpc>
                <a:spcPct val="150000"/>
              </a:lnSpc>
              <a:buFont typeface="+mj-ea"/>
              <a:buAutoNum type="circleNumDbPlain"/>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易燃气体，如</a:t>
            </a:r>
            <a:r>
              <a:rPr lang="zh-CN" altLang="en-US" sz="2000" dirty="0">
                <a:solidFill>
                  <a:srgbClr val="0E8146"/>
                </a:solidFill>
                <a:latin typeface="微软雅黑" panose="020B0503020204020204" pitchFamily="34" charset="-122"/>
                <a:ea typeface="微软雅黑" panose="020B0503020204020204" pitchFamily="34" charset="-122"/>
              </a:rPr>
              <a:t>氨气、一氧化碳、甲烷</a:t>
            </a:r>
            <a:endParaRPr lang="zh-CN" altLang="en-US" sz="2000" dirty="0">
              <a:solidFill>
                <a:srgbClr val="0E8146"/>
              </a:solidFill>
              <a:latin typeface="微软雅黑" panose="020B0503020204020204" pitchFamily="34" charset="-122"/>
              <a:ea typeface="微软雅黑" panose="020B0503020204020204" pitchFamily="34" charset="-122"/>
            </a:endParaRPr>
          </a:p>
          <a:p>
            <a:pPr marL="457200" indent="-457200" algn="r">
              <a:lnSpc>
                <a:spcPct val="150000"/>
              </a:lnSpc>
              <a:buFont typeface="+mj-ea"/>
              <a:buAutoNum type="circleNumDbPlain"/>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不燃气体（包括助燃气体），如</a:t>
            </a:r>
            <a:r>
              <a:rPr lang="zh-CN" altLang="en-US" sz="2000" dirty="0">
                <a:solidFill>
                  <a:srgbClr val="0E8146"/>
                </a:solidFill>
                <a:latin typeface="微软雅黑" panose="020B0503020204020204" pitchFamily="34" charset="-122"/>
                <a:ea typeface="微软雅黑" panose="020B0503020204020204" pitchFamily="34" charset="-122"/>
              </a:rPr>
              <a:t>氮气、氧气</a:t>
            </a:r>
            <a:endParaRPr lang="zh-CN" altLang="en-US" sz="2000" dirty="0">
              <a:solidFill>
                <a:srgbClr val="0E8146"/>
              </a:solidFill>
              <a:latin typeface="微软雅黑" panose="020B0503020204020204" pitchFamily="34" charset="-122"/>
              <a:ea typeface="微软雅黑" panose="020B0503020204020204" pitchFamily="34" charset="-122"/>
            </a:endParaRPr>
          </a:p>
          <a:p>
            <a:pPr marL="457200" indent="-457200" algn="r">
              <a:lnSpc>
                <a:spcPct val="150000"/>
              </a:lnSpc>
              <a:buFont typeface="+mj-ea"/>
              <a:buAutoNum type="circleNumDbPlain"/>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有毒气体，如</a:t>
            </a:r>
            <a:r>
              <a:rPr lang="zh-CN" altLang="en-US" sz="2000" dirty="0">
                <a:solidFill>
                  <a:srgbClr val="0E8146"/>
                </a:solidFill>
                <a:latin typeface="微软雅黑" panose="020B0503020204020204" pitchFamily="34" charset="-122"/>
                <a:ea typeface="微软雅黑" panose="020B0503020204020204" pitchFamily="34" charset="-122"/>
              </a:rPr>
              <a:t>氯（液化的）、氨（液化的）</a:t>
            </a:r>
            <a:endParaRPr lang="zh-CN" altLang="en-US" sz="2000" dirty="0">
              <a:solidFill>
                <a:srgbClr val="0E8146"/>
              </a:solidFill>
              <a:latin typeface="微软雅黑" panose="020B0503020204020204" pitchFamily="34" charset="-122"/>
              <a:ea typeface="微软雅黑" panose="020B0503020204020204" pitchFamily="34" charset="-122"/>
            </a:endParaRPr>
          </a:p>
        </p:txBody>
      </p:sp>
      <p:sp>
        <p:nvSpPr>
          <p:cNvPr id="41" name="Rectangle 10"/>
          <p:cNvSpPr>
            <a:spLocks noChangeArrowheads="1"/>
          </p:cNvSpPr>
          <p:nvPr/>
        </p:nvSpPr>
        <p:spPr bwMode="auto">
          <a:xfrm>
            <a:off x="2985293" y="338246"/>
            <a:ext cx="7250113" cy="6856413"/>
          </a:xfrm>
          <a:prstGeom prst="rect">
            <a:avLst/>
          </a:prstGeom>
          <a:noFill/>
          <a:ln w="0">
            <a:no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44" name="组合 43"/>
          <p:cNvGrpSpPr/>
          <p:nvPr/>
        </p:nvGrpSpPr>
        <p:grpSpPr>
          <a:xfrm>
            <a:off x="1227380" y="2015791"/>
            <a:ext cx="1360488" cy="1325368"/>
            <a:chOff x="177466" y="2001166"/>
            <a:chExt cx="1360488" cy="1325368"/>
          </a:xfrm>
        </p:grpSpPr>
        <p:sp>
          <p:nvSpPr>
            <p:cNvPr id="43" name="矩形 42"/>
            <p:cNvSpPr/>
            <p:nvPr/>
          </p:nvSpPr>
          <p:spPr>
            <a:xfrm>
              <a:off x="177466" y="2001166"/>
              <a:ext cx="1354869" cy="1325368"/>
            </a:xfrm>
            <a:prstGeom prst="rect">
              <a:avLst/>
            </a:prstGeom>
            <a:solidFill>
              <a:schemeClr val="bg1"/>
            </a:solid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11"/>
            <p:cNvSpPr/>
            <p:nvPr/>
          </p:nvSpPr>
          <p:spPr bwMode="auto">
            <a:xfrm>
              <a:off x="177466" y="2040659"/>
              <a:ext cx="1360488" cy="1285875"/>
            </a:xfrm>
            <a:custGeom>
              <a:avLst/>
              <a:gdLst>
                <a:gd name="T0" fmla="*/ 1053 w 4558"/>
                <a:gd name="T1" fmla="*/ 4310 h 4310"/>
                <a:gd name="T2" fmla="*/ 0 w 4558"/>
                <a:gd name="T3" fmla="*/ 2658 h 4310"/>
                <a:gd name="T4" fmla="*/ 886 w 4558"/>
                <a:gd name="T5" fmla="*/ 3268 h 4310"/>
                <a:gd name="T6" fmla="*/ 227 w 4558"/>
                <a:gd name="T7" fmla="*/ 1532 h 4310"/>
                <a:gd name="T8" fmla="*/ 1138 w 4558"/>
                <a:gd name="T9" fmla="*/ 2478 h 4310"/>
                <a:gd name="T10" fmla="*/ 994 w 4558"/>
                <a:gd name="T11" fmla="*/ 466 h 4310"/>
                <a:gd name="T12" fmla="*/ 2059 w 4558"/>
                <a:gd name="T13" fmla="*/ 2083 h 4310"/>
                <a:gd name="T14" fmla="*/ 2119 w 4558"/>
                <a:gd name="T15" fmla="*/ 1138 h 4310"/>
                <a:gd name="T16" fmla="*/ 2430 w 4558"/>
                <a:gd name="T17" fmla="*/ 1975 h 4310"/>
                <a:gd name="T18" fmla="*/ 2945 w 4558"/>
                <a:gd name="T19" fmla="*/ 0 h 4310"/>
                <a:gd name="T20" fmla="*/ 2945 w 4558"/>
                <a:gd name="T21" fmla="*/ 2227 h 4310"/>
                <a:gd name="T22" fmla="*/ 3424 w 4558"/>
                <a:gd name="T23" fmla="*/ 1581 h 4310"/>
                <a:gd name="T24" fmla="*/ 3352 w 4558"/>
                <a:gd name="T25" fmla="*/ 2406 h 4310"/>
                <a:gd name="T26" fmla="*/ 4558 w 4558"/>
                <a:gd name="T27" fmla="*/ 1152 h 4310"/>
                <a:gd name="T28" fmla="*/ 3687 w 4558"/>
                <a:gd name="T29" fmla="*/ 3556 h 4310"/>
                <a:gd name="T30" fmla="*/ 4454 w 4558"/>
                <a:gd name="T31" fmla="*/ 3232 h 4310"/>
                <a:gd name="T32" fmla="*/ 3891 w 4558"/>
                <a:gd name="T33" fmla="*/ 3878 h 4310"/>
                <a:gd name="T34" fmla="*/ 4287 w 4558"/>
                <a:gd name="T35" fmla="*/ 3950 h 4310"/>
                <a:gd name="T36" fmla="*/ 3293 w 4558"/>
                <a:gd name="T37" fmla="*/ 4310 h 4310"/>
                <a:gd name="T38" fmla="*/ 3651 w 4558"/>
                <a:gd name="T39" fmla="*/ 3806 h 4310"/>
                <a:gd name="T40" fmla="*/ 3208 w 4558"/>
                <a:gd name="T41" fmla="*/ 3950 h 4310"/>
                <a:gd name="T42" fmla="*/ 3507 w 4558"/>
                <a:gd name="T43" fmla="*/ 2897 h 4310"/>
                <a:gd name="T44" fmla="*/ 2801 w 4558"/>
                <a:gd name="T45" fmla="*/ 3496 h 4310"/>
                <a:gd name="T46" fmla="*/ 2718 w 4558"/>
                <a:gd name="T47" fmla="*/ 2539 h 4310"/>
                <a:gd name="T48" fmla="*/ 2570 w 4558"/>
                <a:gd name="T49" fmla="*/ 3196 h 4310"/>
                <a:gd name="T50" fmla="*/ 2322 w 4558"/>
                <a:gd name="T51" fmla="*/ 2789 h 4310"/>
                <a:gd name="T52" fmla="*/ 2250 w 4558"/>
                <a:gd name="T53" fmla="*/ 3388 h 4310"/>
                <a:gd name="T54" fmla="*/ 1712 w 4558"/>
                <a:gd name="T55" fmla="*/ 2478 h 4310"/>
                <a:gd name="T56" fmla="*/ 1748 w 4558"/>
                <a:gd name="T57" fmla="*/ 3651 h 4310"/>
                <a:gd name="T58" fmla="*/ 1210 w 4558"/>
                <a:gd name="T59" fmla="*/ 3196 h 4310"/>
                <a:gd name="T60" fmla="*/ 1449 w 4558"/>
                <a:gd name="T61" fmla="*/ 4310 h 4310"/>
                <a:gd name="T62" fmla="*/ 1053 w 4558"/>
                <a:gd name="T63" fmla="*/ 4310 h 4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58" h="4310">
                  <a:moveTo>
                    <a:pt x="1053" y="4310"/>
                  </a:moveTo>
                  <a:lnTo>
                    <a:pt x="0" y="2658"/>
                  </a:lnTo>
                  <a:lnTo>
                    <a:pt x="886" y="3268"/>
                  </a:lnTo>
                  <a:lnTo>
                    <a:pt x="227" y="1532"/>
                  </a:lnTo>
                  <a:lnTo>
                    <a:pt x="1138" y="2478"/>
                  </a:lnTo>
                  <a:lnTo>
                    <a:pt x="994" y="466"/>
                  </a:lnTo>
                  <a:lnTo>
                    <a:pt x="2059" y="2083"/>
                  </a:lnTo>
                  <a:lnTo>
                    <a:pt x="2119" y="1138"/>
                  </a:lnTo>
                  <a:lnTo>
                    <a:pt x="2430" y="1975"/>
                  </a:lnTo>
                  <a:lnTo>
                    <a:pt x="2945" y="0"/>
                  </a:lnTo>
                  <a:lnTo>
                    <a:pt x="2945" y="2227"/>
                  </a:lnTo>
                  <a:lnTo>
                    <a:pt x="3424" y="1581"/>
                  </a:lnTo>
                  <a:lnTo>
                    <a:pt x="3352" y="2406"/>
                  </a:lnTo>
                  <a:lnTo>
                    <a:pt x="4558" y="1152"/>
                  </a:lnTo>
                  <a:lnTo>
                    <a:pt x="3687" y="3556"/>
                  </a:lnTo>
                  <a:lnTo>
                    <a:pt x="4454" y="3232"/>
                  </a:lnTo>
                  <a:lnTo>
                    <a:pt x="3891" y="3878"/>
                  </a:lnTo>
                  <a:lnTo>
                    <a:pt x="4287" y="3950"/>
                  </a:lnTo>
                  <a:lnTo>
                    <a:pt x="3293" y="4310"/>
                  </a:lnTo>
                  <a:lnTo>
                    <a:pt x="3651" y="3806"/>
                  </a:lnTo>
                  <a:lnTo>
                    <a:pt x="3208" y="3950"/>
                  </a:lnTo>
                  <a:lnTo>
                    <a:pt x="3507" y="2897"/>
                  </a:lnTo>
                  <a:lnTo>
                    <a:pt x="2801" y="3496"/>
                  </a:lnTo>
                  <a:lnTo>
                    <a:pt x="2718" y="2539"/>
                  </a:lnTo>
                  <a:lnTo>
                    <a:pt x="2570" y="3196"/>
                  </a:lnTo>
                  <a:lnTo>
                    <a:pt x="2322" y="2789"/>
                  </a:lnTo>
                  <a:lnTo>
                    <a:pt x="2250" y="3388"/>
                  </a:lnTo>
                  <a:lnTo>
                    <a:pt x="1712" y="2478"/>
                  </a:lnTo>
                  <a:lnTo>
                    <a:pt x="1748" y="3651"/>
                  </a:lnTo>
                  <a:lnTo>
                    <a:pt x="1210" y="3196"/>
                  </a:lnTo>
                  <a:lnTo>
                    <a:pt x="1449" y="4310"/>
                  </a:lnTo>
                  <a:lnTo>
                    <a:pt x="1053" y="4310"/>
                  </a:lnTo>
                  <a:close/>
                </a:path>
              </a:pathLst>
            </a:custGeom>
            <a:solidFill>
              <a:srgbClr val="95C53E"/>
            </a:solidFill>
            <a:ln w="0">
              <a:noFill/>
              <a:prstDash val="solid"/>
              <a:round/>
            </a:ln>
          </p:spPr>
          <p:txBody>
            <a:bodyPr vert="horz" wrap="square" lIns="91440" tIns="45720" rIns="91440" bIns="45720" numCol="1" anchor="t" anchorCtr="0" compatLnSpc="1"/>
            <a:lstStyle/>
            <a:p>
              <a:endParaRPr lang="zh-CN" altLang="en-US"/>
            </a:p>
          </p:txBody>
        </p:sp>
      </p:grpSp>
      <p:sp>
        <p:nvSpPr>
          <p:cNvPr id="5" name="AutoShape 4"/>
          <p:cNvSpPr>
            <a:spLocks noChangeAspect="1" noChangeArrowheads="1" noTextEdit="1"/>
          </p:cNvSpPr>
          <p:nvPr/>
        </p:nvSpPr>
        <p:spPr bwMode="auto">
          <a:xfrm>
            <a:off x="11762061" y="4998953"/>
            <a:ext cx="859878" cy="158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圆角矩形 5122"/>
          <p:cNvSpPr>
            <a:spLocks noChangeArrowheads="1"/>
          </p:cNvSpPr>
          <p:nvPr/>
        </p:nvSpPr>
        <p:spPr bwMode="auto">
          <a:xfrm>
            <a:off x="1078777" y="100622"/>
            <a:ext cx="6353713" cy="503237"/>
          </a:xfrm>
          <a:prstGeom prst="roundRect">
            <a:avLst>
              <a:gd name="adj" fmla="val 16667"/>
            </a:avLst>
          </a:prstGeom>
          <a:noFill/>
          <a:ln w="25400">
            <a:noFill/>
            <a:round/>
          </a:ln>
        </p:spPr>
        <p:txBody>
          <a:bodyPr wrap="none" anchor="ct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r>
              <a:rPr lang="zh-CN" altLang="en-US" sz="2400" dirty="0" smtClean="0">
                <a:solidFill>
                  <a:prstClr val="white"/>
                </a:solidFill>
                <a:latin typeface="微软雅黑" panose="020B0503020204020204" pitchFamily="34" charset="-122"/>
                <a:ea typeface="微软雅黑" panose="020B0503020204020204" pitchFamily="34" charset="-122"/>
              </a:rPr>
              <a:t>危险</a:t>
            </a:r>
            <a:r>
              <a:rPr lang="zh-CN" altLang="en-US" sz="2400" dirty="0">
                <a:solidFill>
                  <a:prstClr val="white"/>
                </a:solidFill>
                <a:latin typeface="微软雅黑" panose="020B0503020204020204" pitchFamily="34" charset="-122"/>
                <a:ea typeface="微软雅黑" panose="020B0503020204020204" pitchFamily="34" charset="-122"/>
              </a:rPr>
              <a:t>化学品</a:t>
            </a:r>
            <a:r>
              <a:rPr lang="zh-CN" altLang="en-US" sz="2400" dirty="0" smtClean="0">
                <a:solidFill>
                  <a:prstClr val="white"/>
                </a:solidFill>
                <a:latin typeface="微软雅黑" panose="020B0503020204020204" pitchFamily="34" charset="-122"/>
                <a:ea typeface="微软雅黑" panose="020B0503020204020204" pitchFamily="34" charset="-122"/>
              </a:rPr>
              <a:t>的分类</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p:nvSpPr>
        <p:spPr>
          <a:xfrm>
            <a:off x="10099350" y="4886861"/>
            <a:ext cx="858401" cy="1580875"/>
          </a:xfrm>
          <a:prstGeom prst="rect">
            <a:avLst/>
          </a:prstGeom>
          <a:solidFill>
            <a:schemeClr val="bg1"/>
          </a:solid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0098612" y="4883907"/>
            <a:ext cx="859878" cy="1586785"/>
            <a:chOff x="10098612" y="4710481"/>
            <a:chExt cx="859878" cy="1586785"/>
          </a:xfrm>
        </p:grpSpPr>
        <p:sp>
          <p:nvSpPr>
            <p:cNvPr id="7" name="Rectangle 6"/>
            <p:cNvSpPr>
              <a:spLocks noChangeArrowheads="1"/>
            </p:cNvSpPr>
            <p:nvPr/>
          </p:nvSpPr>
          <p:spPr bwMode="auto">
            <a:xfrm>
              <a:off x="10098612" y="4710481"/>
              <a:ext cx="859878" cy="1586785"/>
            </a:xfrm>
            <a:prstGeom prst="rect">
              <a:avLst/>
            </a:prstGeom>
            <a:noFill/>
            <a:ln w="0">
              <a:no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Freeform 7"/>
            <p:cNvSpPr>
              <a:spLocks noEditPoints="1"/>
            </p:cNvSpPr>
            <p:nvPr/>
          </p:nvSpPr>
          <p:spPr bwMode="auto">
            <a:xfrm>
              <a:off x="10101567" y="4967558"/>
              <a:ext cx="855446" cy="1323798"/>
            </a:xfrm>
            <a:custGeom>
              <a:avLst/>
              <a:gdLst>
                <a:gd name="T0" fmla="*/ 2311 w 2316"/>
                <a:gd name="T1" fmla="*/ 1373 h 3584"/>
                <a:gd name="T2" fmla="*/ 2307 w 2316"/>
                <a:gd name="T3" fmla="*/ 340 h 3584"/>
                <a:gd name="T4" fmla="*/ 2261 w 2316"/>
                <a:gd name="T5" fmla="*/ 226 h 3584"/>
                <a:gd name="T6" fmla="*/ 2170 w 2316"/>
                <a:gd name="T7" fmla="*/ 149 h 3584"/>
                <a:gd name="T8" fmla="*/ 1971 w 2316"/>
                <a:gd name="T9" fmla="*/ 85 h 3584"/>
                <a:gd name="T10" fmla="*/ 1691 w 2316"/>
                <a:gd name="T11" fmla="*/ 33 h 3584"/>
                <a:gd name="T12" fmla="*/ 1377 w 2316"/>
                <a:gd name="T13" fmla="*/ 6 h 3584"/>
                <a:gd name="T14" fmla="*/ 1051 w 2316"/>
                <a:gd name="T15" fmla="*/ 2 h 3584"/>
                <a:gd name="T16" fmla="*/ 730 w 2316"/>
                <a:gd name="T17" fmla="*/ 21 h 3584"/>
                <a:gd name="T18" fmla="*/ 436 w 2316"/>
                <a:gd name="T19" fmla="*/ 64 h 3584"/>
                <a:gd name="T20" fmla="*/ 190 w 2316"/>
                <a:gd name="T21" fmla="*/ 132 h 3584"/>
                <a:gd name="T22" fmla="*/ 82 w 2316"/>
                <a:gd name="T23" fmla="*/ 196 h 3584"/>
                <a:gd name="T24" fmla="*/ 19 w 2316"/>
                <a:gd name="T25" fmla="*/ 296 h 3584"/>
                <a:gd name="T26" fmla="*/ 1 w 2316"/>
                <a:gd name="T27" fmla="*/ 435 h 3584"/>
                <a:gd name="T28" fmla="*/ 4 w 2316"/>
                <a:gd name="T29" fmla="*/ 1828 h 3584"/>
                <a:gd name="T30" fmla="*/ 0 w 2316"/>
                <a:gd name="T31" fmla="*/ 3241 h 3584"/>
                <a:gd name="T32" fmla="*/ 18 w 2316"/>
                <a:gd name="T33" fmla="*/ 3368 h 3584"/>
                <a:gd name="T34" fmla="*/ 78 w 2316"/>
                <a:gd name="T35" fmla="*/ 3452 h 3584"/>
                <a:gd name="T36" fmla="*/ 179 w 2316"/>
                <a:gd name="T37" fmla="*/ 3497 h 3584"/>
                <a:gd name="T38" fmla="*/ 444 w 2316"/>
                <a:gd name="T39" fmla="*/ 3544 h 3584"/>
                <a:gd name="T40" fmla="*/ 758 w 2316"/>
                <a:gd name="T41" fmla="*/ 3573 h 3584"/>
                <a:gd name="T42" fmla="*/ 1100 w 2316"/>
                <a:gd name="T43" fmla="*/ 3584 h 3584"/>
                <a:gd name="T44" fmla="*/ 1445 w 2316"/>
                <a:gd name="T45" fmla="*/ 3579 h 3584"/>
                <a:gd name="T46" fmla="*/ 1772 w 2316"/>
                <a:gd name="T47" fmla="*/ 3556 h 3584"/>
                <a:gd name="T48" fmla="*/ 2054 w 2316"/>
                <a:gd name="T49" fmla="*/ 3515 h 3584"/>
                <a:gd name="T50" fmla="*/ 2202 w 2316"/>
                <a:gd name="T51" fmla="*/ 3475 h 3584"/>
                <a:gd name="T52" fmla="*/ 2272 w 2316"/>
                <a:gd name="T53" fmla="*/ 3416 h 3584"/>
                <a:gd name="T54" fmla="*/ 2310 w 2316"/>
                <a:gd name="T55" fmla="*/ 3325 h 3584"/>
                <a:gd name="T56" fmla="*/ 1168 w 2316"/>
                <a:gd name="T57" fmla="*/ 426 h 3584"/>
                <a:gd name="T58" fmla="*/ 1285 w 2316"/>
                <a:gd name="T59" fmla="*/ 463 h 3584"/>
                <a:gd name="T60" fmla="*/ 1376 w 2316"/>
                <a:gd name="T61" fmla="*/ 549 h 3584"/>
                <a:gd name="T62" fmla="*/ 1423 w 2316"/>
                <a:gd name="T63" fmla="*/ 667 h 3584"/>
                <a:gd name="T64" fmla="*/ 1411 w 2316"/>
                <a:gd name="T65" fmla="*/ 802 h 3584"/>
                <a:gd name="T66" fmla="*/ 1343 w 2316"/>
                <a:gd name="T67" fmla="*/ 914 h 3584"/>
                <a:gd name="T68" fmla="*/ 1235 w 2316"/>
                <a:gd name="T69" fmla="*/ 982 h 3584"/>
                <a:gd name="T70" fmla="*/ 1107 w 2316"/>
                <a:gd name="T71" fmla="*/ 989 h 3584"/>
                <a:gd name="T72" fmla="*/ 996 w 2316"/>
                <a:gd name="T73" fmla="*/ 935 h 3584"/>
                <a:gd name="T74" fmla="*/ 919 w 2316"/>
                <a:gd name="T75" fmla="*/ 836 h 3584"/>
                <a:gd name="T76" fmla="*/ 889 w 2316"/>
                <a:gd name="T77" fmla="*/ 711 h 3584"/>
                <a:gd name="T78" fmla="*/ 922 w 2316"/>
                <a:gd name="T79" fmla="*/ 580 h 3584"/>
                <a:gd name="T80" fmla="*/ 1006 w 2316"/>
                <a:gd name="T81" fmla="*/ 480 h 3584"/>
                <a:gd name="T82" fmla="*/ 1123 w 2316"/>
                <a:gd name="T83" fmla="*/ 429 h 3584"/>
                <a:gd name="T84" fmla="*/ 979 w 2316"/>
                <a:gd name="T85" fmla="*/ 2090 h 3584"/>
                <a:gd name="T86" fmla="*/ 1095 w 2316"/>
                <a:gd name="T87" fmla="*/ 1839 h 3584"/>
                <a:gd name="T88" fmla="*/ 1243 w 2316"/>
                <a:gd name="T89" fmla="*/ 1922 h 3584"/>
                <a:gd name="T90" fmla="*/ 1394 w 2316"/>
                <a:gd name="T91" fmla="*/ 2190 h 3584"/>
                <a:gd name="T92" fmla="*/ 1436 w 2316"/>
                <a:gd name="T93" fmla="*/ 2309 h 3584"/>
                <a:gd name="T94" fmla="*/ 1440 w 2316"/>
                <a:gd name="T95" fmla="*/ 2424 h 3584"/>
                <a:gd name="T96" fmla="*/ 1396 w 2316"/>
                <a:gd name="T97" fmla="*/ 2534 h 3584"/>
                <a:gd name="T98" fmla="*/ 1294 w 2316"/>
                <a:gd name="T99" fmla="*/ 2628 h 3584"/>
                <a:gd name="T100" fmla="*/ 1174 w 2316"/>
                <a:gd name="T101" fmla="*/ 2668 h 3584"/>
                <a:gd name="T102" fmla="*/ 1054 w 2316"/>
                <a:gd name="T103" fmla="*/ 2641 h 3584"/>
                <a:gd name="T104" fmla="*/ 946 w 2316"/>
                <a:gd name="T105" fmla="*/ 2548 h 3584"/>
                <a:gd name="T106" fmla="*/ 892 w 2316"/>
                <a:gd name="T107" fmla="*/ 2428 h 3584"/>
                <a:gd name="T108" fmla="*/ 896 w 2316"/>
                <a:gd name="T109" fmla="*/ 2302 h 3584"/>
                <a:gd name="T110" fmla="*/ 941 w 2316"/>
                <a:gd name="T111" fmla="*/ 2169 h 3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16" h="3584">
                  <a:moveTo>
                    <a:pt x="2316" y="3243"/>
                  </a:moveTo>
                  <a:lnTo>
                    <a:pt x="2311" y="2307"/>
                  </a:lnTo>
                  <a:lnTo>
                    <a:pt x="2311" y="1373"/>
                  </a:lnTo>
                  <a:lnTo>
                    <a:pt x="2315" y="438"/>
                  </a:lnTo>
                  <a:lnTo>
                    <a:pt x="2313" y="387"/>
                  </a:lnTo>
                  <a:lnTo>
                    <a:pt x="2307" y="340"/>
                  </a:lnTo>
                  <a:lnTo>
                    <a:pt x="2297" y="299"/>
                  </a:lnTo>
                  <a:lnTo>
                    <a:pt x="2281" y="260"/>
                  </a:lnTo>
                  <a:lnTo>
                    <a:pt x="2261" y="226"/>
                  </a:lnTo>
                  <a:lnTo>
                    <a:pt x="2235" y="197"/>
                  </a:lnTo>
                  <a:lnTo>
                    <a:pt x="2205" y="171"/>
                  </a:lnTo>
                  <a:lnTo>
                    <a:pt x="2170" y="149"/>
                  </a:lnTo>
                  <a:lnTo>
                    <a:pt x="2129" y="132"/>
                  </a:lnTo>
                  <a:lnTo>
                    <a:pt x="2053" y="107"/>
                  </a:lnTo>
                  <a:lnTo>
                    <a:pt x="1971" y="85"/>
                  </a:lnTo>
                  <a:lnTo>
                    <a:pt x="1883" y="66"/>
                  </a:lnTo>
                  <a:lnTo>
                    <a:pt x="1789" y="47"/>
                  </a:lnTo>
                  <a:lnTo>
                    <a:pt x="1691" y="33"/>
                  </a:lnTo>
                  <a:lnTo>
                    <a:pt x="1590" y="21"/>
                  </a:lnTo>
                  <a:lnTo>
                    <a:pt x="1484" y="12"/>
                  </a:lnTo>
                  <a:lnTo>
                    <a:pt x="1377" y="6"/>
                  </a:lnTo>
                  <a:lnTo>
                    <a:pt x="1269" y="2"/>
                  </a:lnTo>
                  <a:lnTo>
                    <a:pt x="1160" y="0"/>
                  </a:lnTo>
                  <a:lnTo>
                    <a:pt x="1051" y="2"/>
                  </a:lnTo>
                  <a:lnTo>
                    <a:pt x="941" y="6"/>
                  </a:lnTo>
                  <a:lnTo>
                    <a:pt x="834" y="12"/>
                  </a:lnTo>
                  <a:lnTo>
                    <a:pt x="730" y="21"/>
                  </a:lnTo>
                  <a:lnTo>
                    <a:pt x="627" y="33"/>
                  </a:lnTo>
                  <a:lnTo>
                    <a:pt x="530" y="47"/>
                  </a:lnTo>
                  <a:lnTo>
                    <a:pt x="436" y="64"/>
                  </a:lnTo>
                  <a:lnTo>
                    <a:pt x="347" y="84"/>
                  </a:lnTo>
                  <a:lnTo>
                    <a:pt x="265" y="107"/>
                  </a:lnTo>
                  <a:lnTo>
                    <a:pt x="190" y="132"/>
                  </a:lnTo>
                  <a:lnTo>
                    <a:pt x="150" y="150"/>
                  </a:lnTo>
                  <a:lnTo>
                    <a:pt x="113" y="171"/>
                  </a:lnTo>
                  <a:lnTo>
                    <a:pt x="82" y="196"/>
                  </a:lnTo>
                  <a:lnTo>
                    <a:pt x="57" y="226"/>
                  </a:lnTo>
                  <a:lnTo>
                    <a:pt x="36" y="258"/>
                  </a:lnTo>
                  <a:lnTo>
                    <a:pt x="19" y="296"/>
                  </a:lnTo>
                  <a:lnTo>
                    <a:pt x="9" y="338"/>
                  </a:lnTo>
                  <a:lnTo>
                    <a:pt x="2" y="385"/>
                  </a:lnTo>
                  <a:lnTo>
                    <a:pt x="1" y="435"/>
                  </a:lnTo>
                  <a:lnTo>
                    <a:pt x="5" y="900"/>
                  </a:lnTo>
                  <a:lnTo>
                    <a:pt x="5" y="1365"/>
                  </a:lnTo>
                  <a:lnTo>
                    <a:pt x="4" y="1828"/>
                  </a:lnTo>
                  <a:lnTo>
                    <a:pt x="5" y="2299"/>
                  </a:lnTo>
                  <a:lnTo>
                    <a:pt x="5" y="2771"/>
                  </a:lnTo>
                  <a:lnTo>
                    <a:pt x="0" y="3241"/>
                  </a:lnTo>
                  <a:lnTo>
                    <a:pt x="1" y="3289"/>
                  </a:lnTo>
                  <a:lnTo>
                    <a:pt x="8" y="3331"/>
                  </a:lnTo>
                  <a:lnTo>
                    <a:pt x="18" y="3368"/>
                  </a:lnTo>
                  <a:lnTo>
                    <a:pt x="34" y="3401"/>
                  </a:lnTo>
                  <a:lnTo>
                    <a:pt x="53" y="3428"/>
                  </a:lnTo>
                  <a:lnTo>
                    <a:pt x="78" y="3452"/>
                  </a:lnTo>
                  <a:lnTo>
                    <a:pt x="107" y="3471"/>
                  </a:lnTo>
                  <a:lnTo>
                    <a:pt x="140" y="3485"/>
                  </a:lnTo>
                  <a:lnTo>
                    <a:pt x="179" y="3497"/>
                  </a:lnTo>
                  <a:lnTo>
                    <a:pt x="260" y="3514"/>
                  </a:lnTo>
                  <a:lnTo>
                    <a:pt x="349" y="3530"/>
                  </a:lnTo>
                  <a:lnTo>
                    <a:pt x="444" y="3544"/>
                  </a:lnTo>
                  <a:lnTo>
                    <a:pt x="544" y="3554"/>
                  </a:lnTo>
                  <a:lnTo>
                    <a:pt x="648" y="3565"/>
                  </a:lnTo>
                  <a:lnTo>
                    <a:pt x="758" y="3573"/>
                  </a:lnTo>
                  <a:lnTo>
                    <a:pt x="870" y="3578"/>
                  </a:lnTo>
                  <a:lnTo>
                    <a:pt x="984" y="3582"/>
                  </a:lnTo>
                  <a:lnTo>
                    <a:pt x="1100" y="3584"/>
                  </a:lnTo>
                  <a:lnTo>
                    <a:pt x="1216" y="3584"/>
                  </a:lnTo>
                  <a:lnTo>
                    <a:pt x="1330" y="3582"/>
                  </a:lnTo>
                  <a:lnTo>
                    <a:pt x="1445" y="3579"/>
                  </a:lnTo>
                  <a:lnTo>
                    <a:pt x="1557" y="3573"/>
                  </a:lnTo>
                  <a:lnTo>
                    <a:pt x="1666" y="3565"/>
                  </a:lnTo>
                  <a:lnTo>
                    <a:pt x="1772" y="3556"/>
                  </a:lnTo>
                  <a:lnTo>
                    <a:pt x="1872" y="3544"/>
                  </a:lnTo>
                  <a:lnTo>
                    <a:pt x="1966" y="3531"/>
                  </a:lnTo>
                  <a:lnTo>
                    <a:pt x="2054" y="3515"/>
                  </a:lnTo>
                  <a:lnTo>
                    <a:pt x="2135" y="3498"/>
                  </a:lnTo>
                  <a:lnTo>
                    <a:pt x="2170" y="3488"/>
                  </a:lnTo>
                  <a:lnTo>
                    <a:pt x="2202" y="3475"/>
                  </a:lnTo>
                  <a:lnTo>
                    <a:pt x="2229" y="3458"/>
                  </a:lnTo>
                  <a:lnTo>
                    <a:pt x="2252" y="3440"/>
                  </a:lnTo>
                  <a:lnTo>
                    <a:pt x="2272" y="3416"/>
                  </a:lnTo>
                  <a:lnTo>
                    <a:pt x="2289" y="3390"/>
                  </a:lnTo>
                  <a:lnTo>
                    <a:pt x="2300" y="3360"/>
                  </a:lnTo>
                  <a:lnTo>
                    <a:pt x="2310" y="3325"/>
                  </a:lnTo>
                  <a:lnTo>
                    <a:pt x="2315" y="3286"/>
                  </a:lnTo>
                  <a:lnTo>
                    <a:pt x="2316" y="3243"/>
                  </a:lnTo>
                  <a:close/>
                  <a:moveTo>
                    <a:pt x="1168" y="426"/>
                  </a:moveTo>
                  <a:lnTo>
                    <a:pt x="1208" y="431"/>
                  </a:lnTo>
                  <a:lnTo>
                    <a:pt x="1248" y="443"/>
                  </a:lnTo>
                  <a:lnTo>
                    <a:pt x="1285" y="463"/>
                  </a:lnTo>
                  <a:lnTo>
                    <a:pt x="1319" y="486"/>
                  </a:lnTo>
                  <a:lnTo>
                    <a:pt x="1350" y="516"/>
                  </a:lnTo>
                  <a:lnTo>
                    <a:pt x="1376" y="549"/>
                  </a:lnTo>
                  <a:lnTo>
                    <a:pt x="1397" y="585"/>
                  </a:lnTo>
                  <a:lnTo>
                    <a:pt x="1412" y="625"/>
                  </a:lnTo>
                  <a:lnTo>
                    <a:pt x="1423" y="667"/>
                  </a:lnTo>
                  <a:lnTo>
                    <a:pt x="1427" y="711"/>
                  </a:lnTo>
                  <a:lnTo>
                    <a:pt x="1422" y="758"/>
                  </a:lnTo>
                  <a:lnTo>
                    <a:pt x="1411" y="802"/>
                  </a:lnTo>
                  <a:lnTo>
                    <a:pt x="1394" y="844"/>
                  </a:lnTo>
                  <a:lnTo>
                    <a:pt x="1371" y="881"/>
                  </a:lnTo>
                  <a:lnTo>
                    <a:pt x="1343" y="914"/>
                  </a:lnTo>
                  <a:lnTo>
                    <a:pt x="1311" y="942"/>
                  </a:lnTo>
                  <a:lnTo>
                    <a:pt x="1274" y="965"/>
                  </a:lnTo>
                  <a:lnTo>
                    <a:pt x="1235" y="982"/>
                  </a:lnTo>
                  <a:lnTo>
                    <a:pt x="1192" y="991"/>
                  </a:lnTo>
                  <a:lnTo>
                    <a:pt x="1149" y="994"/>
                  </a:lnTo>
                  <a:lnTo>
                    <a:pt x="1107" y="989"/>
                  </a:lnTo>
                  <a:lnTo>
                    <a:pt x="1067" y="976"/>
                  </a:lnTo>
                  <a:lnTo>
                    <a:pt x="1030" y="959"/>
                  </a:lnTo>
                  <a:lnTo>
                    <a:pt x="996" y="935"/>
                  </a:lnTo>
                  <a:lnTo>
                    <a:pt x="966" y="907"/>
                  </a:lnTo>
                  <a:lnTo>
                    <a:pt x="940" y="873"/>
                  </a:lnTo>
                  <a:lnTo>
                    <a:pt x="919" y="836"/>
                  </a:lnTo>
                  <a:lnTo>
                    <a:pt x="902" y="797"/>
                  </a:lnTo>
                  <a:lnTo>
                    <a:pt x="893" y="754"/>
                  </a:lnTo>
                  <a:lnTo>
                    <a:pt x="889" y="711"/>
                  </a:lnTo>
                  <a:lnTo>
                    <a:pt x="893" y="664"/>
                  </a:lnTo>
                  <a:lnTo>
                    <a:pt x="905" y="620"/>
                  </a:lnTo>
                  <a:lnTo>
                    <a:pt x="922" y="580"/>
                  </a:lnTo>
                  <a:lnTo>
                    <a:pt x="945" y="542"/>
                  </a:lnTo>
                  <a:lnTo>
                    <a:pt x="974" y="508"/>
                  </a:lnTo>
                  <a:lnTo>
                    <a:pt x="1006" y="480"/>
                  </a:lnTo>
                  <a:lnTo>
                    <a:pt x="1043" y="456"/>
                  </a:lnTo>
                  <a:lnTo>
                    <a:pt x="1082" y="439"/>
                  </a:lnTo>
                  <a:lnTo>
                    <a:pt x="1123" y="429"/>
                  </a:lnTo>
                  <a:lnTo>
                    <a:pt x="1168" y="426"/>
                  </a:lnTo>
                  <a:close/>
                  <a:moveTo>
                    <a:pt x="941" y="2169"/>
                  </a:moveTo>
                  <a:lnTo>
                    <a:pt x="979" y="2090"/>
                  </a:lnTo>
                  <a:lnTo>
                    <a:pt x="1017" y="2008"/>
                  </a:lnTo>
                  <a:lnTo>
                    <a:pt x="1054" y="1925"/>
                  </a:lnTo>
                  <a:lnTo>
                    <a:pt x="1095" y="1839"/>
                  </a:lnTo>
                  <a:lnTo>
                    <a:pt x="1136" y="1749"/>
                  </a:lnTo>
                  <a:lnTo>
                    <a:pt x="1189" y="1835"/>
                  </a:lnTo>
                  <a:lnTo>
                    <a:pt x="1243" y="1922"/>
                  </a:lnTo>
                  <a:lnTo>
                    <a:pt x="1297" y="2009"/>
                  </a:lnTo>
                  <a:lnTo>
                    <a:pt x="1347" y="2098"/>
                  </a:lnTo>
                  <a:lnTo>
                    <a:pt x="1394" y="2190"/>
                  </a:lnTo>
                  <a:lnTo>
                    <a:pt x="1411" y="2229"/>
                  </a:lnTo>
                  <a:lnTo>
                    <a:pt x="1426" y="2268"/>
                  </a:lnTo>
                  <a:lnTo>
                    <a:pt x="1436" y="2309"/>
                  </a:lnTo>
                  <a:lnTo>
                    <a:pt x="1441" y="2348"/>
                  </a:lnTo>
                  <a:lnTo>
                    <a:pt x="1442" y="2387"/>
                  </a:lnTo>
                  <a:lnTo>
                    <a:pt x="1440" y="2424"/>
                  </a:lnTo>
                  <a:lnTo>
                    <a:pt x="1431" y="2462"/>
                  </a:lnTo>
                  <a:lnTo>
                    <a:pt x="1416" y="2499"/>
                  </a:lnTo>
                  <a:lnTo>
                    <a:pt x="1396" y="2534"/>
                  </a:lnTo>
                  <a:lnTo>
                    <a:pt x="1368" y="2568"/>
                  </a:lnTo>
                  <a:lnTo>
                    <a:pt x="1334" y="2599"/>
                  </a:lnTo>
                  <a:lnTo>
                    <a:pt x="1294" y="2628"/>
                  </a:lnTo>
                  <a:lnTo>
                    <a:pt x="1254" y="2648"/>
                  </a:lnTo>
                  <a:lnTo>
                    <a:pt x="1213" y="2663"/>
                  </a:lnTo>
                  <a:lnTo>
                    <a:pt x="1174" y="2668"/>
                  </a:lnTo>
                  <a:lnTo>
                    <a:pt x="1134" y="2667"/>
                  </a:lnTo>
                  <a:lnTo>
                    <a:pt x="1094" y="2657"/>
                  </a:lnTo>
                  <a:lnTo>
                    <a:pt x="1054" y="2641"/>
                  </a:lnTo>
                  <a:lnTo>
                    <a:pt x="1017" y="2617"/>
                  </a:lnTo>
                  <a:lnTo>
                    <a:pt x="980" y="2585"/>
                  </a:lnTo>
                  <a:lnTo>
                    <a:pt x="946" y="2548"/>
                  </a:lnTo>
                  <a:lnTo>
                    <a:pt x="920" y="2509"/>
                  </a:lnTo>
                  <a:lnTo>
                    <a:pt x="902" y="2470"/>
                  </a:lnTo>
                  <a:lnTo>
                    <a:pt x="892" y="2428"/>
                  </a:lnTo>
                  <a:lnTo>
                    <a:pt x="888" y="2387"/>
                  </a:lnTo>
                  <a:lnTo>
                    <a:pt x="889" y="2345"/>
                  </a:lnTo>
                  <a:lnTo>
                    <a:pt x="896" y="2302"/>
                  </a:lnTo>
                  <a:lnTo>
                    <a:pt x="906" y="2258"/>
                  </a:lnTo>
                  <a:lnTo>
                    <a:pt x="922" y="2214"/>
                  </a:lnTo>
                  <a:lnTo>
                    <a:pt x="941" y="2169"/>
                  </a:lnTo>
                  <a:close/>
                </a:path>
              </a:pathLst>
            </a:custGeom>
            <a:solidFill>
              <a:srgbClr val="95C53E"/>
            </a:solidFill>
            <a:ln w="0">
              <a:solidFill>
                <a:srgbClr val="95C53E"/>
              </a:solidFill>
              <a:prstDash val="solid"/>
              <a:round/>
            </a:ln>
          </p:spPr>
          <p:txBody>
            <a:bodyPr vert="horz" wrap="square" lIns="91440" tIns="45720" rIns="91440" bIns="45720" numCol="1" anchor="t" anchorCtr="0" compatLnSpc="1"/>
            <a:lstStyle/>
            <a:p>
              <a:endParaRPr lang="zh-CN" altLang="en-US"/>
            </a:p>
          </p:txBody>
        </p:sp>
        <p:sp>
          <p:nvSpPr>
            <p:cNvPr id="9" name="Freeform 8"/>
            <p:cNvSpPr/>
            <p:nvPr/>
          </p:nvSpPr>
          <p:spPr bwMode="auto">
            <a:xfrm>
              <a:off x="10475732" y="5712564"/>
              <a:ext cx="111178" cy="159565"/>
            </a:xfrm>
            <a:custGeom>
              <a:avLst/>
              <a:gdLst>
                <a:gd name="T0" fmla="*/ 142 w 301"/>
                <a:gd name="T1" fmla="*/ 243 h 432"/>
                <a:gd name="T2" fmla="*/ 174 w 301"/>
                <a:gd name="T3" fmla="*/ 292 h 432"/>
                <a:gd name="T4" fmla="*/ 203 w 301"/>
                <a:gd name="T5" fmla="*/ 335 h 432"/>
                <a:gd name="T6" fmla="*/ 232 w 301"/>
                <a:gd name="T7" fmla="*/ 376 h 432"/>
                <a:gd name="T8" fmla="*/ 259 w 301"/>
                <a:gd name="T9" fmla="*/ 418 h 432"/>
                <a:gd name="T10" fmla="*/ 278 w 301"/>
                <a:gd name="T11" fmla="*/ 371 h 432"/>
                <a:gd name="T12" fmla="*/ 291 w 301"/>
                <a:gd name="T13" fmla="*/ 328 h 432"/>
                <a:gd name="T14" fmla="*/ 299 w 301"/>
                <a:gd name="T15" fmla="*/ 288 h 432"/>
                <a:gd name="T16" fmla="*/ 301 w 301"/>
                <a:gd name="T17" fmla="*/ 249 h 432"/>
                <a:gd name="T18" fmla="*/ 297 w 301"/>
                <a:gd name="T19" fmla="*/ 212 h 432"/>
                <a:gd name="T20" fmla="*/ 286 w 301"/>
                <a:gd name="T21" fmla="*/ 176 h 432"/>
                <a:gd name="T22" fmla="*/ 269 w 301"/>
                <a:gd name="T23" fmla="*/ 141 h 432"/>
                <a:gd name="T24" fmla="*/ 247 w 301"/>
                <a:gd name="T25" fmla="*/ 107 h 432"/>
                <a:gd name="T26" fmla="*/ 217 w 301"/>
                <a:gd name="T27" fmla="*/ 72 h 432"/>
                <a:gd name="T28" fmla="*/ 181 w 301"/>
                <a:gd name="T29" fmla="*/ 36 h 432"/>
                <a:gd name="T30" fmla="*/ 138 w 301"/>
                <a:gd name="T31" fmla="*/ 0 h 432"/>
                <a:gd name="T32" fmla="*/ 123 w 301"/>
                <a:gd name="T33" fmla="*/ 27 h 432"/>
                <a:gd name="T34" fmla="*/ 107 w 301"/>
                <a:gd name="T35" fmla="*/ 53 h 432"/>
                <a:gd name="T36" fmla="*/ 90 w 301"/>
                <a:gd name="T37" fmla="*/ 81 h 432"/>
                <a:gd name="T38" fmla="*/ 71 w 301"/>
                <a:gd name="T39" fmla="*/ 107 h 432"/>
                <a:gd name="T40" fmla="*/ 54 w 301"/>
                <a:gd name="T41" fmla="*/ 134 h 432"/>
                <a:gd name="T42" fmla="*/ 39 w 301"/>
                <a:gd name="T43" fmla="*/ 161 h 432"/>
                <a:gd name="T44" fmla="*/ 25 w 301"/>
                <a:gd name="T45" fmla="*/ 190 h 432"/>
                <a:gd name="T46" fmla="*/ 13 w 301"/>
                <a:gd name="T47" fmla="*/ 219 h 432"/>
                <a:gd name="T48" fmla="*/ 4 w 301"/>
                <a:gd name="T49" fmla="*/ 250 h 432"/>
                <a:gd name="T50" fmla="*/ 0 w 301"/>
                <a:gd name="T51" fmla="*/ 282 h 432"/>
                <a:gd name="T52" fmla="*/ 0 w 301"/>
                <a:gd name="T53" fmla="*/ 316 h 432"/>
                <a:gd name="T54" fmla="*/ 5 w 301"/>
                <a:gd name="T55" fmla="*/ 353 h 432"/>
                <a:gd name="T56" fmla="*/ 15 w 301"/>
                <a:gd name="T57" fmla="*/ 392 h 432"/>
                <a:gd name="T58" fmla="*/ 34 w 301"/>
                <a:gd name="T59" fmla="*/ 432 h 432"/>
                <a:gd name="T60" fmla="*/ 53 w 301"/>
                <a:gd name="T61" fmla="*/ 398 h 432"/>
                <a:gd name="T62" fmla="*/ 71 w 301"/>
                <a:gd name="T63" fmla="*/ 367 h 432"/>
                <a:gd name="T64" fmla="*/ 88 w 301"/>
                <a:gd name="T65" fmla="*/ 337 h 432"/>
                <a:gd name="T66" fmla="*/ 105 w 301"/>
                <a:gd name="T67" fmla="*/ 307 h 432"/>
                <a:gd name="T68" fmla="*/ 123 w 301"/>
                <a:gd name="T69" fmla="*/ 277 h 432"/>
                <a:gd name="T70" fmla="*/ 142 w 301"/>
                <a:gd name="T71" fmla="*/ 24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1" h="432">
                  <a:moveTo>
                    <a:pt x="142" y="243"/>
                  </a:moveTo>
                  <a:lnTo>
                    <a:pt x="174" y="292"/>
                  </a:lnTo>
                  <a:lnTo>
                    <a:pt x="203" y="335"/>
                  </a:lnTo>
                  <a:lnTo>
                    <a:pt x="232" y="376"/>
                  </a:lnTo>
                  <a:lnTo>
                    <a:pt x="259" y="418"/>
                  </a:lnTo>
                  <a:lnTo>
                    <a:pt x="278" y="371"/>
                  </a:lnTo>
                  <a:lnTo>
                    <a:pt x="291" y="328"/>
                  </a:lnTo>
                  <a:lnTo>
                    <a:pt x="299" y="288"/>
                  </a:lnTo>
                  <a:lnTo>
                    <a:pt x="301" y="249"/>
                  </a:lnTo>
                  <a:lnTo>
                    <a:pt x="297" y="212"/>
                  </a:lnTo>
                  <a:lnTo>
                    <a:pt x="286" y="176"/>
                  </a:lnTo>
                  <a:lnTo>
                    <a:pt x="269" y="141"/>
                  </a:lnTo>
                  <a:lnTo>
                    <a:pt x="247" y="107"/>
                  </a:lnTo>
                  <a:lnTo>
                    <a:pt x="217" y="72"/>
                  </a:lnTo>
                  <a:lnTo>
                    <a:pt x="181" y="36"/>
                  </a:lnTo>
                  <a:lnTo>
                    <a:pt x="138" y="0"/>
                  </a:lnTo>
                  <a:lnTo>
                    <a:pt x="123" y="27"/>
                  </a:lnTo>
                  <a:lnTo>
                    <a:pt x="107" y="53"/>
                  </a:lnTo>
                  <a:lnTo>
                    <a:pt x="90" y="81"/>
                  </a:lnTo>
                  <a:lnTo>
                    <a:pt x="71" y="107"/>
                  </a:lnTo>
                  <a:lnTo>
                    <a:pt x="54" y="134"/>
                  </a:lnTo>
                  <a:lnTo>
                    <a:pt x="39" y="161"/>
                  </a:lnTo>
                  <a:lnTo>
                    <a:pt x="25" y="190"/>
                  </a:lnTo>
                  <a:lnTo>
                    <a:pt x="13" y="219"/>
                  </a:lnTo>
                  <a:lnTo>
                    <a:pt x="4" y="250"/>
                  </a:lnTo>
                  <a:lnTo>
                    <a:pt x="0" y="282"/>
                  </a:lnTo>
                  <a:lnTo>
                    <a:pt x="0" y="316"/>
                  </a:lnTo>
                  <a:lnTo>
                    <a:pt x="5" y="353"/>
                  </a:lnTo>
                  <a:lnTo>
                    <a:pt x="15" y="392"/>
                  </a:lnTo>
                  <a:lnTo>
                    <a:pt x="34" y="432"/>
                  </a:lnTo>
                  <a:lnTo>
                    <a:pt x="53" y="398"/>
                  </a:lnTo>
                  <a:lnTo>
                    <a:pt x="71" y="367"/>
                  </a:lnTo>
                  <a:lnTo>
                    <a:pt x="88" y="337"/>
                  </a:lnTo>
                  <a:lnTo>
                    <a:pt x="105" y="307"/>
                  </a:lnTo>
                  <a:lnTo>
                    <a:pt x="123" y="277"/>
                  </a:lnTo>
                  <a:lnTo>
                    <a:pt x="142" y="243"/>
                  </a:lnTo>
                  <a:close/>
                </a:path>
              </a:pathLst>
            </a:custGeom>
            <a:solidFill>
              <a:srgbClr val="95C53E"/>
            </a:solidFill>
            <a:ln w="0">
              <a:solidFill>
                <a:srgbClr val="95C53E"/>
              </a:solidFill>
              <a:prstDash val="solid"/>
              <a:round/>
            </a:ln>
          </p:spPr>
          <p:txBody>
            <a:bodyPr vert="horz" wrap="square" lIns="91440" tIns="45720" rIns="91440" bIns="45720" numCol="1" anchor="t" anchorCtr="0" compatLnSpc="1"/>
            <a:lstStyle/>
            <a:p>
              <a:endParaRPr lang="zh-CN" altLang="en-US"/>
            </a:p>
          </p:txBody>
        </p:sp>
        <p:sp>
          <p:nvSpPr>
            <p:cNvPr id="10" name="Freeform 9"/>
            <p:cNvSpPr/>
            <p:nvPr/>
          </p:nvSpPr>
          <p:spPr bwMode="auto">
            <a:xfrm>
              <a:off x="10518578" y="5175879"/>
              <a:ext cx="21054" cy="125953"/>
            </a:xfrm>
            <a:custGeom>
              <a:avLst/>
              <a:gdLst>
                <a:gd name="T0" fmla="*/ 28 w 57"/>
                <a:gd name="T1" fmla="*/ 341 h 341"/>
                <a:gd name="T2" fmla="*/ 39 w 57"/>
                <a:gd name="T3" fmla="*/ 339 h 341"/>
                <a:gd name="T4" fmla="*/ 48 w 57"/>
                <a:gd name="T5" fmla="*/ 332 h 341"/>
                <a:gd name="T6" fmla="*/ 54 w 57"/>
                <a:gd name="T7" fmla="*/ 323 h 341"/>
                <a:gd name="T8" fmla="*/ 57 w 57"/>
                <a:gd name="T9" fmla="*/ 313 h 341"/>
                <a:gd name="T10" fmla="*/ 57 w 57"/>
                <a:gd name="T11" fmla="*/ 307 h 341"/>
                <a:gd name="T12" fmla="*/ 56 w 57"/>
                <a:gd name="T13" fmla="*/ 303 h 341"/>
                <a:gd name="T14" fmla="*/ 30 w 57"/>
                <a:gd name="T15" fmla="*/ 0 h 341"/>
                <a:gd name="T16" fmla="*/ 1 w 57"/>
                <a:gd name="T17" fmla="*/ 303 h 341"/>
                <a:gd name="T18" fmla="*/ 0 w 57"/>
                <a:gd name="T19" fmla="*/ 307 h 341"/>
                <a:gd name="T20" fmla="*/ 0 w 57"/>
                <a:gd name="T21" fmla="*/ 313 h 341"/>
                <a:gd name="T22" fmla="*/ 2 w 57"/>
                <a:gd name="T23" fmla="*/ 323 h 341"/>
                <a:gd name="T24" fmla="*/ 7 w 57"/>
                <a:gd name="T25" fmla="*/ 332 h 341"/>
                <a:gd name="T26" fmla="*/ 17 w 57"/>
                <a:gd name="T27" fmla="*/ 339 h 341"/>
                <a:gd name="T28" fmla="*/ 28 w 57"/>
                <a:gd name="T29"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341">
                  <a:moveTo>
                    <a:pt x="28" y="341"/>
                  </a:moveTo>
                  <a:lnTo>
                    <a:pt x="39" y="339"/>
                  </a:lnTo>
                  <a:lnTo>
                    <a:pt x="48" y="332"/>
                  </a:lnTo>
                  <a:lnTo>
                    <a:pt x="54" y="323"/>
                  </a:lnTo>
                  <a:lnTo>
                    <a:pt x="57" y="313"/>
                  </a:lnTo>
                  <a:lnTo>
                    <a:pt x="57" y="307"/>
                  </a:lnTo>
                  <a:lnTo>
                    <a:pt x="56" y="303"/>
                  </a:lnTo>
                  <a:lnTo>
                    <a:pt x="30" y="0"/>
                  </a:lnTo>
                  <a:lnTo>
                    <a:pt x="1" y="303"/>
                  </a:lnTo>
                  <a:lnTo>
                    <a:pt x="0" y="307"/>
                  </a:lnTo>
                  <a:lnTo>
                    <a:pt x="0" y="313"/>
                  </a:lnTo>
                  <a:lnTo>
                    <a:pt x="2" y="323"/>
                  </a:lnTo>
                  <a:lnTo>
                    <a:pt x="7" y="332"/>
                  </a:lnTo>
                  <a:lnTo>
                    <a:pt x="17" y="339"/>
                  </a:lnTo>
                  <a:lnTo>
                    <a:pt x="28" y="341"/>
                  </a:lnTo>
                  <a:close/>
                </a:path>
              </a:pathLst>
            </a:custGeom>
            <a:solidFill>
              <a:srgbClr val="95C53E"/>
            </a:solidFill>
            <a:ln w="0">
              <a:solidFill>
                <a:srgbClr val="95C53E"/>
              </a:solidFill>
              <a:prstDash val="solid"/>
              <a:round/>
            </a:ln>
          </p:spPr>
          <p:txBody>
            <a:bodyPr vert="horz" wrap="square" lIns="91440" tIns="45720" rIns="91440" bIns="45720" numCol="1" anchor="t" anchorCtr="0" compatLnSpc="1"/>
            <a:lstStyle/>
            <a:p>
              <a:endParaRPr lang="zh-CN" altLang="en-US"/>
            </a:p>
          </p:txBody>
        </p:sp>
        <p:sp>
          <p:nvSpPr>
            <p:cNvPr id="11" name="Freeform 10"/>
            <p:cNvSpPr>
              <a:spLocks noEditPoints="1"/>
            </p:cNvSpPr>
            <p:nvPr/>
          </p:nvSpPr>
          <p:spPr bwMode="auto">
            <a:xfrm>
              <a:off x="10245249" y="4712328"/>
              <a:ext cx="586180" cy="406300"/>
            </a:xfrm>
            <a:custGeom>
              <a:avLst/>
              <a:gdLst>
                <a:gd name="T0" fmla="*/ 1587 w 1587"/>
                <a:gd name="T1" fmla="*/ 1100 h 1100"/>
                <a:gd name="T2" fmla="*/ 0 w 1587"/>
                <a:gd name="T3" fmla="*/ 1100 h 1100"/>
                <a:gd name="T4" fmla="*/ 0 w 1587"/>
                <a:gd name="T5" fmla="*/ 0 h 1100"/>
                <a:gd name="T6" fmla="*/ 1587 w 1587"/>
                <a:gd name="T7" fmla="*/ 0 h 1100"/>
                <a:gd name="T8" fmla="*/ 1587 w 1587"/>
                <a:gd name="T9" fmla="*/ 1100 h 1100"/>
                <a:gd name="T10" fmla="*/ 1587 w 1587"/>
                <a:gd name="T11" fmla="*/ 1100 h 1100"/>
                <a:gd name="T12" fmla="*/ 332 w 1587"/>
                <a:gd name="T13" fmla="*/ 770 h 1100"/>
                <a:gd name="T14" fmla="*/ 1257 w 1587"/>
                <a:gd name="T15" fmla="*/ 770 h 1100"/>
                <a:gd name="T16" fmla="*/ 1257 w 1587"/>
                <a:gd name="T17" fmla="*/ 331 h 1100"/>
                <a:gd name="T18" fmla="*/ 332 w 1587"/>
                <a:gd name="T19" fmla="*/ 331 h 1100"/>
                <a:gd name="T20" fmla="*/ 332 w 1587"/>
                <a:gd name="T21" fmla="*/ 77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7" h="1100">
                  <a:moveTo>
                    <a:pt x="1587" y="1100"/>
                  </a:moveTo>
                  <a:lnTo>
                    <a:pt x="0" y="1100"/>
                  </a:lnTo>
                  <a:lnTo>
                    <a:pt x="0" y="0"/>
                  </a:lnTo>
                  <a:lnTo>
                    <a:pt x="1587" y="0"/>
                  </a:lnTo>
                  <a:lnTo>
                    <a:pt x="1587" y="1100"/>
                  </a:lnTo>
                  <a:lnTo>
                    <a:pt x="1587" y="1100"/>
                  </a:lnTo>
                  <a:close/>
                  <a:moveTo>
                    <a:pt x="332" y="770"/>
                  </a:moveTo>
                  <a:lnTo>
                    <a:pt x="1257" y="770"/>
                  </a:lnTo>
                  <a:lnTo>
                    <a:pt x="1257" y="331"/>
                  </a:lnTo>
                  <a:lnTo>
                    <a:pt x="332" y="331"/>
                  </a:lnTo>
                  <a:lnTo>
                    <a:pt x="332" y="770"/>
                  </a:lnTo>
                  <a:close/>
                </a:path>
              </a:pathLst>
            </a:custGeom>
            <a:solidFill>
              <a:srgbClr val="95C53E"/>
            </a:solidFill>
            <a:ln w="0">
              <a:solidFill>
                <a:srgbClr val="95C53E"/>
              </a:solid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prstClr val="white"/>
                </a:solidFill>
              </a:rPr>
              <a:t>危险化学品运输的安全要求</a:t>
            </a:r>
            <a:endParaRPr lang="zh-CN" altLang="en-US" dirty="0">
              <a:solidFill>
                <a:prstClr val="white"/>
              </a:solidFill>
            </a:endParaRPr>
          </a:p>
        </p:txBody>
      </p:sp>
      <p:sp>
        <p:nvSpPr>
          <p:cNvPr id="4" name="矩形 3"/>
          <p:cNvSpPr/>
          <p:nvPr/>
        </p:nvSpPr>
        <p:spPr>
          <a:xfrm>
            <a:off x="2687329" y="2286624"/>
            <a:ext cx="6267485" cy="461665"/>
          </a:xfrm>
          <a:prstGeom prst="rect">
            <a:avLst/>
          </a:prstGeom>
          <a:ln>
            <a:noFill/>
          </a:ln>
        </p:spPr>
        <p:txBody>
          <a:bodyPr wrap="square">
            <a:spAutoFit/>
          </a:bodyPr>
          <a:lstStyle/>
          <a:p>
            <a:pPr algn="ctr"/>
            <a:r>
              <a:rPr lang="zh-CN" altLang="en-US" sz="2400" b="1" dirty="0">
                <a:solidFill>
                  <a:srgbClr val="0E8146"/>
                </a:solidFill>
                <a:latin typeface="微软雅黑" panose="020B0503020204020204" pitchFamily="34" charset="-122"/>
                <a:ea typeface="微软雅黑" panose="020B0503020204020204" pitchFamily="34" charset="-122"/>
              </a:rPr>
              <a:t>抓好</a:t>
            </a:r>
            <a:r>
              <a:rPr lang="zh-CN" altLang="en-US" sz="2400" b="1" dirty="0" smtClean="0">
                <a:solidFill>
                  <a:srgbClr val="0E8146"/>
                </a:solidFill>
                <a:latin typeface="微软雅黑" panose="020B0503020204020204" pitchFamily="34" charset="-122"/>
                <a:ea typeface="微软雅黑" panose="020B0503020204020204" pitchFamily="34" charset="-122"/>
              </a:rPr>
              <a:t>“三落实”：</a:t>
            </a:r>
            <a:r>
              <a:rPr lang="zh-CN" altLang="en-US" sz="2400" b="1" dirty="0">
                <a:solidFill>
                  <a:srgbClr val="0E8146"/>
                </a:solidFill>
                <a:latin typeface="微软雅黑" panose="020B0503020204020204" pitchFamily="34" charset="-122"/>
                <a:ea typeface="微软雅黑" panose="020B0503020204020204" pitchFamily="34" charset="-122"/>
              </a:rPr>
              <a:t>发货、装货、提货</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5" name="矩形 4"/>
          <p:cNvSpPr/>
          <p:nvPr/>
        </p:nvSpPr>
        <p:spPr>
          <a:xfrm>
            <a:off x="2687329" y="1596663"/>
            <a:ext cx="6267485" cy="461665"/>
          </a:xfrm>
          <a:prstGeom prst="rect">
            <a:avLst/>
          </a:prstGeom>
          <a:ln>
            <a:noFill/>
          </a:ln>
        </p:spPr>
        <p:txBody>
          <a:bodyPr wrap="square">
            <a:spAutoFit/>
          </a:bodyPr>
          <a:lstStyle/>
          <a:p>
            <a:pPr algn="ctr"/>
            <a:r>
              <a:rPr lang="zh-CN" altLang="en-US" sz="2400" b="1" dirty="0">
                <a:solidFill>
                  <a:srgbClr val="0E8146"/>
                </a:solidFill>
                <a:latin typeface="微软雅黑" panose="020B0503020204020204" pitchFamily="34" charset="-122"/>
                <a:ea typeface="微软雅黑" panose="020B0503020204020204" pitchFamily="34" charset="-122"/>
              </a:rPr>
              <a:t>做到</a:t>
            </a:r>
            <a:r>
              <a:rPr lang="zh-CN" altLang="en-US" sz="2400" b="1" dirty="0" smtClean="0">
                <a:solidFill>
                  <a:srgbClr val="0E8146"/>
                </a:solidFill>
                <a:latin typeface="微软雅黑" panose="020B0503020204020204" pitchFamily="34" charset="-122"/>
                <a:ea typeface="微软雅黑" panose="020B0503020204020204" pitchFamily="34" charset="-122"/>
              </a:rPr>
              <a:t>“三定”：</a:t>
            </a:r>
            <a:r>
              <a:rPr lang="zh-CN" altLang="en-US" sz="2400" b="1" dirty="0">
                <a:solidFill>
                  <a:srgbClr val="0E8146"/>
                </a:solidFill>
                <a:latin typeface="微软雅黑" panose="020B0503020204020204" pitchFamily="34" charset="-122"/>
                <a:ea typeface="微软雅黑" panose="020B0503020204020204" pitchFamily="34" charset="-122"/>
              </a:rPr>
              <a:t>定人、定车、定点</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7" name="文本占位符 152577"/>
          <p:cNvSpPr txBox="1">
            <a:spLocks noChangeArrowheads="1"/>
          </p:cNvSpPr>
          <p:nvPr/>
        </p:nvSpPr>
        <p:spPr>
          <a:xfrm>
            <a:off x="1957162" y="3362182"/>
            <a:ext cx="8605735" cy="2506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Aft>
                <a:spcPct val="0"/>
              </a:spcAft>
              <a:buClr>
                <a:srgbClr val="95C53E"/>
              </a:buClr>
              <a:buNone/>
            </a:pPr>
            <a:r>
              <a:rPr lang="zh-CN" altLang="en-US" sz="2000" b="1" dirty="0" smtClean="0">
                <a:solidFill>
                  <a:srgbClr val="0E8146"/>
                </a:solidFill>
                <a:latin typeface="微软雅黑" panose="020B0503020204020204" pitchFamily="34" charset="-122"/>
                <a:ea typeface="微软雅黑" panose="020B0503020204020204" pitchFamily="34" charset="-122"/>
              </a:rPr>
              <a:t>【案例】</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1987</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年</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6</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月，安徽省某集市发生一起液氨汽车槽车爆炸事件，死亡</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10</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人，伤</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62</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人，</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87</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人中毒</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a:t>
            </a:r>
            <a:endParaRPr lang="en-US" altLang="zh-CN" sz="2000" dirty="0" smtClean="0">
              <a:solidFill>
                <a:srgbClr val="E7E6E6">
                  <a:lumMod val="25000"/>
                </a:srgbClr>
              </a:solidFill>
              <a:latin typeface="微软雅黑" panose="020B0503020204020204" pitchFamily="34" charset="-122"/>
              <a:ea typeface="微软雅黑" panose="020B0503020204020204" pitchFamily="34" charset="-122"/>
            </a:endParaRPr>
          </a:p>
          <a:p>
            <a:pPr marL="0" indent="0" fontAlgn="base">
              <a:lnSpc>
                <a:spcPct val="150000"/>
              </a:lnSpc>
              <a:spcAft>
                <a:spcPct val="0"/>
              </a:spcAft>
              <a:buClr>
                <a:srgbClr val="95C53E"/>
              </a:buClr>
              <a:buNone/>
            </a:pPr>
            <a:r>
              <a:rPr lang="zh-CN" altLang="en-US" sz="2000" b="1" dirty="0" smtClean="0">
                <a:solidFill>
                  <a:srgbClr val="0E8146"/>
                </a:solidFill>
                <a:latin typeface="微软雅黑" panose="020B0503020204020204" pitchFamily="34" charset="-122"/>
                <a:ea typeface="微软雅黑" panose="020B0503020204020204" pitchFamily="34" charset="-122"/>
              </a:rPr>
              <a:t>【事故原因】</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该省某化肥厂外借来一台氨罐，去邻县化肥厂购买液氨，返回时路经某集市，由于液氨罐质量较差，在颠簸中导致焊缝开裂，液氨泄露。加之本次运输违反了国家有关液化气体槽车规范，行车路线和时间均未向公安部门申请，结果酿成大祸。</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044479" y="3047057"/>
            <a:ext cx="9820591" cy="0"/>
          </a:xfrm>
          <a:prstGeom prst="line">
            <a:avLst/>
          </a:prstGeom>
          <a:ln>
            <a:solidFill>
              <a:srgbClr val="0E814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文本占位符 139265"/>
          <p:cNvSpPr>
            <a:spLocks noGrp="1" noChangeArrowheads="1"/>
          </p:cNvSpPr>
          <p:nvPr>
            <p:ph type="body" idx="4294967295"/>
          </p:nvPr>
        </p:nvSpPr>
        <p:spPr>
          <a:xfrm>
            <a:off x="1613336" y="1804100"/>
            <a:ext cx="9264869" cy="3797300"/>
          </a:xfrm>
          <a:prstGeom prst="rect">
            <a:avLst/>
          </a:prstGeom>
        </p:spPr>
        <p:txBody>
          <a:bodyPr/>
          <a:lstStyle/>
          <a:p>
            <a:pPr marL="342900" indent="-342900" fontAlgn="base">
              <a:lnSpc>
                <a:spcPct val="10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危险品储存</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安排</a:t>
            </a:r>
            <a:r>
              <a:rPr lang="zh-CN" altLang="en-US" sz="2000" b="1" dirty="0" smtClean="0">
                <a:solidFill>
                  <a:srgbClr val="0E8146"/>
                </a:solidFill>
                <a:latin typeface="微软雅黑" panose="020B0503020204020204" pitchFamily="34" charset="-122"/>
                <a:ea typeface="微软雅黑" panose="020B0503020204020204" pitchFamily="34" charset="-122"/>
              </a:rPr>
              <a:t>取决于危险品的分类、分项、容器类型、存储方式和消防要求</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0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遇火、遇湿、遇潮能引起爆炸或发生化学反应，</a:t>
            </a:r>
            <a:r>
              <a:rPr lang="zh-CN" altLang="en-US" sz="2000" b="1" dirty="0">
                <a:solidFill>
                  <a:srgbClr val="0E8146"/>
                </a:solidFill>
                <a:latin typeface="微软雅黑" panose="020B0503020204020204" pitchFamily="34" charset="-122"/>
                <a:ea typeface="微软雅黑" panose="020B0503020204020204" pitchFamily="34" charset="-122"/>
              </a:rPr>
              <a:t>产生有毒气体的危险品</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不得在露天或在潮湿、积水的建筑物中</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储存</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00000"/>
              </a:lnSpc>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受日光照射能发生化学反应引起燃烧、爆炸、分解、化合或能</a:t>
            </a:r>
            <a:r>
              <a:rPr lang="zh-CN" altLang="en-US" sz="2000" b="1" dirty="0">
                <a:solidFill>
                  <a:srgbClr val="0E8146"/>
                </a:solidFill>
                <a:latin typeface="微软雅黑" panose="020B0503020204020204" pitchFamily="34" charset="-122"/>
                <a:ea typeface="微软雅黑" panose="020B0503020204020204" pitchFamily="34" charset="-122"/>
              </a:rPr>
              <a:t>产生有毒气体的危险品</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应储存在一级建筑物</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中</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00000"/>
              </a:lnSpc>
              <a:spcAft>
                <a:spcPct val="0"/>
              </a:spcAft>
              <a:buClr>
                <a:srgbClr val="95C53E"/>
              </a:buClr>
              <a:buFont typeface="Wingdings" panose="05000000000000000000" pitchFamily="2" charset="2"/>
              <a:buChar char="l"/>
            </a:pPr>
            <a:r>
              <a:rPr lang="zh-CN" altLang="en-US" sz="2000" b="1" dirty="0">
                <a:solidFill>
                  <a:srgbClr val="0E8146"/>
                </a:solidFill>
                <a:latin typeface="微软雅黑" panose="020B0503020204020204" pitchFamily="34" charset="-122"/>
                <a:ea typeface="微软雅黑" panose="020B0503020204020204" pitchFamily="34" charset="-122"/>
              </a:rPr>
              <a:t>爆炸物品</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不准和其他类物品同</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储</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00000"/>
              </a:lnSpc>
              <a:spcAft>
                <a:spcPct val="0"/>
              </a:spcAft>
              <a:buClr>
                <a:srgbClr val="95C53E"/>
              </a:buClr>
              <a:buFont typeface="Wingdings" panose="05000000000000000000" pitchFamily="2" charset="2"/>
              <a:buChar char="l"/>
            </a:pPr>
            <a:r>
              <a:rPr lang="zh-CN" altLang="en-US" sz="2000" b="1" dirty="0">
                <a:solidFill>
                  <a:srgbClr val="0E8146"/>
                </a:solidFill>
                <a:latin typeface="微软雅黑" panose="020B0503020204020204" pitchFamily="34" charset="-122"/>
                <a:ea typeface="微软雅黑" panose="020B0503020204020204" pitchFamily="34" charset="-122"/>
              </a:rPr>
              <a:t>压缩气体和液化气体</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必须于爆炸物品、氧化剂、易燃物品、自然物品、腐蚀性物品隔离</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储存</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00000"/>
              </a:lnSpc>
              <a:spcAft>
                <a:spcPct val="0"/>
              </a:spcAft>
              <a:buClr>
                <a:srgbClr val="95C53E"/>
              </a:buClr>
              <a:buFont typeface="Wingdings" panose="05000000000000000000" pitchFamily="2" charset="2"/>
              <a:buChar char="l"/>
            </a:pPr>
            <a:r>
              <a:rPr lang="zh-CN" altLang="en-US" sz="2000" b="1" dirty="0">
                <a:solidFill>
                  <a:srgbClr val="0E8146"/>
                </a:solidFill>
                <a:latin typeface="微软雅黑" panose="020B0503020204020204" pitchFamily="34" charset="-122"/>
                <a:ea typeface="微软雅黑" panose="020B0503020204020204" pitchFamily="34" charset="-122"/>
              </a:rPr>
              <a:t>易燃液体、遇湿燃烧物品、易燃固体</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不得与氧化剂混合</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储存</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00000"/>
              </a:lnSpc>
              <a:spcAft>
                <a:spcPct val="0"/>
              </a:spcAft>
              <a:buClr>
                <a:srgbClr val="95C53E"/>
              </a:buClr>
              <a:buFont typeface="Wingdings" panose="05000000000000000000" pitchFamily="2" charset="2"/>
              <a:buChar char="l"/>
            </a:pPr>
            <a:r>
              <a:rPr lang="zh-CN" altLang="en-US" sz="2000" b="1" dirty="0">
                <a:solidFill>
                  <a:srgbClr val="0E8146"/>
                </a:solidFill>
                <a:latin typeface="微软雅黑" panose="020B0503020204020204" pitchFamily="34" charset="-122"/>
                <a:ea typeface="微软雅黑" panose="020B0503020204020204" pitchFamily="34" charset="-122"/>
              </a:rPr>
              <a:t>有毒物品</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应储存在阴凉、通风、干燥的</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场所</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100000"/>
              </a:lnSpc>
              <a:spcAft>
                <a:spcPct val="0"/>
              </a:spcAft>
              <a:buClr>
                <a:srgbClr val="95C53E"/>
              </a:buClr>
              <a:buFont typeface="Wingdings" panose="05000000000000000000" pitchFamily="2" charset="2"/>
              <a:buChar char="l"/>
            </a:pPr>
            <a:r>
              <a:rPr lang="zh-CN" altLang="en-US" sz="2000" b="1" dirty="0">
                <a:solidFill>
                  <a:srgbClr val="0E8146"/>
                </a:solidFill>
                <a:latin typeface="微软雅黑" panose="020B0503020204020204" pitchFamily="34" charset="-122"/>
                <a:ea typeface="微软雅黑" panose="020B0503020204020204" pitchFamily="34" charset="-122"/>
              </a:rPr>
              <a:t>腐蚀性物品</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，包装必须严密，不允许</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泄漏</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6"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储存安排及储存量限制</a:t>
            </a:r>
            <a:endParaRPr lang="zh-CN" altLang="en-US"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储存安排及储存量限制</a:t>
            </a:r>
            <a:endParaRPr lang="zh-CN" altLang="en-US" dirty="0"/>
          </a:p>
        </p:txBody>
      </p:sp>
      <p:sp>
        <p:nvSpPr>
          <p:cNvPr id="7" name="文本占位符 135169"/>
          <p:cNvSpPr txBox="1">
            <a:spLocks noChangeArrowheads="1"/>
          </p:cNvSpPr>
          <p:nvPr/>
        </p:nvSpPr>
        <p:spPr>
          <a:xfrm>
            <a:off x="2023844" y="1794203"/>
            <a:ext cx="7772400" cy="4121150"/>
          </a:xfrm>
          <a:prstGeom prst="rect">
            <a:avLst/>
          </a:prstGeom>
        </p:spPr>
        <p:txBody>
          <a:bodyPr/>
          <a:lstStyle>
            <a:defPPr>
              <a:defRPr lang="zh-CN"/>
            </a:defPPr>
            <a:lvl1pPr indent="0" fontAlgn="base">
              <a:lnSpc>
                <a:spcPct val="150000"/>
              </a:lnSpc>
              <a:spcBef>
                <a:spcPts val="1000"/>
              </a:spcBef>
              <a:spcAft>
                <a:spcPct val="0"/>
              </a:spcAft>
              <a:buClr>
                <a:srgbClr val="95C53E"/>
              </a:buClr>
              <a:buFont typeface="Arial" panose="020B0604020202020204" pitchFamily="34" charset="0"/>
              <a:buNone/>
              <a:defRPr sz="2000" b="1">
                <a:solidFill>
                  <a:srgbClr val="0E8146"/>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smtClean="0"/>
              <a:t>【案例】</a:t>
            </a:r>
            <a:r>
              <a:rPr lang="en-US" altLang="zh-CN" b="0" dirty="0">
                <a:solidFill>
                  <a:schemeClr val="bg2">
                    <a:lumMod val="25000"/>
                  </a:schemeClr>
                </a:solidFill>
              </a:rPr>
              <a:t>1999</a:t>
            </a:r>
            <a:r>
              <a:rPr lang="zh-CN" altLang="en-US" b="0" dirty="0">
                <a:solidFill>
                  <a:schemeClr val="bg2">
                    <a:lumMod val="25000"/>
                  </a:schemeClr>
                </a:solidFill>
              </a:rPr>
              <a:t>年</a:t>
            </a:r>
            <a:r>
              <a:rPr lang="en-US" altLang="zh-CN" b="0" dirty="0">
                <a:solidFill>
                  <a:schemeClr val="bg2">
                    <a:lumMod val="25000"/>
                  </a:schemeClr>
                </a:solidFill>
              </a:rPr>
              <a:t>6</a:t>
            </a:r>
            <a:r>
              <a:rPr lang="zh-CN" altLang="en-US" b="0" dirty="0">
                <a:solidFill>
                  <a:schemeClr val="bg2">
                    <a:lumMod val="25000"/>
                  </a:schemeClr>
                </a:solidFill>
              </a:rPr>
              <a:t>月，湖南湘潭市某精细化工有限公司装有化学危险品的原料仓库发生特大火灾，</a:t>
            </a:r>
            <a:r>
              <a:rPr lang="en-US" altLang="zh-CN" b="0" dirty="0">
                <a:solidFill>
                  <a:schemeClr val="bg2">
                    <a:lumMod val="25000"/>
                  </a:schemeClr>
                </a:solidFill>
              </a:rPr>
              <a:t>800m2 </a:t>
            </a:r>
            <a:r>
              <a:rPr lang="zh-CN" altLang="en-US" b="0" dirty="0">
                <a:solidFill>
                  <a:schemeClr val="bg2">
                    <a:lumMod val="25000"/>
                  </a:schemeClr>
                </a:solidFill>
              </a:rPr>
              <a:t>的简易原料仓库被烧掉一半，烧毁化工原料</a:t>
            </a:r>
            <a:r>
              <a:rPr lang="en-US" altLang="zh-CN" b="0" dirty="0">
                <a:solidFill>
                  <a:schemeClr val="bg2">
                    <a:lumMod val="25000"/>
                  </a:schemeClr>
                </a:solidFill>
              </a:rPr>
              <a:t>51</a:t>
            </a:r>
            <a:r>
              <a:rPr lang="zh-CN" altLang="en-US" b="0" dirty="0">
                <a:solidFill>
                  <a:schemeClr val="bg2">
                    <a:lumMod val="25000"/>
                  </a:schemeClr>
                </a:solidFill>
              </a:rPr>
              <a:t>种，直接财产损失</a:t>
            </a:r>
            <a:r>
              <a:rPr lang="en-US" altLang="zh-CN" b="0" dirty="0">
                <a:solidFill>
                  <a:schemeClr val="bg2">
                    <a:lumMod val="25000"/>
                  </a:schemeClr>
                </a:solidFill>
              </a:rPr>
              <a:t>238</a:t>
            </a:r>
            <a:r>
              <a:rPr lang="zh-CN" altLang="en-US" b="0" dirty="0">
                <a:solidFill>
                  <a:schemeClr val="bg2">
                    <a:lumMod val="25000"/>
                  </a:schemeClr>
                </a:solidFill>
              </a:rPr>
              <a:t>万元。</a:t>
            </a:r>
            <a:r>
              <a:rPr lang="en-US" altLang="zh-CN" b="0" dirty="0">
                <a:solidFill>
                  <a:schemeClr val="bg2">
                    <a:lumMod val="25000"/>
                  </a:schemeClr>
                </a:solidFill>
              </a:rPr>
              <a:t>14</a:t>
            </a:r>
            <a:r>
              <a:rPr lang="zh-CN" altLang="en-US" b="0" dirty="0">
                <a:solidFill>
                  <a:schemeClr val="bg2">
                    <a:lumMod val="25000"/>
                  </a:schemeClr>
                </a:solidFill>
              </a:rPr>
              <a:t>名消防官兵、</a:t>
            </a:r>
            <a:r>
              <a:rPr lang="en-US" altLang="zh-CN" b="0" dirty="0">
                <a:solidFill>
                  <a:schemeClr val="bg2">
                    <a:lumMod val="25000"/>
                  </a:schemeClr>
                </a:solidFill>
              </a:rPr>
              <a:t>5</a:t>
            </a:r>
            <a:r>
              <a:rPr lang="zh-CN" altLang="en-US" b="0" dirty="0">
                <a:solidFill>
                  <a:schemeClr val="bg2">
                    <a:lumMod val="25000"/>
                  </a:schemeClr>
                </a:solidFill>
              </a:rPr>
              <a:t>名企业专职消防队员在灭火时中毒</a:t>
            </a:r>
            <a:r>
              <a:rPr lang="zh-CN" altLang="en-US" b="0" dirty="0" smtClean="0">
                <a:solidFill>
                  <a:schemeClr val="bg2">
                    <a:lumMod val="25000"/>
                  </a:schemeClr>
                </a:solidFill>
              </a:rPr>
              <a:t>。</a:t>
            </a:r>
            <a:endParaRPr lang="zh-CN" altLang="en-US" b="0" dirty="0">
              <a:solidFill>
                <a:schemeClr val="bg2">
                  <a:lumMod val="25000"/>
                </a:schemeClr>
              </a:solidFill>
            </a:endParaRPr>
          </a:p>
          <a:p>
            <a:r>
              <a:rPr lang="zh-CN" altLang="en-US" dirty="0" smtClean="0"/>
              <a:t>【事故原因】</a:t>
            </a:r>
            <a:r>
              <a:rPr lang="zh-CN" altLang="en-US" b="0" dirty="0">
                <a:solidFill>
                  <a:schemeClr val="bg2">
                    <a:lumMod val="25000"/>
                  </a:schemeClr>
                </a:solidFill>
              </a:rPr>
              <a:t>仓库内存放有氯丙烯、丙烯腈、冰醋酸、亚硝酸钠等危险物品，且</a:t>
            </a:r>
            <a:r>
              <a:rPr lang="zh-CN" altLang="en-US" dirty="0"/>
              <a:t>相互混存，没有防火分隔</a:t>
            </a:r>
            <a:r>
              <a:rPr lang="zh-CN" altLang="en-US" b="0" dirty="0">
                <a:solidFill>
                  <a:schemeClr val="bg2">
                    <a:lumMod val="25000"/>
                  </a:schemeClr>
                </a:solidFill>
              </a:rPr>
              <a:t>，存在部分化学性质相抵触的物品发生过渗漏、散落的事实。起火原因系氯丙烯、丙烯腈等有机易燃物质与重铬酸钠、亚硝酸钠等无机氧化剂混合接触发生分解、放热、聚合等化学反应引起自燃着火成灾。</a:t>
            </a:r>
            <a:endParaRPr lang="zh-CN" altLang="en-US" b="0" dirty="0">
              <a:solidFill>
                <a:schemeClr val="bg2">
                  <a:lumMod val="25000"/>
                </a:schemeClr>
              </a:solidFill>
            </a:endParaRPr>
          </a:p>
          <a:p>
            <a:endParaRPr lang="zh-CN" altLang="en-US"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文本占位符 140289"/>
          <p:cNvSpPr>
            <a:spLocks noGrp="1" noChangeArrowheads="1"/>
          </p:cNvSpPr>
          <p:nvPr>
            <p:ph type="body" idx="4294967295"/>
          </p:nvPr>
        </p:nvSpPr>
        <p:spPr>
          <a:xfrm>
            <a:off x="1751936" y="2177223"/>
            <a:ext cx="6911975" cy="461275"/>
          </a:xfrm>
          <a:prstGeom prst="rect">
            <a:avLst/>
          </a:prstGeom>
        </p:spPr>
        <p:txBody>
          <a:bodyPr/>
          <a:lstStyle/>
          <a:p>
            <a:pPr>
              <a:buClr>
                <a:srgbClr val="0E8146"/>
              </a:buClr>
              <a:buFont typeface="Wingdings" panose="05000000000000000000" pitchFamily="2" charset="2"/>
              <a:buChar char="Ø"/>
            </a:pPr>
            <a:r>
              <a:rPr lang="zh-CN" altLang="en-US" sz="2400" b="1" dirty="0" smtClean="0">
                <a:solidFill>
                  <a:srgbClr val="0E8146"/>
                </a:solidFill>
                <a:latin typeface="微软雅黑" panose="020B0503020204020204" pitchFamily="34" charset="-122"/>
                <a:ea typeface="微软雅黑" panose="020B0503020204020204" pitchFamily="34" charset="-122"/>
              </a:rPr>
              <a:t>  危险品</a:t>
            </a:r>
            <a:r>
              <a:rPr lang="zh-CN" altLang="en-US" sz="2400" b="1" dirty="0">
                <a:solidFill>
                  <a:srgbClr val="0E8146"/>
                </a:solidFill>
                <a:latin typeface="微软雅黑" panose="020B0503020204020204" pitchFamily="34" charset="-122"/>
                <a:ea typeface="微软雅黑" panose="020B0503020204020204" pitchFamily="34" charset="-122"/>
              </a:rPr>
              <a:t>入库时</a:t>
            </a:r>
            <a:endParaRPr lang="en-US" altLang="zh-CN" sz="2400" b="1" dirty="0">
              <a:solidFill>
                <a:srgbClr val="0E8146"/>
              </a:solidFill>
              <a:latin typeface="微软雅黑" panose="020B0503020204020204" pitchFamily="34" charset="-122"/>
              <a:ea typeface="微软雅黑" panose="020B0503020204020204" pitchFamily="34" charset="-122"/>
            </a:endParaRPr>
          </a:p>
          <a:p>
            <a:pPr>
              <a:buClr>
                <a:srgbClr val="0E8146"/>
              </a:buClr>
              <a:buFont typeface="Wingdings" panose="05000000000000000000" pitchFamily="2" charset="2"/>
              <a:buChar char="Ø"/>
            </a:pPr>
            <a:endParaRPr lang="zh-CN" altLang="en-US" sz="2400" b="1" dirty="0">
              <a:solidFill>
                <a:srgbClr val="0E8146"/>
              </a:solidFill>
              <a:latin typeface="微软雅黑" panose="020B0503020204020204" pitchFamily="34" charset="-122"/>
              <a:ea typeface="微软雅黑" panose="020B0503020204020204" pitchFamily="34" charset="-122"/>
            </a:endParaRPr>
          </a:p>
          <a:p>
            <a:pPr>
              <a:buClr>
                <a:srgbClr val="0E8146"/>
              </a:buClr>
              <a:buFont typeface="Wingdings" panose="05000000000000000000" pitchFamily="2" charset="2"/>
              <a:buChar char="Ø"/>
            </a:pP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6"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危险化学品的养护</a:t>
            </a:r>
            <a:endParaRPr lang="zh-CN" altLang="en-US" dirty="0"/>
          </a:p>
        </p:txBody>
      </p:sp>
      <p:sp>
        <p:nvSpPr>
          <p:cNvPr id="2" name="矩形 1"/>
          <p:cNvSpPr/>
          <p:nvPr/>
        </p:nvSpPr>
        <p:spPr>
          <a:xfrm>
            <a:off x="1835944" y="5562140"/>
            <a:ext cx="8520113" cy="461665"/>
          </a:xfrm>
          <a:prstGeom prst="rect">
            <a:avLst/>
          </a:prstGeom>
          <a:ln>
            <a:solidFill>
              <a:srgbClr val="0E8146"/>
            </a:solidFill>
          </a:ln>
        </p:spPr>
        <p:txBody>
          <a:bodyPr wrap="square">
            <a:spAutoFit/>
          </a:bodyPr>
          <a:lstStyle/>
          <a:p>
            <a:pPr algn="ctr"/>
            <a:r>
              <a:rPr lang="zh-CN" altLang="en-US" sz="2400" b="1" dirty="0">
                <a:solidFill>
                  <a:srgbClr val="0E8146"/>
                </a:solidFill>
                <a:latin typeface="微软雅黑" panose="020B0503020204020204" pitchFamily="34" charset="-122"/>
                <a:ea typeface="微软雅黑" panose="020B0503020204020204" pitchFamily="34" charset="-122"/>
              </a:rPr>
              <a:t>库房温度、湿度应严格控制、经常检查，发现变化及时调整</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3" name="矩形 2"/>
          <p:cNvSpPr/>
          <p:nvPr/>
        </p:nvSpPr>
        <p:spPr>
          <a:xfrm>
            <a:off x="2166875" y="4265060"/>
            <a:ext cx="8317186" cy="553998"/>
          </a:xfrm>
          <a:prstGeom prst="rect">
            <a:avLst/>
          </a:prstGeom>
        </p:spPr>
        <p:txBody>
          <a:bodyPr wrap="square">
            <a:spAutoFit/>
          </a:bodyPr>
          <a:lstStyle/>
          <a:p>
            <a:pPr marL="342900" indent="-342900" fontAlgn="base">
              <a:lnSpc>
                <a:spcPct val="150000"/>
              </a:lnSpc>
              <a:spcBef>
                <a:spcPts val="1000"/>
              </a:spcBef>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应采取适当的养护措施，在储存期内定期检查，发现问题，及时</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处理</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4" name="矩形 3"/>
          <p:cNvSpPr/>
          <p:nvPr/>
        </p:nvSpPr>
        <p:spPr>
          <a:xfrm>
            <a:off x="1751936" y="3798101"/>
            <a:ext cx="2883118" cy="424732"/>
          </a:xfrm>
          <a:prstGeom prst="rect">
            <a:avLst/>
          </a:prstGeom>
        </p:spPr>
        <p:txBody>
          <a:bodyPr/>
          <a:lstStyle/>
          <a:p>
            <a:pPr marL="228600" indent="-228600">
              <a:lnSpc>
                <a:spcPct val="90000"/>
              </a:lnSpc>
              <a:spcBef>
                <a:spcPts val="1000"/>
              </a:spcBef>
              <a:buClr>
                <a:srgbClr val="0E8146"/>
              </a:buClr>
              <a:buFont typeface="Wingdings" panose="05000000000000000000" pitchFamily="2" charset="2"/>
              <a:buChar char="Ø"/>
            </a:pPr>
            <a:r>
              <a:rPr lang="zh-CN" altLang="en-US" sz="2400" b="1" dirty="0" smtClean="0">
                <a:solidFill>
                  <a:srgbClr val="0E8146"/>
                </a:solidFill>
                <a:latin typeface="微软雅黑" panose="020B0503020204020204" pitchFamily="34" charset="-122"/>
                <a:ea typeface="微软雅黑" panose="020B0503020204020204" pitchFamily="34" charset="-122"/>
              </a:rPr>
              <a:t>  危险品</a:t>
            </a:r>
            <a:r>
              <a:rPr lang="zh-CN" altLang="en-US" sz="2400" b="1" dirty="0">
                <a:solidFill>
                  <a:srgbClr val="0E8146"/>
                </a:solidFill>
                <a:latin typeface="微软雅黑" panose="020B0503020204020204" pitchFamily="34" charset="-122"/>
                <a:ea typeface="微软雅黑" panose="020B0503020204020204" pitchFamily="34" charset="-122"/>
              </a:rPr>
              <a:t>入库后</a:t>
            </a:r>
            <a:endParaRPr lang="en-US" altLang="zh-CN" sz="2400" b="1" dirty="0">
              <a:solidFill>
                <a:srgbClr val="0E8146"/>
              </a:solidFill>
              <a:latin typeface="微软雅黑" panose="020B0503020204020204" pitchFamily="34" charset="-122"/>
              <a:ea typeface="微软雅黑" panose="020B0503020204020204" pitchFamily="34" charset="-122"/>
            </a:endParaRPr>
          </a:p>
        </p:txBody>
      </p:sp>
      <p:sp>
        <p:nvSpPr>
          <p:cNvPr id="5" name="矩形 4"/>
          <p:cNvSpPr/>
          <p:nvPr/>
        </p:nvSpPr>
        <p:spPr>
          <a:xfrm>
            <a:off x="2159922" y="2782292"/>
            <a:ext cx="8324139" cy="553998"/>
          </a:xfrm>
          <a:prstGeom prst="rect">
            <a:avLst/>
          </a:prstGeom>
        </p:spPr>
        <p:txBody>
          <a:bodyPr wrap="square">
            <a:spAutoFit/>
          </a:bodyPr>
          <a:lstStyle/>
          <a:p>
            <a:pPr marL="342900" indent="-342900" fontAlgn="base">
              <a:lnSpc>
                <a:spcPct val="150000"/>
              </a:lnSpc>
              <a:spcBef>
                <a:spcPts val="1000"/>
              </a:spcBef>
              <a:spcAft>
                <a:spcPct val="0"/>
              </a:spcAft>
              <a:buClr>
                <a:srgbClr val="95C53E"/>
              </a:buClr>
              <a:buFont typeface="Wingdings" panose="05000000000000000000" pitchFamily="2" charset="2"/>
              <a:buChar char="l"/>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应对库房内设置的可燃气体、有毒气体浓度检测报警装置进行</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监视</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文本占位符 145409"/>
          <p:cNvSpPr>
            <a:spLocks noGrp="1" noChangeArrowheads="1"/>
          </p:cNvSpPr>
          <p:nvPr>
            <p:ph type="body" idx="4294967295"/>
          </p:nvPr>
        </p:nvSpPr>
        <p:spPr>
          <a:xfrm>
            <a:off x="2283006" y="2105471"/>
            <a:ext cx="7391477" cy="612666"/>
          </a:xfrm>
          <a:prstGeom prst="rect">
            <a:avLst/>
          </a:prstGeom>
        </p:spPr>
        <p:txBody>
          <a:bodyPr/>
          <a:lstStyle/>
          <a:p>
            <a:pPr>
              <a:buClr>
                <a:srgbClr val="0E8146"/>
              </a:buClr>
              <a:buFont typeface="Wingdings" panose="05000000000000000000" pitchFamily="2" charset="2"/>
              <a:buChar char="Ø"/>
            </a:pPr>
            <a:r>
              <a:rPr lang="zh-CN" altLang="en-US" sz="2400" b="1" dirty="0" smtClean="0">
                <a:solidFill>
                  <a:srgbClr val="0E8146"/>
                </a:solidFill>
                <a:latin typeface="微软雅黑" panose="020B0503020204020204" pitchFamily="34" charset="-122"/>
                <a:ea typeface="微软雅黑" panose="020B0503020204020204" pitchFamily="34" charset="-122"/>
              </a:rPr>
              <a:t>  泄露</a:t>
            </a:r>
            <a:r>
              <a:rPr lang="zh-CN" altLang="en-US" sz="2400" b="1" dirty="0">
                <a:solidFill>
                  <a:srgbClr val="0E8146"/>
                </a:solidFill>
                <a:latin typeface="微软雅黑" panose="020B0503020204020204" pitchFamily="34" charset="-122"/>
                <a:ea typeface="微软雅黑" panose="020B0503020204020204" pitchFamily="34" charset="-122"/>
              </a:rPr>
              <a:t>或渗漏危险品的包装容器应迅速移至安全区域</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6"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废弃物处理</a:t>
            </a:r>
            <a:endParaRPr lang="zh-CN" altLang="en-US" dirty="0"/>
          </a:p>
        </p:txBody>
      </p:sp>
      <p:sp>
        <p:nvSpPr>
          <p:cNvPr id="2" name="矩形 1"/>
          <p:cNvSpPr/>
          <p:nvPr/>
        </p:nvSpPr>
        <p:spPr>
          <a:xfrm>
            <a:off x="2283006" y="1438747"/>
            <a:ext cx="7391477" cy="424732"/>
          </a:xfrm>
          <a:prstGeom prst="rect">
            <a:avLst/>
          </a:prstGeom>
        </p:spPr>
        <p:txBody>
          <a:bodyPr/>
          <a:lstStyle/>
          <a:p>
            <a:pPr marL="228600" indent="-228600">
              <a:lnSpc>
                <a:spcPct val="90000"/>
              </a:lnSpc>
              <a:spcBef>
                <a:spcPts val="1000"/>
              </a:spcBef>
              <a:buClr>
                <a:srgbClr val="0E8146"/>
              </a:buClr>
              <a:buFont typeface="Wingdings" panose="05000000000000000000" pitchFamily="2" charset="2"/>
              <a:buChar char="Ø"/>
            </a:pPr>
            <a:r>
              <a:rPr lang="zh-CN" altLang="en-US" sz="2400" b="1" dirty="0" smtClean="0">
                <a:solidFill>
                  <a:srgbClr val="0E8146"/>
                </a:solidFill>
                <a:latin typeface="微软雅黑" panose="020B0503020204020204" pitchFamily="34" charset="-122"/>
                <a:ea typeface="微软雅黑" panose="020B0503020204020204" pitchFamily="34" charset="-122"/>
              </a:rPr>
              <a:t>  禁止</a:t>
            </a:r>
            <a:r>
              <a:rPr lang="zh-CN" altLang="en-US" sz="2400" b="1" dirty="0">
                <a:solidFill>
                  <a:srgbClr val="0E8146"/>
                </a:solidFill>
                <a:latin typeface="微软雅黑" panose="020B0503020204020204" pitchFamily="34" charset="-122"/>
                <a:ea typeface="微软雅黑" panose="020B0503020204020204" pitchFamily="34" charset="-122"/>
              </a:rPr>
              <a:t>在危险品储存区域内堆积可燃废弃物品</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3" name="矩形 2"/>
          <p:cNvSpPr/>
          <p:nvPr/>
        </p:nvSpPr>
        <p:spPr>
          <a:xfrm>
            <a:off x="455559" y="2589455"/>
            <a:ext cx="11280882" cy="757130"/>
          </a:xfrm>
          <a:prstGeom prst="rect">
            <a:avLst/>
          </a:prstGeom>
        </p:spPr>
        <p:txBody>
          <a:bodyPr/>
          <a:lstStyle/>
          <a:p>
            <a:pPr marL="228600" indent="-228600">
              <a:lnSpc>
                <a:spcPct val="150000"/>
              </a:lnSpc>
              <a:spcBef>
                <a:spcPts val="1000"/>
              </a:spcBef>
              <a:buClr>
                <a:srgbClr val="0E8146"/>
              </a:buClr>
              <a:buFont typeface="Wingdings" panose="05000000000000000000" pitchFamily="2" charset="2"/>
              <a:buChar char="Ø"/>
            </a:pPr>
            <a:r>
              <a:rPr lang="zh-CN" altLang="en-US" sz="2400" b="1" dirty="0" smtClean="0">
                <a:solidFill>
                  <a:srgbClr val="0E8146"/>
                </a:solidFill>
                <a:latin typeface="微软雅黑" panose="020B0503020204020204" pitchFamily="34" charset="-122"/>
                <a:ea typeface="微软雅黑" panose="020B0503020204020204" pitchFamily="34" charset="-122"/>
              </a:rPr>
              <a:t>  按</a:t>
            </a:r>
            <a:r>
              <a:rPr lang="zh-CN" altLang="en-US" sz="2400" b="1" dirty="0">
                <a:solidFill>
                  <a:srgbClr val="0E8146"/>
                </a:solidFill>
                <a:latin typeface="微软雅黑" panose="020B0503020204020204" pitchFamily="34" charset="-122"/>
                <a:ea typeface="微软雅黑" panose="020B0503020204020204" pitchFamily="34" charset="-122"/>
              </a:rPr>
              <a:t>危险品特性，用化学的或物理的方法处理废弃物品</a:t>
            </a:r>
            <a:r>
              <a:rPr lang="zh-CN" altLang="en-US" sz="2400" b="1" dirty="0" smtClean="0">
                <a:solidFill>
                  <a:srgbClr val="0E8146"/>
                </a:solidFill>
                <a:latin typeface="微软雅黑" panose="020B0503020204020204" pitchFamily="34" charset="-122"/>
                <a:ea typeface="微软雅黑" panose="020B0503020204020204" pitchFamily="34" charset="-122"/>
              </a:rPr>
              <a:t>，</a:t>
            </a:r>
            <a:r>
              <a:rPr lang="zh-CN" altLang="en-US" sz="2400" b="1" dirty="0">
                <a:solidFill>
                  <a:srgbClr val="0E8146"/>
                </a:solidFill>
                <a:latin typeface="微软雅黑" panose="020B0503020204020204" pitchFamily="34" charset="-122"/>
                <a:ea typeface="微软雅黑" panose="020B0503020204020204" pitchFamily="34" charset="-122"/>
              </a:rPr>
              <a:t>不得任意抛弃、污染</a:t>
            </a:r>
            <a:r>
              <a:rPr lang="zh-CN" altLang="en-US" sz="2400" b="1" dirty="0" smtClean="0">
                <a:solidFill>
                  <a:srgbClr val="0E8146"/>
                </a:solidFill>
                <a:latin typeface="微软雅黑" panose="020B0503020204020204" pitchFamily="34" charset="-122"/>
                <a:ea typeface="微软雅黑" panose="020B0503020204020204" pitchFamily="34" charset="-122"/>
              </a:rPr>
              <a:t>环境</a:t>
            </a:r>
            <a:endParaRPr lang="zh-CN" altLang="en-US" sz="2400" b="1" dirty="0">
              <a:solidFill>
                <a:srgbClr val="0E8146"/>
              </a:solidFill>
              <a:latin typeface="微软雅黑" panose="020B0503020204020204" pitchFamily="34" charset="-122"/>
              <a:ea typeface="微软雅黑" panose="020B0503020204020204" pitchFamily="34" charset="-122"/>
            </a:endParaRPr>
          </a:p>
          <a:p>
            <a:pPr marL="228600" indent="-228600">
              <a:lnSpc>
                <a:spcPct val="150000"/>
              </a:lnSpc>
              <a:spcBef>
                <a:spcPts val="1000"/>
              </a:spcBef>
              <a:buClr>
                <a:srgbClr val="0E8146"/>
              </a:buClr>
              <a:buFont typeface="Wingdings" panose="05000000000000000000" pitchFamily="2" charset="2"/>
              <a:buChar char="Ø"/>
            </a:pP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4" name="矩形 3"/>
          <p:cNvSpPr/>
          <p:nvPr/>
        </p:nvSpPr>
        <p:spPr>
          <a:xfrm>
            <a:off x="2899499" y="3234497"/>
            <a:ext cx="4123245" cy="424732"/>
          </a:xfrm>
          <a:prstGeom prst="rect">
            <a:avLst/>
          </a:prstGeom>
        </p:spPr>
        <p:txBody>
          <a:bodyPr/>
          <a:lstStyle/>
          <a:p>
            <a:pPr>
              <a:lnSpc>
                <a:spcPct val="90000"/>
              </a:lnSpc>
              <a:spcBef>
                <a:spcPts val="1000"/>
              </a:spcBef>
              <a:buClr>
                <a:srgbClr val="0E8146"/>
              </a:buClr>
            </a:pPr>
            <a:endParaRPr lang="zh-CN" altLang="en-US" sz="2400" b="1" dirty="0">
              <a:solidFill>
                <a:srgbClr val="0E8146"/>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550152" y="3435410"/>
            <a:ext cx="11091696" cy="0"/>
          </a:xfrm>
          <a:prstGeom prst="line">
            <a:avLst/>
          </a:prstGeom>
          <a:ln>
            <a:solidFill>
              <a:srgbClr val="0E8146"/>
            </a:solidFill>
          </a:ln>
        </p:spPr>
        <p:style>
          <a:lnRef idx="1">
            <a:schemeClr val="accent1"/>
          </a:lnRef>
          <a:fillRef idx="0">
            <a:schemeClr val="accent1"/>
          </a:fillRef>
          <a:effectRef idx="0">
            <a:schemeClr val="accent1"/>
          </a:effectRef>
          <a:fontRef idx="minor">
            <a:schemeClr val="tx1"/>
          </a:fontRef>
        </p:style>
      </p:cxnSp>
      <p:sp>
        <p:nvSpPr>
          <p:cNvPr id="11" name="文本占位符 134145"/>
          <p:cNvSpPr txBox="1">
            <a:spLocks noChangeArrowheads="1"/>
          </p:cNvSpPr>
          <p:nvPr/>
        </p:nvSpPr>
        <p:spPr>
          <a:xfrm>
            <a:off x="1313465" y="3613062"/>
            <a:ext cx="9565070" cy="3798887"/>
          </a:xfrm>
          <a:prstGeom prst="rect">
            <a:avLst/>
          </a:prstGeom>
        </p:spPr>
        <p:txBody>
          <a:bodyPr/>
          <a:lstStyle>
            <a:defPPr>
              <a:defRPr lang="zh-CN"/>
            </a:defPPr>
            <a:lvl1pPr indent="0" fontAlgn="base">
              <a:lnSpc>
                <a:spcPct val="150000"/>
              </a:lnSpc>
              <a:spcBef>
                <a:spcPts val="1000"/>
              </a:spcBef>
              <a:spcAft>
                <a:spcPct val="0"/>
              </a:spcAft>
              <a:buClr>
                <a:srgbClr val="95C53E"/>
              </a:buClr>
              <a:buFont typeface="Arial" panose="020B0604020202020204" pitchFamily="34" charset="0"/>
              <a:buNone/>
              <a:defRPr sz="2000" b="1">
                <a:solidFill>
                  <a:srgbClr val="0E8146"/>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smtClean="0"/>
              <a:t>【案例】</a:t>
            </a:r>
            <a:r>
              <a:rPr lang="en-US" altLang="zh-CN" b="0" dirty="0">
                <a:solidFill>
                  <a:schemeClr val="bg2">
                    <a:lumMod val="25000"/>
                  </a:schemeClr>
                </a:solidFill>
              </a:rPr>
              <a:t>1993</a:t>
            </a:r>
            <a:r>
              <a:rPr lang="zh-CN" altLang="en-US" b="0" dirty="0">
                <a:solidFill>
                  <a:schemeClr val="bg2">
                    <a:lumMod val="25000"/>
                  </a:schemeClr>
                </a:solidFill>
              </a:rPr>
              <a:t>年</a:t>
            </a:r>
            <a:r>
              <a:rPr lang="en-US" altLang="zh-CN" b="0" dirty="0">
                <a:solidFill>
                  <a:schemeClr val="bg2">
                    <a:lumMod val="25000"/>
                  </a:schemeClr>
                </a:solidFill>
              </a:rPr>
              <a:t>8</a:t>
            </a:r>
            <a:r>
              <a:rPr lang="zh-CN" altLang="en-US" b="0" dirty="0">
                <a:solidFill>
                  <a:schemeClr val="bg2">
                    <a:lumMod val="25000"/>
                  </a:schemeClr>
                </a:solidFill>
              </a:rPr>
              <a:t>月，广东省深圳市某公司一危险化学品仓库发生特大爆炸事故，死亡</a:t>
            </a:r>
            <a:r>
              <a:rPr lang="en-US" altLang="zh-CN" b="0" dirty="0">
                <a:solidFill>
                  <a:schemeClr val="bg2">
                    <a:lumMod val="25000"/>
                  </a:schemeClr>
                </a:solidFill>
              </a:rPr>
              <a:t>15</a:t>
            </a:r>
            <a:r>
              <a:rPr lang="zh-CN" altLang="en-US" b="0" dirty="0">
                <a:solidFill>
                  <a:schemeClr val="bg2">
                    <a:lumMod val="25000"/>
                  </a:schemeClr>
                </a:solidFill>
              </a:rPr>
              <a:t>人，重伤</a:t>
            </a:r>
            <a:r>
              <a:rPr lang="en-US" altLang="zh-CN" b="0" dirty="0">
                <a:solidFill>
                  <a:schemeClr val="bg2">
                    <a:lumMod val="25000"/>
                  </a:schemeClr>
                </a:solidFill>
              </a:rPr>
              <a:t>34</a:t>
            </a:r>
            <a:r>
              <a:rPr lang="zh-CN" altLang="en-US" b="0" dirty="0">
                <a:solidFill>
                  <a:schemeClr val="bg2">
                    <a:lumMod val="25000"/>
                  </a:schemeClr>
                </a:solidFill>
              </a:rPr>
              <a:t>人，轻伤</a:t>
            </a:r>
            <a:r>
              <a:rPr lang="en-US" altLang="zh-CN" b="0" dirty="0">
                <a:solidFill>
                  <a:schemeClr val="bg2">
                    <a:lumMod val="25000"/>
                  </a:schemeClr>
                </a:solidFill>
              </a:rPr>
              <a:t>107</a:t>
            </a:r>
            <a:r>
              <a:rPr lang="zh-CN" altLang="en-US" b="0" dirty="0">
                <a:solidFill>
                  <a:schemeClr val="bg2">
                    <a:lumMod val="25000"/>
                  </a:schemeClr>
                </a:solidFill>
              </a:rPr>
              <a:t>人，直接经济损失达</a:t>
            </a:r>
            <a:r>
              <a:rPr lang="en-US" altLang="zh-CN" b="0" dirty="0">
                <a:solidFill>
                  <a:schemeClr val="bg2">
                    <a:lumMod val="25000"/>
                  </a:schemeClr>
                </a:solidFill>
              </a:rPr>
              <a:t>2.5</a:t>
            </a:r>
            <a:r>
              <a:rPr lang="zh-CN" altLang="en-US" b="0" dirty="0">
                <a:solidFill>
                  <a:schemeClr val="bg2">
                    <a:lumMod val="25000"/>
                  </a:schemeClr>
                </a:solidFill>
              </a:rPr>
              <a:t>亿元。</a:t>
            </a:r>
            <a:endParaRPr lang="zh-CN" altLang="en-US" b="0" dirty="0">
              <a:solidFill>
                <a:schemeClr val="bg2">
                  <a:lumMod val="25000"/>
                </a:schemeClr>
              </a:solidFill>
            </a:endParaRPr>
          </a:p>
          <a:p>
            <a:r>
              <a:rPr lang="zh-CN" altLang="en-US" dirty="0" smtClean="0"/>
              <a:t>【事故原因】</a:t>
            </a:r>
            <a:r>
              <a:rPr lang="zh-CN" altLang="en-US" b="0" dirty="0">
                <a:solidFill>
                  <a:schemeClr val="bg2">
                    <a:lumMod val="25000"/>
                  </a:schemeClr>
                </a:solidFill>
              </a:rPr>
              <a:t>该公司</a:t>
            </a:r>
            <a:r>
              <a:rPr lang="zh-CN" altLang="en-US" dirty="0"/>
              <a:t>违规将清水河仓库改做危险化学品仓库，且仓库内危险化学品存放严重违反危险化学品储存安全要求</a:t>
            </a:r>
            <a:r>
              <a:rPr lang="zh-CN" altLang="en-US" b="0" dirty="0">
                <a:solidFill>
                  <a:schemeClr val="bg2">
                    <a:lumMod val="25000"/>
                  </a:schemeClr>
                </a:solidFill>
              </a:rPr>
              <a:t>。干杂仓库</a:t>
            </a:r>
            <a:r>
              <a:rPr lang="en-US" altLang="zh-CN" b="0" dirty="0">
                <a:solidFill>
                  <a:schemeClr val="bg2">
                    <a:lumMod val="25000"/>
                  </a:schemeClr>
                </a:solidFill>
              </a:rPr>
              <a:t>4</a:t>
            </a:r>
            <a:r>
              <a:rPr lang="zh-CN" altLang="en-US" b="0" dirty="0">
                <a:solidFill>
                  <a:schemeClr val="bg2">
                    <a:lumMod val="25000"/>
                  </a:schemeClr>
                </a:solidFill>
              </a:rPr>
              <a:t>号仓内混存的氧化剂与还原剂接触是事故的直接原因。深圳市清水河事件是一起严重的责任事故，造成了极大的不良影响，教训极为深刻。</a:t>
            </a:r>
            <a:endParaRPr lang="zh-CN" altLang="en-US" b="0" dirty="0">
              <a:solidFill>
                <a:schemeClr val="bg2">
                  <a:lumMod val="25000"/>
                </a:schemeClr>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34" name="内容占位符 146433"/>
          <p:cNvGraphicFramePr>
            <a:graphicFrameLocks noGrp="1"/>
          </p:cNvGraphicFramePr>
          <p:nvPr>
            <p:ph idx="4294967295"/>
          </p:nvPr>
        </p:nvGraphicFramePr>
        <p:xfrm>
          <a:off x="1325879" y="1752599"/>
          <a:ext cx="9549371" cy="4688259"/>
        </p:xfrm>
        <a:graphic>
          <a:graphicData uri="http://schemas.openxmlformats.org/drawingml/2006/table">
            <a:tbl>
              <a:tblPr/>
              <a:tblGrid>
                <a:gridCol w="5264111"/>
                <a:gridCol w="4285260"/>
              </a:tblGrid>
              <a:tr h="509752">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2000" b="0" dirty="0">
                          <a:solidFill>
                            <a:schemeClr val="bg1"/>
                          </a:solidFill>
                        </a:rPr>
                        <a:t>修筑围堤收容泄漏物</a:t>
                      </a:r>
                      <a:endParaRPr lang="zh-CN" altLang="en-US" sz="2000" b="0" dirty="0">
                        <a:solidFill>
                          <a:schemeClr val="bg1"/>
                        </a:solidFill>
                        <a:latin typeface="Arial" panose="020B0604020202020204" charset="-116"/>
                      </a:endParaRPr>
                    </a:p>
                  </a:txBody>
                  <a:tcPr anchor="ctr">
                    <a:lnL cap="flat">
                      <a:noFill/>
                    </a:lnL>
                    <a:lnR>
                      <a:noFill/>
                    </a:lnR>
                    <a:lnT cap="flat">
                      <a:noFill/>
                    </a:lnT>
                    <a:lnB>
                      <a:noFill/>
                    </a:lnB>
                    <a:lnTlToBr>
                      <a:noFill/>
                    </a:lnTlToBr>
                    <a:lnBlToTr>
                      <a:noFill/>
                    </a:lnBlToTr>
                    <a:solidFill>
                      <a:srgbClr val="95C53E"/>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2000" b="0" dirty="0">
                          <a:solidFill>
                            <a:schemeClr val="bg1"/>
                          </a:solidFill>
                        </a:rPr>
                        <a:t>低温冷却</a:t>
                      </a:r>
                      <a:endParaRPr lang="zh-CN" altLang="en-US" sz="2000" b="0" dirty="0">
                        <a:solidFill>
                          <a:schemeClr val="bg1"/>
                        </a:solidFill>
                        <a:latin typeface="Arial" panose="020B0604020202020204" charset="-116"/>
                      </a:endParaRPr>
                    </a:p>
                  </a:txBody>
                  <a:tcPr anchor="ctr">
                    <a:lnL>
                      <a:noFill/>
                    </a:lnL>
                    <a:lnR cap="flat">
                      <a:noFill/>
                    </a:lnR>
                    <a:lnT cap="flat">
                      <a:noFill/>
                    </a:lnT>
                    <a:lnB>
                      <a:noFill/>
                    </a:lnB>
                    <a:lnTlToBr>
                      <a:noFill/>
                    </a:lnTlToBr>
                    <a:lnBlToTr>
                      <a:noFill/>
                    </a:lnBlToTr>
                    <a:solidFill>
                      <a:srgbClr val="95C53E"/>
                    </a:solidFill>
                  </a:tcPr>
                </a:tc>
              </a:tr>
              <a:tr h="493487">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2000" b="0" dirty="0">
                          <a:solidFill>
                            <a:srgbClr val="0E8146"/>
                          </a:solidFill>
                        </a:rPr>
                        <a:t>挖掘沟槽收容泄漏物</a:t>
                      </a:r>
                      <a:endParaRPr lang="zh-CN" altLang="en-US" sz="2000" b="0" dirty="0">
                        <a:solidFill>
                          <a:srgbClr val="0E8146"/>
                        </a:solidFill>
                        <a:latin typeface="Arial" panose="020B0604020202020204" charset="-116"/>
                      </a:endParaRPr>
                    </a:p>
                  </a:txBody>
                  <a:tcPr anchor="ctr">
                    <a:lnL cap="flat">
                      <a:noFill/>
                    </a:lnL>
                    <a:lnR>
                      <a:noFill/>
                    </a:lnR>
                    <a:lnT>
                      <a:noFill/>
                    </a:lnT>
                    <a:lnB>
                      <a:noFill/>
                    </a:lnB>
                    <a:lnTlToBr>
                      <a:noFill/>
                    </a:lnTlToBr>
                    <a:lnBlToTr>
                      <a:noFill/>
                    </a:lnBlToTr>
                    <a:solidFill>
                      <a:srgbClr val="FFFF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2000" b="0" dirty="0">
                          <a:solidFill>
                            <a:srgbClr val="0E8146"/>
                          </a:solidFill>
                        </a:rPr>
                        <a:t>喷雾状水稀释、溶解气体或蒸气</a:t>
                      </a:r>
                      <a:endParaRPr lang="zh-CN" altLang="en-US" sz="2000" b="0" dirty="0">
                        <a:solidFill>
                          <a:srgbClr val="0E8146"/>
                        </a:solidFill>
                        <a:latin typeface="Arial" panose="020B0604020202020204" charset="-116"/>
                      </a:endParaRPr>
                    </a:p>
                  </a:txBody>
                  <a:tcPr anchor="ctr">
                    <a:lnL>
                      <a:noFill/>
                    </a:lnL>
                    <a:lnR cap="flat">
                      <a:noFill/>
                    </a:lnR>
                    <a:lnT>
                      <a:noFill/>
                    </a:lnT>
                    <a:lnB>
                      <a:noFill/>
                    </a:lnB>
                    <a:lnTlToBr>
                      <a:noFill/>
                    </a:lnTlToBr>
                    <a:lnBlToTr>
                      <a:noFill/>
                    </a:lnBlToTr>
                    <a:solidFill>
                      <a:srgbClr val="FFFFFF">
                        <a:alpha val="100000"/>
                      </a:srgbClr>
                    </a:solidFill>
                  </a:tcPr>
                </a:tc>
              </a:tr>
              <a:tr h="616730">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lgn="l" defTabSz="914400" rtl="0" eaLnBrk="1" fontAlgn="base" latinLnBrk="0" hangingPunct="1">
                        <a:lnSpc>
                          <a:spcPct val="100000"/>
                        </a:lnSpc>
                        <a:spcBef>
                          <a:spcPct val="0"/>
                        </a:spcBef>
                        <a:spcAft>
                          <a:spcPct val="0"/>
                        </a:spcAft>
                        <a:buFont typeface="Arial" panose="020B0604020202020204" charset="-116"/>
                        <a:buNone/>
                      </a:pPr>
                      <a:r>
                        <a:rPr lang="zh-CN" altLang="en-US" sz="2000" b="0" u="none" kern="1200" baseline="0" dirty="0">
                          <a:solidFill>
                            <a:schemeClr val="bg1"/>
                          </a:solidFill>
                          <a:latin typeface="Calibri" panose="020F0502020204030204" pitchFamily="34" charset="0"/>
                          <a:ea typeface="微软雅黑" panose="020B0503020204020204" pitchFamily="34" charset="-122"/>
                          <a:cs typeface="+mn-cs"/>
                          <a:sym typeface="Calibri" panose="020F0502020204030204" pitchFamily="34" charset="0"/>
                        </a:rPr>
                        <a:t>使用土壤密封剂避免泥土和地下水污染</a:t>
                      </a:r>
                      <a:endParaRPr lang="zh-CN" altLang="en-US" sz="2000" b="0" u="none" kern="1200" baseline="0" dirty="0">
                        <a:solidFill>
                          <a:schemeClr val="bg1"/>
                        </a:solidFill>
                        <a:latin typeface="Calibri" panose="020F0502020204030204" pitchFamily="34" charset="0"/>
                        <a:ea typeface="微软雅黑" panose="020B0503020204020204" pitchFamily="34" charset="-122"/>
                        <a:cs typeface="+mn-cs"/>
                        <a:sym typeface="Calibri" panose="020F0502020204030204" pitchFamily="34" charset="0"/>
                      </a:endParaRPr>
                    </a:p>
                  </a:txBody>
                  <a:tcPr anchor="ctr">
                    <a:lnL cap="flat">
                      <a:noFill/>
                    </a:lnL>
                    <a:lnR>
                      <a:noFill/>
                    </a:lnR>
                    <a:lnT>
                      <a:noFill/>
                    </a:lnT>
                    <a:lnB>
                      <a:noFill/>
                    </a:lnB>
                    <a:lnTlToBr>
                      <a:noFill/>
                    </a:lnTlToBr>
                    <a:lnBlToTr>
                      <a:noFill/>
                    </a:lnBlToTr>
                    <a:solidFill>
                      <a:srgbClr val="95C53E"/>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lgn="l" defTabSz="914400" rtl="0" eaLnBrk="1" fontAlgn="base" latinLnBrk="0" hangingPunct="1">
                        <a:lnSpc>
                          <a:spcPct val="100000"/>
                        </a:lnSpc>
                        <a:spcBef>
                          <a:spcPct val="0"/>
                        </a:spcBef>
                        <a:spcAft>
                          <a:spcPct val="0"/>
                        </a:spcAft>
                        <a:buFont typeface="Arial" panose="020B0604020202020204" charset="-116"/>
                        <a:buNone/>
                      </a:pPr>
                      <a:r>
                        <a:rPr lang="zh-CN" altLang="en-US" sz="2000" b="0" u="none" kern="1200" baseline="0" dirty="0">
                          <a:solidFill>
                            <a:schemeClr val="bg1"/>
                          </a:solidFill>
                          <a:latin typeface="Calibri" panose="020F0502020204030204" pitchFamily="34" charset="0"/>
                          <a:ea typeface="微软雅黑" panose="020B0503020204020204" pitchFamily="34" charset="-122"/>
                          <a:cs typeface="+mn-cs"/>
                          <a:sym typeface="Calibri" panose="020F0502020204030204" pitchFamily="34" charset="0"/>
                        </a:rPr>
                        <a:t>用固化法处理泄漏物</a:t>
                      </a:r>
                      <a:endParaRPr lang="zh-CN" altLang="en-US" sz="2000" b="0" u="none" kern="1200" baseline="0" dirty="0">
                        <a:solidFill>
                          <a:schemeClr val="bg1"/>
                        </a:solidFill>
                        <a:latin typeface="Calibri" panose="020F0502020204030204" pitchFamily="34" charset="0"/>
                        <a:ea typeface="微软雅黑" panose="020B0503020204020204" pitchFamily="34" charset="-122"/>
                        <a:cs typeface="+mn-cs"/>
                        <a:sym typeface="Calibri" panose="020F0502020204030204" pitchFamily="34" charset="0"/>
                      </a:endParaRPr>
                    </a:p>
                  </a:txBody>
                  <a:tcPr anchor="ctr">
                    <a:lnL>
                      <a:noFill/>
                    </a:lnL>
                    <a:lnR cap="flat">
                      <a:noFill/>
                    </a:lnR>
                    <a:lnT>
                      <a:noFill/>
                    </a:lnT>
                    <a:lnB>
                      <a:noFill/>
                    </a:lnB>
                    <a:lnTlToBr>
                      <a:noFill/>
                    </a:lnTlToBr>
                    <a:lnBlToTr>
                      <a:noFill/>
                    </a:lnBlToTr>
                    <a:solidFill>
                      <a:srgbClr val="95C53E"/>
                    </a:solidFill>
                  </a:tcPr>
                </a:tc>
              </a:tr>
              <a:tr h="512545">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2000" b="0">
                          <a:solidFill>
                            <a:srgbClr val="0E8146"/>
                          </a:solidFill>
                        </a:rPr>
                        <a:t>修筑水坝拦截泄漏物</a:t>
                      </a:r>
                      <a:endParaRPr lang="zh-CN" altLang="en-US" sz="2000" b="0">
                        <a:solidFill>
                          <a:srgbClr val="0E8146"/>
                        </a:solidFill>
                        <a:latin typeface="Arial" panose="020B0604020202020204" charset="-116"/>
                      </a:endParaRPr>
                    </a:p>
                  </a:txBody>
                  <a:tcPr anchor="ctr">
                    <a:lnL cap="flat">
                      <a:noFill/>
                    </a:lnL>
                    <a:lnR>
                      <a:noFill/>
                    </a:lnR>
                    <a:lnT>
                      <a:noFill/>
                    </a:lnT>
                    <a:lnB>
                      <a:noFill/>
                    </a:lnB>
                    <a:lnTlToBr>
                      <a:noFill/>
                    </a:lnTlToBr>
                    <a:lnBlToTr>
                      <a:noFill/>
                    </a:lnBlToTr>
                    <a:solidFill>
                      <a:srgbClr val="FFFF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2000" b="0" dirty="0">
                          <a:solidFill>
                            <a:srgbClr val="0E8146"/>
                          </a:solidFill>
                        </a:rPr>
                        <a:t>中和泄漏物</a:t>
                      </a:r>
                      <a:endParaRPr lang="zh-CN" altLang="en-US" sz="2000" b="0" dirty="0">
                        <a:solidFill>
                          <a:srgbClr val="0E8146"/>
                        </a:solidFill>
                        <a:latin typeface="Arial" panose="020B0604020202020204" charset="-116"/>
                      </a:endParaRPr>
                    </a:p>
                  </a:txBody>
                  <a:tcPr anchor="ctr">
                    <a:lnL>
                      <a:noFill/>
                    </a:lnL>
                    <a:lnR cap="flat">
                      <a:noFill/>
                    </a:lnR>
                    <a:lnT>
                      <a:noFill/>
                    </a:lnT>
                    <a:lnB>
                      <a:noFill/>
                    </a:lnB>
                    <a:lnTlToBr>
                      <a:noFill/>
                    </a:lnTlToBr>
                    <a:lnBlToTr>
                      <a:noFill/>
                    </a:lnBlToTr>
                    <a:solidFill>
                      <a:srgbClr val="FFFFFF">
                        <a:alpha val="100000"/>
                      </a:srgbClr>
                    </a:solidFill>
                  </a:tcPr>
                </a:tc>
              </a:tr>
              <a:tr h="511147">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lgn="l" defTabSz="914400" rtl="0" eaLnBrk="1" fontAlgn="base" latinLnBrk="0" hangingPunct="1">
                        <a:lnSpc>
                          <a:spcPct val="100000"/>
                        </a:lnSpc>
                        <a:spcBef>
                          <a:spcPct val="0"/>
                        </a:spcBef>
                        <a:spcAft>
                          <a:spcPct val="0"/>
                        </a:spcAft>
                        <a:buFont typeface="Arial" panose="020B0604020202020204" charset="-116"/>
                        <a:buNone/>
                      </a:pPr>
                      <a:r>
                        <a:rPr lang="zh-CN" altLang="en-US" sz="2000" b="0" u="none" kern="1200" baseline="0" dirty="0">
                          <a:solidFill>
                            <a:schemeClr val="bg1"/>
                          </a:solidFill>
                          <a:latin typeface="Calibri" panose="020F0502020204030204" pitchFamily="34" charset="0"/>
                          <a:ea typeface="微软雅黑" panose="020B0503020204020204" pitchFamily="34" charset="-122"/>
                          <a:cs typeface="+mn-cs"/>
                          <a:sym typeface="Calibri" panose="020F0502020204030204" pitchFamily="34" charset="0"/>
                        </a:rPr>
                        <a:t>挖掘沟槽拦截泄漏物</a:t>
                      </a:r>
                      <a:endParaRPr lang="zh-CN" altLang="en-US" sz="2000" b="0" u="none" kern="1200" baseline="0" dirty="0">
                        <a:solidFill>
                          <a:schemeClr val="bg1"/>
                        </a:solidFill>
                        <a:latin typeface="Calibri" panose="020F0502020204030204" pitchFamily="34" charset="0"/>
                        <a:ea typeface="微软雅黑" panose="020B0503020204020204" pitchFamily="34" charset="-122"/>
                        <a:cs typeface="+mn-cs"/>
                        <a:sym typeface="Calibri" panose="020F0502020204030204" pitchFamily="34" charset="0"/>
                      </a:endParaRPr>
                    </a:p>
                  </a:txBody>
                  <a:tcPr anchor="ctr">
                    <a:lnL cap="flat">
                      <a:noFill/>
                    </a:lnL>
                    <a:lnR>
                      <a:noFill/>
                    </a:lnR>
                    <a:lnT>
                      <a:noFill/>
                    </a:lnT>
                    <a:lnB>
                      <a:noFill/>
                    </a:lnB>
                    <a:lnTlToBr>
                      <a:noFill/>
                    </a:lnTlToBr>
                    <a:lnBlToTr>
                      <a:noFill/>
                    </a:lnBlToTr>
                    <a:solidFill>
                      <a:srgbClr val="95C53E"/>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lgn="l" defTabSz="914400" rtl="0" eaLnBrk="1" fontAlgn="base" latinLnBrk="0" hangingPunct="1">
                        <a:lnSpc>
                          <a:spcPct val="100000"/>
                        </a:lnSpc>
                        <a:spcBef>
                          <a:spcPct val="0"/>
                        </a:spcBef>
                        <a:spcAft>
                          <a:spcPct val="0"/>
                        </a:spcAft>
                        <a:buFont typeface="Arial" panose="020B0604020202020204" charset="-116"/>
                        <a:buNone/>
                      </a:pPr>
                      <a:r>
                        <a:rPr lang="zh-CN" altLang="en-US" sz="2000" b="0" u="none" kern="1200" baseline="0" dirty="0">
                          <a:solidFill>
                            <a:schemeClr val="bg1"/>
                          </a:solidFill>
                          <a:latin typeface="Calibri" panose="020F0502020204030204" pitchFamily="34" charset="0"/>
                          <a:ea typeface="微软雅黑" panose="020B0503020204020204" pitchFamily="34" charset="-122"/>
                          <a:cs typeface="+mn-cs"/>
                          <a:sym typeface="Calibri" panose="020F0502020204030204" pitchFamily="34" charset="0"/>
                        </a:rPr>
                        <a:t>用撇取法清除泄漏物</a:t>
                      </a:r>
                      <a:endParaRPr lang="zh-CN" altLang="en-US" sz="2000" b="0" u="none" kern="1200" baseline="0" dirty="0">
                        <a:solidFill>
                          <a:schemeClr val="bg1"/>
                        </a:solidFill>
                        <a:latin typeface="Calibri" panose="020F0502020204030204" pitchFamily="34" charset="0"/>
                        <a:ea typeface="微软雅黑" panose="020B0503020204020204" pitchFamily="34" charset="-122"/>
                        <a:cs typeface="+mn-cs"/>
                        <a:sym typeface="Calibri" panose="020F0502020204030204" pitchFamily="34" charset="0"/>
                      </a:endParaRPr>
                    </a:p>
                  </a:txBody>
                  <a:tcPr anchor="ctr">
                    <a:lnL>
                      <a:noFill/>
                    </a:lnL>
                    <a:lnR cap="flat">
                      <a:noFill/>
                    </a:lnR>
                    <a:lnT>
                      <a:noFill/>
                    </a:lnT>
                    <a:lnB>
                      <a:noFill/>
                    </a:lnB>
                    <a:lnTlToBr>
                      <a:noFill/>
                    </a:lnTlToBr>
                    <a:lnBlToTr>
                      <a:noFill/>
                    </a:lnBlToTr>
                    <a:solidFill>
                      <a:srgbClr val="95C53E"/>
                    </a:solidFill>
                  </a:tcPr>
                </a:tc>
              </a:tr>
              <a:tr h="512547">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2000" b="0" dirty="0">
                          <a:solidFill>
                            <a:srgbClr val="0E8146"/>
                          </a:solidFill>
                        </a:rPr>
                        <a:t>设置表面水栅拦截泄漏物</a:t>
                      </a:r>
                      <a:endParaRPr lang="zh-CN" altLang="en-US" sz="2000" b="0" dirty="0">
                        <a:solidFill>
                          <a:srgbClr val="0E8146"/>
                        </a:solidFill>
                        <a:latin typeface="Arial" panose="020B0604020202020204" charset="-116"/>
                      </a:endParaRPr>
                    </a:p>
                  </a:txBody>
                  <a:tcPr anchor="ctr">
                    <a:lnL cap="flat">
                      <a:noFill/>
                    </a:lnL>
                    <a:lnR>
                      <a:noFill/>
                    </a:lnR>
                    <a:lnT>
                      <a:noFill/>
                    </a:lnT>
                    <a:lnB>
                      <a:noFill/>
                    </a:lnB>
                    <a:lnTlToBr>
                      <a:noFill/>
                    </a:lnTlToBr>
                    <a:lnBlToTr>
                      <a:noFill/>
                    </a:lnBlToTr>
                    <a:solidFill>
                      <a:srgbClr val="FFFF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2000" b="0" dirty="0">
                          <a:solidFill>
                            <a:srgbClr val="0E8146"/>
                          </a:solidFill>
                        </a:rPr>
                        <a:t>用抽取法清除泄漏物</a:t>
                      </a:r>
                      <a:endParaRPr lang="zh-CN" altLang="en-US" sz="2000" b="0" dirty="0">
                        <a:solidFill>
                          <a:srgbClr val="0E8146"/>
                        </a:solidFill>
                        <a:latin typeface="Arial" panose="020B0604020202020204" charset="-116"/>
                      </a:endParaRPr>
                    </a:p>
                  </a:txBody>
                  <a:tcPr anchor="ctr">
                    <a:lnL>
                      <a:noFill/>
                    </a:lnL>
                    <a:lnR cap="flat">
                      <a:noFill/>
                    </a:lnR>
                    <a:lnT>
                      <a:noFill/>
                    </a:lnT>
                    <a:lnB>
                      <a:noFill/>
                    </a:lnB>
                    <a:lnTlToBr>
                      <a:noFill/>
                    </a:lnTlToBr>
                    <a:lnBlToTr>
                      <a:noFill/>
                    </a:lnBlToTr>
                    <a:solidFill>
                      <a:srgbClr val="FFFFFF">
                        <a:alpha val="100000"/>
                      </a:srgbClr>
                    </a:solidFill>
                  </a:tcPr>
                </a:tc>
              </a:tr>
              <a:tr h="509752">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2000" b="0" dirty="0">
                          <a:solidFill>
                            <a:schemeClr val="bg1"/>
                          </a:solidFill>
                        </a:rPr>
                        <a:t>设置密封水栅拦截泄漏物</a:t>
                      </a:r>
                      <a:endParaRPr lang="zh-CN" altLang="en-US" sz="2000" b="0" dirty="0">
                        <a:solidFill>
                          <a:schemeClr val="bg1"/>
                        </a:solidFill>
                        <a:latin typeface="Arial" panose="020B0604020202020204" charset="-116"/>
                      </a:endParaRPr>
                    </a:p>
                  </a:txBody>
                  <a:tcPr anchor="ctr">
                    <a:lnL cap="flat">
                      <a:noFill/>
                    </a:lnL>
                    <a:lnR>
                      <a:noFill/>
                    </a:lnR>
                    <a:lnT>
                      <a:noFill/>
                    </a:lnT>
                    <a:lnB>
                      <a:noFill/>
                    </a:lnB>
                    <a:lnTlToBr>
                      <a:noFill/>
                    </a:lnTlToBr>
                    <a:lnBlToTr>
                      <a:noFill/>
                    </a:lnBlToTr>
                    <a:solidFill>
                      <a:srgbClr val="95C53E"/>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2000" b="0" dirty="0">
                          <a:solidFill>
                            <a:schemeClr val="bg1"/>
                          </a:solidFill>
                        </a:rPr>
                        <a:t>切断泄漏源</a:t>
                      </a:r>
                      <a:endParaRPr lang="zh-CN" altLang="en-US" sz="2000" b="0" dirty="0">
                        <a:solidFill>
                          <a:schemeClr val="bg1"/>
                        </a:solidFill>
                        <a:latin typeface="Arial" panose="020B0604020202020204" charset="-116"/>
                      </a:endParaRPr>
                    </a:p>
                  </a:txBody>
                  <a:tcPr anchor="ctr">
                    <a:lnL>
                      <a:noFill/>
                    </a:lnL>
                    <a:lnR cap="flat">
                      <a:noFill/>
                    </a:lnR>
                    <a:lnT>
                      <a:noFill/>
                    </a:lnT>
                    <a:lnB>
                      <a:noFill/>
                    </a:lnB>
                    <a:lnTlToBr>
                      <a:noFill/>
                    </a:lnTlToBr>
                    <a:lnBlToTr>
                      <a:noFill/>
                    </a:lnBlToTr>
                    <a:solidFill>
                      <a:srgbClr val="95C53E"/>
                    </a:solidFill>
                  </a:tcPr>
                </a:tc>
              </a:tr>
              <a:tr h="512547">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2000" b="0" dirty="0">
                          <a:solidFill>
                            <a:srgbClr val="0E8146"/>
                          </a:solidFill>
                        </a:rPr>
                        <a:t>使用泡沫覆盖阻止泄漏物的挥发</a:t>
                      </a:r>
                      <a:endParaRPr lang="zh-CN" altLang="en-US" sz="2000" b="0" dirty="0">
                        <a:solidFill>
                          <a:srgbClr val="0E8146"/>
                        </a:solidFill>
                        <a:latin typeface="Arial" panose="020B0604020202020204" charset="-116"/>
                      </a:endParaRPr>
                    </a:p>
                  </a:txBody>
                  <a:tcPr anchor="ctr">
                    <a:lnL cap="flat">
                      <a:noFill/>
                    </a:lnL>
                    <a:lnR>
                      <a:noFill/>
                    </a:lnR>
                    <a:lnT>
                      <a:noFill/>
                    </a:lnT>
                    <a:lnB>
                      <a:noFill/>
                    </a:lnB>
                    <a:lnTlToBr>
                      <a:noFill/>
                    </a:lnTlToBr>
                    <a:lnBlToTr>
                      <a:noFill/>
                    </a:lnBlToTr>
                    <a:solidFill>
                      <a:srgbClr val="FFFF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2000" b="0" dirty="0">
                          <a:solidFill>
                            <a:srgbClr val="0E8146"/>
                          </a:solidFill>
                        </a:rPr>
                        <a:t>切断气源</a:t>
                      </a:r>
                      <a:endParaRPr lang="zh-CN" altLang="en-US" sz="2000" b="0" dirty="0">
                        <a:solidFill>
                          <a:srgbClr val="0E8146"/>
                        </a:solidFill>
                        <a:latin typeface="Arial" panose="020B0604020202020204" charset="-116"/>
                      </a:endParaRPr>
                    </a:p>
                  </a:txBody>
                  <a:tcPr anchor="ctr">
                    <a:lnL>
                      <a:noFill/>
                    </a:lnL>
                    <a:lnR cap="flat">
                      <a:noFill/>
                    </a:lnR>
                    <a:lnT>
                      <a:noFill/>
                    </a:lnT>
                    <a:lnB>
                      <a:noFill/>
                    </a:lnB>
                    <a:lnTlToBr>
                      <a:noFill/>
                    </a:lnTlToBr>
                    <a:lnBlToTr>
                      <a:noFill/>
                    </a:lnBlToTr>
                    <a:solidFill>
                      <a:srgbClr val="FFFFFF">
                        <a:alpha val="100000"/>
                      </a:srgbClr>
                    </a:solidFill>
                  </a:tcPr>
                </a:tc>
              </a:tr>
              <a:tr h="509752">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2000" b="0" dirty="0">
                          <a:solidFill>
                            <a:schemeClr val="bg1"/>
                          </a:solidFill>
                        </a:rPr>
                        <a:t>用吸附法处理泄漏物</a:t>
                      </a:r>
                      <a:endParaRPr lang="zh-CN" altLang="en-US" sz="2000" b="0" dirty="0">
                        <a:solidFill>
                          <a:schemeClr val="bg1"/>
                        </a:solidFill>
                        <a:latin typeface="Arial" panose="020B0604020202020204" charset="-116"/>
                      </a:endParaRPr>
                    </a:p>
                  </a:txBody>
                  <a:tcPr anchor="ctr">
                    <a:lnL cap="flat">
                      <a:noFill/>
                    </a:lnL>
                    <a:lnR>
                      <a:noFill/>
                    </a:lnR>
                    <a:lnT>
                      <a:noFill/>
                    </a:lnT>
                    <a:lnB cap="flat">
                      <a:noFill/>
                    </a:lnB>
                    <a:lnTlToBr>
                      <a:noFill/>
                    </a:lnTlToBr>
                    <a:lnBlToTr>
                      <a:noFill/>
                    </a:lnBlToTr>
                    <a:solidFill>
                      <a:srgbClr val="95C53E"/>
                    </a:solid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charset="-116"/>
                        <a:buChar char="•"/>
                        <a:defRPr sz="2800" u="none" kern="1200" baseline="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kern="1200"/>
                      </a:lvl5pPr>
                    </a:lstStyle>
                    <a:p>
                      <a:pPr marL="0" lvl="0" indent="0">
                        <a:spcBef>
                          <a:spcPct val="0"/>
                        </a:spcBef>
                        <a:buNone/>
                      </a:pPr>
                      <a:r>
                        <a:rPr lang="zh-CN" altLang="en-US" sz="2000" b="0" dirty="0">
                          <a:solidFill>
                            <a:schemeClr val="bg1"/>
                          </a:solidFill>
                        </a:rPr>
                        <a:t>钢瓶泄漏</a:t>
                      </a:r>
                      <a:endParaRPr lang="zh-CN" altLang="en-US" sz="2000" b="0" dirty="0">
                        <a:solidFill>
                          <a:schemeClr val="bg1"/>
                        </a:solidFill>
                        <a:latin typeface="Arial" panose="020B0604020202020204" charset="-116"/>
                      </a:endParaRPr>
                    </a:p>
                  </a:txBody>
                  <a:tcPr anchor="ctr">
                    <a:lnL>
                      <a:noFill/>
                    </a:lnL>
                    <a:lnR cap="flat">
                      <a:noFill/>
                    </a:lnR>
                    <a:lnT>
                      <a:noFill/>
                    </a:lnT>
                    <a:lnB cap="flat">
                      <a:noFill/>
                    </a:lnB>
                    <a:lnTlToBr>
                      <a:noFill/>
                    </a:lnTlToBr>
                    <a:lnBlToTr>
                      <a:noFill/>
                    </a:lnBlToTr>
                    <a:solidFill>
                      <a:srgbClr val="95C53E"/>
                    </a:solidFill>
                  </a:tcPr>
                </a:tc>
              </a:tr>
            </a:tbl>
          </a:graphicData>
        </a:graphic>
      </p:graphicFrame>
      <p:sp>
        <p:nvSpPr>
          <p:cNvPr id="5"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t>化学品泄漏应急处理办法</a:t>
            </a:r>
            <a:endParaRPr lang="zh-CN" alt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文本占位符 147457"/>
          <p:cNvSpPr>
            <a:spLocks noGrp="1" noChangeArrowheads="1"/>
          </p:cNvSpPr>
          <p:nvPr>
            <p:ph type="body" idx="4294967295"/>
          </p:nvPr>
        </p:nvSpPr>
        <p:spPr>
          <a:xfrm>
            <a:off x="1242359" y="1808828"/>
            <a:ext cx="2392378" cy="566617"/>
          </a:xfrm>
          <a:prstGeom prst="rect">
            <a:avLst/>
          </a:prstGeom>
        </p:spPr>
        <p:txBody>
          <a:bodyPr/>
          <a:lstStyle/>
          <a:p>
            <a:pPr marL="457200" indent="-457200">
              <a:buClr>
                <a:srgbClr val="0E8146"/>
              </a:buClr>
              <a:buFont typeface="+mj-ea"/>
              <a:buAutoNum type="circleNumDbPlain"/>
            </a:pPr>
            <a:r>
              <a:rPr lang="zh-CN" altLang="en-US" sz="2400" b="1" dirty="0" smtClean="0">
                <a:solidFill>
                  <a:srgbClr val="0E8146"/>
                </a:solidFill>
                <a:latin typeface="微软雅黑" panose="020B0503020204020204" pitchFamily="34" charset="-122"/>
                <a:ea typeface="微软雅黑" panose="020B0503020204020204" pitchFamily="34" charset="-122"/>
              </a:rPr>
              <a:t>疏散</a:t>
            </a:r>
            <a:r>
              <a:rPr lang="zh-CN" altLang="en-US" sz="2400" b="1" dirty="0">
                <a:solidFill>
                  <a:srgbClr val="0E8146"/>
                </a:solidFill>
                <a:latin typeface="微软雅黑" panose="020B0503020204020204" pitchFamily="34" charset="-122"/>
                <a:ea typeface="微软雅黑" panose="020B0503020204020204" pitchFamily="34" charset="-122"/>
              </a:rPr>
              <a:t>与</a:t>
            </a:r>
            <a:r>
              <a:rPr lang="zh-CN" altLang="en-US" sz="2400" b="1" dirty="0" smtClean="0">
                <a:solidFill>
                  <a:srgbClr val="0E8146"/>
                </a:solidFill>
                <a:latin typeface="微软雅黑" panose="020B0503020204020204" pitchFamily="34" charset="-122"/>
                <a:ea typeface="微软雅黑" panose="020B0503020204020204" pitchFamily="34" charset="-122"/>
              </a:rPr>
              <a:t>隔离</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6"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t>化学品泄漏应急处理办法</a:t>
            </a:r>
            <a:endParaRPr lang="zh-CN" altLang="en-US" dirty="0"/>
          </a:p>
        </p:txBody>
      </p:sp>
      <p:sp>
        <p:nvSpPr>
          <p:cNvPr id="3" name="矩形 2"/>
          <p:cNvSpPr/>
          <p:nvPr/>
        </p:nvSpPr>
        <p:spPr>
          <a:xfrm>
            <a:off x="797249" y="2870101"/>
            <a:ext cx="3282599" cy="2862322"/>
          </a:xfrm>
          <a:prstGeom prst="rect">
            <a:avLst/>
          </a:prstGeom>
        </p:spPr>
        <p:txBody>
          <a:bodyPr wrap="square">
            <a:spAutoFit/>
          </a:bodyPr>
          <a:lstStyle/>
          <a:p>
            <a:pPr fontAlgn="base">
              <a:lnSpc>
                <a:spcPct val="150000"/>
              </a:lnSpc>
              <a:spcBef>
                <a:spcPts val="1000"/>
              </a:spcBef>
              <a:spcAft>
                <a:spcPct val="0"/>
              </a:spcAft>
              <a:buClr>
                <a:srgbClr val="95C53E"/>
              </a:buClr>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首先</a:t>
            </a:r>
            <a:r>
              <a:rPr lang="zh-CN" altLang="en-US" sz="2000" b="1" dirty="0" smtClean="0">
                <a:solidFill>
                  <a:srgbClr val="0E8146"/>
                </a:solidFill>
                <a:latin typeface="微软雅黑" panose="020B0503020204020204" pitchFamily="34" charset="-122"/>
                <a:ea typeface="微软雅黑" panose="020B0503020204020204" pitchFamily="34" charset="-122"/>
              </a:rPr>
              <a:t>要疏散无关人员，隔离泄漏污染区</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如果是易燃易爆化学品大量泄漏，这时一定要</a:t>
            </a:r>
            <a:r>
              <a:rPr lang="zh-CN" altLang="en-US" sz="2000" b="1" dirty="0">
                <a:solidFill>
                  <a:srgbClr val="0E8146"/>
                </a:solidFill>
                <a:latin typeface="微软雅黑" panose="020B0503020204020204" pitchFamily="34" charset="-122"/>
                <a:ea typeface="微软雅黑" panose="020B0503020204020204" pitchFamily="34" charset="-122"/>
              </a:rPr>
              <a:t>打“</a:t>
            </a:r>
            <a:r>
              <a:rPr lang="en-US" altLang="zh-CN" sz="2000" b="1" dirty="0">
                <a:solidFill>
                  <a:srgbClr val="0E8146"/>
                </a:solidFill>
                <a:latin typeface="微软雅黑" panose="020B0503020204020204" pitchFamily="34" charset="-122"/>
                <a:ea typeface="微软雅黑" panose="020B0503020204020204" pitchFamily="34" charset="-122"/>
              </a:rPr>
              <a:t>119”</a:t>
            </a:r>
            <a:r>
              <a:rPr lang="zh-CN" altLang="en-US" sz="2000" b="1" dirty="0">
                <a:solidFill>
                  <a:srgbClr val="0E8146"/>
                </a:solidFill>
                <a:latin typeface="微软雅黑" panose="020B0503020204020204" pitchFamily="34" charset="-122"/>
                <a:ea typeface="微软雅黑" panose="020B0503020204020204" pitchFamily="34" charset="-122"/>
              </a:rPr>
              <a:t>报警</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，请求消防专业人员救援，同时要保护、控制好</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现场</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cxnSp>
        <p:nvCxnSpPr>
          <p:cNvPr id="5" name="直接箭头连接符 4"/>
          <p:cNvCxnSpPr/>
          <p:nvPr/>
        </p:nvCxnSpPr>
        <p:spPr>
          <a:xfrm>
            <a:off x="797249" y="2540330"/>
            <a:ext cx="11064240" cy="0"/>
          </a:xfrm>
          <a:prstGeom prst="straightConnector1">
            <a:avLst/>
          </a:prstGeom>
          <a:ln>
            <a:solidFill>
              <a:srgbClr val="0E8146"/>
            </a:solidFill>
            <a:tailEnd type="triangle"/>
          </a:ln>
        </p:spPr>
        <p:style>
          <a:lnRef idx="1">
            <a:schemeClr val="accent1"/>
          </a:lnRef>
          <a:fillRef idx="0">
            <a:schemeClr val="accent1"/>
          </a:fillRef>
          <a:effectRef idx="0">
            <a:schemeClr val="accent1"/>
          </a:effectRef>
          <a:fontRef idx="minor">
            <a:schemeClr val="tx1"/>
          </a:fontRef>
        </p:style>
      </p:cxnSp>
      <p:sp>
        <p:nvSpPr>
          <p:cNvPr id="13" name="文本占位符 148481"/>
          <p:cNvSpPr txBox="1">
            <a:spLocks noChangeArrowheads="1"/>
          </p:cNvSpPr>
          <p:nvPr/>
        </p:nvSpPr>
        <p:spPr>
          <a:xfrm>
            <a:off x="4719153" y="2870101"/>
            <a:ext cx="2406870" cy="3452227"/>
          </a:xfrm>
          <a:prstGeom prst="rect">
            <a:avLst/>
          </a:prstGeom>
        </p:spPr>
        <p:txBody>
          <a:bodyPr wrap="square">
            <a:spAutoFit/>
          </a:bodyPr>
          <a:lstStyle>
            <a:defPPr>
              <a:defRPr lang="zh-CN"/>
            </a:defPPr>
            <a:lvl1pPr fontAlgn="base">
              <a:lnSpc>
                <a:spcPct val="150000"/>
              </a:lnSpc>
              <a:spcBef>
                <a:spcPts val="1000"/>
              </a:spcBef>
              <a:spcAft>
                <a:spcPct val="0"/>
              </a:spcAft>
              <a:buClr>
                <a:srgbClr val="95C53E"/>
              </a:buClr>
              <a:defRPr sz="2000">
                <a:solidFill>
                  <a:srgbClr val="E7E6E6">
                    <a:lumMod val="25000"/>
                  </a:srgbClr>
                </a:solidFill>
                <a:latin typeface="微软雅黑" panose="020B0503020204020204" pitchFamily="34" charset="-122"/>
                <a:ea typeface="微软雅黑" panose="020B0503020204020204" pitchFamily="34" charset="-122"/>
              </a:defRPr>
            </a:lvl1pPr>
          </a:lstStyle>
          <a:p>
            <a:r>
              <a:rPr lang="zh-CN" altLang="en-US" dirty="0" smtClean="0"/>
              <a:t>切断</a:t>
            </a:r>
            <a:r>
              <a:rPr lang="zh-CN" altLang="en-US" dirty="0"/>
              <a:t>火源对化学品的泄漏处理特别重要，如果泄漏物是易燃品，则</a:t>
            </a:r>
            <a:r>
              <a:rPr lang="zh-CN" altLang="en-US" b="1" dirty="0">
                <a:solidFill>
                  <a:srgbClr val="0E8146"/>
                </a:solidFill>
              </a:rPr>
              <a:t>必须立即消除泄漏污染区域内的各种火源</a:t>
            </a:r>
            <a:r>
              <a:rPr lang="zh-CN" altLang="en-US" dirty="0"/>
              <a:t>。</a:t>
            </a:r>
            <a:endParaRPr lang="zh-CN" altLang="en-US" dirty="0"/>
          </a:p>
          <a:p>
            <a:endParaRPr lang="zh-CN" altLang="en-US" dirty="0"/>
          </a:p>
        </p:txBody>
      </p:sp>
      <p:sp>
        <p:nvSpPr>
          <p:cNvPr id="14" name="矩形 13"/>
          <p:cNvSpPr/>
          <p:nvPr/>
        </p:nvSpPr>
        <p:spPr>
          <a:xfrm>
            <a:off x="4922067" y="1820790"/>
            <a:ext cx="1877437" cy="424732"/>
          </a:xfrm>
          <a:prstGeom prst="rect">
            <a:avLst/>
          </a:prstGeom>
        </p:spPr>
        <p:txBody>
          <a:bodyPr wrap="none">
            <a:spAutoFit/>
          </a:bodyPr>
          <a:lstStyle/>
          <a:p>
            <a:pPr marL="457200" indent="-457200">
              <a:lnSpc>
                <a:spcPct val="90000"/>
              </a:lnSpc>
              <a:spcBef>
                <a:spcPts val="1000"/>
              </a:spcBef>
              <a:buClr>
                <a:srgbClr val="0E8146"/>
              </a:buClr>
              <a:buFont typeface="+mj-ea"/>
              <a:buAutoNum type="circleNumDbPlain" startAt="2"/>
            </a:pPr>
            <a:r>
              <a:rPr lang="zh-CN" altLang="en-US" sz="2400" b="1" dirty="0" smtClean="0">
                <a:solidFill>
                  <a:srgbClr val="0E8146"/>
                </a:solidFill>
                <a:latin typeface="微软雅黑" panose="020B0503020204020204" pitchFamily="34" charset="-122"/>
                <a:ea typeface="微软雅黑" panose="020B0503020204020204" pitchFamily="34" charset="-122"/>
              </a:rPr>
              <a:t>切断</a:t>
            </a:r>
            <a:r>
              <a:rPr lang="zh-CN" altLang="en-US" sz="2400" b="1" dirty="0">
                <a:solidFill>
                  <a:srgbClr val="0E8146"/>
                </a:solidFill>
                <a:latin typeface="微软雅黑" panose="020B0503020204020204" pitchFamily="34" charset="-122"/>
                <a:ea typeface="微软雅黑" panose="020B0503020204020204" pitchFamily="34" charset="-122"/>
              </a:rPr>
              <a:t>火源</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15" name="文本占位符 149506"/>
          <p:cNvSpPr txBox="1">
            <a:spLocks noChangeArrowheads="1"/>
          </p:cNvSpPr>
          <p:nvPr/>
        </p:nvSpPr>
        <p:spPr>
          <a:xfrm>
            <a:off x="7894399" y="2870101"/>
            <a:ext cx="3314884" cy="2990562"/>
          </a:xfrm>
          <a:prstGeom prst="rect">
            <a:avLst/>
          </a:prstGeom>
        </p:spPr>
        <p:txBody>
          <a:bodyPr wrap="square">
            <a:spAutoFit/>
          </a:bodyPr>
          <a:lstStyle>
            <a:defPPr>
              <a:defRPr lang="zh-CN"/>
            </a:defPPr>
            <a:lvl1pPr fontAlgn="base">
              <a:lnSpc>
                <a:spcPct val="150000"/>
              </a:lnSpc>
              <a:spcBef>
                <a:spcPts val="1000"/>
              </a:spcBef>
              <a:spcAft>
                <a:spcPct val="0"/>
              </a:spcAft>
              <a:buClr>
                <a:srgbClr val="95C53E"/>
              </a:buClr>
              <a:defRPr sz="2000">
                <a:solidFill>
                  <a:srgbClr val="E7E6E6">
                    <a:lumMod val="25000"/>
                  </a:srgbClr>
                </a:solidFill>
                <a:latin typeface="微软雅黑" panose="020B0503020204020204" pitchFamily="34" charset="-122"/>
                <a:ea typeface="微软雅黑" panose="020B0503020204020204" pitchFamily="34" charset="-122"/>
              </a:defRPr>
            </a:lvl1pPr>
          </a:lstStyle>
          <a:p>
            <a:r>
              <a:rPr lang="zh-CN" altLang="en-US" dirty="0" smtClean="0"/>
              <a:t>要</a:t>
            </a:r>
            <a:r>
              <a:rPr lang="zh-CN" altLang="en-US" dirty="0"/>
              <a:t>根据实际情况，</a:t>
            </a:r>
            <a:r>
              <a:rPr lang="zh-CN" altLang="en-US" b="1" dirty="0">
                <a:solidFill>
                  <a:srgbClr val="0E8146"/>
                </a:solidFill>
              </a:rPr>
              <a:t>采取有效措施堵塞和修补裂口</a:t>
            </a:r>
            <a:r>
              <a:rPr lang="zh-CN" altLang="en-US" dirty="0"/>
              <a:t>，制止进一步</a:t>
            </a:r>
            <a:r>
              <a:rPr lang="zh-CN" altLang="en-US" dirty="0" smtClean="0"/>
              <a:t>泄漏</a:t>
            </a:r>
            <a:endParaRPr lang="en-US" altLang="zh-CN" dirty="0" smtClean="0"/>
          </a:p>
          <a:p>
            <a:r>
              <a:rPr lang="zh-CN" altLang="en-US" dirty="0" smtClean="0"/>
              <a:t>利用</a:t>
            </a:r>
            <a:r>
              <a:rPr lang="zh-CN" altLang="en-US" dirty="0"/>
              <a:t>沙土围堵，防止泄漏物扩散，殃及周围的建筑物及人群，和发生火灾</a:t>
            </a:r>
            <a:r>
              <a:rPr lang="zh-CN" altLang="en-US" dirty="0" smtClean="0"/>
              <a:t>爆炸事故</a:t>
            </a:r>
            <a:endParaRPr lang="zh-CN" altLang="en-US" dirty="0"/>
          </a:p>
        </p:txBody>
      </p:sp>
      <p:sp>
        <p:nvSpPr>
          <p:cNvPr id="9" name="矩形 8"/>
          <p:cNvSpPr/>
          <p:nvPr/>
        </p:nvSpPr>
        <p:spPr>
          <a:xfrm>
            <a:off x="8478432" y="1820790"/>
            <a:ext cx="1877437" cy="424732"/>
          </a:xfrm>
          <a:prstGeom prst="rect">
            <a:avLst/>
          </a:prstGeom>
        </p:spPr>
        <p:txBody>
          <a:bodyPr wrap="none">
            <a:spAutoFit/>
          </a:bodyPr>
          <a:lstStyle/>
          <a:p>
            <a:pPr marL="457200" indent="-457200">
              <a:lnSpc>
                <a:spcPct val="90000"/>
              </a:lnSpc>
              <a:spcBef>
                <a:spcPts val="1000"/>
              </a:spcBef>
              <a:buClr>
                <a:srgbClr val="0E8146"/>
              </a:buClr>
              <a:buFont typeface="+mj-ea"/>
              <a:buAutoNum type="circleNumDbPlain" startAt="3"/>
            </a:pPr>
            <a:r>
              <a:rPr lang="zh-CN" altLang="en-US" sz="2400" b="1" dirty="0">
                <a:solidFill>
                  <a:srgbClr val="0E8146"/>
                </a:solidFill>
                <a:latin typeface="微软雅黑" panose="020B0503020204020204" pitchFamily="34" charset="-122"/>
                <a:ea typeface="微软雅黑" panose="020B0503020204020204" pitchFamily="34" charset="-122"/>
              </a:rPr>
              <a:t>泄漏控制</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Tree>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矩形 150530"/>
          <p:cNvSpPr>
            <a:spLocks noChangeArrowheads="1"/>
          </p:cNvSpPr>
          <p:nvPr/>
        </p:nvSpPr>
        <p:spPr bwMode="auto">
          <a:xfrm>
            <a:off x="2050230" y="2014053"/>
            <a:ext cx="7945107" cy="333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marL="342900" indent="-342900" fontAlgn="base">
              <a:lnSpc>
                <a:spcPct val="200000"/>
              </a:lnSpc>
              <a:spcBef>
                <a:spcPts val="1000"/>
              </a:spcBef>
              <a:spcAft>
                <a:spcPct val="0"/>
              </a:spcAft>
              <a:buClr>
                <a:srgbClr val="95C53E"/>
              </a:buClr>
              <a:buFont typeface="Wingdings" panose="05000000000000000000" pitchFamily="2" charset="2"/>
              <a:buChar char="l"/>
            </a:pPr>
            <a:r>
              <a:rPr lang="zh-CN" altLang="en-US" sz="2000" b="0" dirty="0">
                <a:solidFill>
                  <a:srgbClr val="E7E6E6">
                    <a:lumMod val="25000"/>
                  </a:srgbClr>
                </a:solidFill>
                <a:latin typeface="微软雅黑" panose="020B0503020204020204" pitchFamily="34" charset="-122"/>
                <a:ea typeface="微软雅黑" panose="020B0503020204020204" pitchFamily="34" charset="-122"/>
              </a:rPr>
              <a:t>仓库工作人员应进行培训，经考核合格后</a:t>
            </a:r>
            <a:r>
              <a:rPr lang="zh-CN" altLang="en-US" sz="2000" dirty="0">
                <a:solidFill>
                  <a:srgbClr val="0E8146"/>
                </a:solidFill>
                <a:latin typeface="微软雅黑" panose="020B0503020204020204" pitchFamily="34" charset="-122"/>
                <a:ea typeface="微软雅黑" panose="020B0503020204020204" pitchFamily="34" charset="-122"/>
              </a:rPr>
              <a:t>持证上岗</a:t>
            </a:r>
            <a:endParaRPr lang="zh-CN" altLang="en-US" sz="2000" dirty="0">
              <a:solidFill>
                <a:srgbClr val="0E8146"/>
              </a:solidFill>
              <a:latin typeface="微软雅黑" panose="020B0503020204020204" pitchFamily="34" charset="-122"/>
              <a:ea typeface="微软雅黑" panose="020B0503020204020204" pitchFamily="34" charset="-122"/>
            </a:endParaRPr>
          </a:p>
          <a:p>
            <a:pPr marL="342900" indent="-342900" fontAlgn="base">
              <a:lnSpc>
                <a:spcPct val="200000"/>
              </a:lnSpc>
              <a:spcBef>
                <a:spcPts val="1000"/>
              </a:spcBef>
              <a:spcAft>
                <a:spcPct val="0"/>
              </a:spcAft>
              <a:buClr>
                <a:srgbClr val="95C53E"/>
              </a:buClr>
              <a:buFont typeface="Wingdings" panose="05000000000000000000" pitchFamily="2" charset="2"/>
              <a:buChar char="l"/>
            </a:pPr>
            <a:r>
              <a:rPr lang="zh-CN" altLang="en-US" sz="2000" b="0" dirty="0">
                <a:solidFill>
                  <a:srgbClr val="E7E6E6">
                    <a:lumMod val="25000"/>
                  </a:srgbClr>
                </a:solidFill>
                <a:latin typeface="微软雅黑" panose="020B0503020204020204" pitchFamily="34" charset="-122"/>
                <a:ea typeface="微软雅黑" panose="020B0503020204020204" pitchFamily="34" charset="-122"/>
              </a:rPr>
              <a:t>对危险品的装卸人员</a:t>
            </a:r>
            <a:r>
              <a:rPr lang="zh-CN" altLang="en-US" sz="2000" dirty="0">
                <a:solidFill>
                  <a:srgbClr val="0E8146"/>
                </a:solidFill>
                <a:latin typeface="微软雅黑" panose="020B0503020204020204" pitchFamily="34" charset="-122"/>
                <a:ea typeface="微软雅黑" panose="020B0503020204020204" pitchFamily="34" charset="-122"/>
              </a:rPr>
              <a:t>进行必要的教育</a:t>
            </a:r>
            <a:r>
              <a:rPr lang="zh-CN" altLang="en-US" sz="2000" b="0" dirty="0">
                <a:solidFill>
                  <a:srgbClr val="E7E6E6">
                    <a:lumMod val="25000"/>
                  </a:srgbClr>
                </a:solidFill>
                <a:latin typeface="微软雅黑" panose="020B0503020204020204" pitchFamily="34" charset="-122"/>
                <a:ea typeface="微软雅黑" panose="020B0503020204020204" pitchFamily="34" charset="-122"/>
              </a:rPr>
              <a:t>，使其按照</a:t>
            </a:r>
            <a:r>
              <a:rPr lang="zh-CN" altLang="en-US" sz="2000" b="0" dirty="0" smtClean="0">
                <a:solidFill>
                  <a:srgbClr val="E7E6E6">
                    <a:lumMod val="25000"/>
                  </a:srgbClr>
                </a:solidFill>
                <a:latin typeface="微软雅黑" panose="020B0503020204020204" pitchFamily="34" charset="-122"/>
                <a:ea typeface="微软雅黑" panose="020B0503020204020204" pitchFamily="34" charset="-122"/>
              </a:rPr>
              <a:t>有关规定</a:t>
            </a:r>
            <a:r>
              <a:rPr lang="zh-CN" altLang="en-US" sz="2000" b="0" dirty="0">
                <a:solidFill>
                  <a:srgbClr val="E7E6E6">
                    <a:lumMod val="25000"/>
                  </a:srgbClr>
                </a:solidFill>
                <a:latin typeface="微软雅黑" panose="020B0503020204020204" pitchFamily="34" charset="-122"/>
                <a:ea typeface="微软雅黑" panose="020B0503020204020204" pitchFamily="34" charset="-122"/>
              </a:rPr>
              <a:t>进行</a:t>
            </a:r>
            <a:r>
              <a:rPr lang="zh-CN" altLang="en-US" sz="2000" b="0" dirty="0" smtClean="0">
                <a:solidFill>
                  <a:srgbClr val="E7E6E6">
                    <a:lumMod val="25000"/>
                  </a:srgbClr>
                </a:solidFill>
                <a:latin typeface="微软雅黑" panose="020B0503020204020204" pitchFamily="34" charset="-122"/>
                <a:ea typeface="微软雅黑" panose="020B0503020204020204" pitchFamily="34" charset="-122"/>
              </a:rPr>
              <a:t>操作</a:t>
            </a:r>
            <a:endParaRPr lang="zh-CN" altLang="en-US" sz="2000" b="0" dirty="0">
              <a:solidFill>
                <a:srgbClr val="E7E6E6">
                  <a:lumMod val="25000"/>
                </a:srgbClr>
              </a:solidFill>
              <a:latin typeface="微软雅黑" panose="020B0503020204020204" pitchFamily="34" charset="-122"/>
              <a:ea typeface="微软雅黑" panose="020B0503020204020204" pitchFamily="34" charset="-122"/>
            </a:endParaRPr>
          </a:p>
          <a:p>
            <a:pPr marL="342900" indent="-342900" fontAlgn="base">
              <a:lnSpc>
                <a:spcPct val="200000"/>
              </a:lnSpc>
              <a:spcBef>
                <a:spcPts val="1000"/>
              </a:spcBef>
              <a:spcAft>
                <a:spcPct val="0"/>
              </a:spcAft>
              <a:buClr>
                <a:srgbClr val="95C53E"/>
              </a:buClr>
              <a:buFont typeface="Wingdings" panose="05000000000000000000" pitchFamily="2" charset="2"/>
              <a:buChar char="l"/>
            </a:pPr>
            <a:r>
              <a:rPr lang="zh-CN" altLang="en-US" sz="2000" b="0" dirty="0">
                <a:solidFill>
                  <a:srgbClr val="E7E6E6">
                    <a:lumMod val="25000"/>
                  </a:srgbClr>
                </a:solidFill>
                <a:latin typeface="微软雅黑" panose="020B0503020204020204" pitchFamily="34" charset="-122"/>
                <a:ea typeface="微软雅黑" panose="020B0503020204020204" pitchFamily="34" charset="-122"/>
              </a:rPr>
              <a:t>仓库的消防人员除了具有一般消防知识之外，还应</a:t>
            </a:r>
            <a:r>
              <a:rPr lang="zh-CN" altLang="en-US" sz="2000" b="0" dirty="0" smtClean="0">
                <a:solidFill>
                  <a:srgbClr val="E7E6E6">
                    <a:lumMod val="25000"/>
                  </a:srgbClr>
                </a:solidFill>
                <a:latin typeface="微软雅黑" panose="020B0503020204020204" pitchFamily="34" charset="-122"/>
                <a:ea typeface="微软雅黑" panose="020B0503020204020204" pitchFamily="34" charset="-122"/>
              </a:rPr>
              <a:t>进行</a:t>
            </a:r>
            <a:r>
              <a:rPr lang="zh-CN" altLang="en-US" sz="2000" b="0" dirty="0">
                <a:solidFill>
                  <a:srgbClr val="E7E6E6">
                    <a:lumMod val="25000"/>
                  </a:srgbClr>
                </a:solidFill>
                <a:latin typeface="微软雅黑" panose="020B0503020204020204" pitchFamily="34" charset="-122"/>
                <a:ea typeface="微软雅黑" panose="020B0503020204020204" pitchFamily="34" charset="-122"/>
              </a:rPr>
              <a:t>在危险品仓库各种的</a:t>
            </a:r>
            <a:r>
              <a:rPr lang="zh-CN" altLang="en-US" sz="2000" dirty="0">
                <a:solidFill>
                  <a:srgbClr val="0E8146"/>
                </a:solidFill>
                <a:latin typeface="微软雅黑" panose="020B0503020204020204" pitchFamily="34" charset="-122"/>
                <a:ea typeface="微软雅黑" panose="020B0503020204020204" pitchFamily="34" charset="-122"/>
              </a:rPr>
              <a:t>专门培训</a:t>
            </a:r>
            <a:r>
              <a:rPr lang="zh-CN" altLang="en-US" sz="2000" b="0" dirty="0">
                <a:solidFill>
                  <a:srgbClr val="E7E6E6">
                    <a:lumMod val="25000"/>
                  </a:srgbClr>
                </a:solidFill>
                <a:latin typeface="微软雅黑" panose="020B0503020204020204" pitchFamily="34" charset="-122"/>
                <a:ea typeface="微软雅黑" panose="020B0503020204020204" pitchFamily="34" charset="-122"/>
              </a:rPr>
              <a:t>，使其熟悉各区域</a:t>
            </a:r>
            <a:r>
              <a:rPr lang="zh-CN" altLang="en-US" sz="2000" b="0" dirty="0" smtClean="0">
                <a:solidFill>
                  <a:srgbClr val="E7E6E6">
                    <a:lumMod val="25000"/>
                  </a:srgbClr>
                </a:solidFill>
                <a:latin typeface="微软雅黑" panose="020B0503020204020204" pitchFamily="34" charset="-122"/>
                <a:ea typeface="微软雅黑" panose="020B0503020204020204" pitchFamily="34" charset="-122"/>
              </a:rPr>
              <a:t>储存</a:t>
            </a:r>
            <a:r>
              <a:rPr lang="zh-CN" altLang="en-US" sz="2000" b="0" dirty="0">
                <a:solidFill>
                  <a:srgbClr val="E7E6E6">
                    <a:lumMod val="25000"/>
                  </a:srgbClr>
                </a:solidFill>
                <a:latin typeface="微软雅黑" panose="020B0503020204020204" pitchFamily="34" charset="-122"/>
                <a:ea typeface="微软雅黑" panose="020B0503020204020204" pitchFamily="34" charset="-122"/>
              </a:rPr>
              <a:t>的危险品种类、特性、储存地点、事故的</a:t>
            </a:r>
            <a:r>
              <a:rPr lang="zh-CN" altLang="en-US" sz="2000" b="0" dirty="0" smtClean="0">
                <a:solidFill>
                  <a:srgbClr val="E7E6E6">
                    <a:lumMod val="25000"/>
                  </a:srgbClr>
                </a:solidFill>
                <a:latin typeface="微软雅黑" panose="020B0503020204020204" pitchFamily="34" charset="-122"/>
                <a:ea typeface="微软雅黑" panose="020B0503020204020204" pitchFamily="34" charset="-122"/>
              </a:rPr>
              <a:t>处理程序及方法</a:t>
            </a:r>
            <a:endParaRPr lang="zh-CN" altLang="en-US" sz="2000" b="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7"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人员培训</a:t>
            </a:r>
            <a:endParaRPr lang="zh-CN" altLang="en-US" dirty="0"/>
          </a:p>
        </p:txBody>
      </p:sp>
    </p:spTree>
  </p:cSld>
  <p:clrMapOvr>
    <a:masterClrMapping/>
  </p:clrMapOvr>
  <p:transition>
    <p:wheel spokes="2"/>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26979"/>
          <p:cNvSpPr txBox="1">
            <a:spLocks noChangeArrowheads="1"/>
          </p:cNvSpPr>
          <p:nvPr/>
        </p:nvSpPr>
        <p:spPr bwMode="auto">
          <a:xfrm>
            <a:off x="1200151" y="146051"/>
            <a:ext cx="4392613" cy="461665"/>
          </a:xfrm>
          <a:prstGeom prst="rect">
            <a:avLst/>
          </a:prstGeom>
          <a:noFill/>
          <a:ln w="25400">
            <a:noFill/>
            <a:round/>
          </a:ln>
        </p:spPr>
        <p:txBody>
          <a:bodyPr wrap="none" anchor="ct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小结</a:t>
            </a:r>
            <a:endParaRPr lang="zh-CN" altLang="en-US" dirty="0"/>
          </a:p>
        </p:txBody>
      </p:sp>
      <p:sp>
        <p:nvSpPr>
          <p:cNvPr id="6" name="圆角矩形 5122"/>
          <p:cNvSpPr>
            <a:spLocks noChangeArrowheads="1"/>
          </p:cNvSpPr>
          <p:nvPr/>
        </p:nvSpPr>
        <p:spPr bwMode="auto">
          <a:xfrm>
            <a:off x="3320925" y="1711293"/>
            <a:ext cx="6353713" cy="503237"/>
          </a:xfrm>
          <a:prstGeom prst="roundRect">
            <a:avLst>
              <a:gd name="adj" fmla="val 16667"/>
            </a:avLst>
          </a:prstGeom>
          <a:solidFill>
            <a:schemeClr val="bg1"/>
          </a:solidFill>
          <a:ln w="25400">
            <a:noFill/>
            <a:round/>
          </a:ln>
        </p:spPr>
        <p:txBody>
          <a:bodyPr wrap="none" anchor="ct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r>
              <a:rPr lang="zh-CN" altLang="en-US" sz="2400" dirty="0">
                <a:solidFill>
                  <a:srgbClr val="0E8146"/>
                </a:solidFill>
                <a:latin typeface="微软雅黑" panose="020B0503020204020204" pitchFamily="34" charset="-122"/>
                <a:ea typeface="微软雅黑" panose="020B0503020204020204" pitchFamily="34" charset="-122"/>
              </a:rPr>
              <a:t>危险化学品的概念和分类</a:t>
            </a:r>
            <a:endParaRPr lang="zh-CN" altLang="en-US" sz="2400" dirty="0">
              <a:solidFill>
                <a:srgbClr val="0E8146"/>
              </a:solidFill>
              <a:latin typeface="微软雅黑" panose="020B0503020204020204" pitchFamily="34" charset="-122"/>
              <a:ea typeface="微软雅黑" panose="020B0503020204020204" pitchFamily="34" charset="-122"/>
            </a:endParaRPr>
          </a:p>
        </p:txBody>
      </p:sp>
      <p:sp>
        <p:nvSpPr>
          <p:cNvPr id="7" name="圆角矩形 5123"/>
          <p:cNvSpPr>
            <a:spLocks noChangeArrowheads="1"/>
          </p:cNvSpPr>
          <p:nvPr/>
        </p:nvSpPr>
        <p:spPr bwMode="auto">
          <a:xfrm>
            <a:off x="3333626" y="2694807"/>
            <a:ext cx="6341013" cy="503237"/>
          </a:xfrm>
          <a:prstGeom prst="roundRect">
            <a:avLst>
              <a:gd name="adj" fmla="val 16667"/>
            </a:avLst>
          </a:prstGeom>
          <a:solidFill>
            <a:schemeClr val="bg1"/>
          </a:solidFill>
          <a:ln w="25400">
            <a:noFill/>
            <a:round/>
          </a:ln>
        </p:spPr>
        <p:txBody>
          <a:bodyPr wrap="none" anchor="ctr"/>
          <a:lstStyle/>
          <a:p>
            <a:r>
              <a:rPr lang="zh-CN" altLang="en-US" sz="2400" b="1" dirty="0">
                <a:solidFill>
                  <a:srgbClr val="0E8146"/>
                </a:solidFill>
                <a:latin typeface="微软雅黑" panose="020B0503020204020204" pitchFamily="34" charset="-122"/>
                <a:ea typeface="微软雅黑" panose="020B0503020204020204" pitchFamily="34" charset="-122"/>
              </a:rPr>
              <a:t>危险化学品安全标签及安全技术说明书</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8" name="圆角矩形 5124"/>
          <p:cNvSpPr>
            <a:spLocks noChangeArrowheads="1"/>
          </p:cNvSpPr>
          <p:nvPr/>
        </p:nvSpPr>
        <p:spPr bwMode="auto">
          <a:xfrm>
            <a:off x="3333626" y="3678321"/>
            <a:ext cx="6341013" cy="503238"/>
          </a:xfrm>
          <a:prstGeom prst="roundRect">
            <a:avLst>
              <a:gd name="adj" fmla="val 16667"/>
            </a:avLst>
          </a:prstGeom>
          <a:solidFill>
            <a:schemeClr val="bg1"/>
          </a:solidFill>
          <a:ln w="25400">
            <a:noFill/>
            <a:round/>
          </a:ln>
        </p:spPr>
        <p:txBody>
          <a:bodyPr wrap="none" anchor="ctr"/>
          <a:lstStyle/>
          <a:p>
            <a:r>
              <a:rPr lang="zh-CN" altLang="en-US" sz="2400" b="1" dirty="0">
                <a:solidFill>
                  <a:srgbClr val="0E8146"/>
                </a:solidFill>
                <a:latin typeface="微软雅黑" panose="020B0503020204020204" pitchFamily="34" charset="-122"/>
                <a:ea typeface="微软雅黑" panose="020B0503020204020204" pitchFamily="34" charset="-122"/>
              </a:rPr>
              <a:t>危险化学品安全标志</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9" name="圆角矩形 5126"/>
          <p:cNvSpPr>
            <a:spLocks noChangeArrowheads="1"/>
          </p:cNvSpPr>
          <p:nvPr/>
        </p:nvSpPr>
        <p:spPr bwMode="auto">
          <a:xfrm>
            <a:off x="3351088" y="4661836"/>
            <a:ext cx="6341014" cy="503237"/>
          </a:xfrm>
          <a:prstGeom prst="roundRect">
            <a:avLst>
              <a:gd name="adj" fmla="val 16667"/>
            </a:avLst>
          </a:prstGeom>
          <a:solidFill>
            <a:schemeClr val="bg1"/>
          </a:solidFill>
          <a:ln w="25400">
            <a:noFill/>
            <a:round/>
          </a:ln>
        </p:spPr>
        <p:txBody>
          <a:bodyPr wrap="none" anchor="ctr"/>
          <a:lstStyle/>
          <a:p>
            <a:r>
              <a:rPr lang="zh-CN" altLang="en-US" sz="2400" b="1" dirty="0">
                <a:solidFill>
                  <a:srgbClr val="0E8146"/>
                </a:solidFill>
                <a:latin typeface="微软雅黑" panose="020B0503020204020204" pitchFamily="34" charset="-122"/>
                <a:ea typeface="微软雅黑" panose="020B0503020204020204" pitchFamily="34" charset="-122"/>
              </a:rPr>
              <a:t>危险化学品防火防爆知识</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10" name="圆角矩形 5128"/>
          <p:cNvSpPr>
            <a:spLocks noChangeArrowheads="1"/>
          </p:cNvSpPr>
          <p:nvPr/>
        </p:nvSpPr>
        <p:spPr bwMode="auto">
          <a:xfrm>
            <a:off x="3333626" y="5645351"/>
            <a:ext cx="6341014" cy="503238"/>
          </a:xfrm>
          <a:prstGeom prst="roundRect">
            <a:avLst>
              <a:gd name="adj" fmla="val 16667"/>
            </a:avLst>
          </a:prstGeom>
          <a:solidFill>
            <a:schemeClr val="bg1"/>
          </a:solidFill>
          <a:ln w="25400">
            <a:noFill/>
            <a:round/>
          </a:ln>
        </p:spPr>
        <p:txBody>
          <a:bodyPr wrap="none" anchor="ctr"/>
          <a:lstStyle/>
          <a:p>
            <a:r>
              <a:rPr lang="zh-CN" altLang="en-US" sz="2400" b="1" dirty="0">
                <a:solidFill>
                  <a:srgbClr val="0E8146"/>
                </a:solidFill>
                <a:latin typeface="微软雅黑" panose="020B0503020204020204" pitchFamily="34" charset="-122"/>
                <a:ea typeface="微软雅黑" panose="020B0503020204020204" pitchFamily="34" charset="-122"/>
              </a:rPr>
              <a:t>危险化学品储运及废弃物处理安全知识</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E8146"/>
        </a:solidFill>
        <a:effectLst/>
      </p:bgPr>
    </p:bg>
    <p:spTree>
      <p:nvGrpSpPr>
        <p:cNvPr id="1" name=""/>
        <p:cNvGrpSpPr/>
        <p:nvPr/>
      </p:nvGrpSpPr>
      <p:grpSpPr>
        <a:xfrm>
          <a:off x="0" y="0"/>
          <a:ext cx="0" cy="0"/>
          <a:chOff x="0" y="0"/>
          <a:chExt cx="0" cy="0"/>
        </a:xfrm>
      </p:grpSpPr>
      <p:sp>
        <p:nvSpPr>
          <p:cNvPr id="12" name="矩形 5"/>
          <p:cNvSpPr/>
          <p:nvPr/>
        </p:nvSpPr>
        <p:spPr>
          <a:xfrm>
            <a:off x="0" y="6479628"/>
            <a:ext cx="12190412" cy="378372"/>
          </a:xfrm>
          <a:prstGeom prst="rect">
            <a:avLst/>
          </a:prstGeom>
          <a:solidFill>
            <a:srgbClr val="95C53E"/>
          </a:solidFill>
          <a:ln w="9525">
            <a:noFill/>
          </a:ln>
        </p:spPr>
        <p:txBody>
          <a:bodyPr anchor="ctr"/>
          <a:lstStyle/>
          <a:p>
            <a:pPr algn="ctr"/>
            <a:endParaRPr lang="zh-CN" altLang="zh-CN" sz="1350" noProof="1">
              <a:solidFill>
                <a:srgbClr val="FFFFFF"/>
              </a:solidFill>
              <a:latin typeface="Arial" panose="020B0604020202020204" pitchFamily="34" charset="0"/>
            </a:endParaRPr>
          </a:p>
        </p:txBody>
      </p:sp>
      <p:sp>
        <p:nvSpPr>
          <p:cNvPr id="6" name="标题 5"/>
          <p:cNvSpPr>
            <a:spLocks noGrp="1"/>
          </p:cNvSpPr>
          <p:nvPr>
            <p:custDataLst>
              <p:tags r:id="rId1"/>
            </p:custDataLst>
          </p:nvPr>
        </p:nvSpPr>
        <p:spPr>
          <a:xfrm>
            <a:off x="1055279" y="1484741"/>
            <a:ext cx="5284399" cy="1179607"/>
          </a:xfrm>
        </p:spPr>
        <p:txBody>
          <a:bodyPr vert="horz" lIns="90000" tIns="46800" rIns="90000" bIns="0" rtlCol="0" anchor="b" anchorCtr="0">
            <a:noAutofit/>
          </a:bodyPr>
          <a:lstStyle>
            <a:lvl1pPr marL="0" marR="0" algn="ctr" defTabSz="914400" rtl="0" eaLnBrk="1" fontAlgn="auto" latinLnBrk="0" hangingPunct="1">
              <a:lnSpc>
                <a:spcPct val="100000"/>
              </a:lnSpc>
              <a:spcBef>
                <a:spcPct val="0"/>
              </a:spcBef>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70825" y="4149090"/>
            <a:ext cx="390080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custDataLst>
              <p:tags r:id="rId3"/>
            </p:custDataLst>
          </p:nvPr>
        </p:nvPicPr>
        <p:blipFill>
          <a:blip r:embed="rId4"/>
          <a:stretch>
            <a:fillRect/>
          </a:stretch>
        </p:blipFill>
        <p:spPr>
          <a:xfrm>
            <a:off x="9281795" y="4213215"/>
            <a:ext cx="1188000" cy="1188000"/>
          </a:xfrm>
          <a:prstGeom prst="rect">
            <a:avLst/>
          </a:prstGeom>
        </p:spPr>
      </p:pic>
      <p:sp>
        <p:nvSpPr>
          <p:cNvPr id="2" name="文本框 1"/>
          <p:cNvSpPr txBox="1"/>
          <p:nvPr>
            <p:custDataLst>
              <p:tags r:id="rId5"/>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8"/>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custDataLst>
              <p:tags r:id="rId9"/>
            </p:custDataLst>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10"/>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custDataLst>
              <p:tags r:id="rId11"/>
            </p:custDataLst>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custDataLst>
              <p:tags r:id="rId12"/>
            </p:custDataLst>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907624" y="1697632"/>
            <a:ext cx="8623737" cy="1896904"/>
          </a:xfrm>
          <a:prstGeom prst="rect">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432490" y="1182717"/>
            <a:ext cx="3200341" cy="461665"/>
          </a:xfrm>
          <a:prstGeom prst="rect">
            <a:avLst/>
          </a:prstGeom>
          <a:ln>
            <a:noFill/>
          </a:ln>
        </p:spPr>
        <p:txBody>
          <a:bodyPr wrap="square">
            <a:spAutoFit/>
          </a:bodyPr>
          <a:lstStyle/>
          <a:p>
            <a:pPr algn="r"/>
            <a:r>
              <a:rPr lang="en-US" altLang="zh-CN" sz="2400" b="1" dirty="0">
                <a:solidFill>
                  <a:srgbClr val="0E8146"/>
                </a:solidFill>
                <a:latin typeface="微软雅黑" panose="020B0503020204020204" pitchFamily="34" charset="-122"/>
                <a:ea typeface="微软雅黑" panose="020B0503020204020204" pitchFamily="34" charset="-122"/>
              </a:rPr>
              <a:t>【</a:t>
            </a:r>
            <a:r>
              <a:rPr lang="zh-CN" altLang="en-US" sz="2400" b="1" dirty="0">
                <a:solidFill>
                  <a:srgbClr val="0E8146"/>
                </a:solidFill>
                <a:latin typeface="微软雅黑" panose="020B0503020204020204" pitchFamily="34" charset="-122"/>
                <a:ea typeface="微软雅黑" panose="020B0503020204020204" pitchFamily="34" charset="-122"/>
              </a:rPr>
              <a:t>第三类</a:t>
            </a:r>
            <a:r>
              <a:rPr lang="en-US" altLang="zh-CN" sz="2400" b="1" dirty="0">
                <a:solidFill>
                  <a:srgbClr val="0E8146"/>
                </a:solidFill>
                <a:latin typeface="微软雅黑" panose="020B0503020204020204" pitchFamily="34" charset="-122"/>
                <a:ea typeface="微软雅黑" panose="020B0503020204020204" pitchFamily="34" charset="-122"/>
              </a:rPr>
              <a:t>】</a:t>
            </a:r>
            <a:r>
              <a:rPr lang="zh-CN" altLang="en-US" sz="2400" b="1" dirty="0">
                <a:solidFill>
                  <a:srgbClr val="0E8146"/>
                </a:solidFill>
                <a:latin typeface="微软雅黑" panose="020B0503020204020204" pitchFamily="34" charset="-122"/>
                <a:ea typeface="微软雅黑" panose="020B0503020204020204" pitchFamily="34" charset="-122"/>
              </a:rPr>
              <a:t>易燃液体</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27" name="矩形 26"/>
          <p:cNvSpPr/>
          <p:nvPr/>
        </p:nvSpPr>
        <p:spPr>
          <a:xfrm>
            <a:off x="3051944" y="1959557"/>
            <a:ext cx="8261131" cy="1477328"/>
          </a:xfrm>
          <a:prstGeom prst="rect">
            <a:avLst/>
          </a:prstGeom>
        </p:spPr>
        <p:txBody>
          <a:bodyPr wrap="square">
            <a:spAutoFit/>
          </a:bodyPr>
          <a:lstStyle/>
          <a:p>
            <a:pPr marL="457200" indent="-457200">
              <a:lnSpc>
                <a:spcPct val="150000"/>
              </a:lnSpc>
              <a:buFont typeface="+mj-ea"/>
              <a:buAutoNum type="circleNumDbPlain"/>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低闪点液体，闪点低于</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-18℃</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的液体，如</a:t>
            </a:r>
            <a:r>
              <a:rPr lang="zh-CN" altLang="en-US" sz="2000" dirty="0">
                <a:solidFill>
                  <a:srgbClr val="0E8146"/>
                </a:solidFill>
                <a:latin typeface="微软雅黑" panose="020B0503020204020204" pitchFamily="34" charset="-122"/>
                <a:ea typeface="微软雅黑" panose="020B0503020204020204" pitchFamily="34" charset="-122"/>
              </a:rPr>
              <a:t>乙醛、丙酮</a:t>
            </a:r>
            <a:endParaRPr lang="zh-CN" altLang="en-US" sz="2000" dirty="0">
              <a:solidFill>
                <a:srgbClr val="0E8146"/>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中闪点液体，闪点在</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-18℃—23℃</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的液体，如</a:t>
            </a:r>
            <a:r>
              <a:rPr lang="zh-CN" altLang="en-US" sz="2000" dirty="0">
                <a:solidFill>
                  <a:srgbClr val="0E8146"/>
                </a:solidFill>
                <a:latin typeface="微软雅黑" panose="020B0503020204020204" pitchFamily="34" charset="-122"/>
                <a:ea typeface="微软雅黑" panose="020B0503020204020204" pitchFamily="34" charset="-122"/>
              </a:rPr>
              <a:t>苯、甲醇</a:t>
            </a:r>
            <a:endParaRPr lang="zh-CN" altLang="en-US" sz="2000" dirty="0">
              <a:solidFill>
                <a:srgbClr val="0E8146"/>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高闪点液体，闪点在</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23℃</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以上的液体，如</a:t>
            </a:r>
            <a:r>
              <a:rPr lang="zh-CN" altLang="en-US" sz="2000" dirty="0">
                <a:solidFill>
                  <a:srgbClr val="0E8146"/>
                </a:solidFill>
                <a:latin typeface="微软雅黑" panose="020B0503020204020204" pitchFamily="34" charset="-122"/>
                <a:ea typeface="微软雅黑" panose="020B0503020204020204" pitchFamily="34" charset="-122"/>
              </a:rPr>
              <a:t>环辛烷</a:t>
            </a:r>
            <a:r>
              <a:rPr lang="zh-CN" altLang="en-US" sz="2000" dirty="0" smtClean="0">
                <a:solidFill>
                  <a:srgbClr val="0E8146"/>
                </a:solidFill>
                <a:latin typeface="微软雅黑" panose="020B0503020204020204" pitchFamily="34" charset="-122"/>
                <a:ea typeface="微软雅黑" panose="020B0503020204020204" pitchFamily="34" charset="-122"/>
              </a:rPr>
              <a:t>、苯</a:t>
            </a:r>
            <a:r>
              <a:rPr lang="zh-CN" altLang="en-US" sz="2000" dirty="0">
                <a:solidFill>
                  <a:srgbClr val="0E8146"/>
                </a:solidFill>
                <a:latin typeface="微软雅黑" panose="020B0503020204020204" pitchFamily="34" charset="-122"/>
                <a:ea typeface="微软雅黑" panose="020B0503020204020204" pitchFamily="34" charset="-122"/>
              </a:rPr>
              <a:t>甲醚</a:t>
            </a:r>
            <a:endParaRPr lang="zh-CN" altLang="en-US" sz="2000" dirty="0">
              <a:solidFill>
                <a:srgbClr val="0E8146"/>
              </a:solidFill>
              <a:latin typeface="微软雅黑" panose="020B0503020204020204" pitchFamily="34" charset="-122"/>
              <a:ea typeface="微软雅黑" panose="020B0503020204020204" pitchFamily="34" charset="-122"/>
            </a:endParaRPr>
          </a:p>
        </p:txBody>
      </p:sp>
      <p:sp>
        <p:nvSpPr>
          <p:cNvPr id="31" name="矩形 30"/>
          <p:cNvSpPr/>
          <p:nvPr/>
        </p:nvSpPr>
        <p:spPr>
          <a:xfrm>
            <a:off x="1904814" y="4718205"/>
            <a:ext cx="8623737" cy="1896904"/>
          </a:xfrm>
          <a:prstGeom prst="rect">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412328" y="4162442"/>
            <a:ext cx="6848803" cy="461665"/>
          </a:xfrm>
          <a:prstGeom prst="rect">
            <a:avLst/>
          </a:prstGeom>
          <a:ln>
            <a:noFill/>
          </a:ln>
        </p:spPr>
        <p:txBody>
          <a:bodyPr wrap="square">
            <a:spAutoFit/>
          </a:bodyPr>
          <a:lstStyle/>
          <a:p>
            <a:pPr algn="r"/>
            <a:r>
              <a:rPr lang="en-US" altLang="zh-CN" sz="2400" b="1" dirty="0">
                <a:solidFill>
                  <a:srgbClr val="0E8146"/>
                </a:solidFill>
                <a:latin typeface="微软雅黑" panose="020B0503020204020204" pitchFamily="34" charset="-122"/>
                <a:ea typeface="微软雅黑" panose="020B0503020204020204" pitchFamily="34" charset="-122"/>
              </a:rPr>
              <a:t>【</a:t>
            </a:r>
            <a:r>
              <a:rPr lang="zh-CN" altLang="en-US" sz="2400" b="1" dirty="0">
                <a:solidFill>
                  <a:srgbClr val="0E8146"/>
                </a:solidFill>
                <a:latin typeface="微软雅黑" panose="020B0503020204020204" pitchFamily="34" charset="-122"/>
                <a:ea typeface="微软雅黑" panose="020B0503020204020204" pitchFamily="34" charset="-122"/>
              </a:rPr>
              <a:t>第四类</a:t>
            </a:r>
            <a:r>
              <a:rPr lang="en-US" altLang="zh-CN" sz="2400" b="1" dirty="0">
                <a:solidFill>
                  <a:srgbClr val="0E8146"/>
                </a:solidFill>
                <a:latin typeface="微软雅黑" panose="020B0503020204020204" pitchFamily="34" charset="-122"/>
                <a:ea typeface="微软雅黑" panose="020B0503020204020204" pitchFamily="34" charset="-122"/>
              </a:rPr>
              <a:t>】</a:t>
            </a:r>
            <a:r>
              <a:rPr lang="zh-CN" altLang="en-US" sz="2400" b="1" dirty="0">
                <a:solidFill>
                  <a:srgbClr val="0E8146"/>
                </a:solidFill>
                <a:latin typeface="微软雅黑" panose="020B0503020204020204" pitchFamily="34" charset="-122"/>
                <a:ea typeface="微软雅黑" panose="020B0503020204020204" pitchFamily="34" charset="-122"/>
              </a:rPr>
              <a:t>易燃固体、自燃物品和遇湿易燃物品</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33" name="矩形 32"/>
          <p:cNvSpPr/>
          <p:nvPr/>
        </p:nvSpPr>
        <p:spPr>
          <a:xfrm>
            <a:off x="911137" y="4938636"/>
            <a:ext cx="8261131" cy="1477328"/>
          </a:xfrm>
          <a:prstGeom prst="rect">
            <a:avLst/>
          </a:prstGeom>
        </p:spPr>
        <p:txBody>
          <a:bodyPr wrap="square">
            <a:spAutoFit/>
          </a:bodyPr>
          <a:lstStyle/>
          <a:p>
            <a:pPr marL="457200" indent="-457200" algn="r">
              <a:lnSpc>
                <a:spcPct val="150000"/>
              </a:lnSpc>
              <a:buFont typeface="+mj-ea"/>
              <a:buAutoNum type="circleNumDbPlain"/>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易燃固体，如</a:t>
            </a:r>
            <a:r>
              <a:rPr lang="zh-CN" altLang="en-US" sz="2000" dirty="0">
                <a:solidFill>
                  <a:srgbClr val="0E8146"/>
                </a:solidFill>
                <a:latin typeface="微软雅黑" panose="020B0503020204020204" pitchFamily="34" charset="-122"/>
                <a:ea typeface="微软雅黑" panose="020B0503020204020204" pitchFamily="34" charset="-122"/>
              </a:rPr>
              <a:t>红磷、硫磺</a:t>
            </a:r>
            <a:endParaRPr lang="zh-CN" altLang="en-US" sz="2000" dirty="0">
              <a:solidFill>
                <a:srgbClr val="0E8146"/>
              </a:solidFill>
              <a:latin typeface="微软雅黑" panose="020B0503020204020204" pitchFamily="34" charset="-122"/>
              <a:ea typeface="微软雅黑" panose="020B0503020204020204" pitchFamily="34" charset="-122"/>
            </a:endParaRPr>
          </a:p>
          <a:p>
            <a:pPr marL="457200" indent="-457200" algn="r">
              <a:lnSpc>
                <a:spcPct val="150000"/>
              </a:lnSpc>
              <a:buFont typeface="+mj-ea"/>
              <a:buAutoNum type="circleNumDbPlain"/>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自燃物品，如</a:t>
            </a:r>
            <a:r>
              <a:rPr lang="zh-CN" altLang="en-US" sz="2000" dirty="0">
                <a:solidFill>
                  <a:srgbClr val="0E8146"/>
                </a:solidFill>
                <a:latin typeface="微软雅黑" panose="020B0503020204020204" pitchFamily="34" charset="-122"/>
                <a:ea typeface="微软雅黑" panose="020B0503020204020204" pitchFamily="34" charset="-122"/>
              </a:rPr>
              <a:t>黄磷、三氯化钛</a:t>
            </a:r>
            <a:endParaRPr lang="zh-CN" altLang="en-US" sz="2000" dirty="0">
              <a:solidFill>
                <a:srgbClr val="0E8146"/>
              </a:solidFill>
              <a:latin typeface="微软雅黑" panose="020B0503020204020204" pitchFamily="34" charset="-122"/>
              <a:ea typeface="微软雅黑" panose="020B0503020204020204" pitchFamily="34" charset="-122"/>
            </a:endParaRPr>
          </a:p>
          <a:p>
            <a:pPr marL="457200" indent="-457200" algn="r">
              <a:lnSpc>
                <a:spcPct val="150000"/>
              </a:lnSpc>
              <a:buFont typeface="+mj-ea"/>
              <a:buAutoNum type="circleNumDbPlain"/>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遇湿易燃物品，如</a:t>
            </a:r>
            <a:r>
              <a:rPr lang="zh-CN" altLang="en-US" sz="2000" dirty="0">
                <a:solidFill>
                  <a:srgbClr val="0E8146"/>
                </a:solidFill>
                <a:latin typeface="微软雅黑" panose="020B0503020204020204" pitchFamily="34" charset="-122"/>
                <a:ea typeface="微软雅黑" panose="020B0503020204020204" pitchFamily="34" charset="-122"/>
              </a:rPr>
              <a:t>金属钠、氢化钾</a:t>
            </a:r>
            <a:endParaRPr lang="zh-CN" altLang="en-US" sz="2000" dirty="0">
              <a:solidFill>
                <a:srgbClr val="0E8146"/>
              </a:solidFill>
              <a:latin typeface="微软雅黑" panose="020B0503020204020204" pitchFamily="34" charset="-122"/>
              <a:ea typeface="微软雅黑" panose="020B0503020204020204" pitchFamily="34" charset="-122"/>
            </a:endParaRPr>
          </a:p>
        </p:txBody>
      </p:sp>
      <p:sp>
        <p:nvSpPr>
          <p:cNvPr id="41" name="Rectangle 10"/>
          <p:cNvSpPr>
            <a:spLocks noChangeArrowheads="1"/>
          </p:cNvSpPr>
          <p:nvPr/>
        </p:nvSpPr>
        <p:spPr bwMode="auto">
          <a:xfrm>
            <a:off x="2985293" y="338246"/>
            <a:ext cx="7250113" cy="6856413"/>
          </a:xfrm>
          <a:prstGeom prst="rect">
            <a:avLst/>
          </a:prstGeom>
          <a:noFill/>
          <a:ln w="0">
            <a:no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圆角矩形 5122"/>
          <p:cNvSpPr>
            <a:spLocks noChangeArrowheads="1"/>
          </p:cNvSpPr>
          <p:nvPr/>
        </p:nvSpPr>
        <p:spPr bwMode="auto">
          <a:xfrm>
            <a:off x="1078777" y="100622"/>
            <a:ext cx="6353713" cy="503237"/>
          </a:xfrm>
          <a:prstGeom prst="roundRect">
            <a:avLst>
              <a:gd name="adj" fmla="val 16667"/>
            </a:avLst>
          </a:prstGeom>
          <a:noFill/>
          <a:ln w="25400">
            <a:noFill/>
            <a:round/>
          </a:ln>
        </p:spPr>
        <p:txBody>
          <a:bodyPr wrap="none" anchor="ct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r>
              <a:rPr lang="zh-CN" altLang="en-US" sz="2400" dirty="0" smtClean="0">
                <a:solidFill>
                  <a:prstClr val="white"/>
                </a:solidFill>
                <a:latin typeface="微软雅黑" panose="020B0503020204020204" pitchFamily="34" charset="-122"/>
                <a:ea typeface="微软雅黑" panose="020B0503020204020204" pitchFamily="34" charset="-122"/>
              </a:rPr>
              <a:t>危险</a:t>
            </a:r>
            <a:r>
              <a:rPr lang="zh-CN" altLang="en-US" sz="2400" dirty="0">
                <a:solidFill>
                  <a:prstClr val="white"/>
                </a:solidFill>
                <a:latin typeface="微软雅黑" panose="020B0503020204020204" pitchFamily="34" charset="-122"/>
                <a:ea typeface="微软雅黑" panose="020B0503020204020204" pitchFamily="34" charset="-122"/>
              </a:rPr>
              <a:t>化学品</a:t>
            </a:r>
            <a:r>
              <a:rPr lang="zh-CN" altLang="en-US" sz="2400" dirty="0" smtClean="0">
                <a:solidFill>
                  <a:prstClr val="white"/>
                </a:solidFill>
                <a:latin typeface="微软雅黑" panose="020B0503020204020204" pitchFamily="34" charset="-122"/>
                <a:ea typeface="微软雅黑" panose="020B0503020204020204" pitchFamily="34" charset="-122"/>
              </a:rPr>
              <a:t>的分类</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7" name="矩形 16"/>
          <p:cNvSpPr/>
          <p:nvPr/>
        </p:nvSpPr>
        <p:spPr>
          <a:xfrm>
            <a:off x="10006806" y="4922594"/>
            <a:ext cx="1077669" cy="1502728"/>
          </a:xfrm>
          <a:prstGeom prst="rect">
            <a:avLst/>
          </a:prstGeom>
          <a:solidFill>
            <a:schemeClr val="bg1"/>
          </a:solid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6"/>
          <p:cNvSpPr/>
          <p:nvPr/>
        </p:nvSpPr>
        <p:spPr bwMode="auto">
          <a:xfrm>
            <a:off x="10057074" y="4937834"/>
            <a:ext cx="1012870" cy="1502912"/>
          </a:xfrm>
          <a:custGeom>
            <a:avLst/>
            <a:gdLst>
              <a:gd name="T0" fmla="*/ 2325 w 2904"/>
              <a:gd name="T1" fmla="*/ 1217 h 4309"/>
              <a:gd name="T2" fmla="*/ 2316 w 2904"/>
              <a:gd name="T3" fmla="*/ 1394 h 4309"/>
              <a:gd name="T4" fmla="*/ 2270 w 2904"/>
              <a:gd name="T5" fmla="*/ 1641 h 4309"/>
              <a:gd name="T6" fmla="*/ 2159 w 2904"/>
              <a:gd name="T7" fmla="*/ 1899 h 4309"/>
              <a:gd name="T8" fmla="*/ 1957 w 2904"/>
              <a:gd name="T9" fmla="*/ 2109 h 4309"/>
              <a:gd name="T10" fmla="*/ 1914 w 2904"/>
              <a:gd name="T11" fmla="*/ 2096 h 4309"/>
              <a:gd name="T12" fmla="*/ 1933 w 2904"/>
              <a:gd name="T13" fmla="*/ 1927 h 4309"/>
              <a:gd name="T14" fmla="*/ 1935 w 2904"/>
              <a:gd name="T15" fmla="*/ 1662 h 4309"/>
              <a:gd name="T16" fmla="*/ 1884 w 2904"/>
              <a:gd name="T17" fmla="*/ 1328 h 4309"/>
              <a:gd name="T18" fmla="*/ 1750 w 2904"/>
              <a:gd name="T19" fmla="*/ 955 h 4309"/>
              <a:gd name="T20" fmla="*/ 1502 w 2904"/>
              <a:gd name="T21" fmla="*/ 569 h 4309"/>
              <a:gd name="T22" fmla="*/ 1109 w 2904"/>
              <a:gd name="T23" fmla="*/ 201 h 4309"/>
              <a:gd name="T24" fmla="*/ 794 w 2904"/>
              <a:gd name="T25" fmla="*/ 11 h 4309"/>
              <a:gd name="T26" fmla="*/ 821 w 2904"/>
              <a:gd name="T27" fmla="*/ 141 h 4309"/>
              <a:gd name="T28" fmla="*/ 835 w 2904"/>
              <a:gd name="T29" fmla="*/ 398 h 4309"/>
              <a:gd name="T30" fmla="*/ 792 w 2904"/>
              <a:gd name="T31" fmla="*/ 767 h 4309"/>
              <a:gd name="T32" fmla="*/ 646 w 2904"/>
              <a:gd name="T33" fmla="*/ 1232 h 4309"/>
              <a:gd name="T34" fmla="*/ 345 w 2904"/>
              <a:gd name="T35" fmla="*/ 1776 h 4309"/>
              <a:gd name="T36" fmla="*/ 311 w 2904"/>
              <a:gd name="T37" fmla="*/ 1831 h 4309"/>
              <a:gd name="T38" fmla="*/ 230 w 2904"/>
              <a:gd name="T39" fmla="*/ 1984 h 4309"/>
              <a:gd name="T40" fmla="*/ 129 w 2904"/>
              <a:gd name="T41" fmla="*/ 2217 h 4309"/>
              <a:gd name="T42" fmla="*/ 43 w 2904"/>
              <a:gd name="T43" fmla="*/ 2512 h 4309"/>
              <a:gd name="T44" fmla="*/ 1 w 2904"/>
              <a:gd name="T45" fmla="*/ 2848 h 4309"/>
              <a:gd name="T46" fmla="*/ 31 w 2904"/>
              <a:gd name="T47" fmla="*/ 3208 h 4309"/>
              <a:gd name="T48" fmla="*/ 167 w 2904"/>
              <a:gd name="T49" fmla="*/ 3575 h 4309"/>
              <a:gd name="T50" fmla="*/ 438 w 2904"/>
              <a:gd name="T51" fmla="*/ 3928 h 4309"/>
              <a:gd name="T52" fmla="*/ 876 w 2904"/>
              <a:gd name="T53" fmla="*/ 4250 h 4309"/>
              <a:gd name="T54" fmla="*/ 972 w 2904"/>
              <a:gd name="T55" fmla="*/ 4253 h 4309"/>
              <a:gd name="T56" fmla="*/ 926 w 2904"/>
              <a:gd name="T57" fmla="*/ 4047 h 4309"/>
              <a:gd name="T58" fmla="*/ 881 w 2904"/>
              <a:gd name="T59" fmla="*/ 3731 h 4309"/>
              <a:gd name="T60" fmla="*/ 872 w 2904"/>
              <a:gd name="T61" fmla="*/ 3346 h 4309"/>
              <a:gd name="T62" fmla="*/ 927 w 2904"/>
              <a:gd name="T63" fmla="*/ 2937 h 4309"/>
              <a:gd name="T64" fmla="*/ 1082 w 2904"/>
              <a:gd name="T65" fmla="*/ 2546 h 4309"/>
              <a:gd name="T66" fmla="*/ 1297 w 2904"/>
              <a:gd name="T67" fmla="*/ 2280 h 4309"/>
              <a:gd name="T68" fmla="*/ 1280 w 2904"/>
              <a:gd name="T69" fmla="*/ 2403 h 4309"/>
              <a:gd name="T70" fmla="*/ 1269 w 2904"/>
              <a:gd name="T71" fmla="*/ 2653 h 4309"/>
              <a:gd name="T72" fmla="*/ 1303 w 2904"/>
              <a:gd name="T73" fmla="*/ 2970 h 4309"/>
              <a:gd name="T74" fmla="*/ 1424 w 2904"/>
              <a:gd name="T75" fmla="*/ 3293 h 4309"/>
              <a:gd name="T76" fmla="*/ 1609 w 2904"/>
              <a:gd name="T77" fmla="*/ 3511 h 4309"/>
              <a:gd name="T78" fmla="*/ 1671 w 2904"/>
              <a:gd name="T79" fmla="*/ 3430 h 4309"/>
              <a:gd name="T80" fmla="*/ 1805 w 2904"/>
              <a:gd name="T81" fmla="*/ 3287 h 4309"/>
              <a:gd name="T82" fmla="*/ 1979 w 2904"/>
              <a:gd name="T83" fmla="*/ 3155 h 4309"/>
              <a:gd name="T84" fmla="*/ 2057 w 2904"/>
              <a:gd name="T85" fmla="*/ 3160 h 4309"/>
              <a:gd name="T86" fmla="*/ 2053 w 2904"/>
              <a:gd name="T87" fmla="*/ 3373 h 4309"/>
              <a:gd name="T88" fmla="*/ 2019 w 2904"/>
              <a:gd name="T89" fmla="*/ 3715 h 4309"/>
              <a:gd name="T90" fmla="*/ 1927 w 2904"/>
              <a:gd name="T91" fmla="*/ 4117 h 4309"/>
              <a:gd name="T92" fmla="*/ 1889 w 2904"/>
              <a:gd name="T93" fmla="*/ 4269 h 4309"/>
              <a:gd name="T94" fmla="*/ 1995 w 2904"/>
              <a:gd name="T95" fmla="*/ 4199 h 4309"/>
              <a:gd name="T96" fmla="*/ 2165 w 2904"/>
              <a:gd name="T97" fmla="*/ 4067 h 4309"/>
              <a:gd name="T98" fmla="*/ 2370 w 2904"/>
              <a:gd name="T99" fmla="*/ 3873 h 4309"/>
              <a:gd name="T100" fmla="*/ 2577 w 2904"/>
              <a:gd name="T101" fmla="*/ 3621 h 4309"/>
              <a:gd name="T102" fmla="*/ 2755 w 2904"/>
              <a:gd name="T103" fmla="*/ 3310 h 4309"/>
              <a:gd name="T104" fmla="*/ 2874 w 2904"/>
              <a:gd name="T105" fmla="*/ 2941 h 4309"/>
              <a:gd name="T106" fmla="*/ 2902 w 2904"/>
              <a:gd name="T107" fmla="*/ 2518 h 4309"/>
              <a:gd name="T108" fmla="*/ 2807 w 2904"/>
              <a:gd name="T109" fmla="*/ 2041 h 4309"/>
              <a:gd name="T110" fmla="*/ 2560 w 2904"/>
              <a:gd name="T111" fmla="*/ 1509 h 4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4" h="4309">
                <a:moveTo>
                  <a:pt x="2324" y="1166"/>
                </a:moveTo>
                <a:lnTo>
                  <a:pt x="2324" y="1170"/>
                </a:lnTo>
                <a:lnTo>
                  <a:pt x="2325" y="1179"/>
                </a:lnTo>
                <a:lnTo>
                  <a:pt x="2325" y="1196"/>
                </a:lnTo>
                <a:lnTo>
                  <a:pt x="2325" y="1217"/>
                </a:lnTo>
                <a:lnTo>
                  <a:pt x="2325" y="1245"/>
                </a:lnTo>
                <a:lnTo>
                  <a:pt x="2325" y="1276"/>
                </a:lnTo>
                <a:lnTo>
                  <a:pt x="2323" y="1311"/>
                </a:lnTo>
                <a:lnTo>
                  <a:pt x="2320" y="1352"/>
                </a:lnTo>
                <a:lnTo>
                  <a:pt x="2316" y="1394"/>
                </a:lnTo>
                <a:lnTo>
                  <a:pt x="2311" y="1440"/>
                </a:lnTo>
                <a:lnTo>
                  <a:pt x="2304" y="1488"/>
                </a:lnTo>
                <a:lnTo>
                  <a:pt x="2295" y="1538"/>
                </a:lnTo>
                <a:lnTo>
                  <a:pt x="2283" y="1589"/>
                </a:lnTo>
                <a:lnTo>
                  <a:pt x="2270" y="1641"/>
                </a:lnTo>
                <a:lnTo>
                  <a:pt x="2253" y="1694"/>
                </a:lnTo>
                <a:lnTo>
                  <a:pt x="2235" y="1746"/>
                </a:lnTo>
                <a:lnTo>
                  <a:pt x="2213" y="1798"/>
                </a:lnTo>
                <a:lnTo>
                  <a:pt x="2188" y="1849"/>
                </a:lnTo>
                <a:lnTo>
                  <a:pt x="2159" y="1899"/>
                </a:lnTo>
                <a:lnTo>
                  <a:pt x="2127" y="1948"/>
                </a:lnTo>
                <a:lnTo>
                  <a:pt x="2091" y="1992"/>
                </a:lnTo>
                <a:lnTo>
                  <a:pt x="2051" y="2035"/>
                </a:lnTo>
                <a:lnTo>
                  <a:pt x="2007" y="2073"/>
                </a:lnTo>
                <a:lnTo>
                  <a:pt x="1957" y="2109"/>
                </a:lnTo>
                <a:lnTo>
                  <a:pt x="1905" y="2140"/>
                </a:lnTo>
                <a:lnTo>
                  <a:pt x="1905" y="2137"/>
                </a:lnTo>
                <a:lnTo>
                  <a:pt x="1907" y="2128"/>
                </a:lnTo>
                <a:lnTo>
                  <a:pt x="1910" y="2114"/>
                </a:lnTo>
                <a:lnTo>
                  <a:pt x="1914" y="2096"/>
                </a:lnTo>
                <a:lnTo>
                  <a:pt x="1918" y="2071"/>
                </a:lnTo>
                <a:lnTo>
                  <a:pt x="1922" y="2042"/>
                </a:lnTo>
                <a:lnTo>
                  <a:pt x="1926" y="2008"/>
                </a:lnTo>
                <a:lnTo>
                  <a:pt x="1930" y="1970"/>
                </a:lnTo>
                <a:lnTo>
                  <a:pt x="1933" y="1927"/>
                </a:lnTo>
                <a:lnTo>
                  <a:pt x="1936" y="1881"/>
                </a:lnTo>
                <a:lnTo>
                  <a:pt x="1937" y="1831"/>
                </a:lnTo>
                <a:lnTo>
                  <a:pt x="1939" y="1777"/>
                </a:lnTo>
                <a:lnTo>
                  <a:pt x="1937" y="1721"/>
                </a:lnTo>
                <a:lnTo>
                  <a:pt x="1935" y="1662"/>
                </a:lnTo>
                <a:lnTo>
                  <a:pt x="1930" y="1601"/>
                </a:lnTo>
                <a:lnTo>
                  <a:pt x="1922" y="1535"/>
                </a:lnTo>
                <a:lnTo>
                  <a:pt x="1913" y="1468"/>
                </a:lnTo>
                <a:lnTo>
                  <a:pt x="1899" y="1399"/>
                </a:lnTo>
                <a:lnTo>
                  <a:pt x="1884" y="1328"/>
                </a:lnTo>
                <a:lnTo>
                  <a:pt x="1864" y="1256"/>
                </a:lnTo>
                <a:lnTo>
                  <a:pt x="1842" y="1182"/>
                </a:lnTo>
                <a:lnTo>
                  <a:pt x="1816" y="1107"/>
                </a:lnTo>
                <a:lnTo>
                  <a:pt x="1785" y="1031"/>
                </a:lnTo>
                <a:lnTo>
                  <a:pt x="1750" y="955"/>
                </a:lnTo>
                <a:lnTo>
                  <a:pt x="1711" y="878"/>
                </a:lnTo>
                <a:lnTo>
                  <a:pt x="1666" y="801"/>
                </a:lnTo>
                <a:lnTo>
                  <a:pt x="1618" y="724"/>
                </a:lnTo>
                <a:lnTo>
                  <a:pt x="1563" y="646"/>
                </a:lnTo>
                <a:lnTo>
                  <a:pt x="1502" y="569"/>
                </a:lnTo>
                <a:lnTo>
                  <a:pt x="1437" y="493"/>
                </a:lnTo>
                <a:lnTo>
                  <a:pt x="1365" y="419"/>
                </a:lnTo>
                <a:lnTo>
                  <a:pt x="1286" y="344"/>
                </a:lnTo>
                <a:lnTo>
                  <a:pt x="1201" y="272"/>
                </a:lnTo>
                <a:lnTo>
                  <a:pt x="1109" y="201"/>
                </a:lnTo>
                <a:lnTo>
                  <a:pt x="1010" y="132"/>
                </a:lnTo>
                <a:lnTo>
                  <a:pt x="904" y="65"/>
                </a:lnTo>
                <a:lnTo>
                  <a:pt x="790" y="0"/>
                </a:lnTo>
                <a:lnTo>
                  <a:pt x="791" y="2"/>
                </a:lnTo>
                <a:lnTo>
                  <a:pt x="794" y="11"/>
                </a:lnTo>
                <a:lnTo>
                  <a:pt x="797" y="26"/>
                </a:lnTo>
                <a:lnTo>
                  <a:pt x="803" y="47"/>
                </a:lnTo>
                <a:lnTo>
                  <a:pt x="808" y="73"/>
                </a:lnTo>
                <a:lnTo>
                  <a:pt x="815" y="104"/>
                </a:lnTo>
                <a:lnTo>
                  <a:pt x="821" y="141"/>
                </a:lnTo>
                <a:lnTo>
                  <a:pt x="826" y="182"/>
                </a:lnTo>
                <a:lnTo>
                  <a:pt x="830" y="229"/>
                </a:lnTo>
                <a:lnTo>
                  <a:pt x="834" y="281"/>
                </a:lnTo>
                <a:lnTo>
                  <a:pt x="835" y="337"/>
                </a:lnTo>
                <a:lnTo>
                  <a:pt x="835" y="398"/>
                </a:lnTo>
                <a:lnTo>
                  <a:pt x="833" y="463"/>
                </a:lnTo>
                <a:lnTo>
                  <a:pt x="828" y="532"/>
                </a:lnTo>
                <a:lnTo>
                  <a:pt x="820" y="607"/>
                </a:lnTo>
                <a:lnTo>
                  <a:pt x="808" y="686"/>
                </a:lnTo>
                <a:lnTo>
                  <a:pt x="792" y="767"/>
                </a:lnTo>
                <a:lnTo>
                  <a:pt x="773" y="853"/>
                </a:lnTo>
                <a:lnTo>
                  <a:pt x="749" y="942"/>
                </a:lnTo>
                <a:lnTo>
                  <a:pt x="720" y="1035"/>
                </a:lnTo>
                <a:lnTo>
                  <a:pt x="685" y="1132"/>
                </a:lnTo>
                <a:lnTo>
                  <a:pt x="646" y="1232"/>
                </a:lnTo>
                <a:lnTo>
                  <a:pt x="598" y="1335"/>
                </a:lnTo>
                <a:lnTo>
                  <a:pt x="546" y="1441"/>
                </a:lnTo>
                <a:lnTo>
                  <a:pt x="487" y="1550"/>
                </a:lnTo>
                <a:lnTo>
                  <a:pt x="420" y="1662"/>
                </a:lnTo>
                <a:lnTo>
                  <a:pt x="345" y="1776"/>
                </a:lnTo>
                <a:lnTo>
                  <a:pt x="344" y="1779"/>
                </a:lnTo>
                <a:lnTo>
                  <a:pt x="340" y="1785"/>
                </a:lnTo>
                <a:lnTo>
                  <a:pt x="334" y="1797"/>
                </a:lnTo>
                <a:lnTo>
                  <a:pt x="323" y="1811"/>
                </a:lnTo>
                <a:lnTo>
                  <a:pt x="311" y="1831"/>
                </a:lnTo>
                <a:lnTo>
                  <a:pt x="298" y="1855"/>
                </a:lnTo>
                <a:lnTo>
                  <a:pt x="283" y="1882"/>
                </a:lnTo>
                <a:lnTo>
                  <a:pt x="267" y="1912"/>
                </a:lnTo>
                <a:lnTo>
                  <a:pt x="248" y="1948"/>
                </a:lnTo>
                <a:lnTo>
                  <a:pt x="230" y="1984"/>
                </a:lnTo>
                <a:lnTo>
                  <a:pt x="211" y="2025"/>
                </a:lnTo>
                <a:lnTo>
                  <a:pt x="190" y="2069"/>
                </a:lnTo>
                <a:lnTo>
                  <a:pt x="170" y="2116"/>
                </a:lnTo>
                <a:lnTo>
                  <a:pt x="150" y="2165"/>
                </a:lnTo>
                <a:lnTo>
                  <a:pt x="129" y="2217"/>
                </a:lnTo>
                <a:lnTo>
                  <a:pt x="111" y="2272"/>
                </a:lnTo>
                <a:lnTo>
                  <a:pt x="91" y="2329"/>
                </a:lnTo>
                <a:lnTo>
                  <a:pt x="74" y="2387"/>
                </a:lnTo>
                <a:lnTo>
                  <a:pt x="59" y="2449"/>
                </a:lnTo>
                <a:lnTo>
                  <a:pt x="43" y="2512"/>
                </a:lnTo>
                <a:lnTo>
                  <a:pt x="30" y="2576"/>
                </a:lnTo>
                <a:lnTo>
                  <a:pt x="19" y="2643"/>
                </a:lnTo>
                <a:lnTo>
                  <a:pt x="10" y="2710"/>
                </a:lnTo>
                <a:lnTo>
                  <a:pt x="3" y="2779"/>
                </a:lnTo>
                <a:lnTo>
                  <a:pt x="1" y="2848"/>
                </a:lnTo>
                <a:lnTo>
                  <a:pt x="0" y="2919"/>
                </a:lnTo>
                <a:lnTo>
                  <a:pt x="2" y="2991"/>
                </a:lnTo>
                <a:lnTo>
                  <a:pt x="9" y="3063"/>
                </a:lnTo>
                <a:lnTo>
                  <a:pt x="18" y="3136"/>
                </a:lnTo>
                <a:lnTo>
                  <a:pt x="31" y="3208"/>
                </a:lnTo>
                <a:lnTo>
                  <a:pt x="49" y="3283"/>
                </a:lnTo>
                <a:lnTo>
                  <a:pt x="72" y="3356"/>
                </a:lnTo>
                <a:lnTo>
                  <a:pt x="99" y="3430"/>
                </a:lnTo>
                <a:lnTo>
                  <a:pt x="131" y="3503"/>
                </a:lnTo>
                <a:lnTo>
                  <a:pt x="167" y="3575"/>
                </a:lnTo>
                <a:lnTo>
                  <a:pt x="211" y="3648"/>
                </a:lnTo>
                <a:lnTo>
                  <a:pt x="258" y="3719"/>
                </a:lnTo>
                <a:lnTo>
                  <a:pt x="313" y="3790"/>
                </a:lnTo>
                <a:lnTo>
                  <a:pt x="373" y="3860"/>
                </a:lnTo>
                <a:lnTo>
                  <a:pt x="438" y="3928"/>
                </a:lnTo>
                <a:lnTo>
                  <a:pt x="512" y="3996"/>
                </a:lnTo>
                <a:lnTo>
                  <a:pt x="592" y="4062"/>
                </a:lnTo>
                <a:lnTo>
                  <a:pt x="680" y="4127"/>
                </a:lnTo>
                <a:lnTo>
                  <a:pt x="774" y="4190"/>
                </a:lnTo>
                <a:lnTo>
                  <a:pt x="876" y="4250"/>
                </a:lnTo>
                <a:lnTo>
                  <a:pt x="986" y="4309"/>
                </a:lnTo>
                <a:lnTo>
                  <a:pt x="985" y="4307"/>
                </a:lnTo>
                <a:lnTo>
                  <a:pt x="982" y="4295"/>
                </a:lnTo>
                <a:lnTo>
                  <a:pt x="977" y="4278"/>
                </a:lnTo>
                <a:lnTo>
                  <a:pt x="972" y="4253"/>
                </a:lnTo>
                <a:lnTo>
                  <a:pt x="964" y="4223"/>
                </a:lnTo>
                <a:lnTo>
                  <a:pt x="955" y="4187"/>
                </a:lnTo>
                <a:lnTo>
                  <a:pt x="946" y="4146"/>
                </a:lnTo>
                <a:lnTo>
                  <a:pt x="936" y="4098"/>
                </a:lnTo>
                <a:lnTo>
                  <a:pt x="926" y="4047"/>
                </a:lnTo>
                <a:lnTo>
                  <a:pt x="915" y="3991"/>
                </a:lnTo>
                <a:lnTo>
                  <a:pt x="906" y="3931"/>
                </a:lnTo>
                <a:lnTo>
                  <a:pt x="897" y="3868"/>
                </a:lnTo>
                <a:lnTo>
                  <a:pt x="889" y="3800"/>
                </a:lnTo>
                <a:lnTo>
                  <a:pt x="881" y="3731"/>
                </a:lnTo>
                <a:lnTo>
                  <a:pt x="876" y="3657"/>
                </a:lnTo>
                <a:lnTo>
                  <a:pt x="872" y="3583"/>
                </a:lnTo>
                <a:lnTo>
                  <a:pt x="870" y="3505"/>
                </a:lnTo>
                <a:lnTo>
                  <a:pt x="870" y="3427"/>
                </a:lnTo>
                <a:lnTo>
                  <a:pt x="872" y="3346"/>
                </a:lnTo>
                <a:lnTo>
                  <a:pt x="876" y="3265"/>
                </a:lnTo>
                <a:lnTo>
                  <a:pt x="884" y="3183"/>
                </a:lnTo>
                <a:lnTo>
                  <a:pt x="894" y="3101"/>
                </a:lnTo>
                <a:lnTo>
                  <a:pt x="909" y="3018"/>
                </a:lnTo>
                <a:lnTo>
                  <a:pt x="927" y="2937"/>
                </a:lnTo>
                <a:lnTo>
                  <a:pt x="949" y="2856"/>
                </a:lnTo>
                <a:lnTo>
                  <a:pt x="976" y="2776"/>
                </a:lnTo>
                <a:lnTo>
                  <a:pt x="1006" y="2698"/>
                </a:lnTo>
                <a:lnTo>
                  <a:pt x="1041" y="2620"/>
                </a:lnTo>
                <a:lnTo>
                  <a:pt x="1082" y="2546"/>
                </a:lnTo>
                <a:lnTo>
                  <a:pt x="1126" y="2474"/>
                </a:lnTo>
                <a:lnTo>
                  <a:pt x="1177" y="2404"/>
                </a:lnTo>
                <a:lnTo>
                  <a:pt x="1234" y="2339"/>
                </a:lnTo>
                <a:lnTo>
                  <a:pt x="1297" y="2276"/>
                </a:lnTo>
                <a:lnTo>
                  <a:pt x="1297" y="2280"/>
                </a:lnTo>
                <a:lnTo>
                  <a:pt x="1294" y="2292"/>
                </a:lnTo>
                <a:lnTo>
                  <a:pt x="1291" y="2310"/>
                </a:lnTo>
                <a:lnTo>
                  <a:pt x="1288" y="2335"/>
                </a:lnTo>
                <a:lnTo>
                  <a:pt x="1284" y="2367"/>
                </a:lnTo>
                <a:lnTo>
                  <a:pt x="1280" y="2403"/>
                </a:lnTo>
                <a:lnTo>
                  <a:pt x="1276" y="2445"/>
                </a:lnTo>
                <a:lnTo>
                  <a:pt x="1272" y="2491"/>
                </a:lnTo>
                <a:lnTo>
                  <a:pt x="1269" y="2542"/>
                </a:lnTo>
                <a:lnTo>
                  <a:pt x="1268" y="2596"/>
                </a:lnTo>
                <a:lnTo>
                  <a:pt x="1269" y="2653"/>
                </a:lnTo>
                <a:lnTo>
                  <a:pt x="1270" y="2713"/>
                </a:lnTo>
                <a:lnTo>
                  <a:pt x="1274" y="2775"/>
                </a:lnTo>
                <a:lnTo>
                  <a:pt x="1282" y="2839"/>
                </a:lnTo>
                <a:lnTo>
                  <a:pt x="1291" y="2905"/>
                </a:lnTo>
                <a:lnTo>
                  <a:pt x="1303" y="2970"/>
                </a:lnTo>
                <a:lnTo>
                  <a:pt x="1320" y="3037"/>
                </a:lnTo>
                <a:lnTo>
                  <a:pt x="1340" y="3102"/>
                </a:lnTo>
                <a:lnTo>
                  <a:pt x="1364" y="3166"/>
                </a:lnTo>
                <a:lnTo>
                  <a:pt x="1391" y="3231"/>
                </a:lnTo>
                <a:lnTo>
                  <a:pt x="1424" y="3293"/>
                </a:lnTo>
                <a:lnTo>
                  <a:pt x="1462" y="3352"/>
                </a:lnTo>
                <a:lnTo>
                  <a:pt x="1504" y="3410"/>
                </a:lnTo>
                <a:lnTo>
                  <a:pt x="1552" y="3464"/>
                </a:lnTo>
                <a:lnTo>
                  <a:pt x="1607" y="3515"/>
                </a:lnTo>
                <a:lnTo>
                  <a:pt x="1609" y="3511"/>
                </a:lnTo>
                <a:lnTo>
                  <a:pt x="1615" y="3503"/>
                </a:lnTo>
                <a:lnTo>
                  <a:pt x="1624" y="3490"/>
                </a:lnTo>
                <a:lnTo>
                  <a:pt x="1637" y="3473"/>
                </a:lnTo>
                <a:lnTo>
                  <a:pt x="1653" y="3453"/>
                </a:lnTo>
                <a:lnTo>
                  <a:pt x="1671" y="3430"/>
                </a:lnTo>
                <a:lnTo>
                  <a:pt x="1694" y="3403"/>
                </a:lnTo>
                <a:lnTo>
                  <a:pt x="1719" y="3376"/>
                </a:lnTo>
                <a:lnTo>
                  <a:pt x="1745" y="3346"/>
                </a:lnTo>
                <a:lnTo>
                  <a:pt x="1774" y="3317"/>
                </a:lnTo>
                <a:lnTo>
                  <a:pt x="1805" y="3287"/>
                </a:lnTo>
                <a:lnTo>
                  <a:pt x="1837" y="3257"/>
                </a:lnTo>
                <a:lnTo>
                  <a:pt x="1871" y="3228"/>
                </a:lnTo>
                <a:lnTo>
                  <a:pt x="1906" y="3202"/>
                </a:lnTo>
                <a:lnTo>
                  <a:pt x="1943" y="3177"/>
                </a:lnTo>
                <a:lnTo>
                  <a:pt x="1979" y="3155"/>
                </a:lnTo>
                <a:lnTo>
                  <a:pt x="2017" y="3135"/>
                </a:lnTo>
                <a:lnTo>
                  <a:pt x="2055" y="3119"/>
                </a:lnTo>
                <a:lnTo>
                  <a:pt x="2057" y="3124"/>
                </a:lnTo>
                <a:lnTo>
                  <a:pt x="2057" y="3138"/>
                </a:lnTo>
                <a:lnTo>
                  <a:pt x="2057" y="3160"/>
                </a:lnTo>
                <a:lnTo>
                  <a:pt x="2058" y="3189"/>
                </a:lnTo>
                <a:lnTo>
                  <a:pt x="2058" y="3225"/>
                </a:lnTo>
                <a:lnTo>
                  <a:pt x="2057" y="3268"/>
                </a:lnTo>
                <a:lnTo>
                  <a:pt x="2055" y="3318"/>
                </a:lnTo>
                <a:lnTo>
                  <a:pt x="2053" y="3373"/>
                </a:lnTo>
                <a:lnTo>
                  <a:pt x="2050" y="3433"/>
                </a:lnTo>
                <a:lnTo>
                  <a:pt x="2045" y="3498"/>
                </a:lnTo>
                <a:lnTo>
                  <a:pt x="2038" y="3567"/>
                </a:lnTo>
                <a:lnTo>
                  <a:pt x="2029" y="3639"/>
                </a:lnTo>
                <a:lnTo>
                  <a:pt x="2019" y="3715"/>
                </a:lnTo>
                <a:lnTo>
                  <a:pt x="2006" y="3792"/>
                </a:lnTo>
                <a:lnTo>
                  <a:pt x="1991" y="3872"/>
                </a:lnTo>
                <a:lnTo>
                  <a:pt x="1973" y="3953"/>
                </a:lnTo>
                <a:lnTo>
                  <a:pt x="1952" y="4034"/>
                </a:lnTo>
                <a:lnTo>
                  <a:pt x="1927" y="4117"/>
                </a:lnTo>
                <a:lnTo>
                  <a:pt x="1899" y="4199"/>
                </a:lnTo>
                <a:lnTo>
                  <a:pt x="1869" y="4280"/>
                </a:lnTo>
                <a:lnTo>
                  <a:pt x="1872" y="4279"/>
                </a:lnTo>
                <a:lnTo>
                  <a:pt x="1878" y="4275"/>
                </a:lnTo>
                <a:lnTo>
                  <a:pt x="1889" y="4269"/>
                </a:lnTo>
                <a:lnTo>
                  <a:pt x="1903" y="4259"/>
                </a:lnTo>
                <a:lnTo>
                  <a:pt x="1922" y="4249"/>
                </a:lnTo>
                <a:lnTo>
                  <a:pt x="1943" y="4235"/>
                </a:lnTo>
                <a:lnTo>
                  <a:pt x="1968" y="4218"/>
                </a:lnTo>
                <a:lnTo>
                  <a:pt x="1995" y="4199"/>
                </a:lnTo>
                <a:lnTo>
                  <a:pt x="2024" y="4177"/>
                </a:lnTo>
                <a:lnTo>
                  <a:pt x="2057" y="4153"/>
                </a:lnTo>
                <a:lnTo>
                  <a:pt x="2091" y="4127"/>
                </a:lnTo>
                <a:lnTo>
                  <a:pt x="2127" y="4098"/>
                </a:lnTo>
                <a:lnTo>
                  <a:pt x="2165" y="4067"/>
                </a:lnTo>
                <a:lnTo>
                  <a:pt x="2205" y="4033"/>
                </a:lnTo>
                <a:lnTo>
                  <a:pt x="2245" y="3996"/>
                </a:lnTo>
                <a:lnTo>
                  <a:pt x="2286" y="3958"/>
                </a:lnTo>
                <a:lnTo>
                  <a:pt x="2328" y="3916"/>
                </a:lnTo>
                <a:lnTo>
                  <a:pt x="2370" y="3873"/>
                </a:lnTo>
                <a:lnTo>
                  <a:pt x="2412" y="3827"/>
                </a:lnTo>
                <a:lnTo>
                  <a:pt x="2454" y="3779"/>
                </a:lnTo>
                <a:lnTo>
                  <a:pt x="2496" y="3729"/>
                </a:lnTo>
                <a:lnTo>
                  <a:pt x="2536" y="3676"/>
                </a:lnTo>
                <a:lnTo>
                  <a:pt x="2577" y="3621"/>
                </a:lnTo>
                <a:lnTo>
                  <a:pt x="2616" y="3563"/>
                </a:lnTo>
                <a:lnTo>
                  <a:pt x="2653" y="3503"/>
                </a:lnTo>
                <a:lnTo>
                  <a:pt x="2689" y="3441"/>
                </a:lnTo>
                <a:lnTo>
                  <a:pt x="2724" y="3377"/>
                </a:lnTo>
                <a:lnTo>
                  <a:pt x="2755" y="3310"/>
                </a:lnTo>
                <a:lnTo>
                  <a:pt x="2785" y="3241"/>
                </a:lnTo>
                <a:lnTo>
                  <a:pt x="2811" y="3169"/>
                </a:lnTo>
                <a:lnTo>
                  <a:pt x="2835" y="3096"/>
                </a:lnTo>
                <a:lnTo>
                  <a:pt x="2856" y="3020"/>
                </a:lnTo>
                <a:lnTo>
                  <a:pt x="2874" y="2941"/>
                </a:lnTo>
                <a:lnTo>
                  <a:pt x="2887" y="2861"/>
                </a:lnTo>
                <a:lnTo>
                  <a:pt x="2898" y="2779"/>
                </a:lnTo>
                <a:lnTo>
                  <a:pt x="2903" y="2694"/>
                </a:lnTo>
                <a:lnTo>
                  <a:pt x="2904" y="2607"/>
                </a:lnTo>
                <a:lnTo>
                  <a:pt x="2902" y="2518"/>
                </a:lnTo>
                <a:lnTo>
                  <a:pt x="2893" y="2427"/>
                </a:lnTo>
                <a:lnTo>
                  <a:pt x="2879" y="2334"/>
                </a:lnTo>
                <a:lnTo>
                  <a:pt x="2861" y="2238"/>
                </a:lnTo>
                <a:lnTo>
                  <a:pt x="2838" y="2140"/>
                </a:lnTo>
                <a:lnTo>
                  <a:pt x="2807" y="2041"/>
                </a:lnTo>
                <a:lnTo>
                  <a:pt x="2771" y="1938"/>
                </a:lnTo>
                <a:lnTo>
                  <a:pt x="2727" y="1834"/>
                </a:lnTo>
                <a:lnTo>
                  <a:pt x="2679" y="1728"/>
                </a:lnTo>
                <a:lnTo>
                  <a:pt x="2623" y="1620"/>
                </a:lnTo>
                <a:lnTo>
                  <a:pt x="2560" y="1509"/>
                </a:lnTo>
                <a:lnTo>
                  <a:pt x="2489" y="1396"/>
                </a:lnTo>
                <a:lnTo>
                  <a:pt x="2410" y="1283"/>
                </a:lnTo>
                <a:lnTo>
                  <a:pt x="2324" y="1166"/>
                </a:lnTo>
                <a:lnTo>
                  <a:pt x="2324" y="1166"/>
                </a:lnTo>
                <a:close/>
              </a:path>
            </a:pathLst>
          </a:custGeom>
          <a:solidFill>
            <a:srgbClr val="95C53E"/>
          </a:solidFill>
          <a:ln w="0">
            <a:noFill/>
            <a:prstDash val="solid"/>
            <a:round/>
          </a:ln>
        </p:spPr>
        <p:txBody>
          <a:bodyPr vert="horz" wrap="square" lIns="91440" tIns="45720" rIns="91440" bIns="45720" numCol="1" anchor="t" anchorCtr="0" compatLnSpc="1"/>
          <a:lstStyle/>
          <a:p>
            <a:endParaRPr lang="zh-CN" altLang="en-US"/>
          </a:p>
        </p:txBody>
      </p:sp>
      <p:sp>
        <p:nvSpPr>
          <p:cNvPr id="28" name="矩形 27"/>
          <p:cNvSpPr/>
          <p:nvPr/>
        </p:nvSpPr>
        <p:spPr>
          <a:xfrm>
            <a:off x="1366037" y="1901889"/>
            <a:ext cx="1077669" cy="1502728"/>
          </a:xfrm>
          <a:prstGeom prst="rect">
            <a:avLst/>
          </a:prstGeom>
          <a:solidFill>
            <a:schemeClr val="bg1"/>
          </a:solid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6"/>
          <p:cNvSpPr/>
          <p:nvPr/>
        </p:nvSpPr>
        <p:spPr bwMode="auto">
          <a:xfrm>
            <a:off x="1416305" y="1917129"/>
            <a:ext cx="1012870" cy="1502912"/>
          </a:xfrm>
          <a:custGeom>
            <a:avLst/>
            <a:gdLst>
              <a:gd name="T0" fmla="*/ 2325 w 2904"/>
              <a:gd name="T1" fmla="*/ 1217 h 4309"/>
              <a:gd name="T2" fmla="*/ 2316 w 2904"/>
              <a:gd name="T3" fmla="*/ 1394 h 4309"/>
              <a:gd name="T4" fmla="*/ 2270 w 2904"/>
              <a:gd name="T5" fmla="*/ 1641 h 4309"/>
              <a:gd name="T6" fmla="*/ 2159 w 2904"/>
              <a:gd name="T7" fmla="*/ 1899 h 4309"/>
              <a:gd name="T8" fmla="*/ 1957 w 2904"/>
              <a:gd name="T9" fmla="*/ 2109 h 4309"/>
              <a:gd name="T10" fmla="*/ 1914 w 2904"/>
              <a:gd name="T11" fmla="*/ 2096 h 4309"/>
              <a:gd name="T12" fmla="*/ 1933 w 2904"/>
              <a:gd name="T13" fmla="*/ 1927 h 4309"/>
              <a:gd name="T14" fmla="*/ 1935 w 2904"/>
              <a:gd name="T15" fmla="*/ 1662 h 4309"/>
              <a:gd name="T16" fmla="*/ 1884 w 2904"/>
              <a:gd name="T17" fmla="*/ 1328 h 4309"/>
              <a:gd name="T18" fmla="*/ 1750 w 2904"/>
              <a:gd name="T19" fmla="*/ 955 h 4309"/>
              <a:gd name="T20" fmla="*/ 1502 w 2904"/>
              <a:gd name="T21" fmla="*/ 569 h 4309"/>
              <a:gd name="T22" fmla="*/ 1109 w 2904"/>
              <a:gd name="T23" fmla="*/ 201 h 4309"/>
              <a:gd name="T24" fmla="*/ 794 w 2904"/>
              <a:gd name="T25" fmla="*/ 11 h 4309"/>
              <a:gd name="T26" fmla="*/ 821 w 2904"/>
              <a:gd name="T27" fmla="*/ 141 h 4309"/>
              <a:gd name="T28" fmla="*/ 835 w 2904"/>
              <a:gd name="T29" fmla="*/ 398 h 4309"/>
              <a:gd name="T30" fmla="*/ 792 w 2904"/>
              <a:gd name="T31" fmla="*/ 767 h 4309"/>
              <a:gd name="T32" fmla="*/ 646 w 2904"/>
              <a:gd name="T33" fmla="*/ 1232 h 4309"/>
              <a:gd name="T34" fmla="*/ 345 w 2904"/>
              <a:gd name="T35" fmla="*/ 1776 h 4309"/>
              <a:gd name="T36" fmla="*/ 311 w 2904"/>
              <a:gd name="T37" fmla="*/ 1831 h 4309"/>
              <a:gd name="T38" fmla="*/ 230 w 2904"/>
              <a:gd name="T39" fmla="*/ 1984 h 4309"/>
              <a:gd name="T40" fmla="*/ 129 w 2904"/>
              <a:gd name="T41" fmla="*/ 2217 h 4309"/>
              <a:gd name="T42" fmla="*/ 43 w 2904"/>
              <a:gd name="T43" fmla="*/ 2512 h 4309"/>
              <a:gd name="T44" fmla="*/ 1 w 2904"/>
              <a:gd name="T45" fmla="*/ 2848 h 4309"/>
              <a:gd name="T46" fmla="*/ 31 w 2904"/>
              <a:gd name="T47" fmla="*/ 3208 h 4309"/>
              <a:gd name="T48" fmla="*/ 167 w 2904"/>
              <a:gd name="T49" fmla="*/ 3575 h 4309"/>
              <a:gd name="T50" fmla="*/ 438 w 2904"/>
              <a:gd name="T51" fmla="*/ 3928 h 4309"/>
              <a:gd name="T52" fmla="*/ 876 w 2904"/>
              <a:gd name="T53" fmla="*/ 4250 h 4309"/>
              <a:gd name="T54" fmla="*/ 972 w 2904"/>
              <a:gd name="T55" fmla="*/ 4253 h 4309"/>
              <a:gd name="T56" fmla="*/ 926 w 2904"/>
              <a:gd name="T57" fmla="*/ 4047 h 4309"/>
              <a:gd name="T58" fmla="*/ 881 w 2904"/>
              <a:gd name="T59" fmla="*/ 3731 h 4309"/>
              <a:gd name="T60" fmla="*/ 872 w 2904"/>
              <a:gd name="T61" fmla="*/ 3346 h 4309"/>
              <a:gd name="T62" fmla="*/ 927 w 2904"/>
              <a:gd name="T63" fmla="*/ 2937 h 4309"/>
              <a:gd name="T64" fmla="*/ 1082 w 2904"/>
              <a:gd name="T65" fmla="*/ 2546 h 4309"/>
              <a:gd name="T66" fmla="*/ 1297 w 2904"/>
              <a:gd name="T67" fmla="*/ 2280 h 4309"/>
              <a:gd name="T68" fmla="*/ 1280 w 2904"/>
              <a:gd name="T69" fmla="*/ 2403 h 4309"/>
              <a:gd name="T70" fmla="*/ 1269 w 2904"/>
              <a:gd name="T71" fmla="*/ 2653 h 4309"/>
              <a:gd name="T72" fmla="*/ 1303 w 2904"/>
              <a:gd name="T73" fmla="*/ 2970 h 4309"/>
              <a:gd name="T74" fmla="*/ 1424 w 2904"/>
              <a:gd name="T75" fmla="*/ 3293 h 4309"/>
              <a:gd name="T76" fmla="*/ 1609 w 2904"/>
              <a:gd name="T77" fmla="*/ 3511 h 4309"/>
              <a:gd name="T78" fmla="*/ 1671 w 2904"/>
              <a:gd name="T79" fmla="*/ 3430 h 4309"/>
              <a:gd name="T80" fmla="*/ 1805 w 2904"/>
              <a:gd name="T81" fmla="*/ 3287 h 4309"/>
              <a:gd name="T82" fmla="*/ 1979 w 2904"/>
              <a:gd name="T83" fmla="*/ 3155 h 4309"/>
              <a:gd name="T84" fmla="*/ 2057 w 2904"/>
              <a:gd name="T85" fmla="*/ 3160 h 4309"/>
              <a:gd name="T86" fmla="*/ 2053 w 2904"/>
              <a:gd name="T87" fmla="*/ 3373 h 4309"/>
              <a:gd name="T88" fmla="*/ 2019 w 2904"/>
              <a:gd name="T89" fmla="*/ 3715 h 4309"/>
              <a:gd name="T90" fmla="*/ 1927 w 2904"/>
              <a:gd name="T91" fmla="*/ 4117 h 4309"/>
              <a:gd name="T92" fmla="*/ 1889 w 2904"/>
              <a:gd name="T93" fmla="*/ 4269 h 4309"/>
              <a:gd name="T94" fmla="*/ 1995 w 2904"/>
              <a:gd name="T95" fmla="*/ 4199 h 4309"/>
              <a:gd name="T96" fmla="*/ 2165 w 2904"/>
              <a:gd name="T97" fmla="*/ 4067 h 4309"/>
              <a:gd name="T98" fmla="*/ 2370 w 2904"/>
              <a:gd name="T99" fmla="*/ 3873 h 4309"/>
              <a:gd name="T100" fmla="*/ 2577 w 2904"/>
              <a:gd name="T101" fmla="*/ 3621 h 4309"/>
              <a:gd name="T102" fmla="*/ 2755 w 2904"/>
              <a:gd name="T103" fmla="*/ 3310 h 4309"/>
              <a:gd name="T104" fmla="*/ 2874 w 2904"/>
              <a:gd name="T105" fmla="*/ 2941 h 4309"/>
              <a:gd name="T106" fmla="*/ 2902 w 2904"/>
              <a:gd name="T107" fmla="*/ 2518 h 4309"/>
              <a:gd name="T108" fmla="*/ 2807 w 2904"/>
              <a:gd name="T109" fmla="*/ 2041 h 4309"/>
              <a:gd name="T110" fmla="*/ 2560 w 2904"/>
              <a:gd name="T111" fmla="*/ 1509 h 4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4" h="4309">
                <a:moveTo>
                  <a:pt x="2324" y="1166"/>
                </a:moveTo>
                <a:lnTo>
                  <a:pt x="2324" y="1170"/>
                </a:lnTo>
                <a:lnTo>
                  <a:pt x="2325" y="1179"/>
                </a:lnTo>
                <a:lnTo>
                  <a:pt x="2325" y="1196"/>
                </a:lnTo>
                <a:lnTo>
                  <a:pt x="2325" y="1217"/>
                </a:lnTo>
                <a:lnTo>
                  <a:pt x="2325" y="1245"/>
                </a:lnTo>
                <a:lnTo>
                  <a:pt x="2325" y="1276"/>
                </a:lnTo>
                <a:lnTo>
                  <a:pt x="2323" y="1311"/>
                </a:lnTo>
                <a:lnTo>
                  <a:pt x="2320" y="1352"/>
                </a:lnTo>
                <a:lnTo>
                  <a:pt x="2316" y="1394"/>
                </a:lnTo>
                <a:lnTo>
                  <a:pt x="2311" y="1440"/>
                </a:lnTo>
                <a:lnTo>
                  <a:pt x="2304" y="1488"/>
                </a:lnTo>
                <a:lnTo>
                  <a:pt x="2295" y="1538"/>
                </a:lnTo>
                <a:lnTo>
                  <a:pt x="2283" y="1589"/>
                </a:lnTo>
                <a:lnTo>
                  <a:pt x="2270" y="1641"/>
                </a:lnTo>
                <a:lnTo>
                  <a:pt x="2253" y="1694"/>
                </a:lnTo>
                <a:lnTo>
                  <a:pt x="2235" y="1746"/>
                </a:lnTo>
                <a:lnTo>
                  <a:pt x="2213" y="1798"/>
                </a:lnTo>
                <a:lnTo>
                  <a:pt x="2188" y="1849"/>
                </a:lnTo>
                <a:lnTo>
                  <a:pt x="2159" y="1899"/>
                </a:lnTo>
                <a:lnTo>
                  <a:pt x="2127" y="1948"/>
                </a:lnTo>
                <a:lnTo>
                  <a:pt x="2091" y="1992"/>
                </a:lnTo>
                <a:lnTo>
                  <a:pt x="2051" y="2035"/>
                </a:lnTo>
                <a:lnTo>
                  <a:pt x="2007" y="2073"/>
                </a:lnTo>
                <a:lnTo>
                  <a:pt x="1957" y="2109"/>
                </a:lnTo>
                <a:lnTo>
                  <a:pt x="1905" y="2140"/>
                </a:lnTo>
                <a:lnTo>
                  <a:pt x="1905" y="2137"/>
                </a:lnTo>
                <a:lnTo>
                  <a:pt x="1907" y="2128"/>
                </a:lnTo>
                <a:lnTo>
                  <a:pt x="1910" y="2114"/>
                </a:lnTo>
                <a:lnTo>
                  <a:pt x="1914" y="2096"/>
                </a:lnTo>
                <a:lnTo>
                  <a:pt x="1918" y="2071"/>
                </a:lnTo>
                <a:lnTo>
                  <a:pt x="1922" y="2042"/>
                </a:lnTo>
                <a:lnTo>
                  <a:pt x="1926" y="2008"/>
                </a:lnTo>
                <a:lnTo>
                  <a:pt x="1930" y="1970"/>
                </a:lnTo>
                <a:lnTo>
                  <a:pt x="1933" y="1927"/>
                </a:lnTo>
                <a:lnTo>
                  <a:pt x="1936" y="1881"/>
                </a:lnTo>
                <a:lnTo>
                  <a:pt x="1937" y="1831"/>
                </a:lnTo>
                <a:lnTo>
                  <a:pt x="1939" y="1777"/>
                </a:lnTo>
                <a:lnTo>
                  <a:pt x="1937" y="1721"/>
                </a:lnTo>
                <a:lnTo>
                  <a:pt x="1935" y="1662"/>
                </a:lnTo>
                <a:lnTo>
                  <a:pt x="1930" y="1601"/>
                </a:lnTo>
                <a:lnTo>
                  <a:pt x="1922" y="1535"/>
                </a:lnTo>
                <a:lnTo>
                  <a:pt x="1913" y="1468"/>
                </a:lnTo>
                <a:lnTo>
                  <a:pt x="1899" y="1399"/>
                </a:lnTo>
                <a:lnTo>
                  <a:pt x="1884" y="1328"/>
                </a:lnTo>
                <a:lnTo>
                  <a:pt x="1864" y="1256"/>
                </a:lnTo>
                <a:lnTo>
                  <a:pt x="1842" y="1182"/>
                </a:lnTo>
                <a:lnTo>
                  <a:pt x="1816" y="1107"/>
                </a:lnTo>
                <a:lnTo>
                  <a:pt x="1785" y="1031"/>
                </a:lnTo>
                <a:lnTo>
                  <a:pt x="1750" y="955"/>
                </a:lnTo>
                <a:lnTo>
                  <a:pt x="1711" y="878"/>
                </a:lnTo>
                <a:lnTo>
                  <a:pt x="1666" y="801"/>
                </a:lnTo>
                <a:lnTo>
                  <a:pt x="1618" y="724"/>
                </a:lnTo>
                <a:lnTo>
                  <a:pt x="1563" y="646"/>
                </a:lnTo>
                <a:lnTo>
                  <a:pt x="1502" y="569"/>
                </a:lnTo>
                <a:lnTo>
                  <a:pt x="1437" y="493"/>
                </a:lnTo>
                <a:lnTo>
                  <a:pt x="1365" y="419"/>
                </a:lnTo>
                <a:lnTo>
                  <a:pt x="1286" y="344"/>
                </a:lnTo>
                <a:lnTo>
                  <a:pt x="1201" y="272"/>
                </a:lnTo>
                <a:lnTo>
                  <a:pt x="1109" y="201"/>
                </a:lnTo>
                <a:lnTo>
                  <a:pt x="1010" y="132"/>
                </a:lnTo>
                <a:lnTo>
                  <a:pt x="904" y="65"/>
                </a:lnTo>
                <a:lnTo>
                  <a:pt x="790" y="0"/>
                </a:lnTo>
                <a:lnTo>
                  <a:pt x="791" y="2"/>
                </a:lnTo>
                <a:lnTo>
                  <a:pt x="794" y="11"/>
                </a:lnTo>
                <a:lnTo>
                  <a:pt x="797" y="26"/>
                </a:lnTo>
                <a:lnTo>
                  <a:pt x="803" y="47"/>
                </a:lnTo>
                <a:lnTo>
                  <a:pt x="808" y="73"/>
                </a:lnTo>
                <a:lnTo>
                  <a:pt x="815" y="104"/>
                </a:lnTo>
                <a:lnTo>
                  <a:pt x="821" y="141"/>
                </a:lnTo>
                <a:lnTo>
                  <a:pt x="826" y="182"/>
                </a:lnTo>
                <a:lnTo>
                  <a:pt x="830" y="229"/>
                </a:lnTo>
                <a:lnTo>
                  <a:pt x="834" y="281"/>
                </a:lnTo>
                <a:lnTo>
                  <a:pt x="835" y="337"/>
                </a:lnTo>
                <a:lnTo>
                  <a:pt x="835" y="398"/>
                </a:lnTo>
                <a:lnTo>
                  <a:pt x="833" y="463"/>
                </a:lnTo>
                <a:lnTo>
                  <a:pt x="828" y="532"/>
                </a:lnTo>
                <a:lnTo>
                  <a:pt x="820" y="607"/>
                </a:lnTo>
                <a:lnTo>
                  <a:pt x="808" y="686"/>
                </a:lnTo>
                <a:lnTo>
                  <a:pt x="792" y="767"/>
                </a:lnTo>
                <a:lnTo>
                  <a:pt x="773" y="853"/>
                </a:lnTo>
                <a:lnTo>
                  <a:pt x="749" y="942"/>
                </a:lnTo>
                <a:lnTo>
                  <a:pt x="720" y="1035"/>
                </a:lnTo>
                <a:lnTo>
                  <a:pt x="685" y="1132"/>
                </a:lnTo>
                <a:lnTo>
                  <a:pt x="646" y="1232"/>
                </a:lnTo>
                <a:lnTo>
                  <a:pt x="598" y="1335"/>
                </a:lnTo>
                <a:lnTo>
                  <a:pt x="546" y="1441"/>
                </a:lnTo>
                <a:lnTo>
                  <a:pt x="487" y="1550"/>
                </a:lnTo>
                <a:lnTo>
                  <a:pt x="420" y="1662"/>
                </a:lnTo>
                <a:lnTo>
                  <a:pt x="345" y="1776"/>
                </a:lnTo>
                <a:lnTo>
                  <a:pt x="344" y="1779"/>
                </a:lnTo>
                <a:lnTo>
                  <a:pt x="340" y="1785"/>
                </a:lnTo>
                <a:lnTo>
                  <a:pt x="334" y="1797"/>
                </a:lnTo>
                <a:lnTo>
                  <a:pt x="323" y="1811"/>
                </a:lnTo>
                <a:lnTo>
                  <a:pt x="311" y="1831"/>
                </a:lnTo>
                <a:lnTo>
                  <a:pt x="298" y="1855"/>
                </a:lnTo>
                <a:lnTo>
                  <a:pt x="283" y="1882"/>
                </a:lnTo>
                <a:lnTo>
                  <a:pt x="267" y="1912"/>
                </a:lnTo>
                <a:lnTo>
                  <a:pt x="248" y="1948"/>
                </a:lnTo>
                <a:lnTo>
                  <a:pt x="230" y="1984"/>
                </a:lnTo>
                <a:lnTo>
                  <a:pt x="211" y="2025"/>
                </a:lnTo>
                <a:lnTo>
                  <a:pt x="190" y="2069"/>
                </a:lnTo>
                <a:lnTo>
                  <a:pt x="170" y="2116"/>
                </a:lnTo>
                <a:lnTo>
                  <a:pt x="150" y="2165"/>
                </a:lnTo>
                <a:lnTo>
                  <a:pt x="129" y="2217"/>
                </a:lnTo>
                <a:lnTo>
                  <a:pt x="111" y="2272"/>
                </a:lnTo>
                <a:lnTo>
                  <a:pt x="91" y="2329"/>
                </a:lnTo>
                <a:lnTo>
                  <a:pt x="74" y="2387"/>
                </a:lnTo>
                <a:lnTo>
                  <a:pt x="59" y="2449"/>
                </a:lnTo>
                <a:lnTo>
                  <a:pt x="43" y="2512"/>
                </a:lnTo>
                <a:lnTo>
                  <a:pt x="30" y="2576"/>
                </a:lnTo>
                <a:lnTo>
                  <a:pt x="19" y="2643"/>
                </a:lnTo>
                <a:lnTo>
                  <a:pt x="10" y="2710"/>
                </a:lnTo>
                <a:lnTo>
                  <a:pt x="3" y="2779"/>
                </a:lnTo>
                <a:lnTo>
                  <a:pt x="1" y="2848"/>
                </a:lnTo>
                <a:lnTo>
                  <a:pt x="0" y="2919"/>
                </a:lnTo>
                <a:lnTo>
                  <a:pt x="2" y="2991"/>
                </a:lnTo>
                <a:lnTo>
                  <a:pt x="9" y="3063"/>
                </a:lnTo>
                <a:lnTo>
                  <a:pt x="18" y="3136"/>
                </a:lnTo>
                <a:lnTo>
                  <a:pt x="31" y="3208"/>
                </a:lnTo>
                <a:lnTo>
                  <a:pt x="49" y="3283"/>
                </a:lnTo>
                <a:lnTo>
                  <a:pt x="72" y="3356"/>
                </a:lnTo>
                <a:lnTo>
                  <a:pt x="99" y="3430"/>
                </a:lnTo>
                <a:lnTo>
                  <a:pt x="131" y="3503"/>
                </a:lnTo>
                <a:lnTo>
                  <a:pt x="167" y="3575"/>
                </a:lnTo>
                <a:lnTo>
                  <a:pt x="211" y="3648"/>
                </a:lnTo>
                <a:lnTo>
                  <a:pt x="258" y="3719"/>
                </a:lnTo>
                <a:lnTo>
                  <a:pt x="313" y="3790"/>
                </a:lnTo>
                <a:lnTo>
                  <a:pt x="373" y="3860"/>
                </a:lnTo>
                <a:lnTo>
                  <a:pt x="438" y="3928"/>
                </a:lnTo>
                <a:lnTo>
                  <a:pt x="512" y="3996"/>
                </a:lnTo>
                <a:lnTo>
                  <a:pt x="592" y="4062"/>
                </a:lnTo>
                <a:lnTo>
                  <a:pt x="680" y="4127"/>
                </a:lnTo>
                <a:lnTo>
                  <a:pt x="774" y="4190"/>
                </a:lnTo>
                <a:lnTo>
                  <a:pt x="876" y="4250"/>
                </a:lnTo>
                <a:lnTo>
                  <a:pt x="986" y="4309"/>
                </a:lnTo>
                <a:lnTo>
                  <a:pt x="985" y="4307"/>
                </a:lnTo>
                <a:lnTo>
                  <a:pt x="982" y="4295"/>
                </a:lnTo>
                <a:lnTo>
                  <a:pt x="977" y="4278"/>
                </a:lnTo>
                <a:lnTo>
                  <a:pt x="972" y="4253"/>
                </a:lnTo>
                <a:lnTo>
                  <a:pt x="964" y="4223"/>
                </a:lnTo>
                <a:lnTo>
                  <a:pt x="955" y="4187"/>
                </a:lnTo>
                <a:lnTo>
                  <a:pt x="946" y="4146"/>
                </a:lnTo>
                <a:lnTo>
                  <a:pt x="936" y="4098"/>
                </a:lnTo>
                <a:lnTo>
                  <a:pt x="926" y="4047"/>
                </a:lnTo>
                <a:lnTo>
                  <a:pt x="915" y="3991"/>
                </a:lnTo>
                <a:lnTo>
                  <a:pt x="906" y="3931"/>
                </a:lnTo>
                <a:lnTo>
                  <a:pt x="897" y="3868"/>
                </a:lnTo>
                <a:lnTo>
                  <a:pt x="889" y="3800"/>
                </a:lnTo>
                <a:lnTo>
                  <a:pt x="881" y="3731"/>
                </a:lnTo>
                <a:lnTo>
                  <a:pt x="876" y="3657"/>
                </a:lnTo>
                <a:lnTo>
                  <a:pt x="872" y="3583"/>
                </a:lnTo>
                <a:lnTo>
                  <a:pt x="870" y="3505"/>
                </a:lnTo>
                <a:lnTo>
                  <a:pt x="870" y="3427"/>
                </a:lnTo>
                <a:lnTo>
                  <a:pt x="872" y="3346"/>
                </a:lnTo>
                <a:lnTo>
                  <a:pt x="876" y="3265"/>
                </a:lnTo>
                <a:lnTo>
                  <a:pt x="884" y="3183"/>
                </a:lnTo>
                <a:lnTo>
                  <a:pt x="894" y="3101"/>
                </a:lnTo>
                <a:lnTo>
                  <a:pt x="909" y="3018"/>
                </a:lnTo>
                <a:lnTo>
                  <a:pt x="927" y="2937"/>
                </a:lnTo>
                <a:lnTo>
                  <a:pt x="949" y="2856"/>
                </a:lnTo>
                <a:lnTo>
                  <a:pt x="976" y="2776"/>
                </a:lnTo>
                <a:lnTo>
                  <a:pt x="1006" y="2698"/>
                </a:lnTo>
                <a:lnTo>
                  <a:pt x="1041" y="2620"/>
                </a:lnTo>
                <a:lnTo>
                  <a:pt x="1082" y="2546"/>
                </a:lnTo>
                <a:lnTo>
                  <a:pt x="1126" y="2474"/>
                </a:lnTo>
                <a:lnTo>
                  <a:pt x="1177" y="2404"/>
                </a:lnTo>
                <a:lnTo>
                  <a:pt x="1234" y="2339"/>
                </a:lnTo>
                <a:lnTo>
                  <a:pt x="1297" y="2276"/>
                </a:lnTo>
                <a:lnTo>
                  <a:pt x="1297" y="2280"/>
                </a:lnTo>
                <a:lnTo>
                  <a:pt x="1294" y="2292"/>
                </a:lnTo>
                <a:lnTo>
                  <a:pt x="1291" y="2310"/>
                </a:lnTo>
                <a:lnTo>
                  <a:pt x="1288" y="2335"/>
                </a:lnTo>
                <a:lnTo>
                  <a:pt x="1284" y="2367"/>
                </a:lnTo>
                <a:lnTo>
                  <a:pt x="1280" y="2403"/>
                </a:lnTo>
                <a:lnTo>
                  <a:pt x="1276" y="2445"/>
                </a:lnTo>
                <a:lnTo>
                  <a:pt x="1272" y="2491"/>
                </a:lnTo>
                <a:lnTo>
                  <a:pt x="1269" y="2542"/>
                </a:lnTo>
                <a:lnTo>
                  <a:pt x="1268" y="2596"/>
                </a:lnTo>
                <a:lnTo>
                  <a:pt x="1269" y="2653"/>
                </a:lnTo>
                <a:lnTo>
                  <a:pt x="1270" y="2713"/>
                </a:lnTo>
                <a:lnTo>
                  <a:pt x="1274" y="2775"/>
                </a:lnTo>
                <a:lnTo>
                  <a:pt x="1282" y="2839"/>
                </a:lnTo>
                <a:lnTo>
                  <a:pt x="1291" y="2905"/>
                </a:lnTo>
                <a:lnTo>
                  <a:pt x="1303" y="2970"/>
                </a:lnTo>
                <a:lnTo>
                  <a:pt x="1320" y="3037"/>
                </a:lnTo>
                <a:lnTo>
                  <a:pt x="1340" y="3102"/>
                </a:lnTo>
                <a:lnTo>
                  <a:pt x="1364" y="3166"/>
                </a:lnTo>
                <a:lnTo>
                  <a:pt x="1391" y="3231"/>
                </a:lnTo>
                <a:lnTo>
                  <a:pt x="1424" y="3293"/>
                </a:lnTo>
                <a:lnTo>
                  <a:pt x="1462" y="3352"/>
                </a:lnTo>
                <a:lnTo>
                  <a:pt x="1504" y="3410"/>
                </a:lnTo>
                <a:lnTo>
                  <a:pt x="1552" y="3464"/>
                </a:lnTo>
                <a:lnTo>
                  <a:pt x="1607" y="3515"/>
                </a:lnTo>
                <a:lnTo>
                  <a:pt x="1609" y="3511"/>
                </a:lnTo>
                <a:lnTo>
                  <a:pt x="1615" y="3503"/>
                </a:lnTo>
                <a:lnTo>
                  <a:pt x="1624" y="3490"/>
                </a:lnTo>
                <a:lnTo>
                  <a:pt x="1637" y="3473"/>
                </a:lnTo>
                <a:lnTo>
                  <a:pt x="1653" y="3453"/>
                </a:lnTo>
                <a:lnTo>
                  <a:pt x="1671" y="3430"/>
                </a:lnTo>
                <a:lnTo>
                  <a:pt x="1694" y="3403"/>
                </a:lnTo>
                <a:lnTo>
                  <a:pt x="1719" y="3376"/>
                </a:lnTo>
                <a:lnTo>
                  <a:pt x="1745" y="3346"/>
                </a:lnTo>
                <a:lnTo>
                  <a:pt x="1774" y="3317"/>
                </a:lnTo>
                <a:lnTo>
                  <a:pt x="1805" y="3287"/>
                </a:lnTo>
                <a:lnTo>
                  <a:pt x="1837" y="3257"/>
                </a:lnTo>
                <a:lnTo>
                  <a:pt x="1871" y="3228"/>
                </a:lnTo>
                <a:lnTo>
                  <a:pt x="1906" y="3202"/>
                </a:lnTo>
                <a:lnTo>
                  <a:pt x="1943" y="3177"/>
                </a:lnTo>
                <a:lnTo>
                  <a:pt x="1979" y="3155"/>
                </a:lnTo>
                <a:lnTo>
                  <a:pt x="2017" y="3135"/>
                </a:lnTo>
                <a:lnTo>
                  <a:pt x="2055" y="3119"/>
                </a:lnTo>
                <a:lnTo>
                  <a:pt x="2057" y="3124"/>
                </a:lnTo>
                <a:lnTo>
                  <a:pt x="2057" y="3138"/>
                </a:lnTo>
                <a:lnTo>
                  <a:pt x="2057" y="3160"/>
                </a:lnTo>
                <a:lnTo>
                  <a:pt x="2058" y="3189"/>
                </a:lnTo>
                <a:lnTo>
                  <a:pt x="2058" y="3225"/>
                </a:lnTo>
                <a:lnTo>
                  <a:pt x="2057" y="3268"/>
                </a:lnTo>
                <a:lnTo>
                  <a:pt x="2055" y="3318"/>
                </a:lnTo>
                <a:lnTo>
                  <a:pt x="2053" y="3373"/>
                </a:lnTo>
                <a:lnTo>
                  <a:pt x="2050" y="3433"/>
                </a:lnTo>
                <a:lnTo>
                  <a:pt x="2045" y="3498"/>
                </a:lnTo>
                <a:lnTo>
                  <a:pt x="2038" y="3567"/>
                </a:lnTo>
                <a:lnTo>
                  <a:pt x="2029" y="3639"/>
                </a:lnTo>
                <a:lnTo>
                  <a:pt x="2019" y="3715"/>
                </a:lnTo>
                <a:lnTo>
                  <a:pt x="2006" y="3792"/>
                </a:lnTo>
                <a:lnTo>
                  <a:pt x="1991" y="3872"/>
                </a:lnTo>
                <a:lnTo>
                  <a:pt x="1973" y="3953"/>
                </a:lnTo>
                <a:lnTo>
                  <a:pt x="1952" y="4034"/>
                </a:lnTo>
                <a:lnTo>
                  <a:pt x="1927" y="4117"/>
                </a:lnTo>
                <a:lnTo>
                  <a:pt x="1899" y="4199"/>
                </a:lnTo>
                <a:lnTo>
                  <a:pt x="1869" y="4280"/>
                </a:lnTo>
                <a:lnTo>
                  <a:pt x="1872" y="4279"/>
                </a:lnTo>
                <a:lnTo>
                  <a:pt x="1878" y="4275"/>
                </a:lnTo>
                <a:lnTo>
                  <a:pt x="1889" y="4269"/>
                </a:lnTo>
                <a:lnTo>
                  <a:pt x="1903" y="4259"/>
                </a:lnTo>
                <a:lnTo>
                  <a:pt x="1922" y="4249"/>
                </a:lnTo>
                <a:lnTo>
                  <a:pt x="1943" y="4235"/>
                </a:lnTo>
                <a:lnTo>
                  <a:pt x="1968" y="4218"/>
                </a:lnTo>
                <a:lnTo>
                  <a:pt x="1995" y="4199"/>
                </a:lnTo>
                <a:lnTo>
                  <a:pt x="2024" y="4177"/>
                </a:lnTo>
                <a:lnTo>
                  <a:pt x="2057" y="4153"/>
                </a:lnTo>
                <a:lnTo>
                  <a:pt x="2091" y="4127"/>
                </a:lnTo>
                <a:lnTo>
                  <a:pt x="2127" y="4098"/>
                </a:lnTo>
                <a:lnTo>
                  <a:pt x="2165" y="4067"/>
                </a:lnTo>
                <a:lnTo>
                  <a:pt x="2205" y="4033"/>
                </a:lnTo>
                <a:lnTo>
                  <a:pt x="2245" y="3996"/>
                </a:lnTo>
                <a:lnTo>
                  <a:pt x="2286" y="3958"/>
                </a:lnTo>
                <a:lnTo>
                  <a:pt x="2328" y="3916"/>
                </a:lnTo>
                <a:lnTo>
                  <a:pt x="2370" y="3873"/>
                </a:lnTo>
                <a:lnTo>
                  <a:pt x="2412" y="3827"/>
                </a:lnTo>
                <a:lnTo>
                  <a:pt x="2454" y="3779"/>
                </a:lnTo>
                <a:lnTo>
                  <a:pt x="2496" y="3729"/>
                </a:lnTo>
                <a:lnTo>
                  <a:pt x="2536" y="3676"/>
                </a:lnTo>
                <a:lnTo>
                  <a:pt x="2577" y="3621"/>
                </a:lnTo>
                <a:lnTo>
                  <a:pt x="2616" y="3563"/>
                </a:lnTo>
                <a:lnTo>
                  <a:pt x="2653" y="3503"/>
                </a:lnTo>
                <a:lnTo>
                  <a:pt x="2689" y="3441"/>
                </a:lnTo>
                <a:lnTo>
                  <a:pt x="2724" y="3377"/>
                </a:lnTo>
                <a:lnTo>
                  <a:pt x="2755" y="3310"/>
                </a:lnTo>
                <a:lnTo>
                  <a:pt x="2785" y="3241"/>
                </a:lnTo>
                <a:lnTo>
                  <a:pt x="2811" y="3169"/>
                </a:lnTo>
                <a:lnTo>
                  <a:pt x="2835" y="3096"/>
                </a:lnTo>
                <a:lnTo>
                  <a:pt x="2856" y="3020"/>
                </a:lnTo>
                <a:lnTo>
                  <a:pt x="2874" y="2941"/>
                </a:lnTo>
                <a:lnTo>
                  <a:pt x="2887" y="2861"/>
                </a:lnTo>
                <a:lnTo>
                  <a:pt x="2898" y="2779"/>
                </a:lnTo>
                <a:lnTo>
                  <a:pt x="2903" y="2694"/>
                </a:lnTo>
                <a:lnTo>
                  <a:pt x="2904" y="2607"/>
                </a:lnTo>
                <a:lnTo>
                  <a:pt x="2902" y="2518"/>
                </a:lnTo>
                <a:lnTo>
                  <a:pt x="2893" y="2427"/>
                </a:lnTo>
                <a:lnTo>
                  <a:pt x="2879" y="2334"/>
                </a:lnTo>
                <a:lnTo>
                  <a:pt x="2861" y="2238"/>
                </a:lnTo>
                <a:lnTo>
                  <a:pt x="2838" y="2140"/>
                </a:lnTo>
                <a:lnTo>
                  <a:pt x="2807" y="2041"/>
                </a:lnTo>
                <a:lnTo>
                  <a:pt x="2771" y="1938"/>
                </a:lnTo>
                <a:lnTo>
                  <a:pt x="2727" y="1834"/>
                </a:lnTo>
                <a:lnTo>
                  <a:pt x="2679" y="1728"/>
                </a:lnTo>
                <a:lnTo>
                  <a:pt x="2623" y="1620"/>
                </a:lnTo>
                <a:lnTo>
                  <a:pt x="2560" y="1509"/>
                </a:lnTo>
                <a:lnTo>
                  <a:pt x="2489" y="1396"/>
                </a:lnTo>
                <a:lnTo>
                  <a:pt x="2410" y="1283"/>
                </a:lnTo>
                <a:lnTo>
                  <a:pt x="2324" y="1166"/>
                </a:lnTo>
                <a:lnTo>
                  <a:pt x="2324" y="1166"/>
                </a:lnTo>
                <a:close/>
              </a:path>
            </a:pathLst>
          </a:custGeom>
          <a:solidFill>
            <a:srgbClr val="95C53E"/>
          </a:solidFill>
          <a:ln w="0">
            <a:noFill/>
            <a:prstDash val="solid"/>
            <a:round/>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907624" y="1697632"/>
            <a:ext cx="8623737" cy="1896904"/>
          </a:xfrm>
          <a:prstGeom prst="rect">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675586" y="1182717"/>
            <a:ext cx="4957245" cy="461665"/>
          </a:xfrm>
          <a:prstGeom prst="rect">
            <a:avLst/>
          </a:prstGeom>
          <a:ln>
            <a:noFill/>
          </a:ln>
        </p:spPr>
        <p:txBody>
          <a:bodyPr wrap="square">
            <a:spAutoFit/>
          </a:bodyPr>
          <a:lstStyle/>
          <a:p>
            <a:pPr algn="r"/>
            <a:r>
              <a:rPr lang="en-US" altLang="zh-CN" sz="2400" b="1" dirty="0" smtClean="0">
                <a:solidFill>
                  <a:srgbClr val="0E8146"/>
                </a:solidFill>
                <a:latin typeface="微软雅黑" panose="020B0503020204020204" pitchFamily="34" charset="-122"/>
                <a:ea typeface="微软雅黑" panose="020B0503020204020204" pitchFamily="34" charset="-122"/>
              </a:rPr>
              <a:t>【</a:t>
            </a:r>
            <a:r>
              <a:rPr lang="zh-CN" altLang="en-US" sz="2400" b="1" dirty="0">
                <a:solidFill>
                  <a:srgbClr val="0E8146"/>
                </a:solidFill>
                <a:latin typeface="微软雅黑" panose="020B0503020204020204" pitchFamily="34" charset="-122"/>
                <a:ea typeface="微软雅黑" panose="020B0503020204020204" pitchFamily="34" charset="-122"/>
              </a:rPr>
              <a:t>第五类</a:t>
            </a:r>
            <a:r>
              <a:rPr lang="en-US" altLang="zh-CN" sz="2400" b="1" dirty="0" smtClean="0">
                <a:solidFill>
                  <a:srgbClr val="0E8146"/>
                </a:solidFill>
                <a:latin typeface="微软雅黑" panose="020B0503020204020204" pitchFamily="34" charset="-122"/>
                <a:ea typeface="微软雅黑" panose="020B0503020204020204" pitchFamily="34" charset="-122"/>
              </a:rPr>
              <a:t>】</a:t>
            </a:r>
            <a:r>
              <a:rPr lang="zh-CN" altLang="en-US" sz="2400" b="1" dirty="0" smtClean="0">
                <a:solidFill>
                  <a:srgbClr val="0E8146"/>
                </a:solidFill>
                <a:latin typeface="微软雅黑" panose="020B0503020204020204" pitchFamily="34" charset="-122"/>
                <a:ea typeface="微软雅黑" panose="020B0503020204020204" pitchFamily="34" charset="-122"/>
              </a:rPr>
              <a:t>氧化剂</a:t>
            </a:r>
            <a:r>
              <a:rPr lang="zh-CN" altLang="en-US" sz="2400" b="1" dirty="0">
                <a:solidFill>
                  <a:srgbClr val="0E8146"/>
                </a:solidFill>
                <a:latin typeface="微软雅黑" panose="020B0503020204020204" pitchFamily="34" charset="-122"/>
                <a:ea typeface="微软雅黑" panose="020B0503020204020204" pitchFamily="34" charset="-122"/>
              </a:rPr>
              <a:t>和有机过氧化物</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27" name="矩形 26"/>
          <p:cNvSpPr/>
          <p:nvPr/>
        </p:nvSpPr>
        <p:spPr>
          <a:xfrm>
            <a:off x="3051944" y="2164917"/>
            <a:ext cx="8261131" cy="1015663"/>
          </a:xfrm>
          <a:prstGeom prst="rect">
            <a:avLst/>
          </a:prstGeom>
        </p:spPr>
        <p:txBody>
          <a:bodyPr wrap="square">
            <a:spAutoFit/>
          </a:bodyPr>
          <a:lstStyle/>
          <a:p>
            <a:pPr marL="457200" indent="-457200">
              <a:lnSpc>
                <a:spcPct val="150000"/>
              </a:lnSpc>
              <a:buFont typeface="+mj-ea"/>
              <a:buAutoNum type="circleNumDbPlain"/>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氧化剂，如</a:t>
            </a:r>
            <a:r>
              <a:rPr lang="zh-CN" altLang="en-US" sz="2000" dirty="0">
                <a:solidFill>
                  <a:srgbClr val="0E8146"/>
                </a:solidFill>
                <a:latin typeface="微软雅黑" panose="020B0503020204020204" pitchFamily="34" charset="-122"/>
                <a:ea typeface="微软雅黑" panose="020B0503020204020204" pitchFamily="34" charset="-122"/>
              </a:rPr>
              <a:t>氯酸铵、高锰酸钾</a:t>
            </a:r>
            <a:endParaRPr lang="zh-CN" altLang="en-US" sz="2000" dirty="0">
              <a:solidFill>
                <a:srgbClr val="0E8146"/>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有机过氧化物，如</a:t>
            </a:r>
            <a:r>
              <a:rPr lang="zh-CN" altLang="en-US" sz="2000" dirty="0">
                <a:solidFill>
                  <a:srgbClr val="0E8146"/>
                </a:solidFill>
                <a:latin typeface="微软雅黑" panose="020B0503020204020204" pitchFamily="34" charset="-122"/>
                <a:ea typeface="微软雅黑" panose="020B0503020204020204" pitchFamily="34" charset="-122"/>
              </a:rPr>
              <a:t>过氧化苯甲酰、过氧化甲乙酮</a:t>
            </a:r>
            <a:endParaRPr lang="zh-CN" altLang="en-US" sz="2000" dirty="0">
              <a:solidFill>
                <a:srgbClr val="0E8146"/>
              </a:solidFill>
              <a:latin typeface="微软雅黑" panose="020B0503020204020204" pitchFamily="34" charset="-122"/>
              <a:ea typeface="微软雅黑" panose="020B0503020204020204" pitchFamily="34" charset="-122"/>
            </a:endParaRPr>
          </a:p>
        </p:txBody>
      </p:sp>
      <p:sp>
        <p:nvSpPr>
          <p:cNvPr id="31" name="矩形 30"/>
          <p:cNvSpPr/>
          <p:nvPr/>
        </p:nvSpPr>
        <p:spPr>
          <a:xfrm>
            <a:off x="1904814" y="4718205"/>
            <a:ext cx="8623737" cy="1896904"/>
          </a:xfrm>
          <a:prstGeom prst="rect">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648832" y="4162442"/>
            <a:ext cx="6848803" cy="461665"/>
          </a:xfrm>
          <a:prstGeom prst="rect">
            <a:avLst/>
          </a:prstGeom>
          <a:ln>
            <a:noFill/>
          </a:ln>
        </p:spPr>
        <p:txBody>
          <a:bodyPr wrap="square">
            <a:spAutoFit/>
          </a:bodyPr>
          <a:lstStyle/>
          <a:p>
            <a:r>
              <a:rPr lang="en-US" altLang="zh-CN" sz="2400" b="1" dirty="0" smtClean="0">
                <a:solidFill>
                  <a:srgbClr val="0E8146"/>
                </a:solidFill>
                <a:latin typeface="微软雅黑" panose="020B0503020204020204" pitchFamily="34" charset="-122"/>
                <a:ea typeface="微软雅黑" panose="020B0503020204020204" pitchFamily="34" charset="-122"/>
              </a:rPr>
              <a:t>【</a:t>
            </a:r>
            <a:r>
              <a:rPr lang="zh-CN" altLang="en-US" sz="2400" b="1" dirty="0">
                <a:solidFill>
                  <a:srgbClr val="0E8146"/>
                </a:solidFill>
                <a:latin typeface="微软雅黑" panose="020B0503020204020204" pitchFamily="34" charset="-122"/>
                <a:ea typeface="微软雅黑" panose="020B0503020204020204" pitchFamily="34" charset="-122"/>
              </a:rPr>
              <a:t>第六类</a:t>
            </a:r>
            <a:r>
              <a:rPr lang="en-US" altLang="zh-CN" sz="2400" b="1" dirty="0" smtClean="0">
                <a:solidFill>
                  <a:srgbClr val="0E8146"/>
                </a:solidFill>
                <a:latin typeface="微软雅黑" panose="020B0503020204020204" pitchFamily="34" charset="-122"/>
                <a:ea typeface="微软雅黑" panose="020B0503020204020204" pitchFamily="34" charset="-122"/>
              </a:rPr>
              <a:t>】</a:t>
            </a:r>
            <a:r>
              <a:rPr lang="zh-CN" altLang="en-US" sz="2400" b="1" dirty="0" smtClean="0">
                <a:solidFill>
                  <a:srgbClr val="0E8146"/>
                </a:solidFill>
                <a:latin typeface="微软雅黑" panose="020B0503020204020204" pitchFamily="34" charset="-122"/>
                <a:ea typeface="微软雅黑" panose="020B0503020204020204" pitchFamily="34" charset="-122"/>
              </a:rPr>
              <a:t>毒害</a:t>
            </a:r>
            <a:r>
              <a:rPr lang="zh-CN" altLang="en-US" sz="2400" b="1" dirty="0">
                <a:solidFill>
                  <a:srgbClr val="0E8146"/>
                </a:solidFill>
                <a:latin typeface="微软雅黑" panose="020B0503020204020204" pitchFamily="34" charset="-122"/>
                <a:ea typeface="微软雅黑" panose="020B0503020204020204" pitchFamily="34" charset="-122"/>
              </a:rPr>
              <a:t>品</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33" name="矩形 32"/>
          <p:cNvSpPr/>
          <p:nvPr/>
        </p:nvSpPr>
        <p:spPr>
          <a:xfrm>
            <a:off x="2087586" y="4952728"/>
            <a:ext cx="7635002" cy="1477328"/>
          </a:xfrm>
          <a:prstGeom prst="rect">
            <a:avLst/>
          </a:prstGeom>
        </p:spPr>
        <p:txBody>
          <a:bodyPr wrap="square">
            <a:spAutoFit/>
          </a:bodyPr>
          <a:lstStyle/>
          <a:p>
            <a:pPr algn="r">
              <a:lnSpc>
                <a:spcPct val="150000"/>
              </a:lnSpc>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进入</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人（动物）肌体后，累积达到一定的量能与体液和</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组织发生作用</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，扰乱或破坏肌体的正常生理功能，引起暂时或持久性的病理改变，甚至危及生命的</a:t>
            </a: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物品，如</a:t>
            </a:r>
            <a:r>
              <a:rPr lang="zh-CN" altLang="en-US" sz="2000" dirty="0">
                <a:solidFill>
                  <a:srgbClr val="0E8146"/>
                </a:solidFill>
                <a:latin typeface="微软雅黑" panose="020B0503020204020204" pitchFamily="34" charset="-122"/>
                <a:ea typeface="微软雅黑" panose="020B0503020204020204" pitchFamily="34" charset="-122"/>
              </a:rPr>
              <a:t>各种氰化物、砷化物、化学</a:t>
            </a:r>
            <a:r>
              <a:rPr lang="zh-CN" altLang="en-US" sz="2000" dirty="0" smtClean="0">
                <a:solidFill>
                  <a:srgbClr val="0E8146"/>
                </a:solidFill>
                <a:latin typeface="微软雅黑" panose="020B0503020204020204" pitchFamily="34" charset="-122"/>
                <a:ea typeface="微软雅黑" panose="020B0503020204020204" pitchFamily="34" charset="-122"/>
              </a:rPr>
              <a:t>农药</a:t>
            </a:r>
            <a:endParaRPr lang="zh-CN" altLang="en-US" sz="2000" dirty="0">
              <a:solidFill>
                <a:srgbClr val="0E8146"/>
              </a:solidFill>
              <a:latin typeface="微软雅黑" panose="020B0503020204020204" pitchFamily="34" charset="-122"/>
              <a:ea typeface="微软雅黑" panose="020B0503020204020204" pitchFamily="34" charset="-122"/>
            </a:endParaRPr>
          </a:p>
        </p:txBody>
      </p:sp>
      <p:sp>
        <p:nvSpPr>
          <p:cNvPr id="41" name="Rectangle 10"/>
          <p:cNvSpPr>
            <a:spLocks noChangeArrowheads="1"/>
          </p:cNvSpPr>
          <p:nvPr/>
        </p:nvSpPr>
        <p:spPr bwMode="auto">
          <a:xfrm>
            <a:off x="2985293" y="338246"/>
            <a:ext cx="7250113" cy="6856413"/>
          </a:xfrm>
          <a:prstGeom prst="rect">
            <a:avLst/>
          </a:prstGeom>
          <a:noFill/>
          <a:ln w="0">
            <a:no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矩形 42"/>
          <p:cNvSpPr/>
          <p:nvPr/>
        </p:nvSpPr>
        <p:spPr>
          <a:xfrm>
            <a:off x="1227380" y="2015791"/>
            <a:ext cx="1354869" cy="1325368"/>
          </a:xfrm>
          <a:prstGeom prst="rect">
            <a:avLst/>
          </a:prstGeom>
          <a:solidFill>
            <a:schemeClr val="bg1"/>
          </a:solid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AutoShape 4"/>
          <p:cNvSpPr>
            <a:spLocks noChangeAspect="1" noChangeArrowheads="1" noTextEdit="1"/>
          </p:cNvSpPr>
          <p:nvPr/>
        </p:nvSpPr>
        <p:spPr bwMode="auto">
          <a:xfrm>
            <a:off x="11762061" y="4998953"/>
            <a:ext cx="859878" cy="158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圆角矩形 5122"/>
          <p:cNvSpPr>
            <a:spLocks noChangeArrowheads="1"/>
          </p:cNvSpPr>
          <p:nvPr/>
        </p:nvSpPr>
        <p:spPr bwMode="auto">
          <a:xfrm>
            <a:off x="1078777" y="100622"/>
            <a:ext cx="6353713" cy="503237"/>
          </a:xfrm>
          <a:prstGeom prst="roundRect">
            <a:avLst>
              <a:gd name="adj" fmla="val 16667"/>
            </a:avLst>
          </a:prstGeom>
          <a:noFill/>
          <a:ln w="25400">
            <a:noFill/>
            <a:round/>
          </a:ln>
        </p:spPr>
        <p:txBody>
          <a:bodyPr wrap="none" anchor="ct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r>
              <a:rPr lang="zh-CN" altLang="en-US" sz="2400" dirty="0" smtClean="0">
                <a:solidFill>
                  <a:prstClr val="white"/>
                </a:solidFill>
                <a:latin typeface="微软雅黑" panose="020B0503020204020204" pitchFamily="34" charset="-122"/>
                <a:ea typeface="微软雅黑" panose="020B0503020204020204" pitchFamily="34" charset="-122"/>
              </a:rPr>
              <a:t>危险</a:t>
            </a:r>
            <a:r>
              <a:rPr lang="zh-CN" altLang="en-US" sz="2400" dirty="0">
                <a:solidFill>
                  <a:prstClr val="white"/>
                </a:solidFill>
                <a:latin typeface="微软雅黑" panose="020B0503020204020204" pitchFamily="34" charset="-122"/>
                <a:ea typeface="微软雅黑" panose="020B0503020204020204" pitchFamily="34" charset="-122"/>
              </a:rPr>
              <a:t>化学品</a:t>
            </a:r>
            <a:r>
              <a:rPr lang="zh-CN" altLang="en-US" sz="2400" dirty="0" smtClean="0">
                <a:solidFill>
                  <a:prstClr val="white"/>
                </a:solidFill>
                <a:latin typeface="微软雅黑" panose="020B0503020204020204" pitchFamily="34" charset="-122"/>
                <a:ea typeface="微软雅黑" panose="020B0503020204020204" pitchFamily="34" charset="-122"/>
              </a:rPr>
              <a:t>的分类</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p:nvSpPr>
        <p:spPr>
          <a:xfrm>
            <a:off x="9982557" y="4945507"/>
            <a:ext cx="1108635" cy="1468783"/>
          </a:xfrm>
          <a:prstGeom prst="rect">
            <a:avLst/>
          </a:prstGeom>
          <a:solidFill>
            <a:schemeClr val="bg1"/>
          </a:solid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p:cNvSpPr>
            <a:spLocks noChangeArrowheads="1"/>
          </p:cNvSpPr>
          <p:nvPr/>
        </p:nvSpPr>
        <p:spPr bwMode="auto">
          <a:xfrm>
            <a:off x="10125937" y="4830461"/>
            <a:ext cx="859878" cy="1586785"/>
          </a:xfrm>
          <a:prstGeom prst="rect">
            <a:avLst/>
          </a:prstGeom>
          <a:noFill/>
          <a:ln w="0">
            <a:no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18" name="Group 9"/>
          <p:cNvGrpSpPr>
            <a:grpSpLocks noChangeAspect="1"/>
          </p:cNvGrpSpPr>
          <p:nvPr/>
        </p:nvGrpSpPr>
        <p:grpSpPr bwMode="auto">
          <a:xfrm>
            <a:off x="1217537" y="2047446"/>
            <a:ext cx="1363235" cy="1292529"/>
            <a:chOff x="1536" y="-53"/>
            <a:chExt cx="4608" cy="4369"/>
          </a:xfrm>
        </p:grpSpPr>
        <p:sp>
          <p:nvSpPr>
            <p:cNvPr id="19" name="AutoShape 8"/>
            <p:cNvSpPr>
              <a:spLocks noChangeAspect="1" noChangeArrowheads="1" noTextEdit="1"/>
            </p:cNvSpPr>
            <p:nvPr/>
          </p:nvSpPr>
          <p:spPr bwMode="auto">
            <a:xfrm>
              <a:off x="1536" y="-53"/>
              <a:ext cx="460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Freeform 11"/>
            <p:cNvSpPr>
              <a:spLocks noEditPoints="1"/>
            </p:cNvSpPr>
            <p:nvPr/>
          </p:nvSpPr>
          <p:spPr bwMode="auto">
            <a:xfrm>
              <a:off x="1540" y="4"/>
              <a:ext cx="3171" cy="4312"/>
            </a:xfrm>
            <a:custGeom>
              <a:avLst/>
              <a:gdLst>
                <a:gd name="T0" fmla="*/ 2790 w 3171"/>
                <a:gd name="T1" fmla="*/ 1925 h 4312"/>
                <a:gd name="T2" fmla="*/ 2497 w 3171"/>
                <a:gd name="T3" fmla="*/ 1659 h 4312"/>
                <a:gd name="T4" fmla="*/ 2275 w 3171"/>
                <a:gd name="T5" fmla="*/ 1483 h 4312"/>
                <a:gd name="T6" fmla="*/ 2169 w 3171"/>
                <a:gd name="T7" fmla="*/ 1269 h 4312"/>
                <a:gd name="T8" fmla="*/ 2152 w 3171"/>
                <a:gd name="T9" fmla="*/ 234 h 4312"/>
                <a:gd name="T10" fmla="*/ 2074 w 3171"/>
                <a:gd name="T11" fmla="*/ 81 h 4312"/>
                <a:gd name="T12" fmla="*/ 1922 w 3171"/>
                <a:gd name="T13" fmla="*/ 3 h 4312"/>
                <a:gd name="T14" fmla="*/ 1135 w 3171"/>
                <a:gd name="T15" fmla="*/ 14 h 4312"/>
                <a:gd name="T16" fmla="*/ 999 w 3171"/>
                <a:gd name="T17" fmla="*/ 113 h 4312"/>
                <a:gd name="T18" fmla="*/ 944 w 3171"/>
                <a:gd name="T19" fmla="*/ 278 h 4312"/>
                <a:gd name="T20" fmla="*/ 916 w 3171"/>
                <a:gd name="T21" fmla="*/ 1364 h 4312"/>
                <a:gd name="T22" fmla="*/ 796 w 3171"/>
                <a:gd name="T23" fmla="*/ 1562 h 4312"/>
                <a:gd name="T24" fmla="*/ 539 w 3171"/>
                <a:gd name="T25" fmla="*/ 1765 h 4312"/>
                <a:gd name="T26" fmla="*/ 270 w 3171"/>
                <a:gd name="T27" fmla="*/ 2072 h 4312"/>
                <a:gd name="T28" fmla="*/ 87 w 3171"/>
                <a:gd name="T29" fmla="*/ 2437 h 4312"/>
                <a:gd name="T30" fmla="*/ 4 w 3171"/>
                <a:gd name="T31" fmla="*/ 2841 h 4312"/>
                <a:gd name="T32" fmla="*/ 30 w 3171"/>
                <a:gd name="T33" fmla="*/ 3263 h 4312"/>
                <a:gd name="T34" fmla="*/ 166 w 3171"/>
                <a:gd name="T35" fmla="*/ 3665 h 4312"/>
                <a:gd name="T36" fmla="*/ 395 w 3171"/>
                <a:gd name="T37" fmla="*/ 4004 h 4312"/>
                <a:gd name="T38" fmla="*/ 663 w 3171"/>
                <a:gd name="T39" fmla="*/ 4245 h 4312"/>
                <a:gd name="T40" fmla="*/ 849 w 3171"/>
                <a:gd name="T41" fmla="*/ 4308 h 4312"/>
                <a:gd name="T42" fmla="*/ 2366 w 3171"/>
                <a:gd name="T43" fmla="*/ 4299 h 4312"/>
                <a:gd name="T44" fmla="*/ 2553 w 3171"/>
                <a:gd name="T45" fmla="*/ 4215 h 4312"/>
                <a:gd name="T46" fmla="*/ 2840 w 3171"/>
                <a:gd name="T47" fmla="*/ 3929 h 4312"/>
                <a:gd name="T48" fmla="*/ 3047 w 3171"/>
                <a:gd name="T49" fmla="*/ 3574 h 4312"/>
                <a:gd name="T50" fmla="*/ 3157 w 3171"/>
                <a:gd name="T51" fmla="*/ 3169 h 4312"/>
                <a:gd name="T52" fmla="*/ 3159 w 3171"/>
                <a:gd name="T53" fmla="*/ 2751 h 4312"/>
                <a:gd name="T54" fmla="*/ 3053 w 3171"/>
                <a:gd name="T55" fmla="*/ 2356 h 4312"/>
                <a:gd name="T56" fmla="*/ 895 w 3171"/>
                <a:gd name="T57" fmla="*/ 1784 h 4312"/>
                <a:gd name="T58" fmla="*/ 1084 w 3171"/>
                <a:gd name="T59" fmla="*/ 1552 h 4312"/>
                <a:gd name="T60" fmla="*/ 1170 w 3171"/>
                <a:gd name="T61" fmla="*/ 1267 h 4312"/>
                <a:gd name="T62" fmla="*/ 1188 w 3171"/>
                <a:gd name="T63" fmla="*/ 245 h 4312"/>
                <a:gd name="T64" fmla="*/ 1895 w 3171"/>
                <a:gd name="T65" fmla="*/ 234 h 4312"/>
                <a:gd name="T66" fmla="*/ 1924 w 3171"/>
                <a:gd name="T67" fmla="*/ 1149 h 4312"/>
                <a:gd name="T68" fmla="*/ 1977 w 3171"/>
                <a:gd name="T69" fmla="*/ 1427 h 4312"/>
                <a:gd name="T70" fmla="*/ 2125 w 3171"/>
                <a:gd name="T71" fmla="*/ 1664 h 4312"/>
                <a:gd name="T72" fmla="*/ 2374 w 3171"/>
                <a:gd name="T73" fmla="*/ 1854 h 4312"/>
                <a:gd name="T74" fmla="*/ 2653 w 3171"/>
                <a:gd name="T75" fmla="*/ 2122 h 4312"/>
                <a:gd name="T76" fmla="*/ 2715 w 3171"/>
                <a:gd name="T77" fmla="*/ 2322 h 4312"/>
                <a:gd name="T78" fmla="*/ 2387 w 3171"/>
                <a:gd name="T79" fmla="*/ 2254 h 4312"/>
                <a:gd name="T80" fmla="*/ 2085 w 3171"/>
                <a:gd name="T81" fmla="*/ 2282 h 4312"/>
                <a:gd name="T82" fmla="*/ 1801 w 3171"/>
                <a:gd name="T83" fmla="*/ 2373 h 4312"/>
                <a:gd name="T84" fmla="*/ 1508 w 3171"/>
                <a:gd name="T85" fmla="*/ 2496 h 4312"/>
                <a:gd name="T86" fmla="*/ 1149 w 3171"/>
                <a:gd name="T87" fmla="*/ 2624 h 4312"/>
                <a:gd name="T88" fmla="*/ 781 w 3171"/>
                <a:gd name="T89" fmla="*/ 2656 h 4312"/>
                <a:gd name="T90" fmla="*/ 407 w 3171"/>
                <a:gd name="T91" fmla="*/ 2543 h 4312"/>
                <a:gd name="T92" fmla="*/ 439 w 3171"/>
                <a:gd name="T93" fmla="*/ 2234 h 4312"/>
                <a:gd name="T94" fmla="*/ 683 w 3171"/>
                <a:gd name="T95" fmla="*/ 1946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71" h="4312">
                  <a:moveTo>
                    <a:pt x="2963" y="2170"/>
                  </a:moveTo>
                  <a:lnTo>
                    <a:pt x="2910" y="2085"/>
                  </a:lnTo>
                  <a:lnTo>
                    <a:pt x="2853" y="2004"/>
                  </a:lnTo>
                  <a:lnTo>
                    <a:pt x="2790" y="1925"/>
                  </a:lnTo>
                  <a:lnTo>
                    <a:pt x="2723" y="1853"/>
                  </a:lnTo>
                  <a:lnTo>
                    <a:pt x="2652" y="1783"/>
                  </a:lnTo>
                  <a:lnTo>
                    <a:pt x="2576" y="1719"/>
                  </a:lnTo>
                  <a:lnTo>
                    <a:pt x="2497" y="1659"/>
                  </a:lnTo>
                  <a:lnTo>
                    <a:pt x="2413" y="1604"/>
                  </a:lnTo>
                  <a:lnTo>
                    <a:pt x="2361" y="1568"/>
                  </a:lnTo>
                  <a:lnTo>
                    <a:pt x="2315" y="1527"/>
                  </a:lnTo>
                  <a:lnTo>
                    <a:pt x="2275" y="1483"/>
                  </a:lnTo>
                  <a:lnTo>
                    <a:pt x="2239" y="1434"/>
                  </a:lnTo>
                  <a:lnTo>
                    <a:pt x="2209" y="1382"/>
                  </a:lnTo>
                  <a:lnTo>
                    <a:pt x="2185" y="1327"/>
                  </a:lnTo>
                  <a:lnTo>
                    <a:pt x="2169" y="1269"/>
                  </a:lnTo>
                  <a:lnTo>
                    <a:pt x="2159" y="1210"/>
                  </a:lnTo>
                  <a:lnTo>
                    <a:pt x="2155" y="1149"/>
                  </a:lnTo>
                  <a:lnTo>
                    <a:pt x="2155" y="278"/>
                  </a:lnTo>
                  <a:lnTo>
                    <a:pt x="2152" y="234"/>
                  </a:lnTo>
                  <a:lnTo>
                    <a:pt x="2141" y="190"/>
                  </a:lnTo>
                  <a:lnTo>
                    <a:pt x="2124" y="151"/>
                  </a:lnTo>
                  <a:lnTo>
                    <a:pt x="2102" y="113"/>
                  </a:lnTo>
                  <a:lnTo>
                    <a:pt x="2074" y="81"/>
                  </a:lnTo>
                  <a:lnTo>
                    <a:pt x="2040" y="53"/>
                  </a:lnTo>
                  <a:lnTo>
                    <a:pt x="2004" y="31"/>
                  </a:lnTo>
                  <a:lnTo>
                    <a:pt x="1965" y="14"/>
                  </a:lnTo>
                  <a:lnTo>
                    <a:pt x="1922" y="3"/>
                  </a:lnTo>
                  <a:lnTo>
                    <a:pt x="1877" y="0"/>
                  </a:lnTo>
                  <a:lnTo>
                    <a:pt x="1223" y="0"/>
                  </a:lnTo>
                  <a:lnTo>
                    <a:pt x="1177" y="3"/>
                  </a:lnTo>
                  <a:lnTo>
                    <a:pt x="1135" y="14"/>
                  </a:lnTo>
                  <a:lnTo>
                    <a:pt x="1095" y="31"/>
                  </a:lnTo>
                  <a:lnTo>
                    <a:pt x="1059" y="53"/>
                  </a:lnTo>
                  <a:lnTo>
                    <a:pt x="1027" y="81"/>
                  </a:lnTo>
                  <a:lnTo>
                    <a:pt x="999" y="113"/>
                  </a:lnTo>
                  <a:lnTo>
                    <a:pt x="975" y="151"/>
                  </a:lnTo>
                  <a:lnTo>
                    <a:pt x="958" y="190"/>
                  </a:lnTo>
                  <a:lnTo>
                    <a:pt x="948" y="234"/>
                  </a:lnTo>
                  <a:lnTo>
                    <a:pt x="944" y="278"/>
                  </a:lnTo>
                  <a:lnTo>
                    <a:pt x="944" y="1191"/>
                  </a:lnTo>
                  <a:lnTo>
                    <a:pt x="941" y="1249"/>
                  </a:lnTo>
                  <a:lnTo>
                    <a:pt x="932" y="1308"/>
                  </a:lnTo>
                  <a:lnTo>
                    <a:pt x="916" y="1364"/>
                  </a:lnTo>
                  <a:lnTo>
                    <a:pt x="894" y="1418"/>
                  </a:lnTo>
                  <a:lnTo>
                    <a:pt x="866" y="1470"/>
                  </a:lnTo>
                  <a:lnTo>
                    <a:pt x="834" y="1518"/>
                  </a:lnTo>
                  <a:lnTo>
                    <a:pt x="796" y="1562"/>
                  </a:lnTo>
                  <a:lnTo>
                    <a:pt x="753" y="1603"/>
                  </a:lnTo>
                  <a:lnTo>
                    <a:pt x="705" y="1638"/>
                  </a:lnTo>
                  <a:lnTo>
                    <a:pt x="620" y="1699"/>
                  </a:lnTo>
                  <a:lnTo>
                    <a:pt x="539" y="1765"/>
                  </a:lnTo>
                  <a:lnTo>
                    <a:pt x="464" y="1836"/>
                  </a:lnTo>
                  <a:lnTo>
                    <a:pt x="394" y="1910"/>
                  </a:lnTo>
                  <a:lnTo>
                    <a:pt x="328" y="1990"/>
                  </a:lnTo>
                  <a:lnTo>
                    <a:pt x="270" y="2072"/>
                  </a:lnTo>
                  <a:lnTo>
                    <a:pt x="215" y="2159"/>
                  </a:lnTo>
                  <a:lnTo>
                    <a:pt x="166" y="2250"/>
                  </a:lnTo>
                  <a:lnTo>
                    <a:pt x="124" y="2342"/>
                  </a:lnTo>
                  <a:lnTo>
                    <a:pt x="87" y="2437"/>
                  </a:lnTo>
                  <a:lnTo>
                    <a:pt x="57" y="2536"/>
                  </a:lnTo>
                  <a:lnTo>
                    <a:pt x="32" y="2635"/>
                  </a:lnTo>
                  <a:lnTo>
                    <a:pt x="16" y="2737"/>
                  </a:lnTo>
                  <a:lnTo>
                    <a:pt x="4" y="2841"/>
                  </a:lnTo>
                  <a:lnTo>
                    <a:pt x="0" y="2945"/>
                  </a:lnTo>
                  <a:lnTo>
                    <a:pt x="3" y="3052"/>
                  </a:lnTo>
                  <a:lnTo>
                    <a:pt x="13" y="3158"/>
                  </a:lnTo>
                  <a:lnTo>
                    <a:pt x="30" y="3263"/>
                  </a:lnTo>
                  <a:lnTo>
                    <a:pt x="53" y="3366"/>
                  </a:lnTo>
                  <a:lnTo>
                    <a:pt x="84" y="3468"/>
                  </a:lnTo>
                  <a:lnTo>
                    <a:pt x="122" y="3567"/>
                  </a:lnTo>
                  <a:lnTo>
                    <a:pt x="166" y="3665"/>
                  </a:lnTo>
                  <a:lnTo>
                    <a:pt x="215" y="3754"/>
                  </a:lnTo>
                  <a:lnTo>
                    <a:pt x="271" y="3842"/>
                  </a:lnTo>
                  <a:lnTo>
                    <a:pt x="331" y="3925"/>
                  </a:lnTo>
                  <a:lnTo>
                    <a:pt x="395" y="4004"/>
                  </a:lnTo>
                  <a:lnTo>
                    <a:pt x="467" y="4080"/>
                  </a:lnTo>
                  <a:lnTo>
                    <a:pt x="541" y="4150"/>
                  </a:lnTo>
                  <a:lnTo>
                    <a:pt x="620" y="4215"/>
                  </a:lnTo>
                  <a:lnTo>
                    <a:pt x="663" y="4245"/>
                  </a:lnTo>
                  <a:lnTo>
                    <a:pt x="710" y="4268"/>
                  </a:lnTo>
                  <a:lnTo>
                    <a:pt x="757" y="4287"/>
                  </a:lnTo>
                  <a:lnTo>
                    <a:pt x="807" y="4299"/>
                  </a:lnTo>
                  <a:lnTo>
                    <a:pt x="849" y="4308"/>
                  </a:lnTo>
                  <a:lnTo>
                    <a:pt x="891" y="4312"/>
                  </a:lnTo>
                  <a:lnTo>
                    <a:pt x="2282" y="4312"/>
                  </a:lnTo>
                  <a:lnTo>
                    <a:pt x="2324" y="4308"/>
                  </a:lnTo>
                  <a:lnTo>
                    <a:pt x="2366" y="4299"/>
                  </a:lnTo>
                  <a:lnTo>
                    <a:pt x="2416" y="4287"/>
                  </a:lnTo>
                  <a:lnTo>
                    <a:pt x="2465" y="4268"/>
                  </a:lnTo>
                  <a:lnTo>
                    <a:pt x="2509" y="4245"/>
                  </a:lnTo>
                  <a:lnTo>
                    <a:pt x="2553" y="4215"/>
                  </a:lnTo>
                  <a:lnTo>
                    <a:pt x="2631" y="4151"/>
                  </a:lnTo>
                  <a:lnTo>
                    <a:pt x="2705" y="4081"/>
                  </a:lnTo>
                  <a:lnTo>
                    <a:pt x="2775" y="4007"/>
                  </a:lnTo>
                  <a:lnTo>
                    <a:pt x="2840" y="3929"/>
                  </a:lnTo>
                  <a:lnTo>
                    <a:pt x="2899" y="3847"/>
                  </a:lnTo>
                  <a:lnTo>
                    <a:pt x="2953" y="3760"/>
                  </a:lnTo>
                  <a:lnTo>
                    <a:pt x="3002" y="3671"/>
                  </a:lnTo>
                  <a:lnTo>
                    <a:pt x="3047" y="3574"/>
                  </a:lnTo>
                  <a:lnTo>
                    <a:pt x="3085" y="3475"/>
                  </a:lnTo>
                  <a:lnTo>
                    <a:pt x="3117" y="3374"/>
                  </a:lnTo>
                  <a:lnTo>
                    <a:pt x="3141" y="3272"/>
                  </a:lnTo>
                  <a:lnTo>
                    <a:pt x="3157" y="3169"/>
                  </a:lnTo>
                  <a:lnTo>
                    <a:pt x="3169" y="3063"/>
                  </a:lnTo>
                  <a:lnTo>
                    <a:pt x="3171" y="2958"/>
                  </a:lnTo>
                  <a:lnTo>
                    <a:pt x="3169" y="2855"/>
                  </a:lnTo>
                  <a:lnTo>
                    <a:pt x="3159" y="2751"/>
                  </a:lnTo>
                  <a:lnTo>
                    <a:pt x="3142" y="2651"/>
                  </a:lnTo>
                  <a:lnTo>
                    <a:pt x="3118" y="2550"/>
                  </a:lnTo>
                  <a:lnTo>
                    <a:pt x="3089" y="2452"/>
                  </a:lnTo>
                  <a:lnTo>
                    <a:pt x="3053" y="2356"/>
                  </a:lnTo>
                  <a:lnTo>
                    <a:pt x="3011" y="2262"/>
                  </a:lnTo>
                  <a:lnTo>
                    <a:pt x="2963" y="2170"/>
                  </a:lnTo>
                  <a:close/>
                  <a:moveTo>
                    <a:pt x="834" y="1830"/>
                  </a:moveTo>
                  <a:lnTo>
                    <a:pt x="895" y="1784"/>
                  </a:lnTo>
                  <a:lnTo>
                    <a:pt x="951" y="1733"/>
                  </a:lnTo>
                  <a:lnTo>
                    <a:pt x="1001" y="1678"/>
                  </a:lnTo>
                  <a:lnTo>
                    <a:pt x="1046" y="1617"/>
                  </a:lnTo>
                  <a:lnTo>
                    <a:pt x="1084" y="1552"/>
                  </a:lnTo>
                  <a:lnTo>
                    <a:pt x="1116" y="1485"/>
                  </a:lnTo>
                  <a:lnTo>
                    <a:pt x="1141" y="1416"/>
                  </a:lnTo>
                  <a:lnTo>
                    <a:pt x="1159" y="1341"/>
                  </a:lnTo>
                  <a:lnTo>
                    <a:pt x="1170" y="1267"/>
                  </a:lnTo>
                  <a:lnTo>
                    <a:pt x="1175" y="1191"/>
                  </a:lnTo>
                  <a:lnTo>
                    <a:pt x="1175" y="278"/>
                  </a:lnTo>
                  <a:lnTo>
                    <a:pt x="1179" y="260"/>
                  </a:lnTo>
                  <a:lnTo>
                    <a:pt x="1188" y="245"/>
                  </a:lnTo>
                  <a:lnTo>
                    <a:pt x="1204" y="234"/>
                  </a:lnTo>
                  <a:lnTo>
                    <a:pt x="1223" y="231"/>
                  </a:lnTo>
                  <a:lnTo>
                    <a:pt x="1877" y="231"/>
                  </a:lnTo>
                  <a:lnTo>
                    <a:pt x="1895" y="234"/>
                  </a:lnTo>
                  <a:lnTo>
                    <a:pt x="1910" y="245"/>
                  </a:lnTo>
                  <a:lnTo>
                    <a:pt x="1920" y="260"/>
                  </a:lnTo>
                  <a:lnTo>
                    <a:pt x="1924" y="278"/>
                  </a:lnTo>
                  <a:lnTo>
                    <a:pt x="1924" y="1149"/>
                  </a:lnTo>
                  <a:lnTo>
                    <a:pt x="1929" y="1220"/>
                  </a:lnTo>
                  <a:lnTo>
                    <a:pt x="1938" y="1291"/>
                  </a:lnTo>
                  <a:lnTo>
                    <a:pt x="1954" y="1360"/>
                  </a:lnTo>
                  <a:lnTo>
                    <a:pt x="1977" y="1427"/>
                  </a:lnTo>
                  <a:lnTo>
                    <a:pt x="2005" y="1491"/>
                  </a:lnTo>
                  <a:lnTo>
                    <a:pt x="2040" y="1552"/>
                  </a:lnTo>
                  <a:lnTo>
                    <a:pt x="2081" y="1610"/>
                  </a:lnTo>
                  <a:lnTo>
                    <a:pt x="2125" y="1664"/>
                  </a:lnTo>
                  <a:lnTo>
                    <a:pt x="2176" y="1713"/>
                  </a:lnTo>
                  <a:lnTo>
                    <a:pt x="2232" y="1759"/>
                  </a:lnTo>
                  <a:lnTo>
                    <a:pt x="2293" y="1800"/>
                  </a:lnTo>
                  <a:lnTo>
                    <a:pt x="2374" y="1854"/>
                  </a:lnTo>
                  <a:lnTo>
                    <a:pt x="2451" y="1914"/>
                  </a:lnTo>
                  <a:lnTo>
                    <a:pt x="2523" y="1979"/>
                  </a:lnTo>
                  <a:lnTo>
                    <a:pt x="2592" y="2048"/>
                  </a:lnTo>
                  <a:lnTo>
                    <a:pt x="2653" y="2122"/>
                  </a:lnTo>
                  <a:lnTo>
                    <a:pt x="2711" y="2202"/>
                  </a:lnTo>
                  <a:lnTo>
                    <a:pt x="2762" y="2285"/>
                  </a:lnTo>
                  <a:lnTo>
                    <a:pt x="2801" y="2359"/>
                  </a:lnTo>
                  <a:lnTo>
                    <a:pt x="2715" y="2322"/>
                  </a:lnTo>
                  <a:lnTo>
                    <a:pt x="2630" y="2293"/>
                  </a:lnTo>
                  <a:lnTo>
                    <a:pt x="2547" y="2273"/>
                  </a:lnTo>
                  <a:lnTo>
                    <a:pt x="2466" y="2259"/>
                  </a:lnTo>
                  <a:lnTo>
                    <a:pt x="2387" y="2254"/>
                  </a:lnTo>
                  <a:lnTo>
                    <a:pt x="2310" y="2252"/>
                  </a:lnTo>
                  <a:lnTo>
                    <a:pt x="2233" y="2258"/>
                  </a:lnTo>
                  <a:lnTo>
                    <a:pt x="2159" y="2268"/>
                  </a:lnTo>
                  <a:lnTo>
                    <a:pt x="2085" y="2282"/>
                  </a:lnTo>
                  <a:lnTo>
                    <a:pt x="2014" y="2300"/>
                  </a:lnTo>
                  <a:lnTo>
                    <a:pt x="1943" y="2322"/>
                  </a:lnTo>
                  <a:lnTo>
                    <a:pt x="1871" y="2346"/>
                  </a:lnTo>
                  <a:lnTo>
                    <a:pt x="1801" y="2373"/>
                  </a:lnTo>
                  <a:lnTo>
                    <a:pt x="1733" y="2401"/>
                  </a:lnTo>
                  <a:lnTo>
                    <a:pt x="1665" y="2428"/>
                  </a:lnTo>
                  <a:lnTo>
                    <a:pt x="1596" y="2458"/>
                  </a:lnTo>
                  <a:lnTo>
                    <a:pt x="1508" y="2496"/>
                  </a:lnTo>
                  <a:lnTo>
                    <a:pt x="1420" y="2533"/>
                  </a:lnTo>
                  <a:lnTo>
                    <a:pt x="1331" y="2567"/>
                  </a:lnTo>
                  <a:lnTo>
                    <a:pt x="1240" y="2598"/>
                  </a:lnTo>
                  <a:lnTo>
                    <a:pt x="1149" y="2624"/>
                  </a:lnTo>
                  <a:lnTo>
                    <a:pt x="1056" y="2644"/>
                  </a:lnTo>
                  <a:lnTo>
                    <a:pt x="962" y="2656"/>
                  </a:lnTo>
                  <a:lnTo>
                    <a:pt x="876" y="2660"/>
                  </a:lnTo>
                  <a:lnTo>
                    <a:pt x="781" y="2656"/>
                  </a:lnTo>
                  <a:lnTo>
                    <a:pt x="687" y="2642"/>
                  </a:lnTo>
                  <a:lnTo>
                    <a:pt x="594" y="2618"/>
                  </a:lnTo>
                  <a:lnTo>
                    <a:pt x="500" y="2585"/>
                  </a:lnTo>
                  <a:lnTo>
                    <a:pt x="407" y="2543"/>
                  </a:lnTo>
                  <a:lnTo>
                    <a:pt x="313" y="2490"/>
                  </a:lnTo>
                  <a:lnTo>
                    <a:pt x="349" y="2402"/>
                  </a:lnTo>
                  <a:lnTo>
                    <a:pt x="391" y="2317"/>
                  </a:lnTo>
                  <a:lnTo>
                    <a:pt x="439" y="2234"/>
                  </a:lnTo>
                  <a:lnTo>
                    <a:pt x="492" y="2156"/>
                  </a:lnTo>
                  <a:lnTo>
                    <a:pt x="550" y="2082"/>
                  </a:lnTo>
                  <a:lnTo>
                    <a:pt x="615" y="2012"/>
                  </a:lnTo>
                  <a:lnTo>
                    <a:pt x="683" y="1946"/>
                  </a:lnTo>
                  <a:lnTo>
                    <a:pt x="756" y="1885"/>
                  </a:lnTo>
                  <a:lnTo>
                    <a:pt x="834" y="1829"/>
                  </a:lnTo>
                  <a:lnTo>
                    <a:pt x="834" y="1830"/>
                  </a:lnTo>
                  <a:close/>
                </a:path>
              </a:pathLst>
            </a:custGeom>
            <a:solidFill>
              <a:srgbClr val="95C53E"/>
            </a:solidFill>
            <a:ln w="0">
              <a:noFill/>
              <a:prstDash val="solid"/>
              <a:round/>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3885" y="1273"/>
              <a:ext cx="2258" cy="2974"/>
            </a:xfrm>
            <a:custGeom>
              <a:avLst/>
              <a:gdLst>
                <a:gd name="T0" fmla="*/ 1709 w 2258"/>
                <a:gd name="T1" fmla="*/ 1200 h 2974"/>
                <a:gd name="T2" fmla="*/ 1680 w 2258"/>
                <a:gd name="T3" fmla="*/ 1179 h 2974"/>
                <a:gd name="T4" fmla="*/ 1668 w 2258"/>
                <a:gd name="T5" fmla="*/ 1146 h 2974"/>
                <a:gd name="T6" fmla="*/ 1680 w 2258"/>
                <a:gd name="T7" fmla="*/ 1111 h 2974"/>
                <a:gd name="T8" fmla="*/ 1709 w 2258"/>
                <a:gd name="T9" fmla="*/ 1091 h 2974"/>
                <a:gd name="T10" fmla="*/ 2125 w 2258"/>
                <a:gd name="T11" fmla="*/ 1087 h 2974"/>
                <a:gd name="T12" fmla="*/ 1841 w 2258"/>
                <a:gd name="T13" fmla="*/ 840 h 2974"/>
                <a:gd name="T14" fmla="*/ 1808 w 2258"/>
                <a:gd name="T15" fmla="*/ 828 h 2974"/>
                <a:gd name="T16" fmla="*/ 1787 w 2258"/>
                <a:gd name="T17" fmla="*/ 800 h 2974"/>
                <a:gd name="T18" fmla="*/ 1787 w 2258"/>
                <a:gd name="T19" fmla="*/ 764 h 2974"/>
                <a:gd name="T20" fmla="*/ 1808 w 2258"/>
                <a:gd name="T21" fmla="*/ 735 h 2974"/>
                <a:gd name="T22" fmla="*/ 1841 w 2258"/>
                <a:gd name="T23" fmla="*/ 724 h 2974"/>
                <a:gd name="T24" fmla="*/ 2125 w 2258"/>
                <a:gd name="T25" fmla="*/ 549 h 2974"/>
                <a:gd name="T26" fmla="*/ 2135 w 2258"/>
                <a:gd name="T27" fmla="*/ 520 h 2974"/>
                <a:gd name="T28" fmla="*/ 2179 w 2258"/>
                <a:gd name="T29" fmla="*/ 478 h 2974"/>
                <a:gd name="T30" fmla="*/ 2230 w 2258"/>
                <a:gd name="T31" fmla="*/ 406 h 2974"/>
                <a:gd name="T32" fmla="*/ 2255 w 2258"/>
                <a:gd name="T33" fmla="*/ 323 h 2974"/>
                <a:gd name="T34" fmla="*/ 2253 w 2258"/>
                <a:gd name="T35" fmla="*/ 236 h 2974"/>
                <a:gd name="T36" fmla="*/ 2224 w 2258"/>
                <a:gd name="T37" fmla="*/ 151 h 2974"/>
                <a:gd name="T38" fmla="*/ 2172 w 2258"/>
                <a:gd name="T39" fmla="*/ 81 h 2974"/>
                <a:gd name="T40" fmla="*/ 2103 w 2258"/>
                <a:gd name="T41" fmla="*/ 31 h 2974"/>
                <a:gd name="T42" fmla="*/ 2019 w 2258"/>
                <a:gd name="T43" fmla="*/ 3 h 2974"/>
                <a:gd name="T44" fmla="*/ 97 w 2258"/>
                <a:gd name="T45" fmla="*/ 0 h 2974"/>
                <a:gd name="T46" fmla="*/ 32 w 2258"/>
                <a:gd name="T47" fmla="*/ 7 h 2974"/>
                <a:gd name="T48" fmla="*/ 46 w 2258"/>
                <a:gd name="T49" fmla="*/ 67 h 2974"/>
                <a:gd name="T50" fmla="*/ 152 w 2258"/>
                <a:gd name="T51" fmla="*/ 151 h 2974"/>
                <a:gd name="T52" fmla="*/ 338 w 2258"/>
                <a:gd name="T53" fmla="*/ 281 h 2974"/>
                <a:gd name="T54" fmla="*/ 502 w 2258"/>
                <a:gd name="T55" fmla="*/ 432 h 2974"/>
                <a:gd name="T56" fmla="*/ 646 w 2258"/>
                <a:gd name="T57" fmla="*/ 602 h 2974"/>
                <a:gd name="T58" fmla="*/ 766 w 2258"/>
                <a:gd name="T59" fmla="*/ 788 h 2974"/>
                <a:gd name="T60" fmla="*/ 861 w 2258"/>
                <a:gd name="T61" fmla="*/ 986 h 2974"/>
                <a:gd name="T62" fmla="*/ 931 w 2258"/>
                <a:gd name="T63" fmla="*/ 1197 h 2974"/>
                <a:gd name="T64" fmla="*/ 974 w 2258"/>
                <a:gd name="T65" fmla="*/ 1417 h 2974"/>
                <a:gd name="T66" fmla="*/ 990 w 2258"/>
                <a:gd name="T67" fmla="*/ 1643 h 2974"/>
                <a:gd name="T68" fmla="*/ 974 w 2258"/>
                <a:gd name="T69" fmla="*/ 1875 h 2974"/>
                <a:gd name="T70" fmla="*/ 928 w 2258"/>
                <a:gd name="T71" fmla="*/ 2103 h 2974"/>
                <a:gd name="T72" fmla="*/ 853 w 2258"/>
                <a:gd name="T73" fmla="*/ 2322 h 2974"/>
                <a:gd name="T74" fmla="*/ 747 w 2258"/>
                <a:gd name="T75" fmla="*/ 2532 h 2974"/>
                <a:gd name="T76" fmla="*/ 615 w 2258"/>
                <a:gd name="T77" fmla="*/ 2723 h 2974"/>
                <a:gd name="T78" fmla="*/ 460 w 2258"/>
                <a:gd name="T79" fmla="*/ 2896 h 2974"/>
                <a:gd name="T80" fmla="*/ 1684 w 2258"/>
                <a:gd name="T81" fmla="*/ 2974 h 2974"/>
                <a:gd name="T82" fmla="*/ 1801 w 2258"/>
                <a:gd name="T83" fmla="*/ 2959 h 2974"/>
                <a:gd name="T84" fmla="*/ 1906 w 2258"/>
                <a:gd name="T85" fmla="*/ 2914 h 2974"/>
                <a:gd name="T86" fmla="*/ 1995 w 2258"/>
                <a:gd name="T87" fmla="*/ 2846 h 2974"/>
                <a:gd name="T88" fmla="*/ 2065 w 2258"/>
                <a:gd name="T89" fmla="*/ 2755 h 2974"/>
                <a:gd name="T90" fmla="*/ 2110 w 2258"/>
                <a:gd name="T91" fmla="*/ 2650 h 2974"/>
                <a:gd name="T92" fmla="*/ 2125 w 2258"/>
                <a:gd name="T93" fmla="*/ 2533 h 2974"/>
                <a:gd name="T94" fmla="*/ 1727 w 2258"/>
                <a:gd name="T95" fmla="*/ 1203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58" h="2974">
                  <a:moveTo>
                    <a:pt x="1727" y="1203"/>
                  </a:moveTo>
                  <a:lnTo>
                    <a:pt x="1709" y="1200"/>
                  </a:lnTo>
                  <a:lnTo>
                    <a:pt x="1692" y="1192"/>
                  </a:lnTo>
                  <a:lnTo>
                    <a:pt x="1680" y="1179"/>
                  </a:lnTo>
                  <a:lnTo>
                    <a:pt x="1671" y="1164"/>
                  </a:lnTo>
                  <a:lnTo>
                    <a:pt x="1668" y="1146"/>
                  </a:lnTo>
                  <a:lnTo>
                    <a:pt x="1671" y="1127"/>
                  </a:lnTo>
                  <a:lnTo>
                    <a:pt x="1680" y="1111"/>
                  </a:lnTo>
                  <a:lnTo>
                    <a:pt x="1692" y="1098"/>
                  </a:lnTo>
                  <a:lnTo>
                    <a:pt x="1709" y="1091"/>
                  </a:lnTo>
                  <a:lnTo>
                    <a:pt x="1727" y="1087"/>
                  </a:lnTo>
                  <a:lnTo>
                    <a:pt x="2125" y="1087"/>
                  </a:lnTo>
                  <a:lnTo>
                    <a:pt x="2125" y="840"/>
                  </a:lnTo>
                  <a:lnTo>
                    <a:pt x="1841" y="840"/>
                  </a:lnTo>
                  <a:lnTo>
                    <a:pt x="1823" y="837"/>
                  </a:lnTo>
                  <a:lnTo>
                    <a:pt x="1808" y="828"/>
                  </a:lnTo>
                  <a:lnTo>
                    <a:pt x="1795" y="816"/>
                  </a:lnTo>
                  <a:lnTo>
                    <a:pt x="1787" y="800"/>
                  </a:lnTo>
                  <a:lnTo>
                    <a:pt x="1784" y="782"/>
                  </a:lnTo>
                  <a:lnTo>
                    <a:pt x="1787" y="764"/>
                  </a:lnTo>
                  <a:lnTo>
                    <a:pt x="1795" y="747"/>
                  </a:lnTo>
                  <a:lnTo>
                    <a:pt x="1808" y="735"/>
                  </a:lnTo>
                  <a:lnTo>
                    <a:pt x="1823" y="728"/>
                  </a:lnTo>
                  <a:lnTo>
                    <a:pt x="1841" y="724"/>
                  </a:lnTo>
                  <a:lnTo>
                    <a:pt x="2125" y="724"/>
                  </a:lnTo>
                  <a:lnTo>
                    <a:pt x="2125" y="549"/>
                  </a:lnTo>
                  <a:lnTo>
                    <a:pt x="2128" y="534"/>
                  </a:lnTo>
                  <a:lnTo>
                    <a:pt x="2135" y="520"/>
                  </a:lnTo>
                  <a:lnTo>
                    <a:pt x="2146" y="508"/>
                  </a:lnTo>
                  <a:lnTo>
                    <a:pt x="2179" y="478"/>
                  </a:lnTo>
                  <a:lnTo>
                    <a:pt x="2207" y="444"/>
                  </a:lnTo>
                  <a:lnTo>
                    <a:pt x="2230" y="406"/>
                  </a:lnTo>
                  <a:lnTo>
                    <a:pt x="2245" y="366"/>
                  </a:lnTo>
                  <a:lnTo>
                    <a:pt x="2255" y="323"/>
                  </a:lnTo>
                  <a:lnTo>
                    <a:pt x="2258" y="279"/>
                  </a:lnTo>
                  <a:lnTo>
                    <a:pt x="2253" y="236"/>
                  </a:lnTo>
                  <a:lnTo>
                    <a:pt x="2242" y="193"/>
                  </a:lnTo>
                  <a:lnTo>
                    <a:pt x="2224" y="151"/>
                  </a:lnTo>
                  <a:lnTo>
                    <a:pt x="2202" y="113"/>
                  </a:lnTo>
                  <a:lnTo>
                    <a:pt x="2172" y="81"/>
                  </a:lnTo>
                  <a:lnTo>
                    <a:pt x="2139" y="53"/>
                  </a:lnTo>
                  <a:lnTo>
                    <a:pt x="2103" y="31"/>
                  </a:lnTo>
                  <a:lnTo>
                    <a:pt x="2062" y="14"/>
                  </a:lnTo>
                  <a:lnTo>
                    <a:pt x="2019" y="3"/>
                  </a:lnTo>
                  <a:lnTo>
                    <a:pt x="1974" y="0"/>
                  </a:lnTo>
                  <a:lnTo>
                    <a:pt x="97" y="0"/>
                  </a:lnTo>
                  <a:lnTo>
                    <a:pt x="64" y="1"/>
                  </a:lnTo>
                  <a:lnTo>
                    <a:pt x="32" y="7"/>
                  </a:lnTo>
                  <a:lnTo>
                    <a:pt x="0" y="17"/>
                  </a:lnTo>
                  <a:lnTo>
                    <a:pt x="46" y="67"/>
                  </a:lnTo>
                  <a:lnTo>
                    <a:pt x="96" y="112"/>
                  </a:lnTo>
                  <a:lnTo>
                    <a:pt x="152" y="151"/>
                  </a:lnTo>
                  <a:lnTo>
                    <a:pt x="247" y="212"/>
                  </a:lnTo>
                  <a:lnTo>
                    <a:pt x="338" y="281"/>
                  </a:lnTo>
                  <a:lnTo>
                    <a:pt x="423" y="353"/>
                  </a:lnTo>
                  <a:lnTo>
                    <a:pt x="502" y="432"/>
                  </a:lnTo>
                  <a:lnTo>
                    <a:pt x="576" y="514"/>
                  </a:lnTo>
                  <a:lnTo>
                    <a:pt x="646" y="602"/>
                  </a:lnTo>
                  <a:lnTo>
                    <a:pt x="709" y="693"/>
                  </a:lnTo>
                  <a:lnTo>
                    <a:pt x="766" y="788"/>
                  </a:lnTo>
                  <a:lnTo>
                    <a:pt x="817" y="886"/>
                  </a:lnTo>
                  <a:lnTo>
                    <a:pt x="861" y="986"/>
                  </a:lnTo>
                  <a:lnTo>
                    <a:pt x="900" y="1091"/>
                  </a:lnTo>
                  <a:lnTo>
                    <a:pt x="931" y="1197"/>
                  </a:lnTo>
                  <a:lnTo>
                    <a:pt x="956" y="1306"/>
                  </a:lnTo>
                  <a:lnTo>
                    <a:pt x="974" y="1417"/>
                  </a:lnTo>
                  <a:lnTo>
                    <a:pt x="986" y="1530"/>
                  </a:lnTo>
                  <a:lnTo>
                    <a:pt x="990" y="1643"/>
                  </a:lnTo>
                  <a:lnTo>
                    <a:pt x="986" y="1759"/>
                  </a:lnTo>
                  <a:lnTo>
                    <a:pt x="974" y="1875"/>
                  </a:lnTo>
                  <a:lnTo>
                    <a:pt x="955" y="1989"/>
                  </a:lnTo>
                  <a:lnTo>
                    <a:pt x="928" y="2103"/>
                  </a:lnTo>
                  <a:lnTo>
                    <a:pt x="893" y="2214"/>
                  </a:lnTo>
                  <a:lnTo>
                    <a:pt x="853" y="2322"/>
                  </a:lnTo>
                  <a:lnTo>
                    <a:pt x="803" y="2428"/>
                  </a:lnTo>
                  <a:lnTo>
                    <a:pt x="747" y="2532"/>
                  </a:lnTo>
                  <a:lnTo>
                    <a:pt x="684" y="2629"/>
                  </a:lnTo>
                  <a:lnTo>
                    <a:pt x="615" y="2723"/>
                  </a:lnTo>
                  <a:lnTo>
                    <a:pt x="541" y="2812"/>
                  </a:lnTo>
                  <a:lnTo>
                    <a:pt x="460" y="2896"/>
                  </a:lnTo>
                  <a:lnTo>
                    <a:pt x="374" y="2974"/>
                  </a:lnTo>
                  <a:lnTo>
                    <a:pt x="1684" y="2974"/>
                  </a:lnTo>
                  <a:lnTo>
                    <a:pt x="1742" y="2970"/>
                  </a:lnTo>
                  <a:lnTo>
                    <a:pt x="1801" y="2959"/>
                  </a:lnTo>
                  <a:lnTo>
                    <a:pt x="1855" y="2940"/>
                  </a:lnTo>
                  <a:lnTo>
                    <a:pt x="1906" y="2914"/>
                  </a:lnTo>
                  <a:lnTo>
                    <a:pt x="1953" y="2882"/>
                  </a:lnTo>
                  <a:lnTo>
                    <a:pt x="1995" y="2846"/>
                  </a:lnTo>
                  <a:lnTo>
                    <a:pt x="2033" y="2803"/>
                  </a:lnTo>
                  <a:lnTo>
                    <a:pt x="2065" y="2755"/>
                  </a:lnTo>
                  <a:lnTo>
                    <a:pt x="2090" y="2705"/>
                  </a:lnTo>
                  <a:lnTo>
                    <a:pt x="2110" y="2650"/>
                  </a:lnTo>
                  <a:lnTo>
                    <a:pt x="2121" y="2593"/>
                  </a:lnTo>
                  <a:lnTo>
                    <a:pt x="2125" y="2533"/>
                  </a:lnTo>
                  <a:lnTo>
                    <a:pt x="2125" y="1203"/>
                  </a:lnTo>
                  <a:lnTo>
                    <a:pt x="1727" y="1203"/>
                  </a:lnTo>
                  <a:close/>
                </a:path>
              </a:pathLst>
            </a:custGeom>
            <a:solidFill>
              <a:srgbClr val="95C53E"/>
            </a:solidFill>
            <a:ln w="0">
              <a:noFill/>
              <a:prstDash val="solid"/>
              <a:round/>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10019130" y="5035945"/>
            <a:ext cx="1018841" cy="1310804"/>
            <a:chOff x="3217863" y="0"/>
            <a:chExt cx="5756275" cy="6858000"/>
          </a:xfrm>
        </p:grpSpPr>
        <p:sp>
          <p:nvSpPr>
            <p:cNvPr id="25" name="AutoShape 14"/>
            <p:cNvSpPr>
              <a:spLocks noChangeAspect="1" noChangeArrowheads="1" noTextEdit="1"/>
            </p:cNvSpPr>
            <p:nvPr/>
          </p:nvSpPr>
          <p:spPr bwMode="auto">
            <a:xfrm>
              <a:off x="3217863" y="0"/>
              <a:ext cx="5756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Freeform 17"/>
            <p:cNvSpPr>
              <a:spLocks noEditPoints="1"/>
            </p:cNvSpPr>
            <p:nvPr/>
          </p:nvSpPr>
          <p:spPr bwMode="auto">
            <a:xfrm>
              <a:off x="4125913" y="11113"/>
              <a:ext cx="3849688" cy="5022850"/>
            </a:xfrm>
            <a:custGeom>
              <a:avLst/>
              <a:gdLst>
                <a:gd name="T0" fmla="*/ 2376 w 2425"/>
                <a:gd name="T1" fmla="*/ 1860 h 3164"/>
                <a:gd name="T2" fmla="*/ 2365 w 2425"/>
                <a:gd name="T3" fmla="*/ 2078 h 3164"/>
                <a:gd name="T4" fmla="*/ 2297 w 2425"/>
                <a:gd name="T5" fmla="*/ 2402 h 3164"/>
                <a:gd name="T6" fmla="*/ 2208 w 2425"/>
                <a:gd name="T7" fmla="*/ 2645 h 3164"/>
                <a:gd name="T8" fmla="*/ 1998 w 2425"/>
                <a:gd name="T9" fmla="*/ 2749 h 3164"/>
                <a:gd name="T10" fmla="*/ 1785 w 2425"/>
                <a:gd name="T11" fmla="*/ 2684 h 3164"/>
                <a:gd name="T12" fmla="*/ 1756 w 2425"/>
                <a:gd name="T13" fmla="*/ 2827 h 3164"/>
                <a:gd name="T14" fmla="*/ 1707 w 2425"/>
                <a:gd name="T15" fmla="*/ 2983 h 3164"/>
                <a:gd name="T16" fmla="*/ 1551 w 2425"/>
                <a:gd name="T17" fmla="*/ 3064 h 3164"/>
                <a:gd name="T18" fmla="*/ 1488 w 2425"/>
                <a:gd name="T19" fmla="*/ 3132 h 3164"/>
                <a:gd name="T20" fmla="*/ 1340 w 2425"/>
                <a:gd name="T21" fmla="*/ 3135 h 3164"/>
                <a:gd name="T22" fmla="*/ 1169 w 2425"/>
                <a:gd name="T23" fmla="*/ 3128 h 3164"/>
                <a:gd name="T24" fmla="*/ 1011 w 2425"/>
                <a:gd name="T25" fmla="*/ 3141 h 3164"/>
                <a:gd name="T26" fmla="*/ 880 w 2425"/>
                <a:gd name="T27" fmla="*/ 3123 h 3164"/>
                <a:gd name="T28" fmla="*/ 761 w 2425"/>
                <a:gd name="T29" fmla="*/ 3052 h 3164"/>
                <a:gd name="T30" fmla="*/ 682 w 2425"/>
                <a:gd name="T31" fmla="*/ 2952 h 3164"/>
                <a:gd name="T32" fmla="*/ 638 w 2425"/>
                <a:gd name="T33" fmla="*/ 2868 h 3164"/>
                <a:gd name="T34" fmla="*/ 669 w 2425"/>
                <a:gd name="T35" fmla="*/ 2658 h 3164"/>
                <a:gd name="T36" fmla="*/ 464 w 2425"/>
                <a:gd name="T37" fmla="*/ 2654 h 3164"/>
                <a:gd name="T38" fmla="*/ 136 w 2425"/>
                <a:gd name="T39" fmla="*/ 2529 h 3164"/>
                <a:gd name="T40" fmla="*/ 102 w 2425"/>
                <a:gd name="T41" fmla="*/ 2276 h 3164"/>
                <a:gd name="T42" fmla="*/ 61 w 2425"/>
                <a:gd name="T43" fmla="*/ 1852 h 3164"/>
                <a:gd name="T44" fmla="*/ 311 w 2425"/>
                <a:gd name="T45" fmla="*/ 1700 h 3164"/>
                <a:gd name="T46" fmla="*/ 371 w 2425"/>
                <a:gd name="T47" fmla="*/ 1508 h 3164"/>
                <a:gd name="T48" fmla="*/ 157 w 2425"/>
                <a:gd name="T49" fmla="*/ 1748 h 3164"/>
                <a:gd name="T50" fmla="*/ 66 w 2425"/>
                <a:gd name="T51" fmla="*/ 1581 h 3164"/>
                <a:gd name="T52" fmla="*/ 13 w 2425"/>
                <a:gd name="T53" fmla="*/ 976 h 3164"/>
                <a:gd name="T54" fmla="*/ 243 w 2425"/>
                <a:gd name="T55" fmla="*/ 434 h 3164"/>
                <a:gd name="T56" fmla="*/ 516 w 2425"/>
                <a:gd name="T57" fmla="*/ 225 h 3164"/>
                <a:gd name="T58" fmla="*/ 978 w 2425"/>
                <a:gd name="T59" fmla="*/ 23 h 3164"/>
                <a:gd name="T60" fmla="*/ 1610 w 2425"/>
                <a:gd name="T61" fmla="*/ 43 h 3164"/>
                <a:gd name="T62" fmla="*/ 2066 w 2425"/>
                <a:gd name="T63" fmla="*/ 328 h 3164"/>
                <a:gd name="T64" fmla="*/ 2374 w 2425"/>
                <a:gd name="T65" fmla="*/ 942 h 3164"/>
                <a:gd name="T66" fmla="*/ 2399 w 2425"/>
                <a:gd name="T67" fmla="*/ 1491 h 3164"/>
                <a:gd name="T68" fmla="*/ 2331 w 2425"/>
                <a:gd name="T69" fmla="*/ 1758 h 3164"/>
                <a:gd name="T70" fmla="*/ 2170 w 2425"/>
                <a:gd name="T71" fmla="*/ 1570 h 3164"/>
                <a:gd name="T72" fmla="*/ 2221 w 2425"/>
                <a:gd name="T73" fmla="*/ 1738 h 3164"/>
                <a:gd name="T74" fmla="*/ 2010 w 2425"/>
                <a:gd name="T75" fmla="*/ 2280 h 3164"/>
                <a:gd name="T76" fmla="*/ 2154 w 2425"/>
                <a:gd name="T77" fmla="*/ 2107 h 3164"/>
                <a:gd name="T78" fmla="*/ 2086 w 2425"/>
                <a:gd name="T79" fmla="*/ 1855 h 3164"/>
                <a:gd name="T80" fmla="*/ 1708 w 2425"/>
                <a:gd name="T81" fmla="*/ 1755 h 3164"/>
                <a:gd name="T82" fmla="*/ 1448 w 2425"/>
                <a:gd name="T83" fmla="*/ 1900 h 3164"/>
                <a:gd name="T84" fmla="*/ 1449 w 2425"/>
                <a:gd name="T85" fmla="*/ 2119 h 3164"/>
                <a:gd name="T86" fmla="*/ 1751 w 2425"/>
                <a:gd name="T87" fmla="*/ 2301 h 3164"/>
                <a:gd name="T88" fmla="*/ 762 w 2425"/>
                <a:gd name="T89" fmla="*/ 2279 h 3164"/>
                <a:gd name="T90" fmla="*/ 1016 w 2425"/>
                <a:gd name="T91" fmla="*/ 2088 h 3164"/>
                <a:gd name="T92" fmla="*/ 949 w 2425"/>
                <a:gd name="T93" fmla="*/ 1878 h 3164"/>
                <a:gd name="T94" fmla="*/ 641 w 2425"/>
                <a:gd name="T95" fmla="*/ 1763 h 3164"/>
                <a:gd name="T96" fmla="*/ 325 w 2425"/>
                <a:gd name="T97" fmla="*/ 1947 h 3164"/>
                <a:gd name="T98" fmla="*/ 319 w 2425"/>
                <a:gd name="T99" fmla="*/ 2237 h 3164"/>
                <a:gd name="T100" fmla="*/ 484 w 2425"/>
                <a:gd name="T101" fmla="*/ 2348 h 3164"/>
                <a:gd name="T102" fmla="*/ 1110 w 2425"/>
                <a:gd name="T103" fmla="*/ 2423 h 3164"/>
                <a:gd name="T104" fmla="*/ 1115 w 2425"/>
                <a:gd name="T105" fmla="*/ 2684 h 3164"/>
                <a:gd name="T106" fmla="*/ 1344 w 2425"/>
                <a:gd name="T107" fmla="*/ 2623 h 3164"/>
                <a:gd name="T108" fmla="*/ 1227 w 2425"/>
                <a:gd name="T109" fmla="*/ 2298 h 3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5" h="3164">
                  <a:moveTo>
                    <a:pt x="2277" y="1764"/>
                  </a:moveTo>
                  <a:lnTo>
                    <a:pt x="2308" y="1779"/>
                  </a:lnTo>
                  <a:lnTo>
                    <a:pt x="2332" y="1793"/>
                  </a:lnTo>
                  <a:lnTo>
                    <a:pt x="2352" y="1807"/>
                  </a:lnTo>
                  <a:lnTo>
                    <a:pt x="2365" y="1823"/>
                  </a:lnTo>
                  <a:lnTo>
                    <a:pt x="2372" y="1840"/>
                  </a:lnTo>
                  <a:lnTo>
                    <a:pt x="2376" y="1860"/>
                  </a:lnTo>
                  <a:lnTo>
                    <a:pt x="2375" y="1885"/>
                  </a:lnTo>
                  <a:lnTo>
                    <a:pt x="2371" y="1912"/>
                  </a:lnTo>
                  <a:lnTo>
                    <a:pt x="2365" y="1946"/>
                  </a:lnTo>
                  <a:lnTo>
                    <a:pt x="2359" y="1979"/>
                  </a:lnTo>
                  <a:lnTo>
                    <a:pt x="2357" y="2013"/>
                  </a:lnTo>
                  <a:lnTo>
                    <a:pt x="2358" y="2047"/>
                  </a:lnTo>
                  <a:lnTo>
                    <a:pt x="2365" y="2078"/>
                  </a:lnTo>
                  <a:lnTo>
                    <a:pt x="2376" y="2129"/>
                  </a:lnTo>
                  <a:lnTo>
                    <a:pt x="2380" y="2179"/>
                  </a:lnTo>
                  <a:lnTo>
                    <a:pt x="2378" y="2228"/>
                  </a:lnTo>
                  <a:lnTo>
                    <a:pt x="2367" y="2273"/>
                  </a:lnTo>
                  <a:lnTo>
                    <a:pt x="2350" y="2318"/>
                  </a:lnTo>
                  <a:lnTo>
                    <a:pt x="2327" y="2360"/>
                  </a:lnTo>
                  <a:lnTo>
                    <a:pt x="2297" y="2402"/>
                  </a:lnTo>
                  <a:lnTo>
                    <a:pt x="2272" y="2437"/>
                  </a:lnTo>
                  <a:lnTo>
                    <a:pt x="2253" y="2474"/>
                  </a:lnTo>
                  <a:lnTo>
                    <a:pt x="2240" y="2512"/>
                  </a:lnTo>
                  <a:lnTo>
                    <a:pt x="2231" y="2552"/>
                  </a:lnTo>
                  <a:lnTo>
                    <a:pt x="2225" y="2594"/>
                  </a:lnTo>
                  <a:lnTo>
                    <a:pt x="2219" y="2619"/>
                  </a:lnTo>
                  <a:lnTo>
                    <a:pt x="2208" y="2645"/>
                  </a:lnTo>
                  <a:lnTo>
                    <a:pt x="2193" y="2670"/>
                  </a:lnTo>
                  <a:lnTo>
                    <a:pt x="2175" y="2691"/>
                  </a:lnTo>
                  <a:lnTo>
                    <a:pt x="2155" y="2708"/>
                  </a:lnTo>
                  <a:lnTo>
                    <a:pt x="2119" y="2730"/>
                  </a:lnTo>
                  <a:lnTo>
                    <a:pt x="2079" y="2743"/>
                  </a:lnTo>
                  <a:lnTo>
                    <a:pt x="2039" y="2750"/>
                  </a:lnTo>
                  <a:lnTo>
                    <a:pt x="1998" y="2749"/>
                  </a:lnTo>
                  <a:lnTo>
                    <a:pt x="1957" y="2739"/>
                  </a:lnTo>
                  <a:lnTo>
                    <a:pt x="1915" y="2724"/>
                  </a:lnTo>
                  <a:lnTo>
                    <a:pt x="1883" y="2709"/>
                  </a:lnTo>
                  <a:lnTo>
                    <a:pt x="1853" y="2696"/>
                  </a:lnTo>
                  <a:lnTo>
                    <a:pt x="1826" y="2687"/>
                  </a:lnTo>
                  <a:lnTo>
                    <a:pt x="1803" y="2683"/>
                  </a:lnTo>
                  <a:lnTo>
                    <a:pt x="1785" y="2684"/>
                  </a:lnTo>
                  <a:lnTo>
                    <a:pt x="1769" y="2690"/>
                  </a:lnTo>
                  <a:lnTo>
                    <a:pt x="1759" y="2699"/>
                  </a:lnTo>
                  <a:lnTo>
                    <a:pt x="1751" y="2713"/>
                  </a:lnTo>
                  <a:lnTo>
                    <a:pt x="1746" y="2732"/>
                  </a:lnTo>
                  <a:lnTo>
                    <a:pt x="1746" y="2756"/>
                  </a:lnTo>
                  <a:lnTo>
                    <a:pt x="1749" y="2784"/>
                  </a:lnTo>
                  <a:lnTo>
                    <a:pt x="1756" y="2827"/>
                  </a:lnTo>
                  <a:lnTo>
                    <a:pt x="1764" y="2869"/>
                  </a:lnTo>
                  <a:lnTo>
                    <a:pt x="1766" y="2897"/>
                  </a:lnTo>
                  <a:lnTo>
                    <a:pt x="1763" y="2920"/>
                  </a:lnTo>
                  <a:lnTo>
                    <a:pt x="1756" y="2940"/>
                  </a:lnTo>
                  <a:lnTo>
                    <a:pt x="1745" y="2957"/>
                  </a:lnTo>
                  <a:lnTo>
                    <a:pt x="1728" y="2971"/>
                  </a:lnTo>
                  <a:lnTo>
                    <a:pt x="1707" y="2983"/>
                  </a:lnTo>
                  <a:lnTo>
                    <a:pt x="1682" y="2993"/>
                  </a:lnTo>
                  <a:lnTo>
                    <a:pt x="1666" y="3001"/>
                  </a:lnTo>
                  <a:lnTo>
                    <a:pt x="1652" y="3014"/>
                  </a:lnTo>
                  <a:lnTo>
                    <a:pt x="1637" y="3027"/>
                  </a:lnTo>
                  <a:lnTo>
                    <a:pt x="1603" y="3056"/>
                  </a:lnTo>
                  <a:lnTo>
                    <a:pt x="1569" y="3086"/>
                  </a:lnTo>
                  <a:lnTo>
                    <a:pt x="1551" y="3064"/>
                  </a:lnTo>
                  <a:lnTo>
                    <a:pt x="1535" y="3044"/>
                  </a:lnTo>
                  <a:lnTo>
                    <a:pt x="1518" y="3025"/>
                  </a:lnTo>
                  <a:lnTo>
                    <a:pt x="1516" y="3059"/>
                  </a:lnTo>
                  <a:lnTo>
                    <a:pt x="1512" y="3086"/>
                  </a:lnTo>
                  <a:lnTo>
                    <a:pt x="1505" y="3107"/>
                  </a:lnTo>
                  <a:lnTo>
                    <a:pt x="1499" y="3123"/>
                  </a:lnTo>
                  <a:lnTo>
                    <a:pt x="1488" y="3132"/>
                  </a:lnTo>
                  <a:lnTo>
                    <a:pt x="1476" y="3135"/>
                  </a:lnTo>
                  <a:lnTo>
                    <a:pt x="1459" y="3134"/>
                  </a:lnTo>
                  <a:lnTo>
                    <a:pt x="1440" y="3127"/>
                  </a:lnTo>
                  <a:lnTo>
                    <a:pt x="1416" y="3116"/>
                  </a:lnTo>
                  <a:lnTo>
                    <a:pt x="1388" y="3101"/>
                  </a:lnTo>
                  <a:lnTo>
                    <a:pt x="1365" y="3120"/>
                  </a:lnTo>
                  <a:lnTo>
                    <a:pt x="1340" y="3135"/>
                  </a:lnTo>
                  <a:lnTo>
                    <a:pt x="1316" y="3144"/>
                  </a:lnTo>
                  <a:lnTo>
                    <a:pt x="1289" y="3149"/>
                  </a:lnTo>
                  <a:lnTo>
                    <a:pt x="1265" y="3148"/>
                  </a:lnTo>
                  <a:lnTo>
                    <a:pt x="1240" y="3141"/>
                  </a:lnTo>
                  <a:lnTo>
                    <a:pt x="1219" y="3131"/>
                  </a:lnTo>
                  <a:lnTo>
                    <a:pt x="1200" y="3114"/>
                  </a:lnTo>
                  <a:lnTo>
                    <a:pt x="1169" y="3128"/>
                  </a:lnTo>
                  <a:lnTo>
                    <a:pt x="1139" y="3141"/>
                  </a:lnTo>
                  <a:lnTo>
                    <a:pt x="1110" y="3153"/>
                  </a:lnTo>
                  <a:lnTo>
                    <a:pt x="1080" y="3162"/>
                  </a:lnTo>
                  <a:lnTo>
                    <a:pt x="1059" y="3164"/>
                  </a:lnTo>
                  <a:lnTo>
                    <a:pt x="1040" y="3161"/>
                  </a:lnTo>
                  <a:lnTo>
                    <a:pt x="1024" y="3153"/>
                  </a:lnTo>
                  <a:lnTo>
                    <a:pt x="1011" y="3141"/>
                  </a:lnTo>
                  <a:lnTo>
                    <a:pt x="1000" y="3126"/>
                  </a:lnTo>
                  <a:lnTo>
                    <a:pt x="992" y="3107"/>
                  </a:lnTo>
                  <a:lnTo>
                    <a:pt x="986" y="3086"/>
                  </a:lnTo>
                  <a:lnTo>
                    <a:pt x="958" y="3106"/>
                  </a:lnTo>
                  <a:lnTo>
                    <a:pt x="932" y="3119"/>
                  </a:lnTo>
                  <a:lnTo>
                    <a:pt x="906" y="3124"/>
                  </a:lnTo>
                  <a:lnTo>
                    <a:pt x="880" y="3123"/>
                  </a:lnTo>
                  <a:lnTo>
                    <a:pt x="855" y="3114"/>
                  </a:lnTo>
                  <a:lnTo>
                    <a:pt x="832" y="3098"/>
                  </a:lnTo>
                  <a:lnTo>
                    <a:pt x="808" y="3075"/>
                  </a:lnTo>
                  <a:lnTo>
                    <a:pt x="799" y="3067"/>
                  </a:lnTo>
                  <a:lnTo>
                    <a:pt x="787" y="3062"/>
                  </a:lnTo>
                  <a:lnTo>
                    <a:pt x="774" y="3056"/>
                  </a:lnTo>
                  <a:lnTo>
                    <a:pt x="761" y="3052"/>
                  </a:lnTo>
                  <a:lnTo>
                    <a:pt x="749" y="3047"/>
                  </a:lnTo>
                  <a:lnTo>
                    <a:pt x="740" y="3039"/>
                  </a:lnTo>
                  <a:lnTo>
                    <a:pt x="728" y="3022"/>
                  </a:lnTo>
                  <a:lnTo>
                    <a:pt x="718" y="3004"/>
                  </a:lnTo>
                  <a:lnTo>
                    <a:pt x="707" y="2986"/>
                  </a:lnTo>
                  <a:lnTo>
                    <a:pt x="696" y="2967"/>
                  </a:lnTo>
                  <a:lnTo>
                    <a:pt x="682" y="2952"/>
                  </a:lnTo>
                  <a:lnTo>
                    <a:pt x="664" y="2937"/>
                  </a:lnTo>
                  <a:lnTo>
                    <a:pt x="643" y="2928"/>
                  </a:lnTo>
                  <a:lnTo>
                    <a:pt x="639" y="2923"/>
                  </a:lnTo>
                  <a:lnTo>
                    <a:pt x="637" y="2912"/>
                  </a:lnTo>
                  <a:lnTo>
                    <a:pt x="637" y="2899"/>
                  </a:lnTo>
                  <a:lnTo>
                    <a:pt x="637" y="2883"/>
                  </a:lnTo>
                  <a:lnTo>
                    <a:pt x="638" y="2868"/>
                  </a:lnTo>
                  <a:lnTo>
                    <a:pt x="639" y="2855"/>
                  </a:lnTo>
                  <a:lnTo>
                    <a:pt x="651" y="2810"/>
                  </a:lnTo>
                  <a:lnTo>
                    <a:pt x="664" y="2767"/>
                  </a:lnTo>
                  <a:lnTo>
                    <a:pt x="675" y="2722"/>
                  </a:lnTo>
                  <a:lnTo>
                    <a:pt x="677" y="2698"/>
                  </a:lnTo>
                  <a:lnTo>
                    <a:pt x="675" y="2675"/>
                  </a:lnTo>
                  <a:lnTo>
                    <a:pt x="669" y="2658"/>
                  </a:lnTo>
                  <a:lnTo>
                    <a:pt x="659" y="2645"/>
                  </a:lnTo>
                  <a:lnTo>
                    <a:pt x="645" y="2637"/>
                  </a:lnTo>
                  <a:lnTo>
                    <a:pt x="626" y="2632"/>
                  </a:lnTo>
                  <a:lnTo>
                    <a:pt x="605" y="2632"/>
                  </a:lnTo>
                  <a:lnTo>
                    <a:pt x="579" y="2637"/>
                  </a:lnTo>
                  <a:lnTo>
                    <a:pt x="522" y="2649"/>
                  </a:lnTo>
                  <a:lnTo>
                    <a:pt x="464" y="2654"/>
                  </a:lnTo>
                  <a:lnTo>
                    <a:pt x="408" y="2654"/>
                  </a:lnTo>
                  <a:lnTo>
                    <a:pt x="353" y="2648"/>
                  </a:lnTo>
                  <a:lnTo>
                    <a:pt x="299" y="2635"/>
                  </a:lnTo>
                  <a:lnTo>
                    <a:pt x="246" y="2612"/>
                  </a:lnTo>
                  <a:lnTo>
                    <a:pt x="195" y="2582"/>
                  </a:lnTo>
                  <a:lnTo>
                    <a:pt x="162" y="2558"/>
                  </a:lnTo>
                  <a:lnTo>
                    <a:pt x="136" y="2529"/>
                  </a:lnTo>
                  <a:lnTo>
                    <a:pt x="116" y="2496"/>
                  </a:lnTo>
                  <a:lnTo>
                    <a:pt x="102" y="2462"/>
                  </a:lnTo>
                  <a:lnTo>
                    <a:pt x="91" y="2424"/>
                  </a:lnTo>
                  <a:lnTo>
                    <a:pt x="87" y="2383"/>
                  </a:lnTo>
                  <a:lnTo>
                    <a:pt x="86" y="2368"/>
                  </a:lnTo>
                  <a:lnTo>
                    <a:pt x="87" y="2353"/>
                  </a:lnTo>
                  <a:lnTo>
                    <a:pt x="102" y="2276"/>
                  </a:lnTo>
                  <a:lnTo>
                    <a:pt x="108" y="2199"/>
                  </a:lnTo>
                  <a:lnTo>
                    <a:pt x="106" y="2123"/>
                  </a:lnTo>
                  <a:lnTo>
                    <a:pt x="98" y="2047"/>
                  </a:lnTo>
                  <a:lnTo>
                    <a:pt x="83" y="1971"/>
                  </a:lnTo>
                  <a:lnTo>
                    <a:pt x="64" y="1896"/>
                  </a:lnTo>
                  <a:lnTo>
                    <a:pt x="60" y="1873"/>
                  </a:lnTo>
                  <a:lnTo>
                    <a:pt x="61" y="1852"/>
                  </a:lnTo>
                  <a:lnTo>
                    <a:pt x="68" y="1832"/>
                  </a:lnTo>
                  <a:lnTo>
                    <a:pt x="79" y="1815"/>
                  </a:lnTo>
                  <a:lnTo>
                    <a:pt x="95" y="1801"/>
                  </a:lnTo>
                  <a:lnTo>
                    <a:pt x="115" y="1789"/>
                  </a:lnTo>
                  <a:lnTo>
                    <a:pt x="193" y="1752"/>
                  </a:lnTo>
                  <a:lnTo>
                    <a:pt x="273" y="1718"/>
                  </a:lnTo>
                  <a:lnTo>
                    <a:pt x="311" y="1700"/>
                  </a:lnTo>
                  <a:lnTo>
                    <a:pt x="341" y="1678"/>
                  </a:lnTo>
                  <a:lnTo>
                    <a:pt x="365" y="1654"/>
                  </a:lnTo>
                  <a:lnTo>
                    <a:pt x="380" y="1627"/>
                  </a:lnTo>
                  <a:lnTo>
                    <a:pt x="389" y="1599"/>
                  </a:lnTo>
                  <a:lnTo>
                    <a:pt x="391" y="1569"/>
                  </a:lnTo>
                  <a:lnTo>
                    <a:pt x="384" y="1539"/>
                  </a:lnTo>
                  <a:lnTo>
                    <a:pt x="371" y="1508"/>
                  </a:lnTo>
                  <a:lnTo>
                    <a:pt x="335" y="1556"/>
                  </a:lnTo>
                  <a:lnTo>
                    <a:pt x="297" y="1606"/>
                  </a:lnTo>
                  <a:lnTo>
                    <a:pt x="259" y="1656"/>
                  </a:lnTo>
                  <a:lnTo>
                    <a:pt x="217" y="1703"/>
                  </a:lnTo>
                  <a:lnTo>
                    <a:pt x="195" y="1724"/>
                  </a:lnTo>
                  <a:lnTo>
                    <a:pt x="175" y="1739"/>
                  </a:lnTo>
                  <a:lnTo>
                    <a:pt x="157" y="1748"/>
                  </a:lnTo>
                  <a:lnTo>
                    <a:pt x="141" y="1751"/>
                  </a:lnTo>
                  <a:lnTo>
                    <a:pt x="128" y="1748"/>
                  </a:lnTo>
                  <a:lnTo>
                    <a:pt x="116" y="1738"/>
                  </a:lnTo>
                  <a:lnTo>
                    <a:pt x="106" y="1721"/>
                  </a:lnTo>
                  <a:lnTo>
                    <a:pt x="96" y="1697"/>
                  </a:lnTo>
                  <a:lnTo>
                    <a:pt x="89" y="1667"/>
                  </a:lnTo>
                  <a:lnTo>
                    <a:pt x="66" y="1581"/>
                  </a:lnTo>
                  <a:lnTo>
                    <a:pt x="45" y="1495"/>
                  </a:lnTo>
                  <a:lnTo>
                    <a:pt x="24" y="1408"/>
                  </a:lnTo>
                  <a:lnTo>
                    <a:pt x="9" y="1320"/>
                  </a:lnTo>
                  <a:lnTo>
                    <a:pt x="1" y="1233"/>
                  </a:lnTo>
                  <a:lnTo>
                    <a:pt x="0" y="1146"/>
                  </a:lnTo>
                  <a:lnTo>
                    <a:pt x="4" y="1061"/>
                  </a:lnTo>
                  <a:lnTo>
                    <a:pt x="13" y="976"/>
                  </a:lnTo>
                  <a:lnTo>
                    <a:pt x="28" y="894"/>
                  </a:lnTo>
                  <a:lnTo>
                    <a:pt x="49" y="812"/>
                  </a:lnTo>
                  <a:lnTo>
                    <a:pt x="76" y="733"/>
                  </a:lnTo>
                  <a:lnTo>
                    <a:pt x="108" y="655"/>
                  </a:lnTo>
                  <a:lnTo>
                    <a:pt x="147" y="579"/>
                  </a:lnTo>
                  <a:lnTo>
                    <a:pt x="192" y="505"/>
                  </a:lnTo>
                  <a:lnTo>
                    <a:pt x="243" y="434"/>
                  </a:lnTo>
                  <a:lnTo>
                    <a:pt x="255" y="418"/>
                  </a:lnTo>
                  <a:lnTo>
                    <a:pt x="266" y="404"/>
                  </a:lnTo>
                  <a:lnTo>
                    <a:pt x="281" y="392"/>
                  </a:lnTo>
                  <a:lnTo>
                    <a:pt x="340" y="350"/>
                  </a:lnTo>
                  <a:lnTo>
                    <a:pt x="399" y="308"/>
                  </a:lnTo>
                  <a:lnTo>
                    <a:pt x="457" y="267"/>
                  </a:lnTo>
                  <a:lnTo>
                    <a:pt x="516" y="225"/>
                  </a:lnTo>
                  <a:lnTo>
                    <a:pt x="576" y="185"/>
                  </a:lnTo>
                  <a:lnTo>
                    <a:pt x="639" y="149"/>
                  </a:lnTo>
                  <a:lnTo>
                    <a:pt x="702" y="115"/>
                  </a:lnTo>
                  <a:lnTo>
                    <a:pt x="767" y="85"/>
                  </a:lnTo>
                  <a:lnTo>
                    <a:pt x="834" y="58"/>
                  </a:lnTo>
                  <a:lnTo>
                    <a:pt x="905" y="38"/>
                  </a:lnTo>
                  <a:lnTo>
                    <a:pt x="978" y="23"/>
                  </a:lnTo>
                  <a:lnTo>
                    <a:pt x="1070" y="10"/>
                  </a:lnTo>
                  <a:lnTo>
                    <a:pt x="1161" y="2"/>
                  </a:lnTo>
                  <a:lnTo>
                    <a:pt x="1251" y="0"/>
                  </a:lnTo>
                  <a:lnTo>
                    <a:pt x="1342" y="1"/>
                  </a:lnTo>
                  <a:lnTo>
                    <a:pt x="1432" y="9"/>
                  </a:lnTo>
                  <a:lnTo>
                    <a:pt x="1521" y="22"/>
                  </a:lnTo>
                  <a:lnTo>
                    <a:pt x="1610" y="43"/>
                  </a:lnTo>
                  <a:lnTo>
                    <a:pt x="1698" y="72"/>
                  </a:lnTo>
                  <a:lnTo>
                    <a:pt x="1784" y="107"/>
                  </a:lnTo>
                  <a:lnTo>
                    <a:pt x="1848" y="141"/>
                  </a:lnTo>
                  <a:lnTo>
                    <a:pt x="1908" y="180"/>
                  </a:lnTo>
                  <a:lnTo>
                    <a:pt x="1966" y="225"/>
                  </a:lnTo>
                  <a:lnTo>
                    <a:pt x="2018" y="274"/>
                  </a:lnTo>
                  <a:lnTo>
                    <a:pt x="2066" y="328"/>
                  </a:lnTo>
                  <a:lnTo>
                    <a:pt x="2112" y="384"/>
                  </a:lnTo>
                  <a:lnTo>
                    <a:pt x="2154" y="445"/>
                  </a:lnTo>
                  <a:lnTo>
                    <a:pt x="2210" y="540"/>
                  </a:lnTo>
                  <a:lnTo>
                    <a:pt x="2261" y="637"/>
                  </a:lnTo>
                  <a:lnTo>
                    <a:pt x="2306" y="737"/>
                  </a:lnTo>
                  <a:lnTo>
                    <a:pt x="2344" y="839"/>
                  </a:lnTo>
                  <a:lnTo>
                    <a:pt x="2374" y="942"/>
                  </a:lnTo>
                  <a:lnTo>
                    <a:pt x="2399" y="1048"/>
                  </a:lnTo>
                  <a:lnTo>
                    <a:pt x="2414" y="1157"/>
                  </a:lnTo>
                  <a:lnTo>
                    <a:pt x="2425" y="1269"/>
                  </a:lnTo>
                  <a:lnTo>
                    <a:pt x="2425" y="1326"/>
                  </a:lnTo>
                  <a:lnTo>
                    <a:pt x="2420" y="1382"/>
                  </a:lnTo>
                  <a:lnTo>
                    <a:pt x="2410" y="1436"/>
                  </a:lnTo>
                  <a:lnTo>
                    <a:pt x="2399" y="1491"/>
                  </a:lnTo>
                  <a:lnTo>
                    <a:pt x="2386" y="1544"/>
                  </a:lnTo>
                  <a:lnTo>
                    <a:pt x="2372" y="1598"/>
                  </a:lnTo>
                  <a:lnTo>
                    <a:pt x="2362" y="1652"/>
                  </a:lnTo>
                  <a:lnTo>
                    <a:pt x="2353" y="1707"/>
                  </a:lnTo>
                  <a:lnTo>
                    <a:pt x="2349" y="1729"/>
                  </a:lnTo>
                  <a:lnTo>
                    <a:pt x="2341" y="1746"/>
                  </a:lnTo>
                  <a:lnTo>
                    <a:pt x="2331" y="1758"/>
                  </a:lnTo>
                  <a:lnTo>
                    <a:pt x="2316" y="1766"/>
                  </a:lnTo>
                  <a:lnTo>
                    <a:pt x="2298" y="1768"/>
                  </a:lnTo>
                  <a:lnTo>
                    <a:pt x="2276" y="1766"/>
                  </a:lnTo>
                  <a:lnTo>
                    <a:pt x="2244" y="1691"/>
                  </a:lnTo>
                  <a:lnTo>
                    <a:pt x="2213" y="1616"/>
                  </a:lnTo>
                  <a:lnTo>
                    <a:pt x="2183" y="1547"/>
                  </a:lnTo>
                  <a:lnTo>
                    <a:pt x="2170" y="1570"/>
                  </a:lnTo>
                  <a:lnTo>
                    <a:pt x="2161" y="1595"/>
                  </a:lnTo>
                  <a:lnTo>
                    <a:pt x="2158" y="1622"/>
                  </a:lnTo>
                  <a:lnTo>
                    <a:pt x="2162" y="1648"/>
                  </a:lnTo>
                  <a:lnTo>
                    <a:pt x="2170" y="1674"/>
                  </a:lnTo>
                  <a:lnTo>
                    <a:pt x="2182" y="1697"/>
                  </a:lnTo>
                  <a:lnTo>
                    <a:pt x="2200" y="1720"/>
                  </a:lnTo>
                  <a:lnTo>
                    <a:pt x="2221" y="1738"/>
                  </a:lnTo>
                  <a:lnTo>
                    <a:pt x="2247" y="1754"/>
                  </a:lnTo>
                  <a:lnTo>
                    <a:pt x="2277" y="1764"/>
                  </a:lnTo>
                  <a:close/>
                  <a:moveTo>
                    <a:pt x="1856" y="2313"/>
                  </a:moveTo>
                  <a:lnTo>
                    <a:pt x="1894" y="2311"/>
                  </a:lnTo>
                  <a:lnTo>
                    <a:pt x="1933" y="2305"/>
                  </a:lnTo>
                  <a:lnTo>
                    <a:pt x="1972" y="2294"/>
                  </a:lnTo>
                  <a:lnTo>
                    <a:pt x="2010" y="2280"/>
                  </a:lnTo>
                  <a:lnTo>
                    <a:pt x="2045" y="2264"/>
                  </a:lnTo>
                  <a:lnTo>
                    <a:pt x="2077" y="2245"/>
                  </a:lnTo>
                  <a:lnTo>
                    <a:pt x="2102" y="2224"/>
                  </a:lnTo>
                  <a:lnTo>
                    <a:pt x="2120" y="2203"/>
                  </a:lnTo>
                  <a:lnTo>
                    <a:pt x="2136" y="2174"/>
                  </a:lnTo>
                  <a:lnTo>
                    <a:pt x="2148" y="2143"/>
                  </a:lnTo>
                  <a:lnTo>
                    <a:pt x="2154" y="2107"/>
                  </a:lnTo>
                  <a:lnTo>
                    <a:pt x="2157" y="2071"/>
                  </a:lnTo>
                  <a:lnTo>
                    <a:pt x="2154" y="2033"/>
                  </a:lnTo>
                  <a:lnTo>
                    <a:pt x="2149" y="1995"/>
                  </a:lnTo>
                  <a:lnTo>
                    <a:pt x="2138" y="1957"/>
                  </a:lnTo>
                  <a:lnTo>
                    <a:pt x="2125" y="1921"/>
                  </a:lnTo>
                  <a:lnTo>
                    <a:pt x="2107" y="1886"/>
                  </a:lnTo>
                  <a:lnTo>
                    <a:pt x="2086" y="1855"/>
                  </a:lnTo>
                  <a:lnTo>
                    <a:pt x="2061" y="1827"/>
                  </a:lnTo>
                  <a:lnTo>
                    <a:pt x="2032" y="1803"/>
                  </a:lnTo>
                  <a:lnTo>
                    <a:pt x="2000" y="1786"/>
                  </a:lnTo>
                  <a:lnTo>
                    <a:pt x="1964" y="1773"/>
                  </a:lnTo>
                  <a:lnTo>
                    <a:pt x="1878" y="1759"/>
                  </a:lnTo>
                  <a:lnTo>
                    <a:pt x="1793" y="1752"/>
                  </a:lnTo>
                  <a:lnTo>
                    <a:pt x="1708" y="1755"/>
                  </a:lnTo>
                  <a:lnTo>
                    <a:pt x="1622" y="1764"/>
                  </a:lnTo>
                  <a:lnTo>
                    <a:pt x="1586" y="1775"/>
                  </a:lnTo>
                  <a:lnTo>
                    <a:pt x="1552" y="1790"/>
                  </a:lnTo>
                  <a:lnTo>
                    <a:pt x="1521" y="1811"/>
                  </a:lnTo>
                  <a:lnTo>
                    <a:pt x="1493" y="1838"/>
                  </a:lnTo>
                  <a:lnTo>
                    <a:pt x="1469" y="1868"/>
                  </a:lnTo>
                  <a:lnTo>
                    <a:pt x="1448" y="1900"/>
                  </a:lnTo>
                  <a:lnTo>
                    <a:pt x="1432" y="1936"/>
                  </a:lnTo>
                  <a:lnTo>
                    <a:pt x="1422" y="1972"/>
                  </a:lnTo>
                  <a:lnTo>
                    <a:pt x="1418" y="2010"/>
                  </a:lnTo>
                  <a:lnTo>
                    <a:pt x="1419" y="2047"/>
                  </a:lnTo>
                  <a:lnTo>
                    <a:pt x="1427" y="2084"/>
                  </a:lnTo>
                  <a:lnTo>
                    <a:pt x="1436" y="2102"/>
                  </a:lnTo>
                  <a:lnTo>
                    <a:pt x="1449" y="2119"/>
                  </a:lnTo>
                  <a:lnTo>
                    <a:pt x="1488" y="2154"/>
                  </a:lnTo>
                  <a:lnTo>
                    <a:pt x="1527" y="2187"/>
                  </a:lnTo>
                  <a:lnTo>
                    <a:pt x="1568" y="2218"/>
                  </a:lnTo>
                  <a:lnTo>
                    <a:pt x="1611" y="2245"/>
                  </a:lnTo>
                  <a:lnTo>
                    <a:pt x="1656" y="2268"/>
                  </a:lnTo>
                  <a:lnTo>
                    <a:pt x="1701" y="2287"/>
                  </a:lnTo>
                  <a:lnTo>
                    <a:pt x="1751" y="2301"/>
                  </a:lnTo>
                  <a:lnTo>
                    <a:pt x="1802" y="2310"/>
                  </a:lnTo>
                  <a:lnTo>
                    <a:pt x="1856" y="2313"/>
                  </a:lnTo>
                  <a:close/>
                  <a:moveTo>
                    <a:pt x="519" y="2348"/>
                  </a:moveTo>
                  <a:lnTo>
                    <a:pt x="583" y="2339"/>
                  </a:lnTo>
                  <a:lnTo>
                    <a:pt x="645" y="2323"/>
                  </a:lnTo>
                  <a:lnTo>
                    <a:pt x="705" y="2304"/>
                  </a:lnTo>
                  <a:lnTo>
                    <a:pt x="762" y="2279"/>
                  </a:lnTo>
                  <a:lnTo>
                    <a:pt x="818" y="2250"/>
                  </a:lnTo>
                  <a:lnTo>
                    <a:pt x="873" y="2217"/>
                  </a:lnTo>
                  <a:lnTo>
                    <a:pt x="927" y="2183"/>
                  </a:lnTo>
                  <a:lnTo>
                    <a:pt x="979" y="2145"/>
                  </a:lnTo>
                  <a:lnTo>
                    <a:pt x="994" y="2131"/>
                  </a:lnTo>
                  <a:lnTo>
                    <a:pt x="1007" y="2111"/>
                  </a:lnTo>
                  <a:lnTo>
                    <a:pt x="1016" y="2088"/>
                  </a:lnTo>
                  <a:lnTo>
                    <a:pt x="1021" y="2064"/>
                  </a:lnTo>
                  <a:lnTo>
                    <a:pt x="1021" y="2043"/>
                  </a:lnTo>
                  <a:lnTo>
                    <a:pt x="1015" y="2006"/>
                  </a:lnTo>
                  <a:lnTo>
                    <a:pt x="1004" y="1971"/>
                  </a:lnTo>
                  <a:lnTo>
                    <a:pt x="990" y="1937"/>
                  </a:lnTo>
                  <a:lnTo>
                    <a:pt x="972" y="1906"/>
                  </a:lnTo>
                  <a:lnTo>
                    <a:pt x="949" y="1878"/>
                  </a:lnTo>
                  <a:lnTo>
                    <a:pt x="922" y="1853"/>
                  </a:lnTo>
                  <a:lnTo>
                    <a:pt x="892" y="1834"/>
                  </a:lnTo>
                  <a:lnTo>
                    <a:pt x="839" y="1807"/>
                  </a:lnTo>
                  <a:lnTo>
                    <a:pt x="788" y="1788"/>
                  </a:lnTo>
                  <a:lnTo>
                    <a:pt x="739" y="1773"/>
                  </a:lnTo>
                  <a:lnTo>
                    <a:pt x="689" y="1764"/>
                  </a:lnTo>
                  <a:lnTo>
                    <a:pt x="641" y="1763"/>
                  </a:lnTo>
                  <a:lnTo>
                    <a:pt x="592" y="1768"/>
                  </a:lnTo>
                  <a:lnTo>
                    <a:pt x="545" y="1780"/>
                  </a:lnTo>
                  <a:lnTo>
                    <a:pt x="499" y="1798"/>
                  </a:lnTo>
                  <a:lnTo>
                    <a:pt x="455" y="1824"/>
                  </a:lnTo>
                  <a:lnTo>
                    <a:pt x="410" y="1857"/>
                  </a:lnTo>
                  <a:lnTo>
                    <a:pt x="367" y="1899"/>
                  </a:lnTo>
                  <a:lnTo>
                    <a:pt x="325" y="1947"/>
                  </a:lnTo>
                  <a:lnTo>
                    <a:pt x="299" y="1988"/>
                  </a:lnTo>
                  <a:lnTo>
                    <a:pt x="281" y="2030"/>
                  </a:lnTo>
                  <a:lnTo>
                    <a:pt x="272" y="2074"/>
                  </a:lnTo>
                  <a:lnTo>
                    <a:pt x="273" y="2119"/>
                  </a:lnTo>
                  <a:lnTo>
                    <a:pt x="282" y="2163"/>
                  </a:lnTo>
                  <a:lnTo>
                    <a:pt x="302" y="2209"/>
                  </a:lnTo>
                  <a:lnTo>
                    <a:pt x="319" y="2237"/>
                  </a:lnTo>
                  <a:lnTo>
                    <a:pt x="336" y="2262"/>
                  </a:lnTo>
                  <a:lnTo>
                    <a:pt x="355" y="2285"/>
                  </a:lnTo>
                  <a:lnTo>
                    <a:pt x="376" y="2305"/>
                  </a:lnTo>
                  <a:lnTo>
                    <a:pt x="400" y="2321"/>
                  </a:lnTo>
                  <a:lnTo>
                    <a:pt x="425" y="2334"/>
                  </a:lnTo>
                  <a:lnTo>
                    <a:pt x="454" y="2343"/>
                  </a:lnTo>
                  <a:lnTo>
                    <a:pt x="484" y="2348"/>
                  </a:lnTo>
                  <a:lnTo>
                    <a:pt x="519" y="2348"/>
                  </a:lnTo>
                  <a:close/>
                  <a:moveTo>
                    <a:pt x="1146" y="2702"/>
                  </a:moveTo>
                  <a:lnTo>
                    <a:pt x="1159" y="2563"/>
                  </a:lnTo>
                  <a:lnTo>
                    <a:pt x="1172" y="2428"/>
                  </a:lnTo>
                  <a:lnTo>
                    <a:pt x="1185" y="2296"/>
                  </a:lnTo>
                  <a:lnTo>
                    <a:pt x="1155" y="2289"/>
                  </a:lnTo>
                  <a:lnTo>
                    <a:pt x="1110" y="2423"/>
                  </a:lnTo>
                  <a:lnTo>
                    <a:pt x="1067" y="2556"/>
                  </a:lnTo>
                  <a:lnTo>
                    <a:pt x="1062" y="2581"/>
                  </a:lnTo>
                  <a:lnTo>
                    <a:pt x="1062" y="2603"/>
                  </a:lnTo>
                  <a:lnTo>
                    <a:pt x="1066" y="2626"/>
                  </a:lnTo>
                  <a:lnTo>
                    <a:pt x="1076" y="2647"/>
                  </a:lnTo>
                  <a:lnTo>
                    <a:pt x="1093" y="2666"/>
                  </a:lnTo>
                  <a:lnTo>
                    <a:pt x="1115" y="2684"/>
                  </a:lnTo>
                  <a:lnTo>
                    <a:pt x="1146" y="2702"/>
                  </a:lnTo>
                  <a:close/>
                  <a:moveTo>
                    <a:pt x="1263" y="2692"/>
                  </a:moveTo>
                  <a:lnTo>
                    <a:pt x="1295" y="2699"/>
                  </a:lnTo>
                  <a:lnTo>
                    <a:pt x="1308" y="2679"/>
                  </a:lnTo>
                  <a:lnTo>
                    <a:pt x="1322" y="2661"/>
                  </a:lnTo>
                  <a:lnTo>
                    <a:pt x="1335" y="2641"/>
                  </a:lnTo>
                  <a:lnTo>
                    <a:pt x="1344" y="2623"/>
                  </a:lnTo>
                  <a:lnTo>
                    <a:pt x="1347" y="2605"/>
                  </a:lnTo>
                  <a:lnTo>
                    <a:pt x="1338" y="2539"/>
                  </a:lnTo>
                  <a:lnTo>
                    <a:pt x="1322" y="2476"/>
                  </a:lnTo>
                  <a:lnTo>
                    <a:pt x="1302" y="2415"/>
                  </a:lnTo>
                  <a:lnTo>
                    <a:pt x="1278" y="2353"/>
                  </a:lnTo>
                  <a:lnTo>
                    <a:pt x="1249" y="2294"/>
                  </a:lnTo>
                  <a:lnTo>
                    <a:pt x="1227" y="2298"/>
                  </a:lnTo>
                  <a:lnTo>
                    <a:pt x="1263" y="2692"/>
                  </a:lnTo>
                  <a:close/>
                </a:path>
              </a:pathLst>
            </a:custGeom>
            <a:solidFill>
              <a:srgbClr val="95C53E"/>
            </a:solidFill>
            <a:ln w="0">
              <a:noFill/>
              <a:prstDash val="solid"/>
              <a:round/>
            </a:ln>
          </p:spPr>
          <p:txBody>
            <a:bodyPr vert="horz" wrap="square" lIns="91440" tIns="45720" rIns="91440" bIns="45720" numCol="1" anchor="t" anchorCtr="0" compatLnSpc="1"/>
            <a:lstStyle/>
            <a:p>
              <a:endParaRPr lang="zh-CN" altLang="en-US"/>
            </a:p>
          </p:txBody>
        </p:sp>
        <p:sp>
          <p:nvSpPr>
            <p:cNvPr id="30" name="Freeform 18"/>
            <p:cNvSpPr/>
            <p:nvPr/>
          </p:nvSpPr>
          <p:spPr bwMode="auto">
            <a:xfrm>
              <a:off x="3232151" y="4203700"/>
              <a:ext cx="5730875" cy="2640013"/>
            </a:xfrm>
            <a:custGeom>
              <a:avLst/>
              <a:gdLst>
                <a:gd name="T0" fmla="*/ 977 w 3610"/>
                <a:gd name="T1" fmla="*/ 693 h 1663"/>
                <a:gd name="T2" fmla="*/ 517 w 3610"/>
                <a:gd name="T3" fmla="*/ 582 h 1663"/>
                <a:gd name="T4" fmla="*/ 211 w 3610"/>
                <a:gd name="T5" fmla="*/ 571 h 1663"/>
                <a:gd name="T6" fmla="*/ 135 w 3610"/>
                <a:gd name="T7" fmla="*/ 485 h 1663"/>
                <a:gd name="T8" fmla="*/ 141 w 3610"/>
                <a:gd name="T9" fmla="*/ 307 h 1663"/>
                <a:gd name="T10" fmla="*/ 175 w 3610"/>
                <a:gd name="T11" fmla="*/ 231 h 1663"/>
                <a:gd name="T12" fmla="*/ 238 w 3610"/>
                <a:gd name="T13" fmla="*/ 193 h 1663"/>
                <a:gd name="T14" fmla="*/ 280 w 3610"/>
                <a:gd name="T15" fmla="*/ 104 h 1663"/>
                <a:gd name="T16" fmla="*/ 393 w 3610"/>
                <a:gd name="T17" fmla="*/ 20 h 1663"/>
                <a:gd name="T18" fmla="*/ 482 w 3610"/>
                <a:gd name="T19" fmla="*/ 23 h 1663"/>
                <a:gd name="T20" fmla="*/ 533 w 3610"/>
                <a:gd name="T21" fmla="*/ 118 h 1663"/>
                <a:gd name="T22" fmla="*/ 674 w 3610"/>
                <a:gd name="T23" fmla="*/ 248 h 1663"/>
                <a:gd name="T24" fmla="*/ 1671 w 3610"/>
                <a:gd name="T25" fmla="*/ 684 h 1663"/>
                <a:gd name="T26" fmla="*/ 1787 w 3610"/>
                <a:gd name="T27" fmla="*/ 689 h 1663"/>
                <a:gd name="T28" fmla="*/ 2857 w 3610"/>
                <a:gd name="T29" fmla="*/ 290 h 1663"/>
                <a:gd name="T30" fmla="*/ 2996 w 3610"/>
                <a:gd name="T31" fmla="*/ 186 h 1663"/>
                <a:gd name="T32" fmla="*/ 3079 w 3610"/>
                <a:gd name="T33" fmla="*/ 50 h 1663"/>
                <a:gd name="T34" fmla="*/ 3174 w 3610"/>
                <a:gd name="T35" fmla="*/ 16 h 1663"/>
                <a:gd name="T36" fmla="*/ 3294 w 3610"/>
                <a:gd name="T37" fmla="*/ 0 h 1663"/>
                <a:gd name="T38" fmla="*/ 3392 w 3610"/>
                <a:gd name="T39" fmla="*/ 46 h 1663"/>
                <a:gd name="T40" fmla="*/ 3391 w 3610"/>
                <a:gd name="T41" fmla="*/ 165 h 1663"/>
                <a:gd name="T42" fmla="*/ 3456 w 3610"/>
                <a:gd name="T43" fmla="*/ 240 h 1663"/>
                <a:gd name="T44" fmla="*/ 3522 w 3610"/>
                <a:gd name="T45" fmla="*/ 339 h 1663"/>
                <a:gd name="T46" fmla="*/ 3499 w 3610"/>
                <a:gd name="T47" fmla="*/ 465 h 1663"/>
                <a:gd name="T48" fmla="*/ 3397 w 3610"/>
                <a:gd name="T49" fmla="*/ 513 h 1663"/>
                <a:gd name="T50" fmla="*/ 2584 w 3610"/>
                <a:gd name="T51" fmla="*/ 621 h 1663"/>
                <a:gd name="T52" fmla="*/ 2158 w 3610"/>
                <a:gd name="T53" fmla="*/ 791 h 1663"/>
                <a:gd name="T54" fmla="*/ 2657 w 3610"/>
                <a:gd name="T55" fmla="*/ 979 h 1663"/>
                <a:gd name="T56" fmla="*/ 3208 w 3610"/>
                <a:gd name="T57" fmla="*/ 1095 h 1663"/>
                <a:gd name="T58" fmla="*/ 3327 w 3610"/>
                <a:gd name="T59" fmla="*/ 1036 h 1663"/>
                <a:gd name="T60" fmla="*/ 3354 w 3610"/>
                <a:gd name="T61" fmla="*/ 1034 h 1663"/>
                <a:gd name="T62" fmla="*/ 3417 w 3610"/>
                <a:gd name="T63" fmla="*/ 1055 h 1663"/>
                <a:gd name="T64" fmla="*/ 3480 w 3610"/>
                <a:gd name="T65" fmla="*/ 1108 h 1663"/>
                <a:gd name="T66" fmla="*/ 3523 w 3610"/>
                <a:gd name="T67" fmla="*/ 1171 h 1663"/>
                <a:gd name="T68" fmla="*/ 3486 w 3610"/>
                <a:gd name="T69" fmla="*/ 1285 h 1663"/>
                <a:gd name="T70" fmla="*/ 3531 w 3610"/>
                <a:gd name="T71" fmla="*/ 1387 h 1663"/>
                <a:gd name="T72" fmla="*/ 3610 w 3610"/>
                <a:gd name="T73" fmla="*/ 1521 h 1663"/>
                <a:gd name="T74" fmla="*/ 3515 w 3610"/>
                <a:gd name="T75" fmla="*/ 1650 h 1663"/>
                <a:gd name="T76" fmla="*/ 3320 w 3610"/>
                <a:gd name="T77" fmla="*/ 1613 h 1663"/>
                <a:gd name="T78" fmla="*/ 2886 w 3610"/>
                <a:gd name="T79" fmla="*/ 1391 h 1663"/>
                <a:gd name="T80" fmla="*/ 1979 w 3610"/>
                <a:gd name="T81" fmla="*/ 1074 h 1663"/>
                <a:gd name="T82" fmla="*/ 1642 w 3610"/>
                <a:gd name="T83" fmla="*/ 987 h 1663"/>
                <a:gd name="T84" fmla="*/ 669 w 3610"/>
                <a:gd name="T85" fmla="*/ 1358 h 1663"/>
                <a:gd name="T86" fmla="*/ 499 w 3610"/>
                <a:gd name="T87" fmla="*/ 1538 h 1663"/>
                <a:gd name="T88" fmla="*/ 325 w 3610"/>
                <a:gd name="T89" fmla="*/ 1663 h 1663"/>
                <a:gd name="T90" fmla="*/ 186 w 3610"/>
                <a:gd name="T91" fmla="*/ 1633 h 1663"/>
                <a:gd name="T92" fmla="*/ 100 w 3610"/>
                <a:gd name="T93" fmla="*/ 1562 h 1663"/>
                <a:gd name="T94" fmla="*/ 90 w 3610"/>
                <a:gd name="T95" fmla="*/ 1448 h 1663"/>
                <a:gd name="T96" fmla="*/ 66 w 3610"/>
                <a:gd name="T97" fmla="*/ 1326 h 1663"/>
                <a:gd name="T98" fmla="*/ 0 w 3610"/>
                <a:gd name="T99" fmla="*/ 1235 h 1663"/>
                <a:gd name="T100" fmla="*/ 30 w 3610"/>
                <a:gd name="T101" fmla="*/ 1122 h 1663"/>
                <a:gd name="T102" fmla="*/ 110 w 3610"/>
                <a:gd name="T103" fmla="*/ 1053 h 1663"/>
                <a:gd name="T104" fmla="*/ 228 w 3610"/>
                <a:gd name="T105" fmla="*/ 1062 h 1663"/>
                <a:gd name="T106" fmla="*/ 414 w 3610"/>
                <a:gd name="T107" fmla="*/ 1123 h 1663"/>
                <a:gd name="T108" fmla="*/ 932 w 3610"/>
                <a:gd name="T109" fmla="*/ 964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10" h="1663">
                  <a:moveTo>
                    <a:pt x="1344" y="832"/>
                  </a:moveTo>
                  <a:lnTo>
                    <a:pt x="1251" y="795"/>
                  </a:lnTo>
                  <a:lnTo>
                    <a:pt x="1159" y="760"/>
                  </a:lnTo>
                  <a:lnTo>
                    <a:pt x="1069" y="726"/>
                  </a:lnTo>
                  <a:lnTo>
                    <a:pt x="977" y="693"/>
                  </a:lnTo>
                  <a:lnTo>
                    <a:pt x="887" y="663"/>
                  </a:lnTo>
                  <a:lnTo>
                    <a:pt x="795" y="635"/>
                  </a:lnTo>
                  <a:lnTo>
                    <a:pt x="704" y="613"/>
                  </a:lnTo>
                  <a:lnTo>
                    <a:pt x="611" y="595"/>
                  </a:lnTo>
                  <a:lnTo>
                    <a:pt x="517" y="582"/>
                  </a:lnTo>
                  <a:lnTo>
                    <a:pt x="421" y="576"/>
                  </a:lnTo>
                  <a:lnTo>
                    <a:pt x="323" y="576"/>
                  </a:lnTo>
                  <a:lnTo>
                    <a:pt x="279" y="578"/>
                  </a:lnTo>
                  <a:lnTo>
                    <a:pt x="242" y="576"/>
                  </a:lnTo>
                  <a:lnTo>
                    <a:pt x="211" y="571"/>
                  </a:lnTo>
                  <a:lnTo>
                    <a:pt x="186" y="563"/>
                  </a:lnTo>
                  <a:lnTo>
                    <a:pt x="166" y="550"/>
                  </a:lnTo>
                  <a:lnTo>
                    <a:pt x="151" y="533"/>
                  </a:lnTo>
                  <a:lnTo>
                    <a:pt x="141" y="512"/>
                  </a:lnTo>
                  <a:lnTo>
                    <a:pt x="135" y="485"/>
                  </a:lnTo>
                  <a:lnTo>
                    <a:pt x="132" y="452"/>
                  </a:lnTo>
                  <a:lnTo>
                    <a:pt x="134" y="414"/>
                  </a:lnTo>
                  <a:lnTo>
                    <a:pt x="136" y="368"/>
                  </a:lnTo>
                  <a:lnTo>
                    <a:pt x="139" y="338"/>
                  </a:lnTo>
                  <a:lnTo>
                    <a:pt x="141" y="307"/>
                  </a:lnTo>
                  <a:lnTo>
                    <a:pt x="147" y="277"/>
                  </a:lnTo>
                  <a:lnTo>
                    <a:pt x="152" y="265"/>
                  </a:lnTo>
                  <a:lnTo>
                    <a:pt x="158" y="252"/>
                  </a:lnTo>
                  <a:lnTo>
                    <a:pt x="166" y="240"/>
                  </a:lnTo>
                  <a:lnTo>
                    <a:pt x="175" y="231"/>
                  </a:lnTo>
                  <a:lnTo>
                    <a:pt x="185" y="227"/>
                  </a:lnTo>
                  <a:lnTo>
                    <a:pt x="204" y="223"/>
                  </a:lnTo>
                  <a:lnTo>
                    <a:pt x="219" y="216"/>
                  </a:lnTo>
                  <a:lnTo>
                    <a:pt x="230" y="206"/>
                  </a:lnTo>
                  <a:lnTo>
                    <a:pt x="238" y="193"/>
                  </a:lnTo>
                  <a:lnTo>
                    <a:pt x="243" y="177"/>
                  </a:lnTo>
                  <a:lnTo>
                    <a:pt x="246" y="159"/>
                  </a:lnTo>
                  <a:lnTo>
                    <a:pt x="253" y="142"/>
                  </a:lnTo>
                  <a:lnTo>
                    <a:pt x="264" y="123"/>
                  </a:lnTo>
                  <a:lnTo>
                    <a:pt x="280" y="104"/>
                  </a:lnTo>
                  <a:lnTo>
                    <a:pt x="300" y="84"/>
                  </a:lnTo>
                  <a:lnTo>
                    <a:pt x="322" y="66"/>
                  </a:lnTo>
                  <a:lnTo>
                    <a:pt x="345" y="47"/>
                  </a:lnTo>
                  <a:lnTo>
                    <a:pt x="370" y="32"/>
                  </a:lnTo>
                  <a:lnTo>
                    <a:pt x="393" y="20"/>
                  </a:lnTo>
                  <a:lnTo>
                    <a:pt x="412" y="11"/>
                  </a:lnTo>
                  <a:lnTo>
                    <a:pt x="431" y="7"/>
                  </a:lnTo>
                  <a:lnTo>
                    <a:pt x="450" y="8"/>
                  </a:lnTo>
                  <a:lnTo>
                    <a:pt x="467" y="13"/>
                  </a:lnTo>
                  <a:lnTo>
                    <a:pt x="482" y="23"/>
                  </a:lnTo>
                  <a:lnTo>
                    <a:pt x="493" y="34"/>
                  </a:lnTo>
                  <a:lnTo>
                    <a:pt x="504" y="50"/>
                  </a:lnTo>
                  <a:lnTo>
                    <a:pt x="512" y="68"/>
                  </a:lnTo>
                  <a:lnTo>
                    <a:pt x="519" y="88"/>
                  </a:lnTo>
                  <a:lnTo>
                    <a:pt x="533" y="118"/>
                  </a:lnTo>
                  <a:lnTo>
                    <a:pt x="548" y="146"/>
                  </a:lnTo>
                  <a:lnTo>
                    <a:pt x="568" y="173"/>
                  </a:lnTo>
                  <a:lnTo>
                    <a:pt x="590" y="195"/>
                  </a:lnTo>
                  <a:lnTo>
                    <a:pt x="615" y="215"/>
                  </a:lnTo>
                  <a:lnTo>
                    <a:pt x="674" y="248"/>
                  </a:lnTo>
                  <a:lnTo>
                    <a:pt x="735" y="278"/>
                  </a:lnTo>
                  <a:lnTo>
                    <a:pt x="798" y="305"/>
                  </a:lnTo>
                  <a:lnTo>
                    <a:pt x="861" y="331"/>
                  </a:lnTo>
                  <a:lnTo>
                    <a:pt x="1265" y="508"/>
                  </a:lnTo>
                  <a:lnTo>
                    <a:pt x="1671" y="684"/>
                  </a:lnTo>
                  <a:lnTo>
                    <a:pt x="1694" y="693"/>
                  </a:lnTo>
                  <a:lnTo>
                    <a:pt x="1716" y="698"/>
                  </a:lnTo>
                  <a:lnTo>
                    <a:pt x="1739" y="699"/>
                  </a:lnTo>
                  <a:lnTo>
                    <a:pt x="1762" y="697"/>
                  </a:lnTo>
                  <a:lnTo>
                    <a:pt x="1787" y="689"/>
                  </a:lnTo>
                  <a:lnTo>
                    <a:pt x="2055" y="585"/>
                  </a:lnTo>
                  <a:lnTo>
                    <a:pt x="2323" y="485"/>
                  </a:lnTo>
                  <a:lnTo>
                    <a:pt x="2501" y="418"/>
                  </a:lnTo>
                  <a:lnTo>
                    <a:pt x="2679" y="352"/>
                  </a:lnTo>
                  <a:lnTo>
                    <a:pt x="2857" y="290"/>
                  </a:lnTo>
                  <a:lnTo>
                    <a:pt x="2892" y="275"/>
                  </a:lnTo>
                  <a:lnTo>
                    <a:pt x="2924" y="258"/>
                  </a:lnTo>
                  <a:lnTo>
                    <a:pt x="2951" y="239"/>
                  </a:lnTo>
                  <a:lnTo>
                    <a:pt x="2975" y="215"/>
                  </a:lnTo>
                  <a:lnTo>
                    <a:pt x="2996" y="186"/>
                  </a:lnTo>
                  <a:lnTo>
                    <a:pt x="3013" y="152"/>
                  </a:lnTo>
                  <a:lnTo>
                    <a:pt x="3026" y="125"/>
                  </a:lnTo>
                  <a:lnTo>
                    <a:pt x="3040" y="97"/>
                  </a:lnTo>
                  <a:lnTo>
                    <a:pt x="3058" y="72"/>
                  </a:lnTo>
                  <a:lnTo>
                    <a:pt x="3079" y="50"/>
                  </a:lnTo>
                  <a:lnTo>
                    <a:pt x="3095" y="40"/>
                  </a:lnTo>
                  <a:lnTo>
                    <a:pt x="3113" y="32"/>
                  </a:lnTo>
                  <a:lnTo>
                    <a:pt x="3133" y="25"/>
                  </a:lnTo>
                  <a:lnTo>
                    <a:pt x="3153" y="21"/>
                  </a:lnTo>
                  <a:lnTo>
                    <a:pt x="3174" y="16"/>
                  </a:lnTo>
                  <a:lnTo>
                    <a:pt x="3197" y="13"/>
                  </a:lnTo>
                  <a:lnTo>
                    <a:pt x="3221" y="12"/>
                  </a:lnTo>
                  <a:lnTo>
                    <a:pt x="3244" y="11"/>
                  </a:lnTo>
                  <a:lnTo>
                    <a:pt x="3268" y="6"/>
                  </a:lnTo>
                  <a:lnTo>
                    <a:pt x="3294" y="0"/>
                  </a:lnTo>
                  <a:lnTo>
                    <a:pt x="3320" y="0"/>
                  </a:lnTo>
                  <a:lnTo>
                    <a:pt x="3342" y="6"/>
                  </a:lnTo>
                  <a:lnTo>
                    <a:pt x="3362" y="16"/>
                  </a:lnTo>
                  <a:lnTo>
                    <a:pt x="3379" y="29"/>
                  </a:lnTo>
                  <a:lnTo>
                    <a:pt x="3392" y="46"/>
                  </a:lnTo>
                  <a:lnTo>
                    <a:pt x="3400" y="67"/>
                  </a:lnTo>
                  <a:lnTo>
                    <a:pt x="3401" y="92"/>
                  </a:lnTo>
                  <a:lnTo>
                    <a:pt x="3399" y="118"/>
                  </a:lnTo>
                  <a:lnTo>
                    <a:pt x="3393" y="143"/>
                  </a:lnTo>
                  <a:lnTo>
                    <a:pt x="3391" y="165"/>
                  </a:lnTo>
                  <a:lnTo>
                    <a:pt x="3393" y="185"/>
                  </a:lnTo>
                  <a:lnTo>
                    <a:pt x="3401" y="202"/>
                  </a:lnTo>
                  <a:lnTo>
                    <a:pt x="3414" y="216"/>
                  </a:lnTo>
                  <a:lnTo>
                    <a:pt x="3433" y="229"/>
                  </a:lnTo>
                  <a:lnTo>
                    <a:pt x="3456" y="240"/>
                  </a:lnTo>
                  <a:lnTo>
                    <a:pt x="3476" y="252"/>
                  </a:lnTo>
                  <a:lnTo>
                    <a:pt x="3491" y="267"/>
                  </a:lnTo>
                  <a:lnTo>
                    <a:pt x="3505" y="288"/>
                  </a:lnTo>
                  <a:lnTo>
                    <a:pt x="3515" y="313"/>
                  </a:lnTo>
                  <a:lnTo>
                    <a:pt x="3522" y="339"/>
                  </a:lnTo>
                  <a:lnTo>
                    <a:pt x="3525" y="368"/>
                  </a:lnTo>
                  <a:lnTo>
                    <a:pt x="3524" y="394"/>
                  </a:lnTo>
                  <a:lnTo>
                    <a:pt x="3520" y="421"/>
                  </a:lnTo>
                  <a:lnTo>
                    <a:pt x="3511" y="445"/>
                  </a:lnTo>
                  <a:lnTo>
                    <a:pt x="3499" y="465"/>
                  </a:lnTo>
                  <a:lnTo>
                    <a:pt x="3484" y="481"/>
                  </a:lnTo>
                  <a:lnTo>
                    <a:pt x="3467" y="494"/>
                  </a:lnTo>
                  <a:lnTo>
                    <a:pt x="3446" y="503"/>
                  </a:lnTo>
                  <a:lnTo>
                    <a:pt x="3422" y="510"/>
                  </a:lnTo>
                  <a:lnTo>
                    <a:pt x="3397" y="513"/>
                  </a:lnTo>
                  <a:lnTo>
                    <a:pt x="3184" y="534"/>
                  </a:lnTo>
                  <a:lnTo>
                    <a:pt x="2971" y="555"/>
                  </a:lnTo>
                  <a:lnTo>
                    <a:pt x="2759" y="583"/>
                  </a:lnTo>
                  <a:lnTo>
                    <a:pt x="2670" y="599"/>
                  </a:lnTo>
                  <a:lnTo>
                    <a:pt x="2584" y="621"/>
                  </a:lnTo>
                  <a:lnTo>
                    <a:pt x="2497" y="648"/>
                  </a:lnTo>
                  <a:lnTo>
                    <a:pt x="2412" y="680"/>
                  </a:lnTo>
                  <a:lnTo>
                    <a:pt x="2329" y="714"/>
                  </a:lnTo>
                  <a:lnTo>
                    <a:pt x="2244" y="752"/>
                  </a:lnTo>
                  <a:lnTo>
                    <a:pt x="2158" y="791"/>
                  </a:lnTo>
                  <a:lnTo>
                    <a:pt x="2072" y="830"/>
                  </a:lnTo>
                  <a:lnTo>
                    <a:pt x="2131" y="847"/>
                  </a:lnTo>
                  <a:lnTo>
                    <a:pt x="2185" y="862"/>
                  </a:lnTo>
                  <a:lnTo>
                    <a:pt x="2234" y="875"/>
                  </a:lnTo>
                  <a:lnTo>
                    <a:pt x="2657" y="979"/>
                  </a:lnTo>
                  <a:lnTo>
                    <a:pt x="3081" y="1082"/>
                  </a:lnTo>
                  <a:lnTo>
                    <a:pt x="3112" y="1088"/>
                  </a:lnTo>
                  <a:lnTo>
                    <a:pt x="3145" y="1093"/>
                  </a:lnTo>
                  <a:lnTo>
                    <a:pt x="3176" y="1096"/>
                  </a:lnTo>
                  <a:lnTo>
                    <a:pt x="3208" y="1095"/>
                  </a:lnTo>
                  <a:lnTo>
                    <a:pt x="3238" y="1089"/>
                  </a:lnTo>
                  <a:lnTo>
                    <a:pt x="3268" y="1078"/>
                  </a:lnTo>
                  <a:lnTo>
                    <a:pt x="3297" y="1062"/>
                  </a:lnTo>
                  <a:lnTo>
                    <a:pt x="3324" y="1038"/>
                  </a:lnTo>
                  <a:lnTo>
                    <a:pt x="3327" y="1036"/>
                  </a:lnTo>
                  <a:lnTo>
                    <a:pt x="3331" y="1033"/>
                  </a:lnTo>
                  <a:lnTo>
                    <a:pt x="3334" y="1032"/>
                  </a:lnTo>
                  <a:lnTo>
                    <a:pt x="3337" y="1031"/>
                  </a:lnTo>
                  <a:lnTo>
                    <a:pt x="3341" y="1032"/>
                  </a:lnTo>
                  <a:lnTo>
                    <a:pt x="3354" y="1034"/>
                  </a:lnTo>
                  <a:lnTo>
                    <a:pt x="3370" y="1037"/>
                  </a:lnTo>
                  <a:lnTo>
                    <a:pt x="3384" y="1040"/>
                  </a:lnTo>
                  <a:lnTo>
                    <a:pt x="3399" y="1044"/>
                  </a:lnTo>
                  <a:lnTo>
                    <a:pt x="3409" y="1049"/>
                  </a:lnTo>
                  <a:lnTo>
                    <a:pt x="3417" y="1055"/>
                  </a:lnTo>
                  <a:lnTo>
                    <a:pt x="3426" y="1069"/>
                  </a:lnTo>
                  <a:lnTo>
                    <a:pt x="3438" y="1079"/>
                  </a:lnTo>
                  <a:lnTo>
                    <a:pt x="3451" y="1088"/>
                  </a:lnTo>
                  <a:lnTo>
                    <a:pt x="3465" y="1097"/>
                  </a:lnTo>
                  <a:lnTo>
                    <a:pt x="3480" y="1108"/>
                  </a:lnTo>
                  <a:lnTo>
                    <a:pt x="3493" y="1117"/>
                  </a:lnTo>
                  <a:lnTo>
                    <a:pt x="3505" y="1127"/>
                  </a:lnTo>
                  <a:lnTo>
                    <a:pt x="3514" y="1139"/>
                  </a:lnTo>
                  <a:lnTo>
                    <a:pt x="3520" y="1154"/>
                  </a:lnTo>
                  <a:lnTo>
                    <a:pt x="3523" y="1171"/>
                  </a:lnTo>
                  <a:lnTo>
                    <a:pt x="3520" y="1189"/>
                  </a:lnTo>
                  <a:lnTo>
                    <a:pt x="3512" y="1213"/>
                  </a:lnTo>
                  <a:lnTo>
                    <a:pt x="3503" y="1235"/>
                  </a:lnTo>
                  <a:lnTo>
                    <a:pt x="3495" y="1258"/>
                  </a:lnTo>
                  <a:lnTo>
                    <a:pt x="3486" y="1285"/>
                  </a:lnTo>
                  <a:lnTo>
                    <a:pt x="3484" y="1308"/>
                  </a:lnTo>
                  <a:lnTo>
                    <a:pt x="3486" y="1329"/>
                  </a:lnTo>
                  <a:lnTo>
                    <a:pt x="3495" y="1350"/>
                  </a:lnTo>
                  <a:lnTo>
                    <a:pt x="3511" y="1368"/>
                  </a:lnTo>
                  <a:lnTo>
                    <a:pt x="3531" y="1387"/>
                  </a:lnTo>
                  <a:lnTo>
                    <a:pt x="3563" y="1414"/>
                  </a:lnTo>
                  <a:lnTo>
                    <a:pt x="3587" y="1440"/>
                  </a:lnTo>
                  <a:lnTo>
                    <a:pt x="3603" y="1468"/>
                  </a:lnTo>
                  <a:lnTo>
                    <a:pt x="3610" y="1494"/>
                  </a:lnTo>
                  <a:lnTo>
                    <a:pt x="3610" y="1521"/>
                  </a:lnTo>
                  <a:lnTo>
                    <a:pt x="3603" y="1550"/>
                  </a:lnTo>
                  <a:lnTo>
                    <a:pt x="3588" y="1580"/>
                  </a:lnTo>
                  <a:lnTo>
                    <a:pt x="3567" y="1610"/>
                  </a:lnTo>
                  <a:lnTo>
                    <a:pt x="3542" y="1634"/>
                  </a:lnTo>
                  <a:lnTo>
                    <a:pt x="3515" y="1650"/>
                  </a:lnTo>
                  <a:lnTo>
                    <a:pt x="3484" y="1659"/>
                  </a:lnTo>
                  <a:lnTo>
                    <a:pt x="3451" y="1660"/>
                  </a:lnTo>
                  <a:lnTo>
                    <a:pt x="3414" y="1654"/>
                  </a:lnTo>
                  <a:lnTo>
                    <a:pt x="3376" y="1639"/>
                  </a:lnTo>
                  <a:lnTo>
                    <a:pt x="3320" y="1613"/>
                  </a:lnTo>
                  <a:lnTo>
                    <a:pt x="3266" y="1582"/>
                  </a:lnTo>
                  <a:lnTo>
                    <a:pt x="3175" y="1525"/>
                  </a:lnTo>
                  <a:lnTo>
                    <a:pt x="3081" y="1476"/>
                  </a:lnTo>
                  <a:lnTo>
                    <a:pt x="2984" y="1431"/>
                  </a:lnTo>
                  <a:lnTo>
                    <a:pt x="2886" y="1391"/>
                  </a:lnTo>
                  <a:lnTo>
                    <a:pt x="2785" y="1355"/>
                  </a:lnTo>
                  <a:lnTo>
                    <a:pt x="2683" y="1321"/>
                  </a:lnTo>
                  <a:lnTo>
                    <a:pt x="2448" y="1243"/>
                  </a:lnTo>
                  <a:lnTo>
                    <a:pt x="2213" y="1159"/>
                  </a:lnTo>
                  <a:lnTo>
                    <a:pt x="1979" y="1074"/>
                  </a:lnTo>
                  <a:lnTo>
                    <a:pt x="1745" y="990"/>
                  </a:lnTo>
                  <a:lnTo>
                    <a:pt x="1720" y="983"/>
                  </a:lnTo>
                  <a:lnTo>
                    <a:pt x="1693" y="981"/>
                  </a:lnTo>
                  <a:lnTo>
                    <a:pt x="1667" y="982"/>
                  </a:lnTo>
                  <a:lnTo>
                    <a:pt x="1642" y="987"/>
                  </a:lnTo>
                  <a:lnTo>
                    <a:pt x="1184" y="1150"/>
                  </a:lnTo>
                  <a:lnTo>
                    <a:pt x="729" y="1316"/>
                  </a:lnTo>
                  <a:lnTo>
                    <a:pt x="708" y="1326"/>
                  </a:lnTo>
                  <a:lnTo>
                    <a:pt x="687" y="1341"/>
                  </a:lnTo>
                  <a:lnTo>
                    <a:pt x="669" y="1358"/>
                  </a:lnTo>
                  <a:lnTo>
                    <a:pt x="650" y="1376"/>
                  </a:lnTo>
                  <a:lnTo>
                    <a:pt x="633" y="1394"/>
                  </a:lnTo>
                  <a:lnTo>
                    <a:pt x="587" y="1443"/>
                  </a:lnTo>
                  <a:lnTo>
                    <a:pt x="543" y="1491"/>
                  </a:lnTo>
                  <a:lnTo>
                    <a:pt x="499" y="1538"/>
                  </a:lnTo>
                  <a:lnTo>
                    <a:pt x="453" y="1586"/>
                  </a:lnTo>
                  <a:lnTo>
                    <a:pt x="404" y="1629"/>
                  </a:lnTo>
                  <a:lnTo>
                    <a:pt x="380" y="1647"/>
                  </a:lnTo>
                  <a:lnTo>
                    <a:pt x="352" y="1658"/>
                  </a:lnTo>
                  <a:lnTo>
                    <a:pt x="325" y="1663"/>
                  </a:lnTo>
                  <a:lnTo>
                    <a:pt x="297" y="1663"/>
                  </a:lnTo>
                  <a:lnTo>
                    <a:pt x="268" y="1659"/>
                  </a:lnTo>
                  <a:lnTo>
                    <a:pt x="241" y="1652"/>
                  </a:lnTo>
                  <a:lnTo>
                    <a:pt x="213" y="1643"/>
                  </a:lnTo>
                  <a:lnTo>
                    <a:pt x="186" y="1633"/>
                  </a:lnTo>
                  <a:lnTo>
                    <a:pt x="158" y="1622"/>
                  </a:lnTo>
                  <a:lnTo>
                    <a:pt x="138" y="1612"/>
                  </a:lnTo>
                  <a:lnTo>
                    <a:pt x="121" y="1597"/>
                  </a:lnTo>
                  <a:lnTo>
                    <a:pt x="109" y="1580"/>
                  </a:lnTo>
                  <a:lnTo>
                    <a:pt x="100" y="1562"/>
                  </a:lnTo>
                  <a:lnTo>
                    <a:pt x="94" y="1541"/>
                  </a:lnTo>
                  <a:lnTo>
                    <a:pt x="92" y="1520"/>
                  </a:lnTo>
                  <a:lnTo>
                    <a:pt x="90" y="1498"/>
                  </a:lnTo>
                  <a:lnTo>
                    <a:pt x="90" y="1476"/>
                  </a:lnTo>
                  <a:lnTo>
                    <a:pt x="90" y="1448"/>
                  </a:lnTo>
                  <a:lnTo>
                    <a:pt x="90" y="1422"/>
                  </a:lnTo>
                  <a:lnTo>
                    <a:pt x="89" y="1397"/>
                  </a:lnTo>
                  <a:lnTo>
                    <a:pt x="85" y="1372"/>
                  </a:lnTo>
                  <a:lnTo>
                    <a:pt x="77" y="1349"/>
                  </a:lnTo>
                  <a:lnTo>
                    <a:pt x="66" y="1326"/>
                  </a:lnTo>
                  <a:lnTo>
                    <a:pt x="47" y="1305"/>
                  </a:lnTo>
                  <a:lnTo>
                    <a:pt x="24" y="1285"/>
                  </a:lnTo>
                  <a:lnTo>
                    <a:pt x="11" y="1273"/>
                  </a:lnTo>
                  <a:lnTo>
                    <a:pt x="4" y="1256"/>
                  </a:lnTo>
                  <a:lnTo>
                    <a:pt x="0" y="1235"/>
                  </a:lnTo>
                  <a:lnTo>
                    <a:pt x="0" y="1211"/>
                  </a:lnTo>
                  <a:lnTo>
                    <a:pt x="4" y="1188"/>
                  </a:lnTo>
                  <a:lnTo>
                    <a:pt x="11" y="1164"/>
                  </a:lnTo>
                  <a:lnTo>
                    <a:pt x="20" y="1142"/>
                  </a:lnTo>
                  <a:lnTo>
                    <a:pt x="30" y="1122"/>
                  </a:lnTo>
                  <a:lnTo>
                    <a:pt x="45" y="1105"/>
                  </a:lnTo>
                  <a:lnTo>
                    <a:pt x="59" y="1093"/>
                  </a:lnTo>
                  <a:lnTo>
                    <a:pt x="75" y="1083"/>
                  </a:lnTo>
                  <a:lnTo>
                    <a:pt x="88" y="1071"/>
                  </a:lnTo>
                  <a:lnTo>
                    <a:pt x="110" y="1053"/>
                  </a:lnTo>
                  <a:lnTo>
                    <a:pt x="134" y="1041"/>
                  </a:lnTo>
                  <a:lnTo>
                    <a:pt x="157" y="1036"/>
                  </a:lnTo>
                  <a:lnTo>
                    <a:pt x="181" y="1038"/>
                  </a:lnTo>
                  <a:lnTo>
                    <a:pt x="204" y="1046"/>
                  </a:lnTo>
                  <a:lnTo>
                    <a:pt x="228" y="1062"/>
                  </a:lnTo>
                  <a:lnTo>
                    <a:pt x="263" y="1088"/>
                  </a:lnTo>
                  <a:lnTo>
                    <a:pt x="300" y="1106"/>
                  </a:lnTo>
                  <a:lnTo>
                    <a:pt x="338" y="1118"/>
                  </a:lnTo>
                  <a:lnTo>
                    <a:pt x="374" y="1123"/>
                  </a:lnTo>
                  <a:lnTo>
                    <a:pt x="414" y="1123"/>
                  </a:lnTo>
                  <a:lnTo>
                    <a:pt x="453" y="1118"/>
                  </a:lnTo>
                  <a:lnTo>
                    <a:pt x="492" y="1109"/>
                  </a:lnTo>
                  <a:lnTo>
                    <a:pt x="534" y="1096"/>
                  </a:lnTo>
                  <a:lnTo>
                    <a:pt x="731" y="1029"/>
                  </a:lnTo>
                  <a:lnTo>
                    <a:pt x="932" y="964"/>
                  </a:lnTo>
                  <a:lnTo>
                    <a:pt x="1134" y="898"/>
                  </a:lnTo>
                  <a:lnTo>
                    <a:pt x="1344" y="832"/>
                  </a:lnTo>
                  <a:close/>
                </a:path>
              </a:pathLst>
            </a:custGeom>
            <a:solidFill>
              <a:srgbClr val="95C53E"/>
            </a:solidFill>
            <a:ln w="0">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907624" y="1697632"/>
            <a:ext cx="8623737" cy="1896904"/>
          </a:xfrm>
          <a:prstGeom prst="rect">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432490" y="1182717"/>
            <a:ext cx="3200341" cy="461665"/>
          </a:xfrm>
          <a:prstGeom prst="rect">
            <a:avLst/>
          </a:prstGeom>
          <a:ln>
            <a:noFill/>
          </a:ln>
        </p:spPr>
        <p:txBody>
          <a:bodyPr wrap="square">
            <a:spAutoFit/>
          </a:bodyPr>
          <a:lstStyle/>
          <a:p>
            <a:pPr algn="r"/>
            <a:r>
              <a:rPr lang="zh-CN" altLang="en-US" sz="2400" b="1" dirty="0">
                <a:solidFill>
                  <a:srgbClr val="0E8146"/>
                </a:solidFill>
                <a:latin typeface="微软雅黑" panose="020B0503020204020204" pitchFamily="34" charset="-122"/>
                <a:ea typeface="微软雅黑" panose="020B0503020204020204" pitchFamily="34" charset="-122"/>
              </a:rPr>
              <a:t>第七类：放射性物品</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27" name="矩形 26"/>
          <p:cNvSpPr/>
          <p:nvPr/>
        </p:nvSpPr>
        <p:spPr>
          <a:xfrm>
            <a:off x="3051944" y="2181710"/>
            <a:ext cx="7193305" cy="1477328"/>
          </a:xfrm>
          <a:prstGeom prst="rect">
            <a:avLst/>
          </a:prstGeom>
        </p:spPr>
        <p:txBody>
          <a:bodyPr wrap="square">
            <a:spAutoFit/>
          </a:bodyPr>
          <a:lstStyle/>
          <a:p>
            <a:pPr>
              <a:lnSpc>
                <a:spcPct val="150000"/>
              </a:lnSpc>
            </a:pPr>
            <a:r>
              <a:rPr lang="zh-CN" altLang="en-US" sz="2000" dirty="0">
                <a:solidFill>
                  <a:srgbClr val="E7E6E6">
                    <a:lumMod val="25000"/>
                  </a:srgbClr>
                </a:solidFill>
                <a:latin typeface="微软雅黑" panose="020B0503020204020204" pitchFamily="34" charset="-122"/>
                <a:ea typeface="微软雅黑" panose="020B0503020204020204" pitchFamily="34" charset="-122"/>
              </a:rPr>
              <a:t>它属于危险化学品，但不属于</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危险化学品安全管理条例</a:t>
            </a:r>
            <a:r>
              <a:rPr lang="en-US" altLang="zh-CN" sz="2000" dirty="0">
                <a:solidFill>
                  <a:srgbClr val="E7E6E6">
                    <a:lumMod val="25000"/>
                  </a:srgbClr>
                </a:solidFill>
                <a:latin typeface="微软雅黑" panose="020B0503020204020204" pitchFamily="34" charset="-122"/>
                <a:ea typeface="微软雅黑" panose="020B0503020204020204" pitchFamily="34" charset="-122"/>
              </a:rPr>
              <a:t>》</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的管理范围，国家还另外有专门的“条例”来管理。</a:t>
            </a: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endParaRPr lang="zh-CN" altLang="en-US" sz="20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31" name="矩形 30"/>
          <p:cNvSpPr/>
          <p:nvPr/>
        </p:nvSpPr>
        <p:spPr>
          <a:xfrm>
            <a:off x="1904814" y="4718205"/>
            <a:ext cx="8623737" cy="1896904"/>
          </a:xfrm>
          <a:prstGeom prst="rect">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506921" y="4215753"/>
            <a:ext cx="6848803" cy="461665"/>
          </a:xfrm>
          <a:prstGeom prst="rect">
            <a:avLst/>
          </a:prstGeom>
          <a:ln>
            <a:noFill/>
          </a:ln>
        </p:spPr>
        <p:txBody>
          <a:bodyPr wrap="square">
            <a:spAutoFit/>
          </a:bodyPr>
          <a:lstStyle/>
          <a:p>
            <a:r>
              <a:rPr lang="zh-CN" altLang="en-US" sz="2400" b="1" dirty="0">
                <a:solidFill>
                  <a:srgbClr val="0E8146"/>
                </a:solidFill>
                <a:latin typeface="微软雅黑" panose="020B0503020204020204" pitchFamily="34" charset="-122"/>
                <a:ea typeface="微软雅黑" panose="020B0503020204020204" pitchFamily="34" charset="-122"/>
              </a:rPr>
              <a:t>　第八类：腐蚀品</a:t>
            </a:r>
            <a:endParaRPr lang="zh-CN" altLang="en-US" sz="2400" b="1" dirty="0">
              <a:solidFill>
                <a:srgbClr val="0E8146"/>
              </a:solidFill>
              <a:latin typeface="微软雅黑" panose="020B0503020204020204" pitchFamily="34" charset="-122"/>
              <a:ea typeface="微软雅黑" panose="020B0503020204020204" pitchFamily="34" charset="-122"/>
            </a:endParaRPr>
          </a:p>
        </p:txBody>
      </p:sp>
      <p:sp>
        <p:nvSpPr>
          <p:cNvPr id="33" name="矩形 32"/>
          <p:cNvSpPr/>
          <p:nvPr/>
        </p:nvSpPr>
        <p:spPr>
          <a:xfrm>
            <a:off x="911137" y="4938636"/>
            <a:ext cx="8261131" cy="1477328"/>
          </a:xfrm>
          <a:prstGeom prst="rect">
            <a:avLst/>
          </a:prstGeom>
        </p:spPr>
        <p:txBody>
          <a:bodyPr wrap="square">
            <a:spAutoFit/>
          </a:bodyPr>
          <a:lstStyle/>
          <a:p>
            <a:pPr marL="457200" indent="-457200" algn="r">
              <a:lnSpc>
                <a:spcPct val="150000"/>
              </a:lnSpc>
              <a:buFont typeface="+mj-ea"/>
              <a:buAutoNum type="circleNumDbPlain"/>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酸性</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腐蚀品，如</a:t>
            </a:r>
            <a:r>
              <a:rPr lang="zh-CN" altLang="en-US" sz="2000" dirty="0">
                <a:solidFill>
                  <a:srgbClr val="0E8146"/>
                </a:solidFill>
                <a:latin typeface="微软雅黑" panose="020B0503020204020204" pitchFamily="34" charset="-122"/>
                <a:ea typeface="微软雅黑" panose="020B0503020204020204" pitchFamily="34" charset="-122"/>
              </a:rPr>
              <a:t>硫酸、硝酸、</a:t>
            </a:r>
            <a:r>
              <a:rPr lang="zh-CN" altLang="en-US" sz="2000" dirty="0" smtClean="0">
                <a:solidFill>
                  <a:srgbClr val="0E8146"/>
                </a:solidFill>
                <a:latin typeface="微软雅黑" panose="020B0503020204020204" pitchFamily="34" charset="-122"/>
                <a:ea typeface="微软雅黑" panose="020B0503020204020204" pitchFamily="34" charset="-122"/>
              </a:rPr>
              <a:t>盐酸</a:t>
            </a:r>
            <a:endParaRPr lang="zh-CN" altLang="en-US" sz="2000" dirty="0">
              <a:solidFill>
                <a:srgbClr val="0E8146"/>
              </a:solidFill>
              <a:latin typeface="微软雅黑" panose="020B0503020204020204" pitchFamily="34" charset="-122"/>
              <a:ea typeface="微软雅黑" panose="020B0503020204020204" pitchFamily="34" charset="-122"/>
            </a:endParaRPr>
          </a:p>
          <a:p>
            <a:pPr marL="457200" indent="-457200" algn="r">
              <a:lnSpc>
                <a:spcPct val="150000"/>
              </a:lnSpc>
              <a:buFont typeface="+mj-ea"/>
              <a:buAutoNum type="circleNumDbPlain"/>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碱性</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腐蚀品，如</a:t>
            </a:r>
            <a:r>
              <a:rPr lang="zh-CN" altLang="en-US" sz="2000" dirty="0">
                <a:solidFill>
                  <a:srgbClr val="0E8146"/>
                </a:solidFill>
                <a:latin typeface="微软雅黑" panose="020B0503020204020204" pitchFamily="34" charset="-122"/>
                <a:ea typeface="微软雅黑" panose="020B0503020204020204" pitchFamily="34" charset="-122"/>
              </a:rPr>
              <a:t>氢氧化钠、硫</a:t>
            </a:r>
            <a:r>
              <a:rPr lang="zh-CN" altLang="en-US" sz="2000" dirty="0" smtClean="0">
                <a:solidFill>
                  <a:srgbClr val="0E8146"/>
                </a:solidFill>
                <a:latin typeface="微软雅黑" panose="020B0503020204020204" pitchFamily="34" charset="-122"/>
                <a:ea typeface="微软雅黑" panose="020B0503020204020204" pitchFamily="34" charset="-122"/>
              </a:rPr>
              <a:t>氢化钙</a:t>
            </a:r>
            <a:endParaRPr lang="zh-CN" altLang="en-US" sz="2000" dirty="0">
              <a:solidFill>
                <a:srgbClr val="0E8146"/>
              </a:solidFill>
              <a:latin typeface="微软雅黑" panose="020B0503020204020204" pitchFamily="34" charset="-122"/>
              <a:ea typeface="微软雅黑" panose="020B0503020204020204" pitchFamily="34" charset="-122"/>
            </a:endParaRPr>
          </a:p>
          <a:p>
            <a:pPr marL="457200" indent="-457200" algn="r">
              <a:lnSpc>
                <a:spcPct val="150000"/>
              </a:lnSpc>
              <a:buFont typeface="+mj-ea"/>
              <a:buAutoNum type="circleNumDbPlain"/>
            </a:pPr>
            <a:r>
              <a:rPr lang="zh-CN" altLang="en-US" sz="2000" dirty="0" smtClean="0">
                <a:solidFill>
                  <a:srgbClr val="E7E6E6">
                    <a:lumMod val="25000"/>
                  </a:srgbClr>
                </a:solidFill>
                <a:latin typeface="微软雅黑" panose="020B0503020204020204" pitchFamily="34" charset="-122"/>
                <a:ea typeface="微软雅黑" panose="020B0503020204020204" pitchFamily="34" charset="-122"/>
              </a:rPr>
              <a:t>其它</a:t>
            </a:r>
            <a:r>
              <a:rPr lang="zh-CN" altLang="en-US" sz="2000" dirty="0">
                <a:solidFill>
                  <a:srgbClr val="E7E6E6">
                    <a:lumMod val="25000"/>
                  </a:srgbClr>
                </a:solidFill>
                <a:latin typeface="微软雅黑" panose="020B0503020204020204" pitchFamily="34" charset="-122"/>
                <a:ea typeface="微软雅黑" panose="020B0503020204020204" pitchFamily="34" charset="-122"/>
              </a:rPr>
              <a:t>腐蚀品，如</a:t>
            </a:r>
            <a:r>
              <a:rPr lang="zh-CN" altLang="en-US" sz="2000" dirty="0">
                <a:solidFill>
                  <a:srgbClr val="0E8146"/>
                </a:solidFill>
                <a:latin typeface="微软雅黑" panose="020B0503020204020204" pitchFamily="34" charset="-122"/>
                <a:ea typeface="微软雅黑" panose="020B0503020204020204" pitchFamily="34" charset="-122"/>
              </a:rPr>
              <a:t>二氯乙醛、苯酚</a:t>
            </a:r>
            <a:r>
              <a:rPr lang="zh-CN" altLang="en-US" sz="2000" dirty="0" smtClean="0">
                <a:solidFill>
                  <a:srgbClr val="0E8146"/>
                </a:solidFill>
                <a:latin typeface="微软雅黑" panose="020B0503020204020204" pitchFamily="34" charset="-122"/>
                <a:ea typeface="微软雅黑" panose="020B0503020204020204" pitchFamily="34" charset="-122"/>
              </a:rPr>
              <a:t>钠</a:t>
            </a:r>
            <a:endParaRPr lang="zh-CN" altLang="en-US" sz="2000" dirty="0">
              <a:solidFill>
                <a:srgbClr val="0E8146"/>
              </a:solidFill>
              <a:latin typeface="微软雅黑" panose="020B0503020204020204" pitchFamily="34" charset="-122"/>
              <a:ea typeface="微软雅黑" panose="020B0503020204020204" pitchFamily="34" charset="-122"/>
            </a:endParaRPr>
          </a:p>
        </p:txBody>
      </p:sp>
      <p:sp>
        <p:nvSpPr>
          <p:cNvPr id="41" name="Rectangle 10"/>
          <p:cNvSpPr>
            <a:spLocks noChangeArrowheads="1"/>
          </p:cNvSpPr>
          <p:nvPr/>
        </p:nvSpPr>
        <p:spPr bwMode="auto">
          <a:xfrm>
            <a:off x="2985293" y="338246"/>
            <a:ext cx="7250113" cy="6856413"/>
          </a:xfrm>
          <a:prstGeom prst="rect">
            <a:avLst/>
          </a:prstGeom>
          <a:noFill/>
          <a:ln w="0">
            <a:no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4"/>
          <p:cNvSpPr>
            <a:spLocks noChangeAspect="1" noChangeArrowheads="1" noTextEdit="1"/>
          </p:cNvSpPr>
          <p:nvPr/>
        </p:nvSpPr>
        <p:spPr bwMode="auto">
          <a:xfrm>
            <a:off x="11762061" y="4998953"/>
            <a:ext cx="859878" cy="158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圆角矩形 5122"/>
          <p:cNvSpPr>
            <a:spLocks noChangeArrowheads="1"/>
          </p:cNvSpPr>
          <p:nvPr/>
        </p:nvSpPr>
        <p:spPr bwMode="auto">
          <a:xfrm>
            <a:off x="1078777" y="100622"/>
            <a:ext cx="6353713" cy="503237"/>
          </a:xfrm>
          <a:prstGeom prst="roundRect">
            <a:avLst>
              <a:gd name="adj" fmla="val 16667"/>
            </a:avLst>
          </a:prstGeom>
          <a:noFill/>
          <a:ln w="25400">
            <a:noFill/>
            <a:round/>
          </a:ln>
        </p:spPr>
        <p:txBody>
          <a:bodyPr wrap="none" anchor="ctr"/>
          <a:lstStyle>
            <a:lvl1pPr>
              <a:defRPr b="1">
                <a:solidFill>
                  <a:schemeClr val="tx1"/>
                </a:solidFill>
                <a:latin typeface="Times New Roman" panose="02020603050405020304" pitchFamily="18" charset="0"/>
                <a:ea typeface="宋体" panose="02010600030101010101" pitchFamily="2" charset="-122"/>
              </a:defRPr>
            </a:lvl1pPr>
            <a:lvl2pPr>
              <a:defRPr b="1">
                <a:solidFill>
                  <a:schemeClr val="tx1"/>
                </a:solidFill>
                <a:latin typeface="Times New Roman" panose="02020603050405020304" pitchFamily="18" charset="0"/>
                <a:ea typeface="宋体" panose="02010600030101010101" pitchFamily="2" charset="-122"/>
              </a:defRPr>
            </a:lvl2pPr>
            <a:lvl3pPr>
              <a:defRPr b="1">
                <a:solidFill>
                  <a:schemeClr val="tx1"/>
                </a:solidFill>
                <a:latin typeface="Times New Roman" panose="02020603050405020304" pitchFamily="18" charset="0"/>
                <a:ea typeface="宋体" panose="02010600030101010101" pitchFamily="2" charset="-122"/>
              </a:defRPr>
            </a:lvl3pPr>
            <a:lvl4pPr>
              <a:defRPr b="1">
                <a:solidFill>
                  <a:schemeClr val="tx1"/>
                </a:solidFill>
                <a:latin typeface="Times New Roman" panose="02020603050405020304" pitchFamily="18" charset="0"/>
                <a:ea typeface="宋体" panose="02010600030101010101" pitchFamily="2" charset="-122"/>
              </a:defRPr>
            </a:lvl4pPr>
            <a:lvl5pPr>
              <a:defRPr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r>
              <a:rPr lang="zh-CN" altLang="en-US" sz="2400" dirty="0" smtClean="0">
                <a:solidFill>
                  <a:prstClr val="white"/>
                </a:solidFill>
                <a:latin typeface="微软雅黑" panose="020B0503020204020204" pitchFamily="34" charset="-122"/>
                <a:ea typeface="微软雅黑" panose="020B0503020204020204" pitchFamily="34" charset="-122"/>
              </a:rPr>
              <a:t>危险</a:t>
            </a:r>
            <a:r>
              <a:rPr lang="zh-CN" altLang="en-US" sz="2400" dirty="0">
                <a:solidFill>
                  <a:prstClr val="white"/>
                </a:solidFill>
                <a:latin typeface="微软雅黑" panose="020B0503020204020204" pitchFamily="34" charset="-122"/>
                <a:ea typeface="微软雅黑" panose="020B0503020204020204" pitchFamily="34" charset="-122"/>
              </a:rPr>
              <a:t>化学品</a:t>
            </a:r>
            <a:r>
              <a:rPr lang="zh-CN" altLang="en-US" sz="2400" dirty="0" smtClean="0">
                <a:solidFill>
                  <a:prstClr val="white"/>
                </a:solidFill>
                <a:latin typeface="微软雅黑" panose="020B0503020204020204" pitchFamily="34" charset="-122"/>
                <a:ea typeface="微软雅黑" panose="020B0503020204020204" pitchFamily="34" charset="-122"/>
              </a:rPr>
              <a:t>的分类</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p:nvSpPr>
        <p:spPr>
          <a:xfrm>
            <a:off x="10099350" y="4886861"/>
            <a:ext cx="858401" cy="1580875"/>
          </a:xfrm>
          <a:prstGeom prst="rect">
            <a:avLst/>
          </a:prstGeom>
          <a:solidFill>
            <a:schemeClr val="bg1"/>
          </a:solid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p:cNvSpPr>
            <a:spLocks noChangeArrowheads="1"/>
          </p:cNvSpPr>
          <p:nvPr/>
        </p:nvSpPr>
        <p:spPr bwMode="auto">
          <a:xfrm>
            <a:off x="10098612" y="4883907"/>
            <a:ext cx="859878" cy="1586785"/>
          </a:xfrm>
          <a:prstGeom prst="rect">
            <a:avLst/>
          </a:prstGeom>
          <a:noFill/>
          <a:ln w="0">
            <a:no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49" name="组合 48"/>
          <p:cNvGrpSpPr/>
          <p:nvPr/>
        </p:nvGrpSpPr>
        <p:grpSpPr>
          <a:xfrm>
            <a:off x="10188470" y="4938636"/>
            <a:ext cx="737506" cy="1529100"/>
            <a:chOff x="4721226" y="7938"/>
            <a:chExt cx="2754313" cy="6838950"/>
          </a:xfrm>
        </p:grpSpPr>
        <p:sp>
          <p:nvSpPr>
            <p:cNvPr id="36" name="Freeform 21"/>
            <p:cNvSpPr>
              <a:spLocks noEditPoints="1"/>
            </p:cNvSpPr>
            <p:nvPr/>
          </p:nvSpPr>
          <p:spPr bwMode="auto">
            <a:xfrm>
              <a:off x="4721226" y="7938"/>
              <a:ext cx="2754313" cy="6838950"/>
            </a:xfrm>
            <a:custGeom>
              <a:avLst/>
              <a:gdLst>
                <a:gd name="T0" fmla="*/ 1306 w 1735"/>
                <a:gd name="T1" fmla="*/ 149 h 4308"/>
                <a:gd name="T2" fmla="*/ 563 w 1735"/>
                <a:gd name="T3" fmla="*/ 15 h 4308"/>
                <a:gd name="T4" fmla="*/ 427 w 1735"/>
                <a:gd name="T5" fmla="*/ 766 h 4308"/>
                <a:gd name="T6" fmla="*/ 388 w 1735"/>
                <a:gd name="T7" fmla="*/ 1109 h 4308"/>
                <a:gd name="T8" fmla="*/ 108 w 1735"/>
                <a:gd name="T9" fmla="*/ 1631 h 4308"/>
                <a:gd name="T10" fmla="*/ 3 w 1735"/>
                <a:gd name="T11" fmla="*/ 3907 h 4308"/>
                <a:gd name="T12" fmla="*/ 347 w 1735"/>
                <a:gd name="T13" fmla="*/ 4294 h 4308"/>
                <a:gd name="T14" fmla="*/ 1618 w 1735"/>
                <a:gd name="T15" fmla="*/ 4154 h 4308"/>
                <a:gd name="T16" fmla="*/ 1717 w 1735"/>
                <a:gd name="T17" fmla="*/ 1843 h 4308"/>
                <a:gd name="T18" fmla="*/ 1485 w 1735"/>
                <a:gd name="T19" fmla="*/ 1363 h 4308"/>
                <a:gd name="T20" fmla="*/ 1226 w 1735"/>
                <a:gd name="T21" fmla="*/ 910 h 4308"/>
                <a:gd name="T22" fmla="*/ 1090 w 1735"/>
                <a:gd name="T23" fmla="*/ 115 h 4308"/>
                <a:gd name="T24" fmla="*/ 1194 w 1735"/>
                <a:gd name="T25" fmla="*/ 740 h 4308"/>
                <a:gd name="T26" fmla="*/ 554 w 1735"/>
                <a:gd name="T27" fmla="*/ 761 h 4308"/>
                <a:gd name="T28" fmla="*/ 1209 w 1735"/>
                <a:gd name="T29" fmla="*/ 1110 h 4308"/>
                <a:gd name="T30" fmla="*/ 1493 w 1735"/>
                <a:gd name="T31" fmla="*/ 1600 h 4308"/>
                <a:gd name="T32" fmla="*/ 1470 w 1735"/>
                <a:gd name="T33" fmla="*/ 1795 h 4308"/>
                <a:gd name="T34" fmla="*/ 789 w 1735"/>
                <a:gd name="T35" fmla="*/ 1830 h 4308"/>
                <a:gd name="T36" fmla="*/ 188 w 1735"/>
                <a:gd name="T37" fmla="*/ 1770 h 4308"/>
                <a:gd name="T38" fmla="*/ 309 w 1735"/>
                <a:gd name="T39" fmla="*/ 1481 h 4308"/>
                <a:gd name="T40" fmla="*/ 603 w 1735"/>
                <a:gd name="T41" fmla="*/ 965 h 4308"/>
                <a:gd name="T42" fmla="*/ 1432 w 1735"/>
                <a:gd name="T43" fmla="*/ 2431 h 4308"/>
                <a:gd name="T44" fmla="*/ 1365 w 1735"/>
                <a:gd name="T45" fmla="*/ 2450 h 4308"/>
                <a:gd name="T46" fmla="*/ 1354 w 1735"/>
                <a:gd name="T47" fmla="*/ 2362 h 4308"/>
                <a:gd name="T48" fmla="*/ 1143 w 1735"/>
                <a:gd name="T49" fmla="*/ 2309 h 4308"/>
                <a:gd name="T50" fmla="*/ 1259 w 1735"/>
                <a:gd name="T51" fmla="*/ 2239 h 4308"/>
                <a:gd name="T52" fmla="*/ 1249 w 1735"/>
                <a:gd name="T53" fmla="*/ 2173 h 4308"/>
                <a:gd name="T54" fmla="*/ 1326 w 1735"/>
                <a:gd name="T55" fmla="*/ 2302 h 4308"/>
                <a:gd name="T56" fmla="*/ 1196 w 1735"/>
                <a:gd name="T57" fmla="*/ 2404 h 4308"/>
                <a:gd name="T58" fmla="*/ 1187 w 1735"/>
                <a:gd name="T59" fmla="*/ 2381 h 4308"/>
                <a:gd name="T60" fmla="*/ 966 w 1735"/>
                <a:gd name="T61" fmla="*/ 2398 h 4308"/>
                <a:gd name="T62" fmla="*/ 958 w 1735"/>
                <a:gd name="T63" fmla="*/ 2388 h 4308"/>
                <a:gd name="T64" fmla="*/ 1059 w 1735"/>
                <a:gd name="T65" fmla="*/ 2439 h 4308"/>
                <a:gd name="T66" fmla="*/ 1034 w 1735"/>
                <a:gd name="T67" fmla="*/ 2368 h 4308"/>
                <a:gd name="T68" fmla="*/ 900 w 1735"/>
                <a:gd name="T69" fmla="*/ 2381 h 4308"/>
                <a:gd name="T70" fmla="*/ 866 w 1735"/>
                <a:gd name="T71" fmla="*/ 2321 h 4308"/>
                <a:gd name="T72" fmla="*/ 1072 w 1735"/>
                <a:gd name="T73" fmla="*/ 2450 h 4308"/>
                <a:gd name="T74" fmla="*/ 1056 w 1735"/>
                <a:gd name="T75" fmla="*/ 2439 h 4308"/>
                <a:gd name="T76" fmla="*/ 933 w 1735"/>
                <a:gd name="T77" fmla="*/ 2200 h 4308"/>
                <a:gd name="T78" fmla="*/ 966 w 1735"/>
                <a:gd name="T79" fmla="*/ 2256 h 4308"/>
                <a:gd name="T80" fmla="*/ 1050 w 1735"/>
                <a:gd name="T81" fmla="*/ 2295 h 4308"/>
                <a:gd name="T82" fmla="*/ 1012 w 1735"/>
                <a:gd name="T83" fmla="*/ 2291 h 4308"/>
                <a:gd name="T84" fmla="*/ 1035 w 1735"/>
                <a:gd name="T85" fmla="*/ 2223 h 4308"/>
                <a:gd name="T86" fmla="*/ 836 w 1735"/>
                <a:gd name="T87" fmla="*/ 2337 h 4308"/>
                <a:gd name="T88" fmla="*/ 814 w 1735"/>
                <a:gd name="T89" fmla="*/ 2381 h 4308"/>
                <a:gd name="T90" fmla="*/ 972 w 1735"/>
                <a:gd name="T91" fmla="*/ 2173 h 4308"/>
                <a:gd name="T92" fmla="*/ 727 w 1735"/>
                <a:gd name="T93" fmla="*/ 2414 h 4308"/>
                <a:gd name="T94" fmla="*/ 643 w 1735"/>
                <a:gd name="T95" fmla="*/ 2444 h 4308"/>
                <a:gd name="T96" fmla="*/ 709 w 1735"/>
                <a:gd name="T97" fmla="*/ 2418 h 4308"/>
                <a:gd name="T98" fmla="*/ 583 w 1735"/>
                <a:gd name="T99" fmla="*/ 2422 h 4308"/>
                <a:gd name="T100" fmla="*/ 597 w 1735"/>
                <a:gd name="T101" fmla="*/ 2364 h 4308"/>
                <a:gd name="T102" fmla="*/ 634 w 1735"/>
                <a:gd name="T103" fmla="*/ 2220 h 4308"/>
                <a:gd name="T104" fmla="*/ 461 w 1735"/>
                <a:gd name="T105" fmla="*/ 2457 h 4308"/>
                <a:gd name="T106" fmla="*/ 557 w 1735"/>
                <a:gd name="T107" fmla="*/ 2320 h 4308"/>
                <a:gd name="T108" fmla="*/ 499 w 1735"/>
                <a:gd name="T109" fmla="*/ 2371 h 4308"/>
                <a:gd name="T110" fmla="*/ 536 w 1735"/>
                <a:gd name="T111" fmla="*/ 2302 h 4308"/>
                <a:gd name="T112" fmla="*/ 646 w 1735"/>
                <a:gd name="T113" fmla="*/ 2168 h 4308"/>
                <a:gd name="T114" fmla="*/ 170 w 1735"/>
                <a:gd name="T115" fmla="*/ 4036 h 4308"/>
                <a:gd name="T116" fmla="*/ 386 w 1735"/>
                <a:gd name="T117" fmla="*/ 2815 h 4308"/>
                <a:gd name="T118" fmla="*/ 1115 w 1735"/>
                <a:gd name="T119" fmla="*/ 2849 h 4308"/>
                <a:gd name="T120" fmla="*/ 1601 w 1735"/>
                <a:gd name="T121" fmla="*/ 2748 h 4308"/>
                <a:gd name="T122" fmla="*/ 1420 w 1735"/>
                <a:gd name="T123" fmla="*/ 4162 h 4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35" h="4308">
                  <a:moveTo>
                    <a:pt x="1212" y="884"/>
                  </a:moveTo>
                  <a:lnTo>
                    <a:pt x="1242" y="862"/>
                  </a:lnTo>
                  <a:lnTo>
                    <a:pt x="1268" y="834"/>
                  </a:lnTo>
                  <a:lnTo>
                    <a:pt x="1291" y="803"/>
                  </a:lnTo>
                  <a:lnTo>
                    <a:pt x="1306" y="767"/>
                  </a:lnTo>
                  <a:lnTo>
                    <a:pt x="1317" y="729"/>
                  </a:lnTo>
                  <a:lnTo>
                    <a:pt x="1321" y="690"/>
                  </a:lnTo>
                  <a:lnTo>
                    <a:pt x="1321" y="231"/>
                  </a:lnTo>
                  <a:lnTo>
                    <a:pt x="1317" y="189"/>
                  </a:lnTo>
                  <a:lnTo>
                    <a:pt x="1306" y="149"/>
                  </a:lnTo>
                  <a:lnTo>
                    <a:pt x="1289" y="114"/>
                  </a:lnTo>
                  <a:lnTo>
                    <a:pt x="1267" y="83"/>
                  </a:lnTo>
                  <a:lnTo>
                    <a:pt x="1238" y="54"/>
                  </a:lnTo>
                  <a:lnTo>
                    <a:pt x="1207" y="32"/>
                  </a:lnTo>
                  <a:lnTo>
                    <a:pt x="1171" y="15"/>
                  </a:lnTo>
                  <a:lnTo>
                    <a:pt x="1132" y="4"/>
                  </a:lnTo>
                  <a:lnTo>
                    <a:pt x="1090" y="0"/>
                  </a:lnTo>
                  <a:lnTo>
                    <a:pt x="644" y="0"/>
                  </a:lnTo>
                  <a:lnTo>
                    <a:pt x="603" y="4"/>
                  </a:lnTo>
                  <a:lnTo>
                    <a:pt x="563" y="15"/>
                  </a:lnTo>
                  <a:lnTo>
                    <a:pt x="528" y="32"/>
                  </a:lnTo>
                  <a:lnTo>
                    <a:pt x="496" y="54"/>
                  </a:lnTo>
                  <a:lnTo>
                    <a:pt x="468" y="83"/>
                  </a:lnTo>
                  <a:lnTo>
                    <a:pt x="445" y="114"/>
                  </a:lnTo>
                  <a:lnTo>
                    <a:pt x="428" y="149"/>
                  </a:lnTo>
                  <a:lnTo>
                    <a:pt x="418" y="189"/>
                  </a:lnTo>
                  <a:lnTo>
                    <a:pt x="414" y="231"/>
                  </a:lnTo>
                  <a:lnTo>
                    <a:pt x="414" y="690"/>
                  </a:lnTo>
                  <a:lnTo>
                    <a:pt x="418" y="728"/>
                  </a:lnTo>
                  <a:lnTo>
                    <a:pt x="427" y="766"/>
                  </a:lnTo>
                  <a:lnTo>
                    <a:pt x="443" y="800"/>
                  </a:lnTo>
                  <a:lnTo>
                    <a:pt x="464" y="832"/>
                  </a:lnTo>
                  <a:lnTo>
                    <a:pt x="488" y="859"/>
                  </a:lnTo>
                  <a:lnTo>
                    <a:pt x="517" y="881"/>
                  </a:lnTo>
                  <a:lnTo>
                    <a:pt x="502" y="909"/>
                  </a:lnTo>
                  <a:lnTo>
                    <a:pt x="483" y="941"/>
                  </a:lnTo>
                  <a:lnTo>
                    <a:pt x="462" y="978"/>
                  </a:lnTo>
                  <a:lnTo>
                    <a:pt x="439" y="1019"/>
                  </a:lnTo>
                  <a:lnTo>
                    <a:pt x="414" y="1063"/>
                  </a:lnTo>
                  <a:lnTo>
                    <a:pt x="388" y="1109"/>
                  </a:lnTo>
                  <a:lnTo>
                    <a:pt x="360" y="1159"/>
                  </a:lnTo>
                  <a:lnTo>
                    <a:pt x="331" y="1209"/>
                  </a:lnTo>
                  <a:lnTo>
                    <a:pt x="302" y="1261"/>
                  </a:lnTo>
                  <a:lnTo>
                    <a:pt x="274" y="1315"/>
                  </a:lnTo>
                  <a:lnTo>
                    <a:pt x="243" y="1368"/>
                  </a:lnTo>
                  <a:lnTo>
                    <a:pt x="215" y="1423"/>
                  </a:lnTo>
                  <a:lnTo>
                    <a:pt x="187" y="1477"/>
                  </a:lnTo>
                  <a:lnTo>
                    <a:pt x="159" y="1529"/>
                  </a:lnTo>
                  <a:lnTo>
                    <a:pt x="133" y="1582"/>
                  </a:lnTo>
                  <a:lnTo>
                    <a:pt x="108" y="1631"/>
                  </a:lnTo>
                  <a:lnTo>
                    <a:pt x="85" y="1680"/>
                  </a:lnTo>
                  <a:lnTo>
                    <a:pt x="64" y="1726"/>
                  </a:lnTo>
                  <a:lnTo>
                    <a:pt x="45" y="1769"/>
                  </a:lnTo>
                  <a:lnTo>
                    <a:pt x="30" y="1808"/>
                  </a:lnTo>
                  <a:lnTo>
                    <a:pt x="17" y="1845"/>
                  </a:lnTo>
                  <a:lnTo>
                    <a:pt x="7" y="1876"/>
                  </a:lnTo>
                  <a:lnTo>
                    <a:pt x="1" y="1902"/>
                  </a:lnTo>
                  <a:lnTo>
                    <a:pt x="0" y="1925"/>
                  </a:lnTo>
                  <a:lnTo>
                    <a:pt x="0" y="3849"/>
                  </a:lnTo>
                  <a:lnTo>
                    <a:pt x="3" y="3907"/>
                  </a:lnTo>
                  <a:lnTo>
                    <a:pt x="14" y="3962"/>
                  </a:lnTo>
                  <a:lnTo>
                    <a:pt x="31" y="4015"/>
                  </a:lnTo>
                  <a:lnTo>
                    <a:pt x="53" y="4065"/>
                  </a:lnTo>
                  <a:lnTo>
                    <a:pt x="82" y="4111"/>
                  </a:lnTo>
                  <a:lnTo>
                    <a:pt x="116" y="4154"/>
                  </a:lnTo>
                  <a:lnTo>
                    <a:pt x="154" y="4192"/>
                  </a:lnTo>
                  <a:lnTo>
                    <a:pt x="197" y="4226"/>
                  </a:lnTo>
                  <a:lnTo>
                    <a:pt x="243" y="4255"/>
                  </a:lnTo>
                  <a:lnTo>
                    <a:pt x="293" y="4277"/>
                  </a:lnTo>
                  <a:lnTo>
                    <a:pt x="347" y="4294"/>
                  </a:lnTo>
                  <a:lnTo>
                    <a:pt x="402" y="4305"/>
                  </a:lnTo>
                  <a:lnTo>
                    <a:pt x="460" y="4308"/>
                  </a:lnTo>
                  <a:lnTo>
                    <a:pt x="1275" y="4308"/>
                  </a:lnTo>
                  <a:lnTo>
                    <a:pt x="1333" y="4305"/>
                  </a:lnTo>
                  <a:lnTo>
                    <a:pt x="1388" y="4294"/>
                  </a:lnTo>
                  <a:lnTo>
                    <a:pt x="1441" y="4277"/>
                  </a:lnTo>
                  <a:lnTo>
                    <a:pt x="1491" y="4255"/>
                  </a:lnTo>
                  <a:lnTo>
                    <a:pt x="1537" y="4226"/>
                  </a:lnTo>
                  <a:lnTo>
                    <a:pt x="1580" y="4192"/>
                  </a:lnTo>
                  <a:lnTo>
                    <a:pt x="1618" y="4154"/>
                  </a:lnTo>
                  <a:lnTo>
                    <a:pt x="1652" y="4111"/>
                  </a:lnTo>
                  <a:lnTo>
                    <a:pt x="1681" y="4065"/>
                  </a:lnTo>
                  <a:lnTo>
                    <a:pt x="1704" y="4015"/>
                  </a:lnTo>
                  <a:lnTo>
                    <a:pt x="1721" y="3962"/>
                  </a:lnTo>
                  <a:lnTo>
                    <a:pt x="1731" y="3907"/>
                  </a:lnTo>
                  <a:lnTo>
                    <a:pt x="1735" y="3849"/>
                  </a:lnTo>
                  <a:lnTo>
                    <a:pt x="1735" y="1925"/>
                  </a:lnTo>
                  <a:lnTo>
                    <a:pt x="1732" y="1902"/>
                  </a:lnTo>
                  <a:lnTo>
                    <a:pt x="1727" y="1876"/>
                  </a:lnTo>
                  <a:lnTo>
                    <a:pt x="1717" y="1843"/>
                  </a:lnTo>
                  <a:lnTo>
                    <a:pt x="1704" y="1808"/>
                  </a:lnTo>
                  <a:lnTo>
                    <a:pt x="1688" y="1768"/>
                  </a:lnTo>
                  <a:lnTo>
                    <a:pt x="1668" y="1724"/>
                  </a:lnTo>
                  <a:lnTo>
                    <a:pt x="1647" y="1677"/>
                  </a:lnTo>
                  <a:lnTo>
                    <a:pt x="1624" y="1629"/>
                  </a:lnTo>
                  <a:lnTo>
                    <a:pt x="1599" y="1578"/>
                  </a:lnTo>
                  <a:lnTo>
                    <a:pt x="1571" y="1525"/>
                  </a:lnTo>
                  <a:lnTo>
                    <a:pt x="1544" y="1472"/>
                  </a:lnTo>
                  <a:lnTo>
                    <a:pt x="1515" y="1418"/>
                  </a:lnTo>
                  <a:lnTo>
                    <a:pt x="1485" y="1363"/>
                  </a:lnTo>
                  <a:lnTo>
                    <a:pt x="1455" y="1309"/>
                  </a:lnTo>
                  <a:lnTo>
                    <a:pt x="1426" y="1256"/>
                  </a:lnTo>
                  <a:lnTo>
                    <a:pt x="1396" y="1203"/>
                  </a:lnTo>
                  <a:lnTo>
                    <a:pt x="1367" y="1154"/>
                  </a:lnTo>
                  <a:lnTo>
                    <a:pt x="1339" y="1105"/>
                  </a:lnTo>
                  <a:lnTo>
                    <a:pt x="1313" y="1059"/>
                  </a:lnTo>
                  <a:lnTo>
                    <a:pt x="1288" y="1016"/>
                  </a:lnTo>
                  <a:lnTo>
                    <a:pt x="1266" y="977"/>
                  </a:lnTo>
                  <a:lnTo>
                    <a:pt x="1245" y="941"/>
                  </a:lnTo>
                  <a:lnTo>
                    <a:pt x="1226" y="910"/>
                  </a:lnTo>
                  <a:lnTo>
                    <a:pt x="1212" y="884"/>
                  </a:lnTo>
                  <a:close/>
                  <a:moveTo>
                    <a:pt x="529" y="231"/>
                  </a:moveTo>
                  <a:lnTo>
                    <a:pt x="532" y="204"/>
                  </a:lnTo>
                  <a:lnTo>
                    <a:pt x="541" y="180"/>
                  </a:lnTo>
                  <a:lnTo>
                    <a:pt x="554" y="159"/>
                  </a:lnTo>
                  <a:lnTo>
                    <a:pt x="572" y="140"/>
                  </a:lnTo>
                  <a:lnTo>
                    <a:pt x="593" y="127"/>
                  </a:lnTo>
                  <a:lnTo>
                    <a:pt x="617" y="118"/>
                  </a:lnTo>
                  <a:lnTo>
                    <a:pt x="644" y="115"/>
                  </a:lnTo>
                  <a:lnTo>
                    <a:pt x="1090" y="115"/>
                  </a:lnTo>
                  <a:lnTo>
                    <a:pt x="1118" y="118"/>
                  </a:lnTo>
                  <a:lnTo>
                    <a:pt x="1141" y="127"/>
                  </a:lnTo>
                  <a:lnTo>
                    <a:pt x="1162" y="140"/>
                  </a:lnTo>
                  <a:lnTo>
                    <a:pt x="1181" y="159"/>
                  </a:lnTo>
                  <a:lnTo>
                    <a:pt x="1194" y="180"/>
                  </a:lnTo>
                  <a:lnTo>
                    <a:pt x="1203" y="204"/>
                  </a:lnTo>
                  <a:lnTo>
                    <a:pt x="1206" y="231"/>
                  </a:lnTo>
                  <a:lnTo>
                    <a:pt x="1206" y="690"/>
                  </a:lnTo>
                  <a:lnTo>
                    <a:pt x="1203" y="716"/>
                  </a:lnTo>
                  <a:lnTo>
                    <a:pt x="1194" y="740"/>
                  </a:lnTo>
                  <a:lnTo>
                    <a:pt x="1181" y="761"/>
                  </a:lnTo>
                  <a:lnTo>
                    <a:pt x="1162" y="779"/>
                  </a:lnTo>
                  <a:lnTo>
                    <a:pt x="1141" y="792"/>
                  </a:lnTo>
                  <a:lnTo>
                    <a:pt x="1118" y="801"/>
                  </a:lnTo>
                  <a:lnTo>
                    <a:pt x="1090" y="804"/>
                  </a:lnTo>
                  <a:lnTo>
                    <a:pt x="644" y="804"/>
                  </a:lnTo>
                  <a:lnTo>
                    <a:pt x="617" y="801"/>
                  </a:lnTo>
                  <a:lnTo>
                    <a:pt x="593" y="792"/>
                  </a:lnTo>
                  <a:lnTo>
                    <a:pt x="572" y="779"/>
                  </a:lnTo>
                  <a:lnTo>
                    <a:pt x="554" y="761"/>
                  </a:lnTo>
                  <a:lnTo>
                    <a:pt x="541" y="740"/>
                  </a:lnTo>
                  <a:lnTo>
                    <a:pt x="532" y="716"/>
                  </a:lnTo>
                  <a:lnTo>
                    <a:pt x="529" y="690"/>
                  </a:lnTo>
                  <a:lnTo>
                    <a:pt x="529" y="231"/>
                  </a:lnTo>
                  <a:close/>
                  <a:moveTo>
                    <a:pt x="1090" y="919"/>
                  </a:moveTo>
                  <a:lnTo>
                    <a:pt x="1099" y="919"/>
                  </a:lnTo>
                  <a:lnTo>
                    <a:pt x="1126" y="964"/>
                  </a:lnTo>
                  <a:lnTo>
                    <a:pt x="1152" y="1011"/>
                  </a:lnTo>
                  <a:lnTo>
                    <a:pt x="1181" y="1059"/>
                  </a:lnTo>
                  <a:lnTo>
                    <a:pt x="1209" y="1110"/>
                  </a:lnTo>
                  <a:lnTo>
                    <a:pt x="1240" y="1161"/>
                  </a:lnTo>
                  <a:lnTo>
                    <a:pt x="1270" y="1212"/>
                  </a:lnTo>
                  <a:lnTo>
                    <a:pt x="1300" y="1265"/>
                  </a:lnTo>
                  <a:lnTo>
                    <a:pt x="1330" y="1317"/>
                  </a:lnTo>
                  <a:lnTo>
                    <a:pt x="1360" y="1368"/>
                  </a:lnTo>
                  <a:lnTo>
                    <a:pt x="1389" y="1418"/>
                  </a:lnTo>
                  <a:lnTo>
                    <a:pt x="1417" y="1466"/>
                  </a:lnTo>
                  <a:lnTo>
                    <a:pt x="1444" y="1514"/>
                  </a:lnTo>
                  <a:lnTo>
                    <a:pt x="1469" y="1558"/>
                  </a:lnTo>
                  <a:lnTo>
                    <a:pt x="1493" y="1600"/>
                  </a:lnTo>
                  <a:lnTo>
                    <a:pt x="1515" y="1639"/>
                  </a:lnTo>
                  <a:lnTo>
                    <a:pt x="1535" y="1675"/>
                  </a:lnTo>
                  <a:lnTo>
                    <a:pt x="1553" y="1705"/>
                  </a:lnTo>
                  <a:lnTo>
                    <a:pt x="1567" y="1732"/>
                  </a:lnTo>
                  <a:lnTo>
                    <a:pt x="1579" y="1754"/>
                  </a:lnTo>
                  <a:lnTo>
                    <a:pt x="1587" y="1771"/>
                  </a:lnTo>
                  <a:lnTo>
                    <a:pt x="1594" y="1782"/>
                  </a:lnTo>
                  <a:lnTo>
                    <a:pt x="1559" y="1786"/>
                  </a:lnTo>
                  <a:lnTo>
                    <a:pt x="1519" y="1790"/>
                  </a:lnTo>
                  <a:lnTo>
                    <a:pt x="1470" y="1795"/>
                  </a:lnTo>
                  <a:lnTo>
                    <a:pt x="1415" y="1800"/>
                  </a:lnTo>
                  <a:lnTo>
                    <a:pt x="1355" y="1805"/>
                  </a:lnTo>
                  <a:lnTo>
                    <a:pt x="1289" y="1811"/>
                  </a:lnTo>
                  <a:lnTo>
                    <a:pt x="1221" y="1816"/>
                  </a:lnTo>
                  <a:lnTo>
                    <a:pt x="1149" y="1821"/>
                  </a:lnTo>
                  <a:lnTo>
                    <a:pt x="1076" y="1825"/>
                  </a:lnTo>
                  <a:lnTo>
                    <a:pt x="1001" y="1828"/>
                  </a:lnTo>
                  <a:lnTo>
                    <a:pt x="926" y="1830"/>
                  </a:lnTo>
                  <a:lnTo>
                    <a:pt x="853" y="1832"/>
                  </a:lnTo>
                  <a:lnTo>
                    <a:pt x="789" y="1830"/>
                  </a:lnTo>
                  <a:lnTo>
                    <a:pt x="722" y="1828"/>
                  </a:lnTo>
                  <a:lnTo>
                    <a:pt x="655" y="1824"/>
                  </a:lnTo>
                  <a:lnTo>
                    <a:pt x="588" y="1819"/>
                  </a:lnTo>
                  <a:lnTo>
                    <a:pt x="521" y="1813"/>
                  </a:lnTo>
                  <a:lnTo>
                    <a:pt x="456" y="1807"/>
                  </a:lnTo>
                  <a:lnTo>
                    <a:pt x="394" y="1799"/>
                  </a:lnTo>
                  <a:lnTo>
                    <a:pt x="335" y="1791"/>
                  </a:lnTo>
                  <a:lnTo>
                    <a:pt x="280" y="1785"/>
                  </a:lnTo>
                  <a:lnTo>
                    <a:pt x="232" y="1777"/>
                  </a:lnTo>
                  <a:lnTo>
                    <a:pt x="188" y="1770"/>
                  </a:lnTo>
                  <a:lnTo>
                    <a:pt x="152" y="1765"/>
                  </a:lnTo>
                  <a:lnTo>
                    <a:pt x="158" y="1753"/>
                  </a:lnTo>
                  <a:lnTo>
                    <a:pt x="167" y="1735"/>
                  </a:lnTo>
                  <a:lnTo>
                    <a:pt x="180" y="1711"/>
                  </a:lnTo>
                  <a:lnTo>
                    <a:pt x="196" y="1684"/>
                  </a:lnTo>
                  <a:lnTo>
                    <a:pt x="215" y="1650"/>
                  </a:lnTo>
                  <a:lnTo>
                    <a:pt x="234" y="1613"/>
                  </a:lnTo>
                  <a:lnTo>
                    <a:pt x="258" y="1572"/>
                  </a:lnTo>
                  <a:lnTo>
                    <a:pt x="283" y="1528"/>
                  </a:lnTo>
                  <a:lnTo>
                    <a:pt x="309" y="1481"/>
                  </a:lnTo>
                  <a:lnTo>
                    <a:pt x="336" y="1432"/>
                  </a:lnTo>
                  <a:lnTo>
                    <a:pt x="365" y="1381"/>
                  </a:lnTo>
                  <a:lnTo>
                    <a:pt x="395" y="1329"/>
                  </a:lnTo>
                  <a:lnTo>
                    <a:pt x="426" y="1275"/>
                  </a:lnTo>
                  <a:lnTo>
                    <a:pt x="456" y="1222"/>
                  </a:lnTo>
                  <a:lnTo>
                    <a:pt x="486" y="1169"/>
                  </a:lnTo>
                  <a:lnTo>
                    <a:pt x="516" y="1116"/>
                  </a:lnTo>
                  <a:lnTo>
                    <a:pt x="546" y="1065"/>
                  </a:lnTo>
                  <a:lnTo>
                    <a:pt x="575" y="1013"/>
                  </a:lnTo>
                  <a:lnTo>
                    <a:pt x="603" y="965"/>
                  </a:lnTo>
                  <a:lnTo>
                    <a:pt x="629" y="919"/>
                  </a:lnTo>
                  <a:lnTo>
                    <a:pt x="1090" y="919"/>
                  </a:lnTo>
                  <a:close/>
                  <a:moveTo>
                    <a:pt x="1409" y="2439"/>
                  </a:moveTo>
                  <a:lnTo>
                    <a:pt x="1413" y="2439"/>
                  </a:lnTo>
                  <a:lnTo>
                    <a:pt x="1415" y="2438"/>
                  </a:lnTo>
                  <a:lnTo>
                    <a:pt x="1417" y="2435"/>
                  </a:lnTo>
                  <a:lnTo>
                    <a:pt x="1418" y="2431"/>
                  </a:lnTo>
                  <a:lnTo>
                    <a:pt x="1418" y="2148"/>
                  </a:lnTo>
                  <a:lnTo>
                    <a:pt x="1432" y="2148"/>
                  </a:lnTo>
                  <a:lnTo>
                    <a:pt x="1432" y="2431"/>
                  </a:lnTo>
                  <a:lnTo>
                    <a:pt x="1432" y="2436"/>
                  </a:lnTo>
                  <a:lnTo>
                    <a:pt x="1431" y="2442"/>
                  </a:lnTo>
                  <a:lnTo>
                    <a:pt x="1430" y="2446"/>
                  </a:lnTo>
                  <a:lnTo>
                    <a:pt x="1427" y="2448"/>
                  </a:lnTo>
                  <a:lnTo>
                    <a:pt x="1424" y="2451"/>
                  </a:lnTo>
                  <a:lnTo>
                    <a:pt x="1420" y="2452"/>
                  </a:lnTo>
                  <a:lnTo>
                    <a:pt x="1409" y="2455"/>
                  </a:lnTo>
                  <a:lnTo>
                    <a:pt x="1392" y="2455"/>
                  </a:lnTo>
                  <a:lnTo>
                    <a:pt x="1367" y="2455"/>
                  </a:lnTo>
                  <a:lnTo>
                    <a:pt x="1365" y="2450"/>
                  </a:lnTo>
                  <a:lnTo>
                    <a:pt x="1363" y="2444"/>
                  </a:lnTo>
                  <a:lnTo>
                    <a:pt x="1361" y="2439"/>
                  </a:lnTo>
                  <a:lnTo>
                    <a:pt x="1382" y="2440"/>
                  </a:lnTo>
                  <a:lnTo>
                    <a:pt x="1400" y="2440"/>
                  </a:lnTo>
                  <a:lnTo>
                    <a:pt x="1409" y="2439"/>
                  </a:lnTo>
                  <a:close/>
                  <a:moveTo>
                    <a:pt x="1354" y="2362"/>
                  </a:moveTo>
                  <a:lnTo>
                    <a:pt x="1354" y="2193"/>
                  </a:lnTo>
                  <a:lnTo>
                    <a:pt x="1368" y="2193"/>
                  </a:lnTo>
                  <a:lnTo>
                    <a:pt x="1368" y="2362"/>
                  </a:lnTo>
                  <a:lnTo>
                    <a:pt x="1354" y="2362"/>
                  </a:lnTo>
                  <a:close/>
                  <a:moveTo>
                    <a:pt x="1326" y="2302"/>
                  </a:moveTo>
                  <a:lnTo>
                    <a:pt x="1317" y="2315"/>
                  </a:lnTo>
                  <a:lnTo>
                    <a:pt x="1297" y="2302"/>
                  </a:lnTo>
                  <a:lnTo>
                    <a:pt x="1274" y="2286"/>
                  </a:lnTo>
                  <a:lnTo>
                    <a:pt x="1247" y="2272"/>
                  </a:lnTo>
                  <a:lnTo>
                    <a:pt x="1217" y="2290"/>
                  </a:lnTo>
                  <a:lnTo>
                    <a:pt x="1183" y="2306"/>
                  </a:lnTo>
                  <a:lnTo>
                    <a:pt x="1147" y="2317"/>
                  </a:lnTo>
                  <a:lnTo>
                    <a:pt x="1145" y="2313"/>
                  </a:lnTo>
                  <a:lnTo>
                    <a:pt x="1143" y="2309"/>
                  </a:lnTo>
                  <a:lnTo>
                    <a:pt x="1140" y="2306"/>
                  </a:lnTo>
                  <a:lnTo>
                    <a:pt x="1136" y="2303"/>
                  </a:lnTo>
                  <a:lnTo>
                    <a:pt x="1173" y="2294"/>
                  </a:lnTo>
                  <a:lnTo>
                    <a:pt x="1204" y="2281"/>
                  </a:lnTo>
                  <a:lnTo>
                    <a:pt x="1233" y="2264"/>
                  </a:lnTo>
                  <a:lnTo>
                    <a:pt x="1203" y="2247"/>
                  </a:lnTo>
                  <a:lnTo>
                    <a:pt x="1173" y="2232"/>
                  </a:lnTo>
                  <a:lnTo>
                    <a:pt x="1182" y="2220"/>
                  </a:lnTo>
                  <a:lnTo>
                    <a:pt x="1245" y="2253"/>
                  </a:lnTo>
                  <a:lnTo>
                    <a:pt x="1259" y="2239"/>
                  </a:lnTo>
                  <a:lnTo>
                    <a:pt x="1271" y="2222"/>
                  </a:lnTo>
                  <a:lnTo>
                    <a:pt x="1280" y="2202"/>
                  </a:lnTo>
                  <a:lnTo>
                    <a:pt x="1145" y="2202"/>
                  </a:lnTo>
                  <a:lnTo>
                    <a:pt x="1145" y="2186"/>
                  </a:lnTo>
                  <a:lnTo>
                    <a:pt x="1238" y="2186"/>
                  </a:lnTo>
                  <a:lnTo>
                    <a:pt x="1228" y="2168"/>
                  </a:lnTo>
                  <a:lnTo>
                    <a:pt x="1216" y="2150"/>
                  </a:lnTo>
                  <a:lnTo>
                    <a:pt x="1230" y="2145"/>
                  </a:lnTo>
                  <a:lnTo>
                    <a:pt x="1240" y="2159"/>
                  </a:lnTo>
                  <a:lnTo>
                    <a:pt x="1249" y="2173"/>
                  </a:lnTo>
                  <a:lnTo>
                    <a:pt x="1255" y="2186"/>
                  </a:lnTo>
                  <a:lnTo>
                    <a:pt x="1333" y="2186"/>
                  </a:lnTo>
                  <a:lnTo>
                    <a:pt x="1333" y="2202"/>
                  </a:lnTo>
                  <a:lnTo>
                    <a:pt x="1297" y="2202"/>
                  </a:lnTo>
                  <a:lnTo>
                    <a:pt x="1287" y="2224"/>
                  </a:lnTo>
                  <a:lnTo>
                    <a:pt x="1274" y="2244"/>
                  </a:lnTo>
                  <a:lnTo>
                    <a:pt x="1259" y="2261"/>
                  </a:lnTo>
                  <a:lnTo>
                    <a:pt x="1284" y="2275"/>
                  </a:lnTo>
                  <a:lnTo>
                    <a:pt x="1308" y="2290"/>
                  </a:lnTo>
                  <a:lnTo>
                    <a:pt x="1326" y="2302"/>
                  </a:lnTo>
                  <a:close/>
                  <a:moveTo>
                    <a:pt x="1288" y="2312"/>
                  </a:moveTo>
                  <a:lnTo>
                    <a:pt x="1288" y="2456"/>
                  </a:lnTo>
                  <a:lnTo>
                    <a:pt x="1272" y="2456"/>
                  </a:lnTo>
                  <a:lnTo>
                    <a:pt x="1272" y="2312"/>
                  </a:lnTo>
                  <a:lnTo>
                    <a:pt x="1288" y="2312"/>
                  </a:lnTo>
                  <a:close/>
                  <a:moveTo>
                    <a:pt x="1206" y="2312"/>
                  </a:moveTo>
                  <a:lnTo>
                    <a:pt x="1206" y="2349"/>
                  </a:lnTo>
                  <a:lnTo>
                    <a:pt x="1206" y="2367"/>
                  </a:lnTo>
                  <a:lnTo>
                    <a:pt x="1202" y="2385"/>
                  </a:lnTo>
                  <a:lnTo>
                    <a:pt x="1196" y="2404"/>
                  </a:lnTo>
                  <a:lnTo>
                    <a:pt x="1186" y="2422"/>
                  </a:lnTo>
                  <a:lnTo>
                    <a:pt x="1170" y="2439"/>
                  </a:lnTo>
                  <a:lnTo>
                    <a:pt x="1148" y="2455"/>
                  </a:lnTo>
                  <a:lnTo>
                    <a:pt x="1145" y="2451"/>
                  </a:lnTo>
                  <a:lnTo>
                    <a:pt x="1141" y="2447"/>
                  </a:lnTo>
                  <a:lnTo>
                    <a:pt x="1137" y="2444"/>
                  </a:lnTo>
                  <a:lnTo>
                    <a:pt x="1158" y="2429"/>
                  </a:lnTo>
                  <a:lnTo>
                    <a:pt x="1173" y="2414"/>
                  </a:lnTo>
                  <a:lnTo>
                    <a:pt x="1182" y="2397"/>
                  </a:lnTo>
                  <a:lnTo>
                    <a:pt x="1187" y="2381"/>
                  </a:lnTo>
                  <a:lnTo>
                    <a:pt x="1190" y="2364"/>
                  </a:lnTo>
                  <a:lnTo>
                    <a:pt x="1191" y="2349"/>
                  </a:lnTo>
                  <a:lnTo>
                    <a:pt x="1191" y="2312"/>
                  </a:lnTo>
                  <a:lnTo>
                    <a:pt x="1206" y="2312"/>
                  </a:lnTo>
                  <a:close/>
                  <a:moveTo>
                    <a:pt x="1046" y="2421"/>
                  </a:moveTo>
                  <a:lnTo>
                    <a:pt x="1036" y="2430"/>
                  </a:lnTo>
                  <a:lnTo>
                    <a:pt x="1022" y="2422"/>
                  </a:lnTo>
                  <a:lnTo>
                    <a:pt x="1004" y="2414"/>
                  </a:lnTo>
                  <a:lnTo>
                    <a:pt x="985" y="2406"/>
                  </a:lnTo>
                  <a:lnTo>
                    <a:pt x="966" y="2398"/>
                  </a:lnTo>
                  <a:lnTo>
                    <a:pt x="950" y="2413"/>
                  </a:lnTo>
                  <a:lnTo>
                    <a:pt x="929" y="2423"/>
                  </a:lnTo>
                  <a:lnTo>
                    <a:pt x="904" y="2433"/>
                  </a:lnTo>
                  <a:lnTo>
                    <a:pt x="901" y="2430"/>
                  </a:lnTo>
                  <a:lnTo>
                    <a:pt x="900" y="2427"/>
                  </a:lnTo>
                  <a:lnTo>
                    <a:pt x="897" y="2425"/>
                  </a:lnTo>
                  <a:lnTo>
                    <a:pt x="895" y="2422"/>
                  </a:lnTo>
                  <a:lnTo>
                    <a:pt x="921" y="2413"/>
                  </a:lnTo>
                  <a:lnTo>
                    <a:pt x="942" y="2402"/>
                  </a:lnTo>
                  <a:lnTo>
                    <a:pt x="958" y="2388"/>
                  </a:lnTo>
                  <a:lnTo>
                    <a:pt x="967" y="2371"/>
                  </a:lnTo>
                  <a:lnTo>
                    <a:pt x="983" y="2371"/>
                  </a:lnTo>
                  <a:lnTo>
                    <a:pt x="979" y="2380"/>
                  </a:lnTo>
                  <a:lnTo>
                    <a:pt x="973" y="2388"/>
                  </a:lnTo>
                  <a:lnTo>
                    <a:pt x="993" y="2396"/>
                  </a:lnTo>
                  <a:lnTo>
                    <a:pt x="1013" y="2405"/>
                  </a:lnTo>
                  <a:lnTo>
                    <a:pt x="1031" y="2413"/>
                  </a:lnTo>
                  <a:lnTo>
                    <a:pt x="1046" y="2421"/>
                  </a:lnTo>
                  <a:close/>
                  <a:moveTo>
                    <a:pt x="1056" y="2439"/>
                  </a:moveTo>
                  <a:lnTo>
                    <a:pt x="1059" y="2439"/>
                  </a:lnTo>
                  <a:lnTo>
                    <a:pt x="1061" y="2438"/>
                  </a:lnTo>
                  <a:lnTo>
                    <a:pt x="1061" y="2436"/>
                  </a:lnTo>
                  <a:lnTo>
                    <a:pt x="1063" y="2434"/>
                  </a:lnTo>
                  <a:lnTo>
                    <a:pt x="1063" y="2334"/>
                  </a:lnTo>
                  <a:lnTo>
                    <a:pt x="976" y="2334"/>
                  </a:lnTo>
                  <a:lnTo>
                    <a:pt x="975" y="2340"/>
                  </a:lnTo>
                  <a:lnTo>
                    <a:pt x="972" y="2344"/>
                  </a:lnTo>
                  <a:lnTo>
                    <a:pt x="992" y="2351"/>
                  </a:lnTo>
                  <a:lnTo>
                    <a:pt x="1014" y="2359"/>
                  </a:lnTo>
                  <a:lnTo>
                    <a:pt x="1034" y="2368"/>
                  </a:lnTo>
                  <a:lnTo>
                    <a:pt x="1050" y="2376"/>
                  </a:lnTo>
                  <a:lnTo>
                    <a:pt x="1040" y="2385"/>
                  </a:lnTo>
                  <a:lnTo>
                    <a:pt x="1025" y="2378"/>
                  </a:lnTo>
                  <a:lnTo>
                    <a:pt x="1005" y="2370"/>
                  </a:lnTo>
                  <a:lnTo>
                    <a:pt x="985" y="2361"/>
                  </a:lnTo>
                  <a:lnTo>
                    <a:pt x="964" y="2354"/>
                  </a:lnTo>
                  <a:lnTo>
                    <a:pt x="949" y="2367"/>
                  </a:lnTo>
                  <a:lnTo>
                    <a:pt x="929" y="2378"/>
                  </a:lnTo>
                  <a:lnTo>
                    <a:pt x="903" y="2384"/>
                  </a:lnTo>
                  <a:lnTo>
                    <a:pt x="900" y="2381"/>
                  </a:lnTo>
                  <a:lnTo>
                    <a:pt x="897" y="2378"/>
                  </a:lnTo>
                  <a:lnTo>
                    <a:pt x="895" y="2375"/>
                  </a:lnTo>
                  <a:lnTo>
                    <a:pt x="918" y="2367"/>
                  </a:lnTo>
                  <a:lnTo>
                    <a:pt x="937" y="2359"/>
                  </a:lnTo>
                  <a:lnTo>
                    <a:pt x="950" y="2347"/>
                  </a:lnTo>
                  <a:lnTo>
                    <a:pt x="960" y="2334"/>
                  </a:lnTo>
                  <a:lnTo>
                    <a:pt x="882" y="2334"/>
                  </a:lnTo>
                  <a:lnTo>
                    <a:pt x="882" y="2453"/>
                  </a:lnTo>
                  <a:lnTo>
                    <a:pt x="866" y="2453"/>
                  </a:lnTo>
                  <a:lnTo>
                    <a:pt x="866" y="2321"/>
                  </a:lnTo>
                  <a:lnTo>
                    <a:pt x="966" y="2321"/>
                  </a:lnTo>
                  <a:lnTo>
                    <a:pt x="971" y="2300"/>
                  </a:lnTo>
                  <a:lnTo>
                    <a:pt x="985" y="2300"/>
                  </a:lnTo>
                  <a:lnTo>
                    <a:pt x="981" y="2321"/>
                  </a:lnTo>
                  <a:lnTo>
                    <a:pt x="1078" y="2321"/>
                  </a:lnTo>
                  <a:lnTo>
                    <a:pt x="1078" y="2434"/>
                  </a:lnTo>
                  <a:lnTo>
                    <a:pt x="1077" y="2439"/>
                  </a:lnTo>
                  <a:lnTo>
                    <a:pt x="1077" y="2443"/>
                  </a:lnTo>
                  <a:lnTo>
                    <a:pt x="1074" y="2447"/>
                  </a:lnTo>
                  <a:lnTo>
                    <a:pt x="1072" y="2450"/>
                  </a:lnTo>
                  <a:lnTo>
                    <a:pt x="1068" y="2451"/>
                  </a:lnTo>
                  <a:lnTo>
                    <a:pt x="1056" y="2452"/>
                  </a:lnTo>
                  <a:lnTo>
                    <a:pt x="1039" y="2453"/>
                  </a:lnTo>
                  <a:lnTo>
                    <a:pt x="1017" y="2453"/>
                  </a:lnTo>
                  <a:lnTo>
                    <a:pt x="1015" y="2448"/>
                  </a:lnTo>
                  <a:lnTo>
                    <a:pt x="1013" y="2444"/>
                  </a:lnTo>
                  <a:lnTo>
                    <a:pt x="1012" y="2439"/>
                  </a:lnTo>
                  <a:lnTo>
                    <a:pt x="1031" y="2440"/>
                  </a:lnTo>
                  <a:lnTo>
                    <a:pt x="1047" y="2440"/>
                  </a:lnTo>
                  <a:lnTo>
                    <a:pt x="1056" y="2439"/>
                  </a:lnTo>
                  <a:close/>
                  <a:moveTo>
                    <a:pt x="862" y="2268"/>
                  </a:moveTo>
                  <a:lnTo>
                    <a:pt x="859" y="2266"/>
                  </a:lnTo>
                  <a:lnTo>
                    <a:pt x="858" y="2264"/>
                  </a:lnTo>
                  <a:lnTo>
                    <a:pt x="856" y="2261"/>
                  </a:lnTo>
                  <a:lnTo>
                    <a:pt x="853" y="2258"/>
                  </a:lnTo>
                  <a:lnTo>
                    <a:pt x="850" y="2257"/>
                  </a:lnTo>
                  <a:lnTo>
                    <a:pt x="876" y="2239"/>
                  </a:lnTo>
                  <a:lnTo>
                    <a:pt x="900" y="2218"/>
                  </a:lnTo>
                  <a:lnTo>
                    <a:pt x="918" y="2194"/>
                  </a:lnTo>
                  <a:lnTo>
                    <a:pt x="933" y="2200"/>
                  </a:lnTo>
                  <a:lnTo>
                    <a:pt x="920" y="2217"/>
                  </a:lnTo>
                  <a:lnTo>
                    <a:pt x="904" y="2234"/>
                  </a:lnTo>
                  <a:lnTo>
                    <a:pt x="904" y="2307"/>
                  </a:lnTo>
                  <a:lnTo>
                    <a:pt x="888" y="2307"/>
                  </a:lnTo>
                  <a:lnTo>
                    <a:pt x="888" y="2248"/>
                  </a:lnTo>
                  <a:lnTo>
                    <a:pt x="875" y="2258"/>
                  </a:lnTo>
                  <a:lnTo>
                    <a:pt x="862" y="2268"/>
                  </a:lnTo>
                  <a:close/>
                  <a:moveTo>
                    <a:pt x="938" y="2257"/>
                  </a:moveTo>
                  <a:lnTo>
                    <a:pt x="947" y="2248"/>
                  </a:lnTo>
                  <a:lnTo>
                    <a:pt x="966" y="2256"/>
                  </a:lnTo>
                  <a:lnTo>
                    <a:pt x="984" y="2265"/>
                  </a:lnTo>
                  <a:lnTo>
                    <a:pt x="998" y="2273"/>
                  </a:lnTo>
                  <a:lnTo>
                    <a:pt x="989" y="2283"/>
                  </a:lnTo>
                  <a:lnTo>
                    <a:pt x="975" y="2275"/>
                  </a:lnTo>
                  <a:lnTo>
                    <a:pt x="956" y="2266"/>
                  </a:lnTo>
                  <a:lnTo>
                    <a:pt x="938" y="2257"/>
                  </a:lnTo>
                  <a:close/>
                  <a:moveTo>
                    <a:pt x="1051" y="2236"/>
                  </a:moveTo>
                  <a:lnTo>
                    <a:pt x="1051" y="2286"/>
                  </a:lnTo>
                  <a:lnTo>
                    <a:pt x="1051" y="2291"/>
                  </a:lnTo>
                  <a:lnTo>
                    <a:pt x="1050" y="2295"/>
                  </a:lnTo>
                  <a:lnTo>
                    <a:pt x="1048" y="2298"/>
                  </a:lnTo>
                  <a:lnTo>
                    <a:pt x="1046" y="2299"/>
                  </a:lnTo>
                  <a:lnTo>
                    <a:pt x="1042" y="2302"/>
                  </a:lnTo>
                  <a:lnTo>
                    <a:pt x="1032" y="2303"/>
                  </a:lnTo>
                  <a:lnTo>
                    <a:pt x="1021" y="2303"/>
                  </a:lnTo>
                  <a:lnTo>
                    <a:pt x="1002" y="2303"/>
                  </a:lnTo>
                  <a:lnTo>
                    <a:pt x="1001" y="2299"/>
                  </a:lnTo>
                  <a:lnTo>
                    <a:pt x="998" y="2295"/>
                  </a:lnTo>
                  <a:lnTo>
                    <a:pt x="997" y="2291"/>
                  </a:lnTo>
                  <a:lnTo>
                    <a:pt x="1012" y="2291"/>
                  </a:lnTo>
                  <a:lnTo>
                    <a:pt x="1023" y="2291"/>
                  </a:lnTo>
                  <a:lnTo>
                    <a:pt x="1030" y="2291"/>
                  </a:lnTo>
                  <a:lnTo>
                    <a:pt x="1032" y="2291"/>
                  </a:lnTo>
                  <a:lnTo>
                    <a:pt x="1034" y="2290"/>
                  </a:lnTo>
                  <a:lnTo>
                    <a:pt x="1035" y="2289"/>
                  </a:lnTo>
                  <a:lnTo>
                    <a:pt x="1035" y="2286"/>
                  </a:lnTo>
                  <a:lnTo>
                    <a:pt x="1035" y="2236"/>
                  </a:lnTo>
                  <a:lnTo>
                    <a:pt x="932" y="2236"/>
                  </a:lnTo>
                  <a:lnTo>
                    <a:pt x="932" y="2223"/>
                  </a:lnTo>
                  <a:lnTo>
                    <a:pt x="1035" y="2223"/>
                  </a:lnTo>
                  <a:lnTo>
                    <a:pt x="1035" y="2197"/>
                  </a:lnTo>
                  <a:lnTo>
                    <a:pt x="1051" y="2197"/>
                  </a:lnTo>
                  <a:lnTo>
                    <a:pt x="1051" y="2223"/>
                  </a:lnTo>
                  <a:lnTo>
                    <a:pt x="1097" y="2223"/>
                  </a:lnTo>
                  <a:lnTo>
                    <a:pt x="1097" y="2236"/>
                  </a:lnTo>
                  <a:lnTo>
                    <a:pt x="1051" y="2236"/>
                  </a:lnTo>
                  <a:close/>
                  <a:moveTo>
                    <a:pt x="837" y="2189"/>
                  </a:moveTo>
                  <a:lnTo>
                    <a:pt x="837" y="2279"/>
                  </a:lnTo>
                  <a:lnTo>
                    <a:pt x="837" y="2307"/>
                  </a:lnTo>
                  <a:lnTo>
                    <a:pt x="836" y="2337"/>
                  </a:lnTo>
                  <a:lnTo>
                    <a:pt x="832" y="2368"/>
                  </a:lnTo>
                  <a:lnTo>
                    <a:pt x="827" y="2401"/>
                  </a:lnTo>
                  <a:lnTo>
                    <a:pt x="818" y="2431"/>
                  </a:lnTo>
                  <a:lnTo>
                    <a:pt x="806" y="2459"/>
                  </a:lnTo>
                  <a:lnTo>
                    <a:pt x="803" y="2456"/>
                  </a:lnTo>
                  <a:lnTo>
                    <a:pt x="799" y="2453"/>
                  </a:lnTo>
                  <a:lnTo>
                    <a:pt x="795" y="2451"/>
                  </a:lnTo>
                  <a:lnTo>
                    <a:pt x="793" y="2448"/>
                  </a:lnTo>
                  <a:lnTo>
                    <a:pt x="806" y="2417"/>
                  </a:lnTo>
                  <a:lnTo>
                    <a:pt x="814" y="2381"/>
                  </a:lnTo>
                  <a:lnTo>
                    <a:pt x="819" y="2346"/>
                  </a:lnTo>
                  <a:lnTo>
                    <a:pt x="820" y="2311"/>
                  </a:lnTo>
                  <a:lnTo>
                    <a:pt x="821" y="2279"/>
                  </a:lnTo>
                  <a:lnTo>
                    <a:pt x="821" y="2173"/>
                  </a:lnTo>
                  <a:lnTo>
                    <a:pt x="954" y="2173"/>
                  </a:lnTo>
                  <a:lnTo>
                    <a:pt x="947" y="2160"/>
                  </a:lnTo>
                  <a:lnTo>
                    <a:pt x="939" y="2147"/>
                  </a:lnTo>
                  <a:lnTo>
                    <a:pt x="954" y="2143"/>
                  </a:lnTo>
                  <a:lnTo>
                    <a:pt x="963" y="2158"/>
                  </a:lnTo>
                  <a:lnTo>
                    <a:pt x="972" y="2173"/>
                  </a:lnTo>
                  <a:lnTo>
                    <a:pt x="1101" y="2173"/>
                  </a:lnTo>
                  <a:lnTo>
                    <a:pt x="1101" y="2189"/>
                  </a:lnTo>
                  <a:lnTo>
                    <a:pt x="837" y="2189"/>
                  </a:lnTo>
                  <a:lnTo>
                    <a:pt x="837" y="2189"/>
                  </a:lnTo>
                  <a:close/>
                  <a:moveTo>
                    <a:pt x="735" y="2279"/>
                  </a:moveTo>
                  <a:lnTo>
                    <a:pt x="735" y="2289"/>
                  </a:lnTo>
                  <a:lnTo>
                    <a:pt x="734" y="2330"/>
                  </a:lnTo>
                  <a:lnTo>
                    <a:pt x="731" y="2366"/>
                  </a:lnTo>
                  <a:lnTo>
                    <a:pt x="730" y="2393"/>
                  </a:lnTo>
                  <a:lnTo>
                    <a:pt x="727" y="2414"/>
                  </a:lnTo>
                  <a:lnTo>
                    <a:pt x="724" y="2430"/>
                  </a:lnTo>
                  <a:lnTo>
                    <a:pt x="721" y="2440"/>
                  </a:lnTo>
                  <a:lnTo>
                    <a:pt x="717" y="2448"/>
                  </a:lnTo>
                  <a:lnTo>
                    <a:pt x="707" y="2455"/>
                  </a:lnTo>
                  <a:lnTo>
                    <a:pt x="694" y="2457"/>
                  </a:lnTo>
                  <a:lnTo>
                    <a:pt x="682" y="2457"/>
                  </a:lnTo>
                  <a:lnTo>
                    <a:pt x="665" y="2457"/>
                  </a:lnTo>
                  <a:lnTo>
                    <a:pt x="646" y="2456"/>
                  </a:lnTo>
                  <a:lnTo>
                    <a:pt x="646" y="2451"/>
                  </a:lnTo>
                  <a:lnTo>
                    <a:pt x="643" y="2444"/>
                  </a:lnTo>
                  <a:lnTo>
                    <a:pt x="642" y="2439"/>
                  </a:lnTo>
                  <a:lnTo>
                    <a:pt x="662" y="2440"/>
                  </a:lnTo>
                  <a:lnTo>
                    <a:pt x="679" y="2442"/>
                  </a:lnTo>
                  <a:lnTo>
                    <a:pt x="689" y="2442"/>
                  </a:lnTo>
                  <a:lnTo>
                    <a:pt x="694" y="2442"/>
                  </a:lnTo>
                  <a:lnTo>
                    <a:pt x="697" y="2442"/>
                  </a:lnTo>
                  <a:lnTo>
                    <a:pt x="700" y="2440"/>
                  </a:lnTo>
                  <a:lnTo>
                    <a:pt x="702" y="2438"/>
                  </a:lnTo>
                  <a:lnTo>
                    <a:pt x="706" y="2431"/>
                  </a:lnTo>
                  <a:lnTo>
                    <a:pt x="709" y="2418"/>
                  </a:lnTo>
                  <a:lnTo>
                    <a:pt x="713" y="2400"/>
                  </a:lnTo>
                  <a:lnTo>
                    <a:pt x="714" y="2374"/>
                  </a:lnTo>
                  <a:lnTo>
                    <a:pt x="717" y="2338"/>
                  </a:lnTo>
                  <a:lnTo>
                    <a:pt x="719" y="2295"/>
                  </a:lnTo>
                  <a:lnTo>
                    <a:pt x="629" y="2295"/>
                  </a:lnTo>
                  <a:lnTo>
                    <a:pt x="625" y="2324"/>
                  </a:lnTo>
                  <a:lnTo>
                    <a:pt x="618" y="2351"/>
                  </a:lnTo>
                  <a:lnTo>
                    <a:pt x="609" y="2376"/>
                  </a:lnTo>
                  <a:lnTo>
                    <a:pt x="597" y="2400"/>
                  </a:lnTo>
                  <a:lnTo>
                    <a:pt x="583" y="2422"/>
                  </a:lnTo>
                  <a:lnTo>
                    <a:pt x="565" y="2440"/>
                  </a:lnTo>
                  <a:lnTo>
                    <a:pt x="541" y="2456"/>
                  </a:lnTo>
                  <a:lnTo>
                    <a:pt x="538" y="2453"/>
                  </a:lnTo>
                  <a:lnTo>
                    <a:pt x="536" y="2451"/>
                  </a:lnTo>
                  <a:lnTo>
                    <a:pt x="532" y="2447"/>
                  </a:lnTo>
                  <a:lnTo>
                    <a:pt x="529" y="2444"/>
                  </a:lnTo>
                  <a:lnTo>
                    <a:pt x="553" y="2429"/>
                  </a:lnTo>
                  <a:lnTo>
                    <a:pt x="571" y="2410"/>
                  </a:lnTo>
                  <a:lnTo>
                    <a:pt x="585" y="2388"/>
                  </a:lnTo>
                  <a:lnTo>
                    <a:pt x="597" y="2364"/>
                  </a:lnTo>
                  <a:lnTo>
                    <a:pt x="605" y="2338"/>
                  </a:lnTo>
                  <a:lnTo>
                    <a:pt x="610" y="2311"/>
                  </a:lnTo>
                  <a:lnTo>
                    <a:pt x="613" y="2282"/>
                  </a:lnTo>
                  <a:lnTo>
                    <a:pt x="616" y="2252"/>
                  </a:lnTo>
                  <a:lnTo>
                    <a:pt x="617" y="2220"/>
                  </a:lnTo>
                  <a:lnTo>
                    <a:pt x="555" y="2220"/>
                  </a:lnTo>
                  <a:lnTo>
                    <a:pt x="555" y="2205"/>
                  </a:lnTo>
                  <a:lnTo>
                    <a:pt x="757" y="2205"/>
                  </a:lnTo>
                  <a:lnTo>
                    <a:pt x="757" y="2220"/>
                  </a:lnTo>
                  <a:lnTo>
                    <a:pt x="634" y="2220"/>
                  </a:lnTo>
                  <a:lnTo>
                    <a:pt x="630" y="2279"/>
                  </a:lnTo>
                  <a:lnTo>
                    <a:pt x="735" y="2279"/>
                  </a:lnTo>
                  <a:lnTo>
                    <a:pt x="735" y="2279"/>
                  </a:lnTo>
                  <a:close/>
                  <a:moveTo>
                    <a:pt x="506" y="2260"/>
                  </a:moveTo>
                  <a:lnTo>
                    <a:pt x="519" y="2231"/>
                  </a:lnTo>
                  <a:lnTo>
                    <a:pt x="530" y="2202"/>
                  </a:lnTo>
                  <a:lnTo>
                    <a:pt x="541" y="2175"/>
                  </a:lnTo>
                  <a:lnTo>
                    <a:pt x="477" y="2175"/>
                  </a:lnTo>
                  <a:lnTo>
                    <a:pt x="477" y="2457"/>
                  </a:lnTo>
                  <a:lnTo>
                    <a:pt x="461" y="2457"/>
                  </a:lnTo>
                  <a:lnTo>
                    <a:pt x="461" y="2159"/>
                  </a:lnTo>
                  <a:lnTo>
                    <a:pt x="547" y="2159"/>
                  </a:lnTo>
                  <a:lnTo>
                    <a:pt x="550" y="2159"/>
                  </a:lnTo>
                  <a:lnTo>
                    <a:pt x="562" y="2165"/>
                  </a:lnTo>
                  <a:lnTo>
                    <a:pt x="550" y="2196"/>
                  </a:lnTo>
                  <a:lnTo>
                    <a:pt x="536" y="2228"/>
                  </a:lnTo>
                  <a:lnTo>
                    <a:pt x="523" y="2258"/>
                  </a:lnTo>
                  <a:lnTo>
                    <a:pt x="540" y="2281"/>
                  </a:lnTo>
                  <a:lnTo>
                    <a:pt x="551" y="2300"/>
                  </a:lnTo>
                  <a:lnTo>
                    <a:pt x="557" y="2320"/>
                  </a:lnTo>
                  <a:lnTo>
                    <a:pt x="558" y="2338"/>
                  </a:lnTo>
                  <a:lnTo>
                    <a:pt x="558" y="2354"/>
                  </a:lnTo>
                  <a:lnTo>
                    <a:pt x="553" y="2367"/>
                  </a:lnTo>
                  <a:lnTo>
                    <a:pt x="545" y="2375"/>
                  </a:lnTo>
                  <a:lnTo>
                    <a:pt x="541" y="2379"/>
                  </a:lnTo>
                  <a:lnTo>
                    <a:pt x="534" y="2380"/>
                  </a:lnTo>
                  <a:lnTo>
                    <a:pt x="528" y="2381"/>
                  </a:lnTo>
                  <a:lnTo>
                    <a:pt x="502" y="2381"/>
                  </a:lnTo>
                  <a:lnTo>
                    <a:pt x="502" y="2376"/>
                  </a:lnTo>
                  <a:lnTo>
                    <a:pt x="499" y="2371"/>
                  </a:lnTo>
                  <a:lnTo>
                    <a:pt x="496" y="2366"/>
                  </a:lnTo>
                  <a:lnTo>
                    <a:pt x="523" y="2367"/>
                  </a:lnTo>
                  <a:lnTo>
                    <a:pt x="527" y="2366"/>
                  </a:lnTo>
                  <a:lnTo>
                    <a:pt x="532" y="2364"/>
                  </a:lnTo>
                  <a:lnTo>
                    <a:pt x="534" y="2363"/>
                  </a:lnTo>
                  <a:lnTo>
                    <a:pt x="540" y="2357"/>
                  </a:lnTo>
                  <a:lnTo>
                    <a:pt x="542" y="2347"/>
                  </a:lnTo>
                  <a:lnTo>
                    <a:pt x="544" y="2337"/>
                  </a:lnTo>
                  <a:lnTo>
                    <a:pt x="541" y="2320"/>
                  </a:lnTo>
                  <a:lnTo>
                    <a:pt x="536" y="2302"/>
                  </a:lnTo>
                  <a:lnTo>
                    <a:pt x="524" y="2282"/>
                  </a:lnTo>
                  <a:lnTo>
                    <a:pt x="506" y="2260"/>
                  </a:lnTo>
                  <a:close/>
                  <a:moveTo>
                    <a:pt x="639" y="2151"/>
                  </a:moveTo>
                  <a:lnTo>
                    <a:pt x="655" y="2147"/>
                  </a:lnTo>
                  <a:lnTo>
                    <a:pt x="662" y="2164"/>
                  </a:lnTo>
                  <a:lnTo>
                    <a:pt x="667" y="2182"/>
                  </a:lnTo>
                  <a:lnTo>
                    <a:pt x="672" y="2198"/>
                  </a:lnTo>
                  <a:lnTo>
                    <a:pt x="656" y="2202"/>
                  </a:lnTo>
                  <a:lnTo>
                    <a:pt x="652" y="2186"/>
                  </a:lnTo>
                  <a:lnTo>
                    <a:pt x="646" y="2168"/>
                  </a:lnTo>
                  <a:lnTo>
                    <a:pt x="639" y="2151"/>
                  </a:lnTo>
                  <a:close/>
                  <a:moveTo>
                    <a:pt x="1275" y="4193"/>
                  </a:moveTo>
                  <a:lnTo>
                    <a:pt x="460" y="4193"/>
                  </a:lnTo>
                  <a:lnTo>
                    <a:pt x="409" y="4189"/>
                  </a:lnTo>
                  <a:lnTo>
                    <a:pt x="360" y="4179"/>
                  </a:lnTo>
                  <a:lnTo>
                    <a:pt x="314" y="4162"/>
                  </a:lnTo>
                  <a:lnTo>
                    <a:pt x="272" y="4138"/>
                  </a:lnTo>
                  <a:lnTo>
                    <a:pt x="233" y="4109"/>
                  </a:lnTo>
                  <a:lnTo>
                    <a:pt x="199" y="4075"/>
                  </a:lnTo>
                  <a:lnTo>
                    <a:pt x="170" y="4036"/>
                  </a:lnTo>
                  <a:lnTo>
                    <a:pt x="146" y="3994"/>
                  </a:lnTo>
                  <a:lnTo>
                    <a:pt x="129" y="3948"/>
                  </a:lnTo>
                  <a:lnTo>
                    <a:pt x="119" y="3900"/>
                  </a:lnTo>
                  <a:lnTo>
                    <a:pt x="115" y="3849"/>
                  </a:lnTo>
                  <a:lnTo>
                    <a:pt x="115" y="2758"/>
                  </a:lnTo>
                  <a:lnTo>
                    <a:pt x="156" y="2768"/>
                  </a:lnTo>
                  <a:lnTo>
                    <a:pt x="204" y="2779"/>
                  </a:lnTo>
                  <a:lnTo>
                    <a:pt x="259" y="2790"/>
                  </a:lnTo>
                  <a:lnTo>
                    <a:pt x="319" y="2803"/>
                  </a:lnTo>
                  <a:lnTo>
                    <a:pt x="386" y="2815"/>
                  </a:lnTo>
                  <a:lnTo>
                    <a:pt x="456" y="2827"/>
                  </a:lnTo>
                  <a:lnTo>
                    <a:pt x="529" y="2837"/>
                  </a:lnTo>
                  <a:lnTo>
                    <a:pt x="605" y="2846"/>
                  </a:lnTo>
                  <a:lnTo>
                    <a:pt x="682" y="2854"/>
                  </a:lnTo>
                  <a:lnTo>
                    <a:pt x="761" y="2859"/>
                  </a:lnTo>
                  <a:lnTo>
                    <a:pt x="840" y="2863"/>
                  </a:lnTo>
                  <a:lnTo>
                    <a:pt x="911" y="2863"/>
                  </a:lnTo>
                  <a:lnTo>
                    <a:pt x="980" y="2861"/>
                  </a:lnTo>
                  <a:lnTo>
                    <a:pt x="1048" y="2855"/>
                  </a:lnTo>
                  <a:lnTo>
                    <a:pt x="1115" y="2849"/>
                  </a:lnTo>
                  <a:lnTo>
                    <a:pt x="1181" y="2841"/>
                  </a:lnTo>
                  <a:lnTo>
                    <a:pt x="1245" y="2830"/>
                  </a:lnTo>
                  <a:lnTo>
                    <a:pt x="1305" y="2820"/>
                  </a:lnTo>
                  <a:lnTo>
                    <a:pt x="1361" y="2810"/>
                  </a:lnTo>
                  <a:lnTo>
                    <a:pt x="1414" y="2798"/>
                  </a:lnTo>
                  <a:lnTo>
                    <a:pt x="1462" y="2786"/>
                  </a:lnTo>
                  <a:lnTo>
                    <a:pt x="1506" y="2776"/>
                  </a:lnTo>
                  <a:lnTo>
                    <a:pt x="1544" y="2765"/>
                  </a:lnTo>
                  <a:lnTo>
                    <a:pt x="1576" y="2756"/>
                  </a:lnTo>
                  <a:lnTo>
                    <a:pt x="1601" y="2748"/>
                  </a:lnTo>
                  <a:lnTo>
                    <a:pt x="1620" y="2743"/>
                  </a:lnTo>
                  <a:lnTo>
                    <a:pt x="1620" y="3849"/>
                  </a:lnTo>
                  <a:lnTo>
                    <a:pt x="1616" y="3900"/>
                  </a:lnTo>
                  <a:lnTo>
                    <a:pt x="1605" y="3948"/>
                  </a:lnTo>
                  <a:lnTo>
                    <a:pt x="1588" y="3994"/>
                  </a:lnTo>
                  <a:lnTo>
                    <a:pt x="1565" y="4036"/>
                  </a:lnTo>
                  <a:lnTo>
                    <a:pt x="1536" y="4075"/>
                  </a:lnTo>
                  <a:lnTo>
                    <a:pt x="1502" y="4109"/>
                  </a:lnTo>
                  <a:lnTo>
                    <a:pt x="1462" y="4138"/>
                  </a:lnTo>
                  <a:lnTo>
                    <a:pt x="1420" y="4162"/>
                  </a:lnTo>
                  <a:lnTo>
                    <a:pt x="1375" y="4179"/>
                  </a:lnTo>
                  <a:lnTo>
                    <a:pt x="1326" y="4189"/>
                  </a:lnTo>
                  <a:lnTo>
                    <a:pt x="1275" y="4193"/>
                  </a:lnTo>
                  <a:close/>
                </a:path>
              </a:pathLst>
            </a:custGeom>
            <a:solidFill>
              <a:srgbClr val="95C53E"/>
            </a:solidFill>
            <a:ln w="0">
              <a:noFill/>
              <a:prstDash val="solid"/>
              <a:round/>
            </a:ln>
          </p:spPr>
          <p:txBody>
            <a:bodyPr vert="horz" wrap="square" lIns="91440" tIns="45720" rIns="91440" bIns="45720" numCol="1" anchor="t" anchorCtr="0" compatLnSpc="1"/>
            <a:lstStyle/>
            <a:p>
              <a:endParaRPr lang="zh-CN" altLang="en-US"/>
            </a:p>
          </p:txBody>
        </p:sp>
        <p:sp>
          <p:nvSpPr>
            <p:cNvPr id="37" name="Freeform 22"/>
            <p:cNvSpPr>
              <a:spLocks noEditPoints="1"/>
            </p:cNvSpPr>
            <p:nvPr/>
          </p:nvSpPr>
          <p:spPr bwMode="auto">
            <a:xfrm>
              <a:off x="5808663" y="374650"/>
              <a:ext cx="622300" cy="835025"/>
            </a:xfrm>
            <a:custGeom>
              <a:avLst/>
              <a:gdLst>
                <a:gd name="T0" fmla="*/ 0 w 392"/>
                <a:gd name="T1" fmla="*/ 0 h 526"/>
                <a:gd name="T2" fmla="*/ 79 w 392"/>
                <a:gd name="T3" fmla="*/ 0 h 526"/>
                <a:gd name="T4" fmla="*/ 79 w 392"/>
                <a:gd name="T5" fmla="*/ 526 h 526"/>
                <a:gd name="T6" fmla="*/ 0 w 392"/>
                <a:gd name="T7" fmla="*/ 526 h 526"/>
                <a:gd name="T8" fmla="*/ 0 w 392"/>
                <a:gd name="T9" fmla="*/ 0 h 526"/>
                <a:gd name="T10" fmla="*/ 143 w 392"/>
                <a:gd name="T11" fmla="*/ 0 h 526"/>
                <a:gd name="T12" fmla="*/ 222 w 392"/>
                <a:gd name="T13" fmla="*/ 0 h 526"/>
                <a:gd name="T14" fmla="*/ 222 w 392"/>
                <a:gd name="T15" fmla="*/ 526 h 526"/>
                <a:gd name="T16" fmla="*/ 143 w 392"/>
                <a:gd name="T17" fmla="*/ 526 h 526"/>
                <a:gd name="T18" fmla="*/ 143 w 392"/>
                <a:gd name="T19" fmla="*/ 0 h 526"/>
                <a:gd name="T20" fmla="*/ 313 w 392"/>
                <a:gd name="T21" fmla="*/ 0 h 526"/>
                <a:gd name="T22" fmla="*/ 392 w 392"/>
                <a:gd name="T23" fmla="*/ 0 h 526"/>
                <a:gd name="T24" fmla="*/ 392 w 392"/>
                <a:gd name="T25" fmla="*/ 526 h 526"/>
                <a:gd name="T26" fmla="*/ 313 w 392"/>
                <a:gd name="T27" fmla="*/ 526 h 526"/>
                <a:gd name="T28" fmla="*/ 313 w 392"/>
                <a:gd name="T29"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526">
                  <a:moveTo>
                    <a:pt x="0" y="0"/>
                  </a:moveTo>
                  <a:lnTo>
                    <a:pt x="79" y="0"/>
                  </a:lnTo>
                  <a:lnTo>
                    <a:pt x="79" y="526"/>
                  </a:lnTo>
                  <a:lnTo>
                    <a:pt x="0" y="526"/>
                  </a:lnTo>
                  <a:lnTo>
                    <a:pt x="0" y="0"/>
                  </a:lnTo>
                  <a:close/>
                  <a:moveTo>
                    <a:pt x="143" y="0"/>
                  </a:moveTo>
                  <a:lnTo>
                    <a:pt x="222" y="0"/>
                  </a:lnTo>
                  <a:lnTo>
                    <a:pt x="222" y="526"/>
                  </a:lnTo>
                  <a:lnTo>
                    <a:pt x="143" y="526"/>
                  </a:lnTo>
                  <a:lnTo>
                    <a:pt x="143" y="0"/>
                  </a:lnTo>
                  <a:close/>
                  <a:moveTo>
                    <a:pt x="313" y="0"/>
                  </a:moveTo>
                  <a:lnTo>
                    <a:pt x="392" y="0"/>
                  </a:lnTo>
                  <a:lnTo>
                    <a:pt x="392" y="526"/>
                  </a:lnTo>
                  <a:lnTo>
                    <a:pt x="313" y="526"/>
                  </a:lnTo>
                  <a:lnTo>
                    <a:pt x="313" y="0"/>
                  </a:lnTo>
                  <a:close/>
                </a:path>
              </a:pathLst>
            </a:custGeom>
            <a:solidFill>
              <a:srgbClr val="95C53E"/>
            </a:solidFill>
            <a:ln w="0">
              <a:noFill/>
              <a:prstDash val="solid"/>
              <a:round/>
            </a:ln>
          </p:spPr>
          <p:txBody>
            <a:bodyPr vert="horz" wrap="square" lIns="91440" tIns="45720" rIns="91440" bIns="45720" numCol="1" anchor="t" anchorCtr="0" compatLnSpc="1"/>
            <a:lstStyle/>
            <a:p>
              <a:endParaRPr lang="zh-CN" altLang="en-US"/>
            </a:p>
          </p:txBody>
        </p:sp>
        <p:sp>
          <p:nvSpPr>
            <p:cNvPr id="38" name="Freeform 23"/>
            <p:cNvSpPr>
              <a:spLocks noEditPoints="1"/>
            </p:cNvSpPr>
            <p:nvPr/>
          </p:nvSpPr>
          <p:spPr bwMode="auto">
            <a:xfrm>
              <a:off x="5453063" y="3416300"/>
              <a:ext cx="334963" cy="492125"/>
            </a:xfrm>
            <a:custGeom>
              <a:avLst/>
              <a:gdLst>
                <a:gd name="T0" fmla="*/ 62 w 211"/>
                <a:gd name="T1" fmla="*/ 220 h 310"/>
                <a:gd name="T2" fmla="*/ 35 w 211"/>
                <a:gd name="T3" fmla="*/ 219 h 310"/>
                <a:gd name="T4" fmla="*/ 38 w 211"/>
                <a:gd name="T5" fmla="*/ 224 h 310"/>
                <a:gd name="T6" fmla="*/ 41 w 211"/>
                <a:gd name="T7" fmla="*/ 229 h 310"/>
                <a:gd name="T8" fmla="*/ 41 w 211"/>
                <a:gd name="T9" fmla="*/ 234 h 310"/>
                <a:gd name="T10" fmla="*/ 67 w 211"/>
                <a:gd name="T11" fmla="*/ 234 h 310"/>
                <a:gd name="T12" fmla="*/ 73 w 211"/>
                <a:gd name="T13" fmla="*/ 233 h 310"/>
                <a:gd name="T14" fmla="*/ 80 w 211"/>
                <a:gd name="T15" fmla="*/ 232 h 310"/>
                <a:gd name="T16" fmla="*/ 84 w 211"/>
                <a:gd name="T17" fmla="*/ 228 h 310"/>
                <a:gd name="T18" fmla="*/ 92 w 211"/>
                <a:gd name="T19" fmla="*/ 220 h 310"/>
                <a:gd name="T20" fmla="*/ 97 w 211"/>
                <a:gd name="T21" fmla="*/ 207 h 310"/>
                <a:gd name="T22" fmla="*/ 97 w 211"/>
                <a:gd name="T23" fmla="*/ 191 h 310"/>
                <a:gd name="T24" fmla="*/ 96 w 211"/>
                <a:gd name="T25" fmla="*/ 173 h 310"/>
                <a:gd name="T26" fmla="*/ 90 w 211"/>
                <a:gd name="T27" fmla="*/ 153 h 310"/>
                <a:gd name="T28" fmla="*/ 79 w 211"/>
                <a:gd name="T29" fmla="*/ 134 h 310"/>
                <a:gd name="T30" fmla="*/ 62 w 211"/>
                <a:gd name="T31" fmla="*/ 111 h 310"/>
                <a:gd name="T32" fmla="*/ 75 w 211"/>
                <a:gd name="T33" fmla="*/ 81 h 310"/>
                <a:gd name="T34" fmla="*/ 89 w 211"/>
                <a:gd name="T35" fmla="*/ 49 h 310"/>
                <a:gd name="T36" fmla="*/ 101 w 211"/>
                <a:gd name="T37" fmla="*/ 18 h 310"/>
                <a:gd name="T38" fmla="*/ 89 w 211"/>
                <a:gd name="T39" fmla="*/ 12 h 310"/>
                <a:gd name="T40" fmla="*/ 86 w 211"/>
                <a:gd name="T41" fmla="*/ 12 h 310"/>
                <a:gd name="T42" fmla="*/ 0 w 211"/>
                <a:gd name="T43" fmla="*/ 12 h 310"/>
                <a:gd name="T44" fmla="*/ 0 w 211"/>
                <a:gd name="T45" fmla="*/ 310 h 310"/>
                <a:gd name="T46" fmla="*/ 16 w 211"/>
                <a:gd name="T47" fmla="*/ 310 h 310"/>
                <a:gd name="T48" fmla="*/ 16 w 211"/>
                <a:gd name="T49" fmla="*/ 28 h 310"/>
                <a:gd name="T50" fmla="*/ 80 w 211"/>
                <a:gd name="T51" fmla="*/ 28 h 310"/>
                <a:gd name="T52" fmla="*/ 69 w 211"/>
                <a:gd name="T53" fmla="*/ 55 h 310"/>
                <a:gd name="T54" fmla="*/ 58 w 211"/>
                <a:gd name="T55" fmla="*/ 84 h 310"/>
                <a:gd name="T56" fmla="*/ 45 w 211"/>
                <a:gd name="T57" fmla="*/ 113 h 310"/>
                <a:gd name="T58" fmla="*/ 63 w 211"/>
                <a:gd name="T59" fmla="*/ 135 h 310"/>
                <a:gd name="T60" fmla="*/ 75 w 211"/>
                <a:gd name="T61" fmla="*/ 155 h 310"/>
                <a:gd name="T62" fmla="*/ 80 w 211"/>
                <a:gd name="T63" fmla="*/ 173 h 310"/>
                <a:gd name="T64" fmla="*/ 83 w 211"/>
                <a:gd name="T65" fmla="*/ 190 h 310"/>
                <a:gd name="T66" fmla="*/ 81 w 211"/>
                <a:gd name="T67" fmla="*/ 200 h 310"/>
                <a:gd name="T68" fmla="*/ 79 w 211"/>
                <a:gd name="T69" fmla="*/ 210 h 310"/>
                <a:gd name="T70" fmla="*/ 73 w 211"/>
                <a:gd name="T71" fmla="*/ 216 h 310"/>
                <a:gd name="T72" fmla="*/ 71 w 211"/>
                <a:gd name="T73" fmla="*/ 217 h 310"/>
                <a:gd name="T74" fmla="*/ 66 w 211"/>
                <a:gd name="T75" fmla="*/ 219 h 310"/>
                <a:gd name="T76" fmla="*/ 62 w 211"/>
                <a:gd name="T77" fmla="*/ 220 h 310"/>
                <a:gd name="T78" fmla="*/ 194 w 211"/>
                <a:gd name="T79" fmla="*/ 0 h 310"/>
                <a:gd name="T80" fmla="*/ 178 w 211"/>
                <a:gd name="T81" fmla="*/ 4 h 310"/>
                <a:gd name="T82" fmla="*/ 185 w 211"/>
                <a:gd name="T83" fmla="*/ 21 h 310"/>
                <a:gd name="T84" fmla="*/ 191 w 211"/>
                <a:gd name="T85" fmla="*/ 39 h 310"/>
                <a:gd name="T86" fmla="*/ 195 w 211"/>
                <a:gd name="T87" fmla="*/ 55 h 310"/>
                <a:gd name="T88" fmla="*/ 211 w 211"/>
                <a:gd name="T89" fmla="*/ 51 h 310"/>
                <a:gd name="T90" fmla="*/ 206 w 211"/>
                <a:gd name="T91" fmla="*/ 35 h 310"/>
                <a:gd name="T92" fmla="*/ 201 w 211"/>
                <a:gd name="T93" fmla="*/ 17 h 310"/>
                <a:gd name="T94" fmla="*/ 194 w 211"/>
                <a:gd name="T9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310">
                  <a:moveTo>
                    <a:pt x="62" y="220"/>
                  </a:moveTo>
                  <a:lnTo>
                    <a:pt x="35" y="219"/>
                  </a:lnTo>
                  <a:lnTo>
                    <a:pt x="38" y="224"/>
                  </a:lnTo>
                  <a:lnTo>
                    <a:pt x="41" y="229"/>
                  </a:lnTo>
                  <a:lnTo>
                    <a:pt x="41" y="234"/>
                  </a:lnTo>
                  <a:lnTo>
                    <a:pt x="67" y="234"/>
                  </a:lnTo>
                  <a:lnTo>
                    <a:pt x="73" y="233"/>
                  </a:lnTo>
                  <a:lnTo>
                    <a:pt x="80" y="232"/>
                  </a:lnTo>
                  <a:lnTo>
                    <a:pt x="84" y="228"/>
                  </a:lnTo>
                  <a:lnTo>
                    <a:pt x="92" y="220"/>
                  </a:lnTo>
                  <a:lnTo>
                    <a:pt x="97" y="207"/>
                  </a:lnTo>
                  <a:lnTo>
                    <a:pt x="97" y="191"/>
                  </a:lnTo>
                  <a:lnTo>
                    <a:pt x="96" y="173"/>
                  </a:lnTo>
                  <a:lnTo>
                    <a:pt x="90" y="153"/>
                  </a:lnTo>
                  <a:lnTo>
                    <a:pt x="79" y="134"/>
                  </a:lnTo>
                  <a:lnTo>
                    <a:pt x="62" y="111"/>
                  </a:lnTo>
                  <a:lnTo>
                    <a:pt x="75" y="81"/>
                  </a:lnTo>
                  <a:lnTo>
                    <a:pt x="89" y="49"/>
                  </a:lnTo>
                  <a:lnTo>
                    <a:pt x="101" y="18"/>
                  </a:lnTo>
                  <a:lnTo>
                    <a:pt x="89" y="12"/>
                  </a:lnTo>
                  <a:lnTo>
                    <a:pt x="86" y="12"/>
                  </a:lnTo>
                  <a:lnTo>
                    <a:pt x="0" y="12"/>
                  </a:lnTo>
                  <a:lnTo>
                    <a:pt x="0" y="310"/>
                  </a:lnTo>
                  <a:lnTo>
                    <a:pt x="16" y="310"/>
                  </a:lnTo>
                  <a:lnTo>
                    <a:pt x="16" y="28"/>
                  </a:lnTo>
                  <a:lnTo>
                    <a:pt x="80" y="28"/>
                  </a:lnTo>
                  <a:lnTo>
                    <a:pt x="69" y="55"/>
                  </a:lnTo>
                  <a:lnTo>
                    <a:pt x="58" y="84"/>
                  </a:lnTo>
                  <a:lnTo>
                    <a:pt x="45" y="113"/>
                  </a:lnTo>
                  <a:lnTo>
                    <a:pt x="63" y="135"/>
                  </a:lnTo>
                  <a:lnTo>
                    <a:pt x="75" y="155"/>
                  </a:lnTo>
                  <a:lnTo>
                    <a:pt x="80" y="173"/>
                  </a:lnTo>
                  <a:lnTo>
                    <a:pt x="83" y="190"/>
                  </a:lnTo>
                  <a:lnTo>
                    <a:pt x="81" y="200"/>
                  </a:lnTo>
                  <a:lnTo>
                    <a:pt x="79" y="210"/>
                  </a:lnTo>
                  <a:lnTo>
                    <a:pt x="73" y="216"/>
                  </a:lnTo>
                  <a:lnTo>
                    <a:pt x="71" y="217"/>
                  </a:lnTo>
                  <a:lnTo>
                    <a:pt x="66" y="219"/>
                  </a:lnTo>
                  <a:lnTo>
                    <a:pt x="62" y="220"/>
                  </a:lnTo>
                  <a:close/>
                  <a:moveTo>
                    <a:pt x="194" y="0"/>
                  </a:moveTo>
                  <a:lnTo>
                    <a:pt x="178" y="4"/>
                  </a:lnTo>
                  <a:lnTo>
                    <a:pt x="185" y="21"/>
                  </a:lnTo>
                  <a:lnTo>
                    <a:pt x="191" y="39"/>
                  </a:lnTo>
                  <a:lnTo>
                    <a:pt x="195" y="55"/>
                  </a:lnTo>
                  <a:lnTo>
                    <a:pt x="211" y="51"/>
                  </a:lnTo>
                  <a:lnTo>
                    <a:pt x="206" y="35"/>
                  </a:lnTo>
                  <a:lnTo>
                    <a:pt x="201" y="17"/>
                  </a:lnTo>
                  <a:lnTo>
                    <a:pt x="194"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39" name="Freeform 24"/>
            <p:cNvSpPr>
              <a:spLocks noEditPoints="1"/>
            </p:cNvSpPr>
            <p:nvPr/>
          </p:nvSpPr>
          <p:spPr bwMode="auto">
            <a:xfrm>
              <a:off x="5561013" y="3490913"/>
              <a:ext cx="901700" cy="417513"/>
            </a:xfrm>
            <a:custGeom>
              <a:avLst/>
              <a:gdLst>
                <a:gd name="T0" fmla="*/ 228 w 568"/>
                <a:gd name="T1" fmla="*/ 11 h 263"/>
                <a:gd name="T2" fmla="*/ 26 w 568"/>
                <a:gd name="T3" fmla="*/ 26 h 263"/>
                <a:gd name="T4" fmla="*/ 87 w 568"/>
                <a:gd name="T5" fmla="*/ 58 h 263"/>
                <a:gd name="T6" fmla="*/ 81 w 568"/>
                <a:gd name="T7" fmla="*/ 117 h 263"/>
                <a:gd name="T8" fmla="*/ 68 w 568"/>
                <a:gd name="T9" fmla="*/ 170 h 263"/>
                <a:gd name="T10" fmla="*/ 42 w 568"/>
                <a:gd name="T11" fmla="*/ 216 h 263"/>
                <a:gd name="T12" fmla="*/ 0 w 568"/>
                <a:gd name="T13" fmla="*/ 250 h 263"/>
                <a:gd name="T14" fmla="*/ 7 w 568"/>
                <a:gd name="T15" fmla="*/ 257 h 263"/>
                <a:gd name="T16" fmla="*/ 12 w 568"/>
                <a:gd name="T17" fmla="*/ 262 h 263"/>
                <a:gd name="T18" fmla="*/ 54 w 568"/>
                <a:gd name="T19" fmla="*/ 228 h 263"/>
                <a:gd name="T20" fmla="*/ 80 w 568"/>
                <a:gd name="T21" fmla="*/ 182 h 263"/>
                <a:gd name="T22" fmla="*/ 96 w 568"/>
                <a:gd name="T23" fmla="*/ 130 h 263"/>
                <a:gd name="T24" fmla="*/ 190 w 568"/>
                <a:gd name="T25" fmla="*/ 101 h 263"/>
                <a:gd name="T26" fmla="*/ 185 w 568"/>
                <a:gd name="T27" fmla="*/ 180 h 263"/>
                <a:gd name="T28" fmla="*/ 180 w 568"/>
                <a:gd name="T29" fmla="*/ 224 h 263"/>
                <a:gd name="T30" fmla="*/ 173 w 568"/>
                <a:gd name="T31" fmla="*/ 244 h 263"/>
                <a:gd name="T32" fmla="*/ 168 w 568"/>
                <a:gd name="T33" fmla="*/ 248 h 263"/>
                <a:gd name="T34" fmla="*/ 160 w 568"/>
                <a:gd name="T35" fmla="*/ 248 h 263"/>
                <a:gd name="T36" fmla="*/ 133 w 568"/>
                <a:gd name="T37" fmla="*/ 246 h 263"/>
                <a:gd name="T38" fmla="*/ 114 w 568"/>
                <a:gd name="T39" fmla="*/ 250 h 263"/>
                <a:gd name="T40" fmla="*/ 117 w 568"/>
                <a:gd name="T41" fmla="*/ 262 h 263"/>
                <a:gd name="T42" fmla="*/ 153 w 568"/>
                <a:gd name="T43" fmla="*/ 263 h 263"/>
                <a:gd name="T44" fmla="*/ 178 w 568"/>
                <a:gd name="T45" fmla="*/ 261 h 263"/>
                <a:gd name="T46" fmla="*/ 192 w 568"/>
                <a:gd name="T47" fmla="*/ 246 h 263"/>
                <a:gd name="T48" fmla="*/ 198 w 568"/>
                <a:gd name="T49" fmla="*/ 220 h 263"/>
                <a:gd name="T50" fmla="*/ 202 w 568"/>
                <a:gd name="T51" fmla="*/ 172 h 263"/>
                <a:gd name="T52" fmla="*/ 206 w 568"/>
                <a:gd name="T53" fmla="*/ 95 h 263"/>
                <a:gd name="T54" fmla="*/ 101 w 568"/>
                <a:gd name="T55" fmla="*/ 85 h 263"/>
                <a:gd name="T56" fmla="*/ 228 w 568"/>
                <a:gd name="T57" fmla="*/ 26 h 263"/>
                <a:gd name="T58" fmla="*/ 375 w 568"/>
                <a:gd name="T59" fmla="*/ 113 h 263"/>
                <a:gd name="T60" fmla="*/ 391 w 568"/>
                <a:gd name="T61" fmla="*/ 23 h 263"/>
                <a:gd name="T62" fmla="*/ 389 w 568"/>
                <a:gd name="T63" fmla="*/ 0 h 263"/>
                <a:gd name="T64" fmla="*/ 347 w 568"/>
                <a:gd name="T65" fmla="*/ 45 h 263"/>
                <a:gd name="T66" fmla="*/ 324 w 568"/>
                <a:gd name="T67" fmla="*/ 64 h 263"/>
                <a:gd name="T68" fmla="*/ 329 w 568"/>
                <a:gd name="T69" fmla="*/ 70 h 263"/>
                <a:gd name="T70" fmla="*/ 333 w 568"/>
                <a:gd name="T71" fmla="*/ 74 h 263"/>
                <a:gd name="T72" fmla="*/ 359 w 568"/>
                <a:gd name="T73" fmla="*/ 54 h 263"/>
                <a:gd name="T74" fmla="*/ 375 w 568"/>
                <a:gd name="T75" fmla="*/ 113 h 263"/>
                <a:gd name="T76" fmla="*/ 568 w 568"/>
                <a:gd name="T77" fmla="*/ 29 h 263"/>
                <a:gd name="T78" fmla="*/ 522 w 568"/>
                <a:gd name="T79" fmla="*/ 3 h 263"/>
                <a:gd name="T80" fmla="*/ 506 w 568"/>
                <a:gd name="T81" fmla="*/ 29 h 263"/>
                <a:gd name="T82" fmla="*/ 403 w 568"/>
                <a:gd name="T83" fmla="*/ 42 h 263"/>
                <a:gd name="T84" fmla="*/ 506 w 568"/>
                <a:gd name="T85" fmla="*/ 92 h 263"/>
                <a:gd name="T86" fmla="*/ 505 w 568"/>
                <a:gd name="T87" fmla="*/ 96 h 263"/>
                <a:gd name="T88" fmla="*/ 501 w 568"/>
                <a:gd name="T89" fmla="*/ 97 h 263"/>
                <a:gd name="T90" fmla="*/ 483 w 568"/>
                <a:gd name="T91" fmla="*/ 97 h 263"/>
                <a:gd name="T92" fmla="*/ 469 w 568"/>
                <a:gd name="T93" fmla="*/ 101 h 263"/>
                <a:gd name="T94" fmla="*/ 473 w 568"/>
                <a:gd name="T95" fmla="*/ 109 h 263"/>
                <a:gd name="T96" fmla="*/ 503 w 568"/>
                <a:gd name="T97" fmla="*/ 109 h 263"/>
                <a:gd name="T98" fmla="*/ 517 w 568"/>
                <a:gd name="T99" fmla="*/ 105 h 263"/>
                <a:gd name="T100" fmla="*/ 521 w 568"/>
                <a:gd name="T101" fmla="*/ 101 h 263"/>
                <a:gd name="T102" fmla="*/ 522 w 568"/>
                <a:gd name="T103" fmla="*/ 92 h 263"/>
                <a:gd name="T104" fmla="*/ 568 w 568"/>
                <a:gd name="T105" fmla="*/ 42 h 263"/>
                <a:gd name="T106" fmla="*/ 568 w 568"/>
                <a:gd name="T107" fmla="*/ 2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8" h="263">
                  <a:moveTo>
                    <a:pt x="228" y="26"/>
                  </a:moveTo>
                  <a:lnTo>
                    <a:pt x="228" y="11"/>
                  </a:lnTo>
                  <a:lnTo>
                    <a:pt x="26" y="11"/>
                  </a:lnTo>
                  <a:lnTo>
                    <a:pt x="26" y="26"/>
                  </a:lnTo>
                  <a:lnTo>
                    <a:pt x="88" y="26"/>
                  </a:lnTo>
                  <a:lnTo>
                    <a:pt x="87" y="58"/>
                  </a:lnTo>
                  <a:lnTo>
                    <a:pt x="84" y="88"/>
                  </a:lnTo>
                  <a:lnTo>
                    <a:pt x="81" y="117"/>
                  </a:lnTo>
                  <a:lnTo>
                    <a:pt x="76" y="144"/>
                  </a:lnTo>
                  <a:lnTo>
                    <a:pt x="68" y="170"/>
                  </a:lnTo>
                  <a:lnTo>
                    <a:pt x="56" y="194"/>
                  </a:lnTo>
                  <a:lnTo>
                    <a:pt x="42" y="216"/>
                  </a:lnTo>
                  <a:lnTo>
                    <a:pt x="24" y="235"/>
                  </a:lnTo>
                  <a:lnTo>
                    <a:pt x="0" y="250"/>
                  </a:lnTo>
                  <a:lnTo>
                    <a:pt x="3" y="253"/>
                  </a:lnTo>
                  <a:lnTo>
                    <a:pt x="7" y="257"/>
                  </a:lnTo>
                  <a:lnTo>
                    <a:pt x="9" y="259"/>
                  </a:lnTo>
                  <a:lnTo>
                    <a:pt x="12" y="262"/>
                  </a:lnTo>
                  <a:lnTo>
                    <a:pt x="36" y="246"/>
                  </a:lnTo>
                  <a:lnTo>
                    <a:pt x="54" y="228"/>
                  </a:lnTo>
                  <a:lnTo>
                    <a:pt x="68" y="206"/>
                  </a:lnTo>
                  <a:lnTo>
                    <a:pt x="80" y="182"/>
                  </a:lnTo>
                  <a:lnTo>
                    <a:pt x="89" y="157"/>
                  </a:lnTo>
                  <a:lnTo>
                    <a:pt x="96" y="130"/>
                  </a:lnTo>
                  <a:lnTo>
                    <a:pt x="100" y="101"/>
                  </a:lnTo>
                  <a:lnTo>
                    <a:pt x="190" y="101"/>
                  </a:lnTo>
                  <a:lnTo>
                    <a:pt x="188" y="144"/>
                  </a:lnTo>
                  <a:lnTo>
                    <a:pt x="185" y="180"/>
                  </a:lnTo>
                  <a:lnTo>
                    <a:pt x="184" y="206"/>
                  </a:lnTo>
                  <a:lnTo>
                    <a:pt x="180" y="224"/>
                  </a:lnTo>
                  <a:lnTo>
                    <a:pt x="177" y="237"/>
                  </a:lnTo>
                  <a:lnTo>
                    <a:pt x="173" y="244"/>
                  </a:lnTo>
                  <a:lnTo>
                    <a:pt x="171" y="246"/>
                  </a:lnTo>
                  <a:lnTo>
                    <a:pt x="168" y="248"/>
                  </a:lnTo>
                  <a:lnTo>
                    <a:pt x="165" y="248"/>
                  </a:lnTo>
                  <a:lnTo>
                    <a:pt x="160" y="248"/>
                  </a:lnTo>
                  <a:lnTo>
                    <a:pt x="150" y="248"/>
                  </a:lnTo>
                  <a:lnTo>
                    <a:pt x="133" y="246"/>
                  </a:lnTo>
                  <a:lnTo>
                    <a:pt x="113" y="245"/>
                  </a:lnTo>
                  <a:lnTo>
                    <a:pt x="114" y="250"/>
                  </a:lnTo>
                  <a:lnTo>
                    <a:pt x="117" y="257"/>
                  </a:lnTo>
                  <a:lnTo>
                    <a:pt x="117" y="262"/>
                  </a:lnTo>
                  <a:lnTo>
                    <a:pt x="136" y="263"/>
                  </a:lnTo>
                  <a:lnTo>
                    <a:pt x="153" y="263"/>
                  </a:lnTo>
                  <a:lnTo>
                    <a:pt x="165" y="263"/>
                  </a:lnTo>
                  <a:lnTo>
                    <a:pt x="178" y="261"/>
                  </a:lnTo>
                  <a:lnTo>
                    <a:pt x="188" y="254"/>
                  </a:lnTo>
                  <a:lnTo>
                    <a:pt x="192" y="246"/>
                  </a:lnTo>
                  <a:lnTo>
                    <a:pt x="195" y="236"/>
                  </a:lnTo>
                  <a:lnTo>
                    <a:pt x="198" y="220"/>
                  </a:lnTo>
                  <a:lnTo>
                    <a:pt x="201" y="199"/>
                  </a:lnTo>
                  <a:lnTo>
                    <a:pt x="202" y="172"/>
                  </a:lnTo>
                  <a:lnTo>
                    <a:pt x="205" y="136"/>
                  </a:lnTo>
                  <a:lnTo>
                    <a:pt x="206" y="95"/>
                  </a:lnTo>
                  <a:lnTo>
                    <a:pt x="206" y="85"/>
                  </a:lnTo>
                  <a:lnTo>
                    <a:pt x="101" y="85"/>
                  </a:lnTo>
                  <a:lnTo>
                    <a:pt x="105" y="26"/>
                  </a:lnTo>
                  <a:lnTo>
                    <a:pt x="228" y="26"/>
                  </a:lnTo>
                  <a:lnTo>
                    <a:pt x="228" y="26"/>
                  </a:lnTo>
                  <a:close/>
                  <a:moveTo>
                    <a:pt x="375" y="113"/>
                  </a:moveTo>
                  <a:lnTo>
                    <a:pt x="375" y="40"/>
                  </a:lnTo>
                  <a:lnTo>
                    <a:pt x="391" y="23"/>
                  </a:lnTo>
                  <a:lnTo>
                    <a:pt x="404" y="6"/>
                  </a:lnTo>
                  <a:lnTo>
                    <a:pt x="389" y="0"/>
                  </a:lnTo>
                  <a:lnTo>
                    <a:pt x="371" y="24"/>
                  </a:lnTo>
                  <a:lnTo>
                    <a:pt x="347" y="45"/>
                  </a:lnTo>
                  <a:lnTo>
                    <a:pt x="321" y="63"/>
                  </a:lnTo>
                  <a:lnTo>
                    <a:pt x="324" y="64"/>
                  </a:lnTo>
                  <a:lnTo>
                    <a:pt x="327" y="67"/>
                  </a:lnTo>
                  <a:lnTo>
                    <a:pt x="329" y="70"/>
                  </a:lnTo>
                  <a:lnTo>
                    <a:pt x="330" y="72"/>
                  </a:lnTo>
                  <a:lnTo>
                    <a:pt x="333" y="74"/>
                  </a:lnTo>
                  <a:lnTo>
                    <a:pt x="346" y="64"/>
                  </a:lnTo>
                  <a:lnTo>
                    <a:pt x="359" y="54"/>
                  </a:lnTo>
                  <a:lnTo>
                    <a:pt x="359" y="113"/>
                  </a:lnTo>
                  <a:lnTo>
                    <a:pt x="375" y="113"/>
                  </a:lnTo>
                  <a:lnTo>
                    <a:pt x="375" y="113"/>
                  </a:lnTo>
                  <a:close/>
                  <a:moveTo>
                    <a:pt x="568" y="29"/>
                  </a:moveTo>
                  <a:lnTo>
                    <a:pt x="522" y="29"/>
                  </a:lnTo>
                  <a:lnTo>
                    <a:pt x="522" y="3"/>
                  </a:lnTo>
                  <a:lnTo>
                    <a:pt x="506" y="3"/>
                  </a:lnTo>
                  <a:lnTo>
                    <a:pt x="506" y="29"/>
                  </a:lnTo>
                  <a:lnTo>
                    <a:pt x="403" y="29"/>
                  </a:lnTo>
                  <a:lnTo>
                    <a:pt x="403" y="42"/>
                  </a:lnTo>
                  <a:lnTo>
                    <a:pt x="506" y="42"/>
                  </a:lnTo>
                  <a:lnTo>
                    <a:pt x="506" y="92"/>
                  </a:lnTo>
                  <a:lnTo>
                    <a:pt x="506" y="95"/>
                  </a:lnTo>
                  <a:lnTo>
                    <a:pt x="505" y="96"/>
                  </a:lnTo>
                  <a:lnTo>
                    <a:pt x="503" y="97"/>
                  </a:lnTo>
                  <a:lnTo>
                    <a:pt x="501" y="97"/>
                  </a:lnTo>
                  <a:lnTo>
                    <a:pt x="494" y="97"/>
                  </a:lnTo>
                  <a:lnTo>
                    <a:pt x="483" y="97"/>
                  </a:lnTo>
                  <a:lnTo>
                    <a:pt x="468" y="97"/>
                  </a:lnTo>
                  <a:lnTo>
                    <a:pt x="469" y="101"/>
                  </a:lnTo>
                  <a:lnTo>
                    <a:pt x="472" y="105"/>
                  </a:lnTo>
                  <a:lnTo>
                    <a:pt x="473" y="109"/>
                  </a:lnTo>
                  <a:lnTo>
                    <a:pt x="492" y="109"/>
                  </a:lnTo>
                  <a:lnTo>
                    <a:pt x="503" y="109"/>
                  </a:lnTo>
                  <a:lnTo>
                    <a:pt x="513" y="108"/>
                  </a:lnTo>
                  <a:lnTo>
                    <a:pt x="517" y="105"/>
                  </a:lnTo>
                  <a:lnTo>
                    <a:pt x="519" y="104"/>
                  </a:lnTo>
                  <a:lnTo>
                    <a:pt x="521" y="101"/>
                  </a:lnTo>
                  <a:lnTo>
                    <a:pt x="522" y="97"/>
                  </a:lnTo>
                  <a:lnTo>
                    <a:pt x="522" y="92"/>
                  </a:lnTo>
                  <a:lnTo>
                    <a:pt x="522" y="42"/>
                  </a:lnTo>
                  <a:lnTo>
                    <a:pt x="568" y="42"/>
                  </a:lnTo>
                  <a:lnTo>
                    <a:pt x="568" y="29"/>
                  </a:lnTo>
                  <a:lnTo>
                    <a:pt x="568" y="29"/>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40" name="Freeform 25"/>
            <p:cNvSpPr>
              <a:spLocks noEditPoints="1"/>
            </p:cNvSpPr>
            <p:nvPr/>
          </p:nvSpPr>
          <p:spPr bwMode="auto">
            <a:xfrm>
              <a:off x="6096001" y="3576638"/>
              <a:ext cx="336550" cy="325438"/>
            </a:xfrm>
            <a:custGeom>
              <a:avLst/>
              <a:gdLst>
                <a:gd name="T0" fmla="*/ 132 w 212"/>
                <a:gd name="T1" fmla="*/ 25 h 205"/>
                <a:gd name="T2" fmla="*/ 118 w 212"/>
                <a:gd name="T3" fmla="*/ 17 h 205"/>
                <a:gd name="T4" fmla="*/ 100 w 212"/>
                <a:gd name="T5" fmla="*/ 8 h 205"/>
                <a:gd name="T6" fmla="*/ 81 w 212"/>
                <a:gd name="T7" fmla="*/ 0 h 205"/>
                <a:gd name="T8" fmla="*/ 72 w 212"/>
                <a:gd name="T9" fmla="*/ 9 h 205"/>
                <a:gd name="T10" fmla="*/ 90 w 212"/>
                <a:gd name="T11" fmla="*/ 18 h 205"/>
                <a:gd name="T12" fmla="*/ 109 w 212"/>
                <a:gd name="T13" fmla="*/ 27 h 205"/>
                <a:gd name="T14" fmla="*/ 123 w 212"/>
                <a:gd name="T15" fmla="*/ 35 h 205"/>
                <a:gd name="T16" fmla="*/ 132 w 212"/>
                <a:gd name="T17" fmla="*/ 25 h 205"/>
                <a:gd name="T18" fmla="*/ 202 w 212"/>
                <a:gd name="T19" fmla="*/ 203 h 205"/>
                <a:gd name="T20" fmla="*/ 206 w 212"/>
                <a:gd name="T21" fmla="*/ 202 h 205"/>
                <a:gd name="T22" fmla="*/ 208 w 212"/>
                <a:gd name="T23" fmla="*/ 199 h 205"/>
                <a:gd name="T24" fmla="*/ 211 w 212"/>
                <a:gd name="T25" fmla="*/ 195 h 205"/>
                <a:gd name="T26" fmla="*/ 211 w 212"/>
                <a:gd name="T27" fmla="*/ 191 h 205"/>
                <a:gd name="T28" fmla="*/ 212 w 212"/>
                <a:gd name="T29" fmla="*/ 186 h 205"/>
                <a:gd name="T30" fmla="*/ 212 w 212"/>
                <a:gd name="T31" fmla="*/ 73 h 205"/>
                <a:gd name="T32" fmla="*/ 115 w 212"/>
                <a:gd name="T33" fmla="*/ 73 h 205"/>
                <a:gd name="T34" fmla="*/ 119 w 212"/>
                <a:gd name="T35" fmla="*/ 52 h 205"/>
                <a:gd name="T36" fmla="*/ 105 w 212"/>
                <a:gd name="T37" fmla="*/ 52 h 205"/>
                <a:gd name="T38" fmla="*/ 100 w 212"/>
                <a:gd name="T39" fmla="*/ 73 h 205"/>
                <a:gd name="T40" fmla="*/ 0 w 212"/>
                <a:gd name="T41" fmla="*/ 73 h 205"/>
                <a:gd name="T42" fmla="*/ 0 w 212"/>
                <a:gd name="T43" fmla="*/ 205 h 205"/>
                <a:gd name="T44" fmla="*/ 16 w 212"/>
                <a:gd name="T45" fmla="*/ 205 h 205"/>
                <a:gd name="T46" fmla="*/ 16 w 212"/>
                <a:gd name="T47" fmla="*/ 86 h 205"/>
                <a:gd name="T48" fmla="*/ 94 w 212"/>
                <a:gd name="T49" fmla="*/ 86 h 205"/>
                <a:gd name="T50" fmla="*/ 84 w 212"/>
                <a:gd name="T51" fmla="*/ 99 h 205"/>
                <a:gd name="T52" fmla="*/ 71 w 212"/>
                <a:gd name="T53" fmla="*/ 111 h 205"/>
                <a:gd name="T54" fmla="*/ 52 w 212"/>
                <a:gd name="T55" fmla="*/ 119 h 205"/>
                <a:gd name="T56" fmla="*/ 29 w 212"/>
                <a:gd name="T57" fmla="*/ 127 h 205"/>
                <a:gd name="T58" fmla="*/ 31 w 212"/>
                <a:gd name="T59" fmla="*/ 130 h 205"/>
                <a:gd name="T60" fmla="*/ 34 w 212"/>
                <a:gd name="T61" fmla="*/ 133 h 205"/>
                <a:gd name="T62" fmla="*/ 37 w 212"/>
                <a:gd name="T63" fmla="*/ 136 h 205"/>
                <a:gd name="T64" fmla="*/ 63 w 212"/>
                <a:gd name="T65" fmla="*/ 130 h 205"/>
                <a:gd name="T66" fmla="*/ 83 w 212"/>
                <a:gd name="T67" fmla="*/ 119 h 205"/>
                <a:gd name="T68" fmla="*/ 98 w 212"/>
                <a:gd name="T69" fmla="*/ 106 h 205"/>
                <a:gd name="T70" fmla="*/ 119 w 212"/>
                <a:gd name="T71" fmla="*/ 113 h 205"/>
                <a:gd name="T72" fmla="*/ 139 w 212"/>
                <a:gd name="T73" fmla="*/ 122 h 205"/>
                <a:gd name="T74" fmla="*/ 159 w 212"/>
                <a:gd name="T75" fmla="*/ 130 h 205"/>
                <a:gd name="T76" fmla="*/ 174 w 212"/>
                <a:gd name="T77" fmla="*/ 137 h 205"/>
                <a:gd name="T78" fmla="*/ 184 w 212"/>
                <a:gd name="T79" fmla="*/ 128 h 205"/>
                <a:gd name="T80" fmla="*/ 168 w 212"/>
                <a:gd name="T81" fmla="*/ 120 h 205"/>
                <a:gd name="T82" fmla="*/ 148 w 212"/>
                <a:gd name="T83" fmla="*/ 111 h 205"/>
                <a:gd name="T84" fmla="*/ 126 w 212"/>
                <a:gd name="T85" fmla="*/ 103 h 205"/>
                <a:gd name="T86" fmla="*/ 106 w 212"/>
                <a:gd name="T87" fmla="*/ 96 h 205"/>
                <a:gd name="T88" fmla="*/ 109 w 212"/>
                <a:gd name="T89" fmla="*/ 92 h 205"/>
                <a:gd name="T90" fmla="*/ 110 w 212"/>
                <a:gd name="T91" fmla="*/ 86 h 205"/>
                <a:gd name="T92" fmla="*/ 197 w 212"/>
                <a:gd name="T93" fmla="*/ 86 h 205"/>
                <a:gd name="T94" fmla="*/ 197 w 212"/>
                <a:gd name="T95" fmla="*/ 186 h 205"/>
                <a:gd name="T96" fmla="*/ 195 w 212"/>
                <a:gd name="T97" fmla="*/ 188 h 205"/>
                <a:gd name="T98" fmla="*/ 195 w 212"/>
                <a:gd name="T99" fmla="*/ 190 h 205"/>
                <a:gd name="T100" fmla="*/ 193 w 212"/>
                <a:gd name="T101" fmla="*/ 191 h 205"/>
                <a:gd name="T102" fmla="*/ 190 w 212"/>
                <a:gd name="T103" fmla="*/ 191 h 205"/>
                <a:gd name="T104" fmla="*/ 181 w 212"/>
                <a:gd name="T105" fmla="*/ 192 h 205"/>
                <a:gd name="T106" fmla="*/ 165 w 212"/>
                <a:gd name="T107" fmla="*/ 192 h 205"/>
                <a:gd name="T108" fmla="*/ 146 w 212"/>
                <a:gd name="T109" fmla="*/ 191 h 205"/>
                <a:gd name="T110" fmla="*/ 147 w 212"/>
                <a:gd name="T111" fmla="*/ 196 h 205"/>
                <a:gd name="T112" fmla="*/ 149 w 212"/>
                <a:gd name="T113" fmla="*/ 200 h 205"/>
                <a:gd name="T114" fmla="*/ 151 w 212"/>
                <a:gd name="T115" fmla="*/ 205 h 205"/>
                <a:gd name="T116" fmla="*/ 173 w 212"/>
                <a:gd name="T117" fmla="*/ 205 h 205"/>
                <a:gd name="T118" fmla="*/ 190 w 212"/>
                <a:gd name="T119" fmla="*/ 204 h 205"/>
                <a:gd name="T120" fmla="*/ 202 w 212"/>
                <a:gd name="T121" fmla="*/ 20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 h="205">
                  <a:moveTo>
                    <a:pt x="132" y="25"/>
                  </a:moveTo>
                  <a:lnTo>
                    <a:pt x="118" y="17"/>
                  </a:lnTo>
                  <a:lnTo>
                    <a:pt x="100" y="8"/>
                  </a:lnTo>
                  <a:lnTo>
                    <a:pt x="81" y="0"/>
                  </a:lnTo>
                  <a:lnTo>
                    <a:pt x="72" y="9"/>
                  </a:lnTo>
                  <a:lnTo>
                    <a:pt x="90" y="18"/>
                  </a:lnTo>
                  <a:lnTo>
                    <a:pt x="109" y="27"/>
                  </a:lnTo>
                  <a:lnTo>
                    <a:pt x="123" y="35"/>
                  </a:lnTo>
                  <a:lnTo>
                    <a:pt x="132" y="25"/>
                  </a:lnTo>
                  <a:close/>
                  <a:moveTo>
                    <a:pt x="202" y="203"/>
                  </a:moveTo>
                  <a:lnTo>
                    <a:pt x="206" y="202"/>
                  </a:lnTo>
                  <a:lnTo>
                    <a:pt x="208" y="199"/>
                  </a:lnTo>
                  <a:lnTo>
                    <a:pt x="211" y="195"/>
                  </a:lnTo>
                  <a:lnTo>
                    <a:pt x="211" y="191"/>
                  </a:lnTo>
                  <a:lnTo>
                    <a:pt x="212" y="186"/>
                  </a:lnTo>
                  <a:lnTo>
                    <a:pt x="212" y="73"/>
                  </a:lnTo>
                  <a:lnTo>
                    <a:pt x="115" y="73"/>
                  </a:lnTo>
                  <a:lnTo>
                    <a:pt x="119" y="52"/>
                  </a:lnTo>
                  <a:lnTo>
                    <a:pt x="105" y="52"/>
                  </a:lnTo>
                  <a:lnTo>
                    <a:pt x="100" y="73"/>
                  </a:lnTo>
                  <a:lnTo>
                    <a:pt x="0" y="73"/>
                  </a:lnTo>
                  <a:lnTo>
                    <a:pt x="0" y="205"/>
                  </a:lnTo>
                  <a:lnTo>
                    <a:pt x="16" y="205"/>
                  </a:lnTo>
                  <a:lnTo>
                    <a:pt x="16" y="86"/>
                  </a:lnTo>
                  <a:lnTo>
                    <a:pt x="94" y="86"/>
                  </a:lnTo>
                  <a:lnTo>
                    <a:pt x="84" y="99"/>
                  </a:lnTo>
                  <a:lnTo>
                    <a:pt x="71" y="111"/>
                  </a:lnTo>
                  <a:lnTo>
                    <a:pt x="52" y="119"/>
                  </a:lnTo>
                  <a:lnTo>
                    <a:pt x="29" y="127"/>
                  </a:lnTo>
                  <a:lnTo>
                    <a:pt x="31" y="130"/>
                  </a:lnTo>
                  <a:lnTo>
                    <a:pt x="34" y="133"/>
                  </a:lnTo>
                  <a:lnTo>
                    <a:pt x="37" y="136"/>
                  </a:lnTo>
                  <a:lnTo>
                    <a:pt x="63" y="130"/>
                  </a:lnTo>
                  <a:lnTo>
                    <a:pt x="83" y="119"/>
                  </a:lnTo>
                  <a:lnTo>
                    <a:pt x="98" y="106"/>
                  </a:lnTo>
                  <a:lnTo>
                    <a:pt x="119" y="113"/>
                  </a:lnTo>
                  <a:lnTo>
                    <a:pt x="139" y="122"/>
                  </a:lnTo>
                  <a:lnTo>
                    <a:pt x="159" y="130"/>
                  </a:lnTo>
                  <a:lnTo>
                    <a:pt x="174" y="137"/>
                  </a:lnTo>
                  <a:lnTo>
                    <a:pt x="184" y="128"/>
                  </a:lnTo>
                  <a:lnTo>
                    <a:pt x="168" y="120"/>
                  </a:lnTo>
                  <a:lnTo>
                    <a:pt x="148" y="111"/>
                  </a:lnTo>
                  <a:lnTo>
                    <a:pt x="126" y="103"/>
                  </a:lnTo>
                  <a:lnTo>
                    <a:pt x="106" y="96"/>
                  </a:lnTo>
                  <a:lnTo>
                    <a:pt x="109" y="92"/>
                  </a:lnTo>
                  <a:lnTo>
                    <a:pt x="110" y="86"/>
                  </a:lnTo>
                  <a:lnTo>
                    <a:pt x="197" y="86"/>
                  </a:lnTo>
                  <a:lnTo>
                    <a:pt x="197" y="186"/>
                  </a:lnTo>
                  <a:lnTo>
                    <a:pt x="195" y="188"/>
                  </a:lnTo>
                  <a:lnTo>
                    <a:pt x="195" y="190"/>
                  </a:lnTo>
                  <a:lnTo>
                    <a:pt x="193" y="191"/>
                  </a:lnTo>
                  <a:lnTo>
                    <a:pt x="190" y="191"/>
                  </a:lnTo>
                  <a:lnTo>
                    <a:pt x="181" y="192"/>
                  </a:lnTo>
                  <a:lnTo>
                    <a:pt x="165" y="192"/>
                  </a:lnTo>
                  <a:lnTo>
                    <a:pt x="146" y="191"/>
                  </a:lnTo>
                  <a:lnTo>
                    <a:pt x="147" y="196"/>
                  </a:lnTo>
                  <a:lnTo>
                    <a:pt x="149" y="200"/>
                  </a:lnTo>
                  <a:lnTo>
                    <a:pt x="151" y="205"/>
                  </a:lnTo>
                  <a:lnTo>
                    <a:pt x="173" y="205"/>
                  </a:lnTo>
                  <a:lnTo>
                    <a:pt x="190" y="204"/>
                  </a:lnTo>
                  <a:lnTo>
                    <a:pt x="202" y="203"/>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45" name="Freeform 26"/>
            <p:cNvSpPr>
              <a:spLocks noEditPoints="1"/>
            </p:cNvSpPr>
            <p:nvPr/>
          </p:nvSpPr>
          <p:spPr bwMode="auto">
            <a:xfrm>
              <a:off x="5980113" y="3409950"/>
              <a:ext cx="912813" cy="501650"/>
            </a:xfrm>
            <a:custGeom>
              <a:avLst/>
              <a:gdLst>
                <a:gd name="T0" fmla="*/ 174 w 575"/>
                <a:gd name="T1" fmla="*/ 228 h 316"/>
                <a:gd name="T2" fmla="*/ 165 w 575"/>
                <a:gd name="T3" fmla="*/ 245 h 316"/>
                <a:gd name="T4" fmla="*/ 149 w 575"/>
                <a:gd name="T5" fmla="*/ 259 h 316"/>
                <a:gd name="T6" fmla="*/ 128 w 575"/>
                <a:gd name="T7" fmla="*/ 270 h 316"/>
                <a:gd name="T8" fmla="*/ 102 w 575"/>
                <a:gd name="T9" fmla="*/ 279 h 316"/>
                <a:gd name="T10" fmla="*/ 104 w 575"/>
                <a:gd name="T11" fmla="*/ 282 h 316"/>
                <a:gd name="T12" fmla="*/ 107 w 575"/>
                <a:gd name="T13" fmla="*/ 284 h 316"/>
                <a:gd name="T14" fmla="*/ 108 w 575"/>
                <a:gd name="T15" fmla="*/ 287 h 316"/>
                <a:gd name="T16" fmla="*/ 111 w 575"/>
                <a:gd name="T17" fmla="*/ 290 h 316"/>
                <a:gd name="T18" fmla="*/ 136 w 575"/>
                <a:gd name="T19" fmla="*/ 280 h 316"/>
                <a:gd name="T20" fmla="*/ 157 w 575"/>
                <a:gd name="T21" fmla="*/ 270 h 316"/>
                <a:gd name="T22" fmla="*/ 173 w 575"/>
                <a:gd name="T23" fmla="*/ 255 h 316"/>
                <a:gd name="T24" fmla="*/ 192 w 575"/>
                <a:gd name="T25" fmla="*/ 263 h 316"/>
                <a:gd name="T26" fmla="*/ 211 w 575"/>
                <a:gd name="T27" fmla="*/ 271 h 316"/>
                <a:gd name="T28" fmla="*/ 229 w 575"/>
                <a:gd name="T29" fmla="*/ 279 h 316"/>
                <a:gd name="T30" fmla="*/ 243 w 575"/>
                <a:gd name="T31" fmla="*/ 287 h 316"/>
                <a:gd name="T32" fmla="*/ 253 w 575"/>
                <a:gd name="T33" fmla="*/ 278 h 316"/>
                <a:gd name="T34" fmla="*/ 238 w 575"/>
                <a:gd name="T35" fmla="*/ 270 h 316"/>
                <a:gd name="T36" fmla="*/ 220 w 575"/>
                <a:gd name="T37" fmla="*/ 262 h 316"/>
                <a:gd name="T38" fmla="*/ 200 w 575"/>
                <a:gd name="T39" fmla="*/ 253 h 316"/>
                <a:gd name="T40" fmla="*/ 180 w 575"/>
                <a:gd name="T41" fmla="*/ 245 h 316"/>
                <a:gd name="T42" fmla="*/ 186 w 575"/>
                <a:gd name="T43" fmla="*/ 237 h 316"/>
                <a:gd name="T44" fmla="*/ 190 w 575"/>
                <a:gd name="T45" fmla="*/ 228 h 316"/>
                <a:gd name="T46" fmla="*/ 174 w 575"/>
                <a:gd name="T47" fmla="*/ 228 h 316"/>
                <a:gd name="T48" fmla="*/ 174 w 575"/>
                <a:gd name="T49" fmla="*/ 228 h 316"/>
                <a:gd name="T50" fmla="*/ 308 w 575"/>
                <a:gd name="T51" fmla="*/ 30 h 316"/>
                <a:gd name="T52" fmla="*/ 179 w 575"/>
                <a:gd name="T53" fmla="*/ 30 h 316"/>
                <a:gd name="T54" fmla="*/ 170 w 575"/>
                <a:gd name="T55" fmla="*/ 16 h 316"/>
                <a:gd name="T56" fmla="*/ 161 w 575"/>
                <a:gd name="T57" fmla="*/ 0 h 316"/>
                <a:gd name="T58" fmla="*/ 146 w 575"/>
                <a:gd name="T59" fmla="*/ 4 h 316"/>
                <a:gd name="T60" fmla="*/ 154 w 575"/>
                <a:gd name="T61" fmla="*/ 17 h 316"/>
                <a:gd name="T62" fmla="*/ 161 w 575"/>
                <a:gd name="T63" fmla="*/ 30 h 316"/>
                <a:gd name="T64" fmla="*/ 28 w 575"/>
                <a:gd name="T65" fmla="*/ 30 h 316"/>
                <a:gd name="T66" fmla="*/ 28 w 575"/>
                <a:gd name="T67" fmla="*/ 136 h 316"/>
                <a:gd name="T68" fmla="*/ 27 w 575"/>
                <a:gd name="T69" fmla="*/ 168 h 316"/>
                <a:gd name="T70" fmla="*/ 26 w 575"/>
                <a:gd name="T71" fmla="*/ 203 h 316"/>
                <a:gd name="T72" fmla="*/ 21 w 575"/>
                <a:gd name="T73" fmla="*/ 238 h 316"/>
                <a:gd name="T74" fmla="*/ 13 w 575"/>
                <a:gd name="T75" fmla="*/ 274 h 316"/>
                <a:gd name="T76" fmla="*/ 0 w 575"/>
                <a:gd name="T77" fmla="*/ 305 h 316"/>
                <a:gd name="T78" fmla="*/ 2 w 575"/>
                <a:gd name="T79" fmla="*/ 308 h 316"/>
                <a:gd name="T80" fmla="*/ 6 w 575"/>
                <a:gd name="T81" fmla="*/ 310 h 316"/>
                <a:gd name="T82" fmla="*/ 10 w 575"/>
                <a:gd name="T83" fmla="*/ 313 h 316"/>
                <a:gd name="T84" fmla="*/ 13 w 575"/>
                <a:gd name="T85" fmla="*/ 316 h 316"/>
                <a:gd name="T86" fmla="*/ 25 w 575"/>
                <a:gd name="T87" fmla="*/ 288 h 316"/>
                <a:gd name="T88" fmla="*/ 34 w 575"/>
                <a:gd name="T89" fmla="*/ 258 h 316"/>
                <a:gd name="T90" fmla="*/ 39 w 575"/>
                <a:gd name="T91" fmla="*/ 225 h 316"/>
                <a:gd name="T92" fmla="*/ 43 w 575"/>
                <a:gd name="T93" fmla="*/ 194 h 316"/>
                <a:gd name="T94" fmla="*/ 44 w 575"/>
                <a:gd name="T95" fmla="*/ 164 h 316"/>
                <a:gd name="T96" fmla="*/ 44 w 575"/>
                <a:gd name="T97" fmla="*/ 136 h 316"/>
                <a:gd name="T98" fmla="*/ 44 w 575"/>
                <a:gd name="T99" fmla="*/ 46 h 316"/>
                <a:gd name="T100" fmla="*/ 308 w 575"/>
                <a:gd name="T101" fmla="*/ 46 h 316"/>
                <a:gd name="T102" fmla="*/ 308 w 575"/>
                <a:gd name="T103" fmla="*/ 30 h 316"/>
                <a:gd name="T104" fmla="*/ 308 w 575"/>
                <a:gd name="T105" fmla="*/ 30 h 316"/>
                <a:gd name="T106" fmla="*/ 479 w 575"/>
                <a:gd name="T107" fmla="*/ 169 h 316"/>
                <a:gd name="T108" fmla="*/ 495 w 575"/>
                <a:gd name="T109" fmla="*/ 169 h 316"/>
                <a:gd name="T110" fmla="*/ 495 w 575"/>
                <a:gd name="T111" fmla="*/ 313 h 316"/>
                <a:gd name="T112" fmla="*/ 479 w 575"/>
                <a:gd name="T113" fmla="*/ 313 h 316"/>
                <a:gd name="T114" fmla="*/ 479 w 575"/>
                <a:gd name="T115" fmla="*/ 169 h 316"/>
                <a:gd name="T116" fmla="*/ 561 w 575"/>
                <a:gd name="T117" fmla="*/ 50 h 316"/>
                <a:gd name="T118" fmla="*/ 575 w 575"/>
                <a:gd name="T119" fmla="*/ 50 h 316"/>
                <a:gd name="T120" fmla="*/ 575 w 575"/>
                <a:gd name="T121" fmla="*/ 219 h 316"/>
                <a:gd name="T122" fmla="*/ 561 w 575"/>
                <a:gd name="T123" fmla="*/ 219 h 316"/>
                <a:gd name="T124" fmla="*/ 561 w 575"/>
                <a:gd name="T125"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5" h="316">
                  <a:moveTo>
                    <a:pt x="174" y="228"/>
                  </a:moveTo>
                  <a:lnTo>
                    <a:pt x="165" y="245"/>
                  </a:lnTo>
                  <a:lnTo>
                    <a:pt x="149" y="259"/>
                  </a:lnTo>
                  <a:lnTo>
                    <a:pt x="128" y="270"/>
                  </a:lnTo>
                  <a:lnTo>
                    <a:pt x="102" y="279"/>
                  </a:lnTo>
                  <a:lnTo>
                    <a:pt x="104" y="282"/>
                  </a:lnTo>
                  <a:lnTo>
                    <a:pt x="107" y="284"/>
                  </a:lnTo>
                  <a:lnTo>
                    <a:pt x="108" y="287"/>
                  </a:lnTo>
                  <a:lnTo>
                    <a:pt x="111" y="290"/>
                  </a:lnTo>
                  <a:lnTo>
                    <a:pt x="136" y="280"/>
                  </a:lnTo>
                  <a:lnTo>
                    <a:pt x="157" y="270"/>
                  </a:lnTo>
                  <a:lnTo>
                    <a:pt x="173" y="255"/>
                  </a:lnTo>
                  <a:lnTo>
                    <a:pt x="192" y="263"/>
                  </a:lnTo>
                  <a:lnTo>
                    <a:pt x="211" y="271"/>
                  </a:lnTo>
                  <a:lnTo>
                    <a:pt x="229" y="279"/>
                  </a:lnTo>
                  <a:lnTo>
                    <a:pt x="243" y="287"/>
                  </a:lnTo>
                  <a:lnTo>
                    <a:pt x="253" y="278"/>
                  </a:lnTo>
                  <a:lnTo>
                    <a:pt x="238" y="270"/>
                  </a:lnTo>
                  <a:lnTo>
                    <a:pt x="220" y="262"/>
                  </a:lnTo>
                  <a:lnTo>
                    <a:pt x="200" y="253"/>
                  </a:lnTo>
                  <a:lnTo>
                    <a:pt x="180" y="245"/>
                  </a:lnTo>
                  <a:lnTo>
                    <a:pt x="186" y="237"/>
                  </a:lnTo>
                  <a:lnTo>
                    <a:pt x="190" y="228"/>
                  </a:lnTo>
                  <a:lnTo>
                    <a:pt x="174" y="228"/>
                  </a:lnTo>
                  <a:lnTo>
                    <a:pt x="174" y="228"/>
                  </a:lnTo>
                  <a:close/>
                  <a:moveTo>
                    <a:pt x="308" y="30"/>
                  </a:moveTo>
                  <a:lnTo>
                    <a:pt x="179" y="30"/>
                  </a:lnTo>
                  <a:lnTo>
                    <a:pt x="170" y="16"/>
                  </a:lnTo>
                  <a:lnTo>
                    <a:pt x="161" y="0"/>
                  </a:lnTo>
                  <a:lnTo>
                    <a:pt x="146" y="4"/>
                  </a:lnTo>
                  <a:lnTo>
                    <a:pt x="154" y="17"/>
                  </a:lnTo>
                  <a:lnTo>
                    <a:pt x="161" y="30"/>
                  </a:lnTo>
                  <a:lnTo>
                    <a:pt x="28" y="30"/>
                  </a:lnTo>
                  <a:lnTo>
                    <a:pt x="28" y="136"/>
                  </a:lnTo>
                  <a:lnTo>
                    <a:pt x="27" y="168"/>
                  </a:lnTo>
                  <a:lnTo>
                    <a:pt x="26" y="203"/>
                  </a:lnTo>
                  <a:lnTo>
                    <a:pt x="21" y="238"/>
                  </a:lnTo>
                  <a:lnTo>
                    <a:pt x="13" y="274"/>
                  </a:lnTo>
                  <a:lnTo>
                    <a:pt x="0" y="305"/>
                  </a:lnTo>
                  <a:lnTo>
                    <a:pt x="2" y="308"/>
                  </a:lnTo>
                  <a:lnTo>
                    <a:pt x="6" y="310"/>
                  </a:lnTo>
                  <a:lnTo>
                    <a:pt x="10" y="313"/>
                  </a:lnTo>
                  <a:lnTo>
                    <a:pt x="13" y="316"/>
                  </a:lnTo>
                  <a:lnTo>
                    <a:pt x="25" y="288"/>
                  </a:lnTo>
                  <a:lnTo>
                    <a:pt x="34" y="258"/>
                  </a:lnTo>
                  <a:lnTo>
                    <a:pt x="39" y="225"/>
                  </a:lnTo>
                  <a:lnTo>
                    <a:pt x="43" y="194"/>
                  </a:lnTo>
                  <a:lnTo>
                    <a:pt x="44" y="164"/>
                  </a:lnTo>
                  <a:lnTo>
                    <a:pt x="44" y="136"/>
                  </a:lnTo>
                  <a:lnTo>
                    <a:pt x="44" y="46"/>
                  </a:lnTo>
                  <a:lnTo>
                    <a:pt x="308" y="46"/>
                  </a:lnTo>
                  <a:lnTo>
                    <a:pt x="308" y="30"/>
                  </a:lnTo>
                  <a:lnTo>
                    <a:pt x="308" y="30"/>
                  </a:lnTo>
                  <a:close/>
                  <a:moveTo>
                    <a:pt x="479" y="169"/>
                  </a:moveTo>
                  <a:lnTo>
                    <a:pt x="495" y="169"/>
                  </a:lnTo>
                  <a:lnTo>
                    <a:pt x="495" y="313"/>
                  </a:lnTo>
                  <a:lnTo>
                    <a:pt x="479" y="313"/>
                  </a:lnTo>
                  <a:lnTo>
                    <a:pt x="479" y="169"/>
                  </a:lnTo>
                  <a:close/>
                  <a:moveTo>
                    <a:pt x="561" y="50"/>
                  </a:moveTo>
                  <a:lnTo>
                    <a:pt x="575" y="50"/>
                  </a:lnTo>
                  <a:lnTo>
                    <a:pt x="575" y="219"/>
                  </a:lnTo>
                  <a:lnTo>
                    <a:pt x="561" y="219"/>
                  </a:lnTo>
                  <a:lnTo>
                    <a:pt x="561" y="5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46" name="Freeform 27"/>
            <p:cNvSpPr/>
            <p:nvPr/>
          </p:nvSpPr>
          <p:spPr bwMode="auto">
            <a:xfrm>
              <a:off x="6524626" y="3413125"/>
              <a:ext cx="312738" cy="273050"/>
            </a:xfrm>
            <a:custGeom>
              <a:avLst/>
              <a:gdLst>
                <a:gd name="T0" fmla="*/ 197 w 197"/>
                <a:gd name="T1" fmla="*/ 57 h 172"/>
                <a:gd name="T2" fmla="*/ 197 w 197"/>
                <a:gd name="T3" fmla="*/ 41 h 172"/>
                <a:gd name="T4" fmla="*/ 119 w 197"/>
                <a:gd name="T5" fmla="*/ 41 h 172"/>
                <a:gd name="T6" fmla="*/ 113 w 197"/>
                <a:gd name="T7" fmla="*/ 28 h 172"/>
                <a:gd name="T8" fmla="*/ 104 w 197"/>
                <a:gd name="T9" fmla="*/ 14 h 172"/>
                <a:gd name="T10" fmla="*/ 94 w 197"/>
                <a:gd name="T11" fmla="*/ 0 h 172"/>
                <a:gd name="T12" fmla="*/ 80 w 197"/>
                <a:gd name="T13" fmla="*/ 5 h 172"/>
                <a:gd name="T14" fmla="*/ 92 w 197"/>
                <a:gd name="T15" fmla="*/ 23 h 172"/>
                <a:gd name="T16" fmla="*/ 102 w 197"/>
                <a:gd name="T17" fmla="*/ 41 h 172"/>
                <a:gd name="T18" fmla="*/ 9 w 197"/>
                <a:gd name="T19" fmla="*/ 41 h 172"/>
                <a:gd name="T20" fmla="*/ 9 w 197"/>
                <a:gd name="T21" fmla="*/ 57 h 172"/>
                <a:gd name="T22" fmla="*/ 144 w 197"/>
                <a:gd name="T23" fmla="*/ 57 h 172"/>
                <a:gd name="T24" fmla="*/ 135 w 197"/>
                <a:gd name="T25" fmla="*/ 77 h 172"/>
                <a:gd name="T26" fmla="*/ 123 w 197"/>
                <a:gd name="T27" fmla="*/ 94 h 172"/>
                <a:gd name="T28" fmla="*/ 109 w 197"/>
                <a:gd name="T29" fmla="*/ 108 h 172"/>
                <a:gd name="T30" fmla="*/ 46 w 197"/>
                <a:gd name="T31" fmla="*/ 75 h 172"/>
                <a:gd name="T32" fmla="*/ 37 w 197"/>
                <a:gd name="T33" fmla="*/ 87 h 172"/>
                <a:gd name="T34" fmla="*/ 67 w 197"/>
                <a:gd name="T35" fmla="*/ 102 h 172"/>
                <a:gd name="T36" fmla="*/ 97 w 197"/>
                <a:gd name="T37" fmla="*/ 119 h 172"/>
                <a:gd name="T38" fmla="*/ 68 w 197"/>
                <a:gd name="T39" fmla="*/ 136 h 172"/>
                <a:gd name="T40" fmla="*/ 37 w 197"/>
                <a:gd name="T41" fmla="*/ 149 h 172"/>
                <a:gd name="T42" fmla="*/ 0 w 197"/>
                <a:gd name="T43" fmla="*/ 158 h 172"/>
                <a:gd name="T44" fmla="*/ 4 w 197"/>
                <a:gd name="T45" fmla="*/ 161 h 172"/>
                <a:gd name="T46" fmla="*/ 7 w 197"/>
                <a:gd name="T47" fmla="*/ 164 h 172"/>
                <a:gd name="T48" fmla="*/ 9 w 197"/>
                <a:gd name="T49" fmla="*/ 168 h 172"/>
                <a:gd name="T50" fmla="*/ 11 w 197"/>
                <a:gd name="T51" fmla="*/ 172 h 172"/>
                <a:gd name="T52" fmla="*/ 47 w 197"/>
                <a:gd name="T53" fmla="*/ 161 h 172"/>
                <a:gd name="T54" fmla="*/ 81 w 197"/>
                <a:gd name="T55" fmla="*/ 145 h 172"/>
                <a:gd name="T56" fmla="*/ 111 w 197"/>
                <a:gd name="T57" fmla="*/ 127 h 172"/>
                <a:gd name="T58" fmla="*/ 138 w 197"/>
                <a:gd name="T59" fmla="*/ 141 h 172"/>
                <a:gd name="T60" fmla="*/ 161 w 197"/>
                <a:gd name="T61" fmla="*/ 157 h 172"/>
                <a:gd name="T62" fmla="*/ 181 w 197"/>
                <a:gd name="T63" fmla="*/ 170 h 172"/>
                <a:gd name="T64" fmla="*/ 190 w 197"/>
                <a:gd name="T65" fmla="*/ 157 h 172"/>
                <a:gd name="T66" fmla="*/ 172 w 197"/>
                <a:gd name="T67" fmla="*/ 145 h 172"/>
                <a:gd name="T68" fmla="*/ 148 w 197"/>
                <a:gd name="T69" fmla="*/ 130 h 172"/>
                <a:gd name="T70" fmla="*/ 123 w 197"/>
                <a:gd name="T71" fmla="*/ 116 h 172"/>
                <a:gd name="T72" fmla="*/ 138 w 197"/>
                <a:gd name="T73" fmla="*/ 99 h 172"/>
                <a:gd name="T74" fmla="*/ 151 w 197"/>
                <a:gd name="T75" fmla="*/ 79 h 172"/>
                <a:gd name="T76" fmla="*/ 161 w 197"/>
                <a:gd name="T77" fmla="*/ 57 h 172"/>
                <a:gd name="T78" fmla="*/ 197 w 197"/>
                <a:gd name="T79" fmla="*/ 57 h 172"/>
                <a:gd name="T80" fmla="*/ 197 w 197"/>
                <a:gd name="T81" fmla="*/ 5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7" h="172">
                  <a:moveTo>
                    <a:pt x="197" y="57"/>
                  </a:moveTo>
                  <a:lnTo>
                    <a:pt x="197" y="41"/>
                  </a:lnTo>
                  <a:lnTo>
                    <a:pt x="119" y="41"/>
                  </a:lnTo>
                  <a:lnTo>
                    <a:pt x="113" y="28"/>
                  </a:lnTo>
                  <a:lnTo>
                    <a:pt x="104" y="14"/>
                  </a:lnTo>
                  <a:lnTo>
                    <a:pt x="94" y="0"/>
                  </a:lnTo>
                  <a:lnTo>
                    <a:pt x="80" y="5"/>
                  </a:lnTo>
                  <a:lnTo>
                    <a:pt x="92" y="23"/>
                  </a:lnTo>
                  <a:lnTo>
                    <a:pt x="102" y="41"/>
                  </a:lnTo>
                  <a:lnTo>
                    <a:pt x="9" y="41"/>
                  </a:lnTo>
                  <a:lnTo>
                    <a:pt x="9" y="57"/>
                  </a:lnTo>
                  <a:lnTo>
                    <a:pt x="144" y="57"/>
                  </a:lnTo>
                  <a:lnTo>
                    <a:pt x="135" y="77"/>
                  </a:lnTo>
                  <a:lnTo>
                    <a:pt x="123" y="94"/>
                  </a:lnTo>
                  <a:lnTo>
                    <a:pt x="109" y="108"/>
                  </a:lnTo>
                  <a:lnTo>
                    <a:pt x="46" y="75"/>
                  </a:lnTo>
                  <a:lnTo>
                    <a:pt x="37" y="87"/>
                  </a:lnTo>
                  <a:lnTo>
                    <a:pt x="67" y="102"/>
                  </a:lnTo>
                  <a:lnTo>
                    <a:pt x="97" y="119"/>
                  </a:lnTo>
                  <a:lnTo>
                    <a:pt x="68" y="136"/>
                  </a:lnTo>
                  <a:lnTo>
                    <a:pt x="37" y="149"/>
                  </a:lnTo>
                  <a:lnTo>
                    <a:pt x="0" y="158"/>
                  </a:lnTo>
                  <a:lnTo>
                    <a:pt x="4" y="161"/>
                  </a:lnTo>
                  <a:lnTo>
                    <a:pt x="7" y="164"/>
                  </a:lnTo>
                  <a:lnTo>
                    <a:pt x="9" y="168"/>
                  </a:lnTo>
                  <a:lnTo>
                    <a:pt x="11" y="172"/>
                  </a:lnTo>
                  <a:lnTo>
                    <a:pt x="47" y="161"/>
                  </a:lnTo>
                  <a:lnTo>
                    <a:pt x="81" y="145"/>
                  </a:lnTo>
                  <a:lnTo>
                    <a:pt x="111" y="127"/>
                  </a:lnTo>
                  <a:lnTo>
                    <a:pt x="138" y="141"/>
                  </a:lnTo>
                  <a:lnTo>
                    <a:pt x="161" y="157"/>
                  </a:lnTo>
                  <a:lnTo>
                    <a:pt x="181" y="170"/>
                  </a:lnTo>
                  <a:lnTo>
                    <a:pt x="190" y="157"/>
                  </a:lnTo>
                  <a:lnTo>
                    <a:pt x="172" y="145"/>
                  </a:lnTo>
                  <a:lnTo>
                    <a:pt x="148" y="130"/>
                  </a:lnTo>
                  <a:lnTo>
                    <a:pt x="123" y="116"/>
                  </a:lnTo>
                  <a:lnTo>
                    <a:pt x="138" y="99"/>
                  </a:lnTo>
                  <a:lnTo>
                    <a:pt x="151" y="79"/>
                  </a:lnTo>
                  <a:lnTo>
                    <a:pt x="161" y="57"/>
                  </a:lnTo>
                  <a:lnTo>
                    <a:pt x="197" y="57"/>
                  </a:lnTo>
                  <a:lnTo>
                    <a:pt x="197" y="57"/>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sp>
          <p:nvSpPr>
            <p:cNvPr id="47" name="Freeform 28"/>
            <p:cNvSpPr>
              <a:spLocks noEditPoints="1"/>
            </p:cNvSpPr>
            <p:nvPr/>
          </p:nvSpPr>
          <p:spPr bwMode="auto">
            <a:xfrm>
              <a:off x="6526213" y="3417888"/>
              <a:ext cx="468313" cy="487363"/>
            </a:xfrm>
            <a:custGeom>
              <a:avLst/>
              <a:gdLst>
                <a:gd name="T0" fmla="*/ 0 w 295"/>
                <a:gd name="T1" fmla="*/ 296 h 307"/>
                <a:gd name="T2" fmla="*/ 4 w 295"/>
                <a:gd name="T3" fmla="*/ 299 h 307"/>
                <a:gd name="T4" fmla="*/ 8 w 295"/>
                <a:gd name="T5" fmla="*/ 303 h 307"/>
                <a:gd name="T6" fmla="*/ 11 w 295"/>
                <a:gd name="T7" fmla="*/ 307 h 307"/>
                <a:gd name="T8" fmla="*/ 33 w 295"/>
                <a:gd name="T9" fmla="*/ 291 h 307"/>
                <a:gd name="T10" fmla="*/ 49 w 295"/>
                <a:gd name="T11" fmla="*/ 274 h 307"/>
                <a:gd name="T12" fmla="*/ 59 w 295"/>
                <a:gd name="T13" fmla="*/ 256 h 307"/>
                <a:gd name="T14" fmla="*/ 65 w 295"/>
                <a:gd name="T15" fmla="*/ 237 h 307"/>
                <a:gd name="T16" fmla="*/ 69 w 295"/>
                <a:gd name="T17" fmla="*/ 219 h 307"/>
                <a:gd name="T18" fmla="*/ 69 w 295"/>
                <a:gd name="T19" fmla="*/ 201 h 307"/>
                <a:gd name="T20" fmla="*/ 69 w 295"/>
                <a:gd name="T21" fmla="*/ 164 h 307"/>
                <a:gd name="T22" fmla="*/ 54 w 295"/>
                <a:gd name="T23" fmla="*/ 164 h 307"/>
                <a:gd name="T24" fmla="*/ 54 w 295"/>
                <a:gd name="T25" fmla="*/ 201 h 307"/>
                <a:gd name="T26" fmla="*/ 53 w 295"/>
                <a:gd name="T27" fmla="*/ 216 h 307"/>
                <a:gd name="T28" fmla="*/ 50 w 295"/>
                <a:gd name="T29" fmla="*/ 233 h 307"/>
                <a:gd name="T30" fmla="*/ 45 w 295"/>
                <a:gd name="T31" fmla="*/ 249 h 307"/>
                <a:gd name="T32" fmla="*/ 36 w 295"/>
                <a:gd name="T33" fmla="*/ 266 h 307"/>
                <a:gd name="T34" fmla="*/ 21 w 295"/>
                <a:gd name="T35" fmla="*/ 281 h 307"/>
                <a:gd name="T36" fmla="*/ 0 w 295"/>
                <a:gd name="T37" fmla="*/ 296 h 307"/>
                <a:gd name="T38" fmla="*/ 283 w 295"/>
                <a:gd name="T39" fmla="*/ 304 h 307"/>
                <a:gd name="T40" fmla="*/ 287 w 295"/>
                <a:gd name="T41" fmla="*/ 303 h 307"/>
                <a:gd name="T42" fmla="*/ 290 w 295"/>
                <a:gd name="T43" fmla="*/ 300 h 307"/>
                <a:gd name="T44" fmla="*/ 293 w 295"/>
                <a:gd name="T45" fmla="*/ 298 h 307"/>
                <a:gd name="T46" fmla="*/ 294 w 295"/>
                <a:gd name="T47" fmla="*/ 294 h 307"/>
                <a:gd name="T48" fmla="*/ 295 w 295"/>
                <a:gd name="T49" fmla="*/ 288 h 307"/>
                <a:gd name="T50" fmla="*/ 295 w 295"/>
                <a:gd name="T51" fmla="*/ 283 h 307"/>
                <a:gd name="T52" fmla="*/ 295 w 295"/>
                <a:gd name="T53" fmla="*/ 0 h 307"/>
                <a:gd name="T54" fmla="*/ 281 w 295"/>
                <a:gd name="T55" fmla="*/ 0 h 307"/>
                <a:gd name="T56" fmla="*/ 281 w 295"/>
                <a:gd name="T57" fmla="*/ 283 h 307"/>
                <a:gd name="T58" fmla="*/ 280 w 295"/>
                <a:gd name="T59" fmla="*/ 287 h 307"/>
                <a:gd name="T60" fmla="*/ 278 w 295"/>
                <a:gd name="T61" fmla="*/ 290 h 307"/>
                <a:gd name="T62" fmla="*/ 276 w 295"/>
                <a:gd name="T63" fmla="*/ 291 h 307"/>
                <a:gd name="T64" fmla="*/ 272 w 295"/>
                <a:gd name="T65" fmla="*/ 291 h 307"/>
                <a:gd name="T66" fmla="*/ 263 w 295"/>
                <a:gd name="T67" fmla="*/ 292 h 307"/>
                <a:gd name="T68" fmla="*/ 245 w 295"/>
                <a:gd name="T69" fmla="*/ 292 h 307"/>
                <a:gd name="T70" fmla="*/ 224 w 295"/>
                <a:gd name="T71" fmla="*/ 291 h 307"/>
                <a:gd name="T72" fmla="*/ 226 w 295"/>
                <a:gd name="T73" fmla="*/ 296 h 307"/>
                <a:gd name="T74" fmla="*/ 228 w 295"/>
                <a:gd name="T75" fmla="*/ 302 h 307"/>
                <a:gd name="T76" fmla="*/ 230 w 295"/>
                <a:gd name="T77" fmla="*/ 307 h 307"/>
                <a:gd name="T78" fmla="*/ 255 w 295"/>
                <a:gd name="T79" fmla="*/ 307 h 307"/>
                <a:gd name="T80" fmla="*/ 272 w 295"/>
                <a:gd name="T81" fmla="*/ 307 h 307"/>
                <a:gd name="T82" fmla="*/ 283 w 295"/>
                <a:gd name="T83" fmla="*/ 30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5" h="307">
                  <a:moveTo>
                    <a:pt x="0" y="296"/>
                  </a:moveTo>
                  <a:lnTo>
                    <a:pt x="4" y="299"/>
                  </a:lnTo>
                  <a:lnTo>
                    <a:pt x="8" y="303"/>
                  </a:lnTo>
                  <a:lnTo>
                    <a:pt x="11" y="307"/>
                  </a:lnTo>
                  <a:lnTo>
                    <a:pt x="33" y="291"/>
                  </a:lnTo>
                  <a:lnTo>
                    <a:pt x="49" y="274"/>
                  </a:lnTo>
                  <a:lnTo>
                    <a:pt x="59" y="256"/>
                  </a:lnTo>
                  <a:lnTo>
                    <a:pt x="65" y="237"/>
                  </a:lnTo>
                  <a:lnTo>
                    <a:pt x="69" y="219"/>
                  </a:lnTo>
                  <a:lnTo>
                    <a:pt x="69" y="201"/>
                  </a:lnTo>
                  <a:lnTo>
                    <a:pt x="69" y="164"/>
                  </a:lnTo>
                  <a:lnTo>
                    <a:pt x="54" y="164"/>
                  </a:lnTo>
                  <a:lnTo>
                    <a:pt x="54" y="201"/>
                  </a:lnTo>
                  <a:lnTo>
                    <a:pt x="53" y="216"/>
                  </a:lnTo>
                  <a:lnTo>
                    <a:pt x="50" y="233"/>
                  </a:lnTo>
                  <a:lnTo>
                    <a:pt x="45" y="249"/>
                  </a:lnTo>
                  <a:lnTo>
                    <a:pt x="36" y="266"/>
                  </a:lnTo>
                  <a:lnTo>
                    <a:pt x="21" y="281"/>
                  </a:lnTo>
                  <a:lnTo>
                    <a:pt x="0" y="296"/>
                  </a:lnTo>
                  <a:close/>
                  <a:moveTo>
                    <a:pt x="283" y="304"/>
                  </a:moveTo>
                  <a:lnTo>
                    <a:pt x="287" y="303"/>
                  </a:lnTo>
                  <a:lnTo>
                    <a:pt x="290" y="300"/>
                  </a:lnTo>
                  <a:lnTo>
                    <a:pt x="293" y="298"/>
                  </a:lnTo>
                  <a:lnTo>
                    <a:pt x="294" y="294"/>
                  </a:lnTo>
                  <a:lnTo>
                    <a:pt x="295" y="288"/>
                  </a:lnTo>
                  <a:lnTo>
                    <a:pt x="295" y="283"/>
                  </a:lnTo>
                  <a:lnTo>
                    <a:pt x="295" y="0"/>
                  </a:lnTo>
                  <a:lnTo>
                    <a:pt x="281" y="0"/>
                  </a:lnTo>
                  <a:lnTo>
                    <a:pt x="281" y="283"/>
                  </a:lnTo>
                  <a:lnTo>
                    <a:pt x="280" y="287"/>
                  </a:lnTo>
                  <a:lnTo>
                    <a:pt x="278" y="290"/>
                  </a:lnTo>
                  <a:lnTo>
                    <a:pt x="276" y="291"/>
                  </a:lnTo>
                  <a:lnTo>
                    <a:pt x="272" y="291"/>
                  </a:lnTo>
                  <a:lnTo>
                    <a:pt x="263" y="292"/>
                  </a:lnTo>
                  <a:lnTo>
                    <a:pt x="245" y="292"/>
                  </a:lnTo>
                  <a:lnTo>
                    <a:pt x="224" y="291"/>
                  </a:lnTo>
                  <a:lnTo>
                    <a:pt x="226" y="296"/>
                  </a:lnTo>
                  <a:lnTo>
                    <a:pt x="228" y="302"/>
                  </a:lnTo>
                  <a:lnTo>
                    <a:pt x="230" y="307"/>
                  </a:lnTo>
                  <a:lnTo>
                    <a:pt x="255" y="307"/>
                  </a:lnTo>
                  <a:lnTo>
                    <a:pt x="272" y="307"/>
                  </a:lnTo>
                  <a:lnTo>
                    <a:pt x="283" y="304"/>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p>
          </p:txBody>
        </p:sp>
      </p:grpSp>
      <p:sp>
        <p:nvSpPr>
          <p:cNvPr id="55" name="矩形 54"/>
          <p:cNvSpPr/>
          <p:nvPr/>
        </p:nvSpPr>
        <p:spPr>
          <a:xfrm>
            <a:off x="1227380" y="2015791"/>
            <a:ext cx="1354869" cy="1325368"/>
          </a:xfrm>
          <a:prstGeom prst="rect">
            <a:avLst/>
          </a:prstGeom>
          <a:solidFill>
            <a:schemeClr val="bg1"/>
          </a:solid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33"/>
          <p:cNvSpPr>
            <a:spLocks noEditPoints="1"/>
          </p:cNvSpPr>
          <p:nvPr/>
        </p:nvSpPr>
        <p:spPr bwMode="auto">
          <a:xfrm>
            <a:off x="1271433" y="2082405"/>
            <a:ext cx="1266761" cy="1184307"/>
          </a:xfrm>
          <a:custGeom>
            <a:avLst/>
            <a:gdLst>
              <a:gd name="T0" fmla="*/ 525 w 4609"/>
              <a:gd name="T1" fmla="*/ 531 h 4309"/>
              <a:gd name="T2" fmla="*/ 161 w 4609"/>
              <a:gd name="T3" fmla="*/ 1144 h 4309"/>
              <a:gd name="T4" fmla="*/ 19 w 4609"/>
              <a:gd name="T5" fmla="*/ 1666 h 4309"/>
              <a:gd name="T6" fmla="*/ 896 w 4609"/>
              <a:gd name="T7" fmla="*/ 1997 h 4309"/>
              <a:gd name="T8" fmla="*/ 1369 w 4609"/>
              <a:gd name="T9" fmla="*/ 1997 h 4309"/>
              <a:gd name="T10" fmla="*/ 1600 w 4609"/>
              <a:gd name="T11" fmla="*/ 1994 h 4309"/>
              <a:gd name="T12" fmla="*/ 1626 w 4609"/>
              <a:gd name="T13" fmla="*/ 1863 h 4309"/>
              <a:gd name="T14" fmla="*/ 1715 w 4609"/>
              <a:gd name="T15" fmla="*/ 1636 h 4309"/>
              <a:gd name="T16" fmla="*/ 1928 w 4609"/>
              <a:gd name="T17" fmla="*/ 1418 h 4309"/>
              <a:gd name="T18" fmla="*/ 1935 w 4609"/>
              <a:gd name="T19" fmla="*/ 1373 h 4309"/>
              <a:gd name="T20" fmla="*/ 1822 w 4609"/>
              <a:gd name="T21" fmla="*/ 1171 h 4309"/>
              <a:gd name="T22" fmla="*/ 1637 w 4609"/>
              <a:gd name="T23" fmla="*/ 848 h 4309"/>
              <a:gd name="T24" fmla="*/ 1432 w 4609"/>
              <a:gd name="T25" fmla="*/ 492 h 4309"/>
              <a:gd name="T26" fmla="*/ 1255 w 4609"/>
              <a:gd name="T27" fmla="*/ 186 h 4309"/>
              <a:gd name="T28" fmla="*/ 1152 w 4609"/>
              <a:gd name="T29" fmla="*/ 13 h 4309"/>
              <a:gd name="T30" fmla="*/ 1096 w 4609"/>
              <a:gd name="T31" fmla="*/ 29 h 4309"/>
              <a:gd name="T32" fmla="*/ 3425 w 4609"/>
              <a:gd name="T33" fmla="*/ 50 h 4309"/>
              <a:gd name="T34" fmla="*/ 3305 w 4609"/>
              <a:gd name="T35" fmla="*/ 258 h 4309"/>
              <a:gd name="T36" fmla="*/ 3116 w 4609"/>
              <a:gd name="T37" fmla="*/ 586 h 4309"/>
              <a:gd name="T38" fmla="*/ 2911 w 4609"/>
              <a:gd name="T39" fmla="*/ 944 h 4309"/>
              <a:gd name="T40" fmla="*/ 2742 w 4609"/>
              <a:gd name="T41" fmla="*/ 1241 h 4309"/>
              <a:gd name="T42" fmla="*/ 2658 w 4609"/>
              <a:gd name="T43" fmla="*/ 1391 h 4309"/>
              <a:gd name="T44" fmla="*/ 2704 w 4609"/>
              <a:gd name="T45" fmla="*/ 1439 h 4309"/>
              <a:gd name="T46" fmla="*/ 2918 w 4609"/>
              <a:gd name="T47" fmla="*/ 1688 h 4309"/>
              <a:gd name="T48" fmla="*/ 2986 w 4609"/>
              <a:gd name="T49" fmla="*/ 1900 h 4309"/>
              <a:gd name="T50" fmla="*/ 4606 w 4609"/>
              <a:gd name="T51" fmla="*/ 1868 h 4309"/>
              <a:gd name="T52" fmla="*/ 4508 w 4609"/>
              <a:gd name="T53" fmla="*/ 1336 h 4309"/>
              <a:gd name="T54" fmla="*/ 4229 w 4609"/>
              <a:gd name="T55" fmla="*/ 738 h 4309"/>
              <a:gd name="T56" fmla="*/ 3706 w 4609"/>
              <a:gd name="T57" fmla="*/ 167 h 4309"/>
              <a:gd name="T58" fmla="*/ 2236 w 4609"/>
              <a:gd name="T59" fmla="*/ 1542 h 4309"/>
              <a:gd name="T60" fmla="*/ 1946 w 4609"/>
              <a:gd name="T61" fmla="*/ 1709 h 4309"/>
              <a:gd name="T62" fmla="*/ 1841 w 4609"/>
              <a:gd name="T63" fmla="*/ 2016 h 4309"/>
              <a:gd name="T64" fmla="*/ 1972 w 4609"/>
              <a:gd name="T65" fmla="*/ 2321 h 4309"/>
              <a:gd name="T66" fmla="*/ 2267 w 4609"/>
              <a:gd name="T67" fmla="*/ 2459 h 4309"/>
              <a:gd name="T68" fmla="*/ 2575 w 4609"/>
              <a:gd name="T69" fmla="*/ 2370 h 4309"/>
              <a:gd name="T70" fmla="*/ 2752 w 4609"/>
              <a:gd name="T71" fmla="*/ 2079 h 4309"/>
              <a:gd name="T72" fmla="*/ 2692 w 4609"/>
              <a:gd name="T73" fmla="*/ 1754 h 4309"/>
              <a:gd name="T74" fmla="*/ 2437 w 4609"/>
              <a:gd name="T75" fmla="*/ 1559 h 4309"/>
              <a:gd name="T76" fmla="*/ 1941 w 4609"/>
              <a:gd name="T77" fmla="*/ 2626 h 4309"/>
              <a:gd name="T78" fmla="*/ 1848 w 4609"/>
              <a:gd name="T79" fmla="*/ 2783 h 4309"/>
              <a:gd name="T80" fmla="*/ 1676 w 4609"/>
              <a:gd name="T81" fmla="*/ 3081 h 4309"/>
              <a:gd name="T82" fmla="*/ 1474 w 4609"/>
              <a:gd name="T83" fmla="*/ 3432 h 4309"/>
              <a:gd name="T84" fmla="*/ 1292 w 4609"/>
              <a:gd name="T85" fmla="*/ 3754 h 4309"/>
              <a:gd name="T86" fmla="*/ 1178 w 4609"/>
              <a:gd name="T87" fmla="*/ 3958 h 4309"/>
              <a:gd name="T88" fmla="*/ 1190 w 4609"/>
              <a:gd name="T89" fmla="*/ 4020 h 4309"/>
              <a:gd name="T90" fmla="*/ 1381 w 4609"/>
              <a:gd name="T91" fmla="*/ 4117 h 4309"/>
              <a:gd name="T92" fmla="*/ 1916 w 4609"/>
              <a:gd name="T93" fmla="*/ 4277 h 4309"/>
              <a:gd name="T94" fmla="*/ 2756 w 4609"/>
              <a:gd name="T95" fmla="*/ 4263 h 4309"/>
              <a:gd name="T96" fmla="*/ 3166 w 4609"/>
              <a:gd name="T97" fmla="*/ 4138 h 4309"/>
              <a:gd name="T98" fmla="*/ 3381 w 4609"/>
              <a:gd name="T99" fmla="*/ 4042 h 4309"/>
              <a:gd name="T100" fmla="*/ 3435 w 4609"/>
              <a:gd name="T101" fmla="*/ 3988 h 4309"/>
              <a:gd name="T102" fmla="*/ 3351 w 4609"/>
              <a:gd name="T103" fmla="*/ 3826 h 4309"/>
              <a:gd name="T104" fmla="*/ 3151 w 4609"/>
              <a:gd name="T105" fmla="*/ 3475 h 4309"/>
              <a:gd name="T106" fmla="*/ 2909 w 4609"/>
              <a:gd name="T107" fmla="*/ 3051 h 4309"/>
              <a:gd name="T108" fmla="*/ 2735 w 4609"/>
              <a:gd name="T109" fmla="*/ 2754 h 4309"/>
              <a:gd name="T110" fmla="*/ 2652 w 4609"/>
              <a:gd name="T111" fmla="*/ 2612 h 4309"/>
              <a:gd name="T112" fmla="*/ 2584 w 4609"/>
              <a:gd name="T113" fmla="*/ 2632 h 4309"/>
              <a:gd name="T114" fmla="*/ 2204 w 4609"/>
              <a:gd name="T115" fmla="*/ 2684 h 4309"/>
              <a:gd name="T116" fmla="*/ 1993 w 4609"/>
              <a:gd name="T117" fmla="*/ 2622 h 4309"/>
              <a:gd name="T118" fmla="*/ 1945 w 4609"/>
              <a:gd name="T119" fmla="*/ 2619 h 4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09" h="4309">
                <a:moveTo>
                  <a:pt x="1023" y="79"/>
                </a:moveTo>
                <a:lnTo>
                  <a:pt x="913" y="156"/>
                </a:lnTo>
                <a:lnTo>
                  <a:pt x="808" y="241"/>
                </a:lnTo>
                <a:lnTo>
                  <a:pt x="708" y="332"/>
                </a:lnTo>
                <a:lnTo>
                  <a:pt x="613" y="429"/>
                </a:lnTo>
                <a:lnTo>
                  <a:pt x="525" y="531"/>
                </a:lnTo>
                <a:lnTo>
                  <a:pt x="441" y="638"/>
                </a:lnTo>
                <a:lnTo>
                  <a:pt x="364" y="749"/>
                </a:lnTo>
                <a:lnTo>
                  <a:pt x="294" y="864"/>
                </a:lnTo>
                <a:lnTo>
                  <a:pt x="231" y="983"/>
                </a:lnTo>
                <a:lnTo>
                  <a:pt x="194" y="1061"/>
                </a:lnTo>
                <a:lnTo>
                  <a:pt x="161" y="1144"/>
                </a:lnTo>
                <a:lnTo>
                  <a:pt x="128" y="1230"/>
                </a:lnTo>
                <a:lnTo>
                  <a:pt x="100" y="1317"/>
                </a:lnTo>
                <a:lnTo>
                  <a:pt x="75" y="1405"/>
                </a:lnTo>
                <a:lnTo>
                  <a:pt x="53" y="1492"/>
                </a:lnTo>
                <a:lnTo>
                  <a:pt x="35" y="1580"/>
                </a:lnTo>
                <a:lnTo>
                  <a:pt x="19" y="1666"/>
                </a:lnTo>
                <a:lnTo>
                  <a:pt x="8" y="1748"/>
                </a:lnTo>
                <a:lnTo>
                  <a:pt x="1" y="1828"/>
                </a:lnTo>
                <a:lnTo>
                  <a:pt x="0" y="1904"/>
                </a:lnTo>
                <a:lnTo>
                  <a:pt x="0" y="1997"/>
                </a:lnTo>
                <a:lnTo>
                  <a:pt x="802" y="1997"/>
                </a:lnTo>
                <a:lnTo>
                  <a:pt x="896" y="1997"/>
                </a:lnTo>
                <a:lnTo>
                  <a:pt x="986" y="1997"/>
                </a:lnTo>
                <a:lnTo>
                  <a:pt x="1072" y="1997"/>
                </a:lnTo>
                <a:lnTo>
                  <a:pt x="1155" y="1997"/>
                </a:lnTo>
                <a:lnTo>
                  <a:pt x="1232" y="1997"/>
                </a:lnTo>
                <a:lnTo>
                  <a:pt x="1304" y="1997"/>
                </a:lnTo>
                <a:lnTo>
                  <a:pt x="1369" y="1997"/>
                </a:lnTo>
                <a:lnTo>
                  <a:pt x="1428" y="1995"/>
                </a:lnTo>
                <a:lnTo>
                  <a:pt x="1480" y="1995"/>
                </a:lnTo>
                <a:lnTo>
                  <a:pt x="1523" y="1995"/>
                </a:lnTo>
                <a:lnTo>
                  <a:pt x="1558" y="1994"/>
                </a:lnTo>
                <a:lnTo>
                  <a:pt x="1585" y="1994"/>
                </a:lnTo>
                <a:lnTo>
                  <a:pt x="1600" y="1994"/>
                </a:lnTo>
                <a:lnTo>
                  <a:pt x="1606" y="1992"/>
                </a:lnTo>
                <a:lnTo>
                  <a:pt x="1606" y="1976"/>
                </a:lnTo>
                <a:lnTo>
                  <a:pt x="1609" y="1952"/>
                </a:lnTo>
                <a:lnTo>
                  <a:pt x="1613" y="1925"/>
                </a:lnTo>
                <a:lnTo>
                  <a:pt x="1619" y="1894"/>
                </a:lnTo>
                <a:lnTo>
                  <a:pt x="1626" y="1863"/>
                </a:lnTo>
                <a:lnTo>
                  <a:pt x="1633" y="1833"/>
                </a:lnTo>
                <a:lnTo>
                  <a:pt x="1640" y="1805"/>
                </a:lnTo>
                <a:lnTo>
                  <a:pt x="1647" y="1779"/>
                </a:lnTo>
                <a:lnTo>
                  <a:pt x="1652" y="1760"/>
                </a:lnTo>
                <a:lnTo>
                  <a:pt x="1680" y="1697"/>
                </a:lnTo>
                <a:lnTo>
                  <a:pt x="1715" y="1636"/>
                </a:lnTo>
                <a:lnTo>
                  <a:pt x="1756" y="1577"/>
                </a:lnTo>
                <a:lnTo>
                  <a:pt x="1801" y="1524"/>
                </a:lnTo>
                <a:lnTo>
                  <a:pt x="1848" y="1478"/>
                </a:lnTo>
                <a:lnTo>
                  <a:pt x="1900" y="1439"/>
                </a:lnTo>
                <a:lnTo>
                  <a:pt x="1916" y="1427"/>
                </a:lnTo>
                <a:lnTo>
                  <a:pt x="1928" y="1418"/>
                </a:lnTo>
                <a:lnTo>
                  <a:pt x="1939" y="1411"/>
                </a:lnTo>
                <a:lnTo>
                  <a:pt x="1948" y="1405"/>
                </a:lnTo>
                <a:lnTo>
                  <a:pt x="1951" y="1402"/>
                </a:lnTo>
                <a:lnTo>
                  <a:pt x="1949" y="1399"/>
                </a:lnTo>
                <a:lnTo>
                  <a:pt x="1944" y="1388"/>
                </a:lnTo>
                <a:lnTo>
                  <a:pt x="1935" y="1373"/>
                </a:lnTo>
                <a:lnTo>
                  <a:pt x="1924" y="1350"/>
                </a:lnTo>
                <a:lnTo>
                  <a:pt x="1909" y="1324"/>
                </a:lnTo>
                <a:lnTo>
                  <a:pt x="1890" y="1291"/>
                </a:lnTo>
                <a:lnTo>
                  <a:pt x="1869" y="1255"/>
                </a:lnTo>
                <a:lnTo>
                  <a:pt x="1847" y="1214"/>
                </a:lnTo>
                <a:lnTo>
                  <a:pt x="1822" y="1171"/>
                </a:lnTo>
                <a:lnTo>
                  <a:pt x="1794" y="1123"/>
                </a:lnTo>
                <a:lnTo>
                  <a:pt x="1766" y="1073"/>
                </a:lnTo>
                <a:lnTo>
                  <a:pt x="1735" y="1019"/>
                </a:lnTo>
                <a:lnTo>
                  <a:pt x="1704" y="963"/>
                </a:lnTo>
                <a:lnTo>
                  <a:pt x="1671" y="907"/>
                </a:lnTo>
                <a:lnTo>
                  <a:pt x="1637" y="848"/>
                </a:lnTo>
                <a:lnTo>
                  <a:pt x="1603" y="789"/>
                </a:lnTo>
                <a:lnTo>
                  <a:pt x="1570" y="729"/>
                </a:lnTo>
                <a:lnTo>
                  <a:pt x="1535" y="670"/>
                </a:lnTo>
                <a:lnTo>
                  <a:pt x="1500" y="610"/>
                </a:lnTo>
                <a:lnTo>
                  <a:pt x="1466" y="551"/>
                </a:lnTo>
                <a:lnTo>
                  <a:pt x="1432" y="492"/>
                </a:lnTo>
                <a:lnTo>
                  <a:pt x="1399" y="436"/>
                </a:lnTo>
                <a:lnTo>
                  <a:pt x="1368" y="380"/>
                </a:lnTo>
                <a:lnTo>
                  <a:pt x="1337" y="328"/>
                </a:lnTo>
                <a:lnTo>
                  <a:pt x="1308" y="278"/>
                </a:lnTo>
                <a:lnTo>
                  <a:pt x="1280" y="230"/>
                </a:lnTo>
                <a:lnTo>
                  <a:pt x="1255" y="186"/>
                </a:lnTo>
                <a:lnTo>
                  <a:pt x="1231" y="146"/>
                </a:lnTo>
                <a:lnTo>
                  <a:pt x="1210" y="109"/>
                </a:lnTo>
                <a:lnTo>
                  <a:pt x="1192" y="77"/>
                </a:lnTo>
                <a:lnTo>
                  <a:pt x="1175" y="50"/>
                </a:lnTo>
                <a:lnTo>
                  <a:pt x="1162" y="29"/>
                </a:lnTo>
                <a:lnTo>
                  <a:pt x="1152" y="13"/>
                </a:lnTo>
                <a:lnTo>
                  <a:pt x="1147" y="3"/>
                </a:lnTo>
                <a:lnTo>
                  <a:pt x="1144" y="0"/>
                </a:lnTo>
                <a:lnTo>
                  <a:pt x="1140" y="3"/>
                </a:lnTo>
                <a:lnTo>
                  <a:pt x="1130" y="8"/>
                </a:lnTo>
                <a:lnTo>
                  <a:pt x="1114" y="17"/>
                </a:lnTo>
                <a:lnTo>
                  <a:pt x="1096" y="29"/>
                </a:lnTo>
                <a:lnTo>
                  <a:pt x="1074" y="43"/>
                </a:lnTo>
                <a:lnTo>
                  <a:pt x="1049" y="60"/>
                </a:lnTo>
                <a:lnTo>
                  <a:pt x="1023" y="79"/>
                </a:lnTo>
                <a:lnTo>
                  <a:pt x="1023" y="79"/>
                </a:lnTo>
                <a:close/>
                <a:moveTo>
                  <a:pt x="3435" y="34"/>
                </a:moveTo>
                <a:lnTo>
                  <a:pt x="3425" y="50"/>
                </a:lnTo>
                <a:lnTo>
                  <a:pt x="3411" y="73"/>
                </a:lnTo>
                <a:lnTo>
                  <a:pt x="3396" y="101"/>
                </a:lnTo>
                <a:lnTo>
                  <a:pt x="3376" y="133"/>
                </a:lnTo>
                <a:lnTo>
                  <a:pt x="3354" y="171"/>
                </a:lnTo>
                <a:lnTo>
                  <a:pt x="3330" y="213"/>
                </a:lnTo>
                <a:lnTo>
                  <a:pt x="3305" y="258"/>
                </a:lnTo>
                <a:lnTo>
                  <a:pt x="3277" y="307"/>
                </a:lnTo>
                <a:lnTo>
                  <a:pt x="3246" y="359"/>
                </a:lnTo>
                <a:lnTo>
                  <a:pt x="3215" y="412"/>
                </a:lnTo>
                <a:lnTo>
                  <a:pt x="3183" y="468"/>
                </a:lnTo>
                <a:lnTo>
                  <a:pt x="3150" y="527"/>
                </a:lnTo>
                <a:lnTo>
                  <a:pt x="3116" y="586"/>
                </a:lnTo>
                <a:lnTo>
                  <a:pt x="3082" y="646"/>
                </a:lnTo>
                <a:lnTo>
                  <a:pt x="3047" y="707"/>
                </a:lnTo>
                <a:lnTo>
                  <a:pt x="3012" y="767"/>
                </a:lnTo>
                <a:lnTo>
                  <a:pt x="2979" y="826"/>
                </a:lnTo>
                <a:lnTo>
                  <a:pt x="2945" y="886"/>
                </a:lnTo>
                <a:lnTo>
                  <a:pt x="2911" y="944"/>
                </a:lnTo>
                <a:lnTo>
                  <a:pt x="2879" y="1000"/>
                </a:lnTo>
                <a:lnTo>
                  <a:pt x="2848" y="1054"/>
                </a:lnTo>
                <a:lnTo>
                  <a:pt x="2819" y="1105"/>
                </a:lnTo>
                <a:lnTo>
                  <a:pt x="2791" y="1154"/>
                </a:lnTo>
                <a:lnTo>
                  <a:pt x="2766" y="1200"/>
                </a:lnTo>
                <a:lnTo>
                  <a:pt x="2742" y="1241"/>
                </a:lnTo>
                <a:lnTo>
                  <a:pt x="2720" y="1279"/>
                </a:lnTo>
                <a:lnTo>
                  <a:pt x="2701" y="1312"/>
                </a:lnTo>
                <a:lnTo>
                  <a:pt x="2686" y="1340"/>
                </a:lnTo>
                <a:lnTo>
                  <a:pt x="2673" y="1363"/>
                </a:lnTo>
                <a:lnTo>
                  <a:pt x="2664" y="1380"/>
                </a:lnTo>
                <a:lnTo>
                  <a:pt x="2658" y="1391"/>
                </a:lnTo>
                <a:lnTo>
                  <a:pt x="2655" y="1395"/>
                </a:lnTo>
                <a:lnTo>
                  <a:pt x="2658" y="1399"/>
                </a:lnTo>
                <a:lnTo>
                  <a:pt x="2665" y="1406"/>
                </a:lnTo>
                <a:lnTo>
                  <a:pt x="2675" y="1415"/>
                </a:lnTo>
                <a:lnTo>
                  <a:pt x="2689" y="1426"/>
                </a:lnTo>
                <a:lnTo>
                  <a:pt x="2704" y="1439"/>
                </a:lnTo>
                <a:lnTo>
                  <a:pt x="2721" y="1451"/>
                </a:lnTo>
                <a:lnTo>
                  <a:pt x="2767" y="1489"/>
                </a:lnTo>
                <a:lnTo>
                  <a:pt x="2811" y="1533"/>
                </a:lnTo>
                <a:lnTo>
                  <a:pt x="2851" y="1583"/>
                </a:lnTo>
                <a:lnTo>
                  <a:pt x="2888" y="1635"/>
                </a:lnTo>
                <a:lnTo>
                  <a:pt x="2918" y="1688"/>
                </a:lnTo>
                <a:lnTo>
                  <a:pt x="2932" y="1719"/>
                </a:lnTo>
                <a:lnTo>
                  <a:pt x="2945" y="1754"/>
                </a:lnTo>
                <a:lnTo>
                  <a:pt x="2958" y="1791"/>
                </a:lnTo>
                <a:lnTo>
                  <a:pt x="2969" y="1828"/>
                </a:lnTo>
                <a:lnTo>
                  <a:pt x="2979" y="1866"/>
                </a:lnTo>
                <a:lnTo>
                  <a:pt x="2986" y="1900"/>
                </a:lnTo>
                <a:lnTo>
                  <a:pt x="2990" y="1932"/>
                </a:lnTo>
                <a:lnTo>
                  <a:pt x="2991" y="1957"/>
                </a:lnTo>
                <a:lnTo>
                  <a:pt x="2991" y="1997"/>
                </a:lnTo>
                <a:lnTo>
                  <a:pt x="4609" y="1997"/>
                </a:lnTo>
                <a:lnTo>
                  <a:pt x="4609" y="1946"/>
                </a:lnTo>
                <a:lnTo>
                  <a:pt x="4606" y="1868"/>
                </a:lnTo>
                <a:lnTo>
                  <a:pt x="4599" y="1784"/>
                </a:lnTo>
                <a:lnTo>
                  <a:pt x="4589" y="1697"/>
                </a:lnTo>
                <a:lnTo>
                  <a:pt x="4574" y="1608"/>
                </a:lnTo>
                <a:lnTo>
                  <a:pt x="4556" y="1517"/>
                </a:lnTo>
                <a:lnTo>
                  <a:pt x="4533" y="1426"/>
                </a:lnTo>
                <a:lnTo>
                  <a:pt x="4508" y="1336"/>
                </a:lnTo>
                <a:lnTo>
                  <a:pt x="4480" y="1247"/>
                </a:lnTo>
                <a:lnTo>
                  <a:pt x="4449" y="1161"/>
                </a:lnTo>
                <a:lnTo>
                  <a:pt x="4416" y="1080"/>
                </a:lnTo>
                <a:lnTo>
                  <a:pt x="4361" y="963"/>
                </a:lnTo>
                <a:lnTo>
                  <a:pt x="4298" y="848"/>
                </a:lnTo>
                <a:lnTo>
                  <a:pt x="4229" y="738"/>
                </a:lnTo>
                <a:lnTo>
                  <a:pt x="4155" y="631"/>
                </a:lnTo>
                <a:lnTo>
                  <a:pt x="4075" y="527"/>
                </a:lnTo>
                <a:lnTo>
                  <a:pt x="3989" y="429"/>
                </a:lnTo>
                <a:lnTo>
                  <a:pt x="3899" y="335"/>
                </a:lnTo>
                <a:lnTo>
                  <a:pt x="3804" y="248"/>
                </a:lnTo>
                <a:lnTo>
                  <a:pt x="3706" y="167"/>
                </a:lnTo>
                <a:lnTo>
                  <a:pt x="3603" y="93"/>
                </a:lnTo>
                <a:lnTo>
                  <a:pt x="3498" y="27"/>
                </a:lnTo>
                <a:lnTo>
                  <a:pt x="3456" y="0"/>
                </a:lnTo>
                <a:lnTo>
                  <a:pt x="3435" y="34"/>
                </a:lnTo>
                <a:lnTo>
                  <a:pt x="3435" y="34"/>
                </a:lnTo>
                <a:close/>
                <a:moveTo>
                  <a:pt x="2236" y="1542"/>
                </a:moveTo>
                <a:lnTo>
                  <a:pt x="2179" y="1555"/>
                </a:lnTo>
                <a:lnTo>
                  <a:pt x="2124" y="1576"/>
                </a:lnTo>
                <a:lnTo>
                  <a:pt x="2074" y="1601"/>
                </a:lnTo>
                <a:lnTo>
                  <a:pt x="2026" y="1632"/>
                </a:lnTo>
                <a:lnTo>
                  <a:pt x="1984" y="1669"/>
                </a:lnTo>
                <a:lnTo>
                  <a:pt x="1946" y="1709"/>
                </a:lnTo>
                <a:lnTo>
                  <a:pt x="1914" y="1754"/>
                </a:lnTo>
                <a:lnTo>
                  <a:pt x="1886" y="1802"/>
                </a:lnTo>
                <a:lnTo>
                  <a:pt x="1865" y="1852"/>
                </a:lnTo>
                <a:lnTo>
                  <a:pt x="1850" y="1906"/>
                </a:lnTo>
                <a:lnTo>
                  <a:pt x="1841" y="1960"/>
                </a:lnTo>
                <a:lnTo>
                  <a:pt x="1841" y="2016"/>
                </a:lnTo>
                <a:lnTo>
                  <a:pt x="1847" y="2072"/>
                </a:lnTo>
                <a:lnTo>
                  <a:pt x="1861" y="2130"/>
                </a:lnTo>
                <a:lnTo>
                  <a:pt x="1881" y="2183"/>
                </a:lnTo>
                <a:lnTo>
                  <a:pt x="1906" y="2234"/>
                </a:lnTo>
                <a:lnTo>
                  <a:pt x="1935" y="2280"/>
                </a:lnTo>
                <a:lnTo>
                  <a:pt x="1972" y="2321"/>
                </a:lnTo>
                <a:lnTo>
                  <a:pt x="2012" y="2358"/>
                </a:lnTo>
                <a:lnTo>
                  <a:pt x="2058" y="2391"/>
                </a:lnTo>
                <a:lnTo>
                  <a:pt x="2109" y="2417"/>
                </a:lnTo>
                <a:lnTo>
                  <a:pt x="2165" y="2440"/>
                </a:lnTo>
                <a:lnTo>
                  <a:pt x="2214" y="2452"/>
                </a:lnTo>
                <a:lnTo>
                  <a:pt x="2267" y="2459"/>
                </a:lnTo>
                <a:lnTo>
                  <a:pt x="2322" y="2459"/>
                </a:lnTo>
                <a:lnTo>
                  <a:pt x="2376" y="2452"/>
                </a:lnTo>
                <a:lnTo>
                  <a:pt x="2431" y="2440"/>
                </a:lnTo>
                <a:lnTo>
                  <a:pt x="2483" y="2421"/>
                </a:lnTo>
                <a:lnTo>
                  <a:pt x="2532" y="2399"/>
                </a:lnTo>
                <a:lnTo>
                  <a:pt x="2575" y="2370"/>
                </a:lnTo>
                <a:lnTo>
                  <a:pt x="2622" y="2330"/>
                </a:lnTo>
                <a:lnTo>
                  <a:pt x="2661" y="2288"/>
                </a:lnTo>
                <a:lnTo>
                  <a:pt x="2693" y="2241"/>
                </a:lnTo>
                <a:lnTo>
                  <a:pt x="2720" y="2192"/>
                </a:lnTo>
                <a:lnTo>
                  <a:pt x="2738" y="2137"/>
                </a:lnTo>
                <a:lnTo>
                  <a:pt x="2752" y="2079"/>
                </a:lnTo>
                <a:lnTo>
                  <a:pt x="2757" y="2018"/>
                </a:lnTo>
                <a:lnTo>
                  <a:pt x="2757" y="1960"/>
                </a:lnTo>
                <a:lnTo>
                  <a:pt x="2752" y="1904"/>
                </a:lnTo>
                <a:lnTo>
                  <a:pt x="2738" y="1852"/>
                </a:lnTo>
                <a:lnTo>
                  <a:pt x="2718" y="1802"/>
                </a:lnTo>
                <a:lnTo>
                  <a:pt x="2692" y="1754"/>
                </a:lnTo>
                <a:lnTo>
                  <a:pt x="2657" y="1709"/>
                </a:lnTo>
                <a:lnTo>
                  <a:pt x="2616" y="1666"/>
                </a:lnTo>
                <a:lnTo>
                  <a:pt x="2577" y="1632"/>
                </a:lnTo>
                <a:lnTo>
                  <a:pt x="2533" y="1603"/>
                </a:lnTo>
                <a:lnTo>
                  <a:pt x="2486" y="1579"/>
                </a:lnTo>
                <a:lnTo>
                  <a:pt x="2437" y="1559"/>
                </a:lnTo>
                <a:lnTo>
                  <a:pt x="2386" y="1547"/>
                </a:lnTo>
                <a:lnTo>
                  <a:pt x="2336" y="1538"/>
                </a:lnTo>
                <a:lnTo>
                  <a:pt x="2285" y="1537"/>
                </a:lnTo>
                <a:lnTo>
                  <a:pt x="2236" y="1542"/>
                </a:lnTo>
                <a:close/>
                <a:moveTo>
                  <a:pt x="1945" y="2619"/>
                </a:moveTo>
                <a:lnTo>
                  <a:pt x="1941" y="2626"/>
                </a:lnTo>
                <a:lnTo>
                  <a:pt x="1932" y="2639"/>
                </a:lnTo>
                <a:lnTo>
                  <a:pt x="1921" y="2657"/>
                </a:lnTo>
                <a:lnTo>
                  <a:pt x="1907" y="2682"/>
                </a:lnTo>
                <a:lnTo>
                  <a:pt x="1890" y="2710"/>
                </a:lnTo>
                <a:lnTo>
                  <a:pt x="1871" y="2745"/>
                </a:lnTo>
                <a:lnTo>
                  <a:pt x="1848" y="2783"/>
                </a:lnTo>
                <a:lnTo>
                  <a:pt x="1823" y="2825"/>
                </a:lnTo>
                <a:lnTo>
                  <a:pt x="1797" y="2870"/>
                </a:lnTo>
                <a:lnTo>
                  <a:pt x="1769" y="2919"/>
                </a:lnTo>
                <a:lnTo>
                  <a:pt x="1739" y="2971"/>
                </a:lnTo>
                <a:lnTo>
                  <a:pt x="1708" y="3024"/>
                </a:lnTo>
                <a:lnTo>
                  <a:pt x="1676" y="3081"/>
                </a:lnTo>
                <a:lnTo>
                  <a:pt x="1644" y="3137"/>
                </a:lnTo>
                <a:lnTo>
                  <a:pt x="1610" y="3195"/>
                </a:lnTo>
                <a:lnTo>
                  <a:pt x="1577" y="3254"/>
                </a:lnTo>
                <a:lnTo>
                  <a:pt x="1543" y="3313"/>
                </a:lnTo>
                <a:lnTo>
                  <a:pt x="1508" y="3374"/>
                </a:lnTo>
                <a:lnTo>
                  <a:pt x="1474" y="3432"/>
                </a:lnTo>
                <a:lnTo>
                  <a:pt x="1442" y="3490"/>
                </a:lnTo>
                <a:lnTo>
                  <a:pt x="1410" y="3546"/>
                </a:lnTo>
                <a:lnTo>
                  <a:pt x="1378" y="3602"/>
                </a:lnTo>
                <a:lnTo>
                  <a:pt x="1348" y="3655"/>
                </a:lnTo>
                <a:lnTo>
                  <a:pt x="1319" y="3706"/>
                </a:lnTo>
                <a:lnTo>
                  <a:pt x="1292" y="3754"/>
                </a:lnTo>
                <a:lnTo>
                  <a:pt x="1267" y="3798"/>
                </a:lnTo>
                <a:lnTo>
                  <a:pt x="1245" y="3839"/>
                </a:lnTo>
                <a:lnTo>
                  <a:pt x="1224" y="3876"/>
                </a:lnTo>
                <a:lnTo>
                  <a:pt x="1206" y="3909"/>
                </a:lnTo>
                <a:lnTo>
                  <a:pt x="1190" y="3936"/>
                </a:lnTo>
                <a:lnTo>
                  <a:pt x="1178" y="3958"/>
                </a:lnTo>
                <a:lnTo>
                  <a:pt x="1168" y="3976"/>
                </a:lnTo>
                <a:lnTo>
                  <a:pt x="1162" y="3986"/>
                </a:lnTo>
                <a:lnTo>
                  <a:pt x="1161" y="3992"/>
                </a:lnTo>
                <a:lnTo>
                  <a:pt x="1164" y="3999"/>
                </a:lnTo>
                <a:lnTo>
                  <a:pt x="1175" y="4007"/>
                </a:lnTo>
                <a:lnTo>
                  <a:pt x="1190" y="4020"/>
                </a:lnTo>
                <a:lnTo>
                  <a:pt x="1213" y="4033"/>
                </a:lnTo>
                <a:lnTo>
                  <a:pt x="1239" y="4048"/>
                </a:lnTo>
                <a:lnTo>
                  <a:pt x="1270" y="4065"/>
                </a:lnTo>
                <a:lnTo>
                  <a:pt x="1304" y="4082"/>
                </a:lnTo>
                <a:lnTo>
                  <a:pt x="1341" y="4098"/>
                </a:lnTo>
                <a:lnTo>
                  <a:pt x="1381" y="4117"/>
                </a:lnTo>
                <a:lnTo>
                  <a:pt x="1423" y="4134"/>
                </a:lnTo>
                <a:lnTo>
                  <a:pt x="1463" y="4150"/>
                </a:lnTo>
                <a:lnTo>
                  <a:pt x="1507" y="4167"/>
                </a:lnTo>
                <a:lnTo>
                  <a:pt x="1641" y="4212"/>
                </a:lnTo>
                <a:lnTo>
                  <a:pt x="1778" y="4248"/>
                </a:lnTo>
                <a:lnTo>
                  <a:pt x="1916" y="4277"/>
                </a:lnTo>
                <a:lnTo>
                  <a:pt x="2056" y="4296"/>
                </a:lnTo>
                <a:lnTo>
                  <a:pt x="2196" y="4306"/>
                </a:lnTo>
                <a:lnTo>
                  <a:pt x="2336" y="4309"/>
                </a:lnTo>
                <a:lnTo>
                  <a:pt x="2476" y="4302"/>
                </a:lnTo>
                <a:lnTo>
                  <a:pt x="2616" y="4286"/>
                </a:lnTo>
                <a:lnTo>
                  <a:pt x="2756" y="4263"/>
                </a:lnTo>
                <a:lnTo>
                  <a:pt x="2895" y="4230"/>
                </a:lnTo>
                <a:lnTo>
                  <a:pt x="3032" y="4190"/>
                </a:lnTo>
                <a:lnTo>
                  <a:pt x="3061" y="4178"/>
                </a:lnTo>
                <a:lnTo>
                  <a:pt x="3094" y="4167"/>
                </a:lnTo>
                <a:lnTo>
                  <a:pt x="3130" y="4153"/>
                </a:lnTo>
                <a:lnTo>
                  <a:pt x="3166" y="4138"/>
                </a:lnTo>
                <a:lnTo>
                  <a:pt x="3206" y="4121"/>
                </a:lnTo>
                <a:lnTo>
                  <a:pt x="3243" y="4105"/>
                </a:lnTo>
                <a:lnTo>
                  <a:pt x="3281" y="4089"/>
                </a:lnTo>
                <a:lnTo>
                  <a:pt x="3318" y="4072"/>
                </a:lnTo>
                <a:lnTo>
                  <a:pt x="3351" y="4056"/>
                </a:lnTo>
                <a:lnTo>
                  <a:pt x="3381" y="4042"/>
                </a:lnTo>
                <a:lnTo>
                  <a:pt x="3406" y="4028"/>
                </a:lnTo>
                <a:lnTo>
                  <a:pt x="3427" y="4017"/>
                </a:lnTo>
                <a:lnTo>
                  <a:pt x="3441" y="4009"/>
                </a:lnTo>
                <a:lnTo>
                  <a:pt x="3442" y="4005"/>
                </a:lnTo>
                <a:lnTo>
                  <a:pt x="3439" y="3998"/>
                </a:lnTo>
                <a:lnTo>
                  <a:pt x="3435" y="3988"/>
                </a:lnTo>
                <a:lnTo>
                  <a:pt x="3428" y="3972"/>
                </a:lnTo>
                <a:lnTo>
                  <a:pt x="3418" y="3953"/>
                </a:lnTo>
                <a:lnTo>
                  <a:pt x="3406" y="3929"/>
                </a:lnTo>
                <a:lnTo>
                  <a:pt x="3392" y="3899"/>
                </a:lnTo>
                <a:lnTo>
                  <a:pt x="3372" y="3866"/>
                </a:lnTo>
                <a:lnTo>
                  <a:pt x="3351" y="3826"/>
                </a:lnTo>
                <a:lnTo>
                  <a:pt x="3327" y="3783"/>
                </a:lnTo>
                <a:lnTo>
                  <a:pt x="3299" y="3733"/>
                </a:lnTo>
                <a:lnTo>
                  <a:pt x="3267" y="3678"/>
                </a:lnTo>
                <a:lnTo>
                  <a:pt x="3232" y="3616"/>
                </a:lnTo>
                <a:lnTo>
                  <a:pt x="3193" y="3547"/>
                </a:lnTo>
                <a:lnTo>
                  <a:pt x="3151" y="3475"/>
                </a:lnTo>
                <a:lnTo>
                  <a:pt x="3105" y="3393"/>
                </a:lnTo>
                <a:lnTo>
                  <a:pt x="3054" y="3306"/>
                </a:lnTo>
                <a:lnTo>
                  <a:pt x="3017" y="3240"/>
                </a:lnTo>
                <a:lnTo>
                  <a:pt x="2979" y="3174"/>
                </a:lnTo>
                <a:lnTo>
                  <a:pt x="2942" y="3113"/>
                </a:lnTo>
                <a:lnTo>
                  <a:pt x="2909" y="3051"/>
                </a:lnTo>
                <a:lnTo>
                  <a:pt x="2875" y="2994"/>
                </a:lnTo>
                <a:lnTo>
                  <a:pt x="2843" y="2939"/>
                </a:lnTo>
                <a:lnTo>
                  <a:pt x="2812" y="2887"/>
                </a:lnTo>
                <a:lnTo>
                  <a:pt x="2785" y="2838"/>
                </a:lnTo>
                <a:lnTo>
                  <a:pt x="2759" y="2794"/>
                </a:lnTo>
                <a:lnTo>
                  <a:pt x="2735" y="2754"/>
                </a:lnTo>
                <a:lnTo>
                  <a:pt x="2714" y="2717"/>
                </a:lnTo>
                <a:lnTo>
                  <a:pt x="2696" y="2685"/>
                </a:lnTo>
                <a:lnTo>
                  <a:pt x="2680" y="2660"/>
                </a:lnTo>
                <a:lnTo>
                  <a:pt x="2668" y="2637"/>
                </a:lnTo>
                <a:lnTo>
                  <a:pt x="2659" y="2622"/>
                </a:lnTo>
                <a:lnTo>
                  <a:pt x="2652" y="2612"/>
                </a:lnTo>
                <a:lnTo>
                  <a:pt x="2651" y="2609"/>
                </a:lnTo>
                <a:lnTo>
                  <a:pt x="2645" y="2609"/>
                </a:lnTo>
                <a:lnTo>
                  <a:pt x="2636" y="2611"/>
                </a:lnTo>
                <a:lnTo>
                  <a:pt x="2622" y="2616"/>
                </a:lnTo>
                <a:lnTo>
                  <a:pt x="2603" y="2623"/>
                </a:lnTo>
                <a:lnTo>
                  <a:pt x="2584" y="2632"/>
                </a:lnTo>
                <a:lnTo>
                  <a:pt x="2523" y="2656"/>
                </a:lnTo>
                <a:lnTo>
                  <a:pt x="2462" y="2672"/>
                </a:lnTo>
                <a:lnTo>
                  <a:pt x="2397" y="2685"/>
                </a:lnTo>
                <a:lnTo>
                  <a:pt x="2333" y="2691"/>
                </a:lnTo>
                <a:lnTo>
                  <a:pt x="2269" y="2689"/>
                </a:lnTo>
                <a:lnTo>
                  <a:pt x="2204" y="2684"/>
                </a:lnTo>
                <a:lnTo>
                  <a:pt x="2140" y="2671"/>
                </a:lnTo>
                <a:lnTo>
                  <a:pt x="2078" y="2653"/>
                </a:lnTo>
                <a:lnTo>
                  <a:pt x="2054" y="2643"/>
                </a:lnTo>
                <a:lnTo>
                  <a:pt x="2030" y="2635"/>
                </a:lnTo>
                <a:lnTo>
                  <a:pt x="2011" y="2628"/>
                </a:lnTo>
                <a:lnTo>
                  <a:pt x="1993" y="2622"/>
                </a:lnTo>
                <a:lnTo>
                  <a:pt x="1980" y="2616"/>
                </a:lnTo>
                <a:lnTo>
                  <a:pt x="1972" y="2614"/>
                </a:lnTo>
                <a:lnTo>
                  <a:pt x="1962" y="2611"/>
                </a:lnTo>
                <a:lnTo>
                  <a:pt x="1952" y="2614"/>
                </a:lnTo>
                <a:lnTo>
                  <a:pt x="1945" y="2619"/>
                </a:lnTo>
                <a:lnTo>
                  <a:pt x="1945" y="2619"/>
                </a:lnTo>
                <a:close/>
              </a:path>
            </a:pathLst>
          </a:custGeom>
          <a:solidFill>
            <a:srgbClr val="95C53E"/>
          </a:solidFill>
          <a:ln w="0">
            <a:noFill/>
            <a:prstDash val="solid"/>
            <a:round/>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7903</Words>
  <Application>WPS 演示</Application>
  <PresentationFormat>宽屏</PresentationFormat>
  <Paragraphs>1002</Paragraphs>
  <Slides>69</Slides>
  <Notes>12</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69</vt:i4>
      </vt:variant>
    </vt:vector>
  </HeadingPairs>
  <TitlesOfParts>
    <vt:vector size="90" baseType="lpstr">
      <vt:lpstr>Arial</vt:lpstr>
      <vt:lpstr>宋体</vt:lpstr>
      <vt:lpstr>Wingdings</vt:lpstr>
      <vt:lpstr>Times New Roman</vt:lpstr>
      <vt:lpstr>Calibri</vt:lpstr>
      <vt:lpstr>微软雅黑</vt:lpstr>
      <vt:lpstr>Impact</vt:lpstr>
      <vt:lpstr>Arial Unicode MS</vt:lpstr>
      <vt:lpstr>隶书</vt:lpstr>
      <vt:lpstr>华文细黑</vt:lpstr>
      <vt:lpstr>黑体</vt:lpstr>
      <vt:lpstr>Arial</vt:lpstr>
      <vt:lpstr>Calibri Light</vt:lpstr>
      <vt:lpstr>等线 Light</vt:lpstr>
      <vt:lpstr>等线</vt:lpstr>
      <vt:lpstr>PMingLiU</vt:lpstr>
      <vt:lpstr>ksdb</vt:lpstr>
      <vt:lpstr>楷体</vt:lpstr>
      <vt:lpstr>汉仪旗黑-85S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化学品安全技术说明书（MSDS）内容结构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cp:revision>
  <dcterms:created xsi:type="dcterms:W3CDTF">2020-10-21T01:12:00Z</dcterms:created>
  <dcterms:modified xsi:type="dcterms:W3CDTF">2023-11-23T03:35:11Z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F6EAB7EE298C471DA94ECD52D4E0A5B1_13</vt:lpwstr>
  </property>
</Properties>
</file>