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7"/>
  </p:handoutMasterIdLst>
  <p:sldIdLst>
    <p:sldId id="256" r:id="rId3"/>
    <p:sldId id="572" r:id="rId5"/>
    <p:sldId id="410" r:id="rId6"/>
    <p:sldId id="453" r:id="rId7"/>
    <p:sldId id="351" r:id="rId8"/>
    <p:sldId id="411" r:id="rId9"/>
    <p:sldId id="350" r:id="rId10"/>
    <p:sldId id="412" r:id="rId11"/>
    <p:sldId id="452" r:id="rId12"/>
    <p:sldId id="342" r:id="rId13"/>
    <p:sldId id="343" r:id="rId14"/>
    <p:sldId id="344" r:id="rId15"/>
    <p:sldId id="432" r:id="rId16"/>
    <p:sldId id="431" r:id="rId17"/>
    <p:sldId id="433" r:id="rId18"/>
    <p:sldId id="449" r:id="rId19"/>
    <p:sldId id="450" r:id="rId20"/>
    <p:sldId id="434" r:id="rId21"/>
    <p:sldId id="456" r:id="rId22"/>
    <p:sldId id="457" r:id="rId23"/>
    <p:sldId id="458" r:id="rId24"/>
    <p:sldId id="459" r:id="rId25"/>
    <p:sldId id="460" r:id="rId26"/>
    <p:sldId id="461" r:id="rId27"/>
    <p:sldId id="462" r:id="rId28"/>
    <p:sldId id="455" r:id="rId29"/>
    <p:sldId id="469" r:id="rId30"/>
    <p:sldId id="265" r:id="rId31"/>
    <p:sldId id="379" r:id="rId32"/>
    <p:sldId id="352" r:id="rId33"/>
    <p:sldId id="380" r:id="rId34"/>
    <p:sldId id="414" r:id="rId35"/>
    <p:sldId id="415" r:id="rId36"/>
    <p:sldId id="260" r:id="rId37"/>
    <p:sldId id="463" r:id="rId38"/>
    <p:sldId id="465" r:id="rId39"/>
    <p:sldId id="464" r:id="rId40"/>
    <p:sldId id="381" r:id="rId41"/>
    <p:sldId id="409" r:id="rId42"/>
    <p:sldId id="383" r:id="rId43"/>
    <p:sldId id="416" r:id="rId44"/>
    <p:sldId id="417" r:id="rId45"/>
    <p:sldId id="443" r:id="rId46"/>
    <p:sldId id="444" r:id="rId47"/>
    <p:sldId id="445" r:id="rId48"/>
    <p:sldId id="446" r:id="rId49"/>
    <p:sldId id="439" r:id="rId50"/>
    <p:sldId id="451" r:id="rId51"/>
    <p:sldId id="482" r:id="rId52"/>
    <p:sldId id="483" r:id="rId53"/>
    <p:sldId id="484" r:id="rId54"/>
    <p:sldId id="485" r:id="rId55"/>
    <p:sldId id="486" r:id="rId56"/>
    <p:sldId id="487" r:id="rId57"/>
    <p:sldId id="488" r:id="rId58"/>
    <p:sldId id="353" r:id="rId59"/>
    <p:sldId id="384" r:id="rId60"/>
    <p:sldId id="447" r:id="rId61"/>
    <p:sldId id="361" r:id="rId62"/>
    <p:sldId id="466" r:id="rId63"/>
    <p:sldId id="385" r:id="rId64"/>
    <p:sldId id="448" r:id="rId65"/>
    <p:sldId id="386" r:id="rId66"/>
    <p:sldId id="425" r:id="rId67"/>
    <p:sldId id="363" r:id="rId68"/>
    <p:sldId id="263" r:id="rId69"/>
    <p:sldId id="467" r:id="rId70"/>
    <p:sldId id="468" r:id="rId71"/>
    <p:sldId id="389" r:id="rId72"/>
    <p:sldId id="365" r:id="rId73"/>
    <p:sldId id="470" r:id="rId74"/>
    <p:sldId id="471" r:id="rId75"/>
    <p:sldId id="390" r:id="rId76"/>
    <p:sldId id="426" r:id="rId77"/>
    <p:sldId id="427" r:id="rId78"/>
    <p:sldId id="366" r:id="rId79"/>
    <p:sldId id="472" r:id="rId80"/>
    <p:sldId id="391" r:id="rId81"/>
    <p:sldId id="428" r:id="rId82"/>
    <p:sldId id="367" r:id="rId83"/>
    <p:sldId id="473" r:id="rId84"/>
    <p:sldId id="392" r:id="rId85"/>
    <p:sldId id="368" r:id="rId86"/>
    <p:sldId id="393" r:id="rId87"/>
    <p:sldId id="369" r:id="rId88"/>
    <p:sldId id="481" r:id="rId89"/>
    <p:sldId id="394" r:id="rId90"/>
    <p:sldId id="494" r:id="rId91"/>
    <p:sldId id="493" r:id="rId92"/>
    <p:sldId id="495" r:id="rId93"/>
    <p:sldId id="492" r:id="rId94"/>
    <p:sldId id="395" r:id="rId95"/>
    <p:sldId id="491" r:id="rId96"/>
    <p:sldId id="370" r:id="rId97"/>
    <p:sldId id="396" r:id="rId98"/>
    <p:sldId id="489" r:id="rId99"/>
    <p:sldId id="490" r:id="rId100"/>
    <p:sldId id="371" r:id="rId101"/>
    <p:sldId id="372" r:id="rId102"/>
    <p:sldId id="397" r:id="rId103"/>
    <p:sldId id="496" r:id="rId104"/>
    <p:sldId id="479" r:id="rId105"/>
    <p:sldId id="480" r:id="rId106"/>
    <p:sldId id="373" r:id="rId107"/>
    <p:sldId id="474" r:id="rId108"/>
    <p:sldId id="475" r:id="rId109"/>
    <p:sldId id="399" r:id="rId110"/>
    <p:sldId id="429" r:id="rId111"/>
    <p:sldId id="375" r:id="rId112"/>
    <p:sldId id="400" r:id="rId113"/>
    <p:sldId id="376" r:id="rId114"/>
    <p:sldId id="476" r:id="rId115"/>
    <p:sldId id="401" r:id="rId116"/>
    <p:sldId id="377" r:id="rId117"/>
    <p:sldId id="477" r:id="rId118"/>
    <p:sldId id="478" r:id="rId119"/>
    <p:sldId id="378" r:id="rId120"/>
    <p:sldId id="402" r:id="rId121"/>
    <p:sldId id="430" r:id="rId122"/>
    <p:sldId id="442" r:id="rId123"/>
    <p:sldId id="403" r:id="rId124"/>
    <p:sldId id="404" r:id="rId125"/>
    <p:sldId id="574" r:id="rId126"/>
  </p:sldIdLst>
  <p:sldSz cx="9144000" cy="6858000" type="screen4x3"/>
  <p:notesSz cx="6773545" cy="9659620"/>
  <p:custDataLst>
    <p:tags r:id="rId132"/>
  </p:custDataLst>
  <p:defaultTextStyle>
    <a:defPPr>
      <a:defRPr lang="zh-CN"/>
    </a:defPPr>
    <a:lvl1pPr algn="just" rtl="0" fontAlgn="base">
      <a:spcBef>
        <a:spcPct val="20000"/>
      </a:spcBef>
      <a:spcAft>
        <a:spcPct val="0"/>
      </a:spcAft>
      <a:buClr>
        <a:schemeClr val="accent2"/>
      </a:buClr>
      <a:buSzPct val="80000"/>
      <a:buFont typeface="Wingdings" panose="05000000000000000000" pitchFamily="2" charset="2"/>
      <a:defRPr kumimoji="1" sz="2400" b="1" kern="1200">
        <a:solidFill>
          <a:schemeClr val="tx1"/>
        </a:solidFill>
        <a:latin typeface="Arial" panose="020B0604020202020204" pitchFamily="34" charset="0"/>
        <a:ea typeface="宋体" panose="02010600030101010101" pitchFamily="2" charset="-122"/>
        <a:cs typeface="+mn-cs"/>
      </a:defRPr>
    </a:lvl1pPr>
    <a:lvl2pPr marL="457200" algn="just" rtl="0" fontAlgn="base">
      <a:spcBef>
        <a:spcPct val="20000"/>
      </a:spcBef>
      <a:spcAft>
        <a:spcPct val="0"/>
      </a:spcAft>
      <a:buClr>
        <a:schemeClr val="accent2"/>
      </a:buClr>
      <a:buSzPct val="80000"/>
      <a:buFont typeface="Wingdings" panose="05000000000000000000" pitchFamily="2" charset="2"/>
      <a:defRPr kumimoji="1" sz="2400" b="1" kern="1200">
        <a:solidFill>
          <a:schemeClr val="tx1"/>
        </a:solidFill>
        <a:latin typeface="Arial" panose="020B0604020202020204" pitchFamily="34" charset="0"/>
        <a:ea typeface="宋体" panose="02010600030101010101" pitchFamily="2" charset="-122"/>
        <a:cs typeface="+mn-cs"/>
      </a:defRPr>
    </a:lvl2pPr>
    <a:lvl3pPr marL="914400" algn="just" rtl="0" fontAlgn="base">
      <a:spcBef>
        <a:spcPct val="20000"/>
      </a:spcBef>
      <a:spcAft>
        <a:spcPct val="0"/>
      </a:spcAft>
      <a:buClr>
        <a:schemeClr val="accent2"/>
      </a:buClr>
      <a:buSzPct val="80000"/>
      <a:buFont typeface="Wingdings" panose="05000000000000000000" pitchFamily="2" charset="2"/>
      <a:defRPr kumimoji="1" sz="2400" b="1" kern="1200">
        <a:solidFill>
          <a:schemeClr val="tx1"/>
        </a:solidFill>
        <a:latin typeface="Arial" panose="020B0604020202020204" pitchFamily="34" charset="0"/>
        <a:ea typeface="宋体" panose="02010600030101010101" pitchFamily="2" charset="-122"/>
        <a:cs typeface="+mn-cs"/>
      </a:defRPr>
    </a:lvl3pPr>
    <a:lvl4pPr marL="1371600" algn="just" rtl="0" fontAlgn="base">
      <a:spcBef>
        <a:spcPct val="20000"/>
      </a:spcBef>
      <a:spcAft>
        <a:spcPct val="0"/>
      </a:spcAft>
      <a:buClr>
        <a:schemeClr val="accent2"/>
      </a:buClr>
      <a:buSzPct val="80000"/>
      <a:buFont typeface="Wingdings" panose="05000000000000000000" pitchFamily="2" charset="2"/>
      <a:defRPr kumimoji="1" sz="2400" b="1" kern="1200">
        <a:solidFill>
          <a:schemeClr val="tx1"/>
        </a:solidFill>
        <a:latin typeface="Arial" panose="020B0604020202020204" pitchFamily="34" charset="0"/>
        <a:ea typeface="宋体" panose="02010600030101010101" pitchFamily="2" charset="-122"/>
        <a:cs typeface="+mn-cs"/>
      </a:defRPr>
    </a:lvl4pPr>
    <a:lvl5pPr marL="1828800" algn="just" rtl="0" fontAlgn="base">
      <a:spcBef>
        <a:spcPct val="20000"/>
      </a:spcBef>
      <a:spcAft>
        <a:spcPct val="0"/>
      </a:spcAft>
      <a:buClr>
        <a:schemeClr val="accent2"/>
      </a:buClr>
      <a:buSzPct val="80000"/>
      <a:buFont typeface="Wingdings" panose="05000000000000000000" pitchFamily="2" charset="2"/>
      <a:defRPr kumimoji="1" sz="24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4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4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4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4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FF00"/>
    <a:srgbClr val="BD7BFF"/>
    <a:srgbClr val="CCFFFF"/>
    <a:srgbClr val="0000FF"/>
    <a:srgbClr val="66FFFF"/>
    <a:srgbClr val="99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9432" autoAdjust="0"/>
    <p:restoredTop sz="91638" autoAdjust="0"/>
  </p:normalViewPr>
  <p:slideViewPr>
    <p:cSldViewPr>
      <p:cViewPr varScale="1">
        <p:scale>
          <a:sx n="68" d="100"/>
          <a:sy n="68" d="100"/>
        </p:scale>
        <p:origin x="-1110" y="-96"/>
      </p:cViewPr>
      <p:guideLst>
        <p:guide orient="horz" pos="2160"/>
        <p:guide pos="2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56"/>
    </p:cViewPr>
  </p:sorterViewPr>
  <p:notesViewPr>
    <p:cSldViewPr>
      <p:cViewPr varScale="1">
        <p:scale>
          <a:sx n="41" d="100"/>
          <a:sy n="41" d="100"/>
        </p:scale>
        <p:origin x="-1488" y="-90"/>
      </p:cViewPr>
      <p:guideLst>
        <p:guide orient="horz" pos="3042"/>
        <p:guide pos="2133"/>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2" Type="http://schemas.openxmlformats.org/officeDocument/2006/relationships/tags" Target="tags/tag42.xml"/><Relationship Id="rId131" Type="http://schemas.openxmlformats.org/officeDocument/2006/relationships/commentAuthors" Target="commentAuthors.xml"/><Relationship Id="rId130" Type="http://schemas.openxmlformats.org/officeDocument/2006/relationships/tableStyles" Target="tableStyles.xml"/><Relationship Id="rId13" Type="http://schemas.openxmlformats.org/officeDocument/2006/relationships/slide" Target="slides/slide10.xml"/><Relationship Id="rId129" Type="http://schemas.openxmlformats.org/officeDocument/2006/relationships/viewProps" Target="viewProps.xml"/><Relationship Id="rId128" Type="http://schemas.openxmlformats.org/officeDocument/2006/relationships/presProps" Target="presProps.xml"/><Relationship Id="rId127" Type="http://schemas.openxmlformats.org/officeDocument/2006/relationships/handoutMaster" Target="handoutMasters/handoutMaster1.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35288" cy="482600"/>
          </a:xfrm>
          <a:prstGeom prst="rect">
            <a:avLst/>
          </a:prstGeom>
          <a:noFill/>
          <a:ln w="9525">
            <a:noFill/>
            <a:miter lim="800000"/>
          </a:ln>
          <a:effectLst/>
        </p:spPr>
        <p:txBody>
          <a:bodyPr vert="horz" wrap="square" lIns="91440" tIns="45720" rIns="91440" bIns="45720" numCol="1" anchor="t" anchorCtr="0" compatLnSpc="1"/>
          <a:lstStyle>
            <a:lvl1pPr algn="l">
              <a:buFont typeface="Wingdings" panose="05000000000000000000" pitchFamily="2" charset="2"/>
              <a:buChar char="l"/>
              <a:defRPr sz="1200">
                <a:solidFill>
                  <a:schemeClr val="tx2"/>
                </a:solidFill>
                <a:latin typeface="楷体_GB2312" pitchFamily="49" charset="-122"/>
                <a:ea typeface="楷体_GB2312" pitchFamily="49" charset="-122"/>
              </a:defRPr>
            </a:lvl1pPr>
          </a:lstStyle>
          <a:p>
            <a:endParaRPr lang="en-US" altLang="zh-CN"/>
          </a:p>
        </p:txBody>
      </p:sp>
      <p:sp>
        <p:nvSpPr>
          <p:cNvPr id="116739" name="Rectangle 3"/>
          <p:cNvSpPr>
            <a:spLocks noGrp="1" noChangeArrowheads="1"/>
          </p:cNvSpPr>
          <p:nvPr>
            <p:ph type="dt" sz="quarter" idx="1"/>
          </p:nvPr>
        </p:nvSpPr>
        <p:spPr bwMode="auto">
          <a:xfrm>
            <a:off x="3838575" y="0"/>
            <a:ext cx="2935288" cy="482600"/>
          </a:xfrm>
          <a:prstGeom prst="rect">
            <a:avLst/>
          </a:prstGeom>
          <a:noFill/>
          <a:ln w="9525">
            <a:noFill/>
            <a:miter lim="800000"/>
          </a:ln>
          <a:effectLst/>
        </p:spPr>
        <p:txBody>
          <a:bodyPr vert="horz" wrap="square" lIns="91440" tIns="45720" rIns="91440" bIns="45720" numCol="1" anchor="t" anchorCtr="0" compatLnSpc="1"/>
          <a:lstStyle>
            <a:lvl1pPr algn="r">
              <a:buFont typeface="Wingdings" panose="05000000000000000000" pitchFamily="2" charset="2"/>
              <a:buChar char="l"/>
              <a:defRPr sz="1200">
                <a:solidFill>
                  <a:schemeClr val="tx2"/>
                </a:solidFill>
                <a:latin typeface="楷体_GB2312" pitchFamily="49" charset="-122"/>
                <a:ea typeface="楷体_GB2312" pitchFamily="49" charset="-122"/>
              </a:defRPr>
            </a:lvl1pPr>
          </a:lstStyle>
          <a:p>
            <a:endParaRPr lang="en-US" altLang="zh-CN"/>
          </a:p>
        </p:txBody>
      </p:sp>
      <p:sp>
        <p:nvSpPr>
          <p:cNvPr id="116740" name="Rectangle 4"/>
          <p:cNvSpPr>
            <a:spLocks noGrp="1" noChangeArrowheads="1"/>
          </p:cNvSpPr>
          <p:nvPr>
            <p:ph type="ftr" sz="quarter" idx="2"/>
          </p:nvPr>
        </p:nvSpPr>
        <p:spPr bwMode="auto">
          <a:xfrm>
            <a:off x="0" y="9177338"/>
            <a:ext cx="2935288" cy="482600"/>
          </a:xfrm>
          <a:prstGeom prst="rect">
            <a:avLst/>
          </a:prstGeom>
          <a:noFill/>
          <a:ln w="9525">
            <a:noFill/>
            <a:miter lim="800000"/>
          </a:ln>
          <a:effectLst/>
        </p:spPr>
        <p:txBody>
          <a:bodyPr vert="horz" wrap="square" lIns="91440" tIns="45720" rIns="91440" bIns="45720" numCol="1" anchor="b" anchorCtr="0" compatLnSpc="1"/>
          <a:lstStyle>
            <a:lvl1pPr algn="l">
              <a:buFont typeface="Wingdings" panose="05000000000000000000" pitchFamily="2" charset="2"/>
              <a:buChar char="l"/>
              <a:defRPr sz="1200">
                <a:solidFill>
                  <a:schemeClr val="tx2"/>
                </a:solidFill>
                <a:latin typeface="楷体_GB2312" pitchFamily="49" charset="-122"/>
                <a:ea typeface="楷体_GB2312" pitchFamily="49" charset="-122"/>
              </a:defRPr>
            </a:lvl1pPr>
          </a:lstStyle>
          <a:p>
            <a:endParaRPr lang="en-US" altLang="zh-CN"/>
          </a:p>
        </p:txBody>
      </p:sp>
      <p:sp>
        <p:nvSpPr>
          <p:cNvPr id="116741" name="Rectangle 5"/>
          <p:cNvSpPr>
            <a:spLocks noGrp="1" noChangeArrowheads="1"/>
          </p:cNvSpPr>
          <p:nvPr>
            <p:ph type="sldNum" sz="quarter" idx="3"/>
          </p:nvPr>
        </p:nvSpPr>
        <p:spPr bwMode="auto">
          <a:xfrm>
            <a:off x="3838575" y="9177338"/>
            <a:ext cx="2935288" cy="482600"/>
          </a:xfrm>
          <a:prstGeom prst="rect">
            <a:avLst/>
          </a:prstGeom>
          <a:noFill/>
          <a:ln w="9525">
            <a:noFill/>
            <a:miter lim="800000"/>
          </a:ln>
          <a:effectLst/>
        </p:spPr>
        <p:txBody>
          <a:bodyPr vert="horz" wrap="square" lIns="91440" tIns="45720" rIns="91440" bIns="45720" numCol="1" anchor="b" anchorCtr="0" compatLnSpc="1"/>
          <a:lstStyle>
            <a:lvl1pPr algn="r">
              <a:buFont typeface="Wingdings" panose="05000000000000000000" pitchFamily="2" charset="2"/>
              <a:buChar char="l"/>
              <a:defRPr sz="1200">
                <a:solidFill>
                  <a:schemeClr val="tx2"/>
                </a:solidFill>
                <a:latin typeface="楷体_GB2312" pitchFamily="49" charset="-122"/>
                <a:ea typeface="楷体_GB2312" pitchFamily="49" charset="-122"/>
              </a:defRPr>
            </a:lvl1pPr>
          </a:lstStyle>
          <a:p>
            <a:fld id="{84777CC8-8C4B-43D8-8EDF-E8B66E8547CE}"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a:lvl1pPr>
          </a:lstStyle>
          <a:p>
            <a:endParaRPr lang="en-US" altLang="zh-CN"/>
          </a:p>
        </p:txBody>
      </p:sp>
      <p:sp>
        <p:nvSpPr>
          <p:cNvPr id="214019" name="Rectangle 3"/>
          <p:cNvSpPr>
            <a:spLocks noGrp="1" noChangeArrowheads="1"/>
          </p:cNvSpPr>
          <p:nvPr>
            <p:ph type="dt" idx="1"/>
          </p:nvPr>
        </p:nvSpPr>
        <p:spPr bwMode="auto">
          <a:xfrm>
            <a:off x="38100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endParaRPr lang="en-US" altLang="zh-CN"/>
          </a:p>
        </p:txBody>
      </p:sp>
      <p:sp>
        <p:nvSpPr>
          <p:cNvPr id="214020" name="Rectangle 4"/>
          <p:cNvSpPr>
            <a:spLocks noChangeArrowheads="1" noTextEdit="1"/>
          </p:cNvSpPr>
          <p:nvPr>
            <p:ph type="sldImg" idx="2"/>
          </p:nvPr>
        </p:nvSpPr>
        <p:spPr bwMode="auto">
          <a:xfrm>
            <a:off x="1003300" y="762000"/>
            <a:ext cx="4775200" cy="3581400"/>
          </a:xfrm>
          <a:prstGeom prst="rect">
            <a:avLst/>
          </a:prstGeom>
          <a:noFill/>
          <a:ln w="9525">
            <a:solidFill>
              <a:srgbClr val="000000"/>
            </a:solidFill>
            <a:miter lim="800000"/>
          </a:ln>
          <a:effectLst/>
        </p:spPr>
      </p:sp>
      <p:sp>
        <p:nvSpPr>
          <p:cNvPr id="214021" name="Rectangle 5"/>
          <p:cNvSpPr>
            <a:spLocks noGrp="1" noChangeArrowheads="1"/>
          </p:cNvSpPr>
          <p:nvPr>
            <p:ph type="body" sz="quarter" idx="3"/>
          </p:nvPr>
        </p:nvSpPr>
        <p:spPr bwMode="auto">
          <a:xfrm>
            <a:off x="914400" y="4572000"/>
            <a:ext cx="4953000" cy="43434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14022" name="Rectangle 6"/>
          <p:cNvSpPr>
            <a:spLocks noGrp="1" noChangeArrowheads="1"/>
          </p:cNvSpPr>
          <p:nvPr>
            <p:ph type="ftr" sz="quarter" idx="4"/>
          </p:nvPr>
        </p:nvSpPr>
        <p:spPr bwMode="auto">
          <a:xfrm>
            <a:off x="0" y="9144000"/>
            <a:ext cx="2971800" cy="533400"/>
          </a:xfrm>
          <a:prstGeom prst="rect">
            <a:avLst/>
          </a:prstGeom>
          <a:noFill/>
          <a:ln w="9525">
            <a:noFill/>
            <a:miter lim="800000"/>
          </a:ln>
          <a:effectLst/>
        </p:spPr>
        <p:txBody>
          <a:bodyPr vert="horz" wrap="square" lIns="91440" tIns="45720" rIns="91440" bIns="45720" numCol="1" anchor="b" anchorCtr="0" compatLnSpc="1"/>
          <a:lstStyle>
            <a:lvl1pPr algn="l">
              <a:defRPr sz="1200"/>
            </a:lvl1pPr>
          </a:lstStyle>
          <a:p>
            <a:endParaRPr lang="en-US" altLang="zh-CN"/>
          </a:p>
        </p:txBody>
      </p:sp>
      <p:sp>
        <p:nvSpPr>
          <p:cNvPr id="214023" name="Rectangle 7"/>
          <p:cNvSpPr>
            <a:spLocks noGrp="1" noChangeArrowheads="1"/>
          </p:cNvSpPr>
          <p:nvPr>
            <p:ph type="sldNum" sz="quarter" idx="5"/>
          </p:nvPr>
        </p:nvSpPr>
        <p:spPr bwMode="auto">
          <a:xfrm>
            <a:off x="3810000" y="9144000"/>
            <a:ext cx="2971800" cy="5334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0EB17FDF-17FB-4889-8BB5-2E9F01DD0351}"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037687C-85C9-4E3A-9CBB-45F00544FB2B}" type="slidenum">
              <a:rPr lang="en-US" altLang="zh-CN"/>
            </a:fld>
            <a:endParaRPr lang="en-US" altLang="zh-CN"/>
          </a:p>
        </p:txBody>
      </p:sp>
      <p:sp>
        <p:nvSpPr>
          <p:cNvPr id="215042" name="Rectangle 2"/>
          <p:cNvSpPr>
            <a:spLocks noChangeArrowheads="1" noTextEdit="1"/>
          </p:cNvSpPr>
          <p:nvPr>
            <p:ph type="sldImg"/>
          </p:nvPr>
        </p:nvSpPr>
        <p:spPr/>
      </p:sp>
      <p:sp>
        <p:nvSpPr>
          <p:cNvPr id="21504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09924" name="Rectangle 4"/>
          <p:cNvSpPr>
            <a:spLocks noGrp="1" noChangeArrowheads="1"/>
          </p:cNvSpPr>
          <p:nvPr>
            <p:ph type="ctrTitle" sz="quarter"/>
          </p:nvPr>
        </p:nvSpPr>
        <p:spPr>
          <a:xfrm>
            <a:off x="685800" y="2286000"/>
            <a:ext cx="7772400" cy="1143000"/>
          </a:xfrm>
        </p:spPr>
        <p:txBody>
          <a:bodyPr/>
          <a:lstStyle>
            <a:lvl1pPr>
              <a:defRPr/>
            </a:lvl1pPr>
          </a:lstStyle>
          <a:p>
            <a:r>
              <a:rPr lang="zh-CN" altLang="en-US"/>
              <a:t>单击此处编辑母版标题样式</a:t>
            </a:r>
            <a:endParaRPr lang="zh-CN" altLang="en-US"/>
          </a:p>
        </p:txBody>
      </p:sp>
      <p:sp>
        <p:nvSpPr>
          <p:cNvPr id="20992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anose="05000000000000000000" pitchFamily="2" charset="2"/>
              <a:buNone/>
              <a:defRPr b="0">
                <a:latin typeface="Times New Roman" panose="02020603050405020304" charset="0"/>
              </a:defRPr>
            </a:lvl1pPr>
          </a:lstStyle>
          <a:p>
            <a:r>
              <a:rPr lang="zh-CN" altLang="en-US"/>
              <a:t>单击此处编辑母版副标题样式</a:t>
            </a:r>
            <a:endParaRPr lang="zh-CN" altLang="en-US"/>
          </a:p>
        </p:txBody>
      </p:sp>
      <p:sp>
        <p:nvSpPr>
          <p:cNvPr id="209926" name="Rectangle 6"/>
          <p:cNvSpPr>
            <a:spLocks noGrp="1" noChangeArrowheads="1"/>
          </p:cNvSpPr>
          <p:nvPr>
            <p:ph type="dt" sz="quarter" idx="2"/>
          </p:nvPr>
        </p:nvSpPr>
        <p:spPr/>
        <p:txBody>
          <a:bodyPr/>
          <a:lstStyle>
            <a:lvl1pPr>
              <a:defRPr/>
            </a:lvl1pPr>
          </a:lstStyle>
          <a:p>
            <a:endParaRPr lang="en-US" altLang="zh-CN"/>
          </a:p>
        </p:txBody>
      </p:sp>
      <p:sp>
        <p:nvSpPr>
          <p:cNvPr id="209927" name="Rectangle 7"/>
          <p:cNvSpPr>
            <a:spLocks noGrp="1" noChangeArrowheads="1"/>
          </p:cNvSpPr>
          <p:nvPr>
            <p:ph type="ftr" sz="quarter" idx="3"/>
          </p:nvPr>
        </p:nvSpPr>
        <p:spPr/>
        <p:txBody>
          <a:bodyPr/>
          <a:lstStyle>
            <a:lvl1pPr>
              <a:defRPr/>
            </a:lvl1pPr>
          </a:lstStyle>
          <a:p>
            <a:endParaRPr lang="en-US" altLang="zh-CN"/>
          </a:p>
        </p:txBody>
      </p:sp>
      <p:sp>
        <p:nvSpPr>
          <p:cNvPr id="209928" name="Rectangle 8"/>
          <p:cNvSpPr>
            <a:spLocks noGrp="1" noChangeArrowheads="1"/>
          </p:cNvSpPr>
          <p:nvPr>
            <p:ph type="sldNum" sz="quarter" idx="4"/>
          </p:nvPr>
        </p:nvSpPr>
        <p:spPr/>
        <p:txBody>
          <a:bodyPr/>
          <a:lstStyle>
            <a:lvl1pPr>
              <a:defRPr/>
            </a:lvl1pPr>
          </a:lstStyle>
          <a:p>
            <a:fld id="{607429E3-6155-4976-8CEC-54D614677B2B}" type="slidenum">
              <a:rPr lang="en-US" altLang="zh-CN"/>
            </a:fld>
            <a:endParaRPr lang="en-US" altLang="zh-CN"/>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FF95A60-1447-4388-ADD7-F0ACED875EAC}"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BAA7688-2431-4307-A477-3C126C317DA6}"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6129E61-9B05-41E8-9CA8-09A11202229B}" type="slidenum">
              <a:rPr lang="en-US" altLang="zh-CN"/>
            </a:fld>
            <a:endParaRPr lang="en-US" altLang="zh-CN"/>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0B616AC-0756-4061-9700-B22DA6CD925E}"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5D10D70-3ADF-47E9-BF08-B62B71A67418}"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A5DBEA9-2024-4775-B475-81608F64F4C2}"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19728C4-F643-4F7C-849F-E66089742EE0}"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7B0DB9FD-B3AF-4522-A6A0-E1D4E7BF01D3}"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7BF2722-0499-4F7B-931B-49A8510189E7}"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3B25E81-187F-455C-870D-A854454E0C4F}"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66"/>
            </a:gs>
            <a:gs pos="100000">
              <a:srgbClr val="339966">
                <a:gamma/>
                <a:shade val="46275"/>
                <a:invGamma/>
              </a:srgbClr>
            </a:gs>
          </a:gsLst>
          <a:lin ang="5400000" scaled="1"/>
        </a:gradFill>
        <a:effectLst/>
      </p:bgPr>
    </p:bg>
    <p:spTree>
      <p:nvGrpSpPr>
        <p:cNvPr id="1" name=""/>
        <p:cNvGrpSpPr/>
        <p:nvPr/>
      </p:nvGrpSpPr>
      <p:grpSpPr>
        <a:xfrm>
          <a:off x="0" y="0"/>
          <a:ext cx="0" cy="0"/>
          <a:chOff x="0" y="0"/>
          <a:chExt cx="0" cy="0"/>
        </a:xfrm>
      </p:grpSpPr>
      <p:sp>
        <p:nvSpPr>
          <p:cNvPr id="208902" name="Rectangle 6"/>
          <p:cNvSpPr>
            <a:spLocks noGrp="1" noChangeArrowheads="1"/>
          </p:cNvSpPr>
          <p:nvPr>
            <p:ph type="title"/>
          </p:nvPr>
        </p:nvSpPr>
        <p:spPr bwMode="auto">
          <a:xfrm>
            <a:off x="685800" y="609600"/>
            <a:ext cx="7772400" cy="1143000"/>
          </a:xfrm>
          <a:prstGeom prst="rect">
            <a:avLst/>
          </a:prstGeom>
          <a:noFill/>
          <a:ln w="9525">
            <a:noFill/>
            <a:miter lim="800000"/>
          </a:ln>
          <a:effectLst/>
        </p:spPr>
        <p:txBody>
          <a:bodyPr vert="horz" wrap="square" lIns="92075" tIns="46038" rIns="92075" bIns="46038" numCol="1" anchor="ctr" anchorCtr="0" compatLnSpc="1"/>
          <a:lstStyle/>
          <a:p>
            <a:pPr lvl="0"/>
            <a:r>
              <a:rPr lang="zh-CN" altLang="en-US" smtClean="0"/>
              <a:t>单击此处编辑母版标题样式</a:t>
            </a:r>
            <a:endParaRPr lang="zh-CN" altLang="en-US" smtClean="0"/>
          </a:p>
        </p:txBody>
      </p:sp>
      <p:sp>
        <p:nvSpPr>
          <p:cNvPr id="208903" name="Rectangle 7"/>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2075" tIns="46038" rIns="92075" bIns="46038" numCol="1" anchor="t" anchorCtr="0" compatLnSpc="1"/>
          <a:lstStyle/>
          <a:p>
            <a:pPr lvl="0"/>
            <a:r>
              <a:rPr lang="zh-CN" altLang="en-US" smtClean="0"/>
              <a:t>单击此处编辑母版文本样式</a:t>
            </a:r>
            <a:endParaRPr lang="zh-CN" altLang="en-US" smtClean="0"/>
          </a:p>
          <a:p>
            <a:pPr lvl="1"/>
            <a:r>
              <a:rPr lang="zh-CN" altLang="en-US" smtClean="0"/>
              <a:t>第二层</a:t>
            </a:r>
            <a:endParaRPr lang="zh-CN" altLang="en-US" smtClean="0"/>
          </a:p>
          <a:p>
            <a:pPr lvl="2"/>
            <a:r>
              <a:rPr lang="zh-CN" altLang="en-US" smtClean="0"/>
              <a:t>第三层</a:t>
            </a:r>
            <a:endParaRPr lang="zh-CN" altLang="en-US" smtClean="0"/>
          </a:p>
          <a:p>
            <a:pPr lvl="3"/>
            <a:r>
              <a:rPr lang="zh-CN" altLang="en-US" smtClean="0"/>
              <a:t>第四层</a:t>
            </a:r>
            <a:endParaRPr lang="zh-CN" altLang="en-US" smtClean="0"/>
          </a:p>
          <a:p>
            <a:pPr lvl="4"/>
            <a:r>
              <a:rPr lang="zh-CN" altLang="en-US" smtClean="0"/>
              <a:t>第五层</a:t>
            </a:r>
            <a:endParaRPr lang="zh-CN" altLang="en-US" smtClean="0"/>
          </a:p>
        </p:txBody>
      </p:sp>
      <p:sp>
        <p:nvSpPr>
          <p:cNvPr id="208904" name="Rectangle 8"/>
          <p:cNvSpPr>
            <a:spLocks noGrp="1" noChangeArrowheads="1"/>
          </p:cNvSpPr>
          <p:nvPr>
            <p:ph type="dt" sz="half" idx="2"/>
          </p:nvPr>
        </p:nvSpPr>
        <p:spPr bwMode="auto">
          <a:xfrm>
            <a:off x="685800" y="6172200"/>
            <a:ext cx="1905000" cy="457200"/>
          </a:xfrm>
          <a:prstGeom prst="rect">
            <a:avLst/>
          </a:prstGeom>
          <a:noFill/>
          <a:ln w="9525">
            <a:noFill/>
            <a:miter lim="800000"/>
          </a:ln>
          <a:effectLst/>
        </p:spPr>
        <p:txBody>
          <a:bodyPr vert="horz" wrap="square" lIns="92075" tIns="46038" rIns="92075" bIns="46038" numCol="1" anchor="ctr" anchorCtr="0" compatLnSpc="1"/>
          <a:lstStyle>
            <a:lvl1pPr algn="l">
              <a:spcBef>
                <a:spcPct val="0"/>
              </a:spcBef>
              <a:buClrTx/>
              <a:buSzTx/>
              <a:buFontTx/>
              <a:buNone/>
              <a:defRPr sz="1400" b="0">
                <a:latin typeface="+mj-lt"/>
              </a:defRPr>
            </a:lvl1pPr>
          </a:lstStyle>
          <a:p>
            <a:endParaRPr lang="en-US" altLang="zh-CN"/>
          </a:p>
        </p:txBody>
      </p:sp>
      <p:sp>
        <p:nvSpPr>
          <p:cNvPr id="208905" name="Rectangle 9"/>
          <p:cNvSpPr>
            <a:spLocks noGrp="1" noChangeArrowheads="1"/>
          </p:cNvSpPr>
          <p:nvPr>
            <p:ph type="ftr" sz="quarter" idx="3"/>
          </p:nvPr>
        </p:nvSpPr>
        <p:spPr bwMode="auto">
          <a:xfrm>
            <a:off x="3124200" y="6172200"/>
            <a:ext cx="2895600" cy="457200"/>
          </a:xfrm>
          <a:prstGeom prst="rect">
            <a:avLst/>
          </a:prstGeom>
          <a:noFill/>
          <a:ln w="9525">
            <a:noFill/>
            <a:miter lim="800000"/>
          </a:ln>
          <a:effectLst/>
        </p:spPr>
        <p:txBody>
          <a:bodyPr vert="horz" wrap="square" lIns="92075" tIns="46038" rIns="92075" bIns="46038" numCol="1" anchor="ctr" anchorCtr="0" compatLnSpc="1"/>
          <a:lstStyle>
            <a:lvl1pPr algn="ctr">
              <a:spcBef>
                <a:spcPct val="0"/>
              </a:spcBef>
              <a:buClrTx/>
              <a:buSzTx/>
              <a:buFontTx/>
              <a:buNone/>
              <a:defRPr sz="1400" b="0">
                <a:latin typeface="+mj-lt"/>
              </a:defRPr>
            </a:lvl1pPr>
          </a:lstStyle>
          <a:p>
            <a:endParaRPr lang="en-US" altLang="zh-CN"/>
          </a:p>
        </p:txBody>
      </p:sp>
      <p:sp>
        <p:nvSpPr>
          <p:cNvPr id="208906" name="Rectangle 10"/>
          <p:cNvSpPr>
            <a:spLocks noGrp="1" noChangeArrowheads="1"/>
          </p:cNvSpPr>
          <p:nvPr>
            <p:ph type="sldNum" sz="quarter" idx="4"/>
          </p:nvPr>
        </p:nvSpPr>
        <p:spPr bwMode="auto">
          <a:xfrm>
            <a:off x="6553200" y="6172200"/>
            <a:ext cx="1905000" cy="457200"/>
          </a:xfrm>
          <a:prstGeom prst="rect">
            <a:avLst/>
          </a:prstGeom>
          <a:noFill/>
          <a:ln w="9525">
            <a:noFill/>
            <a:miter lim="800000"/>
          </a:ln>
          <a:effectLst/>
        </p:spPr>
        <p:txBody>
          <a:bodyPr vert="horz" wrap="none" lIns="92075" tIns="46038" rIns="92075" bIns="46038" numCol="1" anchor="ctr" anchorCtr="0" compatLnSpc="1"/>
          <a:lstStyle>
            <a:lvl1pPr algn="r">
              <a:spcBef>
                <a:spcPct val="0"/>
              </a:spcBef>
              <a:buClrTx/>
              <a:buSzTx/>
              <a:buFontTx/>
              <a:buNone/>
              <a:defRPr sz="1400" b="0">
                <a:latin typeface="+mj-lt"/>
              </a:defRPr>
            </a:lvl1pPr>
          </a:lstStyle>
          <a:p>
            <a:fld id="{BD49BF99-D476-4F8B-9979-156BAF25E626}" type="slidenum">
              <a:rPr lang="en-US" altLang="zh-CN"/>
            </a:fld>
            <a:endParaRPr lang="en-US" altLang="zh-CN"/>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2pPr>
      <a:lvl3pPr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3pPr>
      <a:lvl4pPr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4pPr>
      <a:lvl5pPr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5pPr>
      <a:lvl6pPr marL="457200"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6pPr>
      <a:lvl7pPr marL="914400"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7pPr>
      <a:lvl8pPr marL="1371600"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8pPr>
      <a:lvl9pPr marL="1828800" algn="l" rtl="0" fontAlgn="base">
        <a:spcBef>
          <a:spcPct val="0"/>
        </a:spcBef>
        <a:spcAft>
          <a:spcPct val="0"/>
        </a:spcAft>
        <a:defRPr kumimoji="1" sz="4400">
          <a:solidFill>
            <a:schemeClr val="tx2"/>
          </a:solidFill>
          <a:effectLst>
            <a:outerShdw blurRad="38100" dist="38100" dir="2700000" algn="tl">
              <a:srgbClr val="000000"/>
            </a:outerShdw>
          </a:effectLst>
          <a:latin typeface="Times New Roman" panose="02020603050405020304" charset="0"/>
          <a:ea typeface="宋体" panose="02010600030101010101" pitchFamily="2" charset="-122"/>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lr>
          <a:schemeClr val="accent2"/>
        </a:buClr>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lr>
          <a:schemeClr val="accent2"/>
        </a:buClr>
        <a:buChar char="•"/>
        <a:defRPr kumimoji="1" sz="2000" b="1">
          <a:solidFill>
            <a:schemeClr val="tx1"/>
          </a:solidFill>
          <a:latin typeface="+mn-lt"/>
          <a:ea typeface="+mn-ea"/>
        </a:defRPr>
      </a:lvl5pPr>
      <a:lvl6pPr marL="2514600" indent="-228600" algn="l" rtl="0" fontAlgn="base">
        <a:spcBef>
          <a:spcPct val="20000"/>
        </a:spcBef>
        <a:spcAft>
          <a:spcPct val="0"/>
        </a:spcAft>
        <a:buClr>
          <a:schemeClr val="accent2"/>
        </a:buClr>
        <a:buChar char="•"/>
        <a:defRPr kumimoji="1" sz="2000" b="1">
          <a:solidFill>
            <a:schemeClr val="tx1"/>
          </a:solidFill>
          <a:latin typeface="+mn-lt"/>
          <a:ea typeface="+mn-ea"/>
        </a:defRPr>
      </a:lvl6pPr>
      <a:lvl7pPr marL="2971800" indent="-228600" algn="l" rtl="0" fontAlgn="base">
        <a:spcBef>
          <a:spcPct val="20000"/>
        </a:spcBef>
        <a:spcAft>
          <a:spcPct val="0"/>
        </a:spcAft>
        <a:buClr>
          <a:schemeClr val="accent2"/>
        </a:buClr>
        <a:buChar char="•"/>
        <a:defRPr kumimoji="1" sz="2000" b="1">
          <a:solidFill>
            <a:schemeClr val="tx1"/>
          </a:solidFill>
          <a:latin typeface="+mn-lt"/>
          <a:ea typeface="+mn-ea"/>
        </a:defRPr>
      </a:lvl7pPr>
      <a:lvl8pPr marL="3429000" indent="-228600" algn="l" rtl="0" fontAlgn="base">
        <a:spcBef>
          <a:spcPct val="20000"/>
        </a:spcBef>
        <a:spcAft>
          <a:spcPct val="0"/>
        </a:spcAft>
        <a:buClr>
          <a:schemeClr val="accent2"/>
        </a:buClr>
        <a:buChar char="•"/>
        <a:defRPr kumimoji="1" sz="2000" b="1">
          <a:solidFill>
            <a:schemeClr val="tx1"/>
          </a:solidFill>
          <a:latin typeface="+mn-lt"/>
          <a:ea typeface="+mn-ea"/>
        </a:defRPr>
      </a:lvl8pPr>
      <a:lvl9pPr marL="3886200" indent="-228600" algn="l" rtl="0" fontAlgn="base">
        <a:spcBef>
          <a:spcPct val="20000"/>
        </a:spcBef>
        <a:spcAft>
          <a:spcPct val="0"/>
        </a:spcAft>
        <a:buClr>
          <a:schemeClr val="accent2"/>
        </a:buClr>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audio" Target="../media/audio7.wav"/><Relationship Id="rId1" Type="http://schemas.openxmlformats.org/officeDocument/2006/relationships/audio" Target="../media/audio6.wav"/></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1.xml"/></Relationships>
</file>

<file path=ppt/slides/_rels/slide1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8.wav"/><Relationship Id="rId4" Type="http://schemas.openxmlformats.org/officeDocument/2006/relationships/audio" Target="../media/audio1.wav"/><Relationship Id="rId3" Type="http://schemas.openxmlformats.org/officeDocument/2006/relationships/audio" Target="../media/audio6.wav"/><Relationship Id="rId2" Type="http://schemas.openxmlformats.org/officeDocument/2006/relationships/image" Target="../media/image1.png"/><Relationship Id="rId1" Type="http://schemas.openxmlformats.org/officeDocument/2006/relationships/tags" Target="../tags/tag3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tags" Target="../tags/tag24.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34.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5.xml"/></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audio" Target="../media/audio9.wav"/><Relationship Id="rId2" Type="http://schemas.openxmlformats.org/officeDocument/2006/relationships/image" Target="../media/image1.png"/><Relationship Id="rId1" Type="http://schemas.openxmlformats.org/officeDocument/2006/relationships/tags" Target="../tags/tag36.xml"/></Relationships>
</file>

<file path=ppt/slides/_rels/slide1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41.xml"/><Relationship Id="rId7" Type="http://schemas.openxmlformats.org/officeDocument/2006/relationships/hyperlink" Target="http://www.bofety.com/" TargetMode="External"/><Relationship Id="rId6" Type="http://schemas.openxmlformats.org/officeDocument/2006/relationships/tags" Target="../tags/tag40.xml"/><Relationship Id="rId5" Type="http://schemas.openxmlformats.org/officeDocument/2006/relationships/image" Target="../media/image20.jpeg"/><Relationship Id="rId4" Type="http://schemas.openxmlformats.org/officeDocument/2006/relationships/tags" Target="../tags/tag39.xml"/><Relationship Id="rId3" Type="http://schemas.openxmlformats.org/officeDocument/2006/relationships/image" Target="../media/image19.jpeg"/><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audio" Target="../media/audio2.wav"/></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68413"/>
            <a:ext cx="7772400" cy="3313112"/>
          </a:xfrm>
        </p:spPr>
        <p:txBody>
          <a:bodyPr/>
          <a:lstStyle/>
          <a:p>
            <a:pPr algn="ctr"/>
            <a:r>
              <a:rPr lang="zh-CN" altLang="en-US" sz="5400" b="1" dirty="0" smtClean="0">
                <a:solidFill>
                  <a:schemeClr val="accent2"/>
                </a:solidFill>
                <a:latin typeface="隶书" pitchFamily="49" charset="-122"/>
                <a:ea typeface="华文行楷" pitchFamily="2" charset="-122"/>
              </a:rPr>
              <a:t>职业</a:t>
            </a:r>
            <a:r>
              <a:rPr lang="zh-CN" altLang="en-US" sz="5400" b="1" dirty="0">
                <a:solidFill>
                  <a:schemeClr val="accent2"/>
                </a:solidFill>
                <a:latin typeface="隶书" pitchFamily="49" charset="-122"/>
                <a:ea typeface="华文行楷" pitchFamily="2" charset="-122"/>
              </a:rPr>
              <a:t>健康安全</a:t>
            </a:r>
            <a:r>
              <a:rPr lang="zh-CN" altLang="en-US" sz="5400" b="1" dirty="0">
                <a:solidFill>
                  <a:schemeClr val="accent2"/>
                </a:solidFill>
                <a:ea typeface="华文行楷" pitchFamily="2" charset="-122"/>
              </a:rPr>
              <a:t>管理体系</a:t>
            </a:r>
            <a:br>
              <a:rPr lang="zh-CN" altLang="en-US" b="1" dirty="0">
                <a:ea typeface="隶书" pitchFamily="49" charset="-122"/>
              </a:rPr>
            </a:br>
            <a:r>
              <a:rPr lang="en-US" altLang="zh-CN" sz="3600" b="1" dirty="0" smtClean="0">
                <a:solidFill>
                  <a:srgbClr val="FF99FF"/>
                </a:solidFill>
                <a:ea typeface="隶书" pitchFamily="49" charset="-122"/>
              </a:rPr>
              <a:t>GB/T28001:2011  </a:t>
            </a:r>
            <a:r>
              <a:rPr lang="zh-CN" altLang="en-US" sz="3600" b="1" dirty="0">
                <a:solidFill>
                  <a:srgbClr val="FF99FF"/>
                </a:solidFill>
                <a:ea typeface="隶书" pitchFamily="49" charset="-122"/>
              </a:rPr>
              <a:t>标准介绍</a:t>
            </a:r>
            <a:endParaRPr lang="zh-CN" altLang="en-US" sz="3600" b="1" dirty="0">
              <a:solidFill>
                <a:srgbClr val="FF99FF"/>
              </a:solidFill>
              <a:ea typeface="隶书"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940584"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03084" y="47247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535420"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467756"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198000" y="228600"/>
            <a:ext cx="8748000" cy="5562600"/>
          </a:xfrm>
        </p:spPr>
        <p:txBody>
          <a:bodyPr/>
          <a:lstStyle/>
          <a:p>
            <a:pPr algn="ctr">
              <a:lnSpc>
                <a:spcPct val="150000"/>
              </a:lnSpc>
              <a:buFont typeface="Wingdings" panose="05000000000000000000" pitchFamily="2" charset="2"/>
              <a:buNone/>
            </a:pPr>
            <a:r>
              <a:rPr lang="zh-CN" altLang="en-US" dirty="0">
                <a:latin typeface="宋体" panose="02010600030101010101" pitchFamily="2" charset="-122"/>
              </a:rPr>
              <a:t>建立职业健康安全</a:t>
            </a:r>
            <a:r>
              <a:rPr lang="zh-CN" altLang="en-US" sz="2800" dirty="0">
                <a:latin typeface="宋体" panose="02010600030101010101" pitchFamily="2" charset="-122"/>
              </a:rPr>
              <a:t>管理体系势在必行</a:t>
            </a:r>
            <a:endParaRPr lang="zh-CN" altLang="en-US" sz="2800" dirty="0">
              <a:ea typeface="隶书" pitchFamily="49" charset="-122"/>
            </a:endParaRPr>
          </a:p>
          <a:p>
            <a:pPr algn="just">
              <a:lnSpc>
                <a:spcPct val="150000"/>
              </a:lnSpc>
              <a:buFont typeface="Wingdings" panose="05000000000000000000" pitchFamily="2" charset="2"/>
              <a:buNone/>
            </a:pPr>
            <a:r>
              <a:rPr lang="en-US" altLang="zh-CN" sz="2400" dirty="0">
                <a:solidFill>
                  <a:srgbClr val="FFFF99"/>
                </a:solidFill>
              </a:rPr>
              <a:t>1</a:t>
            </a:r>
            <a:r>
              <a:rPr lang="zh-CN" altLang="en-US" sz="2400" dirty="0">
                <a:solidFill>
                  <a:srgbClr val="FFFF99"/>
                </a:solidFill>
              </a:rPr>
              <a:t>、国际贸易的要求</a:t>
            </a:r>
            <a:endParaRPr lang="zh-CN" altLang="en-US" sz="2400" dirty="0">
              <a:solidFill>
                <a:srgbClr val="FFFF99"/>
              </a:solidFill>
            </a:endParaRPr>
          </a:p>
          <a:p>
            <a:pPr algn="just">
              <a:lnSpc>
                <a:spcPct val="150000"/>
              </a:lnSpc>
              <a:buFont typeface="Wingdings" panose="05000000000000000000" pitchFamily="2" charset="2"/>
              <a:buNone/>
            </a:pPr>
            <a:r>
              <a:rPr lang="zh-CN" altLang="en-US" sz="2400" dirty="0">
                <a:solidFill>
                  <a:srgbClr val="FFFF99"/>
                </a:solidFill>
              </a:rPr>
              <a:t>    </a:t>
            </a:r>
            <a:r>
              <a:rPr lang="zh-CN" altLang="en-US" sz="2400" dirty="0" smtClean="0">
                <a:solidFill>
                  <a:srgbClr val="FFFF99"/>
                </a:solidFill>
              </a:rPr>
              <a:t>世界</a:t>
            </a:r>
            <a:r>
              <a:rPr lang="zh-CN" altLang="en-US" sz="2400" dirty="0">
                <a:solidFill>
                  <a:srgbClr val="FFFF99"/>
                </a:solidFill>
              </a:rPr>
              <a:t>各国均需希望能在相同成本下参与竞争，发达国家特别在意第三世界国家使用廉价的童工，恶势的生产环境，间隔的厂房下生产的低成本产品，从而使竞争不平等。</a:t>
            </a:r>
            <a:endParaRPr lang="zh-CN" altLang="en-US" sz="2400" dirty="0">
              <a:solidFill>
                <a:srgbClr val="FFFF99"/>
              </a:solidFill>
            </a:endParaRPr>
          </a:p>
          <a:p>
            <a:pPr algn="just">
              <a:lnSpc>
                <a:spcPct val="150000"/>
              </a:lnSpc>
              <a:buFont typeface="Wingdings" panose="05000000000000000000" pitchFamily="2" charset="2"/>
              <a:buNone/>
            </a:pPr>
            <a:r>
              <a:rPr lang="en-US" altLang="zh-CN" sz="2400" dirty="0">
                <a:solidFill>
                  <a:srgbClr val="FFFF99"/>
                </a:solidFill>
              </a:rPr>
              <a:t>2</a:t>
            </a:r>
            <a:r>
              <a:rPr lang="zh-CN" altLang="en-US" sz="2400" dirty="0">
                <a:solidFill>
                  <a:srgbClr val="FFFF99"/>
                </a:solidFill>
              </a:rPr>
              <a:t>、减少工伤事故和职业病的需要</a:t>
            </a:r>
            <a:endParaRPr lang="zh-CN" altLang="en-US" sz="2400" dirty="0">
              <a:solidFill>
                <a:srgbClr val="FFFF99"/>
              </a:solidFill>
            </a:endParaRPr>
          </a:p>
          <a:p>
            <a:pPr algn="just">
              <a:lnSpc>
                <a:spcPct val="150000"/>
              </a:lnSpc>
              <a:buFont typeface="Wingdings" panose="05000000000000000000" pitchFamily="2" charset="2"/>
              <a:buNone/>
            </a:pPr>
            <a:r>
              <a:rPr lang="en-US" altLang="zh-CN" sz="2400" dirty="0">
                <a:solidFill>
                  <a:srgbClr val="FFFF99"/>
                </a:solidFill>
              </a:rPr>
              <a:t>3</a:t>
            </a:r>
            <a:r>
              <a:rPr lang="zh-CN" altLang="en-US" sz="2400" dirty="0">
                <a:solidFill>
                  <a:srgbClr val="FFFF99"/>
                </a:solidFill>
              </a:rPr>
              <a:t>、职业健康安全主要是解决人权的问题</a:t>
            </a:r>
            <a:endParaRPr lang="zh-CN" altLang="en-US" sz="2400" dirty="0">
              <a:solidFill>
                <a:srgbClr val="FFFF99"/>
              </a:solidFill>
            </a:endParaRPr>
          </a:p>
          <a:p>
            <a:pPr algn="just">
              <a:lnSpc>
                <a:spcPct val="150000"/>
              </a:lnSpc>
              <a:buFont typeface="Wingdings" panose="05000000000000000000" pitchFamily="2" charset="2"/>
              <a:buNone/>
            </a:pPr>
            <a:r>
              <a:rPr lang="en-US" altLang="zh-CN" sz="2400" dirty="0">
                <a:solidFill>
                  <a:srgbClr val="FFFF99"/>
                </a:solidFill>
                <a:latin typeface="Times New Roman" panose="02020603050405020304" charset="0"/>
              </a:rPr>
              <a:t>4</a:t>
            </a:r>
            <a:r>
              <a:rPr lang="zh-CN" altLang="en-US" sz="2400" dirty="0">
                <a:solidFill>
                  <a:srgbClr val="FFFF99"/>
                </a:solidFill>
                <a:latin typeface="Times New Roman" panose="02020603050405020304" charset="0"/>
              </a:rPr>
              <a:t>、职业安全卫生法和安全生产法为推行</a:t>
            </a:r>
            <a:r>
              <a:rPr lang="en-US" altLang="zh-CN" sz="2400" dirty="0">
                <a:solidFill>
                  <a:srgbClr val="FFFF99"/>
                </a:solidFill>
                <a:latin typeface="Times New Roman" panose="02020603050405020304" charset="0"/>
                <a:cs typeface="Times New Roman" panose="02020603050405020304" charset="0"/>
              </a:rPr>
              <a:t>OHSMS</a:t>
            </a:r>
            <a:r>
              <a:rPr lang="zh-CN" altLang="en-US" sz="2400" dirty="0">
                <a:solidFill>
                  <a:srgbClr val="FFFF99"/>
                </a:solidFill>
                <a:latin typeface="Times New Roman" panose="02020603050405020304" charset="0"/>
              </a:rPr>
              <a:t>准备了坚实的基础</a:t>
            </a:r>
            <a:r>
              <a:rPr lang="zh-CN" altLang="en-US" sz="2400" dirty="0">
                <a:solidFill>
                  <a:srgbClr val="FFFF99"/>
                </a:solidFill>
              </a:rPr>
              <a:t> </a:t>
            </a:r>
            <a:endParaRPr lang="zh-CN" altLang="en-US" sz="2400" dirty="0">
              <a:solidFill>
                <a:srgbClr val="FFFF99"/>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304800" y="381000"/>
            <a:ext cx="8534400" cy="4953000"/>
          </a:xfrm>
        </p:spPr>
        <p:txBody>
          <a:bodyPr/>
          <a:lstStyle/>
          <a:p>
            <a:pPr marL="0" indent="0" algn="just">
              <a:buFont typeface="Wingdings" panose="05000000000000000000" pitchFamily="2" charset="2"/>
              <a:buNone/>
            </a:pPr>
            <a:r>
              <a:rPr lang="en-US" altLang="zh-CN" sz="2800">
                <a:solidFill>
                  <a:srgbClr val="00FF00"/>
                </a:solidFill>
                <a:latin typeface="楷体_GB2312" pitchFamily="49" charset="-122"/>
              </a:rPr>
              <a:t>4.5.1  </a:t>
            </a:r>
            <a:r>
              <a:rPr lang="zh-CN" altLang="en-US" sz="2800">
                <a:solidFill>
                  <a:srgbClr val="00FF00"/>
                </a:solidFill>
              </a:rPr>
              <a:t>条文</a:t>
            </a:r>
            <a:r>
              <a:rPr lang="zh-CN" altLang="en-US">
                <a:solidFill>
                  <a:srgbClr val="00FF00"/>
                </a:solidFill>
              </a:rPr>
              <a:t>理解</a:t>
            </a:r>
            <a:endParaRPr lang="zh-CN" altLang="en-US" sz="2800">
              <a:solidFill>
                <a:srgbClr val="00FF00"/>
              </a:solidFill>
              <a:latin typeface="楷体_GB2312" pitchFamily="49" charset="-122"/>
            </a:endParaRPr>
          </a:p>
          <a:p>
            <a:pPr marL="0" indent="0" algn="just">
              <a:buFont typeface="Wingdings" panose="05000000000000000000" pitchFamily="2" charset="2"/>
              <a:buNone/>
            </a:pPr>
            <a:endParaRPr lang="zh-CN" altLang="en-US" sz="2000">
              <a:solidFill>
                <a:srgbClr val="FF99CC"/>
              </a:solidFill>
              <a:latin typeface="楷体_GB2312" pitchFamily="49" charset="-122"/>
            </a:endParaRPr>
          </a:p>
          <a:p>
            <a:pPr marL="0" indent="0" algn="just">
              <a:buFont typeface="Wingdings" panose="05000000000000000000" pitchFamily="2" charset="2"/>
              <a:buNone/>
            </a:pPr>
            <a:r>
              <a:rPr lang="en-US" altLang="zh-CN">
                <a:solidFill>
                  <a:srgbClr val="FFFF66"/>
                </a:solidFill>
                <a:latin typeface="楷体_GB2312" pitchFamily="49" charset="-122"/>
              </a:rPr>
              <a:t>1</a:t>
            </a:r>
            <a:r>
              <a:rPr lang="zh-CN" altLang="en-US">
                <a:solidFill>
                  <a:srgbClr val="FFFF66"/>
                </a:solidFill>
              </a:rPr>
              <a:t>、建立程序</a:t>
            </a:r>
            <a:endParaRPr lang="zh-CN" altLang="en-US">
              <a:solidFill>
                <a:srgbClr val="FFFF66"/>
              </a:solidFill>
              <a:latin typeface="楷体_GB2312" pitchFamily="49" charset="-122"/>
            </a:endParaRPr>
          </a:p>
          <a:p>
            <a:pPr marL="0" indent="0" algn="just">
              <a:buFont typeface="Wingdings" panose="05000000000000000000" pitchFamily="2" charset="2"/>
              <a:buNone/>
            </a:pPr>
            <a:r>
              <a:rPr lang="en-US" altLang="zh-CN">
                <a:latin typeface="楷体_GB2312" pitchFamily="49" charset="-122"/>
              </a:rPr>
              <a:t>a)</a:t>
            </a:r>
            <a:r>
              <a:rPr lang="en-US" altLang="zh-CN">
                <a:latin typeface="Times New Roman" panose="02020603050405020304" charset="0"/>
                <a:cs typeface="Times New Roman" panose="02020603050405020304" charset="0"/>
              </a:rPr>
              <a:t>     </a:t>
            </a:r>
            <a:r>
              <a:rPr lang="zh-CN" altLang="en-US">
                <a:latin typeface="楷体_GB2312" pitchFamily="49" charset="-122"/>
              </a:rPr>
              <a:t>程序应告诉工作人员如何进行例行的监视和测量工作</a:t>
            </a:r>
            <a:endParaRPr lang="zh-CN" altLang="en-US">
              <a:latin typeface="楷体_GB2312" pitchFamily="49" charset="-122"/>
            </a:endParaRPr>
          </a:p>
          <a:p>
            <a:pPr marL="0" indent="0" algn="just">
              <a:buFont typeface="Wingdings" panose="05000000000000000000" pitchFamily="2" charset="2"/>
              <a:buNone/>
            </a:pPr>
            <a:endParaRPr lang="zh-CN" altLang="en-US">
              <a:latin typeface="楷体_GB2312" pitchFamily="49" charset="-122"/>
            </a:endParaRPr>
          </a:p>
          <a:p>
            <a:pPr marL="0" indent="0" algn="just">
              <a:buFont typeface="Wingdings" panose="05000000000000000000" pitchFamily="2" charset="2"/>
              <a:buNone/>
            </a:pPr>
            <a:r>
              <a:rPr lang="en-US" altLang="zh-CN">
                <a:latin typeface="楷体_GB2312" pitchFamily="49" charset="-122"/>
              </a:rPr>
              <a:t>b)</a:t>
            </a:r>
            <a:r>
              <a:rPr lang="en-US" altLang="zh-CN">
                <a:latin typeface="Times New Roman" panose="02020603050405020304" charset="0"/>
                <a:cs typeface="Times New Roman" panose="02020603050405020304" charset="0"/>
              </a:rPr>
              <a:t>     </a:t>
            </a:r>
            <a:r>
              <a:rPr lang="zh-CN" altLang="en-US">
                <a:latin typeface="楷体_GB2312" pitchFamily="49" charset="-122"/>
              </a:rPr>
              <a:t>如何对使用的监测设备、仪器进行维护</a:t>
            </a:r>
            <a:endParaRPr lang="zh-CN" altLang="en-US">
              <a:latin typeface="楷体_GB2312" pitchFamily="49" charset="-122"/>
            </a:endParaRPr>
          </a:p>
          <a:p>
            <a:pPr marL="0" indent="0" algn="just">
              <a:buFont typeface="Wingdings" panose="05000000000000000000" pitchFamily="2" charset="2"/>
              <a:buNone/>
            </a:pPr>
            <a:r>
              <a:rPr lang="en-US" altLang="zh-CN">
                <a:latin typeface="楷体_GB2312" pitchFamily="49" charset="-122"/>
              </a:rPr>
              <a:t>c)</a:t>
            </a:r>
            <a:r>
              <a:rPr lang="en-US" altLang="zh-CN">
                <a:latin typeface="Times New Roman" panose="02020603050405020304" charset="0"/>
                <a:cs typeface="Times New Roman" panose="02020603050405020304" charset="0"/>
              </a:rPr>
              <a:t>     </a:t>
            </a:r>
            <a:r>
              <a:rPr lang="zh-CN" altLang="en-US">
                <a:latin typeface="楷体_GB2312" pitchFamily="49" charset="-122"/>
              </a:rPr>
              <a:t>如何参照标准进行评价</a:t>
            </a:r>
            <a:endParaRPr lang="zh-CN" altLang="en-US">
              <a:latin typeface="楷体_GB2312" pitchFamily="49" charset="-122"/>
            </a:endParaRPr>
          </a:p>
          <a:p>
            <a:pPr marL="0" indent="0" algn="just">
              <a:buFont typeface="Wingdings" panose="05000000000000000000" pitchFamily="2" charset="2"/>
              <a:buNone/>
            </a:pPr>
            <a:r>
              <a:rPr lang="en-US" altLang="zh-CN">
                <a:latin typeface="楷体_GB2312" pitchFamily="49" charset="-122"/>
              </a:rPr>
              <a:t>d)</a:t>
            </a:r>
            <a:r>
              <a:rPr lang="en-US" altLang="zh-CN">
                <a:latin typeface="Times New Roman" panose="02020603050405020304" charset="0"/>
                <a:cs typeface="Times New Roman" panose="02020603050405020304" charset="0"/>
              </a:rPr>
              <a:t>     </a:t>
            </a:r>
            <a:r>
              <a:rPr lang="zh-CN" altLang="en-US">
                <a:latin typeface="楷体_GB2312" pitchFamily="49" charset="-122"/>
              </a:rPr>
              <a:t>如何上报有关部门</a:t>
            </a:r>
            <a:endParaRPr lang="zh-CN" altLang="en-US">
              <a:latin typeface="楷体_GB2312" pitchFamily="49" charset="-122"/>
            </a:endParaRPr>
          </a:p>
        </p:txBody>
      </p:sp>
      <p:sp>
        <p:nvSpPr>
          <p:cNvPr id="271363" name="AutoShape 3"/>
          <p:cNvSpPr>
            <a:spLocks noChangeArrowheads="1"/>
          </p:cNvSpPr>
          <p:nvPr/>
        </p:nvSpPr>
        <p:spPr bwMode="auto">
          <a:xfrm>
            <a:off x="5486400" y="685800"/>
            <a:ext cx="1295400" cy="685800"/>
          </a:xfrm>
          <a:prstGeom prst="wedgeRectCallout">
            <a:avLst>
              <a:gd name="adj1" fmla="val 165074"/>
              <a:gd name="adj2" fmla="val 136574"/>
            </a:avLst>
          </a:prstGeom>
          <a:noFill/>
          <a:ln w="9525">
            <a:noFill/>
            <a:miter lim="800000"/>
          </a:ln>
          <a:effectLst/>
        </p:spPr>
        <p:txBody>
          <a:bodyPr lIns="92075" tIns="46038" rIns="92075" bIns="46038"/>
          <a:lstStyle/>
          <a:p>
            <a:pPr algn="ctr"/>
            <a:endParaRPr lang="zh-CN" altLang="zh-CN"/>
          </a:p>
        </p:txBody>
      </p:sp>
      <p:sp>
        <p:nvSpPr>
          <p:cNvPr id="271364" name="AutoShape 4"/>
          <p:cNvSpPr>
            <a:spLocks noChangeArrowheads="1"/>
          </p:cNvSpPr>
          <p:nvPr/>
        </p:nvSpPr>
        <p:spPr bwMode="auto">
          <a:xfrm>
            <a:off x="5867400" y="533400"/>
            <a:ext cx="1600200" cy="457200"/>
          </a:xfrm>
          <a:prstGeom prst="wedgeRectCallout">
            <a:avLst>
              <a:gd name="adj1" fmla="val 94347"/>
              <a:gd name="adj2" fmla="val 235764"/>
            </a:avLst>
          </a:prstGeom>
          <a:solidFill>
            <a:srgbClr val="FFFFCC"/>
          </a:solidFill>
          <a:ln w="9525">
            <a:solidFill>
              <a:schemeClr val="tx1"/>
            </a:solidFill>
            <a:miter lim="800000"/>
          </a:ln>
          <a:effectLst/>
        </p:spPr>
        <p:txBody>
          <a:bodyPr lIns="92075" tIns="46038" rIns="92075" bIns="46038"/>
          <a:lstStyle/>
          <a:p>
            <a:pPr algn="ctr"/>
            <a:r>
              <a:rPr lang="zh-CN" altLang="en-US">
                <a:solidFill>
                  <a:schemeClr val="hlink"/>
                </a:solidFill>
              </a:rPr>
              <a:t>连续性</a:t>
            </a:r>
            <a:endParaRPr lang="zh-CN" altLang="en-US">
              <a:solidFill>
                <a:schemeClr val="hlink"/>
              </a:solidFill>
            </a:endParaRPr>
          </a:p>
        </p:txBody>
      </p:sp>
      <p:sp>
        <p:nvSpPr>
          <p:cNvPr id="271365" name="AutoShape 5"/>
          <p:cNvSpPr>
            <a:spLocks noChangeArrowheads="1"/>
          </p:cNvSpPr>
          <p:nvPr/>
        </p:nvSpPr>
        <p:spPr bwMode="auto">
          <a:xfrm>
            <a:off x="4038600" y="2971800"/>
            <a:ext cx="2286000" cy="457200"/>
          </a:xfrm>
          <a:prstGeom prst="wedgeRectCallout">
            <a:avLst>
              <a:gd name="adj1" fmla="val -163958"/>
              <a:gd name="adj2" fmla="val -97569"/>
            </a:avLst>
          </a:prstGeom>
          <a:solidFill>
            <a:srgbClr val="FFFFCC"/>
          </a:solidFill>
          <a:ln w="9525">
            <a:solidFill>
              <a:schemeClr val="tx1"/>
            </a:solidFill>
            <a:miter lim="800000"/>
          </a:ln>
          <a:effectLst/>
        </p:spPr>
        <p:txBody>
          <a:bodyPr lIns="92075" tIns="46038" rIns="92075" bIns="46038"/>
          <a:lstStyle/>
          <a:p>
            <a:pPr algn="ctr"/>
            <a:r>
              <a:rPr lang="zh-CN" altLang="en-US">
                <a:solidFill>
                  <a:schemeClr val="hlink"/>
                </a:solidFill>
              </a:rPr>
              <a:t>可能是一次性</a:t>
            </a:r>
            <a:endParaRPr lang="zh-CN" altLang="en-US">
              <a:solidFill>
                <a:schemeClr val="hlink"/>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body" idx="1"/>
          </p:nvPr>
        </p:nvSpPr>
        <p:spPr>
          <a:xfrm>
            <a:off x="484188" y="0"/>
            <a:ext cx="8659812" cy="6553200"/>
          </a:xfrm>
        </p:spPr>
        <p:txBody>
          <a:bodyPr/>
          <a:lstStyle/>
          <a:p>
            <a:pPr marL="0" indent="0" algn="just">
              <a:lnSpc>
                <a:spcPct val="120000"/>
              </a:lnSpc>
              <a:buFont typeface="Wingdings" panose="05000000000000000000" pitchFamily="2" charset="2"/>
              <a:buNone/>
            </a:pPr>
            <a:r>
              <a:rPr lang="en-US" altLang="zh-CN" sz="2400">
                <a:latin typeface="楷体_GB2312" pitchFamily="49" charset="-122"/>
              </a:rPr>
              <a:t>2</a:t>
            </a:r>
            <a:r>
              <a:rPr lang="zh-CN" altLang="en-US" sz="2400">
                <a:latin typeface="楷体_GB2312" pitchFamily="49" charset="-122"/>
              </a:rPr>
              <a:t>、监测</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a)</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对组织从事实现目标的活动进行监测</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b)</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对重大危险因素进行监测，保持始终处于受控状态</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c)</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对职业健康安全法规符合性的监测</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d)</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对事故、职业病、事件和其他不良的职业健康安全绩效的历史证据，（即已发生问题的监测）</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e)</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对监测设备进行校准和维护</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f)</a:t>
            </a:r>
            <a:r>
              <a:rPr lang="en-US" altLang="zh-CN" sz="2400">
                <a:latin typeface="Times New Roman" panose="02020603050405020304" charset="0"/>
                <a:cs typeface="Times New Roman" panose="02020603050405020304" charset="0"/>
              </a:rPr>
              <a:t>         </a:t>
            </a:r>
            <a:r>
              <a:rPr lang="zh-CN" altLang="en-US" sz="2400">
                <a:latin typeface="楷体_GB2312" pitchFamily="49" charset="-122"/>
              </a:rPr>
              <a:t>对监测结果进行评价与法规、目标、指标进行比较，以便不断改进</a:t>
            </a:r>
            <a:endParaRPr lang="zh-CN" altLang="en-US" sz="2400">
              <a:latin typeface="楷体_GB2312" pitchFamily="49" charset="-122"/>
            </a:endParaRPr>
          </a:p>
          <a:p>
            <a:pPr marL="0" indent="0" algn="just">
              <a:lnSpc>
                <a:spcPct val="120000"/>
              </a:lnSpc>
              <a:buFont typeface="Wingdings" panose="05000000000000000000" pitchFamily="2" charset="2"/>
              <a:buNone/>
            </a:pPr>
            <a:r>
              <a:rPr lang="en-US" altLang="zh-CN" sz="2400">
                <a:latin typeface="楷体_GB2312" pitchFamily="49" charset="-122"/>
              </a:rPr>
              <a:t>3</a:t>
            </a:r>
            <a:r>
              <a:rPr lang="zh-CN" altLang="en-US" sz="2400">
                <a:latin typeface="楷体_GB2312" pitchFamily="49" charset="-122"/>
              </a:rPr>
              <a:t>、主动监测被动监测</a:t>
            </a:r>
            <a:endParaRPr lang="zh-CN" altLang="en-US" sz="2400">
              <a:latin typeface="楷体_GB2312" pitchFamily="49" charset="-122"/>
            </a:endParaRPr>
          </a:p>
          <a:p>
            <a:pPr marL="0" indent="0" algn="just">
              <a:lnSpc>
                <a:spcPct val="120000"/>
              </a:lnSpc>
              <a:buFont typeface="Wingdings" panose="05000000000000000000" pitchFamily="2" charset="2"/>
              <a:buNone/>
            </a:pPr>
            <a:r>
              <a:rPr lang="zh-CN" altLang="en-US" sz="2400">
                <a:solidFill>
                  <a:schemeClr val="accent2"/>
                </a:solidFill>
                <a:latin typeface="楷体_GB2312" pitchFamily="49" charset="-122"/>
              </a:rPr>
              <a:t>主动</a:t>
            </a:r>
            <a:r>
              <a:rPr lang="zh-CN" altLang="en-US" sz="2400">
                <a:latin typeface="楷体_GB2312" pitchFamily="49" charset="-122"/>
              </a:rPr>
              <a:t>：</a:t>
            </a:r>
            <a:r>
              <a:rPr lang="zh-CN" altLang="en-US" sz="2400">
                <a:solidFill>
                  <a:srgbClr val="FCF60E"/>
                </a:solidFill>
                <a:latin typeface="楷体_GB2312" pitchFamily="49" charset="-122"/>
              </a:rPr>
              <a:t>是超前的积极的预防性监测</a:t>
            </a:r>
            <a:endParaRPr lang="zh-CN" altLang="en-US" sz="2400">
              <a:solidFill>
                <a:srgbClr val="FCF60E"/>
              </a:solidFill>
              <a:latin typeface="楷体_GB2312" pitchFamily="49" charset="-122"/>
            </a:endParaRPr>
          </a:p>
          <a:p>
            <a:pPr marL="0" indent="0" algn="just">
              <a:lnSpc>
                <a:spcPct val="120000"/>
              </a:lnSpc>
              <a:buFont typeface="Wingdings" panose="05000000000000000000" pitchFamily="2" charset="2"/>
              <a:buNone/>
            </a:pPr>
            <a:r>
              <a:rPr lang="zh-CN" altLang="en-US" sz="2400">
                <a:solidFill>
                  <a:schemeClr val="accent2"/>
                </a:solidFill>
                <a:latin typeface="Times New Roman" panose="02020603050405020304" charset="0"/>
              </a:rPr>
              <a:t>被动</a:t>
            </a:r>
            <a:r>
              <a:rPr lang="zh-CN" altLang="en-US" sz="2400">
                <a:latin typeface="Times New Roman" panose="02020603050405020304" charset="0"/>
              </a:rPr>
              <a:t>：</a:t>
            </a:r>
            <a:r>
              <a:rPr lang="zh-CN" altLang="en-US" sz="2400">
                <a:solidFill>
                  <a:srgbClr val="FCF60E"/>
                </a:solidFill>
                <a:latin typeface="Times New Roman" panose="02020603050405020304" charset="0"/>
              </a:rPr>
              <a:t>已发生问题的的统计、调查、分析（如事故、工伤、职业病、事件发生后的测量、统计分析</a:t>
            </a:r>
            <a:r>
              <a:rPr lang="zh-CN" altLang="en-US" sz="2400">
                <a:latin typeface="Times New Roman" panose="02020603050405020304" charset="0"/>
              </a:rPr>
              <a:t>）</a:t>
            </a:r>
            <a:r>
              <a:rPr lang="zh-CN" altLang="en-US" sz="2400">
                <a:latin typeface="楷体_GB2312" pitchFamily="49" charset="-122"/>
              </a:rPr>
              <a:t> </a:t>
            </a:r>
            <a:endParaRPr lang="zh-CN" altLang="en-US" sz="2400">
              <a:latin typeface="楷体_GB2312" pitchFamily="49" charset="-122"/>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611188" y="381000"/>
            <a:ext cx="7993062" cy="5927725"/>
          </a:xfrm>
        </p:spPr>
        <p:txBody>
          <a:bodyPr/>
          <a:lstStyle/>
          <a:p>
            <a:pPr marL="0" indent="0">
              <a:lnSpc>
                <a:spcPct val="140000"/>
              </a:lnSpc>
            </a:pPr>
            <a:r>
              <a:rPr lang="en-US" altLang="zh-CN"/>
              <a:t> </a:t>
            </a:r>
            <a:r>
              <a:rPr lang="en-US" altLang="zh-CN" sz="2800">
                <a:latin typeface="宋体" panose="02010600030101010101" pitchFamily="2" charset="-122"/>
              </a:rPr>
              <a:t>4.5.2</a:t>
            </a:r>
            <a:r>
              <a:rPr lang="zh-CN" altLang="en-US" sz="2800">
                <a:latin typeface="宋体" panose="02010600030101010101" pitchFamily="2" charset="-122"/>
              </a:rPr>
              <a:t>合规性评价</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4.5.2.1</a:t>
            </a:r>
            <a:r>
              <a:rPr lang="zh-CN" altLang="en-US" sz="2800">
                <a:latin typeface="宋体" panose="02010600030101010101" pitchFamily="2" charset="-122"/>
              </a:rPr>
              <a:t>履行遵守法律法规要求的承诺</a:t>
            </a:r>
            <a:r>
              <a:rPr lang="en-US" altLang="zh-CN" sz="2800">
                <a:latin typeface="宋体" panose="02010600030101010101" pitchFamily="2" charset="-122"/>
              </a:rPr>
              <a:t>[</a:t>
            </a:r>
            <a:r>
              <a:rPr lang="zh-CN" altLang="en-US" sz="2800">
                <a:latin typeface="宋体" panose="02010600030101010101" pitchFamily="2" charset="-122"/>
              </a:rPr>
              <a:t>参见</a:t>
            </a:r>
            <a:r>
              <a:rPr lang="en-US" altLang="zh-CN" sz="2800">
                <a:latin typeface="宋体" panose="02010600030101010101" pitchFamily="2" charset="-122"/>
              </a:rPr>
              <a:t>4.2c</a:t>
            </a:r>
            <a:r>
              <a:rPr lang="zh-CN" altLang="en-US" sz="2800">
                <a:latin typeface="宋体" panose="02010600030101010101" pitchFamily="2" charset="-122"/>
              </a:rPr>
              <a:t>）</a:t>
            </a:r>
            <a:r>
              <a:rPr lang="en-US" altLang="zh-CN" sz="2800">
                <a:latin typeface="宋体" panose="02010600030101010101" pitchFamily="2" charset="-122"/>
              </a:rPr>
              <a:t>]</a:t>
            </a:r>
            <a:r>
              <a:rPr lang="zh-CN" altLang="en-US" sz="2800">
                <a:latin typeface="宋体" panose="02010600030101010101" pitchFamily="2" charset="-122"/>
              </a:rPr>
              <a:t>，组织应建立、实施并保持程序，以定期评价对适用法律法规的遵守情况（参见</a:t>
            </a:r>
            <a:r>
              <a:rPr lang="en-US" altLang="zh-CN" sz="2800">
                <a:latin typeface="宋体" panose="02010600030101010101" pitchFamily="2" charset="-122"/>
              </a:rPr>
              <a:t>4.3.2</a:t>
            </a:r>
            <a:r>
              <a:rPr lang="zh-CN" altLang="en-US" sz="2800">
                <a:latin typeface="宋体" panose="02010600030101010101" pitchFamily="2" charset="-122"/>
              </a:rPr>
              <a:t>）。</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组织应保存定期评价结果的记录。</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注：对不同法律法规要求的定期评价的频次可以有所不同。</a:t>
            </a:r>
            <a:endParaRPr lang="zh-CN" altLang="en-US" sz="2800">
              <a:latin typeface="宋体" panose="02010600030101010101" pitchFamily="2" charset="-122"/>
            </a:endParaRPr>
          </a:p>
        </p:txBody>
      </p:sp>
      <p:sp>
        <p:nvSpPr>
          <p:cNvPr id="404483" name="AutoShape 3"/>
          <p:cNvSpPr>
            <a:spLocks noChangeArrowheads="1"/>
          </p:cNvSpPr>
          <p:nvPr/>
        </p:nvSpPr>
        <p:spPr bwMode="auto">
          <a:xfrm>
            <a:off x="5486400" y="685800"/>
            <a:ext cx="1295400" cy="685800"/>
          </a:xfrm>
          <a:prstGeom prst="wedgeRectCallout">
            <a:avLst>
              <a:gd name="adj1" fmla="val 165074"/>
              <a:gd name="adj2" fmla="val 136574"/>
            </a:avLst>
          </a:prstGeom>
          <a:noFill/>
          <a:ln w="9525">
            <a:noFill/>
            <a:miter lim="800000"/>
          </a:ln>
          <a:effectLst/>
        </p:spPr>
        <p:txBody>
          <a:bodyPr lIns="92075" tIns="46038" rIns="92075" bIns="46038"/>
          <a:lstStyle/>
          <a:p>
            <a:pPr algn="ctr"/>
            <a:endParaRPr lang="zh-CN" altLang="zh-CN"/>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body" idx="1"/>
          </p:nvPr>
        </p:nvSpPr>
        <p:spPr>
          <a:xfrm>
            <a:off x="827088" y="381000"/>
            <a:ext cx="7632700" cy="5927725"/>
          </a:xfrm>
        </p:spPr>
        <p:txBody>
          <a:bodyPr/>
          <a:lstStyle/>
          <a:p>
            <a:pPr marL="0" indent="0">
              <a:lnSpc>
                <a:spcPct val="145000"/>
              </a:lnSpc>
            </a:pPr>
            <a:r>
              <a:rPr lang="en-US" altLang="zh-CN" sz="2800">
                <a:latin typeface="宋体" panose="02010600030101010101" pitchFamily="2" charset="-122"/>
              </a:rPr>
              <a:t> 4.5.2.2</a:t>
            </a:r>
            <a:r>
              <a:rPr lang="zh-CN" altLang="en-US" sz="2800">
                <a:latin typeface="宋体" panose="02010600030101010101" pitchFamily="2" charset="-122"/>
              </a:rPr>
              <a:t>组织应评价对应遵守的其他要求的遵守情况（参见</a:t>
            </a:r>
            <a:r>
              <a:rPr lang="en-US" altLang="zh-CN" sz="2800">
                <a:latin typeface="宋体" panose="02010600030101010101" pitchFamily="2" charset="-122"/>
              </a:rPr>
              <a:t>4.3.2</a:t>
            </a:r>
            <a:r>
              <a:rPr lang="zh-CN" altLang="en-US" sz="2800">
                <a:latin typeface="宋体" panose="02010600030101010101" pitchFamily="2" charset="-122"/>
              </a:rPr>
              <a:t>）。这可以和</a:t>
            </a:r>
            <a:r>
              <a:rPr lang="en-US" altLang="zh-CN" sz="2800">
                <a:latin typeface="宋体" panose="02010600030101010101" pitchFamily="2" charset="-122"/>
              </a:rPr>
              <a:t>4.5.2.1</a:t>
            </a:r>
            <a:r>
              <a:rPr lang="zh-CN" altLang="en-US" sz="2800">
                <a:latin typeface="宋体" panose="02010600030101010101" pitchFamily="2" charset="-122"/>
              </a:rPr>
              <a:t>中所要求的评价一起进行，也可另外制定程序，分别进行评价。</a:t>
            </a:r>
            <a:endParaRPr lang="zh-CN" altLang="en-US" sz="2800">
              <a:latin typeface="宋体" panose="02010600030101010101" pitchFamily="2" charset="-122"/>
            </a:endParaRPr>
          </a:p>
          <a:p>
            <a:pPr marL="0" indent="0">
              <a:lnSpc>
                <a:spcPct val="145000"/>
              </a:lnSpc>
            </a:pPr>
            <a:r>
              <a:rPr lang="zh-CN" altLang="en-US" sz="2800">
                <a:latin typeface="宋体" panose="02010600030101010101" pitchFamily="2" charset="-122"/>
              </a:rPr>
              <a:t>    组织应保存定期评价结果的记录。</a:t>
            </a:r>
            <a:endParaRPr lang="zh-CN" altLang="en-US" sz="2800">
              <a:latin typeface="宋体" panose="02010600030101010101" pitchFamily="2" charset="-122"/>
            </a:endParaRPr>
          </a:p>
          <a:p>
            <a:pPr marL="0" indent="0">
              <a:lnSpc>
                <a:spcPct val="145000"/>
              </a:lnSpc>
            </a:pPr>
            <a:r>
              <a:rPr lang="zh-CN" altLang="en-US" sz="2800">
                <a:latin typeface="宋体" panose="02010600030101010101" pitchFamily="2" charset="-122"/>
              </a:rPr>
              <a:t>    注：组织对不同的应遵守的其他要求，定期评价的频次可以有所不同。</a:t>
            </a:r>
            <a:endParaRPr lang="zh-CN" altLang="en-US" sz="2800">
              <a:latin typeface="宋体" panose="02010600030101010101" pitchFamily="2" charset="-122"/>
            </a:endParaRPr>
          </a:p>
        </p:txBody>
      </p:sp>
      <p:sp>
        <p:nvSpPr>
          <p:cNvPr id="405507" name="AutoShape 3"/>
          <p:cNvSpPr>
            <a:spLocks noChangeArrowheads="1"/>
          </p:cNvSpPr>
          <p:nvPr/>
        </p:nvSpPr>
        <p:spPr bwMode="auto">
          <a:xfrm>
            <a:off x="5486400" y="685800"/>
            <a:ext cx="1295400" cy="685800"/>
          </a:xfrm>
          <a:prstGeom prst="wedgeRectCallout">
            <a:avLst>
              <a:gd name="adj1" fmla="val 165074"/>
              <a:gd name="adj2" fmla="val 136574"/>
            </a:avLst>
          </a:prstGeom>
          <a:noFill/>
          <a:ln w="9525">
            <a:noFill/>
            <a:miter lim="800000"/>
          </a:ln>
          <a:effectLst/>
        </p:spPr>
        <p:txBody>
          <a:bodyPr lIns="92075" tIns="46038" rIns="92075" bIns="46038"/>
          <a:lstStyle/>
          <a:p>
            <a:pPr algn="ctr"/>
            <a:endParaRPr lang="zh-CN" altLang="zh-CN"/>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539750" y="260350"/>
            <a:ext cx="8064500" cy="6140450"/>
          </a:xfrm>
        </p:spPr>
        <p:txBody>
          <a:bodyPr/>
          <a:lstStyle/>
          <a:p>
            <a:pPr marL="0" indent="0">
              <a:lnSpc>
                <a:spcPct val="105000"/>
              </a:lnSpc>
            </a:pPr>
            <a:r>
              <a:rPr lang="en-US" altLang="zh-CN" sz="2400">
                <a:latin typeface="宋体" panose="02010600030101010101" pitchFamily="2" charset="-122"/>
              </a:rPr>
              <a:t>4.5.3</a:t>
            </a:r>
            <a:r>
              <a:rPr lang="zh-CN" altLang="en-US" sz="2400">
                <a:latin typeface="宋体" panose="02010600030101010101" pitchFamily="2" charset="-122"/>
              </a:rPr>
              <a:t>事件调查、不符合、纠正措施和预防措施</a:t>
            </a:r>
            <a:endParaRPr lang="zh-CN" altLang="en-US" sz="2400">
              <a:latin typeface="宋体" panose="02010600030101010101" pitchFamily="2" charset="-122"/>
            </a:endParaRPr>
          </a:p>
          <a:p>
            <a:pPr marL="0" indent="0">
              <a:lnSpc>
                <a:spcPct val="105000"/>
              </a:lnSpc>
              <a:buFont typeface="Wingdings" panose="05000000000000000000" pitchFamily="2" charset="2"/>
              <a:buNone/>
            </a:pPr>
            <a:r>
              <a:rPr lang="zh-CN" altLang="en-US" sz="2400">
                <a:latin typeface="宋体" panose="02010600030101010101" pitchFamily="2" charset="-122"/>
              </a:rPr>
              <a:t> </a:t>
            </a:r>
            <a:r>
              <a:rPr lang="en-US" altLang="zh-CN" sz="2400">
                <a:latin typeface="宋体" panose="02010600030101010101" pitchFamily="2" charset="-122"/>
              </a:rPr>
              <a:t>4.5.3.1</a:t>
            </a:r>
            <a:r>
              <a:rPr lang="zh-CN" altLang="en-US" sz="2400">
                <a:latin typeface="宋体" panose="02010600030101010101" pitchFamily="2" charset="-122"/>
              </a:rPr>
              <a:t>事件调查</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组织应建立、实施并保持程序，记录、调查和分析事件，以便：</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a:t>
            </a:r>
            <a:r>
              <a:rPr lang="en-US" altLang="zh-CN" sz="2400">
                <a:latin typeface="宋体" panose="02010600030101010101" pitchFamily="2" charset="-122"/>
              </a:rPr>
              <a:t>a) </a:t>
            </a:r>
            <a:r>
              <a:rPr lang="zh-CN" altLang="en-US" sz="2400">
                <a:latin typeface="宋体" panose="02010600030101010101" pitchFamily="2" charset="-122"/>
              </a:rPr>
              <a:t>确定内在的、可能导致或有助于事件发生的职业健康安全缺陷和其他因素；</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a:t>
            </a:r>
            <a:r>
              <a:rPr lang="en-US" altLang="zh-CN" sz="2400">
                <a:latin typeface="宋体" panose="02010600030101010101" pitchFamily="2" charset="-122"/>
              </a:rPr>
              <a:t>b) </a:t>
            </a:r>
            <a:r>
              <a:rPr lang="zh-CN" altLang="en-US" sz="2400">
                <a:latin typeface="宋体" panose="02010600030101010101" pitchFamily="2" charset="-122"/>
              </a:rPr>
              <a:t>识别对采取纠正措施的需求  </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a:t>
            </a:r>
            <a:r>
              <a:rPr lang="en-US" altLang="zh-CN" sz="2400">
                <a:latin typeface="宋体" panose="02010600030101010101" pitchFamily="2" charset="-122"/>
              </a:rPr>
              <a:t>c) </a:t>
            </a:r>
            <a:r>
              <a:rPr lang="zh-CN" altLang="en-US" sz="2400">
                <a:latin typeface="宋体" panose="02010600030101010101" pitchFamily="2" charset="-122"/>
              </a:rPr>
              <a:t>识别采取预防措施的可能性  </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a:t>
            </a:r>
            <a:r>
              <a:rPr lang="en-US" altLang="zh-CN" sz="2400">
                <a:latin typeface="宋体" panose="02010600030101010101" pitchFamily="2" charset="-122"/>
              </a:rPr>
              <a:t>d) </a:t>
            </a:r>
            <a:r>
              <a:rPr lang="zh-CN" altLang="en-US" sz="2400">
                <a:latin typeface="宋体" panose="02010600030101010101" pitchFamily="2" charset="-122"/>
              </a:rPr>
              <a:t>识别持续改进的可能性；</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a:t>
            </a:r>
            <a:r>
              <a:rPr lang="en-US" altLang="zh-CN" sz="2400">
                <a:latin typeface="宋体" panose="02010600030101010101" pitchFamily="2" charset="-122"/>
              </a:rPr>
              <a:t>e) </a:t>
            </a:r>
            <a:r>
              <a:rPr lang="zh-CN" altLang="en-US" sz="2400">
                <a:latin typeface="宋体" panose="02010600030101010101" pitchFamily="2" charset="-122"/>
              </a:rPr>
              <a:t>沟通调查结果。</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调查应及时开展。</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对任何已识别的纠正措施的需求或预防措施的机会，应依据</a:t>
            </a:r>
            <a:r>
              <a:rPr lang="en-US" altLang="zh-CN" sz="2400">
                <a:latin typeface="宋体" panose="02010600030101010101" pitchFamily="2" charset="-122"/>
              </a:rPr>
              <a:t>4.5.3.2</a:t>
            </a:r>
            <a:r>
              <a:rPr lang="zh-CN" altLang="en-US" sz="2400">
                <a:latin typeface="宋体" panose="02010600030101010101" pitchFamily="2" charset="-122"/>
              </a:rPr>
              <a:t>相关要求进行处理。</a:t>
            </a:r>
            <a:endParaRPr lang="zh-CN" altLang="en-US" sz="2400">
              <a:latin typeface="宋体" panose="02010600030101010101" pitchFamily="2" charset="-122"/>
            </a:endParaRPr>
          </a:p>
          <a:p>
            <a:pPr marL="0" indent="0">
              <a:lnSpc>
                <a:spcPct val="105000"/>
              </a:lnSpc>
            </a:pPr>
            <a:r>
              <a:rPr lang="zh-CN" altLang="en-US" sz="2400">
                <a:latin typeface="宋体" panose="02010600030101010101" pitchFamily="2" charset="-122"/>
              </a:rPr>
              <a:t>   事件调查的结果应形成文件和保存。</a:t>
            </a:r>
            <a:endParaRPr lang="zh-CN" altLang="en-US" sz="24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body" idx="1"/>
          </p:nvPr>
        </p:nvSpPr>
        <p:spPr>
          <a:xfrm>
            <a:off x="533400" y="188913"/>
            <a:ext cx="8431213" cy="6335712"/>
          </a:xfrm>
        </p:spPr>
        <p:txBody>
          <a:bodyPr/>
          <a:lstStyle/>
          <a:p>
            <a:pPr marL="0" indent="0">
              <a:lnSpc>
                <a:spcPct val="130000"/>
              </a:lnSpc>
            </a:pPr>
            <a:r>
              <a:rPr lang="en-US" altLang="zh-CN" sz="2400">
                <a:latin typeface="宋体" panose="02010600030101010101" pitchFamily="2" charset="-122"/>
              </a:rPr>
              <a:t> 4.5.3.2</a:t>
            </a:r>
            <a:r>
              <a:rPr lang="zh-CN" altLang="en-US" sz="2400">
                <a:latin typeface="宋体" panose="02010600030101010101" pitchFamily="2" charset="-122"/>
              </a:rPr>
              <a:t>不符合、纠正措施和预防措施</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组织应建立、实施并保持程序，以处理实际和潜在的不符合，并采取纠正措施和预防措施。程序应明确下述要求：</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a</a:t>
            </a:r>
            <a:r>
              <a:rPr lang="zh-CN" altLang="en-US" sz="2400">
                <a:latin typeface="宋体" panose="02010600030101010101" pitchFamily="2" charset="-122"/>
              </a:rPr>
              <a:t>）识别和纠正不符合，采取措施以减轻其职业健康安全后果；</a:t>
            </a:r>
            <a:r>
              <a:rPr lang="en-US" altLang="zh-CN" sz="2400">
                <a:latin typeface="宋体" panose="02010600030101010101" pitchFamily="2" charset="-122"/>
              </a:rPr>
              <a:t>(</a:t>
            </a:r>
            <a:r>
              <a:rPr lang="zh-CN" altLang="zh-CN" sz="2000">
                <a:latin typeface="浪漫雅圆" pitchFamily="2" charset="-122"/>
                <a:ea typeface="浪漫雅圆" pitchFamily="2" charset="-122"/>
              </a:rPr>
              <a:t>纠正</a:t>
            </a:r>
            <a:r>
              <a:rPr lang="en-US" altLang="zh-CN" sz="2000">
                <a:latin typeface="浪漫雅圆" pitchFamily="2" charset="-122"/>
                <a:ea typeface="浪漫雅圆" pitchFamily="2" charset="-122"/>
              </a:rPr>
              <a:t>)</a:t>
            </a:r>
            <a:endParaRPr lang="en-US" altLang="zh-CN" sz="2400">
              <a:latin typeface="宋体" panose="02010600030101010101" pitchFamily="2" charset="-122"/>
            </a:endParaRPr>
          </a:p>
          <a:p>
            <a:pPr marL="0" indent="0">
              <a:lnSpc>
                <a:spcPct val="130000"/>
              </a:lnSpc>
            </a:pPr>
            <a:r>
              <a:rPr lang="en-US" altLang="zh-CN" sz="2400">
                <a:latin typeface="宋体" panose="02010600030101010101" pitchFamily="2" charset="-122"/>
              </a:rPr>
              <a:t> b</a:t>
            </a:r>
            <a:r>
              <a:rPr lang="zh-CN" altLang="en-US" sz="2400">
                <a:latin typeface="宋体" panose="02010600030101010101" pitchFamily="2" charset="-122"/>
              </a:rPr>
              <a:t>）调查不符合，确定其原因，并采取措施以避免其再度发生；；</a:t>
            </a:r>
            <a:r>
              <a:rPr lang="zh-CN" altLang="zh-CN" sz="2000">
                <a:latin typeface="浪漫雅圆" pitchFamily="2" charset="-122"/>
                <a:ea typeface="浪漫雅圆" pitchFamily="2" charset="-122"/>
              </a:rPr>
              <a:t>（纠正措施）</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c</a:t>
            </a:r>
            <a:r>
              <a:rPr lang="zh-CN" altLang="en-US" sz="2400">
                <a:latin typeface="宋体" panose="02010600030101010101" pitchFamily="2" charset="-122"/>
              </a:rPr>
              <a:t>）评价预防不符合的措施需求，并采取适当措施，以避免不符合的发生；；</a:t>
            </a:r>
            <a:r>
              <a:rPr lang="zh-CN" altLang="zh-CN" sz="2000">
                <a:latin typeface="浪漫雅圆" pitchFamily="2" charset="-122"/>
                <a:ea typeface="浪漫雅圆" pitchFamily="2" charset="-122"/>
              </a:rPr>
              <a:t>（预防措施）</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d</a:t>
            </a:r>
            <a:r>
              <a:rPr lang="zh-CN" altLang="en-US" sz="2400">
                <a:latin typeface="宋体" panose="02010600030101010101" pitchFamily="2" charset="-122"/>
              </a:rPr>
              <a:t>）记录和沟通所采取的纠正措施和预防措施的结果；</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e</a:t>
            </a:r>
            <a:r>
              <a:rPr lang="zh-CN" altLang="en-US" sz="2400">
                <a:latin typeface="宋体" panose="02010600030101010101" pitchFamily="2" charset="-122"/>
              </a:rPr>
              <a:t>）评审所采取的纠正措施和预防措施的有效性。</a:t>
            </a:r>
            <a:endParaRPr lang="zh-CN" altLang="en-US" sz="24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533400" y="188913"/>
            <a:ext cx="8431213" cy="6335712"/>
          </a:xfrm>
        </p:spPr>
        <p:txBody>
          <a:bodyPr/>
          <a:lstStyle/>
          <a:p>
            <a:pPr marL="0" indent="0">
              <a:lnSpc>
                <a:spcPct val="150000"/>
              </a:lnSpc>
            </a:pPr>
            <a:r>
              <a:rPr lang="en-US" altLang="zh-CN" sz="2800">
                <a:latin typeface="宋体" panose="02010600030101010101" pitchFamily="2" charset="-122"/>
              </a:rPr>
              <a:t> </a:t>
            </a:r>
            <a:r>
              <a:rPr lang="zh-CN" altLang="en-US" sz="2800">
                <a:latin typeface="宋体" panose="02010600030101010101" pitchFamily="2" charset="-122"/>
              </a:rPr>
              <a:t>对于纠正措施或预防措施中识别出新的或变化的危险源，或者对新的或变化的控制措施的需求的情况，程序应要求对拟定的措施在实施之前须经过风险评价。</a:t>
            </a:r>
            <a:endParaRPr lang="zh-CN" altLang="en-US" sz="2800">
              <a:latin typeface="宋体" panose="02010600030101010101" pitchFamily="2" charset="-122"/>
            </a:endParaRPr>
          </a:p>
          <a:p>
            <a:pPr marL="0" indent="0">
              <a:lnSpc>
                <a:spcPct val="150000"/>
              </a:lnSpc>
            </a:pPr>
            <a:r>
              <a:rPr lang="zh-CN" altLang="en-US" sz="2800">
                <a:latin typeface="宋体" panose="02010600030101010101" pitchFamily="2" charset="-122"/>
              </a:rPr>
              <a:t> 为消除实际和潜在不符合的原因而采取的任何纠正或预防措施，应与问题的严重性相适应，并与面临的职业健康安全风险相匹配。</a:t>
            </a:r>
            <a:endParaRPr lang="zh-CN" altLang="en-US" sz="2800">
              <a:latin typeface="宋体" panose="02010600030101010101" pitchFamily="2" charset="-122"/>
            </a:endParaRPr>
          </a:p>
          <a:p>
            <a:pPr marL="0" indent="0">
              <a:lnSpc>
                <a:spcPct val="150000"/>
              </a:lnSpc>
            </a:pPr>
            <a:r>
              <a:rPr lang="zh-CN" altLang="en-US" sz="2800">
                <a:latin typeface="宋体" panose="02010600030101010101" pitchFamily="2" charset="-122"/>
              </a:rPr>
              <a:t> 对因纠正措施和预防措施而引起的任何必要变化，组织应确保其体现在职业健康安全管理体系文件中。</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533400" y="228600"/>
            <a:ext cx="8359775" cy="6296025"/>
          </a:xfrm>
        </p:spPr>
        <p:txBody>
          <a:bodyPr/>
          <a:lstStyle/>
          <a:p>
            <a:pPr marL="0" indent="0" algn="just">
              <a:lnSpc>
                <a:spcPct val="80000"/>
              </a:lnSpc>
              <a:buFont typeface="Wingdings" panose="05000000000000000000" pitchFamily="2" charset="2"/>
              <a:buNone/>
            </a:pPr>
            <a:r>
              <a:rPr lang="en-US" altLang="zh-CN" sz="2800">
                <a:solidFill>
                  <a:srgbClr val="00FF00"/>
                </a:solidFill>
                <a:latin typeface="楷体_GB2312" pitchFamily="49" charset="-122"/>
                <a:ea typeface="楷体_GB2312" pitchFamily="49" charset="-122"/>
              </a:rPr>
              <a:t>4.5.3 </a:t>
            </a:r>
            <a:r>
              <a:rPr lang="zh-CN" altLang="en-US" sz="2400">
                <a:solidFill>
                  <a:srgbClr val="00FF00"/>
                </a:solidFill>
              </a:rPr>
              <a:t>条文</a:t>
            </a:r>
            <a:r>
              <a:rPr lang="zh-CN" altLang="en-US" sz="2800">
                <a:solidFill>
                  <a:srgbClr val="00FF00"/>
                </a:solidFill>
              </a:rPr>
              <a:t>理解</a:t>
            </a:r>
            <a:endParaRPr lang="zh-CN" altLang="en-US" sz="2800">
              <a:solidFill>
                <a:srgbClr val="00FF00"/>
              </a:solidFill>
              <a:latin typeface="楷体_GB2312" pitchFamily="49" charset="-122"/>
              <a:ea typeface="楷体_GB2312" pitchFamily="49" charset="-122"/>
            </a:endParaRPr>
          </a:p>
          <a:p>
            <a:pPr marL="0" indent="0" algn="just">
              <a:lnSpc>
                <a:spcPct val="80000"/>
              </a:lnSpc>
              <a:buFont typeface="Wingdings" panose="05000000000000000000" pitchFamily="2" charset="2"/>
              <a:buNone/>
            </a:pPr>
            <a:endParaRPr lang="zh-CN" altLang="en-US" sz="2800" b="0">
              <a:solidFill>
                <a:srgbClr val="00FF00"/>
              </a:solidFill>
              <a:latin typeface="楷体_GB2312" pitchFamily="49" charset="-122"/>
            </a:endParaRPr>
          </a:p>
          <a:p>
            <a:pPr marL="0" indent="0" algn="just">
              <a:lnSpc>
                <a:spcPct val="130000"/>
              </a:lnSpc>
              <a:buFont typeface="Wingdings" panose="05000000000000000000" pitchFamily="2" charset="2"/>
              <a:buNone/>
            </a:pPr>
            <a:r>
              <a:rPr lang="en-US" altLang="zh-CN" sz="2400">
                <a:latin typeface="楷体_GB2312" pitchFamily="49" charset="-122"/>
              </a:rPr>
              <a:t>1</a:t>
            </a:r>
            <a:r>
              <a:rPr lang="zh-CN" altLang="en-US" sz="2400">
                <a:latin typeface="楷体_GB2312" pitchFamily="49" charset="-122"/>
              </a:rPr>
              <a:t>、建立程序主要用来控制处理，调查事件不符合，并采取措施减少不良影响，采取纠正措施，避免再发生，程序中要对纠正措施进行评价，以免带来新的更大的风险作出规定，即对新的纠正措施应进行风险评估</a:t>
            </a:r>
            <a:endParaRPr lang="zh-CN" altLang="en-US" sz="2400">
              <a:latin typeface="楷体_GB2312" pitchFamily="49" charset="-122"/>
            </a:endParaRPr>
          </a:p>
          <a:p>
            <a:pPr marL="0" indent="0" algn="just">
              <a:lnSpc>
                <a:spcPct val="130000"/>
              </a:lnSpc>
              <a:buFont typeface="Wingdings" panose="05000000000000000000" pitchFamily="2" charset="2"/>
              <a:buNone/>
            </a:pPr>
            <a:endParaRPr lang="zh-CN" altLang="en-US" sz="2400">
              <a:latin typeface="楷体_GB2312" pitchFamily="49" charset="-122"/>
            </a:endParaRPr>
          </a:p>
          <a:p>
            <a:pPr marL="0" indent="0" algn="just">
              <a:lnSpc>
                <a:spcPct val="110000"/>
              </a:lnSpc>
              <a:buFont typeface="Wingdings" panose="05000000000000000000" pitchFamily="2" charset="2"/>
              <a:buNone/>
            </a:pPr>
            <a:r>
              <a:rPr lang="en-US" altLang="zh-CN" sz="2400">
                <a:latin typeface="楷体_GB2312" pitchFamily="49" charset="-122"/>
              </a:rPr>
              <a:t>2</a:t>
            </a:r>
            <a:r>
              <a:rPr lang="zh-CN" altLang="en-US" sz="2400"/>
              <a:t>、对事件、不符合应做到四不放过（原因不清、责任不明、措施不落实）</a:t>
            </a:r>
            <a:endParaRPr lang="zh-CN" altLang="en-US" sz="2400">
              <a:latin typeface="楷体_GB2312" pitchFamily="49" charset="-122"/>
            </a:endParaRPr>
          </a:p>
          <a:p>
            <a:pPr marL="0" indent="0" algn="just">
              <a:lnSpc>
                <a:spcPct val="110000"/>
              </a:lnSpc>
              <a:buFont typeface="Wingdings" panose="05000000000000000000" pitchFamily="2" charset="2"/>
              <a:buNone/>
            </a:pPr>
            <a:r>
              <a:rPr lang="zh-CN" altLang="en-US" sz="2400"/>
              <a:t>      </a:t>
            </a:r>
            <a:r>
              <a:rPr lang="en-US" altLang="zh-CN" sz="2400"/>
              <a:t>1</a:t>
            </a:r>
            <a:r>
              <a:rPr lang="zh-CN" altLang="en-US" sz="2400"/>
              <a:t>）查清不符合的原因</a:t>
            </a:r>
            <a:endParaRPr lang="zh-CN" altLang="en-US" sz="2400">
              <a:latin typeface="楷体_GB2312" pitchFamily="49" charset="-122"/>
            </a:endParaRPr>
          </a:p>
          <a:p>
            <a:pPr marL="0" indent="0" algn="just">
              <a:lnSpc>
                <a:spcPct val="110000"/>
              </a:lnSpc>
              <a:buFont typeface="Wingdings" panose="05000000000000000000" pitchFamily="2" charset="2"/>
              <a:buNone/>
            </a:pPr>
            <a:r>
              <a:rPr lang="zh-CN" altLang="en-US" sz="2400"/>
              <a:t>      </a:t>
            </a:r>
            <a:r>
              <a:rPr lang="en-US" altLang="zh-CN" sz="2400"/>
              <a:t>2</a:t>
            </a:r>
            <a:r>
              <a:rPr lang="zh-CN" altLang="en-US" sz="2400"/>
              <a:t>）采取纠正措施</a:t>
            </a:r>
            <a:endParaRPr lang="zh-CN" altLang="en-US" sz="2400">
              <a:latin typeface="楷体_GB2312" pitchFamily="49" charset="-122"/>
            </a:endParaRPr>
          </a:p>
          <a:p>
            <a:pPr marL="0" indent="0" algn="just">
              <a:lnSpc>
                <a:spcPct val="110000"/>
              </a:lnSpc>
              <a:buFont typeface="Wingdings" panose="05000000000000000000" pitchFamily="2" charset="2"/>
              <a:buNone/>
            </a:pPr>
            <a:r>
              <a:rPr lang="zh-CN" altLang="en-US" sz="2400"/>
              <a:t>      </a:t>
            </a:r>
            <a:r>
              <a:rPr lang="en-US" altLang="zh-CN" sz="2400"/>
              <a:t>3</a:t>
            </a:r>
            <a:r>
              <a:rPr lang="zh-CN" altLang="en-US" sz="2400"/>
              <a:t>）修改原有程序</a:t>
            </a:r>
            <a:endParaRPr lang="zh-CN" altLang="en-US" sz="2400">
              <a:latin typeface="楷体_GB2312" pitchFamily="49" charset="-122"/>
            </a:endParaRPr>
          </a:p>
          <a:p>
            <a:pPr marL="0" indent="0" algn="just">
              <a:lnSpc>
                <a:spcPct val="110000"/>
              </a:lnSpc>
              <a:buFont typeface="Wingdings" panose="05000000000000000000" pitchFamily="2" charset="2"/>
              <a:buNone/>
            </a:pPr>
            <a:r>
              <a:rPr lang="zh-CN" altLang="en-US" sz="2400"/>
              <a:t>      </a:t>
            </a:r>
            <a:r>
              <a:rPr lang="en-US" altLang="zh-CN" sz="2400"/>
              <a:t>4</a:t>
            </a:r>
            <a:r>
              <a:rPr lang="zh-CN" altLang="en-US" sz="2400"/>
              <a:t>）对不符合和纠正措施进行记录</a:t>
            </a:r>
            <a:r>
              <a:rPr lang="zh-CN" altLang="en-US" sz="2400">
                <a:latin typeface="楷体_GB2312" pitchFamily="49" charset="-122"/>
              </a:rPr>
              <a:t> </a:t>
            </a:r>
            <a:endParaRPr lang="zh-CN" altLang="en-US" sz="2400">
              <a:latin typeface="楷体_GB2312" pitchFamily="49" charset="-122"/>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a:xfrm>
            <a:off x="457200" y="685800"/>
            <a:ext cx="7924800" cy="4114800"/>
          </a:xfrm>
        </p:spPr>
        <p:txBody>
          <a:bodyPr/>
          <a:lstStyle/>
          <a:p>
            <a:pPr>
              <a:buFont typeface="Wingdings" panose="05000000000000000000" pitchFamily="2" charset="2"/>
              <a:buNone/>
            </a:pPr>
            <a:r>
              <a:rPr lang="zh-CN" altLang="en-US" sz="2800"/>
              <a:t>控制程序一般包括：</a:t>
            </a:r>
            <a:endParaRPr lang="zh-CN" altLang="en-US" sz="2800"/>
          </a:p>
          <a:p>
            <a:pPr>
              <a:buFont typeface="Wingdings" panose="05000000000000000000" pitchFamily="2" charset="2"/>
              <a:buNone/>
            </a:pPr>
            <a:r>
              <a:rPr lang="en-US" altLang="zh-CN" sz="2800">
                <a:latin typeface="Wingdings" panose="05000000000000000000" pitchFamily="2" charset="2"/>
              </a:rPr>
              <a:t>l</a:t>
            </a:r>
            <a:r>
              <a:rPr lang="en-US" altLang="zh-CN" sz="2800">
                <a:latin typeface="Times New Roman" panose="02020603050405020304" charset="0"/>
                <a:cs typeface="Times New Roman" panose="02020603050405020304" charset="0"/>
              </a:rPr>
              <a:t>          </a:t>
            </a:r>
            <a:r>
              <a:rPr lang="zh-CN" altLang="en-US" sz="2800"/>
              <a:t>处理</a:t>
            </a:r>
            <a:endParaRPr lang="zh-CN" altLang="en-US" sz="2800"/>
          </a:p>
          <a:p>
            <a:pPr>
              <a:buFont typeface="Wingdings" panose="05000000000000000000" pitchFamily="2" charset="2"/>
              <a:buNone/>
            </a:pPr>
            <a:r>
              <a:rPr lang="en-US" altLang="zh-CN" sz="2800">
                <a:latin typeface="Wingdings" panose="05000000000000000000" pitchFamily="2" charset="2"/>
              </a:rPr>
              <a:t>l</a:t>
            </a:r>
            <a:r>
              <a:rPr lang="en-US" altLang="zh-CN" sz="2800">
                <a:latin typeface="Times New Roman" panose="02020603050405020304" charset="0"/>
                <a:cs typeface="Times New Roman" panose="02020603050405020304" charset="0"/>
              </a:rPr>
              <a:t>          </a:t>
            </a:r>
            <a:r>
              <a:rPr lang="zh-CN" altLang="en-US" sz="2800"/>
              <a:t>查清不符合的原因</a:t>
            </a:r>
            <a:endParaRPr lang="zh-CN" altLang="en-US" sz="2800"/>
          </a:p>
          <a:p>
            <a:pPr>
              <a:buFont typeface="Wingdings" panose="05000000000000000000" pitchFamily="2" charset="2"/>
              <a:buNone/>
            </a:pPr>
            <a:r>
              <a:rPr lang="en-US" altLang="zh-CN" sz="2800">
                <a:latin typeface="Wingdings" panose="05000000000000000000" pitchFamily="2" charset="2"/>
              </a:rPr>
              <a:t>l</a:t>
            </a:r>
            <a:r>
              <a:rPr lang="en-US" altLang="zh-CN" sz="2800">
                <a:latin typeface="Times New Roman" panose="02020603050405020304" charset="0"/>
                <a:cs typeface="Times New Roman" panose="02020603050405020304" charset="0"/>
              </a:rPr>
              <a:t>          </a:t>
            </a:r>
            <a:r>
              <a:rPr lang="zh-CN" altLang="en-US" sz="2800"/>
              <a:t>采取纠正措施</a:t>
            </a:r>
            <a:endParaRPr lang="zh-CN" altLang="en-US" sz="2800"/>
          </a:p>
          <a:p>
            <a:pPr>
              <a:buFont typeface="Wingdings" panose="05000000000000000000" pitchFamily="2" charset="2"/>
              <a:buNone/>
            </a:pPr>
            <a:r>
              <a:rPr lang="en-US" altLang="zh-CN" sz="2800">
                <a:latin typeface="Wingdings" panose="05000000000000000000" pitchFamily="2" charset="2"/>
              </a:rPr>
              <a:t>l</a:t>
            </a:r>
            <a:r>
              <a:rPr lang="en-US" altLang="zh-CN" sz="2800">
                <a:latin typeface="Times New Roman" panose="02020603050405020304" charset="0"/>
                <a:cs typeface="Times New Roman" panose="02020603050405020304" charset="0"/>
              </a:rPr>
              <a:t>          </a:t>
            </a:r>
            <a:r>
              <a:rPr lang="zh-CN" altLang="en-US" sz="2800"/>
              <a:t>确认措施的有效性，必要时修改原有程序</a:t>
            </a:r>
            <a:endParaRPr lang="zh-CN" altLang="en-US" sz="2800"/>
          </a:p>
          <a:p>
            <a:pPr>
              <a:buFont typeface="Wingdings" panose="05000000000000000000" pitchFamily="2" charset="2"/>
              <a:buNone/>
            </a:pPr>
            <a:r>
              <a:rPr lang="en-US" altLang="zh-CN" sz="2800">
                <a:latin typeface="Wingdings" panose="05000000000000000000" pitchFamily="2" charset="2"/>
              </a:rPr>
              <a:t>l</a:t>
            </a:r>
            <a:r>
              <a:rPr lang="en-US" altLang="zh-CN" sz="2800">
                <a:latin typeface="Times New Roman" panose="02020603050405020304" charset="0"/>
                <a:cs typeface="Times New Roman" panose="02020603050405020304" charset="0"/>
              </a:rPr>
              <a:t>          </a:t>
            </a:r>
            <a:r>
              <a:rPr lang="zh-CN" altLang="en-US" sz="2800"/>
              <a:t>对不符合和纠正措施进行记录</a:t>
            </a:r>
            <a:endParaRPr lang="zh-CN" altLang="en-US" sz="2800"/>
          </a:p>
          <a:p>
            <a:pPr>
              <a:buFont typeface="Wingdings" panose="05000000000000000000" pitchFamily="2" charset="2"/>
              <a:buNone/>
            </a:pPr>
            <a:r>
              <a:rPr lang="en-US" altLang="zh-CN" sz="2800"/>
              <a:t>3</a:t>
            </a:r>
            <a:r>
              <a:rPr lang="zh-CN" altLang="en-US" sz="2800">
                <a:latin typeface="Times New Roman" panose="02020603050405020304" charset="0"/>
              </a:rPr>
              <a:t>、对所有纠正与预防措施，在实施前应先通过风险评价</a:t>
            </a:r>
            <a:r>
              <a:rPr lang="zh-CN" altLang="en-US" sz="2800"/>
              <a:t> </a:t>
            </a:r>
            <a:endParaRPr lang="zh-CN" altLang="en-US" sz="280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609600" y="404813"/>
            <a:ext cx="7924800" cy="5832475"/>
          </a:xfrm>
        </p:spPr>
        <p:txBody>
          <a:bodyPr/>
          <a:lstStyle/>
          <a:p>
            <a:pPr marL="0" indent="0" algn="just">
              <a:lnSpc>
                <a:spcPct val="150000"/>
              </a:lnSpc>
              <a:buFont typeface="Wingdings" panose="05000000000000000000" pitchFamily="2" charset="2"/>
              <a:buNone/>
            </a:pPr>
            <a:r>
              <a:rPr lang="en-US" altLang="zh-CN" sz="2800">
                <a:solidFill>
                  <a:srgbClr val="FFFF00"/>
                </a:solidFill>
                <a:latin typeface="宋体" panose="02010600030101010101" pitchFamily="2" charset="-122"/>
              </a:rPr>
              <a:t>4.5.4 </a:t>
            </a:r>
            <a:r>
              <a:rPr lang="zh-CN" altLang="en-US" sz="2800">
                <a:latin typeface="宋体" panose="02010600030101010101" pitchFamily="2" charset="-122"/>
              </a:rPr>
              <a:t>记录控制</a:t>
            </a:r>
            <a:endParaRPr lang="zh-CN" altLang="en-US" sz="2800">
              <a:latin typeface="宋体" panose="02010600030101010101" pitchFamily="2" charset="-122"/>
            </a:endParaRPr>
          </a:p>
          <a:p>
            <a:pPr marL="0" indent="0" algn="just">
              <a:lnSpc>
                <a:spcPct val="150000"/>
              </a:lnSpc>
              <a:buFont typeface="Wingdings" panose="05000000000000000000" pitchFamily="2" charset="2"/>
              <a:buNone/>
            </a:pPr>
            <a:r>
              <a:rPr lang="zh-CN" altLang="en-US" sz="2800">
                <a:latin typeface="宋体" panose="02010600030101010101" pitchFamily="2" charset="-122"/>
              </a:rPr>
              <a:t>组织应建立并保持必要的记录，用于证实符合职业健康安全管理体系要求和本标准要求，以及所实现的结果。</a:t>
            </a:r>
            <a:endParaRPr lang="zh-CN" altLang="en-US" sz="2800">
              <a:latin typeface="宋体" panose="02010600030101010101" pitchFamily="2" charset="-122"/>
            </a:endParaRPr>
          </a:p>
          <a:p>
            <a:pPr marL="0" indent="0">
              <a:lnSpc>
                <a:spcPct val="150000"/>
              </a:lnSpc>
            </a:pPr>
            <a:r>
              <a:rPr lang="zh-CN" altLang="en-US" sz="2800">
                <a:latin typeface="宋体" panose="02010600030101010101" pitchFamily="2" charset="-122"/>
              </a:rPr>
              <a:t>  组织应建立、实施并保持程序，用于记录的标识、贮存、保护、检索、保留和处置。</a:t>
            </a:r>
            <a:endParaRPr lang="zh-CN" altLang="en-US" sz="2800">
              <a:latin typeface="宋体" panose="02010600030101010101" pitchFamily="2" charset="-122"/>
            </a:endParaRPr>
          </a:p>
          <a:p>
            <a:pPr marL="0" indent="0">
              <a:lnSpc>
                <a:spcPct val="150000"/>
              </a:lnSpc>
            </a:pPr>
            <a:r>
              <a:rPr lang="zh-CN" altLang="en-US" sz="2800">
                <a:latin typeface="宋体" panose="02010600030101010101" pitchFamily="2" charset="-122"/>
              </a:rPr>
              <a:t>  记录应保持字迹清楚，标识明确，并可追溯。</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126000" y="142852"/>
            <a:ext cx="8892000" cy="6000768"/>
          </a:xfrm>
          <a:noFill/>
        </p:spPr>
        <p:txBody>
          <a:bodyPr/>
          <a:lstStyle/>
          <a:p>
            <a:pPr algn="ctr">
              <a:lnSpc>
                <a:spcPct val="80000"/>
              </a:lnSpc>
              <a:buFont typeface="Wingdings" panose="05000000000000000000" pitchFamily="2" charset="2"/>
              <a:buNone/>
            </a:pPr>
            <a:r>
              <a:rPr lang="zh-CN" altLang="en-US" dirty="0">
                <a:solidFill>
                  <a:srgbClr val="00FF00"/>
                </a:solidFill>
                <a:latin typeface="宋体" panose="02010600030101010101" pitchFamily="2" charset="-122"/>
              </a:rPr>
              <a:t>国内职业健康安全 现状</a:t>
            </a:r>
            <a:endParaRPr lang="zh-CN" altLang="en-US" dirty="0">
              <a:solidFill>
                <a:srgbClr val="00FF00"/>
              </a:solidFill>
              <a:latin typeface="宋体" panose="02010600030101010101" pitchFamily="2" charset="-122"/>
            </a:endParaRPr>
          </a:p>
          <a:p>
            <a:pPr algn="ctr">
              <a:lnSpc>
                <a:spcPct val="80000"/>
              </a:lnSpc>
              <a:buFont typeface="Wingdings" panose="05000000000000000000" pitchFamily="2" charset="2"/>
              <a:buNone/>
            </a:pPr>
            <a:endParaRPr lang="zh-CN" altLang="en-US" sz="2800" b="0" dirty="0">
              <a:latin typeface="楷体_GB2312" pitchFamily="49" charset="-122"/>
            </a:endParaRPr>
          </a:p>
          <a:p>
            <a:pPr algn="just">
              <a:lnSpc>
                <a:spcPct val="80000"/>
              </a:lnSpc>
              <a:buFont typeface="Wingdings" panose="05000000000000000000" pitchFamily="2" charset="2"/>
              <a:buNone/>
            </a:pPr>
            <a:r>
              <a:rPr lang="zh-CN" altLang="en-US" sz="2800" dirty="0">
                <a:solidFill>
                  <a:srgbClr val="FFFF99"/>
                </a:solidFill>
              </a:rPr>
              <a:t>一、特大事故时有发生</a:t>
            </a:r>
            <a:endParaRPr lang="zh-CN" altLang="en-US" sz="2800" dirty="0">
              <a:solidFill>
                <a:srgbClr val="FFFF99"/>
              </a:solidFill>
            </a:endParaRPr>
          </a:p>
          <a:p>
            <a:pPr algn="just">
              <a:lnSpc>
                <a:spcPct val="80000"/>
              </a:lnSpc>
              <a:buFont typeface="Wingdings" panose="05000000000000000000" pitchFamily="2" charset="2"/>
              <a:buNone/>
            </a:pPr>
            <a:r>
              <a:rPr lang="zh-CN" altLang="en-US" sz="2800" dirty="0">
                <a:latin typeface="楷体_GB2312" pitchFamily="49" charset="-122"/>
              </a:rPr>
              <a:t>  </a:t>
            </a:r>
            <a:r>
              <a:rPr lang="en-US" altLang="zh-CN" sz="2800" dirty="0">
                <a:latin typeface="楷体_GB2312" pitchFamily="49" charset="-122"/>
              </a:rPr>
              <a:t>1</a:t>
            </a:r>
            <a:r>
              <a:rPr lang="zh-CN" altLang="en-US" sz="2800" dirty="0">
                <a:latin typeface="楷体_GB2312" pitchFamily="49" charset="-122"/>
              </a:rPr>
              <a:t>、新疆克拉马依火灾、合江沉船、煤矿爆炸、洛阳天都商厦火灾等</a:t>
            </a:r>
            <a:r>
              <a:rPr lang="zh-CN" altLang="en-US" sz="2800" dirty="0">
                <a:solidFill>
                  <a:srgbClr val="FFFF99"/>
                </a:solidFill>
              </a:rPr>
              <a:t>特大事故</a:t>
            </a:r>
            <a:endParaRPr lang="zh-CN" altLang="en-US" sz="2800" dirty="0">
              <a:latin typeface="楷体_GB2312" pitchFamily="49" charset="-122"/>
            </a:endParaRPr>
          </a:p>
          <a:p>
            <a:pPr algn="just">
              <a:lnSpc>
                <a:spcPct val="80000"/>
              </a:lnSpc>
              <a:buFont typeface="Wingdings" panose="05000000000000000000" pitchFamily="2" charset="2"/>
              <a:buNone/>
            </a:pPr>
            <a:r>
              <a:rPr lang="zh-CN" altLang="en-US" sz="2800" dirty="0">
                <a:latin typeface="楷体_GB2312" pitchFamily="49" charset="-122"/>
              </a:rPr>
              <a:t>  </a:t>
            </a:r>
            <a:r>
              <a:rPr lang="en-US" altLang="zh-CN" sz="2800" dirty="0">
                <a:latin typeface="楷体_GB2312" pitchFamily="49" charset="-122"/>
              </a:rPr>
              <a:t>2</a:t>
            </a:r>
            <a:r>
              <a:rPr lang="zh-CN" altLang="en-US" sz="2800" dirty="0"/>
              <a:t>、</a:t>
            </a:r>
            <a:r>
              <a:rPr lang="en-US" altLang="zh-CN" sz="2800" dirty="0">
                <a:latin typeface="楷体_GB2312" pitchFamily="49" charset="-122"/>
              </a:rPr>
              <a:t>95</a:t>
            </a:r>
            <a:r>
              <a:rPr lang="zh-CN" altLang="en-US" sz="2800" dirty="0"/>
              <a:t>年、</a:t>
            </a:r>
            <a:r>
              <a:rPr lang="en-US" altLang="zh-CN" sz="2800" dirty="0">
                <a:latin typeface="楷体_GB2312" pitchFamily="49" charset="-122"/>
              </a:rPr>
              <a:t>96</a:t>
            </a:r>
            <a:r>
              <a:rPr lang="zh-CN" altLang="en-US" sz="2800" dirty="0"/>
              <a:t>年两年中工矿企业因公死亡</a:t>
            </a:r>
            <a:r>
              <a:rPr lang="en-US" altLang="zh-CN" sz="2800" dirty="0">
                <a:latin typeface="楷体_GB2312" pitchFamily="49" charset="-122"/>
              </a:rPr>
              <a:t>39099</a:t>
            </a:r>
            <a:r>
              <a:rPr lang="zh-CN" altLang="en-US" sz="2800" dirty="0"/>
              <a:t>人</a:t>
            </a:r>
            <a:r>
              <a:rPr lang="zh-CN" altLang="en-US" sz="2800" dirty="0">
                <a:latin typeface="楷体_GB2312" pitchFamily="49" charset="-122"/>
              </a:rPr>
              <a:t>  </a:t>
            </a:r>
            <a:endParaRPr lang="zh-CN" altLang="en-US" sz="2800" dirty="0">
              <a:latin typeface="楷体_GB2312" pitchFamily="49" charset="-122"/>
            </a:endParaRPr>
          </a:p>
          <a:p>
            <a:pPr algn="just">
              <a:lnSpc>
                <a:spcPct val="80000"/>
              </a:lnSpc>
              <a:buFont typeface="Wingdings" panose="05000000000000000000" pitchFamily="2" charset="2"/>
              <a:buNone/>
            </a:pPr>
            <a:r>
              <a:rPr lang="zh-CN" altLang="en-US" sz="2800" dirty="0">
                <a:latin typeface="楷体_GB2312" pitchFamily="49" charset="-122"/>
              </a:rPr>
              <a:t>  </a:t>
            </a:r>
            <a:r>
              <a:rPr lang="en-US" altLang="zh-CN" sz="2800" dirty="0">
                <a:latin typeface="楷体_GB2312" pitchFamily="49" charset="-122"/>
              </a:rPr>
              <a:t>3</a:t>
            </a:r>
            <a:r>
              <a:rPr lang="zh-CN" altLang="en-US" sz="2800" dirty="0"/>
              <a:t>、</a:t>
            </a:r>
            <a:r>
              <a:rPr lang="en-US" altLang="zh-CN" sz="2800" dirty="0">
                <a:latin typeface="楷体_GB2312" pitchFamily="49" charset="-122"/>
              </a:rPr>
              <a:t>98</a:t>
            </a:r>
            <a:r>
              <a:rPr lang="zh-CN" altLang="en-US" sz="2800" dirty="0"/>
              <a:t>年工矿企业工伤事故</a:t>
            </a:r>
            <a:r>
              <a:rPr lang="en-US" altLang="zh-CN" sz="2800" dirty="0">
                <a:latin typeface="楷体_GB2312" pitchFamily="49" charset="-122"/>
              </a:rPr>
              <a:t>15,372</a:t>
            </a:r>
            <a:r>
              <a:rPr lang="zh-CN" altLang="en-US" sz="2800" dirty="0"/>
              <a:t>人，死亡</a:t>
            </a:r>
            <a:r>
              <a:rPr lang="en-US" altLang="zh-CN" sz="2800" dirty="0">
                <a:latin typeface="楷体_GB2312" pitchFamily="49" charset="-122"/>
              </a:rPr>
              <a:t>146</a:t>
            </a:r>
            <a:r>
              <a:rPr lang="zh-CN" altLang="en-US" sz="2800" dirty="0"/>
              <a:t>，</a:t>
            </a:r>
            <a:r>
              <a:rPr lang="en-US" altLang="zh-CN" sz="2800" dirty="0">
                <a:latin typeface="楷体_GB2312" pitchFamily="49" charset="-122"/>
              </a:rPr>
              <a:t>660</a:t>
            </a:r>
            <a:r>
              <a:rPr lang="zh-CN" altLang="en-US" sz="2800" dirty="0"/>
              <a:t>人</a:t>
            </a:r>
            <a:endParaRPr lang="zh-CN" altLang="en-US" sz="2800" dirty="0">
              <a:latin typeface="楷体_GB2312" pitchFamily="49" charset="-122"/>
            </a:endParaRPr>
          </a:p>
          <a:p>
            <a:pPr algn="just">
              <a:lnSpc>
                <a:spcPct val="80000"/>
              </a:lnSpc>
              <a:buFont typeface="Wingdings" panose="05000000000000000000" pitchFamily="2" charset="2"/>
              <a:buNone/>
            </a:pPr>
            <a:endParaRPr lang="zh-CN" altLang="en-US" sz="2800" dirty="0"/>
          </a:p>
          <a:p>
            <a:pPr algn="just">
              <a:lnSpc>
                <a:spcPct val="80000"/>
              </a:lnSpc>
              <a:buFont typeface="Wingdings" panose="05000000000000000000" pitchFamily="2" charset="2"/>
              <a:buNone/>
            </a:pPr>
            <a:r>
              <a:rPr lang="zh-CN" altLang="en-US" sz="2800" dirty="0">
                <a:solidFill>
                  <a:srgbClr val="FFFF99"/>
                </a:solidFill>
              </a:rPr>
              <a:t>二、职业病</a:t>
            </a:r>
            <a:endParaRPr lang="zh-CN" altLang="en-US" sz="2800" dirty="0">
              <a:solidFill>
                <a:srgbClr val="FFFF99"/>
              </a:solidFill>
            </a:endParaRPr>
          </a:p>
          <a:p>
            <a:pPr algn="just">
              <a:lnSpc>
                <a:spcPct val="80000"/>
              </a:lnSpc>
              <a:buFont typeface="Wingdings" panose="05000000000000000000" pitchFamily="2" charset="2"/>
              <a:buNone/>
            </a:pPr>
            <a:r>
              <a:rPr lang="zh-CN" altLang="en-US" sz="2800" dirty="0"/>
              <a:t>    全国</a:t>
            </a:r>
            <a:r>
              <a:rPr lang="en-US" altLang="zh-CN" sz="2800" dirty="0">
                <a:latin typeface="楷体_GB2312" pitchFamily="49" charset="-122"/>
              </a:rPr>
              <a:t>50</a:t>
            </a:r>
            <a:r>
              <a:rPr lang="zh-CN" altLang="en-US" sz="2800" dirty="0"/>
              <a:t>多万个厂矿存在不程度的职业危害，实际接触粉尘、毒物和噪声等职业危害的职工有</a:t>
            </a:r>
            <a:r>
              <a:rPr lang="en-US" altLang="zh-CN" sz="2800" dirty="0">
                <a:latin typeface="楷体_GB2312" pitchFamily="49" charset="-122"/>
              </a:rPr>
              <a:t>2500</a:t>
            </a:r>
            <a:r>
              <a:rPr lang="zh-CN" altLang="en-US" sz="2800" dirty="0"/>
              <a:t>万人以上。</a:t>
            </a:r>
            <a:endParaRPr lang="zh-CN" altLang="en-US" sz="2800" dirty="0">
              <a:latin typeface="楷体_GB2312" pitchFamily="49" charset="-122"/>
            </a:endParaRPr>
          </a:p>
          <a:p>
            <a:pPr algn="just">
              <a:lnSpc>
                <a:spcPct val="80000"/>
              </a:lnSpc>
              <a:buFont typeface="Wingdings" panose="05000000000000000000" pitchFamily="2" charset="2"/>
              <a:buNone/>
            </a:pPr>
            <a:r>
              <a:rPr lang="zh-CN" altLang="en-US" sz="2800" dirty="0"/>
              <a:t>    至</a:t>
            </a:r>
            <a:r>
              <a:rPr lang="en-US" altLang="zh-CN" sz="2800" dirty="0">
                <a:latin typeface="楷体_GB2312" pitchFamily="49" charset="-122"/>
              </a:rPr>
              <a:t>98</a:t>
            </a:r>
            <a:r>
              <a:rPr lang="zh-CN" altLang="en-US" sz="2800" dirty="0"/>
              <a:t>年全国累积尘肺病患者达</a:t>
            </a:r>
            <a:r>
              <a:rPr lang="en-US" altLang="zh-CN" sz="2800" dirty="0">
                <a:latin typeface="楷体_GB2312" pitchFamily="49" charset="-122"/>
              </a:rPr>
              <a:t>542041</a:t>
            </a:r>
            <a:r>
              <a:rPr lang="zh-CN" altLang="en-US" sz="2800" dirty="0"/>
              <a:t>人（不能呼吸</a:t>
            </a:r>
            <a:r>
              <a:rPr lang="en-US" altLang="zh-CN" sz="2800" dirty="0"/>
              <a:t>)</a:t>
            </a:r>
            <a:r>
              <a:rPr lang="zh-CN" altLang="en-US" sz="2800" dirty="0"/>
              <a:t>，累积死亡</a:t>
            </a:r>
            <a:r>
              <a:rPr lang="en-US" altLang="zh-CN" sz="2800" dirty="0">
                <a:latin typeface="楷体_GB2312" pitchFamily="49" charset="-122"/>
              </a:rPr>
              <a:t>127147</a:t>
            </a:r>
            <a:r>
              <a:rPr lang="zh-CN" altLang="en-US" sz="2800" dirty="0"/>
              <a:t>人 </a:t>
            </a:r>
            <a:endParaRPr lang="zh-CN" altLang="en-US" sz="2800" dirty="0"/>
          </a:p>
          <a:p>
            <a:pPr algn="just">
              <a:lnSpc>
                <a:spcPct val="80000"/>
              </a:lnSpc>
              <a:buFont typeface="Wingdings" panose="05000000000000000000" pitchFamily="2" charset="2"/>
              <a:buNone/>
            </a:pPr>
            <a:endParaRPr lang="en-US" altLang="zh-CN" sz="2800" dirty="0"/>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457200" y="457200"/>
            <a:ext cx="7924800" cy="4953000"/>
          </a:xfrm>
        </p:spPr>
        <p:txBody>
          <a:bodyPr/>
          <a:lstStyle/>
          <a:p>
            <a:pPr marL="0" indent="0" algn="just">
              <a:buFont typeface="Wingdings" panose="05000000000000000000" pitchFamily="2" charset="2"/>
              <a:buNone/>
            </a:pPr>
            <a:r>
              <a:rPr lang="en-US" altLang="zh-CN" sz="2800">
                <a:solidFill>
                  <a:srgbClr val="00FF00"/>
                </a:solidFill>
                <a:latin typeface="楷体_GB2312" pitchFamily="49" charset="-122"/>
              </a:rPr>
              <a:t>4.5.4  </a:t>
            </a:r>
            <a:r>
              <a:rPr lang="zh-CN" altLang="en-US" sz="2800">
                <a:solidFill>
                  <a:srgbClr val="00FF00"/>
                </a:solidFill>
              </a:rPr>
              <a:t>条文理解</a:t>
            </a:r>
            <a:endParaRPr lang="zh-CN" altLang="en-US" sz="2800">
              <a:solidFill>
                <a:srgbClr val="00FF00"/>
              </a:solidFill>
              <a:latin typeface="楷体_GB2312" pitchFamily="49" charset="-122"/>
            </a:endParaRPr>
          </a:p>
          <a:p>
            <a:pPr marL="0" indent="0" algn="just">
              <a:buFont typeface="Wingdings" panose="05000000000000000000" pitchFamily="2" charset="2"/>
              <a:buNone/>
            </a:pPr>
            <a:endParaRPr lang="zh-CN" altLang="en-US" sz="2800"/>
          </a:p>
          <a:p>
            <a:pPr marL="0" indent="0" algn="just">
              <a:buFont typeface="Wingdings" panose="05000000000000000000" pitchFamily="2" charset="2"/>
              <a:buNone/>
            </a:pPr>
            <a:r>
              <a:rPr lang="zh-CN" altLang="en-US"/>
              <a:t>有程序、规定记录如何标识保存和处置</a:t>
            </a:r>
            <a:endParaRPr lang="zh-CN" altLang="en-US">
              <a:latin typeface="楷体_GB2312" pitchFamily="49" charset="-122"/>
            </a:endParaRPr>
          </a:p>
          <a:p>
            <a:pPr marL="0" indent="0" algn="just">
              <a:buFont typeface="Wingdings" panose="05000000000000000000" pitchFamily="2" charset="2"/>
              <a:buNone/>
            </a:pPr>
            <a:endParaRPr lang="zh-CN" altLang="en-US"/>
          </a:p>
          <a:p>
            <a:pPr marL="0" indent="0" algn="just">
              <a:buFont typeface="Wingdings" panose="05000000000000000000" pitchFamily="2" charset="2"/>
              <a:buNone/>
            </a:pPr>
            <a:r>
              <a:rPr lang="zh-CN" altLang="en-US">
                <a:latin typeface="楷体_GB2312" pitchFamily="49" charset="-122"/>
              </a:rPr>
              <a:t>用于证实符合要求，有程序、规定记录如何标识保存和处置</a:t>
            </a:r>
            <a:endParaRPr lang="zh-CN" altLang="en-US">
              <a:latin typeface="楷体_GB2312" pitchFamily="49" charset="-122"/>
            </a:endParaRPr>
          </a:p>
          <a:p>
            <a:pPr marL="0" indent="0" algn="just">
              <a:buFont typeface="Wingdings" panose="05000000000000000000" pitchFamily="2" charset="2"/>
              <a:buNone/>
            </a:pPr>
            <a:endParaRPr lang="zh-CN" altLang="en-US">
              <a:latin typeface="楷体_GB2312" pitchFamily="49" charset="-122"/>
            </a:endParaRPr>
          </a:p>
          <a:p>
            <a:pPr marL="0" indent="0" algn="just">
              <a:buFont typeface="Wingdings" panose="05000000000000000000" pitchFamily="2" charset="2"/>
              <a:buNone/>
            </a:pPr>
            <a:r>
              <a:rPr lang="zh-CN" altLang="en-US">
                <a:latin typeface="Times New Roman" panose="02020603050405020304" charset="0"/>
              </a:rPr>
              <a:t>记录清楚、标识明确、便于查阅、保存完好规划、保存期限</a:t>
            </a:r>
            <a:r>
              <a:rPr lang="zh-CN" altLang="en-US">
                <a:latin typeface="楷体_GB2312" pitchFamily="49" charset="-122"/>
              </a:rPr>
              <a:t> </a:t>
            </a:r>
            <a:endParaRPr lang="zh-CN" altLang="en-US">
              <a:latin typeface="楷体_GB2312" pitchFamily="49" charset="-122"/>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xfrm>
            <a:off x="609600" y="228600"/>
            <a:ext cx="8534400" cy="6248400"/>
          </a:xfrm>
        </p:spPr>
        <p:txBody>
          <a:bodyPr/>
          <a:lstStyle/>
          <a:p>
            <a:pPr marL="0" indent="0">
              <a:lnSpc>
                <a:spcPct val="120000"/>
              </a:lnSpc>
            </a:pPr>
            <a:r>
              <a:rPr lang="en-US" altLang="zh-CN">
                <a:latin typeface="宋体" panose="02010600030101010101" pitchFamily="2" charset="-122"/>
              </a:rPr>
              <a:t>4.5.5</a:t>
            </a:r>
            <a:r>
              <a:rPr lang="zh-CN" altLang="en-US">
                <a:latin typeface="宋体" panose="02010600030101010101" pitchFamily="2" charset="-122"/>
              </a:rPr>
              <a:t>内部审核</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组织应确保按照计划的时间间隔对职业健康安全管理体系进行内部审核。目的是：</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a:t>
            </a:r>
            <a:r>
              <a:rPr lang="en-US" altLang="zh-CN">
                <a:latin typeface="宋体" panose="02010600030101010101" pitchFamily="2" charset="-122"/>
              </a:rPr>
              <a:t>a</a:t>
            </a:r>
            <a:r>
              <a:rPr lang="zh-CN" altLang="en-US">
                <a:latin typeface="宋体" panose="02010600030101010101" pitchFamily="2" charset="-122"/>
              </a:rPr>
              <a:t>）确定职业健康安全管理体系是否：</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a:t>
            </a:r>
            <a:r>
              <a:rPr lang="en-US" altLang="zh-CN">
                <a:latin typeface="宋体" panose="02010600030101010101" pitchFamily="2" charset="-122"/>
              </a:rPr>
              <a:t>1</a:t>
            </a:r>
            <a:r>
              <a:rPr lang="zh-CN" altLang="en-US">
                <a:latin typeface="宋体" panose="02010600030101010101" pitchFamily="2" charset="-122"/>
              </a:rPr>
              <a:t>）符合组织对职业健康安全管理的策划安排，包括本标准的要求；</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a:t>
            </a:r>
            <a:r>
              <a:rPr lang="en-US" altLang="zh-CN">
                <a:latin typeface="宋体" panose="02010600030101010101" pitchFamily="2" charset="-122"/>
              </a:rPr>
              <a:t>2</a:t>
            </a:r>
            <a:r>
              <a:rPr lang="zh-CN" altLang="en-US">
                <a:latin typeface="宋体" panose="02010600030101010101" pitchFamily="2" charset="-122"/>
              </a:rPr>
              <a:t>）得到了正确的实施和保持；</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a:t>
            </a:r>
            <a:r>
              <a:rPr lang="en-US" altLang="zh-CN">
                <a:latin typeface="宋体" panose="02010600030101010101" pitchFamily="2" charset="-122"/>
              </a:rPr>
              <a:t>3</a:t>
            </a:r>
            <a:r>
              <a:rPr lang="zh-CN" altLang="en-US">
                <a:latin typeface="宋体" panose="02010600030101010101" pitchFamily="2" charset="-122"/>
              </a:rPr>
              <a:t>）有效满足组织的方针和目标。</a:t>
            </a:r>
            <a:endParaRPr lang="zh-CN" altLang="en-US">
              <a:latin typeface="宋体" panose="02010600030101010101" pitchFamily="2" charset="-122"/>
            </a:endParaRPr>
          </a:p>
          <a:p>
            <a:pPr marL="0" indent="0">
              <a:lnSpc>
                <a:spcPct val="120000"/>
              </a:lnSpc>
            </a:pPr>
            <a:r>
              <a:rPr lang="zh-CN" altLang="en-US">
                <a:latin typeface="宋体" panose="02010600030101010101" pitchFamily="2" charset="-122"/>
              </a:rPr>
              <a:t> </a:t>
            </a:r>
            <a:r>
              <a:rPr lang="en-US" altLang="zh-CN">
                <a:latin typeface="宋体" panose="02010600030101010101" pitchFamily="2" charset="-122"/>
              </a:rPr>
              <a:t>b</a:t>
            </a:r>
            <a:r>
              <a:rPr lang="zh-CN" altLang="en-US">
                <a:latin typeface="宋体" panose="02010600030101010101" pitchFamily="2" charset="-122"/>
              </a:rPr>
              <a:t>）向管理者报告审核结果的信息。。</a:t>
            </a:r>
            <a:endParaRPr lang="zh-CN" altLang="en-US">
              <a:latin typeface="宋体" panose="02010600030101010101" pitchFamily="2" charset="-122"/>
            </a:endParaRPr>
          </a:p>
          <a:p>
            <a:pPr marL="0" indent="0" algn="just">
              <a:lnSpc>
                <a:spcPct val="120000"/>
              </a:lnSpc>
              <a:buFont typeface="Wingdings" panose="05000000000000000000" pitchFamily="2" charset="2"/>
              <a:buNone/>
            </a:pPr>
            <a:endParaRPr lang="en-US" altLang="zh-CN">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body" idx="1"/>
          </p:nvPr>
        </p:nvSpPr>
        <p:spPr>
          <a:xfrm>
            <a:off x="611188" y="333375"/>
            <a:ext cx="8137525" cy="5903913"/>
          </a:xfrm>
        </p:spPr>
        <p:txBody>
          <a:bodyPr/>
          <a:lstStyle/>
          <a:p>
            <a:pPr marL="0" indent="0">
              <a:lnSpc>
                <a:spcPct val="140000"/>
              </a:lnSpc>
            </a:pPr>
            <a:r>
              <a:rPr lang="zh-CN" altLang="en-US" sz="2800">
                <a:latin typeface="宋体" panose="02010600030101010101" pitchFamily="2" charset="-122"/>
              </a:rPr>
              <a:t>组织应基于组织活动的风险评价结果和以前的审核结果，策划、制定、实施和保持审核方案。</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应建立、实施和保持审核程序，以明确：</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a</a:t>
            </a:r>
            <a:r>
              <a:rPr lang="zh-CN" altLang="en-US" sz="2800">
                <a:latin typeface="宋体" panose="02010600030101010101" pitchFamily="2" charset="-122"/>
              </a:rPr>
              <a:t>）关于策划和实施审核、报告审核结果和保存相关记录的职责、能力和要求；</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b</a:t>
            </a:r>
            <a:r>
              <a:rPr lang="zh-CN" altLang="en-US" sz="2800">
                <a:latin typeface="宋体" panose="02010600030101010101" pitchFamily="2" charset="-122"/>
              </a:rPr>
              <a:t>）审核准则、范围、频次和方法的确定。</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审核员的选择和审核的实施均应确保审核过程的客观性和公正性。</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1219200" y="685800"/>
            <a:ext cx="6781800" cy="5181600"/>
          </a:xfrm>
        </p:spPr>
        <p:txBody>
          <a:bodyPr/>
          <a:lstStyle/>
          <a:p>
            <a:pPr marL="0" indent="0" algn="just">
              <a:lnSpc>
                <a:spcPct val="90000"/>
              </a:lnSpc>
              <a:buFont typeface="Wingdings" panose="05000000000000000000" pitchFamily="2" charset="2"/>
              <a:buNone/>
            </a:pPr>
            <a:r>
              <a:rPr lang="en-US" altLang="zh-CN" sz="2800" dirty="0">
                <a:solidFill>
                  <a:srgbClr val="00FF00"/>
                </a:solidFill>
                <a:latin typeface="楷体_GB2312" pitchFamily="49" charset="-122"/>
              </a:rPr>
              <a:t>4.5.5 </a:t>
            </a:r>
            <a:r>
              <a:rPr lang="zh-CN" altLang="en-US" sz="2800" dirty="0">
                <a:solidFill>
                  <a:srgbClr val="00FF00"/>
                </a:solidFill>
              </a:rPr>
              <a:t>条文理解</a:t>
            </a:r>
            <a:endParaRPr lang="zh-CN" altLang="en-US" sz="2800" dirty="0">
              <a:solidFill>
                <a:srgbClr val="00FF00"/>
              </a:solidFill>
            </a:endParaRPr>
          </a:p>
          <a:p>
            <a:pPr marL="0" indent="0" algn="just">
              <a:lnSpc>
                <a:spcPct val="90000"/>
              </a:lnSpc>
              <a:buFont typeface="Wingdings" panose="05000000000000000000" pitchFamily="2" charset="2"/>
              <a:buNone/>
            </a:pPr>
            <a:endParaRPr lang="zh-CN" altLang="en-US" sz="1800" dirty="0">
              <a:solidFill>
                <a:schemeClr val="hlink"/>
              </a:solidFill>
              <a:latin typeface="楷体_GB2312" pitchFamily="49" charset="-122"/>
            </a:endParaRPr>
          </a:p>
          <a:p>
            <a:pPr marL="0" indent="0" algn="just">
              <a:lnSpc>
                <a:spcPct val="90000"/>
              </a:lnSpc>
              <a:buFont typeface="Wingdings" panose="05000000000000000000" pitchFamily="2" charset="2"/>
              <a:buNone/>
            </a:pPr>
            <a:r>
              <a:rPr lang="zh-CN" altLang="en-US" sz="1800" dirty="0">
                <a:solidFill>
                  <a:schemeClr val="hlink"/>
                </a:solidFill>
                <a:latin typeface="楷体_GB2312" pitchFamily="49" charset="-122"/>
              </a:rPr>
              <a:t>● </a:t>
            </a:r>
            <a:r>
              <a:rPr lang="zh-CN" altLang="en-US" sz="2400" dirty="0" smtClean="0"/>
              <a:t>有</a:t>
            </a:r>
            <a:r>
              <a:rPr lang="zh-CN" altLang="en-US" sz="2400" dirty="0"/>
              <a:t>程序</a:t>
            </a:r>
            <a:endParaRPr lang="zh-CN" altLang="en-US" sz="2400" dirty="0"/>
          </a:p>
          <a:p>
            <a:pPr marL="0" indent="0" algn="just">
              <a:lnSpc>
                <a:spcPct val="90000"/>
              </a:lnSpc>
              <a:buFont typeface="Wingdings" panose="05000000000000000000" pitchFamily="2" charset="2"/>
              <a:buNone/>
            </a:pPr>
            <a:endParaRPr lang="zh-CN" altLang="en-US" sz="2400" dirty="0">
              <a:latin typeface="楷体_GB2312" pitchFamily="49" charset="-122"/>
            </a:endParaRPr>
          </a:p>
          <a:p>
            <a:pPr marL="0" indent="0" algn="just">
              <a:lnSpc>
                <a:spcPct val="90000"/>
              </a:lnSpc>
              <a:buFont typeface="Wingdings" panose="05000000000000000000" pitchFamily="2" charset="2"/>
              <a:buNone/>
            </a:pPr>
            <a:r>
              <a:rPr lang="zh-CN" altLang="en-US" sz="1800" dirty="0">
                <a:solidFill>
                  <a:schemeClr val="hlink"/>
                </a:solidFill>
                <a:latin typeface="楷体_GB2312" pitchFamily="49" charset="-122"/>
              </a:rPr>
              <a:t>●</a:t>
            </a:r>
            <a:r>
              <a:rPr lang="zh-CN" altLang="en-US" sz="2400" dirty="0">
                <a:solidFill>
                  <a:schemeClr val="hlink"/>
                </a:solidFill>
                <a:latin typeface="楷体_GB2312" pitchFamily="49" charset="-122"/>
              </a:rPr>
              <a:t> </a:t>
            </a:r>
            <a:r>
              <a:rPr lang="zh-CN" altLang="en-US" sz="2400" dirty="0"/>
              <a:t>确定计划（年度）</a:t>
            </a:r>
            <a:endParaRPr lang="zh-CN" altLang="en-US" sz="2400" dirty="0"/>
          </a:p>
          <a:p>
            <a:pPr marL="0" indent="0" algn="just">
              <a:lnSpc>
                <a:spcPct val="90000"/>
              </a:lnSpc>
              <a:buFont typeface="Wingdings" panose="05000000000000000000" pitchFamily="2" charset="2"/>
              <a:buNone/>
            </a:pPr>
            <a:endParaRPr lang="zh-CN" altLang="en-US" sz="2400" dirty="0">
              <a:latin typeface="楷体_GB2312" pitchFamily="49" charset="-122"/>
            </a:endParaRPr>
          </a:p>
          <a:p>
            <a:pPr marL="0" indent="0" algn="just">
              <a:lnSpc>
                <a:spcPct val="90000"/>
              </a:lnSpc>
              <a:buFont typeface="Wingdings" panose="05000000000000000000" pitchFamily="2" charset="2"/>
              <a:buNone/>
            </a:pPr>
            <a:r>
              <a:rPr lang="zh-CN" altLang="en-US" sz="1800" dirty="0">
                <a:solidFill>
                  <a:schemeClr val="hlink"/>
                </a:solidFill>
                <a:latin typeface="楷体_GB2312" pitchFamily="49" charset="-122"/>
              </a:rPr>
              <a:t>●</a:t>
            </a:r>
            <a:r>
              <a:rPr lang="zh-CN" altLang="en-US" sz="2400" dirty="0">
                <a:solidFill>
                  <a:schemeClr val="hlink"/>
                </a:solidFill>
                <a:latin typeface="楷体_GB2312" pitchFamily="49" charset="-122"/>
              </a:rPr>
              <a:t> </a:t>
            </a:r>
            <a:r>
              <a:rPr lang="zh-CN" altLang="en-US" sz="2400" dirty="0"/>
              <a:t>确定频次</a:t>
            </a:r>
            <a:endParaRPr lang="zh-CN" altLang="en-US" sz="2400" dirty="0"/>
          </a:p>
          <a:p>
            <a:pPr marL="0" indent="0" algn="just">
              <a:lnSpc>
                <a:spcPct val="90000"/>
              </a:lnSpc>
              <a:buFont typeface="Wingdings" panose="05000000000000000000" pitchFamily="2" charset="2"/>
              <a:buNone/>
            </a:pPr>
            <a:endParaRPr lang="zh-CN" altLang="en-US" sz="2400" dirty="0">
              <a:latin typeface="楷体_GB2312" pitchFamily="49" charset="-122"/>
            </a:endParaRPr>
          </a:p>
          <a:p>
            <a:pPr marL="0" indent="0" algn="just">
              <a:lnSpc>
                <a:spcPct val="90000"/>
              </a:lnSpc>
              <a:buFont typeface="Wingdings" panose="05000000000000000000" pitchFamily="2" charset="2"/>
              <a:buNone/>
            </a:pPr>
            <a:r>
              <a:rPr lang="zh-CN" altLang="en-US" sz="1800" dirty="0">
                <a:solidFill>
                  <a:schemeClr val="hlink"/>
                </a:solidFill>
                <a:latin typeface="楷体_GB2312" pitchFamily="49" charset="-122"/>
              </a:rPr>
              <a:t>●</a:t>
            </a:r>
            <a:r>
              <a:rPr lang="zh-CN" altLang="en-US" sz="2400" dirty="0">
                <a:solidFill>
                  <a:schemeClr val="hlink"/>
                </a:solidFill>
                <a:latin typeface="楷体_GB2312" pitchFamily="49" charset="-122"/>
              </a:rPr>
              <a:t> </a:t>
            </a:r>
            <a:r>
              <a:rPr lang="zh-CN" altLang="en-US" sz="2400" dirty="0"/>
              <a:t>确定方法（集中式、滚动式）</a:t>
            </a:r>
            <a:endParaRPr lang="zh-CN" altLang="en-US" sz="2400" dirty="0"/>
          </a:p>
          <a:p>
            <a:pPr marL="0" indent="0" algn="just">
              <a:lnSpc>
                <a:spcPct val="90000"/>
              </a:lnSpc>
              <a:buFont typeface="Wingdings" panose="05000000000000000000" pitchFamily="2" charset="2"/>
              <a:buNone/>
            </a:pPr>
            <a:endParaRPr lang="zh-CN" altLang="en-US" sz="2400" dirty="0">
              <a:latin typeface="楷体_GB2312" pitchFamily="49" charset="-122"/>
            </a:endParaRPr>
          </a:p>
          <a:p>
            <a:pPr marL="0" indent="0" algn="just">
              <a:lnSpc>
                <a:spcPct val="90000"/>
              </a:lnSpc>
              <a:buFont typeface="Wingdings" panose="05000000000000000000" pitchFamily="2" charset="2"/>
              <a:buNone/>
            </a:pPr>
            <a:r>
              <a:rPr lang="zh-CN" altLang="en-US" sz="1800" dirty="0">
                <a:solidFill>
                  <a:schemeClr val="hlink"/>
                </a:solidFill>
                <a:latin typeface="楷体_GB2312" pitchFamily="49" charset="-122"/>
              </a:rPr>
              <a:t>●</a:t>
            </a:r>
            <a:r>
              <a:rPr lang="zh-CN" altLang="en-US" sz="2400" dirty="0">
                <a:solidFill>
                  <a:schemeClr val="hlink"/>
                </a:solidFill>
                <a:latin typeface="楷体_GB2312" pitchFamily="49" charset="-122"/>
              </a:rPr>
              <a:t> </a:t>
            </a:r>
            <a:r>
              <a:rPr lang="zh-CN" altLang="en-US" sz="2400" dirty="0"/>
              <a:t>制定具体计划</a:t>
            </a:r>
            <a:endParaRPr lang="zh-CN" altLang="en-US" sz="2400" dirty="0"/>
          </a:p>
          <a:p>
            <a:pPr marL="0" indent="0" algn="just">
              <a:lnSpc>
                <a:spcPct val="90000"/>
              </a:lnSpc>
              <a:buFont typeface="Wingdings" panose="05000000000000000000" pitchFamily="2" charset="2"/>
              <a:buNone/>
            </a:pPr>
            <a:endParaRPr lang="zh-CN" altLang="en-US" sz="2400" dirty="0">
              <a:latin typeface="楷体_GB2312" pitchFamily="49" charset="-122"/>
            </a:endParaRPr>
          </a:p>
          <a:p>
            <a:pPr marL="0" indent="0" eaLnBrk="0" hangingPunct="0">
              <a:lnSpc>
                <a:spcPct val="90000"/>
              </a:lnSpc>
              <a:spcBef>
                <a:spcPct val="0"/>
              </a:spcBef>
              <a:buClrTx/>
              <a:buSzTx/>
              <a:buFontTx/>
              <a:buNone/>
            </a:pPr>
            <a:r>
              <a:rPr lang="zh-CN" altLang="en-US" sz="1800" dirty="0">
                <a:solidFill>
                  <a:schemeClr val="hlink"/>
                </a:solidFill>
                <a:latin typeface="楷体_GB2312" pitchFamily="49" charset="-122"/>
              </a:rPr>
              <a:t>●</a:t>
            </a:r>
            <a:r>
              <a:rPr lang="zh-CN" altLang="en-US" sz="2400" dirty="0">
                <a:solidFill>
                  <a:schemeClr val="hlink"/>
                </a:solidFill>
                <a:latin typeface="楷体_GB2312" pitchFamily="49" charset="-122"/>
              </a:rPr>
              <a:t> </a:t>
            </a:r>
            <a:r>
              <a:rPr lang="zh-CN" altLang="en-US" sz="2400" dirty="0"/>
              <a:t>向最高管理者提交审核报告，以供管理评审</a:t>
            </a:r>
            <a:r>
              <a:rPr lang="zh-CN" altLang="en-US" sz="2400" dirty="0">
                <a:latin typeface="楷体_GB2312" pitchFamily="49" charset="-122"/>
              </a:rPr>
              <a:t> </a:t>
            </a:r>
            <a:endParaRPr lang="zh-CN" altLang="en-US" sz="2400" dirty="0">
              <a:latin typeface="楷体_GB2312" pitchFamily="49" charset="-122"/>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468313" y="3141663"/>
            <a:ext cx="8424862" cy="3455987"/>
          </a:xfrm>
        </p:spPr>
        <p:txBody>
          <a:bodyPr/>
          <a:lstStyle/>
          <a:p>
            <a:pPr marL="0" indent="0">
              <a:lnSpc>
                <a:spcPct val="135000"/>
              </a:lnSpc>
            </a:pPr>
            <a:r>
              <a:rPr lang="zh-CN" altLang="en-US" sz="2400">
                <a:latin typeface="宋体" panose="02010600030101010101" pitchFamily="2" charset="-122"/>
              </a:rPr>
              <a:t>最高管理者应按计划的时间间隔，对组织的职业健康安全管理体系进行评审，以确保其持续适宜性、充分性和有效性。评审应包括评价改进的可能性和对职业健康安全管理体系进行修改的需求，包括对职业健康安全方针和职业健康安全目标的修改需求。应保存管理评审记录。</a:t>
            </a:r>
            <a:endParaRPr lang="zh-CN" altLang="en-US" sz="2400">
              <a:latin typeface="宋体" panose="02010600030101010101" pitchFamily="2" charset="-122"/>
            </a:endParaRPr>
          </a:p>
        </p:txBody>
      </p:sp>
      <p:sp>
        <p:nvSpPr>
          <p:cNvPr id="176132" name="Text Box 4"/>
          <p:cNvSpPr txBox="1">
            <a:spLocks noChangeArrowheads="1"/>
          </p:cNvSpPr>
          <p:nvPr/>
        </p:nvSpPr>
        <p:spPr bwMode="auto">
          <a:xfrm>
            <a:off x="3779838" y="981075"/>
            <a:ext cx="2230437" cy="396875"/>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800">
                <a:latin typeface="Times New Roman" panose="02020603050405020304" charset="0"/>
              </a:rPr>
              <a:t>检查与纠正措施</a:t>
            </a:r>
            <a:endParaRPr kumimoji="0" lang="zh-CN" altLang="en-US" sz="1800">
              <a:latin typeface="Times New Roman" panose="02020603050405020304" charset="0"/>
            </a:endParaRPr>
          </a:p>
        </p:txBody>
      </p:sp>
      <p:sp>
        <p:nvSpPr>
          <p:cNvPr id="176133" name="Text Box 5"/>
          <p:cNvSpPr txBox="1">
            <a:spLocks noChangeArrowheads="1"/>
          </p:cNvSpPr>
          <p:nvPr/>
        </p:nvSpPr>
        <p:spPr bwMode="auto">
          <a:xfrm>
            <a:off x="1835150" y="1916113"/>
            <a:ext cx="1593850" cy="396875"/>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800">
                <a:latin typeface="Times New Roman" panose="02020603050405020304" charset="0"/>
              </a:rPr>
              <a:t>内部因素</a:t>
            </a:r>
            <a:endParaRPr kumimoji="0" lang="zh-CN" altLang="en-US" sz="1800">
              <a:latin typeface="Times New Roman" panose="02020603050405020304" charset="0"/>
            </a:endParaRPr>
          </a:p>
        </p:txBody>
      </p:sp>
      <p:sp>
        <p:nvSpPr>
          <p:cNvPr id="176134" name="Text Box 6"/>
          <p:cNvSpPr txBox="1">
            <a:spLocks noChangeArrowheads="1"/>
          </p:cNvSpPr>
          <p:nvPr/>
        </p:nvSpPr>
        <p:spPr bwMode="auto">
          <a:xfrm>
            <a:off x="6516688" y="1844675"/>
            <a:ext cx="1433512" cy="396875"/>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800">
                <a:latin typeface="Times New Roman" panose="02020603050405020304" charset="0"/>
              </a:rPr>
              <a:t>外部因素</a:t>
            </a:r>
            <a:endParaRPr kumimoji="0" lang="zh-CN" altLang="en-US" sz="1800">
              <a:latin typeface="Times New Roman" panose="02020603050405020304" charset="0"/>
            </a:endParaRPr>
          </a:p>
        </p:txBody>
      </p:sp>
      <p:sp>
        <p:nvSpPr>
          <p:cNvPr id="176135" name="Text Box 7"/>
          <p:cNvSpPr txBox="1">
            <a:spLocks noChangeArrowheads="1"/>
          </p:cNvSpPr>
          <p:nvPr/>
        </p:nvSpPr>
        <p:spPr bwMode="auto">
          <a:xfrm>
            <a:off x="4067175" y="2708275"/>
            <a:ext cx="1752600" cy="395288"/>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800">
                <a:latin typeface="Times New Roman" panose="02020603050405020304" charset="0"/>
              </a:rPr>
              <a:t>方  针</a:t>
            </a:r>
            <a:endParaRPr kumimoji="0" lang="zh-CN" altLang="en-US" sz="1800">
              <a:latin typeface="Times New Roman" panose="02020603050405020304" charset="0"/>
            </a:endParaRPr>
          </a:p>
        </p:txBody>
      </p:sp>
      <p:sp>
        <p:nvSpPr>
          <p:cNvPr id="176136" name="Text Box 8"/>
          <p:cNvSpPr txBox="1">
            <a:spLocks noChangeArrowheads="1"/>
          </p:cNvSpPr>
          <p:nvPr/>
        </p:nvSpPr>
        <p:spPr bwMode="auto">
          <a:xfrm>
            <a:off x="4140200" y="1844675"/>
            <a:ext cx="1752600" cy="396875"/>
          </a:xfrm>
          <a:prstGeom prst="rect">
            <a:avLst/>
          </a:prstGeom>
          <a:solidFill>
            <a:schemeClr val="hlink"/>
          </a:solidFill>
          <a:ln w="9525">
            <a:solidFill>
              <a:schemeClr val="tx1"/>
            </a:solidFill>
            <a:miter lim="800000"/>
          </a:ln>
          <a:effectLst>
            <a:outerShdw dist="107763" dir="2700000" algn="ctr" rotWithShape="0">
              <a:srgbClr val="808080"/>
            </a:outerShdw>
          </a:effectLst>
        </p:spPr>
        <p:txBody>
          <a:bodyPr lIns="0" tIns="0" rIns="0" bIns="0"/>
          <a:lstStyle/>
          <a:p>
            <a:pPr algn="ctr" eaLnBrk="0" hangingPunct="0">
              <a:spcBef>
                <a:spcPct val="0"/>
              </a:spcBef>
              <a:buClrTx/>
              <a:buSzTx/>
              <a:buFontTx/>
              <a:buNone/>
            </a:pPr>
            <a:r>
              <a:rPr kumimoji="0" lang="zh-CN" altLang="en-US" sz="1800">
                <a:latin typeface="Times New Roman" panose="02020603050405020304" charset="0"/>
              </a:rPr>
              <a:t>管理评审</a:t>
            </a:r>
            <a:endParaRPr kumimoji="0" lang="zh-CN" altLang="en-US" sz="1800">
              <a:latin typeface="Times New Roman" panose="02020603050405020304" charset="0"/>
            </a:endParaRPr>
          </a:p>
        </p:txBody>
      </p:sp>
      <p:sp>
        <p:nvSpPr>
          <p:cNvPr id="176137" name="Line 9"/>
          <p:cNvSpPr>
            <a:spLocks noChangeShapeType="1"/>
          </p:cNvSpPr>
          <p:nvPr/>
        </p:nvSpPr>
        <p:spPr bwMode="auto">
          <a:xfrm>
            <a:off x="4932363" y="1412875"/>
            <a:ext cx="1587" cy="396875"/>
          </a:xfrm>
          <a:prstGeom prst="line">
            <a:avLst/>
          </a:prstGeom>
          <a:noFill/>
          <a:ln w="9525">
            <a:solidFill>
              <a:schemeClr val="tx1"/>
            </a:solidFill>
            <a:round/>
            <a:tailEnd type="triangle" w="med" len="med"/>
          </a:ln>
        </p:spPr>
        <p:txBody>
          <a:bodyPr/>
          <a:lstStyle/>
          <a:p>
            <a:endParaRPr lang="zh-CN" altLang="en-US"/>
          </a:p>
        </p:txBody>
      </p:sp>
      <p:sp>
        <p:nvSpPr>
          <p:cNvPr id="176138" name="Line 10"/>
          <p:cNvSpPr>
            <a:spLocks noChangeShapeType="1"/>
          </p:cNvSpPr>
          <p:nvPr/>
        </p:nvSpPr>
        <p:spPr bwMode="auto">
          <a:xfrm flipV="1">
            <a:off x="4932363" y="2276475"/>
            <a:ext cx="1587" cy="396875"/>
          </a:xfrm>
          <a:prstGeom prst="line">
            <a:avLst/>
          </a:prstGeom>
          <a:noFill/>
          <a:ln w="9525">
            <a:solidFill>
              <a:schemeClr val="tx1"/>
            </a:solidFill>
            <a:round/>
            <a:tailEnd type="triangle" w="med" len="med"/>
          </a:ln>
        </p:spPr>
        <p:txBody>
          <a:bodyPr/>
          <a:lstStyle/>
          <a:p>
            <a:endParaRPr lang="zh-CN" altLang="en-US"/>
          </a:p>
        </p:txBody>
      </p:sp>
      <p:sp>
        <p:nvSpPr>
          <p:cNvPr id="176139" name="Line 11"/>
          <p:cNvSpPr>
            <a:spLocks noChangeShapeType="1"/>
          </p:cNvSpPr>
          <p:nvPr/>
        </p:nvSpPr>
        <p:spPr bwMode="auto">
          <a:xfrm>
            <a:off x="3419475" y="2060575"/>
            <a:ext cx="646113" cy="1588"/>
          </a:xfrm>
          <a:prstGeom prst="line">
            <a:avLst/>
          </a:prstGeom>
          <a:noFill/>
          <a:ln w="9525">
            <a:solidFill>
              <a:schemeClr val="tx1"/>
            </a:solidFill>
            <a:round/>
            <a:tailEnd type="triangle" w="med" len="med"/>
          </a:ln>
        </p:spPr>
        <p:txBody>
          <a:bodyPr/>
          <a:lstStyle/>
          <a:p>
            <a:endParaRPr lang="zh-CN" altLang="en-US"/>
          </a:p>
        </p:txBody>
      </p:sp>
      <p:sp>
        <p:nvSpPr>
          <p:cNvPr id="176140" name="Line 12"/>
          <p:cNvSpPr>
            <a:spLocks noChangeShapeType="1"/>
          </p:cNvSpPr>
          <p:nvPr/>
        </p:nvSpPr>
        <p:spPr bwMode="auto">
          <a:xfrm flipH="1">
            <a:off x="5867400" y="1989138"/>
            <a:ext cx="533400" cy="1587"/>
          </a:xfrm>
          <a:prstGeom prst="line">
            <a:avLst/>
          </a:prstGeom>
          <a:noFill/>
          <a:ln w="9525">
            <a:solidFill>
              <a:schemeClr val="tx1"/>
            </a:solidFill>
            <a:round/>
            <a:tailEnd type="triangle" w="med" len="med"/>
          </a:ln>
        </p:spPr>
        <p:txBody>
          <a:bodyPr/>
          <a:lstStyle/>
          <a:p>
            <a:endParaRPr lang="zh-CN" altLang="en-US"/>
          </a:p>
        </p:txBody>
      </p:sp>
      <p:sp>
        <p:nvSpPr>
          <p:cNvPr id="176141" name="Text Box 13"/>
          <p:cNvSpPr txBox="1">
            <a:spLocks noChangeArrowheads="1"/>
          </p:cNvSpPr>
          <p:nvPr/>
        </p:nvSpPr>
        <p:spPr bwMode="auto">
          <a:xfrm>
            <a:off x="539750" y="476250"/>
            <a:ext cx="2667000" cy="519113"/>
          </a:xfrm>
          <a:prstGeom prst="rect">
            <a:avLst/>
          </a:prstGeom>
          <a:noFill/>
          <a:ln w="9525">
            <a:noFill/>
            <a:miter lim="800000"/>
          </a:ln>
          <a:effectLst/>
        </p:spPr>
        <p:txBody>
          <a:bodyPr lIns="92075" tIns="46038" rIns="92075" bIns="46038">
            <a:spAutoFit/>
          </a:bodyPr>
          <a:lstStyle/>
          <a:p>
            <a:pPr>
              <a:spcBef>
                <a:spcPct val="50000"/>
              </a:spcBef>
            </a:pPr>
            <a:r>
              <a:rPr lang="en-US" altLang="zh-CN" sz="2800">
                <a:solidFill>
                  <a:srgbClr val="FFFF99"/>
                </a:solidFill>
                <a:latin typeface="楷体_GB2312" pitchFamily="49" charset="-122"/>
                <a:ea typeface="楷体_GB2312" pitchFamily="49" charset="-122"/>
              </a:rPr>
              <a:t>4.6  </a:t>
            </a:r>
            <a:r>
              <a:rPr lang="zh-CN" altLang="en-US" sz="2800">
                <a:solidFill>
                  <a:srgbClr val="FFFF99"/>
                </a:solidFill>
                <a:latin typeface="楷体_GB2312" pitchFamily="49" charset="-122"/>
                <a:ea typeface="楷体_GB2312" pitchFamily="49" charset="-122"/>
              </a:rPr>
              <a:t>管理评审</a:t>
            </a:r>
            <a:endParaRPr lang="zh-CN" altLang="en-US" sz="2800">
              <a:solidFill>
                <a:srgbClr val="FFFF99"/>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400"/>
                                  </p:stCondLst>
                                  <p:childTnLst>
                                    <p:set>
                                      <p:cBhvr>
                                        <p:cTn id="6" dur="1" fill="hold">
                                          <p:stCondLst>
                                            <p:cond delay="0"/>
                                          </p:stCondLst>
                                        </p:cTn>
                                        <p:tgtEl>
                                          <p:spTgt spid="176141"/>
                                        </p:tgtEl>
                                        <p:attrNameLst>
                                          <p:attrName>style.visibility</p:attrName>
                                        </p:attrNameLst>
                                      </p:cBhvr>
                                      <p:to>
                                        <p:strVal val="visible"/>
                                      </p:to>
                                    </p:set>
                                    <p:anim calcmode="lin" valueType="num">
                                      <p:cBhvr>
                                        <p:cTn id="7" dur="500" fill="hold"/>
                                        <p:tgtEl>
                                          <p:spTgt spid="176141"/>
                                        </p:tgtEl>
                                        <p:attrNameLst>
                                          <p:attrName>ppt_w</p:attrName>
                                        </p:attrNameLst>
                                      </p:cBhvr>
                                      <p:tavLst>
                                        <p:tav tm="0">
                                          <p:val>
                                            <p:fltVal val="0"/>
                                          </p:val>
                                        </p:tav>
                                        <p:tav tm="100000">
                                          <p:val>
                                            <p:strVal val="#ppt_w"/>
                                          </p:val>
                                        </p:tav>
                                      </p:tavLst>
                                    </p:anim>
                                    <p:anim calcmode="lin" valueType="num">
                                      <p:cBhvr>
                                        <p:cTn id="8" dur="500" fill="hold"/>
                                        <p:tgtEl>
                                          <p:spTgt spid="176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6132"/>
                                        </p:tgtEl>
                                        <p:attrNameLst>
                                          <p:attrName>style.visibility</p:attrName>
                                        </p:attrNameLst>
                                      </p:cBhvr>
                                      <p:to>
                                        <p:strVal val="visible"/>
                                      </p:to>
                                    </p:set>
                                    <p:animEffect transition="in" filter="wipe(up)">
                                      <p:cBhvr>
                                        <p:cTn id="13" dur="500"/>
                                        <p:tgtEl>
                                          <p:spTgt spid="176132"/>
                                        </p:tgtEl>
                                      </p:cBhvr>
                                    </p:animEffec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499"/>
                                          </p:stCondLst>
                                        </p:cTn>
                                        <p:tgtEl>
                                          <p:spTgt spid="176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6133"/>
                                        </p:tgtEl>
                                        <p:attrNameLst>
                                          <p:attrName>style.visibility</p:attrName>
                                        </p:attrNameLst>
                                      </p:cBhvr>
                                      <p:to>
                                        <p:strVal val="visible"/>
                                      </p:to>
                                    </p:set>
                                    <p:animEffect transition="in" filter="wipe(up)">
                                      <p:cBhvr>
                                        <p:cTn id="21" dur="500"/>
                                        <p:tgtEl>
                                          <p:spTgt spid="176133"/>
                                        </p:tgtEl>
                                      </p:cBhvr>
                                    </p:animEffec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499"/>
                                          </p:stCondLst>
                                        </p:cTn>
                                        <p:tgtEl>
                                          <p:spTgt spid="17613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projctor.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6134"/>
                                        </p:tgtEl>
                                        <p:attrNameLst>
                                          <p:attrName>style.visibility</p:attrName>
                                        </p:attrNameLst>
                                      </p:cBhvr>
                                      <p:to>
                                        <p:strVal val="visible"/>
                                      </p:to>
                                    </p:set>
                                    <p:animEffect transition="in" filter="wipe(up)">
                                      <p:cBhvr>
                                        <p:cTn id="29" dur="500"/>
                                        <p:tgtEl>
                                          <p:spTgt spid="176134"/>
                                        </p:tgtEl>
                                      </p:cBhvr>
                                    </p:animEffect>
                                  </p:childTnLst>
                                </p:cTn>
                              </p:par>
                            </p:childTnLst>
                          </p:cTn>
                        </p:par>
                        <p:par>
                          <p:cTn id="30" fill="hold">
                            <p:stCondLst>
                              <p:cond delay="500"/>
                            </p:stCondLst>
                            <p:childTnLst>
                              <p:par>
                                <p:cTn id="31" presetID="1" presetClass="entr" presetSubtype="0" fill="hold" grpId="0" nodeType="afterEffect">
                                  <p:stCondLst>
                                    <p:cond delay="200"/>
                                  </p:stCondLst>
                                  <p:childTnLst>
                                    <p:set>
                                      <p:cBhvr>
                                        <p:cTn id="32" dur="1" fill="hold">
                                          <p:stCondLst>
                                            <p:cond delay="499"/>
                                          </p:stCondLst>
                                        </p:cTn>
                                        <p:tgtEl>
                                          <p:spTgt spid="176140"/>
                                        </p:tgtEl>
                                        <p:attrNameLst>
                                          <p:attrName>style.visibility</p:attrName>
                                        </p:attrNameLst>
                                      </p:cBhvr>
                                      <p:to>
                                        <p:strVal val="visible"/>
                                      </p:to>
                                    </p:set>
                                  </p:childTnLst>
                                  <p:subTnLst>
                                    <p:cmd type="evt" cmd="onstopaudio">
                                      <p:cBhvr>
                                        <p:cTn display="0" masterRel="sameClick">
                                          <p:stCondLst>
                                            <p:cond evt="begin" delay="0">
                                              <p:tn val="31"/>
                                            </p:cond>
                                          </p:stCondLst>
                                        </p:cTn>
                                        <p:tgtEl>
                                          <p:sldTgt/>
                                        </p:tgtEl>
                                      </p:cBhvr>
                                    </p:cmd>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6135"/>
                                        </p:tgtEl>
                                        <p:attrNameLst>
                                          <p:attrName>style.visibility</p:attrName>
                                        </p:attrNameLst>
                                      </p:cBhvr>
                                      <p:to>
                                        <p:strVal val="visible"/>
                                      </p:to>
                                    </p:set>
                                    <p:animEffect transition="in" filter="wipe(up)">
                                      <p:cBhvr>
                                        <p:cTn id="37" dur="500"/>
                                        <p:tgtEl>
                                          <p:spTgt spid="176135"/>
                                        </p:tgtEl>
                                      </p:cBhvr>
                                    </p:animEffect>
                                  </p:childTnLst>
                                </p:cTn>
                              </p:par>
                            </p:childTnLst>
                          </p:cTn>
                        </p:par>
                        <p:par>
                          <p:cTn id="38" fill="hold">
                            <p:stCondLst>
                              <p:cond delay="500"/>
                            </p:stCondLst>
                            <p:childTnLst>
                              <p:par>
                                <p:cTn id="39" presetID="1" presetClass="entr" presetSubtype="0" fill="hold" grpId="0" nodeType="afterEffect">
                                  <p:stCondLst>
                                    <p:cond delay="300"/>
                                  </p:stCondLst>
                                  <p:childTnLst>
                                    <p:set>
                                      <p:cBhvr>
                                        <p:cTn id="40" dur="1" fill="hold">
                                          <p:stCondLst>
                                            <p:cond delay="499"/>
                                          </p:stCondLst>
                                        </p:cTn>
                                        <p:tgtEl>
                                          <p:spTgt spid="176138"/>
                                        </p:tgtEl>
                                        <p:attrNameLst>
                                          <p:attrName>style.visibility</p:attrName>
                                        </p:attrNameLst>
                                      </p:cBhvr>
                                      <p:to>
                                        <p:strVal val="visible"/>
                                      </p:to>
                                    </p:set>
                                  </p:childTnLst>
                                </p:cTn>
                              </p:par>
                            </p:childTnLst>
                          </p:cTn>
                        </p:par>
                        <p:par>
                          <p:cTn id="41" fill="hold">
                            <p:stCondLst>
                              <p:cond delay="1300"/>
                            </p:stCondLst>
                            <p:childTnLst>
                              <p:par>
                                <p:cTn id="42" presetID="9" presetClass="entr" presetSubtype="0" fill="hold" grpId="0" nodeType="afterEffect">
                                  <p:stCondLst>
                                    <p:cond delay="1500"/>
                                  </p:stCondLst>
                                  <p:childTnLst>
                                    <p:set>
                                      <p:cBhvr>
                                        <p:cTn id="43" dur="1" fill="hold">
                                          <p:stCondLst>
                                            <p:cond delay="0"/>
                                          </p:stCondLst>
                                        </p:cTn>
                                        <p:tgtEl>
                                          <p:spTgt spid="176136"/>
                                        </p:tgtEl>
                                        <p:attrNameLst>
                                          <p:attrName>style.visibility</p:attrName>
                                        </p:attrNameLst>
                                      </p:cBhvr>
                                      <p:to>
                                        <p:strVal val="visible"/>
                                      </p:to>
                                    </p:set>
                                    <p:animEffect transition="in" filter="dissolve">
                                      <p:cBhvr>
                                        <p:cTn id="44" dur="500"/>
                                        <p:tgtEl>
                                          <p:spTgt spid="17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autoUpdateAnimBg="0"/>
      <p:bldP spid="176133" grpId="0" animBg="1" autoUpdateAnimBg="0"/>
      <p:bldP spid="176134" grpId="0" animBg="1" autoUpdateAnimBg="0"/>
      <p:bldP spid="176135" grpId="0" animBg="1" autoUpdateAnimBg="0"/>
      <p:bldP spid="176136" grpId="0" animBg="1" autoUpdateAnimBg="0"/>
      <p:bldP spid="176137" grpId="0" animBg="1"/>
      <p:bldP spid="176138" grpId="0" animBg="1"/>
      <p:bldP spid="176139" grpId="0" animBg="1"/>
      <p:bldP spid="176140" grpId="0" animBg="1"/>
      <p:bldP spid="176141"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body" idx="1"/>
          </p:nvPr>
        </p:nvSpPr>
        <p:spPr>
          <a:xfrm>
            <a:off x="611188" y="260350"/>
            <a:ext cx="8137525" cy="6192838"/>
          </a:xfrm>
        </p:spPr>
        <p:txBody>
          <a:bodyPr/>
          <a:lstStyle/>
          <a:p>
            <a:pPr marL="0" indent="0">
              <a:lnSpc>
                <a:spcPct val="135000"/>
              </a:lnSpc>
            </a:pPr>
            <a:r>
              <a:rPr lang="zh-CN" altLang="en-US" sz="2800"/>
              <a:t>管理评审的输入应包括：</a:t>
            </a:r>
            <a:endParaRPr lang="zh-CN" altLang="en-US" sz="2800"/>
          </a:p>
          <a:p>
            <a:pPr marL="0" indent="0">
              <a:lnSpc>
                <a:spcPct val="135000"/>
              </a:lnSpc>
            </a:pPr>
            <a:r>
              <a:rPr lang="zh-CN" altLang="en-US" sz="2800"/>
              <a:t> </a:t>
            </a:r>
            <a:r>
              <a:rPr lang="en-US" altLang="zh-CN" sz="2800"/>
              <a:t>a</a:t>
            </a:r>
            <a:r>
              <a:rPr lang="zh-CN" altLang="en-US" sz="2800"/>
              <a:t>）部审核和合规性评价的结果；</a:t>
            </a:r>
            <a:endParaRPr lang="zh-CN" altLang="en-US" sz="2800"/>
          </a:p>
          <a:p>
            <a:pPr marL="0" indent="0">
              <a:lnSpc>
                <a:spcPct val="135000"/>
              </a:lnSpc>
            </a:pPr>
            <a:r>
              <a:rPr lang="zh-CN" altLang="en-US" sz="2800"/>
              <a:t> </a:t>
            </a:r>
            <a:r>
              <a:rPr lang="en-US" altLang="zh-CN" sz="2800"/>
              <a:t>b</a:t>
            </a:r>
            <a:r>
              <a:rPr lang="zh-CN" altLang="en-US" sz="2800"/>
              <a:t>）参与和协商的结果（参见</a:t>
            </a:r>
            <a:r>
              <a:rPr lang="en-US" altLang="zh-CN" sz="2800"/>
              <a:t>4.4.3</a:t>
            </a:r>
            <a:r>
              <a:rPr lang="zh-CN" altLang="en-US" sz="2800"/>
              <a:t>）；</a:t>
            </a:r>
            <a:endParaRPr lang="zh-CN" altLang="en-US" sz="2800"/>
          </a:p>
          <a:p>
            <a:pPr marL="0" indent="0">
              <a:lnSpc>
                <a:spcPct val="135000"/>
              </a:lnSpc>
            </a:pPr>
            <a:r>
              <a:rPr lang="en-US" altLang="zh-CN" sz="2800"/>
              <a:t>c</a:t>
            </a:r>
            <a:r>
              <a:rPr lang="zh-CN" altLang="en-US" sz="2800"/>
              <a:t>）来自外部相关方的相关沟通信息，包括投诉；</a:t>
            </a:r>
            <a:endParaRPr lang="zh-CN" altLang="en-US" sz="2800"/>
          </a:p>
          <a:p>
            <a:pPr marL="0" indent="0">
              <a:lnSpc>
                <a:spcPct val="135000"/>
              </a:lnSpc>
            </a:pPr>
            <a:r>
              <a:rPr lang="zh-CN" altLang="en-US" sz="2800"/>
              <a:t> </a:t>
            </a:r>
            <a:r>
              <a:rPr lang="en-US" altLang="zh-CN" sz="2800"/>
              <a:t>d</a:t>
            </a:r>
            <a:r>
              <a:rPr lang="zh-CN" altLang="en-US" sz="2800"/>
              <a:t>）组织的职业健康安全绩效；</a:t>
            </a:r>
            <a:endParaRPr lang="zh-CN" altLang="en-US" sz="2800"/>
          </a:p>
          <a:p>
            <a:pPr marL="0" indent="0">
              <a:lnSpc>
                <a:spcPct val="135000"/>
              </a:lnSpc>
            </a:pPr>
            <a:r>
              <a:rPr lang="zh-CN" altLang="en-US" sz="2800"/>
              <a:t> </a:t>
            </a:r>
            <a:r>
              <a:rPr lang="en-US" altLang="zh-CN" sz="2800"/>
              <a:t>e</a:t>
            </a:r>
            <a:r>
              <a:rPr lang="zh-CN" altLang="en-US" sz="2800"/>
              <a:t>）目标的实现程度；</a:t>
            </a:r>
            <a:endParaRPr lang="zh-CN" altLang="en-US" sz="2800"/>
          </a:p>
          <a:p>
            <a:pPr marL="0" indent="0">
              <a:lnSpc>
                <a:spcPct val="135000"/>
              </a:lnSpc>
            </a:pPr>
            <a:r>
              <a:rPr lang="zh-CN" altLang="en-US" sz="2800"/>
              <a:t> </a:t>
            </a:r>
            <a:r>
              <a:rPr lang="en-US" altLang="zh-CN" sz="2800"/>
              <a:t>f</a:t>
            </a:r>
            <a:r>
              <a:rPr lang="zh-CN" altLang="en-US" sz="2800"/>
              <a:t>）事件调查、纠正措施和预防措施的状况；</a:t>
            </a:r>
            <a:endParaRPr lang="zh-CN" altLang="en-US" sz="2800"/>
          </a:p>
          <a:p>
            <a:pPr marL="0" indent="0">
              <a:lnSpc>
                <a:spcPct val="135000"/>
              </a:lnSpc>
            </a:pPr>
            <a:r>
              <a:rPr lang="zh-CN" altLang="en-US" sz="2800"/>
              <a:t> </a:t>
            </a:r>
            <a:r>
              <a:rPr lang="en-US" altLang="zh-CN" sz="2800"/>
              <a:t>g</a:t>
            </a:r>
            <a:r>
              <a:rPr lang="zh-CN" altLang="en-US" sz="2800"/>
              <a:t>）以前管理评审的后续措施；</a:t>
            </a:r>
            <a:endParaRPr lang="zh-CN" altLang="en-US"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body" idx="1"/>
          </p:nvPr>
        </p:nvSpPr>
        <p:spPr>
          <a:xfrm>
            <a:off x="611188" y="404813"/>
            <a:ext cx="8353425" cy="6048375"/>
          </a:xfrm>
        </p:spPr>
        <p:txBody>
          <a:bodyPr/>
          <a:lstStyle/>
          <a:p>
            <a:pPr marL="0" indent="0">
              <a:lnSpc>
                <a:spcPct val="105000"/>
              </a:lnSpc>
            </a:pPr>
            <a:r>
              <a:rPr lang="en-US" altLang="zh-CN" sz="2800">
                <a:latin typeface="宋体" panose="02010600030101010101" pitchFamily="2" charset="-122"/>
              </a:rPr>
              <a:t>h</a:t>
            </a:r>
            <a:r>
              <a:rPr lang="zh-CN" altLang="en-US" sz="2800">
                <a:latin typeface="宋体" panose="02010600030101010101" pitchFamily="2" charset="-122"/>
              </a:rPr>
              <a:t>）客观环境的变化，包括与职业健康安全有关的法律法规和其他要求的发展；</a:t>
            </a:r>
            <a:endParaRPr lang="zh-CN" altLang="en-US" sz="2800">
              <a:latin typeface="宋体" panose="02010600030101010101" pitchFamily="2" charset="-122"/>
            </a:endParaRPr>
          </a:p>
          <a:p>
            <a:pPr marL="0" indent="0">
              <a:lnSpc>
                <a:spcPct val="105000"/>
              </a:lnSpc>
            </a:pPr>
            <a:r>
              <a:rPr lang="en-US" altLang="zh-CN" sz="2800">
                <a:latin typeface="宋体" panose="02010600030101010101" pitchFamily="2" charset="-122"/>
              </a:rPr>
              <a:t>j</a:t>
            </a:r>
            <a:r>
              <a:rPr lang="zh-CN" altLang="en-US" sz="2800">
                <a:latin typeface="宋体" panose="02010600030101010101" pitchFamily="2" charset="-122"/>
              </a:rPr>
              <a:t>）改进建议。</a:t>
            </a:r>
            <a:endParaRPr lang="zh-CN" altLang="en-US" sz="2800">
              <a:latin typeface="宋体" panose="02010600030101010101" pitchFamily="2" charset="-122"/>
            </a:endParaRPr>
          </a:p>
          <a:p>
            <a:pPr marL="0" indent="0">
              <a:lnSpc>
                <a:spcPct val="105000"/>
              </a:lnSpc>
            </a:pPr>
            <a:r>
              <a:rPr lang="zh-CN" altLang="en-US" sz="2800">
                <a:latin typeface="宋体" panose="02010600030101010101" pitchFamily="2" charset="-122"/>
              </a:rPr>
              <a:t>管理评审的输出应符合组织持续改进的承诺，并应包括与如下方面可能的更改有关的任何决策和措施：</a:t>
            </a:r>
            <a:endParaRPr lang="zh-CN" altLang="en-US" sz="2800">
              <a:latin typeface="宋体" panose="02010600030101010101" pitchFamily="2" charset="-122"/>
            </a:endParaRPr>
          </a:p>
          <a:p>
            <a:pPr marL="0" indent="0">
              <a:lnSpc>
                <a:spcPct val="105000"/>
              </a:lnSpc>
            </a:pPr>
            <a:r>
              <a:rPr lang="en-US" altLang="zh-CN" sz="2800">
                <a:latin typeface="宋体" panose="02010600030101010101" pitchFamily="2" charset="-122"/>
              </a:rPr>
              <a:t>a</a:t>
            </a:r>
            <a:r>
              <a:rPr lang="zh-CN" altLang="en-US" sz="2800">
                <a:latin typeface="宋体" panose="02010600030101010101" pitchFamily="2" charset="-122"/>
              </a:rPr>
              <a:t>）职业健康安全绩效；</a:t>
            </a:r>
            <a:endParaRPr lang="zh-CN" altLang="en-US" sz="2800">
              <a:latin typeface="宋体" panose="02010600030101010101" pitchFamily="2" charset="-122"/>
            </a:endParaRPr>
          </a:p>
          <a:p>
            <a:pPr marL="0" indent="0">
              <a:lnSpc>
                <a:spcPct val="105000"/>
              </a:lnSpc>
            </a:pPr>
            <a:r>
              <a:rPr lang="en-US" altLang="zh-CN" sz="2800">
                <a:latin typeface="宋体" panose="02010600030101010101" pitchFamily="2" charset="-122"/>
              </a:rPr>
              <a:t>b</a:t>
            </a:r>
            <a:r>
              <a:rPr lang="zh-CN" altLang="en-US" sz="2800">
                <a:latin typeface="宋体" panose="02010600030101010101" pitchFamily="2" charset="-122"/>
              </a:rPr>
              <a:t>）职业健康安全方针和目标；</a:t>
            </a:r>
            <a:endParaRPr lang="zh-CN" altLang="en-US" sz="2800">
              <a:latin typeface="宋体" panose="02010600030101010101" pitchFamily="2" charset="-122"/>
            </a:endParaRPr>
          </a:p>
          <a:p>
            <a:pPr marL="0" indent="0">
              <a:lnSpc>
                <a:spcPct val="105000"/>
              </a:lnSpc>
            </a:pPr>
            <a:r>
              <a:rPr lang="en-US" altLang="zh-CN" sz="2800">
                <a:latin typeface="宋体" panose="02010600030101010101" pitchFamily="2" charset="-122"/>
              </a:rPr>
              <a:t>c</a:t>
            </a:r>
            <a:r>
              <a:rPr lang="zh-CN" altLang="en-US" sz="2800">
                <a:latin typeface="宋体" panose="02010600030101010101" pitchFamily="2" charset="-122"/>
              </a:rPr>
              <a:t>）资源；</a:t>
            </a:r>
            <a:endParaRPr lang="zh-CN" altLang="en-US" sz="2800">
              <a:latin typeface="宋体" panose="02010600030101010101" pitchFamily="2" charset="-122"/>
            </a:endParaRPr>
          </a:p>
          <a:p>
            <a:pPr marL="0" indent="0">
              <a:lnSpc>
                <a:spcPct val="105000"/>
              </a:lnSpc>
            </a:pPr>
            <a:r>
              <a:rPr lang="en-US" altLang="zh-CN" sz="2800">
                <a:latin typeface="宋体" panose="02010600030101010101" pitchFamily="2" charset="-122"/>
              </a:rPr>
              <a:t>d</a:t>
            </a:r>
            <a:r>
              <a:rPr lang="zh-CN" altLang="en-US" sz="2800">
                <a:latin typeface="宋体" panose="02010600030101010101" pitchFamily="2" charset="-122"/>
              </a:rPr>
              <a:t>）其他职业健康安全管理体系要素。</a:t>
            </a:r>
            <a:endParaRPr lang="zh-CN" altLang="en-US" sz="2800">
              <a:latin typeface="宋体" panose="02010600030101010101" pitchFamily="2" charset="-122"/>
            </a:endParaRPr>
          </a:p>
          <a:p>
            <a:pPr marL="0" indent="0">
              <a:lnSpc>
                <a:spcPct val="105000"/>
              </a:lnSpc>
            </a:pPr>
            <a:r>
              <a:rPr lang="zh-CN" altLang="en-US" sz="2800">
                <a:latin typeface="宋体" panose="02010600030101010101" pitchFamily="2" charset="-122"/>
              </a:rPr>
              <a:t>管理评审的相关输出应可供沟通和协商（参见</a:t>
            </a:r>
            <a:r>
              <a:rPr lang="en-US" altLang="zh-CN" sz="2800">
                <a:latin typeface="宋体" panose="02010600030101010101" pitchFamily="2" charset="-122"/>
              </a:rPr>
              <a:t>4.4.3</a:t>
            </a:r>
            <a:r>
              <a:rPr lang="zh-CN" altLang="en-US" sz="2800">
                <a:latin typeface="宋体" panose="02010600030101010101" pitchFamily="2" charset="-122"/>
              </a:rPr>
              <a:t>）。</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685800" y="457200"/>
            <a:ext cx="8077200" cy="5791200"/>
          </a:xfrm>
        </p:spPr>
        <p:txBody>
          <a:bodyPr/>
          <a:lstStyle/>
          <a:p>
            <a:pPr marL="0" indent="0" algn="just">
              <a:lnSpc>
                <a:spcPct val="90000"/>
              </a:lnSpc>
              <a:buFont typeface="Wingdings" panose="05000000000000000000" pitchFamily="2" charset="2"/>
              <a:buNone/>
            </a:pPr>
            <a:r>
              <a:rPr lang="en-US" altLang="zh-CN" sz="2800">
                <a:solidFill>
                  <a:srgbClr val="00FF00"/>
                </a:solidFill>
                <a:latin typeface="楷体_GB2312" pitchFamily="49" charset="-122"/>
                <a:ea typeface="楷体_GB2312" pitchFamily="49" charset="-122"/>
              </a:rPr>
              <a:t>4.6  </a:t>
            </a:r>
            <a:r>
              <a:rPr lang="zh-CN" altLang="en-US" sz="2800">
                <a:solidFill>
                  <a:srgbClr val="00FF00"/>
                </a:solidFill>
              </a:rPr>
              <a:t>条文理解</a:t>
            </a:r>
            <a:endParaRPr lang="zh-CN" altLang="en-US" sz="2800">
              <a:solidFill>
                <a:srgbClr val="00FF00"/>
              </a:solidFill>
              <a:latin typeface="楷体_GB2312" pitchFamily="49" charset="-122"/>
              <a:ea typeface="楷体_GB2312" pitchFamily="49" charset="-122"/>
            </a:endParaRPr>
          </a:p>
          <a:p>
            <a:pPr marL="0" indent="0" algn="just">
              <a:lnSpc>
                <a:spcPct val="90000"/>
              </a:lnSpc>
              <a:buFont typeface="Wingdings" panose="05000000000000000000" pitchFamily="2" charset="2"/>
              <a:buNone/>
            </a:pPr>
            <a:r>
              <a:rPr lang="en-US" altLang="zh-CN" sz="2400"/>
              <a:t>1.</a:t>
            </a:r>
            <a:r>
              <a:rPr lang="en-US" altLang="zh-CN" sz="2400">
                <a:latin typeface="Times New Roman" panose="02020603050405020304" charset="0"/>
                <a:cs typeface="Times New Roman" panose="02020603050405020304" charset="0"/>
              </a:rPr>
              <a:t>       </a:t>
            </a:r>
            <a:r>
              <a:rPr lang="zh-CN" altLang="en-US" sz="2400"/>
              <a:t>最高管理者的职责</a:t>
            </a:r>
            <a:endParaRPr lang="zh-CN" altLang="en-US" sz="2400"/>
          </a:p>
          <a:p>
            <a:pPr marL="0" indent="0" algn="just">
              <a:lnSpc>
                <a:spcPct val="90000"/>
              </a:lnSpc>
              <a:buFont typeface="Wingdings" panose="05000000000000000000" pitchFamily="2" charset="2"/>
              <a:buNone/>
            </a:pPr>
            <a:r>
              <a:rPr lang="en-US" altLang="zh-CN" sz="2400"/>
              <a:t>2.</a:t>
            </a:r>
            <a:r>
              <a:rPr lang="en-US" altLang="zh-CN" sz="2400">
                <a:latin typeface="Times New Roman" panose="02020603050405020304" charset="0"/>
                <a:cs typeface="Times New Roman" panose="02020603050405020304" charset="0"/>
              </a:rPr>
              <a:t>       </a:t>
            </a:r>
            <a:r>
              <a:rPr lang="zh-CN" altLang="en-US" sz="2400"/>
              <a:t>每年至少一次</a:t>
            </a:r>
            <a:endParaRPr lang="zh-CN" altLang="en-US" sz="2400"/>
          </a:p>
          <a:p>
            <a:pPr marL="0" indent="0" algn="just">
              <a:lnSpc>
                <a:spcPct val="90000"/>
              </a:lnSpc>
              <a:buFont typeface="Wingdings" panose="05000000000000000000" pitchFamily="2" charset="2"/>
              <a:buNone/>
            </a:pPr>
            <a:r>
              <a:rPr lang="en-US" altLang="zh-CN" sz="2400"/>
              <a:t>3.</a:t>
            </a:r>
            <a:r>
              <a:rPr lang="en-US" altLang="zh-CN" sz="2400">
                <a:latin typeface="Times New Roman" panose="02020603050405020304" charset="0"/>
                <a:cs typeface="Times New Roman" panose="02020603050405020304" charset="0"/>
              </a:rPr>
              <a:t>       </a:t>
            </a:r>
            <a:r>
              <a:rPr lang="zh-CN" altLang="en-US" sz="2400"/>
              <a:t>要有评审前的信息资料</a:t>
            </a:r>
            <a:endParaRPr lang="zh-CN" altLang="en-US" sz="2400"/>
          </a:p>
          <a:p>
            <a:pPr marL="0" indent="0" algn="just">
              <a:lnSpc>
                <a:spcPct val="90000"/>
              </a:lnSpc>
              <a:buFont typeface="Wingdings" panose="05000000000000000000" pitchFamily="2" charset="2"/>
              <a:buNone/>
            </a:pPr>
            <a:r>
              <a:rPr lang="en-US" altLang="zh-CN" sz="2400"/>
              <a:t>4.</a:t>
            </a:r>
            <a:r>
              <a:rPr lang="en-US" altLang="zh-CN" sz="2400">
                <a:latin typeface="Times New Roman" panose="02020603050405020304" charset="0"/>
                <a:cs typeface="Times New Roman" panose="02020603050405020304" charset="0"/>
              </a:rPr>
              <a:t>       </a:t>
            </a:r>
            <a:r>
              <a:rPr lang="zh-CN" altLang="en-US" sz="2400"/>
              <a:t>评审内容</a:t>
            </a:r>
            <a:endParaRPr lang="zh-CN" altLang="en-US" sz="2400"/>
          </a:p>
          <a:p>
            <a:pPr marL="0" indent="0" algn="just">
              <a:lnSpc>
                <a:spcPct val="90000"/>
              </a:lnSpc>
              <a:buFont typeface="Wingdings" panose="05000000000000000000" pitchFamily="2" charset="2"/>
              <a:buNone/>
            </a:pPr>
            <a:r>
              <a:rPr lang="en-US" altLang="zh-CN" sz="2400"/>
              <a:t>a)</a:t>
            </a:r>
            <a:r>
              <a:rPr lang="en-US" altLang="zh-CN" sz="2400">
                <a:latin typeface="Times New Roman" panose="02020603050405020304" charset="0"/>
                <a:cs typeface="Times New Roman" panose="02020603050405020304" charset="0"/>
              </a:rPr>
              <a:t>       </a:t>
            </a:r>
            <a:r>
              <a:rPr lang="zh-CN" altLang="en-US" sz="2400"/>
              <a:t>评价体系的适宜性、充分性、有效性</a:t>
            </a:r>
            <a:endParaRPr lang="zh-CN" altLang="en-US" sz="2400"/>
          </a:p>
          <a:p>
            <a:pPr marL="0" indent="0" algn="just">
              <a:lnSpc>
                <a:spcPct val="90000"/>
              </a:lnSpc>
              <a:buFont typeface="Wingdings" panose="05000000000000000000" pitchFamily="2" charset="2"/>
              <a:buNone/>
            </a:pPr>
            <a:r>
              <a:rPr lang="en-US" altLang="zh-CN" sz="2400"/>
              <a:t>b)</a:t>
            </a:r>
            <a:r>
              <a:rPr lang="en-US" altLang="zh-CN" sz="2400">
                <a:latin typeface="Times New Roman" panose="02020603050405020304" charset="0"/>
                <a:cs typeface="Times New Roman" panose="02020603050405020304" charset="0"/>
              </a:rPr>
              <a:t>       </a:t>
            </a:r>
            <a:r>
              <a:rPr lang="zh-CN" altLang="en-US" sz="2400"/>
              <a:t>内审报告</a:t>
            </a:r>
            <a:endParaRPr lang="zh-CN" altLang="en-US" sz="2400"/>
          </a:p>
          <a:p>
            <a:pPr marL="0" indent="0" algn="just">
              <a:lnSpc>
                <a:spcPct val="90000"/>
              </a:lnSpc>
              <a:buFont typeface="Wingdings" panose="05000000000000000000" pitchFamily="2" charset="2"/>
              <a:buNone/>
            </a:pPr>
            <a:r>
              <a:rPr lang="en-US" altLang="zh-CN" sz="2400"/>
              <a:t>c)</a:t>
            </a:r>
            <a:r>
              <a:rPr lang="en-US" altLang="zh-CN" sz="2400">
                <a:latin typeface="Times New Roman" panose="02020603050405020304" charset="0"/>
                <a:cs typeface="Times New Roman" panose="02020603050405020304" charset="0"/>
              </a:rPr>
              <a:t>       </a:t>
            </a:r>
            <a:r>
              <a:rPr lang="zh-CN" altLang="en-US" sz="2400"/>
              <a:t>方针、目标、计划（方案）及实施情况</a:t>
            </a:r>
            <a:endParaRPr lang="zh-CN" altLang="en-US" sz="2400"/>
          </a:p>
          <a:p>
            <a:pPr marL="0" indent="0" algn="just">
              <a:lnSpc>
                <a:spcPct val="90000"/>
              </a:lnSpc>
              <a:buFont typeface="Wingdings" panose="05000000000000000000" pitchFamily="2" charset="2"/>
              <a:buNone/>
            </a:pPr>
            <a:r>
              <a:rPr lang="en-US" altLang="zh-CN" sz="2400"/>
              <a:t>d)</a:t>
            </a:r>
            <a:r>
              <a:rPr lang="en-US" altLang="zh-CN" sz="2400">
                <a:latin typeface="Times New Roman" panose="02020603050405020304" charset="0"/>
                <a:cs typeface="Times New Roman" panose="02020603050405020304" charset="0"/>
              </a:rPr>
              <a:t>       </a:t>
            </a:r>
            <a:r>
              <a:rPr lang="zh-CN" altLang="en-US" sz="2400"/>
              <a:t>事故调查、处理情况</a:t>
            </a:r>
            <a:endParaRPr lang="zh-CN" altLang="en-US" sz="2400"/>
          </a:p>
          <a:p>
            <a:pPr marL="0" indent="0" algn="just">
              <a:lnSpc>
                <a:spcPct val="90000"/>
              </a:lnSpc>
              <a:buFont typeface="Wingdings" panose="05000000000000000000" pitchFamily="2" charset="2"/>
              <a:buNone/>
            </a:pPr>
            <a:r>
              <a:rPr lang="en-US" altLang="zh-CN" sz="2400"/>
              <a:t>e)</a:t>
            </a:r>
            <a:r>
              <a:rPr lang="en-US" altLang="zh-CN" sz="2400">
                <a:latin typeface="Times New Roman" panose="02020603050405020304" charset="0"/>
                <a:cs typeface="Times New Roman" panose="02020603050405020304" charset="0"/>
              </a:rPr>
              <a:t>       </a:t>
            </a:r>
            <a:r>
              <a:rPr lang="zh-CN" altLang="en-US" sz="2400"/>
              <a:t>不符合纠正预防措施，落实情况</a:t>
            </a:r>
            <a:endParaRPr lang="zh-CN" altLang="en-US" sz="2400"/>
          </a:p>
          <a:p>
            <a:pPr marL="0" indent="0" algn="just">
              <a:lnSpc>
                <a:spcPct val="90000"/>
              </a:lnSpc>
              <a:buFont typeface="Wingdings" panose="05000000000000000000" pitchFamily="2" charset="2"/>
              <a:buNone/>
            </a:pPr>
            <a:r>
              <a:rPr lang="en-US" altLang="zh-CN" sz="2400"/>
              <a:t>f)</a:t>
            </a:r>
            <a:r>
              <a:rPr lang="en-US" altLang="zh-CN" sz="2400">
                <a:latin typeface="Times New Roman" panose="02020603050405020304" charset="0"/>
                <a:cs typeface="Times New Roman" panose="02020603050405020304" charset="0"/>
              </a:rPr>
              <a:t>       </a:t>
            </a:r>
            <a:r>
              <a:rPr lang="zh-CN" altLang="en-US" sz="2400"/>
              <a:t>相关方的投诉，建议及其要求</a:t>
            </a:r>
            <a:endParaRPr lang="zh-CN" altLang="en-US" sz="2400"/>
          </a:p>
          <a:p>
            <a:pPr marL="0" indent="0" algn="just">
              <a:lnSpc>
                <a:spcPct val="90000"/>
              </a:lnSpc>
              <a:buFont typeface="Wingdings" panose="05000000000000000000" pitchFamily="2" charset="2"/>
              <a:buNone/>
            </a:pPr>
            <a:r>
              <a:rPr lang="zh-CN" altLang="en-US" sz="2400"/>
              <a:t>评审结果、结论或决定都应予以落实保存评审记录建立新目标、制定新的管理方案持续改进</a:t>
            </a:r>
            <a:r>
              <a:rPr lang="zh-CN" altLang="en-US" sz="2400">
                <a:latin typeface="楷体_GB2312" pitchFamily="49" charset="-122"/>
              </a:rPr>
              <a:t> </a:t>
            </a:r>
            <a:endParaRPr lang="zh-CN" altLang="en-US" sz="2400">
              <a:latin typeface="楷体_GB2312" pitchFamily="49" charset="-122"/>
            </a:endParaRPr>
          </a:p>
        </p:txBody>
      </p:sp>
      <p:sp>
        <p:nvSpPr>
          <p:cNvPr id="294916" name="AutoShape 4"/>
          <p:cNvSpPr>
            <a:spLocks noChangeArrowheads="1"/>
          </p:cNvSpPr>
          <p:nvPr/>
        </p:nvSpPr>
        <p:spPr bwMode="auto">
          <a:xfrm>
            <a:off x="5181600" y="1066800"/>
            <a:ext cx="1828800" cy="914400"/>
          </a:xfrm>
          <a:prstGeom prst="wedgeRectCallout">
            <a:avLst>
              <a:gd name="adj1" fmla="val -124218"/>
              <a:gd name="adj2" fmla="val 108333"/>
            </a:avLst>
          </a:prstGeom>
          <a:solidFill>
            <a:srgbClr val="FFFFCC"/>
          </a:solidFill>
          <a:ln w="9525">
            <a:noFill/>
            <a:miter lim="800000"/>
          </a:ln>
          <a:effectLst/>
        </p:spPr>
        <p:txBody>
          <a:bodyPr lIns="92075" tIns="46038" rIns="92075" bIns="46038"/>
          <a:lstStyle/>
          <a:p>
            <a:pPr algn="ctr"/>
            <a:r>
              <a:rPr lang="zh-CN" altLang="en-US" sz="2000">
                <a:solidFill>
                  <a:schemeClr val="hlink"/>
                </a:solidFill>
              </a:rPr>
              <a:t>满足内外环境的要求</a:t>
            </a:r>
            <a:endParaRPr lang="zh-CN" altLang="en-US" sz="2000">
              <a:solidFill>
                <a:schemeClr val="hlink"/>
              </a:solidFill>
            </a:endParaRPr>
          </a:p>
        </p:txBody>
      </p:sp>
      <p:sp>
        <p:nvSpPr>
          <p:cNvPr id="294917" name="AutoShape 5"/>
          <p:cNvSpPr>
            <a:spLocks noChangeArrowheads="1"/>
          </p:cNvSpPr>
          <p:nvPr/>
        </p:nvSpPr>
        <p:spPr bwMode="auto">
          <a:xfrm>
            <a:off x="7467600" y="1143000"/>
            <a:ext cx="1371600" cy="990600"/>
          </a:xfrm>
          <a:prstGeom prst="wedgeRectCallout">
            <a:avLst>
              <a:gd name="adj1" fmla="val -229861"/>
              <a:gd name="adj2" fmla="val 114264"/>
            </a:avLst>
          </a:prstGeom>
          <a:noFill/>
          <a:ln w="9525">
            <a:noFill/>
            <a:miter lim="800000"/>
          </a:ln>
          <a:effectLst/>
        </p:spPr>
        <p:txBody>
          <a:bodyPr lIns="92075" tIns="46038" rIns="92075" bIns="46038"/>
          <a:lstStyle/>
          <a:p>
            <a:pPr algn="ctr"/>
            <a:endParaRPr lang="zh-CN" altLang="zh-CN"/>
          </a:p>
        </p:txBody>
      </p:sp>
      <p:sp>
        <p:nvSpPr>
          <p:cNvPr id="294918" name="AutoShape 6"/>
          <p:cNvSpPr>
            <a:spLocks noChangeArrowheads="1"/>
          </p:cNvSpPr>
          <p:nvPr/>
        </p:nvSpPr>
        <p:spPr bwMode="auto">
          <a:xfrm>
            <a:off x="7467600" y="3200400"/>
            <a:ext cx="1371600" cy="914400"/>
          </a:xfrm>
          <a:prstGeom prst="wedgeRectCallout">
            <a:avLst>
              <a:gd name="adj1" fmla="val -211806"/>
              <a:gd name="adj2" fmla="val -84204"/>
            </a:avLst>
          </a:prstGeom>
          <a:solidFill>
            <a:srgbClr val="FFFFCC"/>
          </a:solidFill>
          <a:ln w="9525">
            <a:noFill/>
            <a:miter lim="800000"/>
          </a:ln>
          <a:effectLst/>
        </p:spPr>
        <p:txBody>
          <a:bodyPr lIns="92075" tIns="46038" rIns="92075" bIns="46038"/>
          <a:lstStyle/>
          <a:p>
            <a:pPr algn="ctr"/>
            <a:r>
              <a:rPr lang="zh-CN" altLang="en-US" sz="2000">
                <a:solidFill>
                  <a:schemeClr val="hlink"/>
                </a:solidFill>
              </a:rPr>
              <a:t>满足标准的要求</a:t>
            </a:r>
            <a:endParaRPr lang="zh-CN" altLang="en-US" sz="2000">
              <a:solidFill>
                <a:schemeClr val="hlink"/>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4" name="Text Box 4"/>
          <p:cNvSpPr txBox="1">
            <a:spLocks noChangeArrowheads="1"/>
          </p:cNvSpPr>
          <p:nvPr/>
        </p:nvSpPr>
        <p:spPr bwMode="auto">
          <a:xfrm>
            <a:off x="990600" y="762000"/>
            <a:ext cx="1562100" cy="900113"/>
          </a:xfrm>
          <a:prstGeom prst="rect">
            <a:avLst/>
          </a:prstGeom>
          <a:solidFill>
            <a:srgbClr val="FFFFCC"/>
          </a:solidFill>
          <a:ln w="9525">
            <a:solidFill>
              <a:schemeClr val="tx1"/>
            </a:solidFill>
            <a:miter lim="800000"/>
          </a:ln>
        </p:spPr>
        <p:txBody>
          <a:bodyPr lIns="0" tIns="0" rIns="0" bIns="0"/>
          <a:lstStyle/>
          <a:p>
            <a:pPr eaLnBrk="0" hangingPunct="0">
              <a:spcBef>
                <a:spcPct val="0"/>
              </a:spcBef>
              <a:buClrTx/>
              <a:buSzTx/>
              <a:buFontTx/>
              <a:buNone/>
            </a:pPr>
            <a:r>
              <a:rPr kumimoji="0" lang="zh-CN" altLang="en-US" sz="1600">
                <a:solidFill>
                  <a:schemeClr val="hlink"/>
                </a:solidFill>
                <a:latin typeface="Times New Roman" panose="02020603050405020304" charset="0"/>
              </a:rPr>
              <a:t>危险源辨识、风险评价和控制措施的确定</a:t>
            </a:r>
            <a:r>
              <a:rPr kumimoji="0" lang="zh-CN" altLang="en-US" sz="1800"/>
              <a:t> </a:t>
            </a:r>
            <a:endParaRPr kumimoji="0" lang="zh-CN" altLang="en-US" sz="1800"/>
          </a:p>
        </p:txBody>
      </p:sp>
      <p:sp>
        <p:nvSpPr>
          <p:cNvPr id="204805" name="Text Box 5"/>
          <p:cNvSpPr txBox="1">
            <a:spLocks noChangeArrowheads="1"/>
          </p:cNvSpPr>
          <p:nvPr/>
        </p:nvSpPr>
        <p:spPr bwMode="auto">
          <a:xfrm>
            <a:off x="5219700" y="3644900"/>
            <a:ext cx="800100" cy="541338"/>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文件控制</a:t>
            </a:r>
            <a:endParaRPr kumimoji="0" lang="zh-CN" altLang="en-US" sz="1600">
              <a:solidFill>
                <a:schemeClr val="hlink"/>
              </a:solidFill>
              <a:latin typeface="Times New Roman" panose="02020603050405020304" charset="0"/>
            </a:endParaRPr>
          </a:p>
        </p:txBody>
      </p:sp>
      <p:sp>
        <p:nvSpPr>
          <p:cNvPr id="204806" name="Text Box 6"/>
          <p:cNvSpPr txBox="1">
            <a:spLocks noChangeArrowheads="1"/>
          </p:cNvSpPr>
          <p:nvPr/>
        </p:nvSpPr>
        <p:spPr bwMode="auto">
          <a:xfrm>
            <a:off x="4800600" y="2133600"/>
            <a:ext cx="1333500" cy="900113"/>
          </a:xfrm>
          <a:prstGeom prst="rect">
            <a:avLst/>
          </a:prstGeom>
          <a:solidFill>
            <a:srgbClr val="FFFFCC"/>
          </a:solidFill>
          <a:ln w="9525">
            <a:solidFill>
              <a:schemeClr val="tx1"/>
            </a:solidFill>
            <a:miter lim="800000"/>
          </a:ln>
        </p:spPr>
        <p:txBody>
          <a:bodyPr lIns="0" tIns="0" rIns="0" bIns="0"/>
          <a:lstStyle/>
          <a:p>
            <a:pPr eaLnBrk="0" hangingPunct="0">
              <a:spcBef>
                <a:spcPct val="0"/>
              </a:spcBef>
              <a:buClrTx/>
              <a:buSzTx/>
              <a:buFontTx/>
              <a:buNone/>
            </a:pPr>
            <a:r>
              <a:rPr kumimoji="0" lang="zh-CN" altLang="en-US" sz="1600">
                <a:solidFill>
                  <a:schemeClr val="hlink"/>
                </a:solidFill>
                <a:latin typeface="Times New Roman" panose="02020603050405020304" charset="0"/>
              </a:rPr>
              <a:t>资源、作用、职责、责任</a:t>
            </a:r>
            <a:endParaRPr kumimoji="0" lang="zh-CN" altLang="en-US" sz="1600">
              <a:solidFill>
                <a:schemeClr val="hlink"/>
              </a:solidFill>
              <a:latin typeface="Times New Roman" panose="02020603050405020304" charset="0"/>
            </a:endParaRPr>
          </a:p>
          <a:p>
            <a:pPr eaLnBrk="0" hangingPunct="0">
              <a:spcBef>
                <a:spcPct val="0"/>
              </a:spcBef>
              <a:buClrTx/>
              <a:buSzTx/>
              <a:buFontTx/>
              <a:buNone/>
            </a:pPr>
            <a:r>
              <a:rPr kumimoji="0" lang="zh-CN" altLang="en-US" sz="1600">
                <a:solidFill>
                  <a:schemeClr val="hlink"/>
                </a:solidFill>
                <a:latin typeface="Times New Roman" panose="02020603050405020304" charset="0"/>
              </a:rPr>
              <a:t>和权限 </a:t>
            </a:r>
            <a:endParaRPr kumimoji="0" lang="zh-CN" altLang="en-US" sz="1600">
              <a:solidFill>
                <a:schemeClr val="hlink"/>
              </a:solidFill>
              <a:latin typeface="Times New Roman" panose="02020603050405020304" charset="0"/>
            </a:endParaRPr>
          </a:p>
        </p:txBody>
      </p:sp>
      <p:sp>
        <p:nvSpPr>
          <p:cNvPr id="204807" name="Text Box 7"/>
          <p:cNvSpPr txBox="1">
            <a:spLocks noChangeArrowheads="1"/>
          </p:cNvSpPr>
          <p:nvPr/>
        </p:nvSpPr>
        <p:spPr bwMode="auto">
          <a:xfrm>
            <a:off x="5181600" y="914400"/>
            <a:ext cx="914400" cy="747713"/>
          </a:xfrm>
          <a:prstGeom prst="rect">
            <a:avLst/>
          </a:prstGeom>
          <a:solidFill>
            <a:srgbClr val="FFFFCC"/>
          </a:solidFill>
          <a:ln w="9525">
            <a:solidFill>
              <a:schemeClr val="tx1"/>
            </a:solidFill>
            <a:miter lim="800000"/>
          </a:ln>
        </p:spPr>
        <p:txBody>
          <a:bodyPr lIns="0" tIns="0" rIns="0" bIns="0"/>
          <a:lstStyle/>
          <a:p>
            <a:pPr eaLnBrk="0" hangingPunct="0">
              <a:spcBef>
                <a:spcPct val="0"/>
              </a:spcBef>
              <a:buClrTx/>
              <a:buSzTx/>
              <a:buFontTx/>
              <a:buNone/>
            </a:pPr>
            <a:r>
              <a:rPr kumimoji="0" lang="zh-CN" altLang="en-US" sz="1600">
                <a:solidFill>
                  <a:schemeClr val="hlink"/>
                </a:solidFill>
                <a:latin typeface="Times New Roman" panose="02020603050405020304" charset="0"/>
              </a:rPr>
              <a:t>运行控制</a:t>
            </a:r>
            <a:endParaRPr kumimoji="0" lang="zh-CN" altLang="en-US" sz="1600">
              <a:solidFill>
                <a:schemeClr val="hlink"/>
              </a:solidFill>
              <a:latin typeface="Times New Roman" panose="02020603050405020304" charset="0"/>
            </a:endParaRPr>
          </a:p>
          <a:p>
            <a:pPr eaLnBrk="0" hangingPunct="0">
              <a:spcBef>
                <a:spcPct val="0"/>
              </a:spcBef>
              <a:buClrTx/>
              <a:buSzTx/>
              <a:buFontTx/>
              <a:buNone/>
            </a:pPr>
            <a:r>
              <a:rPr kumimoji="0" lang="zh-CN" altLang="en-US" sz="1600">
                <a:solidFill>
                  <a:schemeClr val="hlink"/>
                </a:solidFill>
                <a:latin typeface="Times New Roman" panose="02020603050405020304" charset="0"/>
              </a:rPr>
              <a:t>应急准备和响应</a:t>
            </a:r>
            <a:endParaRPr kumimoji="0" lang="zh-CN" altLang="en-US" sz="1600">
              <a:solidFill>
                <a:schemeClr val="hlink"/>
              </a:solidFill>
              <a:latin typeface="Times New Roman" panose="02020603050405020304" charset="0"/>
            </a:endParaRPr>
          </a:p>
        </p:txBody>
      </p:sp>
      <p:sp>
        <p:nvSpPr>
          <p:cNvPr id="204808" name="Text Box 8"/>
          <p:cNvSpPr txBox="1">
            <a:spLocks noChangeArrowheads="1"/>
          </p:cNvSpPr>
          <p:nvPr/>
        </p:nvSpPr>
        <p:spPr bwMode="auto">
          <a:xfrm>
            <a:off x="6477000" y="3657600"/>
            <a:ext cx="990600" cy="53340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记录</a:t>
            </a:r>
            <a:endParaRPr kumimoji="0" lang="zh-CN" altLang="en-US" sz="1600">
              <a:solidFill>
                <a:schemeClr val="hlink"/>
              </a:solidFill>
              <a:latin typeface="Times New Roman" panose="02020603050405020304" charset="0"/>
            </a:endParaRPr>
          </a:p>
        </p:txBody>
      </p:sp>
      <p:sp>
        <p:nvSpPr>
          <p:cNvPr id="204809" name="Text Box 9"/>
          <p:cNvSpPr txBox="1">
            <a:spLocks noChangeArrowheads="1"/>
          </p:cNvSpPr>
          <p:nvPr/>
        </p:nvSpPr>
        <p:spPr bwMode="auto">
          <a:xfrm>
            <a:off x="6400800" y="2133600"/>
            <a:ext cx="1447800" cy="900113"/>
          </a:xfrm>
          <a:prstGeom prst="rect">
            <a:avLst/>
          </a:prstGeom>
          <a:solidFill>
            <a:srgbClr val="FFFFCC"/>
          </a:solidFill>
          <a:ln w="9525">
            <a:solidFill>
              <a:schemeClr val="tx1"/>
            </a:solidFill>
            <a:miter lim="800000"/>
          </a:ln>
        </p:spPr>
        <p:txBody>
          <a:bodyPr lIns="0" tIns="0" rIns="0" bIns="0"/>
          <a:lstStyle/>
          <a:p>
            <a:pPr eaLnBrk="0" hangingPunct="0">
              <a:spcBef>
                <a:spcPct val="0"/>
              </a:spcBef>
              <a:buClrTx/>
              <a:buSzTx/>
              <a:buFontTx/>
              <a:buNone/>
            </a:pPr>
            <a:r>
              <a:rPr kumimoji="0" lang="zh-CN" altLang="en-US" sz="1600">
                <a:solidFill>
                  <a:schemeClr val="hlink"/>
                </a:solidFill>
                <a:latin typeface="Times New Roman" panose="02020603050405020304" charset="0"/>
              </a:rPr>
              <a:t>事故、事件、不符合纠正与预防措施</a:t>
            </a:r>
            <a:endParaRPr kumimoji="0" lang="zh-CN" altLang="en-US" sz="1600">
              <a:solidFill>
                <a:schemeClr val="hlink"/>
              </a:solidFill>
              <a:latin typeface="Times New Roman" panose="02020603050405020304" charset="0"/>
            </a:endParaRPr>
          </a:p>
        </p:txBody>
      </p:sp>
      <p:sp>
        <p:nvSpPr>
          <p:cNvPr id="204810" name="Text Box 10"/>
          <p:cNvSpPr txBox="1">
            <a:spLocks noChangeArrowheads="1"/>
          </p:cNvSpPr>
          <p:nvPr/>
        </p:nvSpPr>
        <p:spPr bwMode="auto">
          <a:xfrm>
            <a:off x="6516688" y="981075"/>
            <a:ext cx="914400" cy="57150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绩效测量和监视</a:t>
            </a:r>
            <a:endParaRPr kumimoji="0" lang="zh-CN" altLang="en-US" sz="1600">
              <a:solidFill>
                <a:schemeClr val="hlink"/>
              </a:solidFill>
              <a:latin typeface="Times New Roman" panose="02020603050405020304" charset="0"/>
            </a:endParaRPr>
          </a:p>
        </p:txBody>
      </p:sp>
      <p:sp>
        <p:nvSpPr>
          <p:cNvPr id="204811" name="Text Box 11"/>
          <p:cNvSpPr txBox="1">
            <a:spLocks noChangeArrowheads="1"/>
          </p:cNvSpPr>
          <p:nvPr/>
        </p:nvSpPr>
        <p:spPr bwMode="auto">
          <a:xfrm>
            <a:off x="3581400" y="5867400"/>
            <a:ext cx="1676400" cy="34290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2000">
                <a:solidFill>
                  <a:schemeClr val="hlink"/>
                </a:solidFill>
                <a:latin typeface="Times New Roman" panose="02020603050405020304" charset="0"/>
              </a:rPr>
              <a:t>管理评审</a:t>
            </a:r>
            <a:endParaRPr kumimoji="0" lang="zh-CN" altLang="en-US" sz="2000">
              <a:solidFill>
                <a:schemeClr val="hlink"/>
              </a:solidFill>
              <a:latin typeface="Times New Roman" panose="02020603050405020304" charset="0"/>
            </a:endParaRPr>
          </a:p>
        </p:txBody>
      </p:sp>
      <p:sp>
        <p:nvSpPr>
          <p:cNvPr id="204812" name="Text Box 12"/>
          <p:cNvSpPr txBox="1">
            <a:spLocks noChangeArrowheads="1"/>
          </p:cNvSpPr>
          <p:nvPr/>
        </p:nvSpPr>
        <p:spPr bwMode="auto">
          <a:xfrm>
            <a:off x="3563938" y="5084763"/>
            <a:ext cx="1676400" cy="34290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2000">
                <a:solidFill>
                  <a:schemeClr val="hlink"/>
                </a:solidFill>
                <a:latin typeface="Times New Roman" panose="02020603050405020304" charset="0"/>
              </a:rPr>
              <a:t>审    核</a:t>
            </a:r>
            <a:endParaRPr kumimoji="0" lang="zh-CN" altLang="en-US" sz="2000">
              <a:solidFill>
                <a:schemeClr val="hlink"/>
              </a:solidFill>
              <a:latin typeface="Times New Roman" panose="02020603050405020304" charset="0"/>
            </a:endParaRPr>
          </a:p>
        </p:txBody>
      </p:sp>
      <p:sp>
        <p:nvSpPr>
          <p:cNvPr id="204813" name="Text Box 13"/>
          <p:cNvSpPr txBox="1">
            <a:spLocks noChangeArrowheads="1"/>
          </p:cNvSpPr>
          <p:nvPr/>
        </p:nvSpPr>
        <p:spPr bwMode="auto">
          <a:xfrm>
            <a:off x="4038600" y="990600"/>
            <a:ext cx="685800" cy="533400"/>
          </a:xfrm>
          <a:prstGeom prst="rect">
            <a:avLst/>
          </a:prstGeom>
          <a:solidFill>
            <a:srgbClr val="FFFFCC"/>
          </a:solidFill>
          <a:ln w="9525">
            <a:solidFill>
              <a:schemeClr val="tx1"/>
            </a:solidFill>
            <a:miter lim="800000"/>
          </a:ln>
        </p:spPr>
        <p:txBody>
          <a:bodyPr lIns="0" tIns="0" rIns="0" bIns="0"/>
          <a:lstStyle/>
          <a:p>
            <a:pPr eaLnBrk="0" hangingPunct="0">
              <a:spcBef>
                <a:spcPct val="0"/>
              </a:spcBef>
              <a:buClrTx/>
              <a:buSzTx/>
              <a:buFontTx/>
              <a:buNone/>
            </a:pPr>
            <a:r>
              <a:rPr kumimoji="0" lang="zh-CN" altLang="en-US" sz="1600">
                <a:solidFill>
                  <a:schemeClr val="hlink"/>
                </a:solidFill>
                <a:latin typeface="Times New Roman" panose="02020603050405020304" charset="0"/>
              </a:rPr>
              <a:t>方案</a:t>
            </a:r>
            <a:endParaRPr kumimoji="0" lang="zh-CN" altLang="en-US" sz="1600">
              <a:solidFill>
                <a:schemeClr val="hlink"/>
              </a:solidFill>
              <a:latin typeface="Times New Roman" panose="02020603050405020304" charset="0"/>
            </a:endParaRPr>
          </a:p>
        </p:txBody>
      </p:sp>
      <p:sp>
        <p:nvSpPr>
          <p:cNvPr id="204814" name="Text Box 14"/>
          <p:cNvSpPr txBox="1">
            <a:spLocks noChangeArrowheads="1"/>
          </p:cNvSpPr>
          <p:nvPr/>
        </p:nvSpPr>
        <p:spPr bwMode="auto">
          <a:xfrm>
            <a:off x="2971800" y="990600"/>
            <a:ext cx="685800" cy="53340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目    标</a:t>
            </a:r>
            <a:endParaRPr kumimoji="0" lang="zh-CN" altLang="en-US" sz="1600">
              <a:solidFill>
                <a:schemeClr val="hlink"/>
              </a:solidFill>
              <a:latin typeface="Times New Roman" panose="02020603050405020304" charset="0"/>
            </a:endParaRPr>
          </a:p>
        </p:txBody>
      </p:sp>
      <p:sp>
        <p:nvSpPr>
          <p:cNvPr id="204815" name="Text Box 15"/>
          <p:cNvSpPr txBox="1">
            <a:spLocks noChangeArrowheads="1"/>
          </p:cNvSpPr>
          <p:nvPr/>
        </p:nvSpPr>
        <p:spPr bwMode="auto">
          <a:xfrm>
            <a:off x="1447800" y="2438400"/>
            <a:ext cx="736600" cy="436563"/>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方针</a:t>
            </a:r>
            <a:endParaRPr kumimoji="0" lang="zh-CN" altLang="en-US" sz="1600">
              <a:solidFill>
                <a:schemeClr val="hlink"/>
              </a:solidFill>
              <a:latin typeface="Times New Roman" panose="02020603050405020304" charset="0"/>
            </a:endParaRPr>
          </a:p>
        </p:txBody>
      </p:sp>
      <p:sp>
        <p:nvSpPr>
          <p:cNvPr id="204816" name="Text Box 16"/>
          <p:cNvSpPr txBox="1">
            <a:spLocks noChangeArrowheads="1"/>
          </p:cNvSpPr>
          <p:nvPr/>
        </p:nvSpPr>
        <p:spPr bwMode="auto">
          <a:xfrm>
            <a:off x="2916238" y="2420938"/>
            <a:ext cx="1160462" cy="66675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法律法规和其他要求</a:t>
            </a:r>
            <a:r>
              <a:rPr kumimoji="0" lang="zh-CN" altLang="en-US"/>
              <a:t> </a:t>
            </a:r>
            <a:endParaRPr kumimoji="0" lang="zh-CN" altLang="en-US"/>
          </a:p>
        </p:txBody>
      </p:sp>
      <p:sp>
        <p:nvSpPr>
          <p:cNvPr id="204818" name="Line 18"/>
          <p:cNvSpPr>
            <a:spLocks noChangeShapeType="1"/>
          </p:cNvSpPr>
          <p:nvPr/>
        </p:nvSpPr>
        <p:spPr bwMode="auto">
          <a:xfrm>
            <a:off x="3695700" y="1265238"/>
            <a:ext cx="342900" cy="1587"/>
          </a:xfrm>
          <a:prstGeom prst="line">
            <a:avLst/>
          </a:prstGeom>
          <a:noFill/>
          <a:ln w="9525">
            <a:solidFill>
              <a:schemeClr val="tx1"/>
            </a:solidFill>
            <a:round/>
            <a:tailEnd type="triangle" w="med" len="med"/>
          </a:ln>
        </p:spPr>
        <p:txBody>
          <a:bodyPr/>
          <a:lstStyle/>
          <a:p>
            <a:endParaRPr lang="zh-CN" altLang="en-US"/>
          </a:p>
        </p:txBody>
      </p:sp>
      <p:sp>
        <p:nvSpPr>
          <p:cNvPr id="204819" name="Line 19"/>
          <p:cNvSpPr>
            <a:spLocks noChangeShapeType="1"/>
          </p:cNvSpPr>
          <p:nvPr/>
        </p:nvSpPr>
        <p:spPr bwMode="auto">
          <a:xfrm>
            <a:off x="4724400" y="1265238"/>
            <a:ext cx="457200" cy="1587"/>
          </a:xfrm>
          <a:prstGeom prst="line">
            <a:avLst/>
          </a:prstGeom>
          <a:noFill/>
          <a:ln w="9525">
            <a:solidFill>
              <a:schemeClr val="tx1"/>
            </a:solidFill>
            <a:round/>
            <a:tailEnd type="triangle" w="med" len="med"/>
          </a:ln>
        </p:spPr>
        <p:txBody>
          <a:bodyPr/>
          <a:lstStyle/>
          <a:p>
            <a:endParaRPr lang="zh-CN" altLang="en-US"/>
          </a:p>
        </p:txBody>
      </p:sp>
      <p:sp>
        <p:nvSpPr>
          <p:cNvPr id="204820" name="Line 20"/>
          <p:cNvSpPr>
            <a:spLocks noChangeShapeType="1"/>
          </p:cNvSpPr>
          <p:nvPr/>
        </p:nvSpPr>
        <p:spPr bwMode="auto">
          <a:xfrm>
            <a:off x="6096000" y="1295400"/>
            <a:ext cx="342900" cy="1588"/>
          </a:xfrm>
          <a:prstGeom prst="line">
            <a:avLst/>
          </a:prstGeom>
          <a:noFill/>
          <a:ln w="9525">
            <a:solidFill>
              <a:schemeClr val="tx1"/>
            </a:solidFill>
            <a:round/>
            <a:tailEnd type="triangle" w="med" len="med"/>
          </a:ln>
        </p:spPr>
        <p:txBody>
          <a:bodyPr/>
          <a:lstStyle/>
          <a:p>
            <a:endParaRPr lang="zh-CN" altLang="en-US"/>
          </a:p>
        </p:txBody>
      </p:sp>
      <p:sp>
        <p:nvSpPr>
          <p:cNvPr id="204821" name="Line 21"/>
          <p:cNvSpPr>
            <a:spLocks noChangeShapeType="1"/>
          </p:cNvSpPr>
          <p:nvPr/>
        </p:nvSpPr>
        <p:spPr bwMode="auto">
          <a:xfrm flipV="1">
            <a:off x="6934200" y="1600200"/>
            <a:ext cx="1588" cy="495300"/>
          </a:xfrm>
          <a:prstGeom prst="line">
            <a:avLst/>
          </a:prstGeom>
          <a:noFill/>
          <a:ln w="9525">
            <a:solidFill>
              <a:schemeClr val="tx1"/>
            </a:solidFill>
            <a:round/>
            <a:tailEnd type="triangle" w="med" len="med"/>
          </a:ln>
        </p:spPr>
        <p:txBody>
          <a:bodyPr/>
          <a:lstStyle/>
          <a:p>
            <a:endParaRPr lang="zh-CN" altLang="en-US"/>
          </a:p>
        </p:txBody>
      </p:sp>
      <p:sp>
        <p:nvSpPr>
          <p:cNvPr id="204822" name="Line 22"/>
          <p:cNvSpPr>
            <a:spLocks noChangeShapeType="1"/>
          </p:cNvSpPr>
          <p:nvPr/>
        </p:nvSpPr>
        <p:spPr bwMode="auto">
          <a:xfrm flipV="1">
            <a:off x="6934200" y="3048000"/>
            <a:ext cx="1588" cy="685800"/>
          </a:xfrm>
          <a:prstGeom prst="line">
            <a:avLst/>
          </a:prstGeom>
          <a:noFill/>
          <a:ln w="9525">
            <a:solidFill>
              <a:schemeClr val="tx1"/>
            </a:solidFill>
            <a:round/>
            <a:tailEnd type="triangle" w="med" len="med"/>
          </a:ln>
        </p:spPr>
        <p:txBody>
          <a:bodyPr/>
          <a:lstStyle/>
          <a:p>
            <a:endParaRPr lang="zh-CN" altLang="en-US"/>
          </a:p>
        </p:txBody>
      </p:sp>
      <p:sp>
        <p:nvSpPr>
          <p:cNvPr id="204823" name="Line 23"/>
          <p:cNvSpPr>
            <a:spLocks noChangeShapeType="1"/>
          </p:cNvSpPr>
          <p:nvPr/>
        </p:nvSpPr>
        <p:spPr bwMode="auto">
          <a:xfrm flipV="1">
            <a:off x="5651500" y="3068638"/>
            <a:ext cx="1588" cy="609600"/>
          </a:xfrm>
          <a:prstGeom prst="line">
            <a:avLst/>
          </a:prstGeom>
          <a:noFill/>
          <a:ln w="9525">
            <a:solidFill>
              <a:schemeClr val="tx1"/>
            </a:solidFill>
            <a:round/>
            <a:tailEnd type="triangle" w="med" len="med"/>
          </a:ln>
        </p:spPr>
        <p:txBody>
          <a:bodyPr/>
          <a:lstStyle/>
          <a:p>
            <a:endParaRPr lang="zh-CN" altLang="en-US"/>
          </a:p>
        </p:txBody>
      </p:sp>
      <p:sp>
        <p:nvSpPr>
          <p:cNvPr id="204825" name="Line 25"/>
          <p:cNvSpPr>
            <a:spLocks noChangeShapeType="1"/>
          </p:cNvSpPr>
          <p:nvPr/>
        </p:nvSpPr>
        <p:spPr bwMode="auto">
          <a:xfrm>
            <a:off x="5638800" y="1676400"/>
            <a:ext cx="1588" cy="395288"/>
          </a:xfrm>
          <a:prstGeom prst="line">
            <a:avLst/>
          </a:prstGeom>
          <a:noFill/>
          <a:ln w="9525">
            <a:solidFill>
              <a:schemeClr val="tx1"/>
            </a:solidFill>
            <a:round/>
            <a:tailEnd type="triangle" w="med" len="med"/>
          </a:ln>
        </p:spPr>
        <p:txBody>
          <a:bodyPr/>
          <a:lstStyle/>
          <a:p>
            <a:endParaRPr lang="zh-CN" altLang="en-US"/>
          </a:p>
        </p:txBody>
      </p:sp>
      <p:sp>
        <p:nvSpPr>
          <p:cNvPr id="204826" name="Line 26"/>
          <p:cNvSpPr>
            <a:spLocks noChangeShapeType="1"/>
          </p:cNvSpPr>
          <p:nvPr/>
        </p:nvSpPr>
        <p:spPr bwMode="auto">
          <a:xfrm>
            <a:off x="1763713" y="4652963"/>
            <a:ext cx="5334000" cy="0"/>
          </a:xfrm>
          <a:prstGeom prst="line">
            <a:avLst/>
          </a:prstGeom>
          <a:noFill/>
          <a:ln w="9525">
            <a:solidFill>
              <a:schemeClr val="tx1"/>
            </a:solidFill>
            <a:round/>
          </a:ln>
        </p:spPr>
        <p:txBody>
          <a:bodyPr/>
          <a:lstStyle/>
          <a:p>
            <a:endParaRPr lang="zh-CN" altLang="en-US"/>
          </a:p>
        </p:txBody>
      </p:sp>
      <p:sp>
        <p:nvSpPr>
          <p:cNvPr id="204830" name="Line 30"/>
          <p:cNvSpPr>
            <a:spLocks noChangeShapeType="1"/>
          </p:cNvSpPr>
          <p:nvPr/>
        </p:nvSpPr>
        <p:spPr bwMode="auto">
          <a:xfrm flipH="1">
            <a:off x="2195513" y="2708275"/>
            <a:ext cx="736600" cy="3175"/>
          </a:xfrm>
          <a:prstGeom prst="line">
            <a:avLst/>
          </a:prstGeom>
          <a:noFill/>
          <a:ln w="9525">
            <a:solidFill>
              <a:schemeClr val="tx1"/>
            </a:solidFill>
            <a:round/>
            <a:tailEnd type="triangle" w="med" len="med"/>
          </a:ln>
        </p:spPr>
        <p:txBody>
          <a:bodyPr/>
          <a:lstStyle/>
          <a:p>
            <a:endParaRPr lang="zh-CN" altLang="en-US"/>
          </a:p>
        </p:txBody>
      </p:sp>
      <p:grpSp>
        <p:nvGrpSpPr>
          <p:cNvPr id="204839" name="Group 39"/>
          <p:cNvGrpSpPr/>
          <p:nvPr/>
        </p:nvGrpSpPr>
        <p:grpSpPr bwMode="auto">
          <a:xfrm>
            <a:off x="1835150" y="2781300"/>
            <a:ext cx="5295900" cy="1852613"/>
            <a:chOff x="1248" y="2160"/>
            <a:chExt cx="3096" cy="879"/>
          </a:xfrm>
        </p:grpSpPr>
        <p:sp>
          <p:nvSpPr>
            <p:cNvPr id="204824" name="Line 24"/>
            <p:cNvSpPr>
              <a:spLocks noChangeShapeType="1"/>
            </p:cNvSpPr>
            <p:nvPr/>
          </p:nvSpPr>
          <p:spPr bwMode="auto">
            <a:xfrm>
              <a:off x="3480" y="2789"/>
              <a:ext cx="0" cy="25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04827" name="Line 27"/>
            <p:cNvSpPr>
              <a:spLocks noChangeShapeType="1"/>
            </p:cNvSpPr>
            <p:nvPr/>
          </p:nvSpPr>
          <p:spPr bwMode="auto">
            <a:xfrm>
              <a:off x="4344" y="2789"/>
              <a:ext cx="0" cy="250"/>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04829" name="Line 29"/>
            <p:cNvSpPr>
              <a:spLocks noChangeShapeType="1"/>
            </p:cNvSpPr>
            <p:nvPr/>
          </p:nvSpPr>
          <p:spPr bwMode="auto">
            <a:xfrm>
              <a:off x="1248" y="2160"/>
              <a:ext cx="0" cy="879"/>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04831" name="Line 31"/>
            <p:cNvSpPr>
              <a:spLocks noChangeShapeType="1"/>
            </p:cNvSpPr>
            <p:nvPr/>
          </p:nvSpPr>
          <p:spPr bwMode="auto">
            <a:xfrm>
              <a:off x="2112" y="2304"/>
              <a:ext cx="0" cy="735"/>
            </a:xfrm>
            <a:prstGeom prst="line">
              <a:avLst/>
            </a:prstGeom>
            <a:noFill/>
            <a:ln w="9525">
              <a:solidFill>
                <a:schemeClr val="tx1"/>
              </a:solidFill>
              <a:round/>
              <a:headEnd type="triangle" w="med" len="med"/>
              <a:tailEnd type="triangle" w="med" len="med"/>
            </a:ln>
          </p:spPr>
          <p:txBody>
            <a:bodyPr/>
            <a:lstStyle/>
            <a:p>
              <a:endParaRPr lang="zh-CN" altLang="en-US"/>
            </a:p>
          </p:txBody>
        </p:sp>
      </p:grpSp>
      <p:grpSp>
        <p:nvGrpSpPr>
          <p:cNvPr id="204838" name="Group 38"/>
          <p:cNvGrpSpPr/>
          <p:nvPr/>
        </p:nvGrpSpPr>
        <p:grpSpPr bwMode="auto">
          <a:xfrm>
            <a:off x="1981200" y="1219200"/>
            <a:ext cx="1371600" cy="1189038"/>
            <a:chOff x="1248" y="1229"/>
            <a:chExt cx="864" cy="749"/>
          </a:xfrm>
        </p:grpSpPr>
        <p:sp>
          <p:nvSpPr>
            <p:cNvPr id="204817" name="Line 17"/>
            <p:cNvSpPr>
              <a:spLocks noChangeShapeType="1"/>
            </p:cNvSpPr>
            <p:nvPr/>
          </p:nvSpPr>
          <p:spPr bwMode="auto">
            <a:xfrm>
              <a:off x="1608" y="1229"/>
              <a:ext cx="288" cy="0"/>
            </a:xfrm>
            <a:prstGeom prst="line">
              <a:avLst/>
            </a:prstGeom>
            <a:noFill/>
            <a:ln w="9525">
              <a:solidFill>
                <a:schemeClr val="tx1"/>
              </a:solidFill>
              <a:round/>
              <a:tailEnd type="triangle" w="med" len="med"/>
            </a:ln>
          </p:spPr>
          <p:txBody>
            <a:bodyPr/>
            <a:lstStyle/>
            <a:p>
              <a:endParaRPr lang="zh-CN" altLang="en-US"/>
            </a:p>
          </p:txBody>
        </p:sp>
        <p:sp>
          <p:nvSpPr>
            <p:cNvPr id="204828" name="Line 28"/>
            <p:cNvSpPr>
              <a:spLocks noChangeShapeType="1"/>
            </p:cNvSpPr>
            <p:nvPr/>
          </p:nvSpPr>
          <p:spPr bwMode="auto">
            <a:xfrm>
              <a:off x="1248" y="1479"/>
              <a:ext cx="0" cy="499"/>
            </a:xfrm>
            <a:prstGeom prst="line">
              <a:avLst/>
            </a:prstGeom>
            <a:noFill/>
            <a:ln w="9525">
              <a:solidFill>
                <a:schemeClr val="tx1"/>
              </a:solidFill>
              <a:round/>
              <a:headEnd type="triangle" w="med" len="med"/>
              <a:tailEnd type="triangle" w="med" len="med"/>
            </a:ln>
          </p:spPr>
          <p:txBody>
            <a:bodyPr/>
            <a:lstStyle/>
            <a:p>
              <a:endParaRPr lang="zh-CN" altLang="en-US"/>
            </a:p>
          </p:txBody>
        </p:sp>
        <p:grpSp>
          <p:nvGrpSpPr>
            <p:cNvPr id="204837" name="Group 37"/>
            <p:cNvGrpSpPr/>
            <p:nvPr/>
          </p:nvGrpSpPr>
          <p:grpSpPr bwMode="auto">
            <a:xfrm>
              <a:off x="1464" y="1479"/>
              <a:ext cx="648" cy="499"/>
              <a:chOff x="1464" y="1479"/>
              <a:chExt cx="648" cy="499"/>
            </a:xfrm>
          </p:grpSpPr>
          <p:sp>
            <p:nvSpPr>
              <p:cNvPr id="204832" name="Line 32"/>
              <p:cNvSpPr>
                <a:spLocks noChangeShapeType="1"/>
              </p:cNvSpPr>
              <p:nvPr/>
            </p:nvSpPr>
            <p:spPr bwMode="auto">
              <a:xfrm flipV="1">
                <a:off x="1464" y="1479"/>
                <a:ext cx="0" cy="249"/>
              </a:xfrm>
              <a:prstGeom prst="line">
                <a:avLst/>
              </a:prstGeom>
              <a:noFill/>
              <a:ln w="9525">
                <a:solidFill>
                  <a:schemeClr val="tx1"/>
                </a:solidFill>
                <a:round/>
                <a:tailEnd type="triangle" w="med" len="med"/>
              </a:ln>
            </p:spPr>
            <p:txBody>
              <a:bodyPr/>
              <a:lstStyle/>
              <a:p>
                <a:endParaRPr lang="zh-CN" altLang="en-US"/>
              </a:p>
            </p:txBody>
          </p:sp>
          <p:sp>
            <p:nvSpPr>
              <p:cNvPr id="204833" name="Line 33"/>
              <p:cNvSpPr>
                <a:spLocks noChangeShapeType="1"/>
              </p:cNvSpPr>
              <p:nvPr/>
            </p:nvSpPr>
            <p:spPr bwMode="auto">
              <a:xfrm>
                <a:off x="1464" y="1728"/>
                <a:ext cx="648" cy="0"/>
              </a:xfrm>
              <a:prstGeom prst="line">
                <a:avLst/>
              </a:prstGeom>
              <a:noFill/>
              <a:ln w="9525">
                <a:solidFill>
                  <a:schemeClr val="tx1"/>
                </a:solidFill>
                <a:round/>
              </a:ln>
            </p:spPr>
            <p:txBody>
              <a:bodyPr/>
              <a:lstStyle/>
              <a:p>
                <a:endParaRPr lang="zh-CN" altLang="en-US"/>
              </a:p>
            </p:txBody>
          </p:sp>
          <p:sp>
            <p:nvSpPr>
              <p:cNvPr id="204834" name="Line 34"/>
              <p:cNvSpPr>
                <a:spLocks noChangeShapeType="1"/>
              </p:cNvSpPr>
              <p:nvPr/>
            </p:nvSpPr>
            <p:spPr bwMode="auto">
              <a:xfrm>
                <a:off x="2112" y="1728"/>
                <a:ext cx="0" cy="250"/>
              </a:xfrm>
              <a:prstGeom prst="line">
                <a:avLst/>
              </a:prstGeom>
              <a:noFill/>
              <a:ln w="9525">
                <a:solidFill>
                  <a:schemeClr val="tx1"/>
                </a:solidFill>
                <a:round/>
                <a:tailEnd type="triangle" w="med" len="med"/>
              </a:ln>
            </p:spPr>
            <p:txBody>
              <a:bodyPr/>
              <a:lstStyle/>
              <a:p>
                <a:endParaRPr lang="zh-CN" altLang="en-US"/>
              </a:p>
            </p:txBody>
          </p:sp>
        </p:grpSp>
      </p:grpSp>
      <p:sp>
        <p:nvSpPr>
          <p:cNvPr id="204835" name="Line 35"/>
          <p:cNvSpPr>
            <a:spLocks noChangeShapeType="1"/>
          </p:cNvSpPr>
          <p:nvPr/>
        </p:nvSpPr>
        <p:spPr bwMode="auto">
          <a:xfrm>
            <a:off x="4427538" y="4652963"/>
            <a:ext cx="1587" cy="395287"/>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04836" name="Line 36"/>
          <p:cNvSpPr>
            <a:spLocks noChangeShapeType="1"/>
          </p:cNvSpPr>
          <p:nvPr/>
        </p:nvSpPr>
        <p:spPr bwMode="auto">
          <a:xfrm>
            <a:off x="4427538" y="5445125"/>
            <a:ext cx="1587" cy="396875"/>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342018" name="Text Box 2"/>
          <p:cNvSpPr txBox="1">
            <a:spLocks noChangeArrowheads="1"/>
          </p:cNvSpPr>
          <p:nvPr/>
        </p:nvSpPr>
        <p:spPr bwMode="auto">
          <a:xfrm>
            <a:off x="2843213" y="3429000"/>
            <a:ext cx="1160462" cy="666750"/>
          </a:xfrm>
          <a:prstGeom prst="rect">
            <a:avLst/>
          </a:prstGeom>
          <a:solidFill>
            <a:srgbClr val="FFFFCC"/>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sz="1600">
                <a:solidFill>
                  <a:schemeClr val="hlink"/>
                </a:solidFill>
                <a:latin typeface="Times New Roman" panose="02020603050405020304" charset="0"/>
              </a:rPr>
              <a:t>合规性评价</a:t>
            </a:r>
            <a:r>
              <a:rPr kumimoji="0" lang="zh-CN" altLang="en-US"/>
              <a:t> </a:t>
            </a:r>
            <a:endParaRPr kumimoji="0" lang="zh-CN" altLang="en-US"/>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checkerboard(across)">
                                      <p:cBhvr>
                                        <p:cTn id="7" dur="500"/>
                                        <p:tgtEl>
                                          <p:spTgt spid="204804"/>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par>
                          <p:cTn id="8" fill="hold">
                            <p:stCondLst>
                              <p:cond delay="500"/>
                            </p:stCondLst>
                            <p:childTnLst>
                              <p:par>
                                <p:cTn id="9" presetID="12" presetClass="entr" presetSubtype="4" fill="hold" nodeType="afterEffect">
                                  <p:stCondLst>
                                    <p:cond delay="500"/>
                                  </p:stCondLst>
                                  <p:childTnLst>
                                    <p:set>
                                      <p:cBhvr>
                                        <p:cTn id="10" dur="1" fill="hold">
                                          <p:stCondLst>
                                            <p:cond delay="0"/>
                                          </p:stCondLst>
                                        </p:cTn>
                                        <p:tgtEl>
                                          <p:spTgt spid="204838"/>
                                        </p:tgtEl>
                                        <p:attrNameLst>
                                          <p:attrName>style.visibility</p:attrName>
                                        </p:attrNameLst>
                                      </p:cBhvr>
                                      <p:to>
                                        <p:strVal val="visible"/>
                                      </p:to>
                                    </p:set>
                                    <p:animEffect transition="in" filter="slide(fromBottom)">
                                      <p:cBhvr>
                                        <p:cTn id="11" dur="500"/>
                                        <p:tgtEl>
                                          <p:spTgt spid="20483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04815"/>
                                        </p:tgtEl>
                                        <p:attrNameLst>
                                          <p:attrName>style.visibility</p:attrName>
                                        </p:attrNameLst>
                                      </p:cBhvr>
                                      <p:to>
                                        <p:strVal val="visible"/>
                                      </p:to>
                                    </p:set>
                                    <p:animEffect transition="in" filter="checkerboard(across)">
                                      <p:cBhvr>
                                        <p:cTn id="16" dur="500"/>
                                        <p:tgtEl>
                                          <p:spTgt spid="2048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04816"/>
                                        </p:tgtEl>
                                        <p:attrNameLst>
                                          <p:attrName>style.visibility</p:attrName>
                                        </p:attrNameLst>
                                      </p:cBhvr>
                                      <p:to>
                                        <p:strVal val="visible"/>
                                      </p:to>
                                    </p:set>
                                    <p:animEffect transition="in" filter="checkerboard(across)">
                                      <p:cBhvr>
                                        <p:cTn id="21" dur="500"/>
                                        <p:tgtEl>
                                          <p:spTgt spid="204816"/>
                                        </p:tgtEl>
                                      </p:cBhvr>
                                    </p:animEffect>
                                  </p:childTnLst>
                                </p:cTn>
                              </p:par>
                            </p:childTnLst>
                          </p:cTn>
                        </p:par>
                        <p:par>
                          <p:cTn id="22" fill="hold">
                            <p:stCondLst>
                              <p:cond delay="500"/>
                            </p:stCondLst>
                            <p:childTnLst>
                              <p:par>
                                <p:cTn id="23" presetID="12" presetClass="entr" presetSubtype="4" fill="hold" grpId="0" nodeType="afterEffect">
                                  <p:stCondLst>
                                    <p:cond delay="500"/>
                                  </p:stCondLst>
                                  <p:childTnLst>
                                    <p:set>
                                      <p:cBhvr>
                                        <p:cTn id="24" dur="1" fill="hold">
                                          <p:stCondLst>
                                            <p:cond delay="0"/>
                                          </p:stCondLst>
                                        </p:cTn>
                                        <p:tgtEl>
                                          <p:spTgt spid="204830"/>
                                        </p:tgtEl>
                                        <p:attrNameLst>
                                          <p:attrName>style.visibility</p:attrName>
                                        </p:attrNameLst>
                                      </p:cBhvr>
                                      <p:to>
                                        <p:strVal val="visible"/>
                                      </p:to>
                                    </p:set>
                                    <p:animEffect transition="in" filter="slide(fromBottom)">
                                      <p:cBhvr>
                                        <p:cTn id="25" dur="500"/>
                                        <p:tgtEl>
                                          <p:spTgt spid="20483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04814"/>
                                        </p:tgtEl>
                                        <p:attrNameLst>
                                          <p:attrName>style.visibility</p:attrName>
                                        </p:attrNameLst>
                                      </p:cBhvr>
                                      <p:to>
                                        <p:strVal val="visible"/>
                                      </p:to>
                                    </p:set>
                                    <p:animEffect transition="in" filter="checkerboard(across)">
                                      <p:cBhvr>
                                        <p:cTn id="30" dur="500"/>
                                        <p:tgtEl>
                                          <p:spTgt spid="204814"/>
                                        </p:tgtEl>
                                      </p:cBhvr>
                                    </p:animEffect>
                                  </p:childTnLst>
                                </p:cTn>
                              </p:par>
                            </p:childTnLst>
                          </p:cTn>
                        </p:par>
                        <p:par>
                          <p:cTn id="31" fill="hold">
                            <p:stCondLst>
                              <p:cond delay="500"/>
                            </p:stCondLst>
                            <p:childTnLst>
                              <p:par>
                                <p:cTn id="32" presetID="12" presetClass="entr" presetSubtype="2" fill="hold" grpId="0" nodeType="afterEffect">
                                  <p:stCondLst>
                                    <p:cond delay="500"/>
                                  </p:stCondLst>
                                  <p:childTnLst>
                                    <p:set>
                                      <p:cBhvr>
                                        <p:cTn id="33" dur="1" fill="hold">
                                          <p:stCondLst>
                                            <p:cond delay="0"/>
                                          </p:stCondLst>
                                        </p:cTn>
                                        <p:tgtEl>
                                          <p:spTgt spid="204818"/>
                                        </p:tgtEl>
                                        <p:attrNameLst>
                                          <p:attrName>style.visibility</p:attrName>
                                        </p:attrNameLst>
                                      </p:cBhvr>
                                      <p:to>
                                        <p:strVal val="visible"/>
                                      </p:to>
                                    </p:set>
                                    <p:animEffect transition="in" filter="slide(fromRight)">
                                      <p:cBhvr>
                                        <p:cTn id="34" dur="500"/>
                                        <p:tgtEl>
                                          <p:spTgt spid="20481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04813"/>
                                        </p:tgtEl>
                                        <p:attrNameLst>
                                          <p:attrName>style.visibility</p:attrName>
                                        </p:attrNameLst>
                                      </p:cBhvr>
                                      <p:to>
                                        <p:strVal val="visible"/>
                                      </p:to>
                                    </p:set>
                                    <p:animEffect transition="in" filter="checkerboard(across)">
                                      <p:cBhvr>
                                        <p:cTn id="39" dur="500"/>
                                        <p:tgtEl>
                                          <p:spTgt spid="204813"/>
                                        </p:tgtEl>
                                      </p:cBhvr>
                                    </p:animEffect>
                                  </p:childTnLst>
                                </p:cTn>
                              </p:par>
                            </p:childTnLst>
                          </p:cTn>
                        </p:par>
                        <p:par>
                          <p:cTn id="40" fill="hold">
                            <p:stCondLst>
                              <p:cond delay="500"/>
                            </p:stCondLst>
                            <p:childTnLst>
                              <p:par>
                                <p:cTn id="41" presetID="12" presetClass="entr" presetSubtype="4" fill="hold" grpId="0" nodeType="afterEffect">
                                  <p:stCondLst>
                                    <p:cond delay="300"/>
                                  </p:stCondLst>
                                  <p:childTnLst>
                                    <p:set>
                                      <p:cBhvr>
                                        <p:cTn id="42" dur="1" fill="hold">
                                          <p:stCondLst>
                                            <p:cond delay="0"/>
                                          </p:stCondLst>
                                        </p:cTn>
                                        <p:tgtEl>
                                          <p:spTgt spid="204819"/>
                                        </p:tgtEl>
                                        <p:attrNameLst>
                                          <p:attrName>style.visibility</p:attrName>
                                        </p:attrNameLst>
                                      </p:cBhvr>
                                      <p:to>
                                        <p:strVal val="visible"/>
                                      </p:to>
                                    </p:set>
                                    <p:animEffect transition="in" filter="slide(fromBottom)">
                                      <p:cBhvr>
                                        <p:cTn id="43" dur="500"/>
                                        <p:tgtEl>
                                          <p:spTgt spid="20481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checkerboard(across)">
                                      <p:cBhvr>
                                        <p:cTn id="48" dur="500"/>
                                        <p:tgtEl>
                                          <p:spTgt spid="204807"/>
                                        </p:tgtEl>
                                      </p:cBhvr>
                                    </p:animEffect>
                                  </p:childTnLst>
                                </p:cTn>
                              </p:par>
                            </p:childTnLst>
                          </p:cTn>
                        </p:par>
                        <p:par>
                          <p:cTn id="49" fill="hold">
                            <p:stCondLst>
                              <p:cond delay="500"/>
                            </p:stCondLst>
                            <p:childTnLst>
                              <p:par>
                                <p:cTn id="50" presetID="12" presetClass="entr" presetSubtype="4" fill="hold" grpId="0" nodeType="afterEffect">
                                  <p:stCondLst>
                                    <p:cond delay="300"/>
                                  </p:stCondLst>
                                  <p:childTnLst>
                                    <p:set>
                                      <p:cBhvr>
                                        <p:cTn id="51" dur="1" fill="hold">
                                          <p:stCondLst>
                                            <p:cond delay="0"/>
                                          </p:stCondLst>
                                        </p:cTn>
                                        <p:tgtEl>
                                          <p:spTgt spid="204820"/>
                                        </p:tgtEl>
                                        <p:attrNameLst>
                                          <p:attrName>style.visibility</p:attrName>
                                        </p:attrNameLst>
                                      </p:cBhvr>
                                      <p:to>
                                        <p:strVal val="visible"/>
                                      </p:to>
                                    </p:set>
                                    <p:animEffect transition="in" filter="slide(fromBottom)">
                                      <p:cBhvr>
                                        <p:cTn id="52" dur="500"/>
                                        <p:tgtEl>
                                          <p:spTgt spid="204820"/>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204810"/>
                                        </p:tgtEl>
                                        <p:attrNameLst>
                                          <p:attrName>style.visibility</p:attrName>
                                        </p:attrNameLst>
                                      </p:cBhvr>
                                      <p:to>
                                        <p:strVal val="visible"/>
                                      </p:to>
                                    </p:set>
                                    <p:anim calcmode="lin" valueType="num">
                                      <p:cBhvr>
                                        <p:cTn id="57" dur="1000" fill="hold"/>
                                        <p:tgtEl>
                                          <p:spTgt spid="204810"/>
                                        </p:tgtEl>
                                        <p:attrNameLst>
                                          <p:attrName>ppt_w</p:attrName>
                                        </p:attrNameLst>
                                      </p:cBhvr>
                                      <p:tavLst>
                                        <p:tav tm="0">
                                          <p:val>
                                            <p:fltVal val="0"/>
                                          </p:val>
                                        </p:tav>
                                        <p:tav tm="100000">
                                          <p:val>
                                            <p:strVal val="#ppt_w"/>
                                          </p:val>
                                        </p:tav>
                                      </p:tavLst>
                                    </p:anim>
                                    <p:anim calcmode="lin" valueType="num">
                                      <p:cBhvr>
                                        <p:cTn id="58" dur="1000" fill="hold"/>
                                        <p:tgtEl>
                                          <p:spTgt spid="204810"/>
                                        </p:tgtEl>
                                        <p:attrNameLst>
                                          <p:attrName>ppt_h</p:attrName>
                                        </p:attrNameLst>
                                      </p:cBhvr>
                                      <p:tavLst>
                                        <p:tav tm="0">
                                          <p:val>
                                            <p:fltVal val="0"/>
                                          </p:val>
                                        </p:tav>
                                        <p:tav tm="100000">
                                          <p:val>
                                            <p:strVal val="#ppt_h"/>
                                          </p:val>
                                        </p:tav>
                                      </p:tavLst>
                                    </p:anim>
                                    <p:anim calcmode="lin" valueType="num">
                                      <p:cBhvr>
                                        <p:cTn id="59" dur="1000" fill="hold"/>
                                        <p:tgtEl>
                                          <p:spTgt spid="20481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048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par>
                          <p:cTn id="61" fill="hold">
                            <p:stCondLst>
                              <p:cond delay="1000"/>
                            </p:stCondLst>
                            <p:childTnLst>
                              <p:par>
                                <p:cTn id="62" presetID="12" presetClass="entr" presetSubtype="4" fill="hold" grpId="0" nodeType="afterEffect">
                                  <p:stCondLst>
                                    <p:cond delay="400"/>
                                  </p:stCondLst>
                                  <p:childTnLst>
                                    <p:set>
                                      <p:cBhvr>
                                        <p:cTn id="63" dur="1" fill="hold">
                                          <p:stCondLst>
                                            <p:cond delay="0"/>
                                          </p:stCondLst>
                                        </p:cTn>
                                        <p:tgtEl>
                                          <p:spTgt spid="204825"/>
                                        </p:tgtEl>
                                        <p:attrNameLst>
                                          <p:attrName>style.visibility</p:attrName>
                                        </p:attrNameLst>
                                      </p:cBhvr>
                                      <p:to>
                                        <p:strVal val="visible"/>
                                      </p:to>
                                    </p:set>
                                    <p:animEffect transition="in" filter="slide(fromBottom)">
                                      <p:cBhvr>
                                        <p:cTn id="64" dur="500"/>
                                        <p:tgtEl>
                                          <p:spTgt spid="2048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04806"/>
                                        </p:tgtEl>
                                        <p:attrNameLst>
                                          <p:attrName>style.visibility</p:attrName>
                                        </p:attrNameLst>
                                      </p:cBhvr>
                                      <p:to>
                                        <p:strVal val="visible"/>
                                      </p:to>
                                    </p:set>
                                    <p:anim calcmode="lin" valueType="num">
                                      <p:cBhvr additive="base">
                                        <p:cTn id="69" dur="500" fill="hold"/>
                                        <p:tgtEl>
                                          <p:spTgt spid="204806"/>
                                        </p:tgtEl>
                                        <p:attrNameLst>
                                          <p:attrName>ppt_x</p:attrName>
                                        </p:attrNameLst>
                                      </p:cBhvr>
                                      <p:tavLst>
                                        <p:tav tm="0">
                                          <p:val>
                                            <p:strVal val="1+#ppt_w/2"/>
                                          </p:val>
                                        </p:tav>
                                        <p:tav tm="100000">
                                          <p:val>
                                            <p:strVal val="#ppt_x"/>
                                          </p:val>
                                        </p:tav>
                                      </p:tavLst>
                                    </p:anim>
                                    <p:anim calcmode="lin" valueType="num">
                                      <p:cBhvr additive="base">
                                        <p:cTn id="70" dur="500" fill="hold"/>
                                        <p:tgtEl>
                                          <p:spTgt spid="204806"/>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12" presetClass="entr" presetSubtype="4" fill="hold" grpId="0" nodeType="afterEffect">
                                  <p:stCondLst>
                                    <p:cond delay="400"/>
                                  </p:stCondLst>
                                  <p:childTnLst>
                                    <p:set>
                                      <p:cBhvr>
                                        <p:cTn id="73" dur="1" fill="hold">
                                          <p:stCondLst>
                                            <p:cond delay="0"/>
                                          </p:stCondLst>
                                        </p:cTn>
                                        <p:tgtEl>
                                          <p:spTgt spid="204823"/>
                                        </p:tgtEl>
                                        <p:attrNameLst>
                                          <p:attrName>style.visibility</p:attrName>
                                        </p:attrNameLst>
                                      </p:cBhvr>
                                      <p:to>
                                        <p:strVal val="visible"/>
                                      </p:to>
                                    </p:set>
                                    <p:animEffect transition="in" filter="slide(fromBottom)">
                                      <p:cBhvr>
                                        <p:cTn id="74" dur="500"/>
                                        <p:tgtEl>
                                          <p:spTgt spid="20482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04805"/>
                                        </p:tgtEl>
                                        <p:attrNameLst>
                                          <p:attrName>style.visibility</p:attrName>
                                        </p:attrNameLst>
                                      </p:cBhvr>
                                      <p:to>
                                        <p:strVal val="visible"/>
                                      </p:to>
                                    </p:set>
                                    <p:anim calcmode="lin" valueType="num">
                                      <p:cBhvr additive="base">
                                        <p:cTn id="79" dur="500" fill="hold"/>
                                        <p:tgtEl>
                                          <p:spTgt spid="204805"/>
                                        </p:tgtEl>
                                        <p:attrNameLst>
                                          <p:attrName>ppt_x</p:attrName>
                                        </p:attrNameLst>
                                      </p:cBhvr>
                                      <p:tavLst>
                                        <p:tav tm="0">
                                          <p:val>
                                            <p:strVal val="1+#ppt_w/2"/>
                                          </p:val>
                                        </p:tav>
                                        <p:tav tm="100000">
                                          <p:val>
                                            <p:strVal val="#ppt_x"/>
                                          </p:val>
                                        </p:tav>
                                      </p:tavLst>
                                    </p:anim>
                                    <p:anim calcmode="lin" valueType="num">
                                      <p:cBhvr additive="base">
                                        <p:cTn id="80" dur="500" fill="hold"/>
                                        <p:tgtEl>
                                          <p:spTgt spid="204805"/>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12" presetClass="entr" presetSubtype="4" fill="hold" grpId="0" nodeType="afterEffect">
                                  <p:stCondLst>
                                    <p:cond delay="200"/>
                                  </p:stCondLst>
                                  <p:childTnLst>
                                    <p:set>
                                      <p:cBhvr>
                                        <p:cTn id="83" dur="1" fill="hold">
                                          <p:stCondLst>
                                            <p:cond delay="0"/>
                                          </p:stCondLst>
                                        </p:cTn>
                                        <p:tgtEl>
                                          <p:spTgt spid="204821"/>
                                        </p:tgtEl>
                                        <p:attrNameLst>
                                          <p:attrName>style.visibility</p:attrName>
                                        </p:attrNameLst>
                                      </p:cBhvr>
                                      <p:to>
                                        <p:strVal val="visible"/>
                                      </p:to>
                                    </p:set>
                                    <p:animEffect transition="in" filter="slide(fromBottom)">
                                      <p:cBhvr>
                                        <p:cTn id="84" dur="500"/>
                                        <p:tgtEl>
                                          <p:spTgt spid="204821"/>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04809"/>
                                        </p:tgtEl>
                                        <p:attrNameLst>
                                          <p:attrName>style.visibility</p:attrName>
                                        </p:attrNameLst>
                                      </p:cBhvr>
                                      <p:to>
                                        <p:strVal val="visible"/>
                                      </p:to>
                                    </p:set>
                                    <p:anim calcmode="lin" valueType="num">
                                      <p:cBhvr additive="base">
                                        <p:cTn id="89" dur="500" fill="hold"/>
                                        <p:tgtEl>
                                          <p:spTgt spid="204809"/>
                                        </p:tgtEl>
                                        <p:attrNameLst>
                                          <p:attrName>ppt_x</p:attrName>
                                        </p:attrNameLst>
                                      </p:cBhvr>
                                      <p:tavLst>
                                        <p:tav tm="0">
                                          <p:val>
                                            <p:strVal val="1+#ppt_w/2"/>
                                          </p:val>
                                        </p:tav>
                                        <p:tav tm="100000">
                                          <p:val>
                                            <p:strVal val="#ppt_x"/>
                                          </p:val>
                                        </p:tav>
                                      </p:tavLst>
                                    </p:anim>
                                    <p:anim calcmode="lin" valueType="num">
                                      <p:cBhvr additive="base">
                                        <p:cTn id="90" dur="500" fill="hold"/>
                                        <p:tgtEl>
                                          <p:spTgt spid="204809"/>
                                        </p:tgtEl>
                                        <p:attrNameLst>
                                          <p:attrName>ppt_y</p:attrName>
                                        </p:attrNameLst>
                                      </p:cBhvr>
                                      <p:tavLst>
                                        <p:tav tm="0">
                                          <p:val>
                                            <p:strVal val="#ppt_y"/>
                                          </p:val>
                                        </p:tav>
                                        <p:tav tm="100000">
                                          <p:val>
                                            <p:strVal val="#ppt_y"/>
                                          </p:val>
                                        </p:tav>
                                      </p:tavLst>
                                    </p:anim>
                                  </p:childTnLst>
                                </p:cTn>
                              </p:par>
                            </p:childTnLst>
                          </p:cTn>
                        </p:par>
                        <p:par>
                          <p:cTn id="91" fill="hold">
                            <p:stCondLst>
                              <p:cond delay="500"/>
                            </p:stCondLst>
                            <p:childTnLst>
                              <p:par>
                                <p:cTn id="92" presetID="12" presetClass="entr" presetSubtype="4" fill="hold" grpId="0" nodeType="afterEffect">
                                  <p:stCondLst>
                                    <p:cond delay="400"/>
                                  </p:stCondLst>
                                  <p:childTnLst>
                                    <p:set>
                                      <p:cBhvr>
                                        <p:cTn id="93" dur="1" fill="hold">
                                          <p:stCondLst>
                                            <p:cond delay="0"/>
                                          </p:stCondLst>
                                        </p:cTn>
                                        <p:tgtEl>
                                          <p:spTgt spid="204822"/>
                                        </p:tgtEl>
                                        <p:attrNameLst>
                                          <p:attrName>style.visibility</p:attrName>
                                        </p:attrNameLst>
                                      </p:cBhvr>
                                      <p:to>
                                        <p:strVal val="visible"/>
                                      </p:to>
                                    </p:set>
                                    <p:animEffect transition="in" filter="slide(fromBottom)">
                                      <p:cBhvr>
                                        <p:cTn id="94" dur="500"/>
                                        <p:tgtEl>
                                          <p:spTgt spid="204822"/>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04808"/>
                                        </p:tgtEl>
                                        <p:attrNameLst>
                                          <p:attrName>style.visibility</p:attrName>
                                        </p:attrNameLst>
                                      </p:cBhvr>
                                      <p:to>
                                        <p:strVal val="visible"/>
                                      </p:to>
                                    </p:set>
                                    <p:anim calcmode="lin" valueType="num">
                                      <p:cBhvr additive="base">
                                        <p:cTn id="99" dur="500" fill="hold"/>
                                        <p:tgtEl>
                                          <p:spTgt spid="204808"/>
                                        </p:tgtEl>
                                        <p:attrNameLst>
                                          <p:attrName>ppt_x</p:attrName>
                                        </p:attrNameLst>
                                      </p:cBhvr>
                                      <p:tavLst>
                                        <p:tav tm="0">
                                          <p:val>
                                            <p:strVal val="0-#ppt_w/2"/>
                                          </p:val>
                                        </p:tav>
                                        <p:tav tm="100000">
                                          <p:val>
                                            <p:strVal val="#ppt_x"/>
                                          </p:val>
                                        </p:tav>
                                      </p:tavLst>
                                    </p:anim>
                                    <p:anim calcmode="lin" valueType="num">
                                      <p:cBhvr additive="base">
                                        <p:cTn id="100" dur="500" fill="hold"/>
                                        <p:tgtEl>
                                          <p:spTgt spid="204808"/>
                                        </p:tgtEl>
                                        <p:attrNameLst>
                                          <p:attrName>ppt_y</p:attrName>
                                        </p:attrNameLst>
                                      </p:cBhvr>
                                      <p:tavLst>
                                        <p:tav tm="0">
                                          <p:val>
                                            <p:strVal val="#ppt_y"/>
                                          </p:val>
                                        </p:tav>
                                        <p:tav tm="100000">
                                          <p:val>
                                            <p:strVal val="#ppt_y"/>
                                          </p:val>
                                        </p:tav>
                                      </p:tavLst>
                                    </p:anim>
                                  </p:childTnLst>
                                </p:cTn>
                              </p:par>
                            </p:childTnLst>
                          </p:cTn>
                        </p:par>
                        <p:par>
                          <p:cTn id="101" fill="hold">
                            <p:stCondLst>
                              <p:cond delay="500"/>
                            </p:stCondLst>
                            <p:childTnLst>
                              <p:par>
                                <p:cTn id="102" presetID="16" presetClass="entr" presetSubtype="42" fill="hold" nodeType="afterEffect">
                                  <p:stCondLst>
                                    <p:cond delay="200"/>
                                  </p:stCondLst>
                                  <p:childTnLst>
                                    <p:set>
                                      <p:cBhvr>
                                        <p:cTn id="103" dur="1" fill="hold">
                                          <p:stCondLst>
                                            <p:cond delay="0"/>
                                          </p:stCondLst>
                                        </p:cTn>
                                        <p:tgtEl>
                                          <p:spTgt spid="204839"/>
                                        </p:tgtEl>
                                        <p:attrNameLst>
                                          <p:attrName>style.visibility</p:attrName>
                                        </p:attrNameLst>
                                      </p:cBhvr>
                                      <p:to>
                                        <p:strVal val="visible"/>
                                      </p:to>
                                    </p:set>
                                    <p:animEffect transition="in" filter="barn(outHorizontal)">
                                      <p:cBhvr>
                                        <p:cTn id="104" dur="500"/>
                                        <p:tgtEl>
                                          <p:spTgt spid="204839"/>
                                        </p:tgtEl>
                                      </p:cBhvr>
                                    </p:animEffect>
                                  </p:childTnLst>
                                </p:cTn>
                              </p:par>
                            </p:childTnLst>
                          </p:cTn>
                        </p:par>
                        <p:par>
                          <p:cTn id="105" fill="hold">
                            <p:stCondLst>
                              <p:cond delay="1200"/>
                            </p:stCondLst>
                            <p:childTnLst>
                              <p:par>
                                <p:cTn id="106" presetID="12" presetClass="entr" presetSubtype="4" fill="hold" grpId="0" nodeType="afterEffect">
                                  <p:stCondLst>
                                    <p:cond delay="300"/>
                                  </p:stCondLst>
                                  <p:childTnLst>
                                    <p:set>
                                      <p:cBhvr>
                                        <p:cTn id="107" dur="1" fill="hold">
                                          <p:stCondLst>
                                            <p:cond delay="0"/>
                                          </p:stCondLst>
                                        </p:cTn>
                                        <p:tgtEl>
                                          <p:spTgt spid="204826"/>
                                        </p:tgtEl>
                                        <p:attrNameLst>
                                          <p:attrName>style.visibility</p:attrName>
                                        </p:attrNameLst>
                                      </p:cBhvr>
                                      <p:to>
                                        <p:strVal val="visible"/>
                                      </p:to>
                                    </p:set>
                                    <p:animEffect transition="in" filter="slide(fromBottom)">
                                      <p:cBhvr>
                                        <p:cTn id="108" dur="500"/>
                                        <p:tgtEl>
                                          <p:spTgt spid="204826"/>
                                        </p:tgtEl>
                                      </p:cBhvr>
                                    </p:animEffect>
                                  </p:childTnLst>
                                </p:cTn>
                              </p:par>
                            </p:childTnLst>
                          </p:cTn>
                        </p:par>
                        <p:par>
                          <p:cTn id="109" fill="hold">
                            <p:stCondLst>
                              <p:cond delay="2000"/>
                            </p:stCondLst>
                            <p:childTnLst>
                              <p:par>
                                <p:cTn id="110" presetID="12" presetClass="entr" presetSubtype="4" fill="hold" grpId="0" nodeType="afterEffect">
                                  <p:stCondLst>
                                    <p:cond delay="300"/>
                                  </p:stCondLst>
                                  <p:childTnLst>
                                    <p:set>
                                      <p:cBhvr>
                                        <p:cTn id="111" dur="1" fill="hold">
                                          <p:stCondLst>
                                            <p:cond delay="0"/>
                                          </p:stCondLst>
                                        </p:cTn>
                                        <p:tgtEl>
                                          <p:spTgt spid="204835"/>
                                        </p:tgtEl>
                                        <p:attrNameLst>
                                          <p:attrName>style.visibility</p:attrName>
                                        </p:attrNameLst>
                                      </p:cBhvr>
                                      <p:to>
                                        <p:strVal val="visible"/>
                                      </p:to>
                                    </p:set>
                                    <p:animEffect transition="in" filter="slide(fromBottom)">
                                      <p:cBhvr>
                                        <p:cTn id="112" dur="500"/>
                                        <p:tgtEl>
                                          <p:spTgt spid="204835"/>
                                        </p:tgtEl>
                                      </p:cBhvr>
                                    </p:animEffect>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499"/>
                                          </p:stCondLst>
                                        </p:cTn>
                                        <p:tgtEl>
                                          <p:spTgt spid="204812"/>
                                        </p:tgtEl>
                                        <p:attrNameLst>
                                          <p:attrName>style.visibility</p:attrName>
                                        </p:attrNameLst>
                                      </p:cBhvr>
                                      <p:to>
                                        <p:strVal val="visible"/>
                                      </p:to>
                                    </p:set>
                                    <p:anim to="" calcmode="lin" valueType="num">
                                      <p:cBhvr>
                                        <p:cTn id="117" dur="1" fill="hold"/>
                                        <p:tgtEl>
                                          <p:spTgt spid="204812"/>
                                        </p:tgtEl>
                                      </p:cBhvr>
                                    </p:anim>
                                  </p:childTnLst>
                                </p:cTn>
                              </p:par>
                            </p:childTnLst>
                          </p:cTn>
                        </p:par>
                        <p:par>
                          <p:cTn id="118" fill="hold">
                            <p:stCondLst>
                              <p:cond delay="500"/>
                            </p:stCondLst>
                            <p:childTnLst>
                              <p:par>
                                <p:cTn id="119" presetID="1" presetClass="entr" presetSubtype="0" fill="hold" grpId="0" nodeType="afterEffect">
                                  <p:stCondLst>
                                    <p:cond delay="300"/>
                                  </p:stCondLst>
                                  <p:childTnLst>
                                    <p:set>
                                      <p:cBhvr>
                                        <p:cTn id="120" dur="1" fill="hold">
                                          <p:stCondLst>
                                            <p:cond delay="499"/>
                                          </p:stCondLst>
                                        </p:cTn>
                                        <p:tgtEl>
                                          <p:spTgt spid="20483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9" presetClass="entr" presetSubtype="10" fill="hold" grpId="0" nodeType="clickEffect">
                                  <p:stCondLst>
                                    <p:cond delay="0"/>
                                  </p:stCondLst>
                                  <p:childTnLst>
                                    <p:set>
                                      <p:cBhvr>
                                        <p:cTn id="124" dur="1" fill="hold">
                                          <p:stCondLst>
                                            <p:cond delay="0"/>
                                          </p:stCondLst>
                                        </p:cTn>
                                        <p:tgtEl>
                                          <p:spTgt spid="204811"/>
                                        </p:tgtEl>
                                        <p:attrNameLst>
                                          <p:attrName>style.visibility</p:attrName>
                                        </p:attrNameLst>
                                      </p:cBhvr>
                                      <p:to>
                                        <p:strVal val="visible"/>
                                      </p:to>
                                    </p:set>
                                    <p:anim calcmode="lin" valueType="num">
                                      <p:cBhvr>
                                        <p:cTn id="125" dur="5000" fill="hold"/>
                                        <p:tgtEl>
                                          <p:spTgt spid="204811"/>
                                        </p:tgtEl>
                                        <p:attrNameLst>
                                          <p:attrName>ppt_w</p:attrName>
                                        </p:attrNameLst>
                                      </p:cBhvr>
                                      <p:tavLst>
                                        <p:tav tm="0" fmla="#ppt_w*sin(2.5*pi*$)">
                                          <p:val>
                                            <p:fltVal val="0"/>
                                          </p:val>
                                        </p:tav>
                                        <p:tav tm="100000">
                                          <p:val>
                                            <p:fltVal val="1"/>
                                          </p:val>
                                        </p:tav>
                                      </p:tavLst>
                                    </p:anim>
                                    <p:anim calcmode="lin" valueType="num">
                                      <p:cBhvr>
                                        <p:cTn id="126" dur="5000" fill="hold"/>
                                        <p:tgtEl>
                                          <p:spTgt spid="2048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5" name="applause.wav"/>
                                        </p:tgtEl>
                                      </p:cMediaNode>
                                    </p:audio>
                                  </p:sub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grpId="0" nodeType="clickEffect">
                                  <p:stCondLst>
                                    <p:cond delay="0"/>
                                  </p:stCondLst>
                                  <p:childTnLst>
                                    <p:set>
                                      <p:cBhvr>
                                        <p:cTn id="130" dur="1" fill="hold">
                                          <p:stCondLst>
                                            <p:cond delay="0"/>
                                          </p:stCondLst>
                                        </p:cTn>
                                        <p:tgtEl>
                                          <p:spTgt spid="342018"/>
                                        </p:tgtEl>
                                        <p:attrNameLst>
                                          <p:attrName>style.visibility</p:attrName>
                                        </p:attrNameLst>
                                      </p:cBhvr>
                                      <p:to>
                                        <p:strVal val="visible"/>
                                      </p:to>
                                    </p:set>
                                    <p:animEffect transition="in" filter="checkerboard(across)">
                                      <p:cBhvr>
                                        <p:cTn id="131" dur="500"/>
                                        <p:tgtEl>
                                          <p:spTgt spid="342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autoUpdateAnimBg="0"/>
      <p:bldP spid="204805" grpId="0" animBg="1" autoUpdateAnimBg="0"/>
      <p:bldP spid="204806" grpId="0" animBg="1" autoUpdateAnimBg="0"/>
      <p:bldP spid="204807" grpId="0" animBg="1" autoUpdateAnimBg="0"/>
      <p:bldP spid="204808" grpId="0" animBg="1" autoUpdateAnimBg="0"/>
      <p:bldP spid="204809" grpId="0" animBg="1" autoUpdateAnimBg="0"/>
      <p:bldP spid="204810" grpId="0" animBg="1" autoUpdateAnimBg="0"/>
      <p:bldP spid="204811" grpId="0" animBg="1" autoUpdateAnimBg="0"/>
      <p:bldP spid="204812" grpId="0" animBg="1" autoUpdateAnimBg="0"/>
      <p:bldP spid="204813" grpId="0" animBg="1" autoUpdateAnimBg="0"/>
      <p:bldP spid="204814" grpId="0" animBg="1" autoUpdateAnimBg="0"/>
      <p:bldP spid="204815" grpId="0" animBg="1" autoUpdateAnimBg="0"/>
      <p:bldP spid="204816" grpId="0" animBg="1" autoUpdateAnimBg="0"/>
      <p:bldP spid="204818" grpId="0" animBg="1"/>
      <p:bldP spid="204819" grpId="0" animBg="1"/>
      <p:bldP spid="204820" grpId="0" animBg="1"/>
      <p:bldP spid="204821" grpId="0" animBg="1"/>
      <p:bldP spid="204822" grpId="0" animBg="1"/>
      <p:bldP spid="204823" grpId="0" animBg="1"/>
      <p:bldP spid="204825" grpId="0" animBg="1"/>
      <p:bldP spid="204826" grpId="0" animBg="1"/>
      <p:bldP spid="204830" grpId="0" animBg="1"/>
      <p:bldP spid="204835" grpId="0" animBg="1"/>
      <p:bldP spid="204836" grpId="0" animBg="1"/>
      <p:bldP spid="342018" grpId="0"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1" name="Rectangle 3"/>
          <p:cNvSpPr>
            <a:spLocks noGrp="1" noChangeArrowheads="1"/>
          </p:cNvSpPr>
          <p:nvPr>
            <p:ph type="body" idx="1"/>
          </p:nvPr>
        </p:nvSpPr>
        <p:spPr>
          <a:xfrm>
            <a:off x="685800" y="1066800"/>
            <a:ext cx="7772400" cy="4114800"/>
          </a:xfrm>
        </p:spPr>
        <p:txBody>
          <a:bodyPr/>
          <a:lstStyle/>
          <a:p>
            <a:r>
              <a:rPr lang="en-US" altLang="zh-CN"/>
              <a:t>7</a:t>
            </a:r>
            <a:r>
              <a:rPr lang="zh-CN" altLang="en-US"/>
              <a:t>）实施管理体系的资源是否适宜</a:t>
            </a:r>
            <a:endParaRPr lang="zh-CN" altLang="en-US"/>
          </a:p>
          <a:p>
            <a:r>
              <a:rPr lang="en-US" altLang="zh-CN"/>
              <a:t>8</a:t>
            </a:r>
            <a:r>
              <a:rPr lang="zh-CN" altLang="en-US"/>
              <a:t>）体系要素及相应文件是否要修订</a:t>
            </a:r>
            <a:endParaRPr lang="zh-CN" altLang="en-US"/>
          </a:p>
          <a:p>
            <a:r>
              <a:rPr lang="zh-CN" altLang="en-US"/>
              <a:t>评审结果，结论或决定都应予以落实</a:t>
            </a:r>
            <a:endParaRPr lang="zh-CN" altLang="en-US"/>
          </a:p>
          <a:p>
            <a:r>
              <a:rPr lang="zh-CN" altLang="en-US"/>
              <a:t>保存评审记录</a:t>
            </a:r>
            <a:endParaRPr lang="zh-CN" altLang="en-US"/>
          </a:p>
          <a:p>
            <a:r>
              <a:rPr lang="zh-CN" altLang="en-US"/>
              <a:t>建立新目标、制定新的管理方案</a:t>
            </a:r>
            <a:endParaRPr lang="zh-CN" altLang="en-US"/>
          </a:p>
          <a:p>
            <a:r>
              <a:rPr lang="zh-CN" altLang="en-US">
                <a:latin typeface="Times New Roman" panose="02020603050405020304" charset="0"/>
              </a:rPr>
              <a:t>持续改进</a:t>
            </a:r>
            <a:r>
              <a:rPr lang="zh-CN" altLang="en-US"/>
              <a:t> </a:t>
            </a:r>
            <a:endParaRPr lang="zh-CN" altLang="en-US"/>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609600" y="609600"/>
            <a:ext cx="8077200" cy="2176458"/>
          </a:xfrm>
          <a:noFill/>
        </p:spPr>
        <p:txBody>
          <a:bodyPr/>
          <a:lstStyle/>
          <a:p>
            <a:pPr algn="just">
              <a:lnSpc>
                <a:spcPct val="90000"/>
              </a:lnSpc>
              <a:buFont typeface="Wingdings" panose="05000000000000000000" pitchFamily="2" charset="2"/>
              <a:buNone/>
            </a:pPr>
            <a:r>
              <a:rPr lang="en-US" altLang="zh-CN" sz="2400" b="0" dirty="0">
                <a:latin typeface="楷体_GB2312" pitchFamily="49" charset="-122"/>
              </a:rPr>
              <a:t> </a:t>
            </a:r>
            <a:r>
              <a:rPr lang="en-US" altLang="zh-CN" sz="2000" dirty="0">
                <a:latin typeface="楷体_GB2312" pitchFamily="49" charset="-122"/>
              </a:rPr>
              <a:t>● </a:t>
            </a:r>
            <a:r>
              <a:rPr lang="zh-CN" altLang="en-US" sz="2800" dirty="0"/>
              <a:t>接触职业危害人数</a:t>
            </a:r>
            <a:endParaRPr lang="zh-CN" altLang="en-US" sz="2800" dirty="0">
              <a:latin typeface="楷体_GB2312" pitchFamily="49" charset="-122"/>
            </a:endParaRPr>
          </a:p>
          <a:p>
            <a:pPr algn="just">
              <a:lnSpc>
                <a:spcPct val="90000"/>
              </a:lnSpc>
              <a:buFont typeface="Wingdings" panose="05000000000000000000" pitchFamily="2" charset="2"/>
              <a:buNone/>
            </a:pPr>
            <a:r>
              <a:rPr lang="zh-CN" altLang="en-US" sz="2800" dirty="0"/>
              <a:t>      </a:t>
            </a:r>
            <a:r>
              <a:rPr lang="zh-CN" altLang="en-US" sz="2800" dirty="0" smtClean="0"/>
              <a:t>职业病</a:t>
            </a:r>
            <a:r>
              <a:rPr lang="zh-CN" altLang="en-US" sz="2800" dirty="0"/>
              <a:t>患者累积数量</a:t>
            </a:r>
            <a:endParaRPr lang="zh-CN" altLang="en-US" sz="2800" dirty="0">
              <a:latin typeface="楷体_GB2312" pitchFamily="49" charset="-122"/>
              <a:ea typeface="楷体_GB2312" pitchFamily="49" charset="-122"/>
            </a:endParaRPr>
          </a:p>
          <a:p>
            <a:pPr algn="just">
              <a:lnSpc>
                <a:spcPct val="90000"/>
              </a:lnSpc>
              <a:buFont typeface="Wingdings" panose="05000000000000000000" pitchFamily="2" charset="2"/>
              <a:buNone/>
            </a:pPr>
            <a:r>
              <a:rPr lang="zh-CN" altLang="en-US" sz="2800" dirty="0"/>
              <a:t>      </a:t>
            </a:r>
            <a:r>
              <a:rPr lang="zh-CN" altLang="en-US" sz="2800" dirty="0" smtClean="0"/>
              <a:t>死亡</a:t>
            </a:r>
            <a:r>
              <a:rPr lang="zh-CN" altLang="en-US" sz="2800" dirty="0"/>
              <a:t>数量</a:t>
            </a:r>
            <a:endParaRPr lang="zh-CN" altLang="en-US" sz="2800" dirty="0">
              <a:latin typeface="楷体_GB2312" pitchFamily="49" charset="-122"/>
            </a:endParaRPr>
          </a:p>
          <a:p>
            <a:pPr algn="just">
              <a:lnSpc>
                <a:spcPct val="90000"/>
              </a:lnSpc>
              <a:buFont typeface="Wingdings" panose="05000000000000000000" pitchFamily="2" charset="2"/>
              <a:buNone/>
            </a:pPr>
            <a:r>
              <a:rPr lang="zh-CN" altLang="en-US" sz="2800" dirty="0"/>
              <a:t>      </a:t>
            </a:r>
            <a:r>
              <a:rPr lang="zh-CN" altLang="en-US" sz="2800" dirty="0" smtClean="0"/>
              <a:t>新</a:t>
            </a:r>
            <a:r>
              <a:rPr lang="zh-CN" altLang="en-US" sz="2800" dirty="0"/>
              <a:t>发现病人数量</a:t>
            </a:r>
            <a:endParaRPr lang="zh-CN" altLang="en-US" sz="2800" dirty="0">
              <a:latin typeface="楷体_GB2312" pitchFamily="49" charset="-122"/>
            </a:endParaRPr>
          </a:p>
        </p:txBody>
      </p:sp>
      <p:sp>
        <p:nvSpPr>
          <p:cNvPr id="100363" name="AutoShape 11"/>
          <p:cNvSpPr/>
          <p:nvPr/>
        </p:nvSpPr>
        <p:spPr bwMode="auto">
          <a:xfrm>
            <a:off x="5029200" y="762000"/>
            <a:ext cx="314632" cy="1828800"/>
          </a:xfrm>
          <a:prstGeom prst="rightBrace">
            <a:avLst>
              <a:gd name="adj1" fmla="val 35417"/>
              <a:gd name="adj2" fmla="val 50000"/>
            </a:avLst>
          </a:prstGeom>
          <a:noFill/>
          <a:ln w="9525">
            <a:solidFill>
              <a:schemeClr val="tx1"/>
            </a:solidFill>
            <a:miter lim="800000"/>
            <a:headEnd type="none" w="sm" len="sm"/>
            <a:tailEnd type="none" w="sm" len="sm"/>
          </a:ln>
          <a:effectLst/>
        </p:spPr>
        <p:txBody>
          <a:bodyPr wrap="none" anchor="ctr"/>
          <a:lstStyle/>
          <a:p>
            <a:endParaRPr lang="zh-CN" altLang="en-US"/>
          </a:p>
        </p:txBody>
      </p:sp>
      <p:sp>
        <p:nvSpPr>
          <p:cNvPr id="100366" name="Rectangle 14"/>
          <p:cNvSpPr>
            <a:spLocks noChangeArrowheads="1"/>
          </p:cNvSpPr>
          <p:nvPr/>
        </p:nvSpPr>
        <p:spPr bwMode="auto">
          <a:xfrm>
            <a:off x="533400" y="2971800"/>
            <a:ext cx="8077200" cy="1066800"/>
          </a:xfrm>
          <a:prstGeom prst="rect">
            <a:avLst/>
          </a:prstGeom>
          <a:noFill/>
          <a:ln w="9525">
            <a:noFill/>
            <a:miter lim="800000"/>
          </a:ln>
          <a:effectLst/>
        </p:spPr>
        <p:txBody>
          <a:bodyPr lIns="92075" tIns="46038" rIns="92075" bIns="46038"/>
          <a:lstStyle/>
          <a:p>
            <a:pPr marL="342900" indent="-342900"/>
            <a:r>
              <a:rPr lang="zh-CN" altLang="en-US" dirty="0">
                <a:solidFill>
                  <a:srgbClr val="FFFF99"/>
                </a:solidFill>
              </a:rPr>
              <a:t>三、经济损失</a:t>
            </a:r>
            <a:endParaRPr lang="zh-CN" altLang="en-US" dirty="0">
              <a:solidFill>
                <a:srgbClr val="FFFF99"/>
              </a:solidFill>
            </a:endParaRPr>
          </a:p>
          <a:p>
            <a:pPr marL="342900" indent="-342900"/>
            <a:r>
              <a:rPr lang="zh-CN" altLang="en-US" sz="2000" b="0" dirty="0"/>
              <a:t>  </a:t>
            </a:r>
            <a:r>
              <a:rPr lang="zh-CN" altLang="en-US" dirty="0"/>
              <a:t>每年因</a:t>
            </a:r>
            <a:r>
              <a:rPr lang="zh-CN" altLang="en-US" sz="2800" dirty="0">
                <a:solidFill>
                  <a:srgbClr val="FF66FF"/>
                </a:solidFill>
              </a:rPr>
              <a:t>职业病和事故</a:t>
            </a:r>
            <a:r>
              <a:rPr lang="zh-CN" altLang="en-US" dirty="0"/>
              <a:t>造成的经济损失近</a:t>
            </a:r>
            <a:r>
              <a:rPr lang="en-US" altLang="zh-CN" dirty="0">
                <a:solidFill>
                  <a:srgbClr val="FF66FF"/>
                </a:solidFill>
                <a:latin typeface="楷体_GB2312" pitchFamily="49" charset="-122"/>
              </a:rPr>
              <a:t>800</a:t>
            </a:r>
            <a:r>
              <a:rPr lang="zh-CN" altLang="en-US" dirty="0">
                <a:solidFill>
                  <a:srgbClr val="FF66FF"/>
                </a:solidFill>
              </a:rPr>
              <a:t>亿元</a:t>
            </a:r>
            <a:r>
              <a:rPr lang="zh-CN" altLang="en-US" dirty="0"/>
              <a:t>。</a:t>
            </a:r>
            <a:endParaRPr lang="zh-CN" altLang="en-US" dirty="0"/>
          </a:p>
        </p:txBody>
      </p:sp>
      <p:sp>
        <p:nvSpPr>
          <p:cNvPr id="100368" name="Rectangle 16"/>
          <p:cNvSpPr>
            <a:spLocks noChangeArrowheads="1"/>
          </p:cNvSpPr>
          <p:nvPr/>
        </p:nvSpPr>
        <p:spPr bwMode="auto">
          <a:xfrm>
            <a:off x="533400" y="4114800"/>
            <a:ext cx="8077200" cy="2133600"/>
          </a:xfrm>
          <a:prstGeom prst="rect">
            <a:avLst/>
          </a:prstGeom>
          <a:noFill/>
          <a:ln w="9525">
            <a:noFill/>
            <a:miter lim="800000"/>
          </a:ln>
          <a:effectLst/>
        </p:spPr>
        <p:txBody>
          <a:bodyPr lIns="92075" tIns="46038" rIns="92075" bIns="46038"/>
          <a:lstStyle/>
          <a:p>
            <a:pPr marL="342900" indent="-342900"/>
            <a:r>
              <a:rPr lang="zh-CN" altLang="en-US" dirty="0">
                <a:solidFill>
                  <a:srgbClr val="FFFF99"/>
                </a:solidFill>
              </a:rPr>
              <a:t>四、世界影响</a:t>
            </a:r>
            <a:endParaRPr lang="zh-CN" altLang="en-US" dirty="0">
              <a:solidFill>
                <a:srgbClr val="FFFF99"/>
              </a:solidFill>
            </a:endParaRPr>
          </a:p>
          <a:p>
            <a:pPr marL="342900" indent="-342900"/>
            <a:r>
              <a:rPr lang="zh-CN" altLang="en-US" sz="2000" dirty="0">
                <a:latin typeface="楷体_GB2312" pitchFamily="49" charset="-122"/>
              </a:rPr>
              <a:t>    </a:t>
            </a:r>
            <a:r>
              <a:rPr lang="en-US" altLang="zh-CN" sz="2800" dirty="0">
                <a:latin typeface="楷体_GB2312" pitchFamily="49" charset="-122"/>
              </a:rPr>
              <a:t>1</a:t>
            </a:r>
            <a:r>
              <a:rPr lang="zh-CN" altLang="en-US" sz="2800" dirty="0">
                <a:latin typeface="楷体_GB2312" pitchFamily="49" charset="-122"/>
              </a:rPr>
              <a:t>）</a:t>
            </a:r>
            <a:r>
              <a:rPr lang="zh-CN" altLang="en-US" sz="2800" dirty="0"/>
              <a:t>国际劳工组织大会上常有批评</a:t>
            </a:r>
            <a:endParaRPr lang="zh-CN" altLang="en-US" sz="2800" dirty="0">
              <a:latin typeface="楷体_GB2312" pitchFamily="49" charset="-122"/>
            </a:endParaRPr>
          </a:p>
          <a:p>
            <a:pPr marL="342900" indent="-342900"/>
            <a:r>
              <a:rPr lang="zh-CN" altLang="en-US" sz="2800" dirty="0">
                <a:latin typeface="楷体_GB2312" pitchFamily="49" charset="-122"/>
              </a:rPr>
              <a:t>   </a:t>
            </a:r>
            <a:r>
              <a:rPr lang="en-US" altLang="zh-CN" sz="2800" dirty="0">
                <a:latin typeface="楷体_GB2312" pitchFamily="49" charset="-122"/>
              </a:rPr>
              <a:t>2</a:t>
            </a:r>
            <a:r>
              <a:rPr lang="zh-CN" altLang="en-US" sz="2800" dirty="0">
                <a:latin typeface="楷体_GB2312" pitchFamily="49" charset="-122"/>
              </a:rPr>
              <a:t>）</a:t>
            </a:r>
            <a:r>
              <a:rPr lang="zh-CN" altLang="en-US" sz="2800" dirty="0"/>
              <a:t>工伤事故与职业病也是世界人权大会和其他一些国际组织攻击中国</a:t>
            </a:r>
            <a:r>
              <a:rPr lang="zh-CN" altLang="en-US" sz="2800" dirty="0">
                <a:latin typeface="Times New Roman" panose="02020603050405020304"/>
              </a:rPr>
              <a:t>“</a:t>
            </a:r>
            <a:r>
              <a:rPr lang="zh-CN" altLang="en-US" sz="2800" dirty="0"/>
              <a:t>忽视人权</a:t>
            </a:r>
            <a:r>
              <a:rPr lang="zh-CN" altLang="en-US" sz="2800" dirty="0">
                <a:latin typeface="Times New Roman" panose="02020603050405020304"/>
              </a:rPr>
              <a:t>”</a:t>
            </a:r>
            <a:r>
              <a:rPr lang="zh-CN" altLang="en-US" sz="2800" dirty="0"/>
              <a:t>的借口之一</a:t>
            </a:r>
            <a:endParaRPr lang="zh-CN" altLang="en-US" sz="2800" dirty="0">
              <a:latin typeface="楷体_GB2312" pitchFamily="49" charset="-122"/>
            </a:endParaRPr>
          </a:p>
        </p:txBody>
      </p:sp>
      <p:sp>
        <p:nvSpPr>
          <p:cNvPr id="8" name="Text Box 10"/>
          <p:cNvSpPr txBox="1">
            <a:spLocks noChangeArrowheads="1"/>
          </p:cNvSpPr>
          <p:nvPr/>
        </p:nvSpPr>
        <p:spPr bwMode="auto">
          <a:xfrm>
            <a:off x="5737123" y="1407459"/>
            <a:ext cx="1730477" cy="537882"/>
          </a:xfrm>
          <a:prstGeom prst="rect">
            <a:avLst/>
          </a:prstGeom>
          <a:solidFill>
            <a:schemeClr val="bg1"/>
          </a:solidFill>
          <a:ln w="9525">
            <a:noFill/>
            <a:miter lim="800000"/>
          </a:ln>
        </p:spPr>
        <p:txBody>
          <a:bodyPr lIns="0" tIns="0" rIns="0" bIns="0" anchor="ctr" anchorCtr="0"/>
          <a:lstStyle/>
          <a:p>
            <a:pPr algn="ctr" eaLnBrk="0" hangingPunct="0">
              <a:spcBef>
                <a:spcPct val="0"/>
              </a:spcBef>
              <a:buClrTx/>
              <a:buSzTx/>
              <a:buFontTx/>
              <a:buNone/>
            </a:pPr>
            <a:r>
              <a:rPr kumimoji="0" lang="zh-CN" altLang="en-US" dirty="0">
                <a:solidFill>
                  <a:schemeClr val="accent2"/>
                </a:solidFill>
                <a:latin typeface="Times New Roman" panose="02020603050405020304" charset="0"/>
              </a:rPr>
              <a:t>居世界首位</a:t>
            </a:r>
            <a:endParaRPr kumimoji="0" lang="zh-CN" altLang="en-US" dirty="0">
              <a:solidFill>
                <a:schemeClr val="accent2"/>
              </a:solidFill>
              <a:latin typeface="Times New Roman" panose="02020603050405020304" charset="0"/>
            </a:endParaRPr>
          </a:p>
        </p:txBody>
      </p:sp>
      <p:pic>
        <p:nvPicPr>
          <p:cNvPr id="2" name="图片 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66"/>
                                        </p:tgtEl>
                                        <p:attrNameLst>
                                          <p:attrName>style.visibility</p:attrName>
                                        </p:attrNameLst>
                                      </p:cBhvr>
                                      <p:to>
                                        <p:strVal val="visible"/>
                                      </p:to>
                                    </p:set>
                                    <p:animEffect transition="in" filter="checkerboard(across)">
                                      <p:cBhvr>
                                        <p:cTn id="7" dur="500"/>
                                        <p:tgtEl>
                                          <p:spTgt spid="1003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368"/>
                                        </p:tgtEl>
                                        <p:attrNameLst>
                                          <p:attrName>style.visibility</p:attrName>
                                        </p:attrNameLst>
                                      </p:cBhvr>
                                      <p:to>
                                        <p:strVal val="visible"/>
                                      </p:to>
                                    </p:set>
                                    <p:animEffect transition="in" filter="checkerboard(across)">
                                      <p:cBhvr>
                                        <p:cTn id="12" dur="500"/>
                                        <p:tgtEl>
                                          <p:spTgt spid="10036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autoUpdateAnimBg="0"/>
      <p:bldP spid="100368"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3" name="Rectangle 3"/>
          <p:cNvSpPr>
            <a:spLocks noGrp="1" noChangeArrowheads="1"/>
          </p:cNvSpPr>
          <p:nvPr>
            <p:ph type="subTitle" idx="1"/>
          </p:nvPr>
        </p:nvSpPr>
        <p:spPr>
          <a:xfrm>
            <a:off x="381000" y="609600"/>
            <a:ext cx="8439150" cy="5340350"/>
          </a:xfrm>
        </p:spPr>
        <p:txBody>
          <a:bodyPr/>
          <a:lstStyle/>
          <a:p>
            <a:pPr algn="l"/>
            <a:r>
              <a:rPr lang="zh-CN" altLang="en-US" b="1">
                <a:solidFill>
                  <a:srgbClr val="FFFF99"/>
                </a:solidFill>
              </a:rPr>
              <a:t>从上图可以看出</a:t>
            </a:r>
            <a:r>
              <a:rPr lang="en-US" altLang="zh-CN" b="1">
                <a:solidFill>
                  <a:srgbClr val="FFFF99"/>
                </a:solidFill>
              </a:rPr>
              <a:t>:</a:t>
            </a:r>
            <a:endParaRPr lang="en-US" altLang="zh-CN" b="1">
              <a:solidFill>
                <a:srgbClr val="FFFF99"/>
              </a:solidFill>
            </a:endParaRPr>
          </a:p>
          <a:p>
            <a:pPr algn="l"/>
            <a:endParaRPr lang="en-US" altLang="zh-CN" b="1">
              <a:solidFill>
                <a:srgbClr val="FFFF99"/>
              </a:solidFill>
            </a:endParaRPr>
          </a:p>
          <a:p>
            <a:pPr algn="l"/>
            <a:r>
              <a:rPr lang="zh-CN" altLang="en-US" b="1">
                <a:solidFill>
                  <a:srgbClr val="FFFF99"/>
                </a:solidFill>
              </a:rPr>
              <a:t>体系主线</a:t>
            </a:r>
            <a:r>
              <a:rPr lang="en-US" altLang="zh-CN" b="1">
                <a:solidFill>
                  <a:srgbClr val="FFFF99"/>
                </a:solidFill>
              </a:rPr>
              <a:t>:      </a:t>
            </a:r>
            <a:r>
              <a:rPr lang="en-US" altLang="zh-CN" b="1">
                <a:solidFill>
                  <a:schemeClr val="accent2"/>
                </a:solidFill>
              </a:rPr>
              <a:t>4.2</a:t>
            </a:r>
            <a:r>
              <a:rPr lang="en-US" altLang="zh-CN" b="1">
                <a:solidFill>
                  <a:schemeClr val="accent2"/>
                </a:solidFill>
                <a:ea typeface="Gulim" pitchFamily="34" charset="-127"/>
              </a:rPr>
              <a:t>→4.3.3 → 4.4.6</a:t>
            </a:r>
            <a:endParaRPr lang="en-US" altLang="zh-CN" b="1">
              <a:solidFill>
                <a:schemeClr val="accent2"/>
              </a:solidFill>
              <a:ea typeface="Gulim" pitchFamily="34" charset="-127"/>
            </a:endParaRPr>
          </a:p>
          <a:p>
            <a:pPr algn="l"/>
            <a:r>
              <a:rPr lang="zh-CN" altLang="en-US" b="1">
                <a:solidFill>
                  <a:srgbClr val="FFFF99"/>
                </a:solidFill>
              </a:rPr>
              <a:t>管理核心</a:t>
            </a:r>
            <a:r>
              <a:rPr lang="en-US" altLang="zh-CN" b="1">
                <a:solidFill>
                  <a:srgbClr val="FFFF99"/>
                </a:solidFill>
              </a:rPr>
              <a:t>:      </a:t>
            </a:r>
            <a:r>
              <a:rPr lang="en-US" altLang="zh-CN" b="1">
                <a:solidFill>
                  <a:schemeClr val="accent2"/>
                </a:solidFill>
              </a:rPr>
              <a:t>4.3.1</a:t>
            </a:r>
            <a:endParaRPr lang="en-US" altLang="zh-CN" b="1">
              <a:solidFill>
                <a:schemeClr val="accent2"/>
              </a:solidFill>
            </a:endParaRPr>
          </a:p>
          <a:p>
            <a:pPr algn="l"/>
            <a:r>
              <a:rPr lang="zh-CN" altLang="en-US" b="1">
                <a:solidFill>
                  <a:srgbClr val="FFFF99"/>
                </a:solidFill>
              </a:rPr>
              <a:t>基本要求</a:t>
            </a:r>
            <a:r>
              <a:rPr lang="en-US" altLang="zh-CN" b="1">
                <a:solidFill>
                  <a:srgbClr val="FFFF99"/>
                </a:solidFill>
              </a:rPr>
              <a:t>:      </a:t>
            </a:r>
            <a:r>
              <a:rPr lang="en-US" altLang="zh-CN" b="1">
                <a:solidFill>
                  <a:schemeClr val="accent2"/>
                </a:solidFill>
              </a:rPr>
              <a:t>4.3.2 </a:t>
            </a:r>
            <a:r>
              <a:rPr lang="en-US" altLang="zh-CN" b="1">
                <a:solidFill>
                  <a:schemeClr val="accent2"/>
                </a:solidFill>
                <a:ea typeface="Gulim" pitchFamily="34" charset="-127"/>
              </a:rPr>
              <a:t>→</a:t>
            </a:r>
            <a:r>
              <a:rPr lang="en-US" altLang="zh-CN" b="1">
                <a:solidFill>
                  <a:schemeClr val="accent2"/>
                </a:solidFill>
              </a:rPr>
              <a:t> 4.5.2</a:t>
            </a:r>
            <a:endParaRPr lang="en-US" altLang="zh-CN" b="1">
              <a:solidFill>
                <a:schemeClr val="accent2"/>
              </a:solidFill>
            </a:endParaRPr>
          </a:p>
          <a:p>
            <a:pPr algn="l"/>
            <a:r>
              <a:rPr lang="zh-CN" altLang="en-US" b="1">
                <a:solidFill>
                  <a:srgbClr val="FFFF99"/>
                </a:solidFill>
              </a:rPr>
              <a:t>控制关键</a:t>
            </a:r>
            <a:r>
              <a:rPr lang="en-US" altLang="zh-CN" b="1">
                <a:solidFill>
                  <a:srgbClr val="FFFF99"/>
                </a:solidFill>
              </a:rPr>
              <a:t>:      </a:t>
            </a:r>
            <a:r>
              <a:rPr lang="en-US" altLang="zh-CN" b="1">
                <a:solidFill>
                  <a:schemeClr val="accent2"/>
                </a:solidFill>
              </a:rPr>
              <a:t>4.4.6 </a:t>
            </a:r>
            <a:r>
              <a:rPr lang="en-US" altLang="zh-CN" b="1">
                <a:solidFill>
                  <a:schemeClr val="accent2"/>
                </a:solidFill>
                <a:ea typeface="Gulim" pitchFamily="34" charset="-127"/>
              </a:rPr>
              <a:t>→4.4.7</a:t>
            </a:r>
            <a:endParaRPr lang="en-US" altLang="zh-CN" b="1">
              <a:solidFill>
                <a:schemeClr val="accent2"/>
              </a:solidFill>
              <a:ea typeface="Gulim" pitchFamily="34" charset="-127"/>
            </a:endParaRPr>
          </a:p>
          <a:p>
            <a:pPr algn="l"/>
            <a:r>
              <a:rPr lang="zh-CN" altLang="en-US" b="1">
                <a:solidFill>
                  <a:srgbClr val="FFFF99"/>
                </a:solidFill>
              </a:rPr>
              <a:t>监控保障机制</a:t>
            </a:r>
            <a:r>
              <a:rPr lang="en-US" altLang="zh-CN" b="1">
                <a:solidFill>
                  <a:srgbClr val="FFFF99"/>
                </a:solidFill>
              </a:rPr>
              <a:t>:  </a:t>
            </a:r>
            <a:r>
              <a:rPr lang="en-US" altLang="zh-CN" b="1">
                <a:solidFill>
                  <a:schemeClr val="accent2"/>
                </a:solidFill>
              </a:rPr>
              <a:t>4.5.1 </a:t>
            </a:r>
            <a:r>
              <a:rPr lang="en-US" altLang="zh-CN" b="1">
                <a:solidFill>
                  <a:schemeClr val="accent2"/>
                </a:solidFill>
                <a:ea typeface="Gulim" pitchFamily="34" charset="-127"/>
              </a:rPr>
              <a:t>→4.5.5 →4.6 → 4.5.3</a:t>
            </a:r>
            <a:endParaRPr lang="en-US" altLang="zh-CN" b="1">
              <a:solidFill>
                <a:schemeClr val="accent2"/>
              </a:solidFill>
              <a:ea typeface="Gulim" pitchFamily="34" charset="-127"/>
            </a:endParaRPr>
          </a:p>
          <a:p>
            <a:pPr algn="l"/>
            <a:r>
              <a:rPr lang="zh-CN" altLang="en-US" b="1">
                <a:solidFill>
                  <a:srgbClr val="FFFF99"/>
                </a:solidFill>
              </a:rPr>
              <a:t>前提条件</a:t>
            </a:r>
            <a:r>
              <a:rPr lang="en-US" altLang="zh-CN" b="1">
                <a:solidFill>
                  <a:srgbClr val="FFFF99"/>
                </a:solidFill>
              </a:rPr>
              <a:t>:      </a:t>
            </a:r>
            <a:r>
              <a:rPr lang="en-US" altLang="zh-CN" b="1">
                <a:solidFill>
                  <a:schemeClr val="accent2"/>
                </a:solidFill>
              </a:rPr>
              <a:t>4.4.1</a:t>
            </a:r>
            <a:endParaRPr lang="en-US" altLang="zh-CN" b="1">
              <a:solidFill>
                <a:schemeClr val="accent2"/>
              </a:solidFill>
            </a:endParaRPr>
          </a:p>
          <a:p>
            <a:pPr algn="l"/>
            <a:r>
              <a:rPr lang="zh-CN" altLang="en-US" b="1">
                <a:solidFill>
                  <a:srgbClr val="FFFF99"/>
                </a:solidFill>
              </a:rPr>
              <a:t>保证条件</a:t>
            </a:r>
            <a:r>
              <a:rPr lang="en-US" altLang="zh-CN" b="1">
                <a:solidFill>
                  <a:srgbClr val="FFFF99"/>
                </a:solidFill>
              </a:rPr>
              <a:t>:  </a:t>
            </a:r>
            <a:r>
              <a:rPr lang="en-US" altLang="zh-CN" b="1">
                <a:solidFill>
                  <a:schemeClr val="accent2"/>
                </a:solidFill>
              </a:rPr>
              <a:t>4.4.2 </a:t>
            </a:r>
            <a:r>
              <a:rPr lang="en-US" altLang="zh-CN" b="1">
                <a:solidFill>
                  <a:schemeClr val="accent2"/>
                </a:solidFill>
                <a:ea typeface="Gulim" pitchFamily="34" charset="-127"/>
              </a:rPr>
              <a:t>→4.4.3 →4.4.4 →4.4.5 → 4.5.5</a:t>
            </a:r>
            <a:endParaRPr lang="en-US" altLang="zh-CN" b="1">
              <a:solidFill>
                <a:schemeClr val="accent2"/>
              </a:solidFill>
              <a:ea typeface="Gulim" pitchFamily="34" charset="-127"/>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body" idx="1"/>
          </p:nvPr>
        </p:nvSpPr>
        <p:spPr>
          <a:xfrm>
            <a:off x="533400" y="533400"/>
            <a:ext cx="8229600" cy="6324600"/>
          </a:xfrm>
        </p:spPr>
        <p:txBody>
          <a:bodyPr/>
          <a:lstStyle/>
          <a:p>
            <a:pPr marL="0" indent="0" algn="just">
              <a:buFont typeface="Wingdings" panose="05000000000000000000" pitchFamily="2" charset="2"/>
              <a:buNone/>
            </a:pPr>
            <a:endParaRPr lang="en-US" altLang="zh-CN" sz="2400">
              <a:solidFill>
                <a:srgbClr val="FFFF99"/>
              </a:solidFill>
              <a:latin typeface="楷体_GB2312" pitchFamily="49" charset="-122"/>
            </a:endParaRPr>
          </a:p>
          <a:p>
            <a:pPr marL="0" indent="0" algn="just">
              <a:buFont typeface="Wingdings" panose="05000000000000000000" pitchFamily="2" charset="2"/>
              <a:buNone/>
            </a:pPr>
            <a:r>
              <a:rPr lang="zh-CN" altLang="en-US" sz="2400"/>
              <a:t>一、危险源辨识是核心</a:t>
            </a:r>
            <a:endParaRPr lang="zh-CN" altLang="en-US" sz="2400">
              <a:latin typeface="楷体_GB2312" pitchFamily="49" charset="-122"/>
            </a:endParaRPr>
          </a:p>
          <a:p>
            <a:pPr marL="0" indent="0" algn="just">
              <a:buFont typeface="Wingdings" panose="05000000000000000000" pitchFamily="2" charset="2"/>
              <a:buNone/>
            </a:pPr>
            <a:endParaRPr lang="zh-CN" altLang="en-US" sz="2400"/>
          </a:p>
          <a:p>
            <a:pPr marL="0" indent="0" algn="just">
              <a:buFont typeface="Wingdings" panose="05000000000000000000" pitchFamily="2" charset="2"/>
              <a:buNone/>
            </a:pPr>
            <a:r>
              <a:rPr lang="zh-CN" altLang="en-US" sz="2400"/>
              <a:t>二、体系是有实现法规要求的功能</a:t>
            </a:r>
            <a:endParaRPr lang="zh-CN" altLang="en-US" sz="2400">
              <a:latin typeface="楷体_GB2312" pitchFamily="49" charset="-122"/>
            </a:endParaRPr>
          </a:p>
          <a:p>
            <a:pPr marL="0" indent="0" algn="just">
              <a:buFont typeface="Wingdings" panose="05000000000000000000" pitchFamily="2" charset="2"/>
              <a:buNone/>
            </a:pPr>
            <a:r>
              <a:rPr lang="zh-CN" altLang="en-US" sz="1600" b="0">
                <a:solidFill>
                  <a:schemeClr val="accent1"/>
                </a:solidFill>
                <a:latin typeface="楷体_GB2312" pitchFamily="49" charset="-122"/>
              </a:rPr>
              <a:t>  ●</a:t>
            </a:r>
            <a:r>
              <a:rPr lang="zh-CN" altLang="en-US" sz="2000">
                <a:latin typeface="楷体_GB2312" pitchFamily="49" charset="-122"/>
              </a:rPr>
              <a:t>  </a:t>
            </a:r>
            <a:r>
              <a:rPr lang="zh-CN" altLang="en-US" sz="2400"/>
              <a:t>方针体现遵守法规的承诺</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危险辨识风险评价和风险控制策划，重要的依据之一 是法规</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要素中专门有法规要求条款</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目标制定，要考虑法规要求</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培训、协商与交流：文件管理要包括法规信息</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运行控制，应包预案与响应是实现法规的重要途径</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检查与纠正措施中要求定期评价法规的遵循情况</a:t>
            </a:r>
            <a:endParaRPr lang="zh-CN" altLang="en-US" sz="2400">
              <a:latin typeface="楷体_GB2312" pitchFamily="49" charset="-122"/>
            </a:endParaRPr>
          </a:p>
          <a:p>
            <a:pPr marL="0" indent="0" algn="just">
              <a:buFont typeface="Wingdings" panose="05000000000000000000" pitchFamily="2" charset="2"/>
              <a:buNone/>
            </a:pPr>
            <a:r>
              <a:rPr lang="zh-CN" altLang="en-US" sz="2400">
                <a:latin typeface="楷体_GB2312" pitchFamily="49" charset="-122"/>
              </a:rPr>
              <a:t> </a:t>
            </a:r>
            <a:r>
              <a:rPr lang="zh-CN" altLang="en-US" sz="2400" b="0">
                <a:solidFill>
                  <a:schemeClr val="accent1"/>
                </a:solidFill>
                <a:latin typeface="楷体_GB2312" pitchFamily="49" charset="-122"/>
              </a:rPr>
              <a:t>●</a:t>
            </a:r>
            <a:r>
              <a:rPr lang="zh-CN" altLang="en-US" sz="2400">
                <a:latin typeface="楷体_GB2312" pitchFamily="49" charset="-122"/>
              </a:rPr>
              <a:t>  </a:t>
            </a:r>
            <a:r>
              <a:rPr lang="zh-CN" altLang="en-US" sz="2400"/>
              <a:t>管理评审中要考察法规的发展、改善体系</a:t>
            </a:r>
            <a:r>
              <a:rPr lang="zh-CN" altLang="en-US" sz="2400">
                <a:latin typeface="楷体_GB2312" pitchFamily="49" charset="-122"/>
              </a:rPr>
              <a:t> </a:t>
            </a:r>
            <a:endParaRPr lang="zh-CN" altLang="en-US" sz="2400">
              <a:latin typeface="楷体_GB2312" pitchFamily="49"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609600" y="1066800"/>
            <a:ext cx="7924800" cy="862002"/>
          </a:xfrm>
        </p:spPr>
        <p:txBody>
          <a:bodyPr/>
          <a:lstStyle/>
          <a:p>
            <a:pPr marL="0" indent="0" algn="just">
              <a:buFont typeface="Wingdings" panose="05000000000000000000" pitchFamily="2" charset="2"/>
              <a:buNone/>
            </a:pPr>
            <a:r>
              <a:rPr lang="zh-CN" altLang="en-US" sz="2400" dirty="0"/>
              <a:t>三、目标和管理方案下实现持续改进的重要</a:t>
            </a:r>
            <a:r>
              <a:rPr lang="zh-CN" altLang="en-US" sz="2400" dirty="0" smtClean="0"/>
              <a:t>途径</a:t>
            </a:r>
            <a:endParaRPr lang="zh-CN" altLang="en-US" sz="2400" b="0" dirty="0">
              <a:latin typeface="楷体_GB2312" pitchFamily="49" charset="-122"/>
            </a:endParaRPr>
          </a:p>
          <a:p>
            <a:pPr marL="0" indent="0" algn="just">
              <a:buFont typeface="Wingdings" panose="05000000000000000000" pitchFamily="2" charset="2"/>
              <a:buNone/>
            </a:pPr>
            <a:endParaRPr lang="en-US" altLang="zh-CN" sz="2400" b="0" dirty="0">
              <a:latin typeface="楷体_GB2312" pitchFamily="49" charset="-122"/>
            </a:endParaRPr>
          </a:p>
        </p:txBody>
      </p:sp>
      <p:sp>
        <p:nvSpPr>
          <p:cNvPr id="206852" name="Text Box 4"/>
          <p:cNvSpPr txBox="1">
            <a:spLocks noChangeArrowheads="1"/>
          </p:cNvSpPr>
          <p:nvPr/>
        </p:nvSpPr>
        <p:spPr bwMode="auto">
          <a:xfrm>
            <a:off x="1371600" y="3048000"/>
            <a:ext cx="1384300" cy="457200"/>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a:latin typeface="Times New Roman" panose="02020603050405020304" charset="0"/>
              </a:rPr>
              <a:t>目标</a:t>
            </a:r>
            <a:endParaRPr kumimoji="0" lang="zh-CN" altLang="en-US">
              <a:latin typeface="Times New Roman" panose="02020603050405020304" charset="0"/>
            </a:endParaRPr>
          </a:p>
        </p:txBody>
      </p:sp>
      <p:sp>
        <p:nvSpPr>
          <p:cNvPr id="206854" name="Text Box 6"/>
          <p:cNvSpPr txBox="1">
            <a:spLocks noChangeArrowheads="1"/>
          </p:cNvSpPr>
          <p:nvPr/>
        </p:nvSpPr>
        <p:spPr bwMode="auto">
          <a:xfrm>
            <a:off x="5791200" y="3067928"/>
            <a:ext cx="1557338" cy="422275"/>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dirty="0">
                <a:latin typeface="Times New Roman" panose="02020603050405020304" charset="0"/>
              </a:rPr>
              <a:t>降低风险</a:t>
            </a:r>
            <a:endParaRPr kumimoji="0" lang="zh-CN" altLang="en-US" dirty="0">
              <a:latin typeface="Times New Roman" panose="02020603050405020304" charset="0"/>
            </a:endParaRPr>
          </a:p>
        </p:txBody>
      </p:sp>
      <p:sp>
        <p:nvSpPr>
          <p:cNvPr id="206855" name="Text Box 7"/>
          <p:cNvSpPr txBox="1">
            <a:spLocks noChangeArrowheads="1"/>
          </p:cNvSpPr>
          <p:nvPr/>
        </p:nvSpPr>
        <p:spPr bwMode="auto">
          <a:xfrm>
            <a:off x="3586163" y="3048000"/>
            <a:ext cx="1557337" cy="457200"/>
          </a:xfrm>
          <a:prstGeom prst="rect">
            <a:avLst/>
          </a:prstGeom>
          <a:solidFill>
            <a:schemeClr val="hlink"/>
          </a:solidFill>
          <a:ln w="9525">
            <a:solidFill>
              <a:schemeClr val="tx1"/>
            </a:solidFill>
            <a:miter lim="800000"/>
          </a:ln>
        </p:spPr>
        <p:txBody>
          <a:bodyPr lIns="0" tIns="0" rIns="0" bIns="0"/>
          <a:lstStyle/>
          <a:p>
            <a:pPr algn="ctr" eaLnBrk="0" hangingPunct="0">
              <a:spcBef>
                <a:spcPct val="0"/>
              </a:spcBef>
              <a:buClrTx/>
              <a:buSzTx/>
              <a:buFontTx/>
              <a:buNone/>
            </a:pPr>
            <a:r>
              <a:rPr kumimoji="0" lang="zh-CN" altLang="en-US" dirty="0">
                <a:latin typeface="Times New Roman" panose="02020603050405020304" charset="0"/>
              </a:rPr>
              <a:t>管理方案</a:t>
            </a:r>
            <a:endParaRPr kumimoji="0" lang="zh-CN" altLang="en-US" dirty="0">
              <a:latin typeface="Times New Roman" panose="02020603050405020304" charset="0"/>
            </a:endParaRPr>
          </a:p>
        </p:txBody>
      </p:sp>
      <p:sp>
        <p:nvSpPr>
          <p:cNvPr id="206856" name="Line 8"/>
          <p:cNvSpPr>
            <a:spLocks noChangeShapeType="1"/>
          </p:cNvSpPr>
          <p:nvPr/>
        </p:nvSpPr>
        <p:spPr bwMode="auto">
          <a:xfrm>
            <a:off x="2743200" y="3276600"/>
            <a:ext cx="762000" cy="0"/>
          </a:xfrm>
          <a:prstGeom prst="line">
            <a:avLst/>
          </a:prstGeom>
          <a:noFill/>
          <a:ln w="9525">
            <a:solidFill>
              <a:schemeClr val="tx1"/>
            </a:solidFill>
            <a:round/>
            <a:tailEnd type="triangle" w="med" len="med"/>
          </a:ln>
        </p:spPr>
        <p:txBody>
          <a:bodyPr/>
          <a:lstStyle/>
          <a:p>
            <a:endParaRPr lang="zh-CN" altLang="en-US"/>
          </a:p>
        </p:txBody>
      </p:sp>
      <p:grpSp>
        <p:nvGrpSpPr>
          <p:cNvPr id="206887" name="Group 39"/>
          <p:cNvGrpSpPr/>
          <p:nvPr/>
        </p:nvGrpSpPr>
        <p:grpSpPr bwMode="auto">
          <a:xfrm>
            <a:off x="1981200" y="3505200"/>
            <a:ext cx="4649788" cy="920750"/>
            <a:chOff x="1248" y="2208"/>
            <a:chExt cx="2929" cy="580"/>
          </a:xfrm>
        </p:grpSpPr>
        <p:sp>
          <p:nvSpPr>
            <p:cNvPr id="206853" name="Text Box 5"/>
            <p:cNvSpPr txBox="1">
              <a:spLocks noChangeArrowheads="1"/>
            </p:cNvSpPr>
            <p:nvPr/>
          </p:nvSpPr>
          <p:spPr bwMode="auto">
            <a:xfrm>
              <a:off x="2256" y="2496"/>
              <a:ext cx="1008" cy="269"/>
            </a:xfrm>
            <a:prstGeom prst="rect">
              <a:avLst/>
            </a:prstGeom>
            <a:solidFill>
              <a:schemeClr val="hlink"/>
            </a:solidFill>
            <a:ln w="9525">
              <a:noFill/>
              <a:miter lim="800000"/>
            </a:ln>
          </p:spPr>
          <p:txBody>
            <a:bodyPr lIns="0" tIns="0" rIns="0" bIns="0"/>
            <a:lstStyle/>
            <a:p>
              <a:pPr algn="ctr" eaLnBrk="0" hangingPunct="0">
                <a:spcBef>
                  <a:spcPct val="0"/>
                </a:spcBef>
                <a:buClrTx/>
                <a:buSzTx/>
                <a:buFontTx/>
                <a:buNone/>
              </a:pPr>
              <a:r>
                <a:rPr kumimoji="0" lang="zh-CN" altLang="en-US" dirty="0">
                  <a:latin typeface="Times New Roman" panose="02020603050405020304" charset="0"/>
                </a:rPr>
                <a:t>新的目标</a:t>
              </a:r>
              <a:endParaRPr kumimoji="0" lang="zh-CN" altLang="en-US" dirty="0">
                <a:latin typeface="Times New Roman" panose="02020603050405020304" charset="0"/>
              </a:endParaRPr>
            </a:p>
          </p:txBody>
        </p:sp>
        <p:grpSp>
          <p:nvGrpSpPr>
            <p:cNvPr id="206886" name="Group 38"/>
            <p:cNvGrpSpPr/>
            <p:nvPr/>
          </p:nvGrpSpPr>
          <p:grpSpPr bwMode="auto">
            <a:xfrm>
              <a:off x="1248" y="2208"/>
              <a:ext cx="2929" cy="580"/>
              <a:chOff x="1248" y="2208"/>
              <a:chExt cx="2929" cy="580"/>
            </a:xfrm>
          </p:grpSpPr>
          <p:sp>
            <p:nvSpPr>
              <p:cNvPr id="206858" name="Line 10"/>
              <p:cNvSpPr>
                <a:spLocks noChangeShapeType="1"/>
              </p:cNvSpPr>
              <p:nvPr/>
            </p:nvSpPr>
            <p:spPr bwMode="auto">
              <a:xfrm>
                <a:off x="4176" y="2221"/>
                <a:ext cx="1" cy="554"/>
              </a:xfrm>
              <a:prstGeom prst="line">
                <a:avLst/>
              </a:prstGeom>
              <a:noFill/>
              <a:ln w="9525">
                <a:solidFill>
                  <a:schemeClr val="tx1"/>
                </a:solidFill>
                <a:round/>
              </a:ln>
            </p:spPr>
            <p:txBody>
              <a:bodyPr/>
              <a:lstStyle/>
              <a:p>
                <a:endParaRPr lang="zh-CN" altLang="en-US"/>
              </a:p>
            </p:txBody>
          </p:sp>
          <p:sp>
            <p:nvSpPr>
              <p:cNvPr id="206859" name="Line 11"/>
              <p:cNvSpPr>
                <a:spLocks noChangeShapeType="1"/>
              </p:cNvSpPr>
              <p:nvPr/>
            </p:nvSpPr>
            <p:spPr bwMode="auto">
              <a:xfrm flipH="1">
                <a:off x="1248" y="2784"/>
                <a:ext cx="2928" cy="0"/>
              </a:xfrm>
              <a:prstGeom prst="line">
                <a:avLst/>
              </a:prstGeom>
              <a:noFill/>
              <a:ln w="9525">
                <a:solidFill>
                  <a:schemeClr val="tx1"/>
                </a:solidFill>
                <a:round/>
              </a:ln>
            </p:spPr>
            <p:txBody>
              <a:bodyPr/>
              <a:lstStyle/>
              <a:p>
                <a:endParaRPr lang="zh-CN" altLang="en-US"/>
              </a:p>
            </p:txBody>
          </p:sp>
          <p:sp>
            <p:nvSpPr>
              <p:cNvPr id="206860" name="Line 12"/>
              <p:cNvSpPr>
                <a:spLocks noChangeShapeType="1"/>
              </p:cNvSpPr>
              <p:nvPr/>
            </p:nvSpPr>
            <p:spPr bwMode="auto">
              <a:xfrm flipV="1">
                <a:off x="1248" y="2208"/>
                <a:ext cx="1" cy="580"/>
              </a:xfrm>
              <a:prstGeom prst="line">
                <a:avLst/>
              </a:prstGeom>
              <a:noFill/>
              <a:ln w="9525">
                <a:solidFill>
                  <a:schemeClr val="tx1"/>
                </a:solidFill>
                <a:round/>
                <a:tailEnd type="triangle" w="med" len="med"/>
              </a:ln>
            </p:spPr>
            <p:txBody>
              <a:bodyPr/>
              <a:lstStyle/>
              <a:p>
                <a:endParaRPr lang="zh-CN" altLang="en-US"/>
              </a:p>
            </p:txBody>
          </p:sp>
        </p:grpSp>
      </p:grpSp>
      <p:sp>
        <p:nvSpPr>
          <p:cNvPr id="206861" name="Line 13"/>
          <p:cNvSpPr>
            <a:spLocks noChangeShapeType="1"/>
          </p:cNvSpPr>
          <p:nvPr/>
        </p:nvSpPr>
        <p:spPr bwMode="auto">
          <a:xfrm>
            <a:off x="5181600" y="3276600"/>
            <a:ext cx="533400" cy="0"/>
          </a:xfrm>
          <a:prstGeom prst="line">
            <a:avLst/>
          </a:prstGeom>
          <a:noFill/>
          <a:ln w="9525">
            <a:solidFill>
              <a:schemeClr val="tx1"/>
            </a:solidFill>
            <a:miter lim="800000"/>
            <a:headEnd type="none" w="sm" len="sm"/>
            <a:tailEnd type="triangle" w="sm" len="sm"/>
          </a:ln>
          <a:effectLst/>
        </p:spPr>
        <p:txBody>
          <a:bodyPr wrap="none"/>
          <a:lstStyle/>
          <a:p>
            <a:endParaRPr lang="zh-CN" altLang="en-US"/>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 calcmode="lin" valueType="num">
                                      <p:cBhvr additive="base">
                                        <p:cTn id="7" dur="500" fill="hold"/>
                                        <p:tgtEl>
                                          <p:spTgt spid="206852"/>
                                        </p:tgtEl>
                                        <p:attrNameLst>
                                          <p:attrName>ppt_x</p:attrName>
                                        </p:attrNameLst>
                                      </p:cBhvr>
                                      <p:tavLst>
                                        <p:tav tm="0">
                                          <p:val>
                                            <p:strVal val="0-#ppt_w/2"/>
                                          </p:val>
                                        </p:tav>
                                        <p:tav tm="100000">
                                          <p:val>
                                            <p:strVal val="#ppt_x"/>
                                          </p:val>
                                        </p:tav>
                                      </p:tavLst>
                                    </p:anim>
                                    <p:anim calcmode="lin" valueType="num">
                                      <p:cBhvr additive="base">
                                        <p:cTn id="8" dur="500" fill="hold"/>
                                        <p:tgtEl>
                                          <p:spTgt spid="2068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200"/>
                                  </p:stCondLst>
                                  <p:childTnLst>
                                    <p:set>
                                      <p:cBhvr>
                                        <p:cTn id="11" dur="1" fill="hold">
                                          <p:stCondLst>
                                            <p:cond delay="0"/>
                                          </p:stCondLst>
                                        </p:cTn>
                                        <p:tgtEl>
                                          <p:spTgt spid="206856"/>
                                        </p:tgtEl>
                                        <p:attrNameLst>
                                          <p:attrName>style.visibility</p:attrName>
                                        </p:attrNameLst>
                                      </p:cBhvr>
                                      <p:to>
                                        <p:strVal val="visible"/>
                                      </p:to>
                                    </p:set>
                                    <p:animEffect transition="in" filter="slide(fromBottom)">
                                      <p:cBhvr>
                                        <p:cTn id="12" dur="500"/>
                                        <p:tgtEl>
                                          <p:spTgt spid="20685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6855"/>
                                        </p:tgtEl>
                                        <p:attrNameLst>
                                          <p:attrName>style.visibility</p:attrName>
                                        </p:attrNameLst>
                                      </p:cBhvr>
                                      <p:to>
                                        <p:strVal val="visible"/>
                                      </p:to>
                                    </p:set>
                                    <p:anim calcmode="lin" valueType="num">
                                      <p:cBhvr additive="base">
                                        <p:cTn id="17" dur="500" fill="hold"/>
                                        <p:tgtEl>
                                          <p:spTgt spid="206855"/>
                                        </p:tgtEl>
                                        <p:attrNameLst>
                                          <p:attrName>ppt_x</p:attrName>
                                        </p:attrNameLst>
                                      </p:cBhvr>
                                      <p:tavLst>
                                        <p:tav tm="0">
                                          <p:val>
                                            <p:strVal val="#ppt_x"/>
                                          </p:val>
                                        </p:tav>
                                        <p:tav tm="100000">
                                          <p:val>
                                            <p:strVal val="#ppt_x"/>
                                          </p:val>
                                        </p:tav>
                                      </p:tavLst>
                                    </p:anim>
                                    <p:anim calcmode="lin" valueType="num">
                                      <p:cBhvr additive="base">
                                        <p:cTn id="18" dur="500" fill="hold"/>
                                        <p:tgtEl>
                                          <p:spTgt spid="2068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par>
                          <p:cTn id="19" fill="hold">
                            <p:stCondLst>
                              <p:cond delay="500"/>
                            </p:stCondLst>
                            <p:childTnLst>
                              <p:par>
                                <p:cTn id="20" presetID="12" presetClass="entr" presetSubtype="4" fill="hold" grpId="0" nodeType="afterEffect">
                                  <p:stCondLst>
                                    <p:cond delay="200"/>
                                  </p:stCondLst>
                                  <p:childTnLst>
                                    <p:set>
                                      <p:cBhvr>
                                        <p:cTn id="21" dur="1" fill="hold">
                                          <p:stCondLst>
                                            <p:cond delay="0"/>
                                          </p:stCondLst>
                                        </p:cTn>
                                        <p:tgtEl>
                                          <p:spTgt spid="206861"/>
                                        </p:tgtEl>
                                        <p:attrNameLst>
                                          <p:attrName>style.visibility</p:attrName>
                                        </p:attrNameLst>
                                      </p:cBhvr>
                                      <p:to>
                                        <p:strVal val="visible"/>
                                      </p:to>
                                    </p:set>
                                    <p:animEffect transition="in" filter="slide(fromBottom)">
                                      <p:cBhvr>
                                        <p:cTn id="22" dur="500"/>
                                        <p:tgtEl>
                                          <p:spTgt spid="20686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06854"/>
                                        </p:tgtEl>
                                        <p:attrNameLst>
                                          <p:attrName>style.visibility</p:attrName>
                                        </p:attrNameLst>
                                      </p:cBhvr>
                                      <p:to>
                                        <p:strVal val="visible"/>
                                      </p:to>
                                    </p:set>
                                    <p:anim calcmode="lin" valueType="num">
                                      <p:cBhvr additive="base">
                                        <p:cTn id="27" dur="500" fill="hold"/>
                                        <p:tgtEl>
                                          <p:spTgt spid="206854"/>
                                        </p:tgtEl>
                                        <p:attrNameLst>
                                          <p:attrName>ppt_x</p:attrName>
                                        </p:attrNameLst>
                                      </p:cBhvr>
                                      <p:tavLst>
                                        <p:tav tm="0">
                                          <p:val>
                                            <p:strVal val="1+#ppt_w/2"/>
                                          </p:val>
                                        </p:tav>
                                        <p:tav tm="100000">
                                          <p:val>
                                            <p:strVal val="#ppt_x"/>
                                          </p:val>
                                        </p:tav>
                                      </p:tavLst>
                                    </p:anim>
                                    <p:anim calcmode="lin" valueType="num">
                                      <p:cBhvr additive="base">
                                        <p:cTn id="28" dur="500" fill="hold"/>
                                        <p:tgtEl>
                                          <p:spTgt spid="2068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par>
                          <p:cTn id="29" fill="hold">
                            <p:stCondLst>
                              <p:cond delay="500"/>
                            </p:stCondLst>
                            <p:childTnLst>
                              <p:par>
                                <p:cTn id="30" presetID="2" presetClass="entr" presetSubtype="4" fill="hold" nodeType="afterEffect">
                                  <p:stCondLst>
                                    <p:cond delay="1000"/>
                                  </p:stCondLst>
                                  <p:childTnLst>
                                    <p:set>
                                      <p:cBhvr>
                                        <p:cTn id="31" dur="1" fill="hold">
                                          <p:stCondLst>
                                            <p:cond delay="0"/>
                                          </p:stCondLst>
                                        </p:cTn>
                                        <p:tgtEl>
                                          <p:spTgt spid="206887"/>
                                        </p:tgtEl>
                                        <p:attrNameLst>
                                          <p:attrName>style.visibility</p:attrName>
                                        </p:attrNameLst>
                                      </p:cBhvr>
                                      <p:to>
                                        <p:strVal val="visible"/>
                                      </p:to>
                                    </p:set>
                                    <p:anim calcmode="lin" valueType="num">
                                      <p:cBhvr additive="base">
                                        <p:cTn id="32" dur="500" fill="hold"/>
                                        <p:tgtEl>
                                          <p:spTgt spid="206887"/>
                                        </p:tgtEl>
                                        <p:attrNameLst>
                                          <p:attrName>ppt_x</p:attrName>
                                        </p:attrNameLst>
                                      </p:cBhvr>
                                      <p:tavLst>
                                        <p:tav tm="0">
                                          <p:val>
                                            <p:strVal val="#ppt_x"/>
                                          </p:val>
                                        </p:tav>
                                        <p:tav tm="100000">
                                          <p:val>
                                            <p:strVal val="#ppt_x"/>
                                          </p:val>
                                        </p:tav>
                                      </p:tavLst>
                                    </p:anim>
                                    <p:anim calcmode="lin" valueType="num">
                                      <p:cBhvr additive="base">
                                        <p:cTn id="33" dur="500" fill="hold"/>
                                        <p:tgtEl>
                                          <p:spTgt spid="2068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autoUpdateAnimBg="0"/>
      <p:bldP spid="206854" grpId="0" animBg="1" autoUpdateAnimBg="0"/>
      <p:bldP spid="206855" grpId="0" animBg="1" autoUpdateAnimBg="0"/>
      <p:bldP spid="206856" grpId="0" animBg="1"/>
      <p:bldP spid="20686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43554"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35320" y="3968750"/>
            <a:ext cx="3093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306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8255" y="4363720"/>
            <a:ext cx="3654425" cy="98615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4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4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4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00" b="1" dirty="0">
              <a:solidFill>
                <a:schemeClr val="accent1">
                  <a:lumMod val="50000"/>
                </a:schemeClr>
              </a:solidFill>
              <a:cs typeface="+mn-ea"/>
              <a:sym typeface="+mn-lt"/>
            </a:endParaRPr>
          </a:p>
          <a:p>
            <a:pPr algn="ctr">
              <a:lnSpc>
                <a:spcPct val="125000"/>
              </a:lnSpc>
            </a:pPr>
            <a:r>
              <a:rPr lang="zh-CN" altLang="en-US" sz="1200" b="1" dirty="0">
                <a:solidFill>
                  <a:schemeClr val="accent5">
                    <a:lumMod val="50000"/>
                  </a:schemeClr>
                </a:solidFill>
                <a:cs typeface="+mn-ea"/>
                <a:sym typeface="+mn-lt"/>
              </a:rPr>
              <a:t>联系我们 </a:t>
            </a:r>
            <a:r>
              <a:rPr lang="en-US" altLang="zh-CN" sz="1200" dirty="0">
                <a:solidFill>
                  <a:schemeClr val="accent5">
                    <a:lumMod val="50000"/>
                  </a:schemeClr>
                </a:solidFill>
                <a:cs typeface="+mn-ea"/>
                <a:sym typeface="+mn-lt"/>
              </a:rPr>
              <a:t>| </a:t>
            </a:r>
            <a:r>
              <a:rPr lang="en-US" altLang="zh-CN" sz="1200" kern="900" dirty="0">
                <a:solidFill>
                  <a:schemeClr val="accent5">
                    <a:lumMod val="50000"/>
                  </a:schemeClr>
                </a:solidFill>
                <a:cs typeface="+mn-ea"/>
                <a:sym typeface="+mn-lt"/>
              </a:rPr>
              <a:t>15250014332 / 0512-68637852</a:t>
            </a:r>
            <a:endParaRPr lang="en-US" altLang="zh-CN" sz="120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4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4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4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4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00" b="1" dirty="0">
                <a:solidFill>
                  <a:schemeClr val="accent5">
                    <a:lumMod val="50000"/>
                  </a:schemeClr>
                </a:solidFill>
                <a:cs typeface="+mn-ea"/>
                <a:sym typeface="+mn-lt"/>
              </a:rPr>
              <a:t>公司官网 </a:t>
            </a:r>
            <a:r>
              <a:rPr lang="en-US" altLang="zh-CN" sz="1400" dirty="0">
                <a:solidFill>
                  <a:schemeClr val="accent5">
                    <a:lumMod val="50000"/>
                  </a:schemeClr>
                </a:solidFill>
                <a:cs typeface="+mn-ea"/>
                <a:sym typeface="+mn-lt"/>
              </a:rPr>
              <a:t>| </a:t>
            </a:r>
            <a:r>
              <a:rPr lang="en-US" altLang="zh-CN" sz="1400" dirty="0">
                <a:solidFill>
                  <a:schemeClr val="accent5">
                    <a:lumMod val="50000"/>
                  </a:schemeClr>
                </a:solidFill>
                <a:cs typeface="+mn-ea"/>
                <a:sym typeface="+mn-lt"/>
                <a:hlinkClick r:id="rId7"/>
              </a:rPr>
              <a:t>http://www.bofety.com/</a:t>
            </a:r>
            <a:endParaRPr lang="en-US" altLang="zh-CN" sz="1400" b="1" dirty="0">
              <a:solidFill>
                <a:schemeClr val="accent5">
                  <a:lumMod val="50000"/>
                </a:schemeClr>
              </a:solidFill>
              <a:effectLst>
                <a:outerShdw blurRad="38100" dist="19050" dir="2700000" algn="tl" rotWithShape="0">
                  <a:schemeClr val="dk1">
                    <a:alpha val="40000"/>
                  </a:schemeClr>
                </a:outerShdw>
              </a:effectLst>
              <a:cs typeface="+mn-ea"/>
              <a:sym typeface="+mn-lt"/>
              <a:hlinkClick r:id="rId7"/>
            </a:endParaRPr>
          </a:p>
        </p:txBody>
      </p:sp>
      <p:sp>
        <p:nvSpPr>
          <p:cNvPr id="3" name="文本框 2"/>
          <p:cNvSpPr txBox="1"/>
          <p:nvPr/>
        </p:nvSpPr>
        <p:spPr>
          <a:xfrm>
            <a:off x="6965315" y="4907915"/>
            <a:ext cx="793115" cy="218440"/>
          </a:xfrm>
          <a:prstGeom prst="rect">
            <a:avLst/>
          </a:prstGeom>
          <a:noFill/>
        </p:spPr>
        <p:txBody>
          <a:bodyPr wrap="square" rtlCol="0">
            <a:spAutoFit/>
          </a:bodyPr>
          <a:lstStyle/>
          <a:p>
            <a:pPr algn="ctr"/>
            <a:r>
              <a:rPr lang="zh-CN" altLang="en-US" sz="825" dirty="0">
                <a:solidFill>
                  <a:schemeClr val="bg2"/>
                </a:solidFill>
              </a:rPr>
              <a:t>微信公众号</a:t>
            </a:r>
            <a:endParaRPr lang="zh-CN" altLang="en-US" sz="825" dirty="0">
              <a:solidFill>
                <a:schemeClr val="bg2"/>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2"/>
                </a:solidFill>
              </a:rPr>
              <a:t>抖音</a:t>
            </a:r>
            <a:endParaRPr lang="zh-CN" altLang="en-US" sz="825" dirty="0">
              <a:solidFill>
                <a:schemeClr val="bg2"/>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85800" y="500042"/>
            <a:ext cx="7772400" cy="819136"/>
          </a:xfrm>
        </p:spPr>
        <p:txBody>
          <a:bodyPr/>
          <a:lstStyle/>
          <a:p>
            <a:pPr algn="ctr"/>
            <a:r>
              <a:rPr lang="zh-CN" altLang="en-US" sz="4000" b="1" dirty="0">
                <a:solidFill>
                  <a:srgbClr val="FFFF66"/>
                </a:solidFill>
              </a:rPr>
              <a:t>面临着新的挑战和机遇</a:t>
            </a:r>
            <a:endParaRPr lang="zh-CN" altLang="en-US" sz="4000" b="1" dirty="0">
              <a:solidFill>
                <a:srgbClr val="FFFF66"/>
              </a:solidFill>
            </a:endParaRPr>
          </a:p>
        </p:txBody>
      </p:sp>
      <p:sp>
        <p:nvSpPr>
          <p:cNvPr id="296963" name="Rectangle 3"/>
          <p:cNvSpPr>
            <a:spLocks noGrp="1" noChangeArrowheads="1"/>
          </p:cNvSpPr>
          <p:nvPr>
            <p:ph type="body" idx="1"/>
          </p:nvPr>
        </p:nvSpPr>
        <p:spPr>
          <a:xfrm>
            <a:off x="457200" y="1671654"/>
            <a:ext cx="8229600" cy="4114800"/>
          </a:xfrm>
        </p:spPr>
        <p:txBody>
          <a:bodyPr/>
          <a:lstStyle/>
          <a:p>
            <a:pPr>
              <a:lnSpc>
                <a:spcPct val="90000"/>
              </a:lnSpc>
            </a:pPr>
            <a:r>
              <a:rPr lang="zh-CN" altLang="en-US" dirty="0"/>
              <a:t>生活水平提高，对事故承受能力越来越低。</a:t>
            </a:r>
            <a:endParaRPr lang="zh-CN" altLang="en-US" dirty="0"/>
          </a:p>
          <a:p>
            <a:pPr>
              <a:lnSpc>
                <a:spcPct val="90000"/>
              </a:lnSpc>
            </a:pPr>
            <a:r>
              <a:rPr lang="zh-CN" altLang="en-US" dirty="0"/>
              <a:t>劳动用工形式的多元化对安全生产提出新的挑战。</a:t>
            </a:r>
            <a:endParaRPr lang="zh-CN" altLang="en-US" dirty="0"/>
          </a:p>
          <a:p>
            <a:pPr>
              <a:lnSpc>
                <a:spcPct val="90000"/>
              </a:lnSpc>
            </a:pPr>
            <a:r>
              <a:rPr lang="zh-CN" altLang="en-US" dirty="0"/>
              <a:t>生产条件不好，已成为劳工争议的主要问题。</a:t>
            </a:r>
            <a:endParaRPr lang="zh-CN" altLang="en-US" dirty="0"/>
          </a:p>
          <a:p>
            <a:pPr>
              <a:lnSpc>
                <a:spcPct val="90000"/>
              </a:lnSpc>
            </a:pPr>
            <a:r>
              <a:rPr lang="zh-CN" altLang="en-US" dirty="0"/>
              <a:t>事故的发生严重影响社会的稳定性</a:t>
            </a:r>
            <a:endParaRPr lang="zh-CN" altLang="en-US" dirty="0"/>
          </a:p>
          <a:p>
            <a:pPr>
              <a:lnSpc>
                <a:spcPct val="90000"/>
              </a:lnSpc>
            </a:pPr>
            <a:r>
              <a:rPr lang="zh-CN" altLang="en-US" dirty="0"/>
              <a:t>影响对外贸易及形象（对纺织、成衣、玩具、鞋等产品已形成 非贸易壁垒。</a:t>
            </a:r>
            <a:endParaRPr lang="zh-CN" altLang="en-US" dirty="0"/>
          </a:p>
          <a:p>
            <a:pPr>
              <a:lnSpc>
                <a:spcPct val="90000"/>
              </a:lnSpc>
            </a:pPr>
            <a:endParaRPr lang="en-US" altLang="zh-CN" dirty="0"/>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zh-CN" altLang="en-US" b="1">
                <a:solidFill>
                  <a:srgbClr val="FFFF66"/>
                </a:solidFill>
              </a:rPr>
              <a:t>职业健康安全管理体系的作用</a:t>
            </a:r>
            <a:endParaRPr lang="zh-CN" altLang="en-US" b="1">
              <a:solidFill>
                <a:srgbClr val="FFFF66"/>
              </a:solidFill>
            </a:endParaRPr>
          </a:p>
        </p:txBody>
      </p:sp>
      <p:sp>
        <p:nvSpPr>
          <p:cNvPr id="295939" name="Rectangle 3"/>
          <p:cNvSpPr>
            <a:spLocks noGrp="1" noChangeArrowheads="1"/>
          </p:cNvSpPr>
          <p:nvPr>
            <p:ph type="body" idx="1"/>
          </p:nvPr>
        </p:nvSpPr>
        <p:spPr>
          <a:xfrm>
            <a:off x="684213" y="1773238"/>
            <a:ext cx="7772400" cy="4114800"/>
          </a:xfrm>
        </p:spPr>
        <p:txBody>
          <a:bodyPr/>
          <a:lstStyle/>
          <a:p>
            <a:pPr>
              <a:lnSpc>
                <a:spcPct val="90000"/>
              </a:lnSpc>
              <a:buFont typeface="Wingdings" panose="05000000000000000000" pitchFamily="2" charset="2"/>
              <a:buNone/>
            </a:pPr>
            <a:endParaRPr lang="en-US" altLang="zh-CN"/>
          </a:p>
          <a:p>
            <a:pPr>
              <a:lnSpc>
                <a:spcPct val="90000"/>
              </a:lnSpc>
              <a:buFont typeface="Wingdings" panose="05000000000000000000" pitchFamily="2" charset="2"/>
              <a:buNone/>
            </a:pPr>
            <a:r>
              <a:rPr lang="en-US" altLang="zh-CN"/>
              <a:t>1</a:t>
            </a:r>
            <a:r>
              <a:rPr lang="zh-CN" altLang="en-US"/>
              <a:t>、通过实施</a:t>
            </a:r>
            <a:r>
              <a:rPr lang="en-US" altLang="zh-CN"/>
              <a:t>OHSMS</a:t>
            </a:r>
            <a:r>
              <a:rPr lang="zh-CN" altLang="en-US"/>
              <a:t>可以明显提高企业安全生产的管理水平和管理效益</a:t>
            </a:r>
            <a:endParaRPr lang="zh-CN" altLang="en-US"/>
          </a:p>
          <a:p>
            <a:pPr>
              <a:lnSpc>
                <a:spcPct val="90000"/>
              </a:lnSpc>
              <a:buFont typeface="Wingdings" panose="05000000000000000000" pitchFamily="2" charset="2"/>
              <a:buNone/>
            </a:pPr>
            <a:r>
              <a:rPr lang="en-US" altLang="zh-CN"/>
              <a:t>2</a:t>
            </a:r>
            <a:r>
              <a:rPr lang="zh-CN" altLang="en-US"/>
              <a:t>、改善作业条件，提高劳动者身心健康，提高劳动效率</a:t>
            </a:r>
            <a:endParaRPr lang="zh-CN" altLang="en-US"/>
          </a:p>
          <a:p>
            <a:pPr>
              <a:lnSpc>
                <a:spcPct val="90000"/>
              </a:lnSpc>
              <a:buFont typeface="Wingdings" panose="05000000000000000000" pitchFamily="2" charset="2"/>
              <a:buNone/>
            </a:pPr>
            <a:r>
              <a:rPr lang="en-US" altLang="zh-CN"/>
              <a:t>3</a:t>
            </a:r>
            <a:r>
              <a:rPr lang="zh-CN" altLang="en-US"/>
              <a:t>、职业事故和职业病能增加财产损失和医疗补偿费用，提高成本</a:t>
            </a:r>
            <a:endParaRPr lang="zh-CN" altLang="en-US"/>
          </a:p>
          <a:p>
            <a:pPr>
              <a:lnSpc>
                <a:spcPct val="90000"/>
              </a:lnSpc>
              <a:buFont typeface="Wingdings" panose="05000000000000000000" pitchFamily="2" charset="2"/>
              <a:buNone/>
            </a:pPr>
            <a:r>
              <a:rPr lang="en-US" altLang="zh-CN"/>
              <a:t>4</a:t>
            </a:r>
            <a:r>
              <a:rPr lang="zh-CN" altLang="en-US"/>
              <a:t>、增强企业社会影响力，扩大市场</a:t>
            </a:r>
            <a:endParaRPr lang="zh-CN" altLang="en-US"/>
          </a:p>
          <a:p>
            <a:pPr>
              <a:lnSpc>
                <a:spcPct val="90000"/>
              </a:lnSpc>
            </a:pPr>
            <a:endParaRPr lang="en-US" altLang="zh-CN"/>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8" name="Oval 4"/>
          <p:cNvSpPr>
            <a:spLocks noChangeArrowheads="1"/>
          </p:cNvSpPr>
          <p:nvPr/>
        </p:nvSpPr>
        <p:spPr bwMode="auto">
          <a:xfrm>
            <a:off x="1524000" y="1600200"/>
            <a:ext cx="1371600" cy="685800"/>
          </a:xfrm>
          <a:prstGeom prst="ellipse">
            <a:avLst/>
          </a:prstGeom>
          <a:noFill/>
          <a:ln w="9525">
            <a:noFill/>
            <a:round/>
          </a:ln>
          <a:effectLst/>
        </p:spPr>
        <p:txBody>
          <a:bodyPr wrap="none" lIns="92075" tIns="46038" rIns="92075" bIns="46038" anchor="ctr"/>
          <a:lstStyle/>
          <a:p>
            <a:endParaRPr lang="zh-CN" altLang="en-US"/>
          </a:p>
        </p:txBody>
      </p:sp>
      <p:sp>
        <p:nvSpPr>
          <p:cNvPr id="297990" name="Text Box 6"/>
          <p:cNvSpPr txBox="1">
            <a:spLocks noChangeArrowheads="1"/>
          </p:cNvSpPr>
          <p:nvPr>
            <p:ph type="body" idx="1"/>
          </p:nvPr>
        </p:nvSpPr>
        <p:spPr>
          <a:xfrm>
            <a:off x="457200" y="533400"/>
            <a:ext cx="7772400" cy="4114800"/>
          </a:xfrm>
          <a:noFill/>
        </p:spPr>
        <p:txBody>
          <a:bodyPr/>
          <a:lstStyle/>
          <a:p>
            <a:pPr algn="just">
              <a:spcBef>
                <a:spcPct val="50000"/>
              </a:spcBef>
              <a:buFont typeface="Wingdings" panose="05000000000000000000" pitchFamily="2" charset="2"/>
              <a:buNone/>
            </a:pPr>
            <a:endParaRPr lang="en-US" altLang="zh-CN" sz="2000"/>
          </a:p>
          <a:p>
            <a:pPr algn="just">
              <a:spcBef>
                <a:spcPct val="50000"/>
              </a:spcBef>
              <a:buFont typeface="Wingdings" panose="05000000000000000000" pitchFamily="2" charset="2"/>
              <a:buNone/>
            </a:pPr>
            <a:endParaRPr lang="en-US" altLang="zh-CN" sz="2000"/>
          </a:p>
        </p:txBody>
      </p:sp>
      <p:sp>
        <p:nvSpPr>
          <p:cNvPr id="297991" name="Rectangle 7"/>
          <p:cNvSpPr>
            <a:spLocks noChangeArrowheads="1"/>
          </p:cNvSpPr>
          <p:nvPr/>
        </p:nvSpPr>
        <p:spPr bwMode="auto">
          <a:xfrm>
            <a:off x="3962400" y="990600"/>
            <a:ext cx="895350" cy="519113"/>
          </a:xfrm>
          <a:prstGeom prst="rect">
            <a:avLst/>
          </a:prstGeom>
          <a:noFill/>
          <a:ln w="9525">
            <a:noFill/>
            <a:miter lim="800000"/>
          </a:ln>
          <a:effectLst/>
        </p:spPr>
        <p:txBody>
          <a:bodyPr wrap="none" lIns="92075" tIns="46038" rIns="92075" bIns="46038">
            <a:spAutoFit/>
          </a:bodyPr>
          <a:lstStyle/>
          <a:p>
            <a:r>
              <a:rPr lang="zh-CN" altLang="en-US" sz="2800">
                <a:solidFill>
                  <a:srgbClr val="FFFF66"/>
                </a:solidFill>
              </a:rPr>
              <a:t>政府</a:t>
            </a:r>
            <a:endParaRPr lang="zh-CN" altLang="en-US" sz="2800">
              <a:solidFill>
                <a:srgbClr val="FFFF66"/>
              </a:solidFill>
            </a:endParaRPr>
          </a:p>
        </p:txBody>
      </p:sp>
      <p:sp>
        <p:nvSpPr>
          <p:cNvPr id="297992" name="Rectangle 8"/>
          <p:cNvSpPr>
            <a:spLocks noChangeArrowheads="1"/>
          </p:cNvSpPr>
          <p:nvPr/>
        </p:nvSpPr>
        <p:spPr bwMode="auto">
          <a:xfrm>
            <a:off x="2514600" y="2667000"/>
            <a:ext cx="895350" cy="519113"/>
          </a:xfrm>
          <a:prstGeom prst="rect">
            <a:avLst/>
          </a:prstGeom>
          <a:noFill/>
          <a:ln w="9525">
            <a:noFill/>
            <a:miter lim="800000"/>
          </a:ln>
          <a:effectLst/>
        </p:spPr>
        <p:txBody>
          <a:bodyPr wrap="none" lIns="92075" tIns="46038" rIns="92075" bIns="46038">
            <a:spAutoFit/>
          </a:bodyPr>
          <a:lstStyle/>
          <a:p>
            <a:r>
              <a:rPr lang="zh-CN" altLang="en-US" sz="2800">
                <a:solidFill>
                  <a:srgbClr val="FFFF66"/>
                </a:solidFill>
              </a:rPr>
              <a:t>员工</a:t>
            </a:r>
            <a:endParaRPr lang="zh-CN" altLang="en-US" sz="2800">
              <a:solidFill>
                <a:srgbClr val="FFFF66"/>
              </a:solidFill>
            </a:endParaRPr>
          </a:p>
        </p:txBody>
      </p:sp>
      <p:sp>
        <p:nvSpPr>
          <p:cNvPr id="297993" name="Rectangle 9"/>
          <p:cNvSpPr>
            <a:spLocks noChangeArrowheads="1"/>
          </p:cNvSpPr>
          <p:nvPr/>
        </p:nvSpPr>
        <p:spPr bwMode="auto">
          <a:xfrm>
            <a:off x="5791200" y="2667000"/>
            <a:ext cx="895350" cy="519113"/>
          </a:xfrm>
          <a:prstGeom prst="rect">
            <a:avLst/>
          </a:prstGeom>
          <a:noFill/>
          <a:ln w="9525">
            <a:noFill/>
            <a:miter lim="800000"/>
          </a:ln>
          <a:effectLst/>
        </p:spPr>
        <p:txBody>
          <a:bodyPr wrap="none" lIns="92075" tIns="46038" rIns="92075" bIns="46038">
            <a:spAutoFit/>
          </a:bodyPr>
          <a:lstStyle/>
          <a:p>
            <a:r>
              <a:rPr lang="zh-CN" altLang="en-US" sz="2800">
                <a:solidFill>
                  <a:srgbClr val="FFFF66"/>
                </a:solidFill>
              </a:rPr>
              <a:t>企业</a:t>
            </a:r>
            <a:endParaRPr lang="zh-CN" altLang="en-US" sz="2800">
              <a:solidFill>
                <a:srgbClr val="FFFF66"/>
              </a:solidFill>
            </a:endParaRPr>
          </a:p>
        </p:txBody>
      </p:sp>
      <p:sp>
        <p:nvSpPr>
          <p:cNvPr id="297994" name="Line 10"/>
          <p:cNvSpPr>
            <a:spLocks noChangeShapeType="1"/>
          </p:cNvSpPr>
          <p:nvPr/>
        </p:nvSpPr>
        <p:spPr bwMode="auto">
          <a:xfrm flipH="1">
            <a:off x="2971800" y="1476375"/>
            <a:ext cx="838200" cy="1219200"/>
          </a:xfrm>
          <a:prstGeom prst="line">
            <a:avLst/>
          </a:prstGeom>
          <a:noFill/>
          <a:ln w="57150">
            <a:solidFill>
              <a:schemeClr val="tx1"/>
            </a:solidFill>
            <a:round/>
            <a:headEnd type="triangle" w="med" len="med"/>
            <a:tailEnd type="triangle" w="med" len="med"/>
          </a:ln>
          <a:effectLst/>
        </p:spPr>
        <p:txBody>
          <a:bodyPr lIns="92075" tIns="46038" rIns="92075" bIns="46038"/>
          <a:lstStyle/>
          <a:p>
            <a:endParaRPr lang="zh-CN" altLang="en-US"/>
          </a:p>
        </p:txBody>
      </p:sp>
      <p:sp>
        <p:nvSpPr>
          <p:cNvPr id="297995" name="Line 11"/>
          <p:cNvSpPr>
            <a:spLocks noChangeShapeType="1"/>
          </p:cNvSpPr>
          <p:nvPr/>
        </p:nvSpPr>
        <p:spPr bwMode="auto">
          <a:xfrm>
            <a:off x="3733800" y="3000375"/>
            <a:ext cx="1676400" cy="0"/>
          </a:xfrm>
          <a:prstGeom prst="line">
            <a:avLst/>
          </a:prstGeom>
          <a:noFill/>
          <a:ln w="57150">
            <a:solidFill>
              <a:schemeClr val="tx1"/>
            </a:solidFill>
            <a:round/>
            <a:headEnd type="triangle" w="med" len="med"/>
            <a:tailEnd type="triangle" w="med" len="med"/>
          </a:ln>
          <a:effectLst/>
        </p:spPr>
        <p:txBody>
          <a:bodyPr lIns="92075" tIns="46038" rIns="92075" bIns="46038"/>
          <a:lstStyle/>
          <a:p>
            <a:endParaRPr lang="zh-CN" altLang="en-US"/>
          </a:p>
        </p:txBody>
      </p:sp>
      <p:sp>
        <p:nvSpPr>
          <p:cNvPr id="297996" name="Line 12"/>
          <p:cNvSpPr>
            <a:spLocks noChangeShapeType="1"/>
          </p:cNvSpPr>
          <p:nvPr/>
        </p:nvSpPr>
        <p:spPr bwMode="auto">
          <a:xfrm>
            <a:off x="4876800" y="1400175"/>
            <a:ext cx="1143000" cy="1143000"/>
          </a:xfrm>
          <a:prstGeom prst="line">
            <a:avLst/>
          </a:prstGeom>
          <a:noFill/>
          <a:ln w="57150">
            <a:solidFill>
              <a:schemeClr val="tx1"/>
            </a:solidFill>
            <a:round/>
            <a:headEnd type="triangle" w="med" len="med"/>
            <a:tailEnd type="triangle" w="med" len="med"/>
          </a:ln>
          <a:effectLst/>
        </p:spPr>
        <p:txBody>
          <a:bodyPr lIns="92075" tIns="46038" rIns="92075" bIns="46038"/>
          <a:lstStyle/>
          <a:p>
            <a:endParaRPr lang="zh-CN" altLang="en-US"/>
          </a:p>
        </p:txBody>
      </p:sp>
      <p:sp>
        <p:nvSpPr>
          <p:cNvPr id="297997" name="Text Box 13"/>
          <p:cNvSpPr txBox="1">
            <a:spLocks noChangeArrowheads="1"/>
          </p:cNvSpPr>
          <p:nvPr/>
        </p:nvSpPr>
        <p:spPr bwMode="auto">
          <a:xfrm>
            <a:off x="1828800" y="5105400"/>
            <a:ext cx="6400800" cy="519113"/>
          </a:xfrm>
          <a:prstGeom prst="rect">
            <a:avLst/>
          </a:prstGeom>
          <a:noFill/>
          <a:ln w="9525">
            <a:noFill/>
            <a:miter lim="800000"/>
          </a:ln>
          <a:effectLst/>
        </p:spPr>
        <p:txBody>
          <a:bodyPr lIns="92075" tIns="46038" rIns="92075" bIns="46038">
            <a:spAutoFit/>
          </a:bodyPr>
          <a:lstStyle/>
          <a:p>
            <a:pPr>
              <a:spcBef>
                <a:spcPct val="50000"/>
              </a:spcBef>
            </a:pPr>
            <a:r>
              <a:rPr lang="zh-CN" altLang="en-US" sz="2800"/>
              <a:t>政府、企业、员工职业安全健康关系图</a:t>
            </a:r>
            <a:endParaRPr lang="zh-CN" altLang="en-US" sz="2800"/>
          </a:p>
        </p:txBody>
      </p:sp>
      <p:sp>
        <p:nvSpPr>
          <p:cNvPr id="297998" name="AutoShape 14"/>
          <p:cNvSpPr>
            <a:spLocks noChangeArrowheads="1"/>
          </p:cNvSpPr>
          <p:nvPr/>
        </p:nvSpPr>
        <p:spPr bwMode="auto">
          <a:xfrm>
            <a:off x="1066800" y="609600"/>
            <a:ext cx="1524000" cy="838200"/>
          </a:xfrm>
          <a:prstGeom prst="wedgeRectCallout">
            <a:avLst>
              <a:gd name="adj1" fmla="val 120940"/>
              <a:gd name="adj2" fmla="val 29167"/>
            </a:avLst>
          </a:prstGeom>
          <a:solidFill>
            <a:srgbClr val="FFFFCC"/>
          </a:solidFill>
          <a:ln w="9525">
            <a:noFill/>
            <a:miter lim="800000"/>
          </a:ln>
          <a:effectLst/>
        </p:spPr>
        <p:txBody>
          <a:bodyPr lIns="92075" tIns="46038" rIns="92075" bIns="46038"/>
          <a:lstStyle/>
          <a:p>
            <a:pPr algn="ctr"/>
            <a:r>
              <a:rPr lang="zh-CN" altLang="en-US" sz="2000">
                <a:solidFill>
                  <a:schemeClr val="hlink"/>
                </a:solidFill>
              </a:rPr>
              <a:t>法律、保护、调查、解决</a:t>
            </a:r>
            <a:endParaRPr lang="zh-CN" altLang="en-US" sz="2000">
              <a:solidFill>
                <a:schemeClr val="hlink"/>
              </a:solidFill>
            </a:endParaRPr>
          </a:p>
        </p:txBody>
      </p:sp>
      <p:sp>
        <p:nvSpPr>
          <p:cNvPr id="297999" name="AutoShape 15"/>
          <p:cNvSpPr>
            <a:spLocks noChangeArrowheads="1"/>
          </p:cNvSpPr>
          <p:nvPr/>
        </p:nvSpPr>
        <p:spPr bwMode="auto">
          <a:xfrm>
            <a:off x="611188" y="3789363"/>
            <a:ext cx="1524000" cy="838200"/>
          </a:xfrm>
          <a:prstGeom prst="wedgeRectCallout">
            <a:avLst>
              <a:gd name="adj1" fmla="val 85940"/>
              <a:gd name="adj2" fmla="val -134468"/>
            </a:avLst>
          </a:prstGeom>
          <a:solidFill>
            <a:srgbClr val="FFFFCC"/>
          </a:solidFill>
          <a:ln w="9525">
            <a:noFill/>
            <a:miter lim="800000"/>
          </a:ln>
          <a:effectLst/>
        </p:spPr>
        <p:txBody>
          <a:bodyPr lIns="92075" tIns="46038" rIns="92075" bIns="46038"/>
          <a:lstStyle/>
          <a:p>
            <a:pPr algn="ctr"/>
            <a:r>
              <a:rPr lang="zh-CN" altLang="en-US" sz="2000">
                <a:solidFill>
                  <a:schemeClr val="hlink"/>
                </a:solidFill>
              </a:rPr>
              <a:t>遵守、意识上访、投诉</a:t>
            </a:r>
            <a:endParaRPr lang="zh-CN" altLang="en-US" sz="2000">
              <a:solidFill>
                <a:schemeClr val="hlink"/>
              </a:solidFill>
            </a:endParaRPr>
          </a:p>
        </p:txBody>
      </p:sp>
      <p:sp>
        <p:nvSpPr>
          <p:cNvPr id="298000" name="AutoShape 16"/>
          <p:cNvSpPr>
            <a:spLocks noChangeArrowheads="1"/>
          </p:cNvSpPr>
          <p:nvPr/>
        </p:nvSpPr>
        <p:spPr bwMode="auto">
          <a:xfrm>
            <a:off x="7019925" y="3500438"/>
            <a:ext cx="1524000" cy="838200"/>
          </a:xfrm>
          <a:prstGeom prst="wedgeRectCallout">
            <a:avLst>
              <a:gd name="adj1" fmla="val -94065"/>
              <a:gd name="adj2" fmla="val -95833"/>
            </a:avLst>
          </a:prstGeom>
          <a:solidFill>
            <a:srgbClr val="FFFFCC"/>
          </a:solidFill>
          <a:ln w="9525">
            <a:noFill/>
            <a:miter lim="800000"/>
          </a:ln>
          <a:effectLst/>
        </p:spPr>
        <p:txBody>
          <a:bodyPr lIns="92075" tIns="46038" rIns="92075" bIns="46038"/>
          <a:lstStyle/>
          <a:p>
            <a:pPr algn="ctr"/>
            <a:r>
              <a:rPr lang="zh-CN" altLang="en-US" sz="2000">
                <a:solidFill>
                  <a:schemeClr val="hlink"/>
                </a:solidFill>
              </a:rPr>
              <a:t>承诺、提供、规定、培训</a:t>
            </a:r>
            <a:endParaRPr lang="zh-CN" altLang="en-US" sz="2000">
              <a:solidFill>
                <a:schemeClr val="hlink"/>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991"/>
                                        </p:tgtEl>
                                        <p:attrNameLst>
                                          <p:attrName>style.visibility</p:attrName>
                                        </p:attrNameLst>
                                      </p:cBhvr>
                                      <p:to>
                                        <p:strVal val="visible"/>
                                      </p:to>
                                    </p:set>
                                    <p:anim calcmode="lin" valueType="num">
                                      <p:cBhvr additive="base">
                                        <p:cTn id="7" dur="500" fill="hold"/>
                                        <p:tgtEl>
                                          <p:spTgt spid="297991"/>
                                        </p:tgtEl>
                                        <p:attrNameLst>
                                          <p:attrName>ppt_x</p:attrName>
                                        </p:attrNameLst>
                                      </p:cBhvr>
                                      <p:tavLst>
                                        <p:tav tm="0">
                                          <p:val>
                                            <p:strVal val="0-#ppt_w/2"/>
                                          </p:val>
                                        </p:tav>
                                        <p:tav tm="100000">
                                          <p:val>
                                            <p:strVal val="#ppt_x"/>
                                          </p:val>
                                        </p:tav>
                                      </p:tavLst>
                                    </p:anim>
                                    <p:anim calcmode="lin" valueType="num">
                                      <p:cBhvr additive="base">
                                        <p:cTn id="8" dur="500" fill="hold"/>
                                        <p:tgtEl>
                                          <p:spTgt spid="2979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992"/>
                                        </p:tgtEl>
                                        <p:attrNameLst>
                                          <p:attrName>style.visibility</p:attrName>
                                        </p:attrNameLst>
                                      </p:cBhvr>
                                      <p:to>
                                        <p:strVal val="visible"/>
                                      </p:to>
                                    </p:set>
                                    <p:anim calcmode="lin" valueType="num">
                                      <p:cBhvr additive="base">
                                        <p:cTn id="13" dur="500" fill="hold"/>
                                        <p:tgtEl>
                                          <p:spTgt spid="297992"/>
                                        </p:tgtEl>
                                        <p:attrNameLst>
                                          <p:attrName>ppt_x</p:attrName>
                                        </p:attrNameLst>
                                      </p:cBhvr>
                                      <p:tavLst>
                                        <p:tav tm="0">
                                          <p:val>
                                            <p:strVal val="0-#ppt_w/2"/>
                                          </p:val>
                                        </p:tav>
                                        <p:tav tm="100000">
                                          <p:val>
                                            <p:strVal val="#ppt_x"/>
                                          </p:val>
                                        </p:tav>
                                      </p:tavLst>
                                    </p:anim>
                                    <p:anim calcmode="lin" valueType="num">
                                      <p:cBhvr additive="base">
                                        <p:cTn id="14" dur="500" fill="hold"/>
                                        <p:tgtEl>
                                          <p:spTgt spid="2979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993"/>
                                        </p:tgtEl>
                                        <p:attrNameLst>
                                          <p:attrName>style.visibility</p:attrName>
                                        </p:attrNameLst>
                                      </p:cBhvr>
                                      <p:to>
                                        <p:strVal val="visible"/>
                                      </p:to>
                                    </p:set>
                                    <p:anim calcmode="lin" valueType="num">
                                      <p:cBhvr additive="base">
                                        <p:cTn id="19" dur="500" fill="hold"/>
                                        <p:tgtEl>
                                          <p:spTgt spid="297993"/>
                                        </p:tgtEl>
                                        <p:attrNameLst>
                                          <p:attrName>ppt_x</p:attrName>
                                        </p:attrNameLst>
                                      </p:cBhvr>
                                      <p:tavLst>
                                        <p:tav tm="0">
                                          <p:val>
                                            <p:strVal val="0-#ppt_w/2"/>
                                          </p:val>
                                        </p:tav>
                                        <p:tav tm="100000">
                                          <p:val>
                                            <p:strVal val="#ppt_x"/>
                                          </p:val>
                                        </p:tav>
                                      </p:tavLst>
                                    </p:anim>
                                    <p:anim calcmode="lin" valueType="num">
                                      <p:cBhvr additive="base">
                                        <p:cTn id="20" dur="500" fill="hold"/>
                                        <p:tgtEl>
                                          <p:spTgt spid="2979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994"/>
                                        </p:tgtEl>
                                        <p:attrNameLst>
                                          <p:attrName>style.visibility</p:attrName>
                                        </p:attrNameLst>
                                      </p:cBhvr>
                                      <p:to>
                                        <p:strVal val="visible"/>
                                      </p:to>
                                    </p:set>
                                    <p:anim calcmode="lin" valueType="num">
                                      <p:cBhvr additive="base">
                                        <p:cTn id="25" dur="500" fill="hold"/>
                                        <p:tgtEl>
                                          <p:spTgt spid="297994"/>
                                        </p:tgtEl>
                                        <p:attrNameLst>
                                          <p:attrName>ppt_x</p:attrName>
                                        </p:attrNameLst>
                                      </p:cBhvr>
                                      <p:tavLst>
                                        <p:tav tm="0">
                                          <p:val>
                                            <p:strVal val="0-#ppt_w/2"/>
                                          </p:val>
                                        </p:tav>
                                        <p:tav tm="100000">
                                          <p:val>
                                            <p:strVal val="#ppt_x"/>
                                          </p:val>
                                        </p:tav>
                                      </p:tavLst>
                                    </p:anim>
                                    <p:anim calcmode="lin" valueType="num">
                                      <p:cBhvr additive="base">
                                        <p:cTn id="26" dur="500" fill="hold"/>
                                        <p:tgtEl>
                                          <p:spTgt spid="2979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995"/>
                                        </p:tgtEl>
                                        <p:attrNameLst>
                                          <p:attrName>style.visibility</p:attrName>
                                        </p:attrNameLst>
                                      </p:cBhvr>
                                      <p:to>
                                        <p:strVal val="visible"/>
                                      </p:to>
                                    </p:set>
                                    <p:anim calcmode="lin" valueType="num">
                                      <p:cBhvr additive="base">
                                        <p:cTn id="31" dur="500" fill="hold"/>
                                        <p:tgtEl>
                                          <p:spTgt spid="297995"/>
                                        </p:tgtEl>
                                        <p:attrNameLst>
                                          <p:attrName>ppt_x</p:attrName>
                                        </p:attrNameLst>
                                      </p:cBhvr>
                                      <p:tavLst>
                                        <p:tav tm="0">
                                          <p:val>
                                            <p:strVal val="0-#ppt_w/2"/>
                                          </p:val>
                                        </p:tav>
                                        <p:tav tm="100000">
                                          <p:val>
                                            <p:strVal val="#ppt_x"/>
                                          </p:val>
                                        </p:tav>
                                      </p:tavLst>
                                    </p:anim>
                                    <p:anim calcmode="lin" valueType="num">
                                      <p:cBhvr additive="base">
                                        <p:cTn id="32" dur="500" fill="hold"/>
                                        <p:tgtEl>
                                          <p:spTgt spid="29799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996"/>
                                        </p:tgtEl>
                                        <p:attrNameLst>
                                          <p:attrName>style.visibility</p:attrName>
                                        </p:attrNameLst>
                                      </p:cBhvr>
                                      <p:to>
                                        <p:strVal val="visible"/>
                                      </p:to>
                                    </p:set>
                                    <p:anim calcmode="lin" valueType="num">
                                      <p:cBhvr additive="base">
                                        <p:cTn id="37" dur="500" fill="hold"/>
                                        <p:tgtEl>
                                          <p:spTgt spid="297996"/>
                                        </p:tgtEl>
                                        <p:attrNameLst>
                                          <p:attrName>ppt_x</p:attrName>
                                        </p:attrNameLst>
                                      </p:cBhvr>
                                      <p:tavLst>
                                        <p:tav tm="0">
                                          <p:val>
                                            <p:strVal val="0-#ppt_w/2"/>
                                          </p:val>
                                        </p:tav>
                                        <p:tav tm="100000">
                                          <p:val>
                                            <p:strVal val="#ppt_x"/>
                                          </p:val>
                                        </p:tav>
                                      </p:tavLst>
                                    </p:anim>
                                    <p:anim calcmode="lin" valueType="num">
                                      <p:cBhvr additive="base">
                                        <p:cTn id="38" dur="500" fill="hold"/>
                                        <p:tgtEl>
                                          <p:spTgt spid="29799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998"/>
                                        </p:tgtEl>
                                        <p:attrNameLst>
                                          <p:attrName>style.visibility</p:attrName>
                                        </p:attrNameLst>
                                      </p:cBhvr>
                                      <p:to>
                                        <p:strVal val="visible"/>
                                      </p:to>
                                    </p:set>
                                    <p:anim calcmode="lin" valueType="num">
                                      <p:cBhvr additive="base">
                                        <p:cTn id="43" dur="500" fill="hold"/>
                                        <p:tgtEl>
                                          <p:spTgt spid="297998"/>
                                        </p:tgtEl>
                                        <p:attrNameLst>
                                          <p:attrName>ppt_x</p:attrName>
                                        </p:attrNameLst>
                                      </p:cBhvr>
                                      <p:tavLst>
                                        <p:tav tm="0">
                                          <p:val>
                                            <p:strVal val="0-#ppt_w/2"/>
                                          </p:val>
                                        </p:tav>
                                        <p:tav tm="100000">
                                          <p:val>
                                            <p:strVal val="#ppt_x"/>
                                          </p:val>
                                        </p:tav>
                                      </p:tavLst>
                                    </p:anim>
                                    <p:anim calcmode="lin" valueType="num">
                                      <p:cBhvr additive="base">
                                        <p:cTn id="44" dur="500" fill="hold"/>
                                        <p:tgtEl>
                                          <p:spTgt spid="29799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7999"/>
                                        </p:tgtEl>
                                        <p:attrNameLst>
                                          <p:attrName>style.visibility</p:attrName>
                                        </p:attrNameLst>
                                      </p:cBhvr>
                                      <p:to>
                                        <p:strVal val="visible"/>
                                      </p:to>
                                    </p:set>
                                    <p:anim calcmode="lin" valueType="num">
                                      <p:cBhvr additive="base">
                                        <p:cTn id="49" dur="500" fill="hold"/>
                                        <p:tgtEl>
                                          <p:spTgt spid="297999"/>
                                        </p:tgtEl>
                                        <p:attrNameLst>
                                          <p:attrName>ppt_x</p:attrName>
                                        </p:attrNameLst>
                                      </p:cBhvr>
                                      <p:tavLst>
                                        <p:tav tm="0">
                                          <p:val>
                                            <p:strVal val="0-#ppt_w/2"/>
                                          </p:val>
                                        </p:tav>
                                        <p:tav tm="100000">
                                          <p:val>
                                            <p:strVal val="#ppt_x"/>
                                          </p:val>
                                        </p:tav>
                                      </p:tavLst>
                                    </p:anim>
                                    <p:anim calcmode="lin" valueType="num">
                                      <p:cBhvr additive="base">
                                        <p:cTn id="50" dur="500" fill="hold"/>
                                        <p:tgtEl>
                                          <p:spTgt spid="29799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98000"/>
                                        </p:tgtEl>
                                        <p:attrNameLst>
                                          <p:attrName>style.visibility</p:attrName>
                                        </p:attrNameLst>
                                      </p:cBhvr>
                                      <p:to>
                                        <p:strVal val="visible"/>
                                      </p:to>
                                    </p:set>
                                    <p:anim calcmode="lin" valueType="num">
                                      <p:cBhvr additive="base">
                                        <p:cTn id="55" dur="500" fill="hold"/>
                                        <p:tgtEl>
                                          <p:spTgt spid="298000"/>
                                        </p:tgtEl>
                                        <p:attrNameLst>
                                          <p:attrName>ppt_x</p:attrName>
                                        </p:attrNameLst>
                                      </p:cBhvr>
                                      <p:tavLst>
                                        <p:tav tm="0">
                                          <p:val>
                                            <p:strVal val="0-#ppt_w/2"/>
                                          </p:val>
                                        </p:tav>
                                        <p:tav tm="100000">
                                          <p:val>
                                            <p:strVal val="#ppt_x"/>
                                          </p:val>
                                        </p:tav>
                                      </p:tavLst>
                                    </p:anim>
                                    <p:anim calcmode="lin" valueType="num">
                                      <p:cBhvr additive="base">
                                        <p:cTn id="56" dur="500" fill="hold"/>
                                        <p:tgtEl>
                                          <p:spTgt spid="29800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7997"/>
                                        </p:tgtEl>
                                        <p:attrNameLst>
                                          <p:attrName>style.visibility</p:attrName>
                                        </p:attrNameLst>
                                      </p:cBhvr>
                                      <p:to>
                                        <p:strVal val="visible"/>
                                      </p:to>
                                    </p:set>
                                    <p:anim calcmode="lin" valueType="num">
                                      <p:cBhvr additive="base">
                                        <p:cTn id="61" dur="500" fill="hold"/>
                                        <p:tgtEl>
                                          <p:spTgt spid="297997"/>
                                        </p:tgtEl>
                                        <p:attrNameLst>
                                          <p:attrName>ppt_x</p:attrName>
                                        </p:attrNameLst>
                                      </p:cBhvr>
                                      <p:tavLst>
                                        <p:tav tm="0">
                                          <p:val>
                                            <p:strVal val="0-#ppt_w/2"/>
                                          </p:val>
                                        </p:tav>
                                        <p:tav tm="100000">
                                          <p:val>
                                            <p:strVal val="#ppt_x"/>
                                          </p:val>
                                        </p:tav>
                                      </p:tavLst>
                                    </p:anim>
                                    <p:anim calcmode="lin" valueType="num">
                                      <p:cBhvr additive="base">
                                        <p:cTn id="62" dur="500" fill="hold"/>
                                        <p:tgtEl>
                                          <p:spTgt spid="297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1" grpId="0" autoUpdateAnimBg="0"/>
      <p:bldP spid="297992" grpId="0" autoUpdateAnimBg="0"/>
      <p:bldP spid="297993" grpId="0" autoUpdateAnimBg="0"/>
      <p:bldP spid="297994" grpId="0" animBg="1"/>
      <p:bldP spid="297995" grpId="0" animBg="1"/>
      <p:bldP spid="297996" grpId="0" animBg="1"/>
      <p:bldP spid="297997" grpId="0" autoUpdateAnimBg="0"/>
      <p:bldP spid="297998" grpId="0" animBg="1" autoUpdateAnimBg="0"/>
      <p:bldP spid="297999" grpId="0" animBg="1" autoUpdateAnimBg="0"/>
      <p:bldP spid="29800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85708"/>
            <a:ext cx="7772400" cy="914400"/>
          </a:xfrm>
        </p:spPr>
        <p:txBody>
          <a:bodyPr/>
          <a:lstStyle/>
          <a:p>
            <a:pPr algn="ctr"/>
            <a:r>
              <a:rPr lang="zh-CN" altLang="en-US" b="1" dirty="0">
                <a:solidFill>
                  <a:srgbClr val="FCF60E"/>
                </a:solidFill>
              </a:rPr>
              <a:t>标准的特点</a:t>
            </a:r>
            <a:endParaRPr lang="zh-CN" altLang="en-US" b="1" dirty="0">
              <a:solidFill>
                <a:srgbClr val="FCF60E"/>
              </a:solidFill>
            </a:endParaRPr>
          </a:p>
        </p:txBody>
      </p:sp>
      <p:sp>
        <p:nvSpPr>
          <p:cNvPr id="315395" name="Rectangle 3"/>
          <p:cNvSpPr>
            <a:spLocks noGrp="1" noChangeArrowheads="1"/>
          </p:cNvSpPr>
          <p:nvPr>
            <p:ph type="body" idx="1"/>
          </p:nvPr>
        </p:nvSpPr>
        <p:spPr>
          <a:xfrm>
            <a:off x="533400" y="1066800"/>
            <a:ext cx="7772400" cy="2057400"/>
          </a:xfrm>
        </p:spPr>
        <p:txBody>
          <a:bodyPr/>
          <a:lstStyle/>
          <a:p>
            <a:r>
              <a:rPr lang="zh-CN" altLang="en-US" dirty="0"/>
              <a:t>采用建立管理体系的方式对职业健康安全绩效控制。职业健康安全管理体系是整个组织管理体系的一部分，该体系可以和其他体系整合。</a:t>
            </a:r>
            <a:endParaRPr lang="zh-CN" altLang="en-US" dirty="0"/>
          </a:p>
          <a:p>
            <a:endParaRPr lang="en-US" altLang="zh-CN" dirty="0"/>
          </a:p>
        </p:txBody>
      </p:sp>
      <p:sp>
        <p:nvSpPr>
          <p:cNvPr id="315396" name="Oval 4"/>
          <p:cNvSpPr>
            <a:spLocks noChangeArrowheads="1"/>
          </p:cNvSpPr>
          <p:nvPr/>
        </p:nvSpPr>
        <p:spPr bwMode="auto">
          <a:xfrm>
            <a:off x="3733800" y="3124200"/>
            <a:ext cx="1524000" cy="1524000"/>
          </a:xfrm>
          <a:prstGeom prst="ellipse">
            <a:avLst/>
          </a:prstGeom>
          <a:noFill/>
          <a:ln w="9525">
            <a:solidFill>
              <a:srgbClr val="FCF60E"/>
            </a:solidFill>
            <a:round/>
          </a:ln>
          <a:effectLst/>
        </p:spPr>
        <p:txBody>
          <a:bodyPr wrap="none" lIns="92075" tIns="46038" rIns="92075" bIns="46038" anchor="ctr"/>
          <a:lstStyle/>
          <a:p>
            <a:endParaRPr lang="zh-CN" altLang="en-US"/>
          </a:p>
        </p:txBody>
      </p:sp>
      <p:sp>
        <p:nvSpPr>
          <p:cNvPr id="315397" name="Oval 5"/>
          <p:cNvSpPr>
            <a:spLocks noChangeArrowheads="1"/>
          </p:cNvSpPr>
          <p:nvPr/>
        </p:nvSpPr>
        <p:spPr bwMode="auto">
          <a:xfrm>
            <a:off x="3276600" y="3886200"/>
            <a:ext cx="1524000" cy="1524000"/>
          </a:xfrm>
          <a:prstGeom prst="ellipse">
            <a:avLst/>
          </a:prstGeom>
          <a:noFill/>
          <a:ln w="9525">
            <a:solidFill>
              <a:srgbClr val="FCF60E"/>
            </a:solidFill>
            <a:round/>
          </a:ln>
          <a:effectLst/>
        </p:spPr>
        <p:txBody>
          <a:bodyPr wrap="none" lIns="92075" tIns="46038" rIns="92075" bIns="46038" anchor="ctr"/>
          <a:lstStyle/>
          <a:p>
            <a:endParaRPr lang="zh-CN" altLang="en-US"/>
          </a:p>
        </p:txBody>
      </p:sp>
      <p:sp>
        <p:nvSpPr>
          <p:cNvPr id="315398" name="Oval 6"/>
          <p:cNvSpPr>
            <a:spLocks noChangeArrowheads="1"/>
          </p:cNvSpPr>
          <p:nvPr/>
        </p:nvSpPr>
        <p:spPr bwMode="auto">
          <a:xfrm>
            <a:off x="4191000" y="3886200"/>
            <a:ext cx="1524000" cy="1524000"/>
          </a:xfrm>
          <a:prstGeom prst="ellipse">
            <a:avLst/>
          </a:prstGeom>
          <a:noFill/>
          <a:ln w="9525">
            <a:solidFill>
              <a:srgbClr val="FCF60E"/>
            </a:solidFill>
            <a:round/>
          </a:ln>
          <a:effectLst/>
        </p:spPr>
        <p:txBody>
          <a:bodyPr wrap="none" lIns="92075" tIns="46038" rIns="92075" bIns="46038" anchor="ctr"/>
          <a:lstStyle/>
          <a:p>
            <a:endParaRPr lang="zh-CN" altLang="en-US"/>
          </a:p>
        </p:txBody>
      </p:sp>
      <p:sp>
        <p:nvSpPr>
          <p:cNvPr id="315401" name="AutoShape 9"/>
          <p:cNvSpPr>
            <a:spLocks noChangeArrowheads="1"/>
          </p:cNvSpPr>
          <p:nvPr/>
        </p:nvSpPr>
        <p:spPr bwMode="auto">
          <a:xfrm>
            <a:off x="6553200" y="4191000"/>
            <a:ext cx="1676400" cy="457200"/>
          </a:xfrm>
          <a:prstGeom prst="wedgeRectCallout">
            <a:avLst>
              <a:gd name="adj1" fmla="val -127843"/>
              <a:gd name="adj2" fmla="val 119097"/>
            </a:avLst>
          </a:prstGeom>
          <a:solidFill>
            <a:srgbClr val="FFFFCC"/>
          </a:solidFill>
          <a:ln w="9525">
            <a:solidFill>
              <a:schemeClr val="tx1"/>
            </a:solidFill>
            <a:miter lim="800000"/>
          </a:ln>
          <a:effectLst/>
        </p:spPr>
        <p:txBody>
          <a:bodyPr lIns="92075" tIns="46038" rIns="92075" bIns="46038"/>
          <a:lstStyle/>
          <a:p>
            <a:pPr algn="ctr"/>
            <a:r>
              <a:rPr lang="en-US" altLang="zh-CN">
                <a:solidFill>
                  <a:schemeClr val="hlink"/>
                </a:solidFill>
              </a:rPr>
              <a:t>EMS</a:t>
            </a:r>
            <a:endParaRPr lang="en-US" altLang="zh-CN">
              <a:solidFill>
                <a:schemeClr val="hlink"/>
              </a:solidFill>
            </a:endParaRPr>
          </a:p>
        </p:txBody>
      </p:sp>
      <p:sp>
        <p:nvSpPr>
          <p:cNvPr id="315402" name="AutoShape 10"/>
          <p:cNvSpPr>
            <a:spLocks noChangeArrowheads="1"/>
          </p:cNvSpPr>
          <p:nvPr/>
        </p:nvSpPr>
        <p:spPr bwMode="auto">
          <a:xfrm>
            <a:off x="762000" y="3505200"/>
            <a:ext cx="1676400" cy="457200"/>
          </a:xfrm>
          <a:prstGeom prst="wedgeRectCallout">
            <a:avLst>
              <a:gd name="adj1" fmla="val 164204"/>
              <a:gd name="adj2" fmla="val -30903"/>
            </a:avLst>
          </a:prstGeom>
          <a:solidFill>
            <a:srgbClr val="FFFFCC"/>
          </a:solidFill>
          <a:ln w="9525">
            <a:solidFill>
              <a:schemeClr val="tx1"/>
            </a:solidFill>
            <a:miter lim="800000"/>
          </a:ln>
          <a:effectLst/>
        </p:spPr>
        <p:txBody>
          <a:bodyPr lIns="92075" tIns="46038" rIns="92075" bIns="46038"/>
          <a:lstStyle/>
          <a:p>
            <a:pPr algn="ctr"/>
            <a:r>
              <a:rPr lang="en-US" altLang="zh-CN">
                <a:solidFill>
                  <a:schemeClr val="hlink"/>
                </a:solidFill>
              </a:rPr>
              <a:t>QMS</a:t>
            </a:r>
            <a:endParaRPr lang="en-US" altLang="zh-CN">
              <a:solidFill>
                <a:schemeClr val="hlink"/>
              </a:solidFill>
            </a:endParaRPr>
          </a:p>
        </p:txBody>
      </p:sp>
      <p:sp>
        <p:nvSpPr>
          <p:cNvPr id="315403" name="AutoShape 11"/>
          <p:cNvSpPr>
            <a:spLocks noChangeArrowheads="1"/>
          </p:cNvSpPr>
          <p:nvPr/>
        </p:nvSpPr>
        <p:spPr bwMode="auto">
          <a:xfrm>
            <a:off x="3733800" y="6286520"/>
            <a:ext cx="1676400" cy="457200"/>
          </a:xfrm>
          <a:prstGeom prst="wedgeRectCallout">
            <a:avLst>
              <a:gd name="adj1" fmla="val -38069"/>
              <a:gd name="adj2" fmla="val -364236"/>
            </a:avLst>
          </a:prstGeom>
          <a:solidFill>
            <a:srgbClr val="FFFFCC"/>
          </a:solidFill>
          <a:ln w="9525">
            <a:solidFill>
              <a:schemeClr val="tx1"/>
            </a:solidFill>
            <a:miter lim="800000"/>
          </a:ln>
          <a:effectLst/>
        </p:spPr>
        <p:txBody>
          <a:bodyPr lIns="92075" tIns="46038" rIns="92075" bIns="46038"/>
          <a:lstStyle/>
          <a:p>
            <a:pPr algn="ctr"/>
            <a:r>
              <a:rPr lang="en-US" altLang="zh-CN">
                <a:solidFill>
                  <a:schemeClr val="hlink"/>
                </a:solidFill>
              </a:rPr>
              <a:t>OHSMS</a:t>
            </a:r>
            <a:endParaRPr lang="en-US" altLang="zh-CN">
              <a:solidFill>
                <a:schemeClr val="hlink"/>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9" name="Rectangle 3"/>
          <p:cNvSpPr>
            <a:spLocks noGrp="1" noChangeArrowheads="1"/>
          </p:cNvSpPr>
          <p:nvPr>
            <p:ph type="body" idx="1"/>
          </p:nvPr>
        </p:nvSpPr>
        <p:spPr>
          <a:xfrm>
            <a:off x="533400" y="133344"/>
            <a:ext cx="7772400" cy="2438400"/>
          </a:xfrm>
        </p:spPr>
        <p:txBody>
          <a:bodyPr/>
          <a:lstStyle/>
          <a:p>
            <a:pPr>
              <a:lnSpc>
                <a:spcPct val="90000"/>
              </a:lnSpc>
            </a:pPr>
            <a:r>
              <a:rPr lang="zh-CN" altLang="en-US" sz="2800" dirty="0"/>
              <a:t>采用</a:t>
            </a:r>
            <a:r>
              <a:rPr lang="en-US" altLang="zh-CN" sz="2800" dirty="0"/>
              <a:t>PDCA</a:t>
            </a:r>
            <a:r>
              <a:rPr lang="zh-CN" altLang="en-US" sz="2800" dirty="0"/>
              <a:t>循环的管理思想。</a:t>
            </a:r>
            <a:endParaRPr lang="zh-CN" altLang="en-US" sz="2800" dirty="0"/>
          </a:p>
          <a:p>
            <a:pPr>
              <a:lnSpc>
                <a:spcPct val="90000"/>
              </a:lnSpc>
            </a:pPr>
            <a:r>
              <a:rPr lang="zh-CN" altLang="en-US" sz="2800" dirty="0"/>
              <a:t>强调预防为主、持续改进及动态管理。</a:t>
            </a:r>
            <a:endParaRPr lang="zh-CN" altLang="en-US" sz="2800" dirty="0"/>
          </a:p>
          <a:p>
            <a:pPr>
              <a:lnSpc>
                <a:spcPct val="90000"/>
              </a:lnSpc>
            </a:pPr>
            <a:r>
              <a:rPr lang="zh-CN" altLang="en-US" sz="2800" dirty="0"/>
              <a:t>遵守法律法规的要求贯穿始终</a:t>
            </a:r>
            <a:endParaRPr lang="zh-CN" altLang="en-US" sz="2800" dirty="0"/>
          </a:p>
          <a:p>
            <a:pPr>
              <a:lnSpc>
                <a:spcPct val="90000"/>
              </a:lnSpc>
            </a:pPr>
            <a:r>
              <a:rPr lang="zh-CN" altLang="en-US" sz="2800" dirty="0"/>
              <a:t>自愿原则</a:t>
            </a:r>
            <a:endParaRPr lang="zh-CN" altLang="en-US" sz="2800" dirty="0"/>
          </a:p>
          <a:p>
            <a:pPr>
              <a:lnSpc>
                <a:spcPct val="90000"/>
              </a:lnSpc>
            </a:pPr>
            <a:r>
              <a:rPr lang="en-US" altLang="zh-CN" b="0" dirty="0">
                <a:solidFill>
                  <a:schemeClr val="accent1"/>
                </a:solidFill>
              </a:rPr>
              <a:t>PDCA</a:t>
            </a:r>
            <a:r>
              <a:rPr lang="zh-CN" altLang="en-US" b="0" dirty="0">
                <a:solidFill>
                  <a:schemeClr val="accent1"/>
                </a:solidFill>
              </a:rPr>
              <a:t>循环</a:t>
            </a:r>
            <a:endParaRPr lang="zh-CN" altLang="en-US" sz="2800" dirty="0">
              <a:solidFill>
                <a:schemeClr val="accent1"/>
              </a:solidFill>
            </a:endParaRPr>
          </a:p>
          <a:p>
            <a:pPr>
              <a:lnSpc>
                <a:spcPct val="90000"/>
              </a:lnSpc>
              <a:buFont typeface="Wingdings" panose="05000000000000000000" pitchFamily="2" charset="2"/>
              <a:buNone/>
            </a:pPr>
            <a:r>
              <a:rPr lang="zh-CN" altLang="en-US" sz="2800" dirty="0">
                <a:latin typeface="Times New Roman" panose="02020603050405020304"/>
              </a:rPr>
              <a:t> </a:t>
            </a:r>
            <a:endParaRPr lang="zh-CN" altLang="en-US" sz="2800" dirty="0"/>
          </a:p>
        </p:txBody>
      </p:sp>
      <p:sp>
        <p:nvSpPr>
          <p:cNvPr id="316420" name="Rectangle 4"/>
          <p:cNvSpPr>
            <a:spLocks noChangeArrowheads="1"/>
          </p:cNvSpPr>
          <p:nvPr/>
        </p:nvSpPr>
        <p:spPr bwMode="auto">
          <a:xfrm>
            <a:off x="685800" y="2209800"/>
            <a:ext cx="7086600" cy="4648200"/>
          </a:xfrm>
          <a:prstGeom prst="rect">
            <a:avLst/>
          </a:prstGeom>
          <a:noFill/>
          <a:ln w="12700" cap="sq">
            <a:noFill/>
            <a:miter lim="800000"/>
            <a:headEnd type="none" w="sm" len="sm"/>
            <a:tailEnd type="none" w="sm" len="sm"/>
          </a:ln>
          <a:effectLst/>
        </p:spPr>
        <p:txBody>
          <a:bodyPr/>
          <a:lstStyle/>
          <a:p>
            <a:pPr marL="342900" indent="-342900"/>
            <a:r>
              <a:rPr lang="en-US" altLang="zh-CN" sz="3200">
                <a:latin typeface="Times New Roman" panose="02020603050405020304"/>
              </a:rPr>
              <a:t> </a:t>
            </a:r>
            <a:endParaRPr lang="en-US" altLang="zh-CN" sz="3200"/>
          </a:p>
          <a:p>
            <a:pPr marL="342900" indent="-342900">
              <a:buFont typeface="Wingdings" panose="05000000000000000000" pitchFamily="2" charset="2"/>
              <a:buChar char="l"/>
            </a:pPr>
            <a:endParaRPr lang="en-US" altLang="zh-CN" sz="3200" b="0">
              <a:solidFill>
                <a:srgbClr val="FF6600"/>
              </a:solidFill>
            </a:endParaRPr>
          </a:p>
          <a:p>
            <a:pPr marL="342900" indent="-342900"/>
            <a:endParaRPr lang="en-US" altLang="zh-CN" sz="3200">
              <a:solidFill>
                <a:srgbClr val="FF6600"/>
              </a:solidFill>
            </a:endParaRPr>
          </a:p>
          <a:p>
            <a:pPr marL="342900" indent="-342900"/>
            <a:endParaRPr lang="en-US" altLang="zh-CN" sz="3200">
              <a:solidFill>
                <a:srgbClr val="0000FF"/>
              </a:solidFill>
            </a:endParaRPr>
          </a:p>
        </p:txBody>
      </p:sp>
      <p:sp>
        <p:nvSpPr>
          <p:cNvPr id="316421" name="AutoShape 5"/>
          <p:cNvSpPr>
            <a:spLocks noChangeArrowheads="1"/>
          </p:cNvSpPr>
          <p:nvPr/>
        </p:nvSpPr>
        <p:spPr bwMode="auto">
          <a:xfrm>
            <a:off x="3657600" y="3124200"/>
            <a:ext cx="3200400" cy="3124200"/>
          </a:xfrm>
          <a:prstGeom prst="flowChartConnector">
            <a:avLst/>
          </a:prstGeom>
          <a:solidFill>
            <a:schemeClr val="accent1"/>
          </a:solidFill>
          <a:ln w="12700" cap="sq">
            <a:solidFill>
              <a:schemeClr val="tx1"/>
            </a:solidFill>
            <a:round/>
            <a:headEnd type="none" w="sm" len="sm"/>
            <a:tailEnd type="none" w="sm" len="sm"/>
          </a:ln>
          <a:effectLst/>
        </p:spPr>
        <p:txBody>
          <a:bodyPr wrap="none" anchor="ctr"/>
          <a:lstStyle/>
          <a:p>
            <a:pPr algn="ctr">
              <a:spcBef>
                <a:spcPct val="0"/>
              </a:spcBef>
              <a:buClrTx/>
              <a:buSzTx/>
              <a:buFontTx/>
              <a:buNone/>
            </a:pPr>
            <a:endParaRPr lang="zh-CN" altLang="zh-CN" b="0">
              <a:solidFill>
                <a:schemeClr val="hlink"/>
              </a:solidFill>
              <a:latin typeface="Times New Roman" panose="02020603050405020304" charset="0"/>
            </a:endParaRPr>
          </a:p>
        </p:txBody>
      </p:sp>
      <p:sp>
        <p:nvSpPr>
          <p:cNvPr id="316422" name="Line 6"/>
          <p:cNvSpPr>
            <a:spLocks noChangeShapeType="1"/>
          </p:cNvSpPr>
          <p:nvPr/>
        </p:nvSpPr>
        <p:spPr bwMode="auto">
          <a:xfrm>
            <a:off x="5334000" y="3124200"/>
            <a:ext cx="0" cy="312420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16423" name="Line 7"/>
          <p:cNvSpPr>
            <a:spLocks noChangeShapeType="1"/>
          </p:cNvSpPr>
          <p:nvPr/>
        </p:nvSpPr>
        <p:spPr bwMode="auto">
          <a:xfrm>
            <a:off x="3733800" y="4648200"/>
            <a:ext cx="3124200" cy="0"/>
          </a:xfrm>
          <a:prstGeom prst="line">
            <a:avLst/>
          </a:prstGeom>
          <a:noFill/>
          <a:ln w="12700" cap="sq">
            <a:solidFill>
              <a:schemeClr val="tx1"/>
            </a:solidFill>
            <a:round/>
            <a:headEnd type="none" w="sm" len="sm"/>
            <a:tailEnd type="none" w="sm" len="sm"/>
          </a:ln>
          <a:effectLst/>
        </p:spPr>
        <p:txBody>
          <a:bodyPr wrap="none"/>
          <a:lstStyle/>
          <a:p>
            <a:endParaRPr lang="zh-CN" altLang="en-US"/>
          </a:p>
        </p:txBody>
      </p:sp>
      <p:sp>
        <p:nvSpPr>
          <p:cNvPr id="316424" name="Text Box 8"/>
          <p:cNvSpPr txBox="1">
            <a:spLocks noChangeArrowheads="1"/>
          </p:cNvSpPr>
          <p:nvPr/>
        </p:nvSpPr>
        <p:spPr bwMode="auto">
          <a:xfrm>
            <a:off x="5486400" y="3429000"/>
            <a:ext cx="838200" cy="1189038"/>
          </a:xfrm>
          <a:prstGeom prst="rect">
            <a:avLst/>
          </a:prstGeom>
          <a:solidFill>
            <a:schemeClr val="accent1"/>
          </a:solidFill>
          <a:ln w="12700" cap="sq">
            <a:noFill/>
            <a:miter lim="800000"/>
            <a:headEnd type="none" w="sm" len="sm"/>
            <a:tailEnd type="none" w="sm" len="sm"/>
          </a:ln>
          <a:effectLst/>
        </p:spPr>
        <p:txBody>
          <a:bodyPr>
            <a:spAutoFit/>
          </a:bodyPr>
          <a:lstStyle/>
          <a:p>
            <a:pPr algn="l">
              <a:spcBef>
                <a:spcPct val="0"/>
              </a:spcBef>
              <a:buClrTx/>
              <a:buSzTx/>
              <a:buFontTx/>
              <a:buNone/>
            </a:pPr>
            <a:r>
              <a:rPr lang="en-US" altLang="zh-CN" sz="4800" b="0">
                <a:solidFill>
                  <a:schemeClr val="hlink"/>
                </a:solidFill>
                <a:latin typeface="Times New Roman" panose="02020603050405020304" charset="0"/>
              </a:rPr>
              <a:t>P</a:t>
            </a:r>
            <a:endParaRPr lang="en-US" altLang="zh-CN" sz="4800" b="0">
              <a:solidFill>
                <a:schemeClr val="hlink"/>
              </a:solidFill>
              <a:latin typeface="Times New Roman" panose="02020603050405020304" charset="0"/>
            </a:endParaRPr>
          </a:p>
          <a:p>
            <a:pPr algn="l">
              <a:spcBef>
                <a:spcPct val="0"/>
              </a:spcBef>
              <a:buClrTx/>
              <a:buSzTx/>
              <a:buFontTx/>
              <a:buNone/>
            </a:pPr>
            <a:r>
              <a:rPr lang="zh-CN" altLang="en-US" b="0">
                <a:solidFill>
                  <a:schemeClr val="hlink"/>
                </a:solidFill>
                <a:latin typeface="Times New Roman" panose="02020603050405020304" charset="0"/>
              </a:rPr>
              <a:t>计划</a:t>
            </a:r>
            <a:endParaRPr lang="zh-CN" altLang="en-US" b="0">
              <a:solidFill>
                <a:schemeClr val="hlink"/>
              </a:solidFill>
              <a:latin typeface="Times New Roman" panose="02020603050405020304" charset="0"/>
            </a:endParaRPr>
          </a:p>
        </p:txBody>
      </p:sp>
      <p:sp>
        <p:nvSpPr>
          <p:cNvPr id="316425" name="Text Box 9"/>
          <p:cNvSpPr txBox="1">
            <a:spLocks noChangeArrowheads="1"/>
          </p:cNvSpPr>
          <p:nvPr/>
        </p:nvSpPr>
        <p:spPr bwMode="auto">
          <a:xfrm>
            <a:off x="5638800" y="4572000"/>
            <a:ext cx="838200" cy="1189038"/>
          </a:xfrm>
          <a:prstGeom prst="rect">
            <a:avLst/>
          </a:prstGeom>
          <a:solidFill>
            <a:schemeClr val="accent1"/>
          </a:solidFill>
          <a:ln w="12700" cap="sq">
            <a:noFill/>
            <a:miter lim="800000"/>
            <a:headEnd type="none" w="sm" len="sm"/>
            <a:tailEnd type="none" w="sm" len="sm"/>
          </a:ln>
          <a:effectLst/>
        </p:spPr>
        <p:txBody>
          <a:bodyPr>
            <a:spAutoFit/>
          </a:bodyPr>
          <a:lstStyle/>
          <a:p>
            <a:pPr algn="l">
              <a:spcBef>
                <a:spcPct val="0"/>
              </a:spcBef>
              <a:buClrTx/>
              <a:buSzTx/>
              <a:buFontTx/>
              <a:buNone/>
            </a:pPr>
            <a:r>
              <a:rPr lang="en-US" altLang="zh-CN" sz="4800" b="0">
                <a:solidFill>
                  <a:schemeClr val="hlink"/>
                </a:solidFill>
                <a:latin typeface="Times New Roman" panose="02020603050405020304" charset="0"/>
              </a:rPr>
              <a:t>D</a:t>
            </a:r>
            <a:endParaRPr lang="en-US" altLang="zh-CN" sz="4800" b="0">
              <a:solidFill>
                <a:schemeClr val="hlink"/>
              </a:solidFill>
              <a:latin typeface="Times New Roman" panose="02020603050405020304" charset="0"/>
            </a:endParaRPr>
          </a:p>
          <a:p>
            <a:pPr algn="l">
              <a:spcBef>
                <a:spcPct val="0"/>
              </a:spcBef>
              <a:buClrTx/>
              <a:buSzTx/>
              <a:buFontTx/>
              <a:buNone/>
            </a:pPr>
            <a:r>
              <a:rPr lang="zh-CN" altLang="en-US" b="0">
                <a:solidFill>
                  <a:schemeClr val="hlink"/>
                </a:solidFill>
                <a:latin typeface="Times New Roman" panose="02020603050405020304" charset="0"/>
              </a:rPr>
              <a:t>实施</a:t>
            </a:r>
            <a:endParaRPr lang="zh-CN" altLang="en-US" b="0">
              <a:solidFill>
                <a:schemeClr val="hlink"/>
              </a:solidFill>
              <a:latin typeface="Times New Roman" panose="02020603050405020304" charset="0"/>
            </a:endParaRPr>
          </a:p>
        </p:txBody>
      </p:sp>
      <p:sp>
        <p:nvSpPr>
          <p:cNvPr id="316426" name="Text Box 10"/>
          <p:cNvSpPr txBox="1">
            <a:spLocks noChangeArrowheads="1"/>
          </p:cNvSpPr>
          <p:nvPr/>
        </p:nvSpPr>
        <p:spPr bwMode="auto">
          <a:xfrm>
            <a:off x="4267200" y="4572000"/>
            <a:ext cx="819150" cy="1189038"/>
          </a:xfrm>
          <a:prstGeom prst="rect">
            <a:avLst/>
          </a:prstGeom>
          <a:solidFill>
            <a:schemeClr val="accent1"/>
          </a:solidFill>
          <a:ln w="12700" cap="sq">
            <a:noFill/>
            <a:miter lim="800000"/>
            <a:headEnd type="none" w="sm" len="sm"/>
            <a:tailEnd type="none" w="sm" len="sm"/>
          </a:ln>
          <a:effectLst/>
        </p:spPr>
        <p:txBody>
          <a:bodyPr>
            <a:spAutoFit/>
          </a:bodyPr>
          <a:lstStyle/>
          <a:p>
            <a:pPr algn="l">
              <a:spcBef>
                <a:spcPct val="0"/>
              </a:spcBef>
              <a:buClrTx/>
              <a:buSzTx/>
              <a:buFontTx/>
              <a:buNone/>
            </a:pPr>
            <a:r>
              <a:rPr lang="en-US" altLang="zh-CN" sz="4800" b="0">
                <a:solidFill>
                  <a:schemeClr val="hlink"/>
                </a:solidFill>
                <a:latin typeface="Times New Roman" panose="02020603050405020304" charset="0"/>
              </a:rPr>
              <a:t>C</a:t>
            </a:r>
            <a:r>
              <a:rPr lang="zh-CN" altLang="en-US" b="0">
                <a:solidFill>
                  <a:schemeClr val="hlink"/>
                </a:solidFill>
                <a:latin typeface="Times New Roman" panose="02020603050405020304" charset="0"/>
              </a:rPr>
              <a:t>检查</a:t>
            </a:r>
            <a:endParaRPr lang="zh-CN" altLang="en-US" b="0">
              <a:solidFill>
                <a:schemeClr val="hlink"/>
              </a:solidFill>
              <a:latin typeface="Times New Roman" panose="02020603050405020304" charset="0"/>
            </a:endParaRPr>
          </a:p>
        </p:txBody>
      </p:sp>
      <p:sp>
        <p:nvSpPr>
          <p:cNvPr id="316427" name="Text Box 11"/>
          <p:cNvSpPr txBox="1">
            <a:spLocks noChangeArrowheads="1"/>
          </p:cNvSpPr>
          <p:nvPr/>
        </p:nvSpPr>
        <p:spPr bwMode="auto">
          <a:xfrm>
            <a:off x="4343400" y="3429000"/>
            <a:ext cx="793750" cy="1189038"/>
          </a:xfrm>
          <a:prstGeom prst="rect">
            <a:avLst/>
          </a:prstGeom>
          <a:solidFill>
            <a:schemeClr val="accent1"/>
          </a:solidFill>
          <a:ln w="12700" cap="sq">
            <a:noFill/>
            <a:miter lim="800000"/>
            <a:headEnd type="none" w="sm" len="sm"/>
            <a:tailEnd type="none" w="sm" len="sm"/>
          </a:ln>
          <a:effectLst/>
        </p:spPr>
        <p:txBody>
          <a:bodyPr>
            <a:spAutoFit/>
          </a:bodyPr>
          <a:lstStyle/>
          <a:p>
            <a:pPr algn="l">
              <a:spcBef>
                <a:spcPct val="0"/>
              </a:spcBef>
              <a:buClrTx/>
              <a:buSzTx/>
              <a:buFontTx/>
              <a:buNone/>
            </a:pPr>
            <a:r>
              <a:rPr lang="en-US" altLang="zh-CN" sz="4800" b="0">
                <a:solidFill>
                  <a:schemeClr val="hlink"/>
                </a:solidFill>
                <a:latin typeface="Times New Roman" panose="02020603050405020304" charset="0"/>
              </a:rPr>
              <a:t>A</a:t>
            </a:r>
            <a:endParaRPr lang="en-US" altLang="zh-CN" sz="4800" b="0">
              <a:solidFill>
                <a:schemeClr val="hlink"/>
              </a:solidFill>
              <a:latin typeface="Times New Roman" panose="02020603050405020304" charset="0"/>
            </a:endParaRPr>
          </a:p>
          <a:p>
            <a:pPr algn="l">
              <a:spcBef>
                <a:spcPct val="0"/>
              </a:spcBef>
              <a:buClrTx/>
              <a:buSzTx/>
              <a:buFontTx/>
              <a:buNone/>
            </a:pPr>
            <a:r>
              <a:rPr lang="zh-CN" altLang="en-US" b="0">
                <a:solidFill>
                  <a:schemeClr val="hlink"/>
                </a:solidFill>
                <a:latin typeface="Times New Roman" panose="02020603050405020304" charset="0"/>
              </a:rPr>
              <a:t>改进</a:t>
            </a:r>
            <a:endParaRPr lang="zh-CN" altLang="en-US" b="0">
              <a:solidFill>
                <a:schemeClr val="hlink"/>
              </a:solidFill>
              <a:latin typeface="Times New Roman" panose="02020603050405020304" charset="0"/>
            </a:endParaRPr>
          </a:p>
        </p:txBody>
      </p:sp>
      <p:sp>
        <p:nvSpPr>
          <p:cNvPr id="316428" name="AutoShape 12"/>
          <p:cNvSpPr>
            <a:spLocks noChangeArrowheads="1"/>
          </p:cNvSpPr>
          <p:nvPr/>
        </p:nvSpPr>
        <p:spPr bwMode="auto">
          <a:xfrm>
            <a:off x="7391400" y="3429000"/>
            <a:ext cx="733425" cy="2057400"/>
          </a:xfrm>
          <a:prstGeom prst="curvedLeftArrow">
            <a:avLst>
              <a:gd name="adj1" fmla="val 56104"/>
              <a:gd name="adj2" fmla="val 112208"/>
              <a:gd name="adj3" fmla="val 33333"/>
            </a:avLst>
          </a:prstGeom>
          <a:solidFill>
            <a:schemeClr val="accent1"/>
          </a:solidFill>
          <a:ln w="12700" cap="sq">
            <a:solidFill>
              <a:schemeClr val="tx1"/>
            </a:solidFill>
            <a:miter lim="800000"/>
            <a:headEnd type="none" w="sm" len="sm"/>
            <a:tailEnd type="none" w="sm" len="sm"/>
          </a:ln>
          <a:effectLst/>
        </p:spPr>
        <p:txBody>
          <a:bodyPr wrap="none" anchor="ctr"/>
          <a:lstStyle/>
          <a:p>
            <a:pPr algn="ctr">
              <a:spcBef>
                <a:spcPct val="0"/>
              </a:spcBef>
              <a:buClrTx/>
              <a:buSzTx/>
              <a:buFontTx/>
              <a:buNone/>
            </a:pPr>
            <a:endParaRPr lang="zh-CN" altLang="zh-CN" b="0">
              <a:solidFill>
                <a:schemeClr val="hlink"/>
              </a:solidFill>
              <a:latin typeface="Times New Roman" panose="02020603050405020304" charset="0"/>
            </a:endParaRPr>
          </a:p>
        </p:txBody>
      </p:sp>
      <p:sp>
        <p:nvSpPr>
          <p:cNvPr id="316429" name="Line 13"/>
          <p:cNvSpPr>
            <a:spLocks noChangeShapeType="1"/>
          </p:cNvSpPr>
          <p:nvPr/>
        </p:nvSpPr>
        <p:spPr bwMode="auto">
          <a:xfrm flipH="1">
            <a:off x="4191000" y="4648200"/>
            <a:ext cx="990600" cy="0"/>
          </a:xfrm>
          <a:prstGeom prst="line">
            <a:avLst/>
          </a:prstGeom>
          <a:noFill/>
          <a:ln w="9525">
            <a:solidFill>
              <a:schemeClr val="tx1"/>
            </a:solidFill>
            <a:round/>
          </a:ln>
          <a:effectLst/>
        </p:spPr>
        <p:txBody>
          <a:bodyPr lIns="92075" tIns="46038" rIns="92075" bIns="46038"/>
          <a:lstStyle/>
          <a:p>
            <a:endParaRPr lang="zh-CN" altLang="en-US"/>
          </a:p>
        </p:txBody>
      </p:sp>
      <p:sp>
        <p:nvSpPr>
          <p:cNvPr id="316430" name="Line 14"/>
          <p:cNvSpPr>
            <a:spLocks noChangeShapeType="1"/>
          </p:cNvSpPr>
          <p:nvPr/>
        </p:nvSpPr>
        <p:spPr bwMode="auto">
          <a:xfrm>
            <a:off x="5562600" y="4648200"/>
            <a:ext cx="914400" cy="0"/>
          </a:xfrm>
          <a:prstGeom prst="line">
            <a:avLst/>
          </a:prstGeom>
          <a:noFill/>
          <a:ln w="9525">
            <a:noFill/>
            <a:round/>
          </a:ln>
          <a:effectLst/>
        </p:spPr>
        <p:txBody>
          <a:bodyPr lIns="92075" tIns="46038" rIns="92075" bIns="46038"/>
          <a:lstStyle/>
          <a:p>
            <a:endParaRPr lang="zh-CN" altLang="en-US"/>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1000"/>
                                  </p:stCondLst>
                                  <p:iterate type="wd">
                                    <p:tmPct val="100000"/>
                                  </p:iterate>
                                  <p:childTnLst>
                                    <p:set>
                                      <p:cBhvr>
                                        <p:cTn id="6" dur="1" fill="hold">
                                          <p:stCondLst>
                                            <p:cond delay="0"/>
                                          </p:stCondLst>
                                        </p:cTn>
                                        <p:tgtEl>
                                          <p:spTgt spid="316420">
                                            <p:txEl>
                                              <p:pRg st="0" end="0"/>
                                            </p:txEl>
                                          </p:spTgt>
                                        </p:tgtEl>
                                        <p:attrNameLst>
                                          <p:attrName>style.visibility</p:attrName>
                                        </p:attrNameLst>
                                      </p:cBhvr>
                                      <p:to>
                                        <p:strVal val="visible"/>
                                      </p:to>
                                    </p:set>
                                    <p:animEffect transition="in" filter="strips(downLeft)">
                                      <p:cBhvr>
                                        <p:cTn id="7" dur="300"/>
                                        <p:tgtEl>
                                          <p:spTgt spid="3164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0" grpId="0" advAuto="1000" autoUpdateAnimBg="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157146"/>
            <a:ext cx="7772400" cy="914400"/>
          </a:xfrm>
        </p:spPr>
        <p:txBody>
          <a:bodyPr/>
          <a:lstStyle/>
          <a:p>
            <a:pPr algn="ctr"/>
            <a:r>
              <a:rPr lang="zh-CN" altLang="en-US" b="1" dirty="0">
                <a:solidFill>
                  <a:srgbClr val="FCF60E"/>
                </a:solidFill>
              </a:rPr>
              <a:t>规范的适用范围</a:t>
            </a:r>
            <a:endParaRPr lang="zh-CN" altLang="en-US" b="1" dirty="0">
              <a:solidFill>
                <a:srgbClr val="FCF60E"/>
              </a:solidFill>
            </a:endParaRPr>
          </a:p>
        </p:txBody>
      </p:sp>
      <p:sp>
        <p:nvSpPr>
          <p:cNvPr id="299011" name="Rectangle 3"/>
          <p:cNvSpPr>
            <a:spLocks noGrp="1" noChangeArrowheads="1"/>
          </p:cNvSpPr>
          <p:nvPr>
            <p:ph type="body" idx="1"/>
          </p:nvPr>
        </p:nvSpPr>
        <p:spPr>
          <a:xfrm>
            <a:off x="533400" y="1676400"/>
            <a:ext cx="7772400" cy="4114800"/>
          </a:xfrm>
        </p:spPr>
        <p:txBody>
          <a:bodyPr/>
          <a:lstStyle/>
          <a:p>
            <a:r>
              <a:rPr lang="zh-CN" altLang="en-US"/>
              <a:t>适合于有一定愿望的组织（用人单位）</a:t>
            </a:r>
            <a:endParaRPr lang="zh-CN" altLang="en-US"/>
          </a:p>
          <a:p>
            <a:r>
              <a:rPr lang="zh-CN" altLang="en-US"/>
              <a:t>是自愿采取的管理体系标准</a:t>
            </a:r>
            <a:endParaRPr lang="zh-CN" altLang="en-US"/>
          </a:p>
          <a:p>
            <a:r>
              <a:rPr lang="zh-CN" altLang="en-US"/>
              <a:t>不存在行业和地区差别</a:t>
            </a:r>
            <a:endParaRPr lang="zh-CN" altLang="en-US"/>
          </a:p>
          <a:p>
            <a:r>
              <a:rPr lang="zh-CN" altLang="en-US"/>
              <a:t>根据自身特点建立管理体系</a:t>
            </a:r>
            <a:endParaRPr lang="zh-CN" altLang="en-US"/>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标题 4"/>
          <p:cNvSpPr>
            <a:spLocks noGrp="1"/>
          </p:cNvSpPr>
          <p:nvPr>
            <p:ph type="title" idx="4294967295"/>
          </p:nvPr>
        </p:nvSpPr>
        <p:spPr>
          <a:xfrm>
            <a:off x="685800" y="260350"/>
            <a:ext cx="7772400" cy="855663"/>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1779" name="内容占位符 5"/>
          <p:cNvSpPr>
            <a:spLocks noGrp="1"/>
          </p:cNvSpPr>
          <p:nvPr>
            <p:ph idx="4294967295"/>
          </p:nvPr>
        </p:nvSpPr>
        <p:spPr>
          <a:xfrm>
            <a:off x="323057" y="1412875"/>
            <a:ext cx="8497887" cy="4895850"/>
          </a:xfrm>
        </p:spPr>
        <p:txBody>
          <a:bodyPr/>
          <a:lstStyle/>
          <a:p>
            <a:pPr>
              <a:buFont typeface="Wingdings" panose="05000000000000000000" pitchFamily="2" charset="2"/>
              <a:buNone/>
            </a:pPr>
            <a:r>
              <a:rPr lang="en-US" altLang="zh-CN" sz="3600" dirty="0">
                <a:latin typeface="浪漫雅圆" pitchFamily="2" charset="-122"/>
                <a:ea typeface="浪漫雅圆" pitchFamily="2" charset="-122"/>
              </a:rPr>
              <a:t>  </a:t>
            </a:r>
            <a:r>
              <a:rPr lang="zh-CN" altLang="zh-CN" sz="2800" dirty="0">
                <a:latin typeface="宋体" panose="02010600030101010101" pitchFamily="2" charset="-122"/>
              </a:rPr>
              <a:t>事件：发生或可能发生与工作相关的健康损害（</a:t>
            </a:r>
            <a:r>
              <a:rPr lang="en-US" altLang="zh-CN" sz="2800" dirty="0">
                <a:latin typeface="宋体" panose="02010600030101010101" pitchFamily="2" charset="-122"/>
              </a:rPr>
              <a:t>3.8</a:t>
            </a:r>
            <a:r>
              <a:rPr lang="zh-CN" altLang="zh-CN" sz="2800" dirty="0">
                <a:latin typeface="宋体" panose="02010600030101010101" pitchFamily="2" charset="-122"/>
              </a:rPr>
              <a:t>）或人身伤害（无论严重程度），或者死亡的情况。（事件</a:t>
            </a:r>
            <a:r>
              <a:rPr lang="en-US" altLang="zh-CN" sz="2800" dirty="0">
                <a:latin typeface="宋体" panose="02010600030101010101" pitchFamily="2" charset="-122"/>
              </a:rPr>
              <a:t>-</a:t>
            </a:r>
            <a:r>
              <a:rPr lang="zh-CN" altLang="zh-CN" sz="2800" dirty="0">
                <a:latin typeface="宋体" panose="02010600030101010101" pitchFamily="2" charset="-122"/>
              </a:rPr>
              <a:t>不期待的事。产生有害结果我们叫事故；未产生有害结果我们叫未遂事故</a:t>
            </a:r>
            <a:endParaRPr lang="zh-CN" altLang="en-US" sz="2800" dirty="0">
              <a:latin typeface="宋体" panose="02010600030101010101" pitchFamily="2" charset="-122"/>
            </a:endParaRPr>
          </a:p>
          <a:p>
            <a:pPr>
              <a:buFont typeface="Wingdings" panose="05000000000000000000" pitchFamily="2" charset="2"/>
              <a:buNone/>
            </a:pPr>
            <a:r>
              <a:rPr lang="zh-CN" altLang="en-US" sz="2800" dirty="0">
                <a:latin typeface="宋体" panose="02010600030101010101" pitchFamily="2" charset="-122"/>
              </a:rPr>
              <a:t>  </a:t>
            </a:r>
            <a:r>
              <a:rPr lang="zh-CN" altLang="en-US" sz="2800" dirty="0">
                <a:solidFill>
                  <a:srgbClr val="FF66FF"/>
                </a:solidFill>
                <a:latin typeface="宋体" panose="02010600030101010101" pitchFamily="2" charset="-122"/>
              </a:rPr>
              <a:t>如：阀门泄漏（已发生事件）；被发现修好（没有危害，没有事故）；没有发现，一段时间后发生中毒，导致事故。</a:t>
            </a:r>
            <a:endParaRPr lang="zh-CN" altLang="en-US" sz="2800" dirty="0">
              <a:solidFill>
                <a:srgbClr val="FF66FF"/>
              </a:solidFill>
              <a:latin typeface="宋体" panose="02010600030101010101" pitchFamily="2" charset="-122"/>
            </a:endParaRPr>
          </a:p>
          <a:p>
            <a:pPr algn="just">
              <a:lnSpc>
                <a:spcPct val="120000"/>
              </a:lnSpc>
              <a:buFont typeface="Wingdings" panose="05000000000000000000" pitchFamily="2" charset="2"/>
              <a:buNone/>
            </a:pPr>
            <a:r>
              <a:rPr lang="zh-CN" altLang="en-US" sz="2800" dirty="0">
                <a:solidFill>
                  <a:srgbClr val="FF66FF"/>
                </a:solidFill>
                <a:latin typeface="宋体" panose="02010600030101010101" pitchFamily="2" charset="-122"/>
              </a:rPr>
              <a:t>  又如：砂轮碎片飞出，没打到人是事件，打到人是事故。</a:t>
            </a:r>
            <a:endParaRPr lang="zh-CN" altLang="en-US" sz="2800" dirty="0">
              <a:solidFill>
                <a:srgbClr val="FF66FF"/>
              </a:solidFill>
              <a:latin typeface="宋体" panose="02010600030101010101" pitchFamily="2" charset="-122"/>
            </a:endParaRPr>
          </a:p>
        </p:txBody>
      </p:sp>
      <p:sp>
        <p:nvSpPr>
          <p:cNvPr id="331781"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CD666146-7CF2-4553-BEA8-4C90F250CC77}"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876925" cy="194246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标题 4"/>
          <p:cNvSpPr>
            <a:spLocks noGrp="1"/>
          </p:cNvSpPr>
          <p:nvPr>
            <p:ph type="title" idx="4294967295"/>
          </p:nvPr>
        </p:nvSpPr>
        <p:spPr>
          <a:xfrm>
            <a:off x="685800" y="188913"/>
            <a:ext cx="7772400" cy="1143000"/>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2803" name="内容占位符 5"/>
          <p:cNvSpPr>
            <a:spLocks noGrp="1"/>
          </p:cNvSpPr>
          <p:nvPr>
            <p:ph idx="4294967295"/>
          </p:nvPr>
        </p:nvSpPr>
        <p:spPr>
          <a:xfrm>
            <a:off x="504825" y="1341438"/>
            <a:ext cx="8134350" cy="4679950"/>
          </a:xfrm>
        </p:spPr>
        <p:txBody>
          <a:bodyPr/>
          <a:lstStyle/>
          <a:p>
            <a:pPr>
              <a:lnSpc>
                <a:spcPts val="3300"/>
              </a:lnSpc>
              <a:buFont typeface="Wingdings" panose="05000000000000000000" pitchFamily="2" charset="2"/>
              <a:buNone/>
            </a:pPr>
            <a:r>
              <a:rPr lang="en-US" altLang="zh-CN" b="0" dirty="0">
                <a:latin typeface="宋体" panose="02010600030101010101" pitchFamily="2" charset="-122"/>
              </a:rPr>
              <a:t>    </a:t>
            </a:r>
            <a:endParaRPr lang="en-US" altLang="zh-CN" b="0" dirty="0">
              <a:latin typeface="宋体" panose="02010600030101010101" pitchFamily="2" charset="-122"/>
            </a:endParaRPr>
          </a:p>
          <a:p>
            <a:pPr>
              <a:lnSpc>
                <a:spcPts val="3300"/>
              </a:lnSpc>
              <a:buFont typeface="Wingdings" panose="05000000000000000000" pitchFamily="2" charset="2"/>
              <a:buNone/>
            </a:pPr>
            <a:r>
              <a:rPr lang="en-US" altLang="zh-CN" b="0" dirty="0">
                <a:latin typeface="宋体" panose="02010600030101010101" pitchFamily="2" charset="-122"/>
              </a:rPr>
              <a:t>  </a:t>
            </a:r>
            <a:r>
              <a:rPr lang="zh-CN" altLang="en-US" sz="2800" b="0" dirty="0">
                <a:latin typeface="宋体" panose="02010600030101010101" pitchFamily="2" charset="-122"/>
              </a:rPr>
              <a:t>说明：</a:t>
            </a:r>
            <a:r>
              <a:rPr lang="zh-CN" altLang="zh-CN" sz="2800" b="0" dirty="0">
                <a:latin typeface="宋体" panose="02010600030101010101" pitchFamily="2" charset="-122"/>
              </a:rPr>
              <a:t>任何一个安全管理，都不应该仅关注已经发生伤害的事件；而应该关注所有发生和可能发生伤害的事件和因素</a:t>
            </a:r>
            <a:r>
              <a:rPr lang="en-US" altLang="zh-CN" sz="2800" b="0" dirty="0">
                <a:latin typeface="宋体" panose="02010600030101010101" pitchFamily="2" charset="-122"/>
              </a:rPr>
              <a:t>—-</a:t>
            </a:r>
            <a:r>
              <a:rPr lang="zh-CN" altLang="zh-CN" sz="2800" b="0" dirty="0">
                <a:latin typeface="宋体" panose="02010600030101010101" pitchFamily="2" charset="-122"/>
              </a:rPr>
              <a:t>在已经发生的一起严重伤害之前，已经发生了</a:t>
            </a:r>
            <a:r>
              <a:rPr lang="en-US" altLang="zh-CN" sz="2800" b="0" dirty="0">
                <a:latin typeface="宋体" panose="02010600030101010101" pitchFamily="2" charset="-122"/>
              </a:rPr>
              <a:t>29</a:t>
            </a:r>
            <a:r>
              <a:rPr lang="zh-CN" altLang="zh-CN" sz="2800" b="0" dirty="0">
                <a:latin typeface="宋体" panose="02010600030101010101" pitchFamily="2" charset="-122"/>
              </a:rPr>
              <a:t>起轻微伤害和</a:t>
            </a:r>
            <a:r>
              <a:rPr lang="en-US" altLang="zh-CN" sz="2800" b="0" dirty="0">
                <a:latin typeface="宋体" panose="02010600030101010101" pitchFamily="2" charset="-122"/>
              </a:rPr>
              <a:t>300</a:t>
            </a:r>
            <a:r>
              <a:rPr lang="zh-CN" altLang="zh-CN" sz="2800" b="0" dirty="0">
                <a:latin typeface="宋体" panose="02010600030101010101" pitchFamily="2" charset="-122"/>
              </a:rPr>
              <a:t>起无伤害事件（海因里希法则）。要关注和管理“无伤害事件”</a:t>
            </a:r>
            <a:r>
              <a:rPr lang="en-US" altLang="zh-CN" sz="2800" b="0" dirty="0">
                <a:latin typeface="宋体" panose="02010600030101010101" pitchFamily="2" charset="-122"/>
              </a:rPr>
              <a:t>—</a:t>
            </a:r>
            <a:r>
              <a:rPr lang="zh-CN" altLang="zh-CN" sz="2800" b="0" dirty="0">
                <a:latin typeface="宋体" panose="02010600030101010101" pitchFamily="2" charset="-122"/>
              </a:rPr>
              <a:t>不仅仅是监视测量，而是让工人主动告知，主动汇报无伤害事件，使组织能有目的地去管理。“事件调查”意味着有无伤害都要调查</a:t>
            </a:r>
            <a:r>
              <a:rPr lang="en-US" altLang="zh-CN" sz="2800" b="0" dirty="0">
                <a:latin typeface="宋体" panose="02010600030101010101" pitchFamily="2" charset="-122"/>
              </a:rPr>
              <a:t>—</a:t>
            </a:r>
            <a:r>
              <a:rPr lang="zh-CN" altLang="zh-CN" sz="2800" b="0" dirty="0">
                <a:latin typeface="宋体" panose="02010600030101010101" pitchFamily="2" charset="-122"/>
              </a:rPr>
              <a:t>只要构成事件。</a:t>
            </a:r>
            <a:endParaRPr lang="zh-CN" altLang="en-US" sz="2800" b="0" dirty="0">
              <a:latin typeface="宋体" panose="02010600030101010101" pitchFamily="2" charset="-122"/>
            </a:endParaRPr>
          </a:p>
        </p:txBody>
      </p:sp>
      <p:sp>
        <p:nvSpPr>
          <p:cNvPr id="332805"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F57DEB41-8BAB-401B-9C0D-6672C01C95CC}"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标题 4"/>
          <p:cNvSpPr>
            <a:spLocks noGrp="1"/>
          </p:cNvSpPr>
          <p:nvPr>
            <p:ph type="title" idx="4294967295"/>
          </p:nvPr>
        </p:nvSpPr>
        <p:spPr>
          <a:xfrm>
            <a:off x="685800" y="609600"/>
            <a:ext cx="7772400" cy="1143000"/>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3827" name="内容占位符 5"/>
          <p:cNvSpPr>
            <a:spLocks noGrp="1"/>
          </p:cNvSpPr>
          <p:nvPr>
            <p:ph idx="4294967295"/>
          </p:nvPr>
        </p:nvSpPr>
        <p:spPr>
          <a:xfrm>
            <a:off x="671513" y="2060575"/>
            <a:ext cx="7848000" cy="4027488"/>
          </a:xfrm>
        </p:spPr>
        <p:txBody>
          <a:bodyPr/>
          <a:lstStyle/>
          <a:p>
            <a:pPr marL="0" indent="0" algn="just">
              <a:lnSpc>
                <a:spcPts val="4000"/>
              </a:lnSpc>
              <a:buFont typeface="Wingdings" panose="05000000000000000000" pitchFamily="2" charset="2"/>
              <a:buNone/>
            </a:pPr>
            <a:r>
              <a:rPr lang="zh-CN" altLang="zh-CN" sz="4400" dirty="0" smtClean="0">
                <a:latin typeface="华文新魏" pitchFamily="2" charset="-122"/>
                <a:ea typeface="华文新魏" pitchFamily="2" charset="-122"/>
              </a:rPr>
              <a:t>健康</a:t>
            </a:r>
            <a:r>
              <a:rPr lang="zh-CN" altLang="zh-CN" sz="4400" dirty="0">
                <a:latin typeface="华文新魏" pitchFamily="2" charset="-122"/>
                <a:ea typeface="华文新魏" pitchFamily="2" charset="-122"/>
              </a:rPr>
              <a:t>损害（本项为新增，老标准将其翻译为“疾病”）：可确认的、由工作活动和（或）工作相关状况引起或加重的身体或精神的不良状态。</a:t>
            </a:r>
            <a:endParaRPr lang="zh-CN" altLang="en-US" sz="4400" dirty="0">
              <a:latin typeface="华文新魏" pitchFamily="2" charset="-122"/>
              <a:ea typeface="华文新魏" pitchFamily="2" charset="-122"/>
            </a:endParaRPr>
          </a:p>
        </p:txBody>
      </p:sp>
      <p:sp>
        <p:nvSpPr>
          <p:cNvPr id="333829"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D57C09F2-6F14-4031-A141-1DB432D1D603}"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标题 4"/>
          <p:cNvSpPr>
            <a:spLocks noGrp="1"/>
          </p:cNvSpPr>
          <p:nvPr>
            <p:ph type="title" idx="4294967295"/>
          </p:nvPr>
        </p:nvSpPr>
        <p:spPr>
          <a:xfrm>
            <a:off x="685800" y="214298"/>
            <a:ext cx="7772400" cy="1143000"/>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4851" name="内容占位符 5"/>
          <p:cNvSpPr>
            <a:spLocks noGrp="1"/>
          </p:cNvSpPr>
          <p:nvPr>
            <p:ph idx="4294967295"/>
          </p:nvPr>
        </p:nvSpPr>
        <p:spPr>
          <a:xfrm>
            <a:off x="755650" y="1341438"/>
            <a:ext cx="7920038" cy="4587892"/>
          </a:xfrm>
        </p:spPr>
        <p:txBody>
          <a:bodyPr/>
          <a:lstStyle/>
          <a:p>
            <a:pPr>
              <a:buFont typeface="Wingdings" panose="05000000000000000000" pitchFamily="2" charset="2"/>
              <a:buNone/>
            </a:pPr>
            <a:endParaRPr lang="en-US" altLang="zh-CN" sz="2400" b="0" dirty="0" smtClean="0">
              <a:latin typeface="宋体" panose="02010600030101010101" pitchFamily="2" charset="-122"/>
            </a:endParaRPr>
          </a:p>
          <a:p>
            <a:pPr>
              <a:buFont typeface="Wingdings" panose="05000000000000000000" pitchFamily="2" charset="2"/>
              <a:buNone/>
            </a:pPr>
            <a:r>
              <a:rPr lang="zh-CN" altLang="zh-CN" sz="2800" b="0" dirty="0" smtClean="0">
                <a:latin typeface="宋体" panose="02010600030101010101" pitchFamily="2" charset="-122"/>
              </a:rPr>
              <a:t>危险</a:t>
            </a:r>
            <a:r>
              <a:rPr lang="zh-CN" altLang="zh-CN" sz="2800" b="0" dirty="0">
                <a:latin typeface="宋体" panose="02010600030101010101" pitchFamily="2" charset="-122"/>
              </a:rPr>
              <a:t>源：可能导致人身伤害和（或）健康损害（</a:t>
            </a:r>
            <a:r>
              <a:rPr lang="en-US" altLang="zh-CN" sz="2800" b="0" dirty="0">
                <a:latin typeface="宋体" panose="02010600030101010101" pitchFamily="2" charset="-122"/>
              </a:rPr>
              <a:t>3.8</a:t>
            </a:r>
            <a:r>
              <a:rPr lang="zh-CN" altLang="zh-CN" sz="2800" b="0" dirty="0">
                <a:latin typeface="宋体" panose="02010600030101010101" pitchFamily="2" charset="-122"/>
              </a:rPr>
              <a:t>）的根源、状态或行为，或其组合。</a:t>
            </a:r>
            <a:endParaRPr lang="zh-CN" altLang="en-US" sz="2800" b="0" dirty="0">
              <a:latin typeface="宋体" panose="02010600030101010101" pitchFamily="2" charset="-122"/>
            </a:endParaRPr>
          </a:p>
          <a:p>
            <a:pPr>
              <a:buFont typeface="Wingdings" panose="05000000000000000000" pitchFamily="2" charset="2"/>
              <a:buNone/>
            </a:pPr>
            <a:r>
              <a:rPr lang="zh-CN" altLang="zh-CN" sz="2800" b="0" dirty="0">
                <a:latin typeface="宋体" panose="02010600030101010101" pitchFamily="2" charset="-122"/>
              </a:rPr>
              <a:t>例如：根源</a:t>
            </a:r>
            <a:r>
              <a:rPr lang="en-US" altLang="zh-CN" sz="2800" b="0" dirty="0">
                <a:latin typeface="宋体" panose="02010600030101010101" pitchFamily="2" charset="-122"/>
              </a:rPr>
              <a:t>—</a:t>
            </a:r>
            <a:r>
              <a:rPr lang="zh-CN" altLang="zh-CN" sz="2800" b="0" dirty="0">
                <a:latin typeface="宋体" panose="02010600030101010101" pitchFamily="2" charset="-122"/>
              </a:rPr>
              <a:t>爆炸物，状态</a:t>
            </a:r>
            <a:r>
              <a:rPr lang="en-US" altLang="zh-CN" sz="2800" b="0" dirty="0">
                <a:latin typeface="宋体" panose="02010600030101010101" pitchFamily="2" charset="-122"/>
              </a:rPr>
              <a:t>—</a:t>
            </a:r>
            <a:r>
              <a:rPr lang="zh-CN" altLang="zh-CN" sz="2800" b="0" dirty="0">
                <a:latin typeface="宋体" panose="02010600030101010101" pitchFamily="2" charset="-122"/>
              </a:rPr>
              <a:t>高处作业，</a:t>
            </a:r>
            <a:endParaRPr lang="zh-CN" altLang="en-US" sz="2800" b="0" dirty="0">
              <a:latin typeface="宋体" panose="02010600030101010101" pitchFamily="2" charset="-122"/>
            </a:endParaRPr>
          </a:p>
          <a:p>
            <a:pPr>
              <a:buFont typeface="Wingdings" panose="05000000000000000000" pitchFamily="2" charset="2"/>
              <a:buNone/>
            </a:pPr>
            <a:r>
              <a:rPr lang="zh-CN" altLang="en-US" sz="2800" b="0" dirty="0">
                <a:latin typeface="宋体" panose="02010600030101010101" pitchFamily="2" charset="-122"/>
              </a:rPr>
              <a:t>      </a:t>
            </a:r>
            <a:r>
              <a:rPr lang="zh-CN" altLang="zh-CN" sz="2800" b="0" dirty="0">
                <a:latin typeface="宋体" panose="02010600030101010101" pitchFamily="2" charset="-122"/>
              </a:rPr>
              <a:t>行为</a:t>
            </a:r>
            <a:r>
              <a:rPr lang="en-US" altLang="zh-CN" sz="2800" b="0" dirty="0">
                <a:latin typeface="宋体" panose="02010600030101010101" pitchFamily="2" charset="-122"/>
              </a:rPr>
              <a:t>—</a:t>
            </a:r>
            <a:r>
              <a:rPr lang="zh-CN" altLang="zh-CN" sz="2800" b="0" dirty="0">
                <a:latin typeface="宋体" panose="02010600030101010101" pitchFamily="2" charset="-122"/>
              </a:rPr>
              <a:t>举起重物（以上为能量单元）</a:t>
            </a:r>
            <a:endParaRPr lang="zh-CN" altLang="en-US" sz="2800" b="0" dirty="0">
              <a:latin typeface="宋体" panose="02010600030101010101" pitchFamily="2" charset="-122"/>
            </a:endParaRPr>
          </a:p>
          <a:p>
            <a:pPr>
              <a:buFont typeface="Wingdings" panose="05000000000000000000" pitchFamily="2" charset="2"/>
              <a:buNone/>
            </a:pPr>
            <a:r>
              <a:rPr lang="zh-CN" altLang="en-US" sz="2400" b="0" dirty="0">
                <a:latin typeface="宋体" panose="02010600030101010101" pitchFamily="2" charset="-122"/>
              </a:rPr>
              <a:t>   </a:t>
            </a:r>
            <a:r>
              <a:rPr lang="zh-CN" altLang="en-US" sz="2400" dirty="0">
                <a:latin typeface="宋体" panose="02010600030101010101" pitchFamily="2" charset="-122"/>
              </a:rPr>
              <a:t>如液化气， 气瓶      泄漏        火源</a:t>
            </a:r>
            <a:endParaRPr lang="zh-CN" altLang="en-US" sz="2400" dirty="0">
              <a:latin typeface="宋体" panose="02010600030101010101" pitchFamily="2" charset="-122"/>
            </a:endParaRPr>
          </a:p>
          <a:p>
            <a:pPr>
              <a:buFont typeface="Wingdings" panose="05000000000000000000" pitchFamily="2" charset="2"/>
              <a:buNone/>
            </a:pPr>
            <a:r>
              <a:rPr lang="zh-CN" altLang="en-US" sz="2400" dirty="0">
                <a:latin typeface="宋体" panose="02010600030101010101" pitchFamily="2" charset="-122"/>
              </a:rPr>
              <a:t>   汽车刹车       失灵</a:t>
            </a:r>
            <a:r>
              <a:rPr lang="zh-CN" altLang="en-US" dirty="0"/>
              <a:t> </a:t>
            </a:r>
            <a:endParaRPr lang="zh-CN" altLang="en-US" sz="2400" b="0" dirty="0">
              <a:latin typeface="宋体" panose="02010600030101010101" pitchFamily="2" charset="-122"/>
            </a:endParaRPr>
          </a:p>
          <a:p>
            <a:pPr>
              <a:buFont typeface="Wingdings" panose="05000000000000000000" pitchFamily="2" charset="2"/>
              <a:buNone/>
            </a:pPr>
            <a:r>
              <a:rPr lang="zh-CN" altLang="en-US" sz="2400" b="0" dirty="0">
                <a:latin typeface="宋体" panose="02010600030101010101" pitchFamily="2" charset="-122"/>
                <a:sym typeface="Wingdings 3" pitchFamily="18" charset="2"/>
              </a:rPr>
              <a:t></a:t>
            </a:r>
            <a:r>
              <a:rPr lang="zh-CN" altLang="zh-CN" sz="2400" b="0" dirty="0">
                <a:latin typeface="宋体" panose="02010600030101010101" pitchFamily="2" charset="-122"/>
              </a:rPr>
              <a:t>综合起来，仍然是能量的意外释放，包括：物的不安全状态和人的不安全</a:t>
            </a:r>
            <a:r>
              <a:rPr lang="zh-CN" altLang="zh-CN" sz="2400" b="0" dirty="0" smtClean="0">
                <a:latin typeface="宋体" panose="02010600030101010101" pitchFamily="2" charset="-122"/>
              </a:rPr>
              <a:t>行为</a:t>
            </a:r>
            <a:endParaRPr lang="en-US" altLang="zh-CN" sz="2800" b="0" dirty="0">
              <a:latin typeface="浪漫雅圆" pitchFamily="2" charset="-122"/>
              <a:ea typeface="浪漫雅圆" pitchFamily="2" charset="-122"/>
            </a:endParaRPr>
          </a:p>
        </p:txBody>
      </p:sp>
      <p:sp>
        <p:nvSpPr>
          <p:cNvPr id="334853"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1BDDAF02-6DE5-4CE9-A436-66AC9860313B}" type="slidenum">
              <a:rPr lang="en-US" altLang="zh-CN" sz="1400" b="0">
                <a:latin typeface="Times New Roman" panose="02020603050405020304" charset="0"/>
              </a:rPr>
            </a:fld>
            <a:endParaRPr lang="en-US" altLang="zh-CN" sz="1400" b="0">
              <a:latin typeface="Times New Roman" panose="02020603050405020304" charset="0"/>
            </a:endParaRPr>
          </a:p>
        </p:txBody>
      </p:sp>
      <p:sp>
        <p:nvSpPr>
          <p:cNvPr id="334855" name="Line 7"/>
          <p:cNvSpPr>
            <a:spLocks noChangeShapeType="1"/>
          </p:cNvSpPr>
          <p:nvPr/>
        </p:nvSpPr>
        <p:spPr bwMode="auto">
          <a:xfrm>
            <a:off x="5292725" y="4005263"/>
            <a:ext cx="914400" cy="0"/>
          </a:xfrm>
          <a:prstGeom prst="line">
            <a:avLst/>
          </a:prstGeom>
          <a:noFill/>
          <a:ln w="57150">
            <a:solidFill>
              <a:schemeClr val="tx1"/>
            </a:solidFill>
            <a:round/>
            <a:tailEnd type="triangle" w="med" len="med"/>
          </a:ln>
          <a:effectLst/>
        </p:spPr>
        <p:txBody>
          <a:bodyPr lIns="92075" tIns="46038" rIns="92075" bIns="46038"/>
          <a:lstStyle/>
          <a:p>
            <a:endParaRPr lang="zh-CN" altLang="en-US"/>
          </a:p>
        </p:txBody>
      </p:sp>
      <p:sp>
        <p:nvSpPr>
          <p:cNvPr id="334856" name="Line 8"/>
          <p:cNvSpPr>
            <a:spLocks noChangeShapeType="1"/>
          </p:cNvSpPr>
          <p:nvPr/>
        </p:nvSpPr>
        <p:spPr bwMode="auto">
          <a:xfrm>
            <a:off x="2627313" y="4508500"/>
            <a:ext cx="914400" cy="0"/>
          </a:xfrm>
          <a:prstGeom prst="line">
            <a:avLst/>
          </a:prstGeom>
          <a:noFill/>
          <a:ln w="57150">
            <a:solidFill>
              <a:schemeClr val="tx1"/>
            </a:solidFill>
            <a:round/>
            <a:tailEnd type="triangle" w="med" len="med"/>
          </a:ln>
          <a:effectLst/>
        </p:spPr>
        <p:txBody>
          <a:bodyPr lIns="92075" tIns="46038" rIns="92075" bIns="46038"/>
          <a:lstStyle/>
          <a:p>
            <a:endParaRPr lang="zh-CN" altLang="en-US"/>
          </a:p>
        </p:txBody>
      </p:sp>
      <p:sp>
        <p:nvSpPr>
          <p:cNvPr id="334857" name="Line 9"/>
          <p:cNvSpPr>
            <a:spLocks noChangeShapeType="1"/>
          </p:cNvSpPr>
          <p:nvPr/>
        </p:nvSpPr>
        <p:spPr bwMode="auto">
          <a:xfrm>
            <a:off x="3635375" y="4005263"/>
            <a:ext cx="914400" cy="0"/>
          </a:xfrm>
          <a:prstGeom prst="line">
            <a:avLst/>
          </a:prstGeom>
          <a:noFill/>
          <a:ln w="57150">
            <a:solidFill>
              <a:schemeClr val="tx1"/>
            </a:solidFill>
            <a:round/>
            <a:tailEnd type="triangle" w="med" len="med"/>
          </a:ln>
          <a:effectLst/>
        </p:spPr>
        <p:txBody>
          <a:bodyPr lIns="92075" tIns="46038" rIns="92075" bIns="46038"/>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5"/>
                                        </p:tgtEl>
                                        <p:attrNameLst>
                                          <p:attrName>style.visibility</p:attrName>
                                        </p:attrNameLst>
                                      </p:cBhvr>
                                      <p:to>
                                        <p:strVal val="visible"/>
                                      </p:to>
                                    </p:set>
                                    <p:anim calcmode="lin" valueType="num">
                                      <p:cBhvr additive="base">
                                        <p:cTn id="7" dur="500" fill="hold"/>
                                        <p:tgtEl>
                                          <p:spTgt spid="334855"/>
                                        </p:tgtEl>
                                        <p:attrNameLst>
                                          <p:attrName>ppt_x</p:attrName>
                                        </p:attrNameLst>
                                      </p:cBhvr>
                                      <p:tavLst>
                                        <p:tav tm="0">
                                          <p:val>
                                            <p:strVal val="0-#ppt_w/2"/>
                                          </p:val>
                                        </p:tav>
                                        <p:tav tm="100000">
                                          <p:val>
                                            <p:strVal val="#ppt_x"/>
                                          </p:val>
                                        </p:tav>
                                      </p:tavLst>
                                    </p:anim>
                                    <p:anim calcmode="lin" valueType="num">
                                      <p:cBhvr additive="base">
                                        <p:cTn id="8" dur="500" fill="hold"/>
                                        <p:tgtEl>
                                          <p:spTgt spid="3348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4856"/>
                                        </p:tgtEl>
                                        <p:attrNameLst>
                                          <p:attrName>style.visibility</p:attrName>
                                        </p:attrNameLst>
                                      </p:cBhvr>
                                      <p:to>
                                        <p:strVal val="visible"/>
                                      </p:to>
                                    </p:set>
                                    <p:anim calcmode="lin" valueType="num">
                                      <p:cBhvr additive="base">
                                        <p:cTn id="13" dur="500" fill="hold"/>
                                        <p:tgtEl>
                                          <p:spTgt spid="334856"/>
                                        </p:tgtEl>
                                        <p:attrNameLst>
                                          <p:attrName>ppt_x</p:attrName>
                                        </p:attrNameLst>
                                      </p:cBhvr>
                                      <p:tavLst>
                                        <p:tav tm="0">
                                          <p:val>
                                            <p:strVal val="0-#ppt_w/2"/>
                                          </p:val>
                                        </p:tav>
                                        <p:tav tm="100000">
                                          <p:val>
                                            <p:strVal val="#ppt_x"/>
                                          </p:val>
                                        </p:tav>
                                      </p:tavLst>
                                    </p:anim>
                                    <p:anim calcmode="lin" valueType="num">
                                      <p:cBhvr additive="base">
                                        <p:cTn id="14" dur="500" fill="hold"/>
                                        <p:tgtEl>
                                          <p:spTgt spid="3348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4857"/>
                                        </p:tgtEl>
                                        <p:attrNameLst>
                                          <p:attrName>style.visibility</p:attrName>
                                        </p:attrNameLst>
                                      </p:cBhvr>
                                      <p:to>
                                        <p:strVal val="visible"/>
                                      </p:to>
                                    </p:set>
                                    <p:anim calcmode="lin" valueType="num">
                                      <p:cBhvr additive="base">
                                        <p:cTn id="19" dur="500" fill="hold"/>
                                        <p:tgtEl>
                                          <p:spTgt spid="334857"/>
                                        </p:tgtEl>
                                        <p:attrNameLst>
                                          <p:attrName>ppt_x</p:attrName>
                                        </p:attrNameLst>
                                      </p:cBhvr>
                                      <p:tavLst>
                                        <p:tav tm="0">
                                          <p:val>
                                            <p:strVal val="0-#ppt_w/2"/>
                                          </p:val>
                                        </p:tav>
                                        <p:tav tm="100000">
                                          <p:val>
                                            <p:strVal val="#ppt_x"/>
                                          </p:val>
                                        </p:tav>
                                      </p:tavLst>
                                    </p:anim>
                                    <p:anim calcmode="lin" valueType="num">
                                      <p:cBhvr additive="base">
                                        <p:cTn id="20" dur="500" fill="hold"/>
                                        <p:tgtEl>
                                          <p:spTgt spid="3348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5" grpId="0" animBg="1"/>
      <p:bldP spid="334856" grpId="0" animBg="1"/>
      <p:bldP spid="3348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标题 4"/>
          <p:cNvSpPr>
            <a:spLocks noGrp="1"/>
          </p:cNvSpPr>
          <p:nvPr>
            <p:ph type="title" idx="4294967295"/>
          </p:nvPr>
        </p:nvSpPr>
        <p:spPr>
          <a:xfrm>
            <a:off x="685800" y="260350"/>
            <a:ext cx="7772400" cy="854075"/>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5875" name="内容占位符 5"/>
          <p:cNvSpPr>
            <a:spLocks noGrp="1"/>
          </p:cNvSpPr>
          <p:nvPr>
            <p:ph idx="4294967295"/>
          </p:nvPr>
        </p:nvSpPr>
        <p:spPr>
          <a:xfrm>
            <a:off x="504825" y="1484313"/>
            <a:ext cx="8134350" cy="5040312"/>
          </a:xfrm>
        </p:spPr>
        <p:txBody>
          <a:bodyPr/>
          <a:lstStyle/>
          <a:p>
            <a:pPr>
              <a:lnSpc>
                <a:spcPct val="110000"/>
              </a:lnSpc>
              <a:buFont typeface="Wingdings" panose="05000000000000000000" pitchFamily="2" charset="2"/>
              <a:buNone/>
            </a:pPr>
            <a:r>
              <a:rPr lang="zh-CN" altLang="zh-CN" sz="2800" b="0" dirty="0">
                <a:latin typeface="宋体" panose="02010600030101010101" pitchFamily="2" charset="-122"/>
              </a:rPr>
              <a:t>风险：发生危险事件或有害暴露的可能性，与随之引发的人身伤害或健康损害（</a:t>
            </a:r>
            <a:r>
              <a:rPr lang="en-US" altLang="zh-CN" sz="2800" b="0" dirty="0">
                <a:latin typeface="宋体" panose="02010600030101010101" pitchFamily="2" charset="-122"/>
              </a:rPr>
              <a:t>3.8</a:t>
            </a:r>
            <a:r>
              <a:rPr lang="zh-CN" altLang="zh-CN" sz="2800" b="0" dirty="0">
                <a:latin typeface="宋体" panose="02010600030101010101" pitchFamily="2" charset="-122"/>
              </a:rPr>
              <a:t>）的严重性的组合。指危险源带来的风险</a:t>
            </a:r>
            <a:r>
              <a:rPr lang="en-US" altLang="zh-CN" sz="2800" b="0" dirty="0">
                <a:latin typeface="宋体" panose="02010600030101010101" pitchFamily="2" charset="-122"/>
              </a:rPr>
              <a:t>—</a:t>
            </a:r>
            <a:r>
              <a:rPr lang="zh-CN" altLang="zh-CN" sz="2800" b="0" dirty="0">
                <a:latin typeface="宋体" panose="02010600030101010101" pitchFamily="2" charset="-122"/>
              </a:rPr>
              <a:t>危险源在一定控制状态下的风险程度。</a:t>
            </a:r>
            <a:endParaRPr lang="zh-CN" altLang="en-US" sz="2800" b="0" dirty="0">
              <a:latin typeface="宋体" panose="02010600030101010101" pitchFamily="2" charset="-122"/>
            </a:endParaRPr>
          </a:p>
          <a:p>
            <a:pPr>
              <a:lnSpc>
                <a:spcPct val="120000"/>
              </a:lnSpc>
              <a:buFont typeface="Wingdings" panose="05000000000000000000" pitchFamily="2" charset="2"/>
              <a:buNone/>
            </a:pPr>
            <a:r>
              <a:rPr lang="zh-CN" altLang="zh-CN" sz="2800" b="0" dirty="0">
                <a:latin typeface="宋体" panose="02010600030101010101" pitchFamily="2" charset="-122"/>
              </a:rPr>
              <a:t>可接受风险：根据组织法律义务和职业健康安全方针（</a:t>
            </a:r>
            <a:r>
              <a:rPr lang="en-US" altLang="zh-CN" sz="2800" b="0" dirty="0">
                <a:latin typeface="宋体" panose="02010600030101010101" pitchFamily="2" charset="-122"/>
              </a:rPr>
              <a:t>3.16</a:t>
            </a:r>
            <a:r>
              <a:rPr lang="zh-CN" altLang="zh-CN" sz="2800" b="0" dirty="0">
                <a:latin typeface="宋体" panose="02010600030101010101" pitchFamily="2" charset="-122"/>
              </a:rPr>
              <a:t>）已被组织降至可容许程度的风险。（老标准中“安全”的概念被取消。在可接受范畴，就是安全的，超出了可接受范畴，就是不安全的；是相对概念。所以，安全评价和危险评价是统一概念。）</a:t>
            </a:r>
            <a:endParaRPr lang="zh-CN" altLang="zh-CN" sz="2800" b="0" dirty="0">
              <a:latin typeface="宋体" panose="02010600030101010101" pitchFamily="2" charset="-122"/>
            </a:endParaRPr>
          </a:p>
          <a:p>
            <a:pPr>
              <a:lnSpc>
                <a:spcPct val="120000"/>
              </a:lnSpc>
              <a:buFont typeface="Wingdings" panose="05000000000000000000" pitchFamily="2" charset="2"/>
              <a:buNone/>
            </a:pPr>
            <a:endParaRPr lang="en-US" altLang="zh-CN" sz="2800" dirty="0">
              <a:latin typeface="宋体" panose="02010600030101010101" pitchFamily="2" charset="-122"/>
            </a:endParaRPr>
          </a:p>
        </p:txBody>
      </p:sp>
      <p:sp>
        <p:nvSpPr>
          <p:cNvPr id="335877"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898CDC82-5CE0-4352-A6AC-A6F8927868C6}"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标题 4"/>
          <p:cNvSpPr>
            <a:spLocks noGrp="1"/>
          </p:cNvSpPr>
          <p:nvPr>
            <p:ph type="title" idx="4294967295"/>
          </p:nvPr>
        </p:nvSpPr>
        <p:spPr>
          <a:xfrm>
            <a:off x="685800" y="609600"/>
            <a:ext cx="7772400" cy="1143000"/>
          </a:xfrm>
        </p:spPr>
        <p:txBody>
          <a:bodyPr/>
          <a:lstStyle/>
          <a:p>
            <a:pPr algn="ctr"/>
            <a:r>
              <a:rPr lang="zh-CN" altLang="en-US" dirty="0">
                <a:latin typeface="浪漫雅圆" pitchFamily="2" charset="-122"/>
                <a:ea typeface="浪漫雅圆" pitchFamily="2" charset="-122"/>
              </a:rPr>
              <a:t>要素条款的理解</a:t>
            </a:r>
            <a:r>
              <a:rPr lang="en-US" altLang="zh-CN" dirty="0">
                <a:latin typeface="浪漫雅圆" pitchFamily="2" charset="-122"/>
                <a:ea typeface="浪漫雅圆" pitchFamily="2" charset="-122"/>
              </a:rPr>
              <a:t>-</a:t>
            </a:r>
            <a:r>
              <a:rPr lang="zh-CN" altLang="zh-CN" dirty="0">
                <a:latin typeface="浪漫雅圆" pitchFamily="2" charset="-122"/>
                <a:ea typeface="浪漫雅圆" pitchFamily="2" charset="-122"/>
              </a:rPr>
              <a:t>术语和定义</a:t>
            </a:r>
            <a:endParaRPr lang="zh-CN" altLang="en-US" dirty="0"/>
          </a:p>
        </p:txBody>
      </p:sp>
      <p:sp>
        <p:nvSpPr>
          <p:cNvPr id="336899" name="内容占位符 5"/>
          <p:cNvSpPr>
            <a:spLocks noGrp="1"/>
          </p:cNvSpPr>
          <p:nvPr>
            <p:ph idx="4294967295"/>
          </p:nvPr>
        </p:nvSpPr>
        <p:spPr/>
        <p:txBody>
          <a:bodyPr/>
          <a:lstStyle/>
          <a:p>
            <a:pPr>
              <a:lnSpc>
                <a:spcPts val="4500"/>
              </a:lnSpc>
              <a:buFont typeface="Wingdings" panose="05000000000000000000" pitchFamily="2" charset="2"/>
              <a:buNone/>
            </a:pPr>
            <a:r>
              <a:rPr lang="zh-CN" altLang="zh-CN" sz="2800" dirty="0">
                <a:latin typeface="百度综艺简体" pitchFamily="2" charset="-122"/>
                <a:ea typeface="百度综艺简体" pitchFamily="2" charset="-122"/>
              </a:rPr>
              <a:t>风险评价：对危险源导致的风险（</a:t>
            </a:r>
            <a:r>
              <a:rPr lang="en-US" altLang="zh-CN" sz="2800" dirty="0">
                <a:latin typeface="百度综艺简体" pitchFamily="2" charset="-122"/>
                <a:ea typeface="百度综艺简体" pitchFamily="2" charset="-122"/>
              </a:rPr>
              <a:t>3.21</a:t>
            </a:r>
            <a:r>
              <a:rPr lang="zh-CN" altLang="zh-CN" sz="2800" dirty="0">
                <a:latin typeface="百度综艺简体" pitchFamily="2" charset="-122"/>
                <a:ea typeface="百度综艺简体" pitchFamily="2" charset="-122"/>
              </a:rPr>
              <a:t>）进行</a:t>
            </a:r>
            <a:endParaRPr lang="zh-CN" altLang="en-US" sz="2800" dirty="0">
              <a:latin typeface="百度综艺简体" pitchFamily="2" charset="-122"/>
              <a:ea typeface="百度综艺简体" pitchFamily="2" charset="-122"/>
            </a:endParaRPr>
          </a:p>
          <a:p>
            <a:pPr>
              <a:lnSpc>
                <a:spcPts val="4500"/>
              </a:lnSpc>
              <a:buFont typeface="Wingdings" panose="05000000000000000000" pitchFamily="2" charset="2"/>
              <a:buNone/>
            </a:pPr>
            <a:r>
              <a:rPr lang="zh-CN" altLang="zh-CN" sz="2800" dirty="0">
                <a:latin typeface="百度综艺简体" pitchFamily="2" charset="-122"/>
                <a:ea typeface="百度综艺简体" pitchFamily="2" charset="-122"/>
              </a:rPr>
              <a:t>评估、对现有控制措施的充分性加以考虑以及对</a:t>
            </a:r>
            <a:endParaRPr lang="zh-CN" altLang="en-US" sz="2800" dirty="0">
              <a:latin typeface="百度综艺简体" pitchFamily="2" charset="-122"/>
              <a:ea typeface="百度综艺简体" pitchFamily="2" charset="-122"/>
            </a:endParaRPr>
          </a:p>
          <a:p>
            <a:pPr>
              <a:lnSpc>
                <a:spcPts val="4500"/>
              </a:lnSpc>
              <a:buFont typeface="Wingdings" panose="05000000000000000000" pitchFamily="2" charset="2"/>
              <a:buNone/>
            </a:pPr>
            <a:r>
              <a:rPr lang="zh-CN" altLang="zh-CN" sz="2800" dirty="0">
                <a:latin typeface="百度综艺简体" pitchFamily="2" charset="-122"/>
                <a:ea typeface="百度综艺简体" pitchFamily="2" charset="-122"/>
              </a:rPr>
              <a:t>风险是否可接受予以确定的过程。（对危险源导</a:t>
            </a:r>
            <a:endParaRPr lang="zh-CN" altLang="en-US" sz="2800" dirty="0">
              <a:latin typeface="百度综艺简体" pitchFamily="2" charset="-122"/>
              <a:ea typeface="百度综艺简体" pitchFamily="2" charset="-122"/>
            </a:endParaRPr>
          </a:p>
          <a:p>
            <a:pPr>
              <a:lnSpc>
                <a:spcPts val="4500"/>
              </a:lnSpc>
              <a:buFont typeface="Wingdings" panose="05000000000000000000" pitchFamily="2" charset="2"/>
              <a:buNone/>
            </a:pPr>
            <a:r>
              <a:rPr lang="zh-CN" altLang="zh-CN" sz="2800" dirty="0">
                <a:latin typeface="百度综艺简体" pitchFamily="2" charset="-122"/>
                <a:ea typeface="百度综艺简体" pitchFamily="2" charset="-122"/>
              </a:rPr>
              <a:t>致的风险（</a:t>
            </a:r>
            <a:r>
              <a:rPr lang="en-US" altLang="zh-CN" sz="2800" dirty="0">
                <a:latin typeface="百度综艺简体" pitchFamily="2" charset="-122"/>
                <a:ea typeface="百度综艺简体" pitchFamily="2" charset="-122"/>
              </a:rPr>
              <a:t>3.21</a:t>
            </a:r>
            <a:r>
              <a:rPr lang="zh-CN" altLang="zh-CN" sz="2800" dirty="0">
                <a:latin typeface="百度综艺简体" pitchFamily="2" charset="-122"/>
                <a:ea typeface="百度综艺简体" pitchFamily="2" charset="-122"/>
              </a:rPr>
              <a:t>）进行评估、对风险是否可接受予以确定，对现有控制措施的充分性加以考虑的过程</a:t>
            </a:r>
            <a:r>
              <a:rPr lang="en-US" altLang="zh-CN" sz="2800" dirty="0">
                <a:latin typeface="百度综艺简体" pitchFamily="2" charset="-122"/>
                <a:ea typeface="百度综艺简体" pitchFamily="2" charset="-122"/>
              </a:rPr>
              <a:t>-</a:t>
            </a:r>
            <a:r>
              <a:rPr lang="zh-CN" altLang="zh-CN" sz="2800" dirty="0">
                <a:latin typeface="百度综艺简体" pitchFamily="2" charset="-122"/>
                <a:ea typeface="百度综艺简体" pitchFamily="2" charset="-122"/>
              </a:rPr>
              <a:t>见</a:t>
            </a:r>
            <a:r>
              <a:rPr lang="en-US" altLang="zh-CN" sz="2800" dirty="0">
                <a:latin typeface="百度综艺简体" pitchFamily="2" charset="-122"/>
                <a:ea typeface="百度综艺简体" pitchFamily="2" charset="-122"/>
              </a:rPr>
              <a:t>GB/T28002-2011</a:t>
            </a:r>
            <a:r>
              <a:rPr lang="zh-CN" altLang="zh-CN" sz="2800" dirty="0">
                <a:latin typeface="百度综艺简体" pitchFamily="2" charset="-122"/>
                <a:ea typeface="百度综艺简体" pitchFamily="2" charset="-122"/>
              </a:rPr>
              <a:t>。）</a:t>
            </a:r>
            <a:endParaRPr lang="zh-CN" altLang="en-US" sz="2800" dirty="0">
              <a:latin typeface="百度综艺简体" pitchFamily="2" charset="-122"/>
              <a:ea typeface="百度综艺简体" pitchFamily="2" charset="-122"/>
            </a:endParaRPr>
          </a:p>
        </p:txBody>
      </p:sp>
      <p:sp>
        <p:nvSpPr>
          <p:cNvPr id="336901"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63EC4A14-DB5A-411C-8E67-854EE309B059}"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标题 4"/>
          <p:cNvSpPr>
            <a:spLocks noGrp="1"/>
          </p:cNvSpPr>
          <p:nvPr>
            <p:ph type="title" idx="4294967295"/>
          </p:nvPr>
        </p:nvSpPr>
        <p:spPr>
          <a:xfrm>
            <a:off x="684213" y="620713"/>
            <a:ext cx="7772400" cy="1143000"/>
          </a:xfrm>
        </p:spPr>
        <p:txBody>
          <a:bodyPr/>
          <a:lstStyle/>
          <a:p>
            <a:r>
              <a:rPr lang="zh-CN" altLang="en-US">
                <a:latin typeface="浪漫雅圆" pitchFamily="2" charset="-122"/>
                <a:ea typeface="浪漫雅圆" pitchFamily="2" charset="-122"/>
              </a:rPr>
              <a:t>要素条款的理解</a:t>
            </a:r>
            <a:r>
              <a:rPr lang="en-US" altLang="zh-CN">
                <a:latin typeface="浪漫雅圆" pitchFamily="2" charset="-122"/>
                <a:ea typeface="浪漫雅圆" pitchFamily="2" charset="-122"/>
              </a:rPr>
              <a:t>-</a:t>
            </a:r>
            <a:r>
              <a:rPr lang="zh-CN" altLang="zh-CN">
                <a:latin typeface="浪漫雅圆" pitchFamily="2" charset="-122"/>
                <a:ea typeface="浪漫雅圆" pitchFamily="2" charset="-122"/>
              </a:rPr>
              <a:t>术语和定义</a:t>
            </a:r>
            <a:endParaRPr lang="zh-CN" altLang="en-US"/>
          </a:p>
        </p:txBody>
      </p:sp>
      <p:sp>
        <p:nvSpPr>
          <p:cNvPr id="337923" name="内容占位符 5"/>
          <p:cNvSpPr>
            <a:spLocks noGrp="1"/>
          </p:cNvSpPr>
          <p:nvPr>
            <p:ph idx="4294967295"/>
          </p:nvPr>
        </p:nvSpPr>
        <p:spPr>
          <a:xfrm>
            <a:off x="468313" y="1989138"/>
            <a:ext cx="8675687" cy="4537075"/>
          </a:xfrm>
        </p:spPr>
        <p:txBody>
          <a:bodyPr/>
          <a:lstStyle/>
          <a:p>
            <a:pPr>
              <a:buFont typeface="Wingdings" panose="05000000000000000000" pitchFamily="2" charset="2"/>
              <a:buNone/>
            </a:pPr>
            <a:r>
              <a:rPr lang="en-US" altLang="zh-CN" sz="2800" b="0">
                <a:latin typeface="微软雅黑" panose="020B0503020204020204" charset="-122"/>
                <a:ea typeface="微软雅黑" panose="020B0503020204020204" charset="-122"/>
              </a:rPr>
              <a:t>  </a:t>
            </a:r>
            <a:r>
              <a:rPr lang="zh-CN" altLang="zh-CN" sz="2800" b="0">
                <a:latin typeface="隶书" pitchFamily="49" charset="-122"/>
                <a:ea typeface="隶书" pitchFamily="49" charset="-122"/>
              </a:rPr>
              <a:t>组织：具有自身职能和行政管理的公司、集团公司、商行、企事业单位、政府机构、社团或其结合体，或上述单位中具有自身职能和行政管理的一部分，无论其是否具有法人资格，公营或私营。</a:t>
            </a:r>
            <a:endParaRPr lang="zh-CN" altLang="zh-CN" sz="2800" b="0">
              <a:latin typeface="隶书" pitchFamily="49" charset="-122"/>
              <a:ea typeface="隶书" pitchFamily="49" charset="-122"/>
            </a:endParaRPr>
          </a:p>
          <a:p>
            <a:pPr>
              <a:buFont typeface="Wingdings" panose="05000000000000000000" pitchFamily="2" charset="2"/>
              <a:buNone/>
            </a:pPr>
            <a:r>
              <a:rPr lang="zh-CN" altLang="en-US" sz="2800" b="0">
                <a:latin typeface="隶书" pitchFamily="49" charset="-122"/>
                <a:ea typeface="隶书" pitchFamily="49" charset="-122"/>
              </a:rPr>
              <a:t> </a:t>
            </a:r>
            <a:r>
              <a:rPr lang="zh-CN" altLang="zh-CN" sz="2800" b="0">
                <a:latin typeface="隶书" pitchFamily="49" charset="-122"/>
                <a:ea typeface="隶书" pitchFamily="49" charset="-122"/>
              </a:rPr>
              <a:t>相关方：</a:t>
            </a:r>
            <a:r>
              <a:rPr lang="zh-CN" altLang="zh-CN" sz="2800" b="0">
                <a:solidFill>
                  <a:srgbClr val="FF0000"/>
                </a:solidFill>
                <a:latin typeface="隶书" pitchFamily="49" charset="-122"/>
                <a:ea typeface="隶书" pitchFamily="49" charset="-122"/>
              </a:rPr>
              <a:t>工作场所（</a:t>
            </a:r>
            <a:r>
              <a:rPr lang="en-US" altLang="zh-CN" sz="2800" b="0">
                <a:solidFill>
                  <a:srgbClr val="FF0000"/>
                </a:solidFill>
                <a:latin typeface="隶书" pitchFamily="49" charset="-122"/>
                <a:ea typeface="隶书" pitchFamily="49" charset="-122"/>
              </a:rPr>
              <a:t>3.23</a:t>
            </a:r>
            <a:r>
              <a:rPr lang="zh-CN" altLang="zh-CN" sz="2800" b="0">
                <a:solidFill>
                  <a:srgbClr val="FF0000"/>
                </a:solidFill>
                <a:latin typeface="隶书" pitchFamily="49" charset="-122"/>
                <a:ea typeface="隶书" pitchFamily="49" charset="-122"/>
              </a:rPr>
              <a:t>）内外</a:t>
            </a:r>
            <a:r>
              <a:rPr lang="zh-CN" altLang="zh-CN" sz="2800" b="0">
                <a:latin typeface="隶书" pitchFamily="49" charset="-122"/>
                <a:ea typeface="隶书" pitchFamily="49" charset="-122"/>
              </a:rPr>
              <a:t>与组织（</a:t>
            </a:r>
            <a:r>
              <a:rPr lang="en-US" altLang="zh-CN" sz="2800" b="0">
                <a:latin typeface="隶书" pitchFamily="49" charset="-122"/>
                <a:ea typeface="隶书" pitchFamily="49" charset="-122"/>
              </a:rPr>
              <a:t>3.17</a:t>
            </a:r>
            <a:r>
              <a:rPr lang="zh-CN" altLang="zh-CN" sz="2800" b="0">
                <a:latin typeface="隶书" pitchFamily="49" charset="-122"/>
                <a:ea typeface="隶书" pitchFamily="49" charset="-122"/>
              </a:rPr>
              <a:t>）职业健康安全绩效（</a:t>
            </a:r>
            <a:r>
              <a:rPr lang="en-US" altLang="zh-CN" sz="2800" b="0">
                <a:latin typeface="隶书" pitchFamily="49" charset="-122"/>
                <a:ea typeface="隶书" pitchFamily="49" charset="-122"/>
              </a:rPr>
              <a:t>3.15</a:t>
            </a:r>
            <a:r>
              <a:rPr lang="zh-CN" altLang="zh-CN" sz="2800" b="0">
                <a:latin typeface="隶书" pitchFamily="49" charset="-122"/>
                <a:ea typeface="隶书" pitchFamily="49" charset="-122"/>
              </a:rPr>
              <a:t>）有关或受其影响的个人或团体。对于进入组织内部的相关方，组织需要承担较大的控制管理责任；其控制管理程度需大于工作场所外的相关方。</a:t>
            </a:r>
            <a:endParaRPr lang="zh-CN" altLang="en-US" sz="2800" b="0">
              <a:latin typeface="隶书" pitchFamily="49" charset="-122"/>
              <a:ea typeface="隶书" pitchFamily="49" charset="-122"/>
            </a:endParaRPr>
          </a:p>
        </p:txBody>
      </p:sp>
      <p:sp>
        <p:nvSpPr>
          <p:cNvPr id="337925" name="灯片编号占位符 4"/>
          <p:cNvSpPr txBox="1">
            <a:spLocks noGrp="1"/>
          </p:cNvSpPr>
          <p:nvPr/>
        </p:nvSpPr>
        <p:spPr bwMode="auto">
          <a:xfrm>
            <a:off x="6553200" y="6399213"/>
            <a:ext cx="1905000" cy="457200"/>
          </a:xfrm>
          <a:prstGeom prst="rect">
            <a:avLst/>
          </a:prstGeom>
          <a:noFill/>
          <a:ln w="9525">
            <a:noFill/>
            <a:miter lim="800000"/>
          </a:ln>
        </p:spPr>
        <p:txBody>
          <a:bodyPr wrap="none" lIns="92075" tIns="46038" rIns="92075" bIns="46038" anchor="ctr"/>
          <a:lstStyle/>
          <a:p>
            <a:pPr algn="r">
              <a:spcBef>
                <a:spcPct val="0"/>
              </a:spcBef>
              <a:buClrTx/>
              <a:buSzTx/>
              <a:buFontTx/>
              <a:buNone/>
            </a:pPr>
            <a:fld id="{500E549B-8EFD-458A-9B8E-313DE0C24FFF}" type="slidenum">
              <a:rPr lang="en-US" altLang="zh-CN" sz="1400" b="0">
                <a:latin typeface="Times New Roman" panose="02020603050405020304" charset="0"/>
              </a:rPr>
            </a:fld>
            <a:endParaRPr lang="en-US" altLang="zh-CN" sz="1400" b="0">
              <a:latin typeface="Times New Roman" panose="0202060305040502030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3" name="Rectangle 3"/>
          <p:cNvSpPr>
            <a:spLocks noChangeArrowheads="1"/>
          </p:cNvSpPr>
          <p:nvPr/>
        </p:nvSpPr>
        <p:spPr bwMode="auto">
          <a:xfrm>
            <a:off x="1331913" y="404813"/>
            <a:ext cx="2514600" cy="720725"/>
          </a:xfrm>
          <a:prstGeom prst="rect">
            <a:avLst/>
          </a:prstGeom>
          <a:solidFill>
            <a:srgbClr val="FFFFFF"/>
          </a:solidFill>
          <a:ln w="9525">
            <a:solidFill>
              <a:schemeClr val="bg1"/>
            </a:solidFill>
            <a:miter lim="800000"/>
          </a:ln>
        </p:spPr>
        <p:txBody>
          <a:bodyPr/>
          <a:lstStyle/>
          <a:p>
            <a:pPr algn="l">
              <a:spcBef>
                <a:spcPct val="0"/>
              </a:spcBef>
              <a:buClrTx/>
              <a:buSzTx/>
              <a:buFontTx/>
              <a:buNone/>
            </a:pPr>
            <a:r>
              <a:rPr lang="en-US" altLang="zh-CN" sz="4400" b="0">
                <a:solidFill>
                  <a:schemeClr val="hlink"/>
                </a:solidFill>
                <a:effectLst>
                  <a:outerShdw blurRad="38100" dist="38100" dir="2700000" algn="tl">
                    <a:srgbClr val="C0C0C0"/>
                  </a:outerShdw>
                </a:effectLst>
                <a:latin typeface="Times New Roman" panose="02020603050405020304" charset="0"/>
              </a:rPr>
              <a:t>1 </a:t>
            </a:r>
            <a:r>
              <a:rPr lang="zh-CN" altLang="en-US" sz="4400" b="0">
                <a:solidFill>
                  <a:schemeClr val="hlink"/>
                </a:solidFill>
                <a:effectLst>
                  <a:outerShdw blurRad="38100" dist="38100" dir="2700000" algn="tl">
                    <a:srgbClr val="C0C0C0"/>
                  </a:outerShdw>
                </a:effectLst>
                <a:latin typeface="Times New Roman" panose="02020603050405020304" charset="0"/>
              </a:rPr>
              <a:t>范围</a:t>
            </a:r>
            <a:endParaRPr lang="zh-CN" altLang="en-US" sz="4400" b="0">
              <a:solidFill>
                <a:schemeClr val="hlink"/>
              </a:solidFill>
              <a:effectLst>
                <a:outerShdw blurRad="38100" dist="38100" dir="2700000" algn="tl">
                  <a:srgbClr val="C0C0C0"/>
                </a:outerShdw>
              </a:effectLst>
              <a:latin typeface="Times New Roman" panose="02020603050405020304" charset="0"/>
            </a:endParaRPr>
          </a:p>
        </p:txBody>
      </p:sp>
      <p:sp>
        <p:nvSpPr>
          <p:cNvPr id="322564" name="Rectangle 4"/>
          <p:cNvSpPr>
            <a:spLocks noChangeArrowheads="1"/>
          </p:cNvSpPr>
          <p:nvPr/>
        </p:nvSpPr>
        <p:spPr bwMode="auto">
          <a:xfrm>
            <a:off x="228600" y="1295400"/>
            <a:ext cx="8382000" cy="4953000"/>
          </a:xfrm>
          <a:prstGeom prst="rect">
            <a:avLst/>
          </a:prstGeom>
          <a:noFill/>
          <a:ln w="9525">
            <a:noFill/>
            <a:miter lim="800000"/>
          </a:ln>
          <a:effectLst/>
        </p:spPr>
        <p:txBody>
          <a:bodyPr/>
          <a:lstStyle/>
          <a:p>
            <a:pPr marL="457200" indent="-457200"/>
            <a:r>
              <a:rPr lang="en-US" altLang="zh-CN" sz="2800" b="0"/>
              <a:t> </a:t>
            </a:r>
            <a:r>
              <a:rPr lang="en-US" altLang="zh-CN" sz="2800">
                <a:cs typeface="Times New Roman" panose="02020603050405020304" charset="0"/>
              </a:rPr>
              <a:t> </a:t>
            </a:r>
            <a:r>
              <a:rPr lang="en-US" altLang="zh-CN"/>
              <a:t> </a:t>
            </a:r>
            <a:r>
              <a:rPr lang="zh-CN" altLang="en-US"/>
              <a:t>本标准适用于任何有下列愿望的组织：</a:t>
            </a:r>
            <a:endParaRPr lang="zh-CN" altLang="en-US" sz="2800">
              <a:cs typeface="Times New Roman" panose="02020603050405020304" charset="0"/>
            </a:endParaRPr>
          </a:p>
          <a:p>
            <a:pPr marL="457200" indent="-457200"/>
            <a:r>
              <a:rPr lang="zh-CN" altLang="en-US"/>
              <a:t> </a:t>
            </a:r>
            <a:r>
              <a:rPr lang="en-US" altLang="zh-CN"/>
              <a:t>a)  </a:t>
            </a:r>
            <a:r>
              <a:rPr lang="zh-CN" altLang="en-US"/>
              <a:t>建立职业健康安全管理体系，以消除或尽可能降低可能暴露于与组织活动相关的职业健康安全        危险源中的员工和其他相关方所面临的风险；</a:t>
            </a:r>
            <a:endParaRPr lang="zh-CN" altLang="en-US"/>
          </a:p>
          <a:p>
            <a:pPr marL="457200" indent="-457200"/>
            <a:r>
              <a:rPr lang="zh-CN" altLang="en-US"/>
              <a:t>    </a:t>
            </a:r>
            <a:r>
              <a:rPr lang="en-US" altLang="zh-CN"/>
              <a:t>b)  </a:t>
            </a:r>
            <a:r>
              <a:rPr lang="zh-CN" altLang="en-US"/>
              <a:t>实施、保持和持续改进职业健康安全管理体系；</a:t>
            </a:r>
            <a:endParaRPr lang="zh-CN" altLang="en-US"/>
          </a:p>
          <a:p>
            <a:pPr marL="457200" indent="-457200"/>
            <a:r>
              <a:rPr lang="zh-CN" altLang="en-US"/>
              <a:t>    </a:t>
            </a:r>
            <a:r>
              <a:rPr lang="en-US" altLang="zh-CN"/>
              <a:t>c)  </a:t>
            </a:r>
            <a:r>
              <a:rPr lang="zh-CN" altLang="en-US"/>
              <a:t>确保组织自身符合其所阐明的职业健康安全方针；</a:t>
            </a:r>
            <a:endParaRPr lang="zh-CN" altLang="en-US"/>
          </a:p>
          <a:p>
            <a:pPr marL="457200" indent="-457200"/>
            <a:r>
              <a:rPr lang="zh-CN" altLang="en-US"/>
              <a:t>    </a:t>
            </a:r>
            <a:r>
              <a:rPr lang="en-US" altLang="zh-CN"/>
              <a:t>d)  </a:t>
            </a:r>
            <a:r>
              <a:rPr lang="zh-CN" altLang="en-US"/>
              <a:t>通过下列方式来证实符合本标准：</a:t>
            </a:r>
            <a:endParaRPr lang="zh-CN" altLang="en-US"/>
          </a:p>
          <a:p>
            <a:pPr marL="457200" indent="-457200"/>
            <a:r>
              <a:rPr lang="zh-CN" altLang="en-US"/>
              <a:t>        </a:t>
            </a:r>
            <a:r>
              <a:rPr lang="en-US" altLang="zh-CN"/>
              <a:t>1) </a:t>
            </a:r>
            <a:r>
              <a:rPr lang="zh-CN" altLang="en-US"/>
              <a:t>做出自我评价和自我声明；</a:t>
            </a:r>
            <a:endParaRPr lang="zh-CN" altLang="en-US"/>
          </a:p>
          <a:p>
            <a:pPr marL="457200" indent="-457200"/>
            <a:r>
              <a:rPr lang="zh-CN" altLang="en-US"/>
              <a:t>        </a:t>
            </a:r>
            <a:r>
              <a:rPr lang="en-US" altLang="zh-CN"/>
              <a:t>2) </a:t>
            </a:r>
            <a:r>
              <a:rPr lang="zh-CN" altLang="en-US"/>
              <a:t>寻求与组织有利益关系的一方（如顾客等）对其符合性的确认；</a:t>
            </a:r>
            <a:endParaRPr lang="zh-CN" altLang="en-US"/>
          </a:p>
          <a:p>
            <a:pPr marL="457200" indent="-457200"/>
            <a:r>
              <a:rPr lang="zh-CN" altLang="en-US"/>
              <a:t>        </a:t>
            </a:r>
            <a:r>
              <a:rPr lang="en-US" altLang="zh-CN"/>
              <a:t>3) </a:t>
            </a:r>
            <a:r>
              <a:rPr lang="zh-CN" altLang="en-US"/>
              <a:t>寻求组织外部一方对其自我声明的确认；</a:t>
            </a:r>
            <a:endParaRPr lang="zh-CN" altLang="en-US"/>
          </a:p>
          <a:p>
            <a:pPr marL="457200" indent="-457200"/>
            <a:r>
              <a:rPr lang="zh-CN" altLang="en-US"/>
              <a:t>        </a:t>
            </a:r>
            <a:r>
              <a:rPr lang="en-US" altLang="zh-CN"/>
              <a:t>4) </a:t>
            </a:r>
            <a:r>
              <a:rPr lang="zh-CN" altLang="en-US"/>
              <a:t>寻求外部组织对其职业健康安全管理体系的认证。</a:t>
            </a: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ChangeArrowheads="1"/>
          </p:cNvSpPr>
          <p:nvPr/>
        </p:nvSpPr>
        <p:spPr bwMode="auto">
          <a:xfrm>
            <a:off x="250825" y="1125538"/>
            <a:ext cx="8382000" cy="5340350"/>
          </a:xfrm>
          <a:prstGeom prst="rect">
            <a:avLst/>
          </a:prstGeom>
          <a:noFill/>
          <a:ln w="9525">
            <a:noFill/>
            <a:miter lim="800000"/>
          </a:ln>
          <a:effectLst/>
        </p:spPr>
        <p:txBody>
          <a:bodyPr/>
          <a:lstStyle/>
          <a:p>
            <a:pPr marL="457200" indent="-457200">
              <a:lnSpc>
                <a:spcPct val="135000"/>
              </a:lnSpc>
            </a:pPr>
            <a:r>
              <a:rPr lang="en-US" altLang="zh-CN" sz="2800">
                <a:latin typeface="宋体" panose="02010600030101010101" pitchFamily="2" charset="-122"/>
              </a:rPr>
              <a:t>    </a:t>
            </a:r>
            <a:r>
              <a:rPr lang="zh-CN" altLang="en-US" sz="2800">
                <a:latin typeface="宋体" panose="02010600030101010101" pitchFamily="2" charset="-122"/>
              </a:rPr>
              <a:t>本标准中的所有要求旨在被纳入到任何职业健康安全管理体系中。其应用程度取决于组织的职业健康安全方针、活动性质、运行的风险与复杂性等因素。</a:t>
            </a:r>
            <a:endParaRPr lang="zh-CN" altLang="en-US" sz="2800">
              <a:latin typeface="宋体" panose="02010600030101010101" pitchFamily="2" charset="-122"/>
            </a:endParaRPr>
          </a:p>
          <a:p>
            <a:pPr marL="457200" indent="-457200">
              <a:lnSpc>
                <a:spcPct val="135000"/>
              </a:lnSpc>
            </a:pPr>
            <a:r>
              <a:rPr lang="zh-CN" altLang="en-US" sz="2800">
                <a:latin typeface="宋体" panose="02010600030101010101" pitchFamily="2" charset="-122"/>
              </a:rPr>
              <a:t>    本标准旨在针对职业健康安全，而非诸如员工健身或健康计划、产品安全、财产损失或环境影响等其他方面的健康和安全。</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4"/>
          <p:cNvSpPr>
            <a:spLocks noGrp="1" noChangeArrowheads="1"/>
          </p:cNvSpPr>
          <p:nvPr>
            <p:ph type="body" idx="1"/>
          </p:nvPr>
        </p:nvSpPr>
        <p:spPr>
          <a:xfrm>
            <a:off x="762000" y="1219200"/>
            <a:ext cx="7543800" cy="4114800"/>
          </a:xfrm>
          <a:noFill/>
        </p:spPr>
        <p:txBody>
          <a:bodyPr lIns="91440" tIns="45720" rIns="91440" bIns="45720"/>
          <a:lstStyle/>
          <a:p>
            <a:pPr algn="just">
              <a:lnSpc>
                <a:spcPct val="90000"/>
              </a:lnSpc>
              <a:buFont typeface="Wingdings" panose="05000000000000000000" pitchFamily="2" charset="2"/>
              <a:buNone/>
            </a:pPr>
            <a:r>
              <a:rPr lang="en-US" altLang="zh-CN">
                <a:solidFill>
                  <a:srgbClr val="FFFF99"/>
                </a:solidFill>
              </a:rPr>
              <a:t>4.1</a:t>
            </a:r>
            <a:r>
              <a:rPr lang="en-US" altLang="zh-CN">
                <a:solidFill>
                  <a:srgbClr val="FFFF99"/>
                </a:solidFill>
                <a:latin typeface="楷体_GB2312" pitchFamily="49" charset="-122"/>
              </a:rPr>
              <a:t>  </a:t>
            </a:r>
            <a:r>
              <a:rPr lang="zh-CN" altLang="en-US">
                <a:solidFill>
                  <a:srgbClr val="FFFF99"/>
                </a:solidFill>
              </a:rPr>
              <a:t>总要求</a:t>
            </a:r>
            <a:endParaRPr lang="zh-CN" altLang="en-US">
              <a:solidFill>
                <a:srgbClr val="FFFF99"/>
              </a:solidFill>
            </a:endParaRPr>
          </a:p>
          <a:p>
            <a:pPr algn="just">
              <a:lnSpc>
                <a:spcPct val="90000"/>
              </a:lnSpc>
              <a:buFont typeface="Wingdings" panose="05000000000000000000" pitchFamily="2" charset="2"/>
              <a:buNone/>
            </a:pPr>
            <a:endParaRPr lang="zh-CN" altLang="en-US">
              <a:solidFill>
                <a:srgbClr val="FFFF99"/>
              </a:solidFill>
            </a:endParaRPr>
          </a:p>
          <a:p>
            <a:pPr algn="just">
              <a:lnSpc>
                <a:spcPct val="90000"/>
              </a:lnSpc>
              <a:buFont typeface="Wingdings" panose="05000000000000000000" pitchFamily="2" charset="2"/>
              <a:buNone/>
            </a:pPr>
            <a:r>
              <a:rPr lang="zh-CN" altLang="en-US"/>
              <a:t>   组织应根据本标准的要求</a:t>
            </a:r>
            <a:r>
              <a:rPr lang="zh-CN" altLang="en-US">
                <a:solidFill>
                  <a:schemeClr val="accent2"/>
                </a:solidFill>
              </a:rPr>
              <a:t>建立、实施、保持</a:t>
            </a:r>
            <a:r>
              <a:rPr lang="zh-CN" altLang="en-US"/>
              <a:t>和持续改进职业健康安全管理体系，确定如何满足这些要求，并形成文件</a:t>
            </a:r>
            <a:r>
              <a:rPr lang="zh-CN" altLang="en-US" sz="2800" b="0"/>
              <a:t>。</a:t>
            </a:r>
            <a:r>
              <a:rPr lang="zh-CN" altLang="en-US" sz="2800" b="0">
                <a:solidFill>
                  <a:srgbClr val="FF6600"/>
                </a:solidFill>
                <a:latin typeface="楷体_GB2312" pitchFamily="49" charset="-122"/>
              </a:rPr>
              <a:t> </a:t>
            </a:r>
            <a:endParaRPr lang="zh-CN" altLang="en-US" sz="2800" b="0">
              <a:solidFill>
                <a:srgbClr val="FF6600"/>
              </a:solidFill>
              <a:latin typeface="楷体_GB2312" pitchFamily="49" charset="-122"/>
            </a:endParaRPr>
          </a:p>
          <a:p>
            <a:pPr algn="just">
              <a:lnSpc>
                <a:spcPct val="90000"/>
              </a:lnSpc>
              <a:buFont typeface="Wingdings" panose="05000000000000000000" pitchFamily="2" charset="2"/>
              <a:buNone/>
            </a:pPr>
            <a:r>
              <a:rPr lang="zh-CN" altLang="en-US" sz="2800" b="0">
                <a:solidFill>
                  <a:srgbClr val="FF6600"/>
                </a:solidFill>
                <a:latin typeface="楷体_GB2312" pitchFamily="49" charset="-122"/>
              </a:rPr>
              <a:t>  </a:t>
            </a:r>
            <a:r>
              <a:rPr lang="zh-CN" altLang="en-US">
                <a:solidFill>
                  <a:schemeClr val="accent2"/>
                </a:solidFill>
              </a:rPr>
              <a:t>组织应界定其职业健康安全管理体系的范围，并形成文件。  </a:t>
            </a:r>
            <a:endParaRPr lang="zh-CN" altLang="en-US">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827088" y="620713"/>
            <a:ext cx="7912100" cy="5545137"/>
          </a:xfrm>
          <a:noFill/>
        </p:spPr>
        <p:txBody>
          <a:bodyPr lIns="91440" tIns="45720" rIns="91440" bIns="45720"/>
          <a:lstStyle/>
          <a:p>
            <a:pPr algn="just">
              <a:lnSpc>
                <a:spcPct val="80000"/>
              </a:lnSpc>
              <a:buFont typeface="Wingdings" panose="05000000000000000000" pitchFamily="2" charset="2"/>
              <a:buNone/>
            </a:pPr>
            <a:r>
              <a:rPr lang="en-US" altLang="zh-CN" sz="2400">
                <a:solidFill>
                  <a:srgbClr val="00FF00"/>
                </a:solidFill>
              </a:rPr>
              <a:t>4.1</a:t>
            </a:r>
            <a:r>
              <a:rPr lang="en-US" altLang="zh-CN" sz="2400">
                <a:solidFill>
                  <a:srgbClr val="00FF00"/>
                </a:solidFill>
                <a:latin typeface="楷体_GB2312" pitchFamily="49" charset="-122"/>
              </a:rPr>
              <a:t>  </a:t>
            </a:r>
            <a:r>
              <a:rPr lang="zh-CN" altLang="en-US" sz="2400">
                <a:solidFill>
                  <a:srgbClr val="00FF00"/>
                </a:solidFill>
              </a:rPr>
              <a:t>条文理解</a:t>
            </a:r>
            <a:endParaRPr lang="zh-CN" altLang="en-US" sz="2400">
              <a:solidFill>
                <a:srgbClr val="00FF00"/>
              </a:solidFill>
            </a:endParaRPr>
          </a:p>
          <a:p>
            <a:pPr algn="just">
              <a:lnSpc>
                <a:spcPct val="80000"/>
              </a:lnSpc>
              <a:buFont typeface="Wingdings" panose="05000000000000000000" pitchFamily="2" charset="2"/>
              <a:buNone/>
            </a:pPr>
            <a:endParaRPr lang="zh-CN" altLang="en-US" sz="2400">
              <a:solidFill>
                <a:srgbClr val="00FF00"/>
              </a:solidFill>
            </a:endParaRPr>
          </a:p>
          <a:p>
            <a:pPr algn="just">
              <a:lnSpc>
                <a:spcPct val="80000"/>
              </a:lnSpc>
              <a:buFont typeface="Wingdings" panose="05000000000000000000" pitchFamily="2" charset="2"/>
              <a:buNone/>
            </a:pPr>
            <a:r>
              <a:rPr lang="zh-CN" altLang="en-US" sz="2400">
                <a:solidFill>
                  <a:srgbClr val="00FF00"/>
                </a:solidFill>
                <a:latin typeface="楷体_GB2312" pitchFamily="49" charset="-122"/>
              </a:rPr>
              <a:t>●</a:t>
            </a:r>
            <a:r>
              <a:rPr lang="zh-CN" altLang="en-US" sz="2400">
                <a:latin typeface="宋体" panose="02010600030101010101" pitchFamily="2" charset="-122"/>
              </a:rPr>
              <a:t>组织应</a:t>
            </a:r>
            <a:r>
              <a:rPr lang="zh-CN" altLang="en-US" sz="2400">
                <a:solidFill>
                  <a:schemeClr val="accent2"/>
                </a:solidFill>
              </a:rPr>
              <a:t>建立、实施、保持</a:t>
            </a:r>
            <a:r>
              <a:rPr lang="zh-CN" altLang="en-US" sz="2400"/>
              <a:t>和持续改进职业健康安全管理体系</a:t>
            </a:r>
            <a:r>
              <a:rPr lang="zh-CN" altLang="en-US" sz="2400">
                <a:latin typeface="宋体" panose="02010600030101010101" pitchFamily="2" charset="-122"/>
              </a:rPr>
              <a:t>。（简称</a:t>
            </a:r>
            <a:r>
              <a:rPr lang="en-US" altLang="zh-CN" sz="2400">
                <a:latin typeface="宋体" panose="02010600030101010101" pitchFamily="2" charset="-122"/>
              </a:rPr>
              <a:t>OHSMS </a:t>
            </a:r>
            <a:r>
              <a:rPr lang="zh-CN" altLang="en-US" sz="2400">
                <a:latin typeface="宋体" panose="02010600030101010101" pitchFamily="2" charset="-122"/>
              </a:rPr>
              <a:t>）  </a:t>
            </a:r>
            <a:endParaRPr lang="zh-CN" altLang="en-US" sz="2400">
              <a:latin typeface="宋体" panose="02010600030101010101" pitchFamily="2" charset="-122"/>
            </a:endParaRPr>
          </a:p>
          <a:p>
            <a:pPr algn="just">
              <a:lnSpc>
                <a:spcPct val="80000"/>
              </a:lnSpc>
              <a:buFont typeface="Wingdings" panose="05000000000000000000" pitchFamily="2" charset="2"/>
              <a:buNone/>
            </a:pPr>
            <a:r>
              <a:rPr lang="zh-CN" altLang="en-US" sz="2400" b="0">
                <a:solidFill>
                  <a:srgbClr val="CC3399"/>
                </a:solidFill>
                <a:latin typeface="新宋体-18030" pitchFamily="2" charset="-122"/>
                <a:ea typeface="新宋体-18030" pitchFamily="2" charset="-122"/>
              </a:rPr>
              <a:t>◆</a:t>
            </a:r>
            <a:r>
              <a:rPr lang="zh-CN" altLang="en-US" sz="2400" b="0">
                <a:solidFill>
                  <a:schemeClr val="bg1"/>
                </a:solidFill>
                <a:latin typeface="新宋体-18030" pitchFamily="2" charset="-122"/>
                <a:ea typeface="新宋体-18030" pitchFamily="2" charset="-122"/>
              </a:rPr>
              <a:t>“</a:t>
            </a:r>
            <a:r>
              <a:rPr lang="zh-CN" altLang="en-US" sz="2400"/>
              <a:t>建立</a:t>
            </a:r>
            <a:r>
              <a:rPr lang="zh-CN" altLang="en-US" sz="2400">
                <a:latin typeface="Times New Roman" panose="02020603050405020304"/>
              </a:rPr>
              <a:t>”</a:t>
            </a:r>
            <a:r>
              <a:rPr lang="zh-CN" altLang="en-US" sz="2400"/>
              <a:t>是指按本标准的要求，规定组织结构、职</a:t>
            </a:r>
            <a:endParaRPr lang="zh-CN" altLang="en-US" sz="2400"/>
          </a:p>
          <a:p>
            <a:pPr>
              <a:lnSpc>
                <a:spcPct val="110000"/>
              </a:lnSpc>
              <a:buFont typeface="Wingdings" panose="05000000000000000000" pitchFamily="2" charset="2"/>
              <a:buNone/>
            </a:pPr>
            <a:r>
              <a:rPr lang="zh-CN" altLang="en-US" sz="2400"/>
              <a:t>责、策划、活动、惯例、程序、过程和资源等要求，并</a:t>
            </a:r>
            <a:endParaRPr lang="zh-CN" altLang="en-US" sz="2400"/>
          </a:p>
          <a:p>
            <a:pPr>
              <a:lnSpc>
                <a:spcPct val="110000"/>
              </a:lnSpc>
              <a:buFont typeface="Wingdings" panose="05000000000000000000" pitchFamily="2" charset="2"/>
              <a:buNone/>
            </a:pPr>
            <a:r>
              <a:rPr lang="zh-CN" altLang="en-US" sz="2400"/>
              <a:t>形成文件化体系建成</a:t>
            </a:r>
            <a:r>
              <a:rPr lang="en-US" altLang="zh-CN" sz="2400">
                <a:latin typeface="宋体" panose="02010600030101010101" pitchFamily="2" charset="-122"/>
              </a:rPr>
              <a:t>OHSMS</a:t>
            </a:r>
            <a:r>
              <a:rPr lang="en-US" altLang="zh-CN" sz="2400"/>
              <a:t> </a:t>
            </a:r>
            <a:r>
              <a:rPr lang="zh-CN" altLang="en-US" sz="2400"/>
              <a:t>。</a:t>
            </a:r>
            <a:endParaRPr lang="zh-CN" altLang="en-US" sz="2400"/>
          </a:p>
          <a:p>
            <a:pPr>
              <a:lnSpc>
                <a:spcPct val="110000"/>
              </a:lnSpc>
              <a:buFont typeface="Wingdings" panose="05000000000000000000" pitchFamily="2" charset="2"/>
              <a:buNone/>
            </a:pPr>
            <a:r>
              <a:rPr lang="zh-CN" altLang="en-US" sz="2400"/>
              <a:t>◆</a:t>
            </a:r>
            <a:r>
              <a:rPr lang="zh-CN" altLang="en-US" sz="2400">
                <a:latin typeface="Times New Roman" panose="02020603050405020304"/>
              </a:rPr>
              <a:t>“</a:t>
            </a:r>
            <a:r>
              <a:rPr lang="zh-CN" altLang="en-US" sz="2400"/>
              <a:t>保持</a:t>
            </a:r>
            <a:r>
              <a:rPr lang="zh-CN" altLang="en-US" sz="2400">
                <a:latin typeface="Times New Roman" panose="02020603050405020304"/>
              </a:rPr>
              <a:t>”</a:t>
            </a:r>
            <a:r>
              <a:rPr lang="zh-CN" altLang="en-US" sz="2400"/>
              <a:t>是指</a:t>
            </a:r>
            <a:r>
              <a:rPr lang="en-US" altLang="zh-CN" sz="2400">
                <a:latin typeface="宋体" panose="02010600030101010101" pitchFamily="2" charset="-122"/>
              </a:rPr>
              <a:t>OHSMS</a:t>
            </a:r>
            <a:r>
              <a:rPr lang="zh-CN" altLang="en-US" sz="2400"/>
              <a:t>按规定的要求运行，并在运行过程中</a:t>
            </a:r>
            <a:endParaRPr lang="zh-CN" altLang="en-US" sz="2400"/>
          </a:p>
          <a:p>
            <a:pPr>
              <a:lnSpc>
                <a:spcPct val="110000"/>
              </a:lnSpc>
              <a:buFont typeface="Wingdings" panose="05000000000000000000" pitchFamily="2" charset="2"/>
              <a:buNone/>
            </a:pPr>
            <a:r>
              <a:rPr lang="zh-CN" altLang="en-US" sz="2400"/>
              <a:t>不断实施、实现组织确定的环境方针、目标和指标。</a:t>
            </a:r>
            <a:endParaRPr lang="zh-CN" altLang="en-US" sz="2400"/>
          </a:p>
          <a:p>
            <a:pPr>
              <a:lnSpc>
                <a:spcPct val="110000"/>
              </a:lnSpc>
              <a:buFont typeface="Wingdings" panose="05000000000000000000" pitchFamily="2" charset="2"/>
              <a:buNone/>
            </a:pPr>
            <a:endParaRPr lang="zh-CN" altLang="en-US" sz="2400"/>
          </a:p>
          <a:p>
            <a:pPr algn="just">
              <a:lnSpc>
                <a:spcPct val="80000"/>
              </a:lnSpc>
              <a:buFont typeface="Wingdings" panose="05000000000000000000" pitchFamily="2" charset="2"/>
              <a:buNone/>
            </a:pPr>
            <a:r>
              <a:rPr lang="zh-CN" altLang="en-US" sz="2400">
                <a:solidFill>
                  <a:schemeClr val="accent2"/>
                </a:solidFill>
                <a:latin typeface="宋体" panose="02010600030101010101" pitchFamily="2" charset="-122"/>
              </a:rPr>
              <a:t>保持</a:t>
            </a:r>
            <a:r>
              <a:rPr lang="zh-CN" altLang="en-US" sz="2400">
                <a:latin typeface="宋体" panose="02010600030101010101" pitchFamily="2" charset="-122"/>
              </a:rPr>
              <a:t>：按管理体系要求实施管理并不断改进和完完善管理体系。</a:t>
            </a:r>
            <a:endParaRPr lang="zh-CN" altLang="en-US" sz="2400">
              <a:latin typeface="宋体" panose="02010600030101010101" pitchFamily="2" charset="-122"/>
            </a:endParaRPr>
          </a:p>
          <a:p>
            <a:pPr algn="just">
              <a:lnSpc>
                <a:spcPct val="80000"/>
              </a:lnSpc>
              <a:buFont typeface="Wingdings" panose="05000000000000000000" pitchFamily="2" charset="2"/>
              <a:buNone/>
            </a:pPr>
            <a:endParaRPr lang="zh-CN" altLang="en-US" sz="2400"/>
          </a:p>
          <a:p>
            <a:pPr algn="just">
              <a:lnSpc>
                <a:spcPct val="80000"/>
              </a:lnSpc>
              <a:buFont typeface="Wingdings" panose="05000000000000000000" pitchFamily="2" charset="2"/>
              <a:buNone/>
            </a:pPr>
            <a:r>
              <a:rPr lang="zh-CN" altLang="en-US" sz="2400"/>
              <a:t>      特别应注意保持的活动。</a:t>
            </a:r>
            <a:endParaRPr lang="zh-CN"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5800" y="80946"/>
            <a:ext cx="7772400" cy="990600"/>
          </a:xfrm>
        </p:spPr>
        <p:txBody>
          <a:bodyPr/>
          <a:lstStyle/>
          <a:p>
            <a:pPr algn="ctr"/>
            <a:r>
              <a:rPr lang="zh-CN" altLang="en-US" b="1" dirty="0">
                <a:solidFill>
                  <a:srgbClr val="FFFF99"/>
                </a:solidFill>
              </a:rPr>
              <a:t>第一章   概述</a:t>
            </a:r>
            <a:endParaRPr lang="zh-CN" altLang="en-US" b="1" dirty="0">
              <a:solidFill>
                <a:srgbClr val="FFFF99"/>
              </a:solidFill>
            </a:endParaRPr>
          </a:p>
        </p:txBody>
      </p:sp>
      <p:sp>
        <p:nvSpPr>
          <p:cNvPr id="222211" name="Rectangle 3"/>
          <p:cNvSpPr>
            <a:spLocks noGrp="1" noChangeArrowheads="1"/>
          </p:cNvSpPr>
          <p:nvPr>
            <p:ph type="body" idx="1"/>
          </p:nvPr>
        </p:nvSpPr>
        <p:spPr>
          <a:xfrm>
            <a:off x="685800" y="1433530"/>
            <a:ext cx="7772400" cy="4495800"/>
          </a:xfrm>
        </p:spPr>
        <p:txBody>
          <a:bodyPr/>
          <a:lstStyle/>
          <a:p>
            <a:pPr>
              <a:lnSpc>
                <a:spcPct val="90000"/>
              </a:lnSpc>
            </a:pPr>
            <a:r>
              <a:rPr lang="en-US" altLang="zh-CN" dirty="0">
                <a:solidFill>
                  <a:schemeClr val="accent2"/>
                </a:solidFill>
              </a:rPr>
              <a:t>GB/T 28001</a:t>
            </a:r>
            <a:r>
              <a:rPr lang="zh-CN" altLang="en-US" dirty="0">
                <a:solidFill>
                  <a:schemeClr val="accent2"/>
                </a:solidFill>
              </a:rPr>
              <a:t>标准制定的背景</a:t>
            </a:r>
            <a:endParaRPr lang="zh-CN" altLang="en-US" dirty="0">
              <a:solidFill>
                <a:schemeClr val="accent2"/>
              </a:solidFill>
            </a:endParaRPr>
          </a:p>
          <a:p>
            <a:pPr>
              <a:lnSpc>
                <a:spcPct val="90000"/>
              </a:lnSpc>
            </a:pPr>
            <a:endParaRPr lang="zh-CN" altLang="en-US" dirty="0"/>
          </a:p>
          <a:p>
            <a:pPr>
              <a:lnSpc>
                <a:spcPct val="90000"/>
              </a:lnSpc>
            </a:pPr>
            <a:r>
              <a:rPr lang="zh-CN" altLang="en-US" dirty="0"/>
              <a:t>全球职业健康安全状况</a:t>
            </a:r>
            <a:endParaRPr lang="zh-CN" altLang="en-US" dirty="0"/>
          </a:p>
          <a:p>
            <a:pPr>
              <a:lnSpc>
                <a:spcPct val="90000"/>
              </a:lnSpc>
              <a:buFont typeface="Wingdings" panose="05000000000000000000" pitchFamily="2" charset="2"/>
              <a:buNone/>
            </a:pPr>
            <a:r>
              <a:rPr lang="zh-CN" altLang="en-US" dirty="0"/>
              <a:t>   </a:t>
            </a:r>
            <a:r>
              <a:rPr lang="en-US" altLang="zh-CN" dirty="0"/>
              <a:t>1  </a:t>
            </a:r>
            <a:r>
              <a:rPr lang="zh-CN" altLang="en-US" dirty="0"/>
              <a:t>忽视劳动条件和环境状况的改善</a:t>
            </a:r>
            <a:endParaRPr lang="zh-CN" altLang="en-US" dirty="0"/>
          </a:p>
          <a:p>
            <a:pPr>
              <a:lnSpc>
                <a:spcPct val="90000"/>
              </a:lnSpc>
              <a:buFont typeface="Wingdings" panose="05000000000000000000" pitchFamily="2" charset="2"/>
              <a:buNone/>
            </a:pPr>
            <a:r>
              <a:rPr lang="zh-CN" altLang="en-US" dirty="0"/>
              <a:t>   </a:t>
            </a:r>
            <a:r>
              <a:rPr lang="en-US" altLang="zh-CN" dirty="0"/>
              <a:t>2  </a:t>
            </a:r>
            <a:r>
              <a:rPr lang="zh-CN" altLang="en-US" dirty="0"/>
              <a:t>产生新的职业健康安全问题</a:t>
            </a:r>
            <a:endParaRPr lang="zh-CN" altLang="en-US" dirty="0"/>
          </a:p>
          <a:p>
            <a:pPr>
              <a:lnSpc>
                <a:spcPct val="90000"/>
              </a:lnSpc>
              <a:buFont typeface="Wingdings" panose="05000000000000000000" pitchFamily="2" charset="2"/>
              <a:buNone/>
            </a:pPr>
            <a:r>
              <a:rPr lang="zh-CN" altLang="en-US" dirty="0"/>
              <a:t>   </a:t>
            </a:r>
            <a:r>
              <a:rPr lang="en-US" altLang="zh-CN" dirty="0"/>
              <a:t>3</a:t>
            </a:r>
            <a:r>
              <a:rPr lang="zh-CN" altLang="en-US" sz="2800" dirty="0">
                <a:solidFill>
                  <a:srgbClr val="00FF00"/>
                </a:solidFill>
              </a:rPr>
              <a:t>据国际劳工组织统计；</a:t>
            </a:r>
            <a:endParaRPr lang="zh-CN" altLang="en-US" sz="2800" dirty="0">
              <a:solidFill>
                <a:srgbClr val="00FF00"/>
              </a:solidFill>
            </a:endParaRPr>
          </a:p>
          <a:p>
            <a:pPr>
              <a:lnSpc>
                <a:spcPct val="90000"/>
              </a:lnSpc>
              <a:buFont typeface="Wingdings" panose="05000000000000000000" pitchFamily="2" charset="2"/>
              <a:buNone/>
            </a:pPr>
            <a:r>
              <a:rPr lang="zh-CN" altLang="en-US" dirty="0"/>
              <a:t>    </a:t>
            </a:r>
            <a:r>
              <a:rPr lang="en-US" altLang="zh-CN" dirty="0"/>
              <a:t>a)    </a:t>
            </a:r>
            <a:r>
              <a:rPr lang="zh-CN" altLang="en-US" dirty="0"/>
              <a:t>每年生产伤亡事故为</a:t>
            </a:r>
            <a:r>
              <a:rPr lang="en-US" altLang="zh-CN" dirty="0"/>
              <a:t>2.5</a:t>
            </a:r>
            <a:r>
              <a:rPr lang="zh-CN" altLang="en-US" dirty="0"/>
              <a:t>亿起</a:t>
            </a:r>
            <a:r>
              <a:rPr lang="en-US" altLang="zh-CN" dirty="0"/>
              <a:t>;</a:t>
            </a:r>
            <a:r>
              <a:rPr lang="zh-CN" altLang="en-US" dirty="0"/>
              <a:t>每天</a:t>
            </a:r>
            <a:r>
              <a:rPr lang="en-US" altLang="zh-CN" dirty="0"/>
              <a:t>68.5</a:t>
            </a:r>
            <a:r>
              <a:rPr lang="zh-CN" altLang="en-US" dirty="0"/>
              <a:t>万起</a:t>
            </a:r>
            <a:r>
              <a:rPr lang="en-US" altLang="zh-CN" dirty="0"/>
              <a:t>;</a:t>
            </a:r>
            <a:r>
              <a:rPr lang="zh-CN" altLang="en-US" dirty="0"/>
              <a:t>每分钟</a:t>
            </a:r>
            <a:r>
              <a:rPr lang="en-US" altLang="zh-CN" dirty="0"/>
              <a:t>475.6</a:t>
            </a:r>
            <a:r>
              <a:rPr lang="zh-CN" altLang="en-US" dirty="0"/>
              <a:t>起</a:t>
            </a:r>
            <a:r>
              <a:rPr lang="en-US" altLang="zh-CN" dirty="0"/>
              <a:t>.</a:t>
            </a:r>
            <a:endParaRPr lang="en-US" altLang="zh-CN" dirty="0"/>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381000" y="381000"/>
            <a:ext cx="8763000" cy="6477000"/>
          </a:xfrm>
        </p:spPr>
        <p:txBody>
          <a:bodyPr/>
          <a:lstStyle/>
          <a:p>
            <a:pPr marL="609600" indent="-609600" algn="just">
              <a:lnSpc>
                <a:spcPct val="90000"/>
              </a:lnSpc>
              <a:buFont typeface="Wingdings" panose="05000000000000000000" pitchFamily="2" charset="2"/>
              <a:buNone/>
            </a:pPr>
            <a:r>
              <a:rPr lang="en-US" altLang="zh-CN">
                <a:solidFill>
                  <a:srgbClr val="FFFF00"/>
                </a:solidFill>
                <a:latin typeface="楷体_GB2312" pitchFamily="49" charset="-122"/>
                <a:ea typeface="楷体_GB2312" pitchFamily="49" charset="-122"/>
              </a:rPr>
              <a:t>4.2  </a:t>
            </a:r>
            <a:r>
              <a:rPr lang="zh-CN" altLang="en-US">
                <a:solidFill>
                  <a:srgbClr val="FFFF00"/>
                </a:solidFill>
                <a:latin typeface="楷体_GB2312" pitchFamily="49" charset="-122"/>
                <a:ea typeface="楷体_GB2312" pitchFamily="49" charset="-122"/>
              </a:rPr>
              <a:t>方针</a:t>
            </a:r>
            <a:r>
              <a:rPr lang="zh-CN" altLang="en-US" sz="1600" b="0">
                <a:solidFill>
                  <a:schemeClr val="tx2"/>
                </a:solidFill>
              </a:rPr>
              <a:t>           </a:t>
            </a:r>
            <a:endParaRPr lang="zh-CN" altLang="en-US" sz="1600" b="0">
              <a:solidFill>
                <a:schemeClr val="tx2"/>
              </a:solidFill>
            </a:endParaRPr>
          </a:p>
          <a:p>
            <a:pPr marL="609600" indent="-609600">
              <a:lnSpc>
                <a:spcPct val="115000"/>
              </a:lnSpc>
              <a:buFont typeface="Wingdings" panose="05000000000000000000" pitchFamily="2" charset="2"/>
              <a:buNone/>
            </a:pPr>
            <a:r>
              <a:rPr lang="zh-TW" altLang="zh-CN" sz="2400">
                <a:latin typeface="宋体" panose="02010600030101010101" pitchFamily="2" charset="-122"/>
              </a:rPr>
              <a:t> </a:t>
            </a:r>
            <a:r>
              <a:rPr lang="zh-TW" altLang="en-US" sz="2400">
                <a:latin typeface="宋体" panose="02010600030101010101" pitchFamily="2" charset="-122"/>
              </a:rPr>
              <a:t> </a:t>
            </a:r>
            <a:r>
              <a:rPr lang="zh-TW" altLang="zh-CN" sz="2400">
                <a:latin typeface="宋体" panose="02010600030101010101" pitchFamily="2" charset="-122"/>
              </a:rPr>
              <a:t> </a:t>
            </a:r>
            <a:r>
              <a:rPr lang="zh-TW" altLang="en-US" sz="2400">
                <a:latin typeface="宋体" panose="02010600030101010101" pitchFamily="2" charset="-122"/>
              </a:rPr>
              <a:t>最高管理者</a:t>
            </a:r>
            <a:r>
              <a:rPr lang="zh-CN" altLang="en-US" sz="2400">
                <a:latin typeface="宋体" panose="02010600030101010101" pitchFamily="2" charset="-122"/>
              </a:rPr>
              <a:t>应确定和</a:t>
            </a:r>
            <a:r>
              <a:rPr lang="zh-TW" altLang="en-US" sz="2400">
                <a:latin typeface="宋体" panose="02010600030101010101" pitchFamily="2" charset="-122"/>
              </a:rPr>
              <a:t>批准</a:t>
            </a:r>
            <a:r>
              <a:rPr lang="zh-CN" altLang="en-US" sz="2400">
                <a:latin typeface="宋体" panose="02010600030101010101" pitchFamily="2" charset="-122"/>
              </a:rPr>
              <a:t>本组织</a:t>
            </a:r>
            <a:r>
              <a:rPr lang="zh-TW" altLang="en-US" sz="2400">
                <a:latin typeface="宋体" panose="02010600030101010101" pitchFamily="2" charset="-122"/>
              </a:rPr>
              <a:t>的职业健康安全方针</a:t>
            </a:r>
            <a:r>
              <a:rPr lang="en-US" altLang="zh-CN" sz="2400">
                <a:latin typeface="宋体" panose="02010600030101010101" pitchFamily="2" charset="-122"/>
              </a:rPr>
              <a:t>, </a:t>
            </a:r>
            <a:r>
              <a:rPr lang="zh-CN" altLang="en-US" sz="2400">
                <a:latin typeface="宋体" panose="02010600030101010101" pitchFamily="2" charset="-122"/>
              </a:rPr>
              <a:t>并确</a:t>
            </a:r>
            <a:endParaRPr lang="zh-CN" altLang="en-US" sz="2400">
              <a:latin typeface="宋体" panose="02010600030101010101" pitchFamily="2" charset="-122"/>
            </a:endParaRPr>
          </a:p>
          <a:p>
            <a:pPr marL="609600" indent="-609600">
              <a:lnSpc>
                <a:spcPct val="115000"/>
              </a:lnSpc>
              <a:buFont typeface="Wingdings" panose="05000000000000000000" pitchFamily="2" charset="2"/>
              <a:buNone/>
            </a:pPr>
            <a:r>
              <a:rPr lang="zh-CN" altLang="en-US" sz="2400">
                <a:latin typeface="宋体" panose="02010600030101010101" pitchFamily="2" charset="-122"/>
              </a:rPr>
              <a:t>保职业健康安全</a:t>
            </a:r>
            <a:r>
              <a:rPr lang="zh-TW" altLang="en-US" sz="2400">
                <a:latin typeface="宋体" panose="02010600030101010101" pitchFamily="2" charset="-122"/>
              </a:rPr>
              <a:t>方针</a:t>
            </a:r>
            <a:r>
              <a:rPr lang="zh-CN" altLang="en-US" sz="2400">
                <a:latin typeface="宋体" panose="02010600030101010101" pitchFamily="2" charset="-122"/>
              </a:rPr>
              <a:t>在界定的</a:t>
            </a:r>
            <a:r>
              <a:rPr lang="zh-TW" altLang="en-US" sz="2400">
                <a:latin typeface="宋体" panose="02010600030101010101" pitchFamily="2" charset="-122"/>
              </a:rPr>
              <a:t>职业健康安全</a:t>
            </a:r>
            <a:r>
              <a:rPr lang="zh-CN" altLang="en-US" sz="2400">
                <a:latin typeface="宋体" panose="02010600030101010101" pitchFamily="2" charset="-122"/>
              </a:rPr>
              <a:t>管理体系范围内：</a:t>
            </a:r>
            <a:endParaRPr lang="zh-TW" altLang="zh-CN" sz="2400">
              <a:latin typeface="宋体" panose="02010600030101010101" pitchFamily="2" charset="-122"/>
            </a:endParaRPr>
          </a:p>
          <a:p>
            <a:pPr marL="609600" indent="-609600">
              <a:buFont typeface="Wingdings" panose="05000000000000000000" pitchFamily="2" charset="2"/>
              <a:buAutoNum type="alphaLcParenR"/>
            </a:pPr>
            <a:r>
              <a:rPr lang="zh-CN" altLang="en-US" sz="2400">
                <a:latin typeface="宋体" panose="02010600030101010101" pitchFamily="2" charset="-122"/>
              </a:rPr>
              <a:t>适合于组织职业健康安全风险的性质和规模；</a:t>
            </a:r>
            <a:endParaRPr lang="zh-CN" altLang="en-US" sz="2400">
              <a:latin typeface="宋体" panose="02010600030101010101" pitchFamily="2" charset="-122"/>
            </a:endParaRPr>
          </a:p>
          <a:p>
            <a:pPr marL="609600" indent="-609600">
              <a:buFont typeface="Wingdings" panose="05000000000000000000" pitchFamily="2" charset="2"/>
              <a:buAutoNum type="alphaLcParenR"/>
            </a:pPr>
            <a:r>
              <a:rPr lang="zh-CN" altLang="en-US" sz="2400">
                <a:latin typeface="宋体" panose="02010600030101010101" pitchFamily="2" charset="-122"/>
              </a:rPr>
              <a:t>包括防止人身伤害与健康损害和持续改进职业健康安全管理与职业健康安全绩效的承诺；</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c) </a:t>
            </a:r>
            <a:r>
              <a:rPr lang="zh-CN" altLang="en-US" sz="2400">
                <a:latin typeface="宋体" panose="02010600030101010101" pitchFamily="2" charset="-122"/>
              </a:rPr>
              <a:t>包括至少遵守与其职业健康安全危险源有关的适用法律法规要求及组织应遵守的其他要求的承诺；</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d) </a:t>
            </a:r>
            <a:r>
              <a:rPr lang="zh-CN" altLang="en-US" sz="2400">
                <a:latin typeface="宋体" panose="02010600030101010101" pitchFamily="2" charset="-122"/>
              </a:rPr>
              <a:t>为制定和评审职业健康安全目标提供框架；</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e) </a:t>
            </a:r>
            <a:r>
              <a:rPr lang="zh-CN" altLang="en-US" sz="2400">
                <a:latin typeface="宋体" panose="02010600030101010101" pitchFamily="2" charset="-122"/>
              </a:rPr>
              <a:t>形成文件，付诸实施，并予以保持；</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f) </a:t>
            </a:r>
            <a:r>
              <a:rPr lang="zh-CN" altLang="en-US" sz="2400">
                <a:latin typeface="宋体" panose="02010600030101010101" pitchFamily="2" charset="-122"/>
              </a:rPr>
              <a:t>传达到所有在组织控制下工作的人员，旨在使其认识到各自的职业健康安全义务；</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g) </a:t>
            </a:r>
            <a:r>
              <a:rPr lang="zh-CN" altLang="en-US" sz="2400">
                <a:latin typeface="宋体" panose="02010600030101010101" pitchFamily="2" charset="-122"/>
              </a:rPr>
              <a:t>可为相关方所获取；</a:t>
            </a:r>
            <a:endParaRPr lang="zh-CN" altLang="en-US" sz="2400">
              <a:latin typeface="宋体" panose="02010600030101010101" pitchFamily="2" charset="-122"/>
            </a:endParaRPr>
          </a:p>
          <a:p>
            <a:pPr marL="609600" indent="-609600">
              <a:buFont typeface="Wingdings" panose="05000000000000000000" pitchFamily="2" charset="2"/>
              <a:buNone/>
            </a:pPr>
            <a:r>
              <a:rPr lang="en-US" altLang="zh-CN" sz="2400">
                <a:latin typeface="宋体" panose="02010600030101010101" pitchFamily="2" charset="-122"/>
              </a:rPr>
              <a:t>h) </a:t>
            </a:r>
            <a:r>
              <a:rPr lang="zh-CN" altLang="en-US" sz="2400">
                <a:latin typeface="宋体" panose="02010600030101010101" pitchFamily="2" charset="-122"/>
              </a:rPr>
              <a:t>定期评审，以确保萁与组织保持相关和适宜。</a:t>
            </a:r>
            <a:endParaRPr lang="zh-CN" altLang="en-US" sz="2400">
              <a:latin typeface="宋体" panose="02010600030101010101" pitchFamily="2" charset="-122"/>
            </a:endParaRPr>
          </a:p>
          <a:p>
            <a:pPr marL="609600" indent="-609600">
              <a:buFont typeface="Wingdings" panose="05000000000000000000" pitchFamily="2" charset="2"/>
              <a:buNone/>
            </a:pPr>
            <a:r>
              <a:rPr lang="zh-CN" altLang="en-US" sz="2400"/>
              <a:t>    </a:t>
            </a:r>
            <a:endParaRPr lang="zh-CN" alt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990600" y="1219200"/>
            <a:ext cx="6781800" cy="5029200"/>
          </a:xfrm>
        </p:spPr>
        <p:txBody>
          <a:bodyPr/>
          <a:lstStyle/>
          <a:p>
            <a:pPr marL="0" indent="0" algn="just">
              <a:lnSpc>
                <a:spcPct val="80000"/>
              </a:lnSpc>
              <a:buFont typeface="Wingdings" panose="05000000000000000000" pitchFamily="2" charset="2"/>
              <a:buNone/>
            </a:pPr>
            <a:r>
              <a:rPr lang="en-US" altLang="zh-CN">
                <a:solidFill>
                  <a:srgbClr val="00FF00"/>
                </a:solidFill>
                <a:latin typeface="楷体_GB2312" pitchFamily="49" charset="-122"/>
                <a:ea typeface="楷体_GB2312" pitchFamily="49" charset="-122"/>
              </a:rPr>
              <a:t>4.2  </a:t>
            </a:r>
            <a:r>
              <a:rPr lang="zh-CN" altLang="en-US">
                <a:solidFill>
                  <a:srgbClr val="00FF00"/>
                </a:solidFill>
              </a:rPr>
              <a:t>条文理解</a:t>
            </a:r>
            <a:endParaRPr lang="zh-CN" altLang="en-US">
              <a:solidFill>
                <a:srgbClr val="00FF00"/>
              </a:solidFill>
            </a:endParaRPr>
          </a:p>
          <a:p>
            <a:pPr marL="0" indent="0" algn="just">
              <a:lnSpc>
                <a:spcPct val="80000"/>
              </a:lnSpc>
              <a:buFont typeface="Wingdings" panose="05000000000000000000" pitchFamily="2" charset="2"/>
              <a:buNone/>
            </a:pPr>
            <a:endParaRPr lang="zh-CN" altLang="en-US">
              <a:solidFill>
                <a:srgbClr val="00FF00"/>
              </a:solidFill>
            </a:endParaRPr>
          </a:p>
          <a:p>
            <a:pPr marL="0" indent="0" algn="just">
              <a:lnSpc>
                <a:spcPct val="80000"/>
              </a:lnSpc>
              <a:buFont typeface="Wingdings" panose="05000000000000000000" pitchFamily="2" charset="2"/>
              <a:buNone/>
            </a:pPr>
            <a:r>
              <a:rPr lang="zh-CN" altLang="en-US">
                <a:solidFill>
                  <a:srgbClr val="FFCC66"/>
                </a:solidFill>
                <a:latin typeface="宋体" panose="02010600030101010101" pitchFamily="2" charset="-122"/>
              </a:rPr>
              <a:t>依据：</a:t>
            </a:r>
            <a:endParaRPr lang="zh-CN" altLang="en-US">
              <a:solidFill>
                <a:srgbClr val="FFCC66"/>
              </a:solidFill>
              <a:latin typeface="宋体" panose="02010600030101010101" pitchFamily="2" charset="-122"/>
            </a:endParaRPr>
          </a:p>
          <a:p>
            <a:pPr marL="0" indent="0" algn="just">
              <a:lnSpc>
                <a:spcPct val="80000"/>
              </a:lnSpc>
              <a:buFont typeface="Wingdings" panose="05000000000000000000" pitchFamily="2" charset="2"/>
              <a:buNone/>
            </a:pPr>
            <a:r>
              <a:rPr lang="en-US" altLang="zh-CN">
                <a:latin typeface="宋体" panose="02010600030101010101" pitchFamily="2" charset="-122"/>
              </a:rPr>
              <a:t>a)</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危险源辨识</a:t>
            </a:r>
            <a:endParaRPr lang="zh-CN" altLang="en-US">
              <a:latin typeface="宋体" panose="02010600030101010101" pitchFamily="2" charset="-122"/>
            </a:endParaRPr>
          </a:p>
          <a:p>
            <a:pPr marL="0" indent="0" algn="just">
              <a:lnSpc>
                <a:spcPct val="80000"/>
              </a:lnSpc>
              <a:buFont typeface="Wingdings" panose="05000000000000000000" pitchFamily="2" charset="2"/>
              <a:buNone/>
            </a:pPr>
            <a:r>
              <a:rPr lang="en-US" altLang="zh-CN">
                <a:latin typeface="宋体" panose="02010600030101010101" pitchFamily="2" charset="-122"/>
              </a:rPr>
              <a:t>b)</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风险评价</a:t>
            </a:r>
            <a:endParaRPr lang="zh-CN" altLang="en-US">
              <a:latin typeface="宋体" panose="02010600030101010101" pitchFamily="2" charset="-122"/>
            </a:endParaRPr>
          </a:p>
          <a:p>
            <a:pPr marL="0" indent="0" algn="just">
              <a:lnSpc>
                <a:spcPct val="80000"/>
              </a:lnSpc>
              <a:buFont typeface="Wingdings" panose="05000000000000000000" pitchFamily="2" charset="2"/>
              <a:buNone/>
            </a:pPr>
            <a:r>
              <a:rPr lang="en-US" altLang="zh-CN">
                <a:latin typeface="宋体" panose="02010600030101010101" pitchFamily="2" charset="-122"/>
              </a:rPr>
              <a:t>c)</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建立总目标</a:t>
            </a:r>
            <a:endParaRPr lang="zh-CN" altLang="en-US">
              <a:latin typeface="宋体" panose="02010600030101010101" pitchFamily="2" charset="-122"/>
            </a:endParaRPr>
          </a:p>
          <a:p>
            <a:pPr marL="0" indent="0" algn="just">
              <a:lnSpc>
                <a:spcPct val="80000"/>
              </a:lnSpc>
              <a:buFont typeface="Wingdings" panose="05000000000000000000" pitchFamily="2" charset="2"/>
              <a:buNone/>
            </a:pPr>
            <a:r>
              <a:rPr lang="en-US" altLang="zh-CN">
                <a:latin typeface="宋体" panose="02010600030101010101" pitchFamily="2" charset="-122"/>
              </a:rPr>
              <a:t>d)</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考虑相关方的要求</a:t>
            </a:r>
            <a:endParaRPr lang="zh-CN" altLang="en-US">
              <a:latin typeface="宋体" panose="02010600030101010101" pitchFamily="2" charset="-122"/>
            </a:endParaRPr>
          </a:p>
          <a:p>
            <a:pPr marL="0" indent="0" algn="just">
              <a:lnSpc>
                <a:spcPct val="80000"/>
              </a:lnSpc>
              <a:buFont typeface="Wingdings" panose="05000000000000000000" pitchFamily="2" charset="2"/>
              <a:buNone/>
            </a:pPr>
            <a:endParaRPr lang="en-US" altLang="zh-C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609600" y="685800"/>
            <a:ext cx="7772400" cy="4114800"/>
          </a:xfrm>
        </p:spPr>
        <p:txBody>
          <a:bodyPr/>
          <a:lstStyle/>
          <a:p>
            <a:pPr>
              <a:buFont typeface="Wingdings" panose="05000000000000000000" pitchFamily="2" charset="2"/>
              <a:buNone/>
            </a:pPr>
            <a:r>
              <a:rPr lang="zh-CN" altLang="en-US">
                <a:solidFill>
                  <a:srgbClr val="FFCC66"/>
                </a:solidFill>
                <a:latin typeface="宋体" panose="02010600030101010101" pitchFamily="2" charset="-122"/>
              </a:rPr>
              <a:t>原则：</a:t>
            </a:r>
            <a:endParaRPr lang="zh-CN" altLang="en-US">
              <a:solidFill>
                <a:srgbClr val="FFCC66"/>
              </a:solidFill>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a)</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反映组织类型、规模、特点</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b)</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组织一定时间内的奋斗目标</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c)</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动态的（因危险源会更新）</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d)</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与组织的总方针一致</a:t>
            </a:r>
            <a:endParaRPr lang="zh-CN" altLang="en-US">
              <a:latin typeface="宋体" panose="02010600030101010101" pitchFamily="2" charset="-122"/>
            </a:endParaRPr>
          </a:p>
          <a:p>
            <a:endParaRPr lang="zh-CN" altLang="en-US"/>
          </a:p>
          <a:p>
            <a:pPr>
              <a:lnSpc>
                <a:spcPct val="115000"/>
              </a:lnSpc>
              <a:buFont typeface="Wingdings" panose="05000000000000000000" pitchFamily="2" charset="2"/>
              <a:buNone/>
            </a:pPr>
            <a:r>
              <a:rPr lang="zh-CN" altLang="en-US" sz="2400" b="0"/>
              <a:t>   </a:t>
            </a:r>
            <a:endParaRPr lang="zh-CN" altLang="en-US" sz="2400" b="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5" name="Rectangle 3"/>
          <p:cNvSpPr>
            <a:spLocks noGrp="1" noChangeArrowheads="1"/>
          </p:cNvSpPr>
          <p:nvPr>
            <p:ph type="body" idx="1"/>
          </p:nvPr>
        </p:nvSpPr>
        <p:spPr>
          <a:xfrm>
            <a:off x="457200" y="609600"/>
            <a:ext cx="8382000" cy="4495800"/>
          </a:xfrm>
        </p:spPr>
        <p:txBody>
          <a:bodyPr/>
          <a:lstStyle/>
          <a:p>
            <a:pPr>
              <a:lnSpc>
                <a:spcPct val="90000"/>
              </a:lnSpc>
              <a:buFont typeface="Wingdings" panose="05000000000000000000" pitchFamily="2" charset="2"/>
              <a:buNone/>
            </a:pPr>
            <a:r>
              <a:rPr lang="zh-CN" altLang="en-US" sz="2800">
                <a:solidFill>
                  <a:srgbClr val="FFCC66"/>
                </a:solidFill>
                <a:latin typeface="宋体" panose="02010600030101010101" pitchFamily="2" charset="-122"/>
              </a:rPr>
              <a:t>要求：</a:t>
            </a:r>
            <a:endParaRPr lang="zh-CN" altLang="en-US" sz="2800">
              <a:latin typeface="宋体" panose="02010600030101010101" pitchFamily="2" charset="-122"/>
            </a:endParaRPr>
          </a:p>
          <a:p>
            <a:pPr>
              <a:lnSpc>
                <a:spcPct val="90000"/>
              </a:lnSpc>
              <a:buFont typeface="Wingdings" panose="05000000000000000000" pitchFamily="2" charset="2"/>
              <a:buNone/>
            </a:pPr>
            <a:r>
              <a:rPr lang="en-US" altLang="zh-CN" sz="2800">
                <a:latin typeface="宋体" panose="02010600030101010101" pitchFamily="2" charset="-122"/>
              </a:rPr>
              <a:t>a)</a:t>
            </a:r>
            <a:r>
              <a:rPr lang="en-US" altLang="zh-CN" sz="2800">
                <a:latin typeface="Times New Roman" panose="02020603050405020304" charset="0"/>
                <a:cs typeface="Times New Roman" panose="02020603050405020304" charset="0"/>
              </a:rPr>
              <a:t>       </a:t>
            </a:r>
            <a:r>
              <a:rPr lang="zh-CN" altLang="en-US" sz="2800">
                <a:latin typeface="宋体" panose="02010600030101010101" pitchFamily="2" charset="-122"/>
              </a:rPr>
              <a:t>最高管理者批准 </a:t>
            </a:r>
            <a:endParaRPr lang="zh-CN" altLang="en-US" sz="2800">
              <a:latin typeface="宋体" panose="02010600030101010101" pitchFamily="2" charset="-122"/>
            </a:endParaRPr>
          </a:p>
          <a:p>
            <a:pPr>
              <a:lnSpc>
                <a:spcPct val="90000"/>
              </a:lnSpc>
              <a:buFont typeface="Wingdings" panose="05000000000000000000" pitchFamily="2" charset="2"/>
              <a:buNone/>
            </a:pPr>
            <a:r>
              <a:rPr lang="en-US" altLang="zh-CN" sz="2800">
                <a:latin typeface="宋体" panose="02010600030101010101" pitchFamily="2" charset="-122"/>
              </a:rPr>
              <a:t>b)</a:t>
            </a:r>
            <a:r>
              <a:rPr lang="en-US" altLang="zh-CN" sz="2800">
                <a:latin typeface="Times New Roman" panose="02020603050405020304" charset="0"/>
                <a:cs typeface="Times New Roman" panose="02020603050405020304" charset="0"/>
              </a:rPr>
              <a:t>       </a:t>
            </a:r>
            <a:r>
              <a:rPr lang="zh-CN" altLang="en-US" sz="2800">
                <a:latin typeface="宋体" panose="02010600030101010101" pitchFamily="2" charset="-122"/>
              </a:rPr>
              <a:t>适合于组织：性质和规模</a:t>
            </a:r>
            <a:endParaRPr lang="zh-CN" altLang="en-US" sz="2800">
              <a:latin typeface="宋体" panose="02010600030101010101" pitchFamily="2" charset="-122"/>
            </a:endParaRPr>
          </a:p>
          <a:p>
            <a:pPr>
              <a:lnSpc>
                <a:spcPct val="90000"/>
              </a:lnSpc>
              <a:buFont typeface="Wingdings" panose="05000000000000000000" pitchFamily="2" charset="2"/>
              <a:buNone/>
            </a:pPr>
            <a:r>
              <a:rPr lang="en-US" altLang="zh-CN" sz="2800">
                <a:latin typeface="宋体" panose="02010600030101010101" pitchFamily="2" charset="-122"/>
              </a:rPr>
              <a:t>c)</a:t>
            </a:r>
            <a:r>
              <a:rPr lang="en-US" altLang="zh-CN" sz="2800">
                <a:latin typeface="Times New Roman" panose="02020603050405020304" charset="0"/>
                <a:cs typeface="Times New Roman" panose="02020603050405020304" charset="0"/>
              </a:rPr>
              <a:t>       </a:t>
            </a:r>
            <a:r>
              <a:rPr lang="zh-CN" altLang="en-US" sz="2800">
                <a:latin typeface="宋体" panose="02010600030101010101" pitchFamily="2" charset="-122"/>
              </a:rPr>
              <a:t>两个承诺 </a:t>
            </a:r>
            <a:endParaRPr lang="zh-CN" altLang="en-US" sz="2800">
              <a:latin typeface="宋体" panose="02010600030101010101" pitchFamily="2" charset="-122"/>
            </a:endParaRPr>
          </a:p>
          <a:p>
            <a:pPr>
              <a:lnSpc>
                <a:spcPct val="90000"/>
              </a:lnSpc>
              <a:buFont typeface="Wingdings" panose="05000000000000000000" pitchFamily="2" charset="2"/>
              <a:buNone/>
            </a:pPr>
            <a:r>
              <a:rPr lang="en-US" altLang="zh-CN" sz="2800">
                <a:latin typeface="宋体" panose="02010600030101010101" pitchFamily="2" charset="-122"/>
              </a:rPr>
              <a:t>d)</a:t>
            </a:r>
            <a:r>
              <a:rPr lang="en-US" altLang="zh-CN" sz="2800">
                <a:latin typeface="Times New Roman" panose="02020603050405020304" charset="0"/>
                <a:cs typeface="Times New Roman" panose="02020603050405020304" charset="0"/>
              </a:rPr>
              <a:t>       </a:t>
            </a:r>
            <a:r>
              <a:rPr lang="zh-CN" altLang="en-US" sz="2800">
                <a:latin typeface="宋体" panose="02010600030101010101" pitchFamily="2" charset="-122"/>
              </a:rPr>
              <a:t>形成文件</a:t>
            </a:r>
            <a:endParaRPr lang="zh-CN" altLang="en-US" sz="2800">
              <a:latin typeface="宋体" panose="02010600030101010101" pitchFamily="2" charset="-122"/>
            </a:endParaRPr>
          </a:p>
          <a:p>
            <a:pPr>
              <a:lnSpc>
                <a:spcPct val="90000"/>
              </a:lnSpc>
              <a:buFont typeface="Wingdings" panose="05000000000000000000" pitchFamily="2" charset="2"/>
              <a:buNone/>
            </a:pPr>
            <a:r>
              <a:rPr lang="zh-CN" altLang="en-US" sz="2800">
                <a:latin typeface="宋体" panose="02010600030101010101" pitchFamily="2" charset="-122"/>
              </a:rPr>
              <a:t> </a:t>
            </a:r>
            <a:r>
              <a:rPr lang="zh-CN" altLang="zh-CN" sz="2800" b="0">
                <a:latin typeface="浪漫雅圆" pitchFamily="2" charset="-122"/>
                <a:ea typeface="浪漫雅圆" pitchFamily="2" charset="-122"/>
              </a:rPr>
              <a:t>（需关注</a:t>
            </a:r>
            <a:r>
              <a:rPr lang="en-US" altLang="zh-CN" sz="2800" b="0">
                <a:latin typeface="浪漫雅圆" pitchFamily="2" charset="-122"/>
                <a:ea typeface="浪漫雅圆" pitchFamily="2" charset="-122"/>
              </a:rPr>
              <a:t>f</a:t>
            </a:r>
            <a:r>
              <a:rPr lang="zh-CN" altLang="zh-CN" sz="2800" b="0">
                <a:latin typeface="浪漫雅圆" pitchFamily="2" charset="-122"/>
                <a:ea typeface="浪漫雅圆" pitchFamily="2" charset="-122"/>
              </a:rPr>
              <a:t>）的要求。组织控制下工作的人员包括：顾客、参观者、服务承包方、送货员、员工等）</a:t>
            </a:r>
            <a:endParaRPr lang="zh-CN" altLang="en-US" sz="2800" b="0">
              <a:latin typeface="浪漫雅圆" pitchFamily="2" charset="-122"/>
              <a:ea typeface="浪漫雅圆" pitchFamily="2" charset="-122"/>
            </a:endParaRPr>
          </a:p>
          <a:p>
            <a:pPr>
              <a:lnSpc>
                <a:spcPct val="90000"/>
              </a:lnSpc>
              <a:buFont typeface="Wingdings" panose="05000000000000000000" pitchFamily="2" charset="2"/>
              <a:buNone/>
            </a:pPr>
            <a:endParaRPr lang="zh-CN" altLang="en-US" sz="2800">
              <a:latin typeface="宋体" panose="02010600030101010101" pitchFamily="2" charset="-122"/>
            </a:endParaRPr>
          </a:p>
          <a:p>
            <a:pPr>
              <a:lnSpc>
                <a:spcPct val="90000"/>
              </a:lnSpc>
            </a:pPr>
            <a:r>
              <a:rPr lang="zh-CN" altLang="en-US" sz="2800">
                <a:latin typeface="宋体" panose="02010600030101010101" pitchFamily="2" charset="-122"/>
              </a:rPr>
              <a:t> 传达组织控制下工作的人员并为相关方所获取</a:t>
            </a:r>
            <a:r>
              <a:rPr lang="zh-CN" altLang="en-US" sz="2800"/>
              <a:t> </a:t>
            </a:r>
            <a:endParaRPr lang="zh-CN" altLang="en-US" sz="2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14300" y="71414"/>
            <a:ext cx="8915400" cy="6626225"/>
          </a:xfrm>
        </p:spPr>
        <p:txBody>
          <a:bodyPr/>
          <a:lstStyle/>
          <a:p>
            <a:pPr marL="0" indent="0" algn="just">
              <a:lnSpc>
                <a:spcPct val="105000"/>
              </a:lnSpc>
              <a:buFont typeface="Wingdings" panose="05000000000000000000" pitchFamily="2" charset="2"/>
              <a:buNone/>
              <a:tabLst>
                <a:tab pos="1079500" algn="l"/>
              </a:tabLst>
            </a:pPr>
            <a:r>
              <a:rPr lang="en-US" altLang="zh-CN" sz="2400" dirty="0">
                <a:solidFill>
                  <a:srgbClr val="FFFF66"/>
                </a:solidFill>
                <a:latin typeface="宋体" panose="02010600030101010101" pitchFamily="2" charset="-122"/>
              </a:rPr>
              <a:t>4.3.1</a:t>
            </a:r>
            <a:r>
              <a:rPr lang="en-US" altLang="zh-CN" sz="2400" dirty="0">
                <a:solidFill>
                  <a:srgbClr val="FFFF66"/>
                </a:solidFill>
                <a:latin typeface="宋体" panose="02010600030101010101" pitchFamily="2" charset="-122"/>
                <a:cs typeface="Times New Roman" panose="02020603050405020304" charset="0"/>
              </a:rPr>
              <a:t> </a:t>
            </a:r>
            <a:r>
              <a:rPr lang="zh-CN" altLang="en-US" sz="2400" dirty="0">
                <a:solidFill>
                  <a:srgbClr val="FFFF66"/>
                </a:solidFill>
                <a:latin typeface="宋体" panose="02010600030101010101" pitchFamily="2" charset="-122"/>
                <a:cs typeface="Times New Roman" panose="02020603050405020304" charset="0"/>
              </a:rPr>
              <a:t>策划</a:t>
            </a:r>
            <a:r>
              <a:rPr lang="en-US" altLang="zh-CN" sz="2400" dirty="0">
                <a:latin typeface="宋体" panose="02010600030101010101" pitchFamily="2" charset="-122"/>
              </a:rPr>
              <a:t>4.3.1</a:t>
            </a:r>
            <a:r>
              <a:rPr lang="zh-CN" altLang="en-US" sz="2400" dirty="0">
                <a:latin typeface="宋体" panose="02010600030101010101" pitchFamily="2" charset="-122"/>
              </a:rPr>
              <a:t>危险源辨识、风险评价和控制措施的确定</a:t>
            </a:r>
            <a:endParaRPr lang="zh-CN" altLang="en-US" sz="2400" dirty="0">
              <a:latin typeface="宋体" panose="02010600030101010101" pitchFamily="2" charset="-122"/>
            </a:endParaRPr>
          </a:p>
          <a:p>
            <a:pPr marL="0" indent="0" algn="just">
              <a:lnSpc>
                <a:spcPct val="105000"/>
              </a:lnSpc>
              <a:buFont typeface="Wingdings" panose="05000000000000000000" pitchFamily="2" charset="2"/>
              <a:buNone/>
              <a:tabLst>
                <a:tab pos="1079500" algn="l"/>
              </a:tabLst>
            </a:pPr>
            <a:r>
              <a:rPr lang="zh-CN" altLang="en-US" sz="2400" dirty="0">
                <a:latin typeface="宋体" panose="02010600030101010101" pitchFamily="2" charset="-122"/>
              </a:rPr>
              <a:t>组织应建立、实施并保持程序，以持续进行危险源辨识、风险评价和必要控制措施的确定。</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危险源辨识和风险评价的程序应考虑：</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a) </a:t>
            </a:r>
            <a:r>
              <a:rPr lang="zh-CN" altLang="en-US" sz="2400" dirty="0">
                <a:latin typeface="宋体" panose="02010600030101010101" pitchFamily="2" charset="-122"/>
              </a:rPr>
              <a:t>常规和非常规活动；</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b) </a:t>
            </a:r>
            <a:r>
              <a:rPr lang="zh-CN" altLang="en-US" sz="2400" dirty="0">
                <a:latin typeface="宋体" panose="02010600030101010101" pitchFamily="2" charset="-122"/>
              </a:rPr>
              <a:t>所有进入工作场所的人员（包括承包方人员和访问者）的活动；</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c) </a:t>
            </a:r>
            <a:r>
              <a:rPr lang="zh-CN" altLang="en-US" sz="2400" dirty="0">
                <a:latin typeface="宋体" panose="02010600030101010101" pitchFamily="2" charset="-122"/>
              </a:rPr>
              <a:t>人的行为、能力和其他人为因素；</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d</a:t>
            </a:r>
            <a:r>
              <a:rPr lang="zh-CN" altLang="en-US" sz="2400" dirty="0">
                <a:latin typeface="宋体" panose="02010600030101010101" pitchFamily="2" charset="-122"/>
              </a:rPr>
              <a:t>）己识别的源于工作场所外，能够对工作场所内组织控制下的人员的健康安全产生不利影响的危险源；（</a:t>
            </a:r>
            <a:r>
              <a:rPr lang="zh-CN" altLang="zh-CN" sz="2400" dirty="0">
                <a:latin typeface="宋体" panose="02010600030101010101" pitchFamily="2" charset="-122"/>
              </a:rPr>
              <a:t>如：相邻企业所贮存和使用的氯气对本企业控制下人员安全健康的影响。管理：双方协议，请政府介入</a:t>
            </a:r>
            <a:r>
              <a:rPr lang="zh-CN" altLang="en-US" sz="2400" dirty="0">
                <a:latin typeface="宋体" panose="02010600030101010101" pitchFamily="2" charset="-122"/>
              </a:rPr>
              <a:t>）</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e) </a:t>
            </a:r>
            <a:r>
              <a:rPr lang="zh-CN" altLang="en-US" sz="2400" dirty="0">
                <a:latin typeface="宋体" panose="02010600030101010101" pitchFamily="2" charset="-122"/>
              </a:rPr>
              <a:t>在工作场所附近，由组织控制下的工作相关活动所产生的危险源；（</a:t>
            </a:r>
            <a:r>
              <a:rPr lang="zh-CN" altLang="zh-CN" sz="2400" dirty="0">
                <a:latin typeface="宋体" panose="02010600030101010101" pitchFamily="2" charset="-122"/>
              </a:rPr>
              <a:t>如：工作场所边界氯气或噪声的影响</a:t>
            </a:r>
            <a:r>
              <a:rPr lang="zh-CN" altLang="en-US" sz="2400" dirty="0">
                <a:latin typeface="宋体" panose="02010600030101010101" pitchFamily="2" charset="-122"/>
              </a:rPr>
              <a:t>）</a:t>
            </a:r>
            <a:endParaRPr lang="zh-CN" altLang="en-US" sz="2400" dirty="0">
              <a:latin typeface="宋体" panose="02010600030101010101" pitchFamily="2" charset="-122"/>
            </a:endParaRPr>
          </a:p>
          <a:p>
            <a:pPr marL="0" indent="0">
              <a:lnSpc>
                <a:spcPct val="105000"/>
              </a:lnSpc>
              <a:tabLst>
                <a:tab pos="1079500" algn="l"/>
              </a:tabLst>
            </a:pPr>
            <a:r>
              <a:rPr lang="zh-CN" altLang="en-US" sz="2400" dirty="0">
                <a:latin typeface="宋体" panose="02010600030101010101" pitchFamily="2" charset="-122"/>
              </a:rPr>
              <a:t>注</a:t>
            </a:r>
            <a:r>
              <a:rPr lang="en-US" altLang="zh-CN" sz="2400" dirty="0">
                <a:latin typeface="宋体" panose="02010600030101010101" pitchFamily="2" charset="-122"/>
              </a:rPr>
              <a:t>1</a:t>
            </a:r>
            <a:r>
              <a:rPr lang="zh-CN" altLang="en-US" sz="2400" dirty="0">
                <a:latin typeface="宋体" panose="02010600030101010101" pitchFamily="2" charset="-122"/>
              </a:rPr>
              <a:t>：按环境因素对此类危险源进行评价可能更为合适。</a:t>
            </a:r>
            <a:endParaRPr lang="zh-CN" altLang="en-US" sz="24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body" idx="1"/>
          </p:nvPr>
        </p:nvSpPr>
        <p:spPr>
          <a:xfrm>
            <a:off x="114300" y="260351"/>
            <a:ext cx="8915400" cy="6240483"/>
          </a:xfrm>
        </p:spPr>
        <p:txBody>
          <a:bodyPr/>
          <a:lstStyle/>
          <a:p>
            <a:pPr marL="0" indent="0">
              <a:lnSpc>
                <a:spcPct val="130000"/>
              </a:lnSpc>
              <a:tabLst>
                <a:tab pos="1079500" algn="l"/>
              </a:tabLst>
            </a:pPr>
            <a:r>
              <a:rPr lang="en-US" altLang="zh-CN" sz="2800" dirty="0">
                <a:latin typeface="宋体" panose="02010600030101010101" pitchFamily="2" charset="-122"/>
              </a:rPr>
              <a:t>f) </a:t>
            </a:r>
            <a:r>
              <a:rPr lang="zh-CN" altLang="en-US" sz="2800" dirty="0">
                <a:latin typeface="宋体" panose="02010600030101010101" pitchFamily="2" charset="-122"/>
              </a:rPr>
              <a:t>由本组织或外界所提供的工作场所的基础设施、设备和材料；</a:t>
            </a:r>
            <a:endParaRPr lang="zh-CN" altLang="en-US" sz="2800" dirty="0">
              <a:latin typeface="宋体" panose="02010600030101010101" pitchFamily="2" charset="-122"/>
            </a:endParaRPr>
          </a:p>
          <a:p>
            <a:pPr marL="0" indent="0">
              <a:lnSpc>
                <a:spcPct val="130000"/>
              </a:lnSpc>
              <a:tabLst>
                <a:tab pos="1079500" algn="l"/>
              </a:tabLst>
            </a:pPr>
            <a:r>
              <a:rPr lang="zh-CN" altLang="en-US" sz="2800" dirty="0">
                <a:latin typeface="宋体" panose="02010600030101010101" pitchFamily="2" charset="-122"/>
              </a:rPr>
              <a:t> </a:t>
            </a:r>
            <a:r>
              <a:rPr lang="en-US" altLang="zh-CN" sz="2800" dirty="0">
                <a:latin typeface="宋体" panose="02010600030101010101" pitchFamily="2" charset="-122"/>
              </a:rPr>
              <a:t>g) </a:t>
            </a:r>
            <a:r>
              <a:rPr lang="zh-CN" altLang="en-US" sz="2800" dirty="0">
                <a:latin typeface="宋体" panose="02010600030101010101" pitchFamily="2" charset="-122"/>
              </a:rPr>
              <a:t>组织及其活动的变更、材料的变更，或计划的变更；（</a:t>
            </a:r>
            <a:r>
              <a:rPr lang="zh-CN" altLang="zh-CN" sz="2800" dirty="0">
                <a:latin typeface="宋体" panose="02010600030101010101" pitchFamily="2" charset="-122"/>
              </a:rPr>
              <a:t>各种变更中的危险源。涉及变更管理</a:t>
            </a:r>
            <a:r>
              <a:rPr lang="zh-CN" altLang="en-US" sz="2800" dirty="0">
                <a:latin typeface="宋体" panose="02010600030101010101" pitchFamily="2" charset="-122"/>
              </a:rPr>
              <a:t>）</a:t>
            </a:r>
            <a:endParaRPr lang="zh-CN" altLang="en-US" sz="2800" dirty="0">
              <a:latin typeface="宋体" panose="02010600030101010101" pitchFamily="2" charset="-122"/>
            </a:endParaRPr>
          </a:p>
          <a:p>
            <a:pPr marL="0" indent="0">
              <a:lnSpc>
                <a:spcPct val="130000"/>
              </a:lnSpc>
              <a:tabLst>
                <a:tab pos="1079500" algn="l"/>
              </a:tabLst>
            </a:pPr>
            <a:r>
              <a:rPr lang="zh-CN" altLang="en-US" sz="2800" dirty="0">
                <a:latin typeface="宋体" panose="02010600030101010101" pitchFamily="2" charset="-122"/>
              </a:rPr>
              <a:t> </a:t>
            </a:r>
            <a:r>
              <a:rPr lang="en-US" altLang="zh-CN" sz="2800" dirty="0">
                <a:latin typeface="宋体" panose="02010600030101010101" pitchFamily="2" charset="-122"/>
              </a:rPr>
              <a:t>h) </a:t>
            </a:r>
            <a:r>
              <a:rPr lang="zh-CN" altLang="en-US" sz="2800" dirty="0">
                <a:latin typeface="宋体" panose="02010600030101010101" pitchFamily="2" charset="-122"/>
              </a:rPr>
              <a:t>职业健康安全管理体系的更改包括临时性变更等，及其对运行、过程和活动的影响；（</a:t>
            </a:r>
            <a:r>
              <a:rPr lang="zh-CN" altLang="zh-CN" sz="2800" dirty="0">
                <a:latin typeface="宋体" panose="02010600030101010101" pitchFamily="2" charset="-122"/>
              </a:rPr>
              <a:t>体系变更</a:t>
            </a:r>
            <a:r>
              <a:rPr lang="en-US" altLang="zh-CN" sz="2800" dirty="0">
                <a:latin typeface="宋体" panose="02010600030101010101" pitchFamily="2" charset="-122"/>
              </a:rPr>
              <a:t>&lt;</a:t>
            </a:r>
            <a:r>
              <a:rPr lang="zh-CN" altLang="zh-CN" sz="2800" dirty="0">
                <a:latin typeface="宋体" panose="02010600030101010101" pitchFamily="2" charset="-122"/>
              </a:rPr>
              <a:t>管理变化</a:t>
            </a:r>
            <a:r>
              <a:rPr lang="en-US" altLang="zh-CN" sz="2800" dirty="0">
                <a:latin typeface="宋体" panose="02010600030101010101" pitchFamily="2" charset="-122"/>
              </a:rPr>
              <a:t>&gt;</a:t>
            </a:r>
            <a:r>
              <a:rPr lang="zh-CN" altLang="zh-CN" sz="2800" dirty="0">
                <a:latin typeface="宋体" panose="02010600030101010101" pitchFamily="2" charset="-122"/>
              </a:rPr>
              <a:t>和临时性变更中存在的危险源。涉及变更管理</a:t>
            </a:r>
            <a:r>
              <a:rPr lang="zh-CN" altLang="en-US" sz="2800" dirty="0">
                <a:latin typeface="宋体" panose="02010600030101010101" pitchFamily="2" charset="-122"/>
              </a:rPr>
              <a:t>）</a:t>
            </a:r>
            <a:endParaRPr lang="zh-CN" altLang="en-US" sz="2800" dirty="0">
              <a:latin typeface="宋体" panose="02010600030101010101" pitchFamily="2" charset="-122"/>
            </a:endParaRPr>
          </a:p>
          <a:p>
            <a:pPr marL="0" indent="0">
              <a:lnSpc>
                <a:spcPct val="130000"/>
              </a:lnSpc>
              <a:tabLst>
                <a:tab pos="1079500" algn="l"/>
              </a:tabLst>
            </a:pPr>
            <a:r>
              <a:rPr lang="zh-CN" altLang="en-US" sz="2800" dirty="0">
                <a:latin typeface="宋体" panose="02010600030101010101" pitchFamily="2" charset="-122"/>
              </a:rPr>
              <a:t> </a:t>
            </a:r>
            <a:r>
              <a:rPr lang="en-US" altLang="zh-CN" sz="2800" dirty="0" err="1">
                <a:latin typeface="宋体" panose="02010600030101010101" pitchFamily="2" charset="-122"/>
              </a:rPr>
              <a:t>i</a:t>
            </a:r>
            <a:r>
              <a:rPr lang="en-US" altLang="zh-CN" sz="2800" dirty="0">
                <a:latin typeface="宋体" panose="02010600030101010101" pitchFamily="2" charset="-122"/>
              </a:rPr>
              <a:t>) </a:t>
            </a:r>
            <a:r>
              <a:rPr lang="zh-CN" altLang="en-US" sz="2800" dirty="0">
                <a:latin typeface="宋体" panose="02010600030101010101" pitchFamily="2" charset="-122"/>
              </a:rPr>
              <a:t>所有与风险评价和实施必要控制措施相关的适用法律义务（也可参见</a:t>
            </a:r>
            <a:r>
              <a:rPr lang="en-US" altLang="zh-CN" sz="2800" dirty="0">
                <a:latin typeface="宋体" panose="02010600030101010101" pitchFamily="2" charset="-122"/>
              </a:rPr>
              <a:t>3.12</a:t>
            </a:r>
            <a:r>
              <a:rPr lang="zh-CN" altLang="en-US" sz="2800" dirty="0">
                <a:latin typeface="宋体" panose="02010600030101010101" pitchFamily="2" charset="-122"/>
              </a:rPr>
              <a:t>的注）；（</a:t>
            </a:r>
            <a:r>
              <a:rPr lang="zh-CN" altLang="zh-CN" sz="2800" dirty="0">
                <a:latin typeface="宋体" panose="02010600030101010101" pitchFamily="2" charset="-122"/>
              </a:rPr>
              <a:t>所有相关活动不可脱离法律法规要求</a:t>
            </a:r>
            <a:r>
              <a:rPr lang="zh-CN" altLang="en-US" sz="2800" dirty="0" smtClean="0">
                <a:latin typeface="宋体" panose="02010600030101010101" pitchFamily="2" charset="-122"/>
              </a:rPr>
              <a:t>）</a:t>
            </a:r>
            <a:endParaRPr lang="zh-CN" altLang="en-US" sz="28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body" idx="1"/>
          </p:nvPr>
        </p:nvSpPr>
        <p:spPr>
          <a:xfrm>
            <a:off x="114300" y="188913"/>
            <a:ext cx="8915400" cy="6437312"/>
          </a:xfrm>
        </p:spPr>
        <p:txBody>
          <a:bodyPr/>
          <a:lstStyle/>
          <a:p>
            <a:pPr marL="0" indent="0">
              <a:lnSpc>
                <a:spcPct val="120000"/>
              </a:lnSpc>
              <a:tabLst>
                <a:tab pos="1079500" algn="l"/>
              </a:tabLst>
            </a:pPr>
            <a:r>
              <a:rPr lang="en-US" altLang="zh-CN" sz="2400" dirty="0">
                <a:latin typeface="宋体" panose="02010600030101010101" pitchFamily="2" charset="-122"/>
              </a:rPr>
              <a:t>j) </a:t>
            </a:r>
            <a:r>
              <a:rPr lang="zh-CN" altLang="en-US" sz="2400" dirty="0">
                <a:latin typeface="宋体" panose="02010600030101010101" pitchFamily="2" charset="-122"/>
              </a:rPr>
              <a:t>对工作区域、过程、装置、机器和（或）设备、操作程序和工作组织的设计，包括其对人的能力的适应性。（</a:t>
            </a:r>
            <a:r>
              <a:rPr lang="zh-CN" altLang="zh-CN" sz="2400" dirty="0">
                <a:latin typeface="宋体" panose="02010600030101010101" pitchFamily="2" charset="-122"/>
              </a:rPr>
              <a:t>新增。从老标准</a:t>
            </a:r>
            <a:r>
              <a:rPr lang="en-US" altLang="zh-CN" sz="2400" dirty="0">
                <a:latin typeface="宋体" panose="02010600030101010101" pitchFamily="2" charset="-122"/>
              </a:rPr>
              <a:t>4.4.6 d</a:t>
            </a:r>
            <a:r>
              <a:rPr lang="zh-CN" altLang="zh-CN" sz="2400" dirty="0">
                <a:latin typeface="宋体" panose="02010600030101010101" pitchFamily="2" charset="-122"/>
              </a:rPr>
              <a:t>）移植而来。意味着从设计开发阶段就要考虑相关危险源辨识和风险评价</a:t>
            </a:r>
            <a:r>
              <a:rPr lang="zh-CN" altLang="en-US" sz="2400" dirty="0">
                <a:latin typeface="宋体" panose="02010600030101010101" pitchFamily="2" charset="-122"/>
              </a:rPr>
              <a:t>）</a:t>
            </a:r>
            <a:endParaRPr lang="zh-CN" altLang="en-US" sz="2400" dirty="0">
              <a:latin typeface="宋体" panose="02010600030101010101" pitchFamily="2" charset="-122"/>
            </a:endParaRPr>
          </a:p>
          <a:p>
            <a:pPr marL="0" indent="0">
              <a:lnSpc>
                <a:spcPct val="120000"/>
              </a:lnSpc>
              <a:tabLst>
                <a:tab pos="1079500" algn="l"/>
              </a:tabLst>
            </a:pPr>
            <a:r>
              <a:rPr lang="zh-CN" altLang="en-US" sz="2400" dirty="0">
                <a:latin typeface="宋体" panose="02010600030101010101" pitchFamily="2" charset="-122"/>
              </a:rPr>
              <a:t> 组织用于危险源辨识和风险评价的方法应：</a:t>
            </a:r>
            <a:endParaRPr lang="zh-CN" altLang="en-US" sz="2400" dirty="0">
              <a:latin typeface="宋体" panose="02010600030101010101" pitchFamily="2" charset="-122"/>
            </a:endParaRPr>
          </a:p>
          <a:p>
            <a:pPr marL="0" indent="0">
              <a:lnSpc>
                <a:spcPct val="120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a) </a:t>
            </a:r>
            <a:r>
              <a:rPr lang="zh-CN" altLang="en-US" sz="2400" dirty="0">
                <a:latin typeface="宋体" panose="02010600030101010101" pitchFamily="2" charset="-122"/>
              </a:rPr>
              <a:t>在范围、性质和时机方面进行界定，以确保其是主动的而非被动的；</a:t>
            </a:r>
            <a:endParaRPr lang="zh-CN" altLang="en-US" sz="2400" dirty="0">
              <a:latin typeface="宋体" panose="02010600030101010101" pitchFamily="2" charset="-122"/>
            </a:endParaRPr>
          </a:p>
          <a:p>
            <a:pPr marL="0" indent="0">
              <a:lnSpc>
                <a:spcPct val="120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b) </a:t>
            </a:r>
            <a:r>
              <a:rPr lang="zh-CN" altLang="en-US" sz="2400" dirty="0">
                <a:latin typeface="宋体" panose="02010600030101010101" pitchFamily="2" charset="-122"/>
              </a:rPr>
              <a:t>提供风险的确认、风险优先次序的区分和风险文件的形成以及适当时控制措施的运用。</a:t>
            </a:r>
            <a:endParaRPr lang="zh-CN" altLang="en-US" sz="2400" dirty="0">
              <a:latin typeface="宋体" panose="02010600030101010101" pitchFamily="2" charset="-122"/>
            </a:endParaRPr>
          </a:p>
          <a:p>
            <a:pPr marL="0" indent="0">
              <a:lnSpc>
                <a:spcPct val="120000"/>
              </a:lnSpc>
              <a:tabLst>
                <a:tab pos="1079500" algn="l"/>
              </a:tabLst>
            </a:pPr>
            <a:r>
              <a:rPr lang="zh-CN" altLang="en-US" sz="2400" dirty="0">
                <a:latin typeface="宋体" panose="02010600030101010101" pitchFamily="2" charset="-122"/>
              </a:rPr>
              <a:t> 对于变更管理，组织应在变更前，识别在组织内、职业健康安全管理体系中或组织活动中与该变更相关的职业健康安全危险源和职业健康安全风险。</a:t>
            </a:r>
            <a:r>
              <a:rPr lang="zh-CN" altLang="zh-CN" sz="2400" b="0" dirty="0">
                <a:latin typeface="宋体" panose="02010600030101010101" pitchFamily="2" charset="-122"/>
              </a:rPr>
              <a:t>（进一步强调变更管理）</a:t>
            </a:r>
            <a:endParaRPr lang="zh-CN" altLang="en-US" sz="2400" dirty="0">
              <a:latin typeface="宋体" panose="02010600030101010101" pitchFamily="2" charset="-122"/>
            </a:endParaRPr>
          </a:p>
          <a:p>
            <a:pPr marL="0" indent="0">
              <a:lnSpc>
                <a:spcPct val="120000"/>
              </a:lnSpc>
              <a:tabLst>
                <a:tab pos="1079500" algn="l"/>
              </a:tabLst>
            </a:pPr>
            <a:r>
              <a:rPr lang="zh-CN" altLang="en-US" sz="2400" dirty="0">
                <a:latin typeface="宋体" panose="02010600030101010101" pitchFamily="2" charset="-122"/>
              </a:rPr>
              <a:t> 组织应确保在确定控制措施时考虑这些评价的结果。</a:t>
            </a: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a:xfrm>
            <a:off x="114300" y="188913"/>
            <a:ext cx="8915400" cy="6437312"/>
          </a:xfrm>
        </p:spPr>
        <p:txBody>
          <a:bodyPr/>
          <a:lstStyle/>
          <a:p>
            <a:pPr marL="0" indent="0">
              <a:lnSpc>
                <a:spcPct val="115000"/>
              </a:lnSpc>
              <a:tabLst>
                <a:tab pos="1079500" algn="l"/>
              </a:tabLst>
            </a:pPr>
            <a:endParaRPr lang="en-US" altLang="zh-CN"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在确定控制措施或考虑变更现有控制措施时，应按如下顺序考虑降低风险：</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a) </a:t>
            </a:r>
            <a:r>
              <a:rPr lang="zh-CN" altLang="en-US" sz="2400" dirty="0">
                <a:latin typeface="宋体" panose="02010600030101010101" pitchFamily="2" charset="-122"/>
              </a:rPr>
              <a:t>消除；</a:t>
            </a:r>
            <a:r>
              <a:rPr lang="zh-CN" altLang="zh-CN" sz="2400" dirty="0">
                <a:latin typeface="宋体" panose="02010600030101010101" pitchFamily="2" charset="-122"/>
              </a:rPr>
              <a:t>（最好。但不易）</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b) </a:t>
            </a:r>
            <a:r>
              <a:rPr lang="zh-CN" altLang="en-US" sz="2400" dirty="0">
                <a:latin typeface="宋体" panose="02010600030101010101" pitchFamily="2" charset="-122"/>
              </a:rPr>
              <a:t>替代； </a:t>
            </a:r>
            <a:r>
              <a:rPr lang="zh-CN" altLang="zh-CN" sz="2400" dirty="0">
                <a:latin typeface="宋体" panose="02010600030101010101" pitchFamily="2" charset="-122"/>
              </a:rPr>
              <a:t>（如电驱动改为高压气体驱动；高压改为低压。）</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c) </a:t>
            </a:r>
            <a:r>
              <a:rPr lang="zh-CN" altLang="en-US" sz="2400" dirty="0">
                <a:latin typeface="宋体" panose="02010600030101010101" pitchFamily="2" charset="-122"/>
              </a:rPr>
              <a:t>工程控制措施； </a:t>
            </a:r>
            <a:r>
              <a:rPr lang="zh-CN" altLang="zh-CN" sz="2400" dirty="0">
                <a:latin typeface="宋体" panose="02010600030101010101" pitchFamily="2" charset="-122"/>
              </a:rPr>
              <a:t>（如隔离</a:t>
            </a:r>
            <a:r>
              <a:rPr lang="en-US" altLang="zh-CN" sz="2400" dirty="0">
                <a:latin typeface="宋体" panose="02010600030101010101" pitchFamily="2" charset="-122"/>
              </a:rPr>
              <a:t>-</a:t>
            </a:r>
            <a:r>
              <a:rPr lang="zh-CN" altLang="zh-CN" sz="2400" dirty="0">
                <a:latin typeface="宋体" panose="02010600030101010101" pitchFamily="2" charset="-122"/>
              </a:rPr>
              <a:t>间隔、分离等。）</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d) </a:t>
            </a:r>
            <a:r>
              <a:rPr lang="zh-CN" altLang="en-US" sz="2400" dirty="0">
                <a:latin typeface="宋体" panose="02010600030101010101" pitchFamily="2" charset="-122"/>
              </a:rPr>
              <a:t>标志、警告和（或）管理控制措施；</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a:t>
            </a:r>
            <a:r>
              <a:rPr lang="en-US" altLang="zh-CN" sz="2400" dirty="0">
                <a:latin typeface="宋体" panose="02010600030101010101" pitchFamily="2" charset="-122"/>
              </a:rPr>
              <a:t>e) </a:t>
            </a:r>
            <a:r>
              <a:rPr lang="zh-CN" altLang="en-US" sz="2400" dirty="0">
                <a:latin typeface="宋体" panose="02010600030101010101" pitchFamily="2" charset="-122"/>
              </a:rPr>
              <a:t>个体防护装备。</a:t>
            </a:r>
            <a:r>
              <a:rPr lang="zh-CN" altLang="zh-CN" sz="2400" dirty="0">
                <a:latin typeface="宋体" panose="02010600030101010101" pitchFamily="2" charset="-122"/>
              </a:rPr>
              <a:t>（最低选型。最后无奈的选择）</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组织应将危险源辨识、风险评价和控制措施的确定的结果形成文件并及时更新，</a:t>
            </a:r>
            <a:endParaRPr lang="zh-CN" altLang="en-US" sz="2400" dirty="0">
              <a:latin typeface="宋体" panose="02010600030101010101" pitchFamily="2" charset="-122"/>
            </a:endParaRPr>
          </a:p>
          <a:p>
            <a:pPr marL="0" indent="0">
              <a:lnSpc>
                <a:spcPct val="115000"/>
              </a:lnSpc>
              <a:tabLst>
                <a:tab pos="1079500" algn="l"/>
              </a:tabLst>
            </a:pPr>
            <a:r>
              <a:rPr lang="zh-CN" altLang="en-US" sz="2400" dirty="0">
                <a:latin typeface="宋体" panose="02010600030101010101" pitchFamily="2" charset="-122"/>
              </a:rPr>
              <a:t>    在建立、实施和保持职业健康安全管理体系时，组织应确保对职业健康安全风险和确定的控制措施得到考虑。</a:t>
            </a:r>
            <a:endParaRPr lang="zh-CN" altLang="en-US" sz="24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381000" y="509606"/>
            <a:ext cx="8382000" cy="5562600"/>
          </a:xfrm>
        </p:spPr>
        <p:txBody>
          <a:bodyPr/>
          <a:lstStyle/>
          <a:p>
            <a:pPr marL="0" indent="0" algn="just">
              <a:lnSpc>
                <a:spcPct val="150000"/>
              </a:lnSpc>
              <a:buFont typeface="Wingdings" panose="05000000000000000000" pitchFamily="2" charset="2"/>
              <a:buNone/>
            </a:pPr>
            <a:r>
              <a:rPr lang="en-US" altLang="zh-CN" sz="2400" dirty="0">
                <a:solidFill>
                  <a:srgbClr val="00FF00"/>
                </a:solidFill>
              </a:rPr>
              <a:t>4.3.1  </a:t>
            </a:r>
            <a:r>
              <a:rPr lang="zh-CN" altLang="en-US" sz="2800" dirty="0">
                <a:solidFill>
                  <a:srgbClr val="00FF00"/>
                </a:solidFill>
              </a:rPr>
              <a:t>条文理解</a:t>
            </a:r>
            <a:endParaRPr lang="zh-CN" altLang="en-US" sz="2800" dirty="0">
              <a:solidFill>
                <a:srgbClr val="00FF00"/>
              </a:solidFill>
            </a:endParaRPr>
          </a:p>
          <a:p>
            <a:pPr marL="0" indent="0" algn="just">
              <a:lnSpc>
                <a:spcPct val="150000"/>
              </a:lnSpc>
              <a:buFont typeface="Wingdings" panose="05000000000000000000" pitchFamily="2" charset="2"/>
              <a:buNone/>
            </a:pPr>
            <a:r>
              <a:rPr lang="en-US" altLang="zh-CN" sz="2400" dirty="0"/>
              <a:t>1</a:t>
            </a:r>
            <a:r>
              <a:rPr lang="zh-CN" altLang="en-US" sz="2400" dirty="0"/>
              <a:t>、程序应包括</a:t>
            </a:r>
            <a:r>
              <a:rPr lang="en-US" altLang="zh-CN" sz="2400" dirty="0"/>
              <a:t>:</a:t>
            </a:r>
            <a:endParaRPr lang="en-US" altLang="zh-CN" sz="2400" dirty="0"/>
          </a:p>
          <a:p>
            <a:pPr marL="0" indent="0" algn="just">
              <a:lnSpc>
                <a:spcPct val="150000"/>
              </a:lnSpc>
              <a:buFont typeface="Wingdings" panose="05000000000000000000" pitchFamily="2" charset="2"/>
              <a:buNone/>
            </a:pPr>
            <a:endParaRPr lang="en-US" altLang="zh-CN" sz="2400" dirty="0"/>
          </a:p>
          <a:p>
            <a:pPr marL="0" indent="0" algn="just">
              <a:lnSpc>
                <a:spcPct val="150000"/>
              </a:lnSpc>
              <a:buFont typeface="Wingdings" panose="05000000000000000000" pitchFamily="2" charset="2"/>
              <a:buNone/>
            </a:pPr>
            <a:endParaRPr lang="en-US" altLang="zh-CN" sz="2400" dirty="0"/>
          </a:p>
          <a:p>
            <a:pPr marL="0" indent="0">
              <a:lnSpc>
                <a:spcPct val="90000"/>
              </a:lnSpc>
              <a:buFont typeface="Wingdings" panose="05000000000000000000" pitchFamily="2" charset="2"/>
              <a:buNone/>
            </a:pPr>
            <a:endParaRPr lang="en-US" altLang="zh-CN" sz="2800" dirty="0">
              <a:latin typeface="宋体" panose="02010600030101010101" pitchFamily="2" charset="-122"/>
            </a:endParaRPr>
          </a:p>
          <a:p>
            <a:pPr marL="0" indent="0">
              <a:lnSpc>
                <a:spcPct val="90000"/>
              </a:lnSpc>
              <a:buFont typeface="Wingdings" panose="05000000000000000000" pitchFamily="2" charset="2"/>
              <a:buNone/>
            </a:pPr>
            <a:r>
              <a:rPr lang="zh-CN" altLang="en-US" sz="2800" dirty="0">
                <a:latin typeface="宋体" panose="02010600030101010101" pitchFamily="2" charset="-122"/>
              </a:rPr>
              <a:t>要求：建立并保持</a:t>
            </a:r>
            <a:r>
              <a:rPr lang="zh-CN" altLang="en-US" sz="2800" dirty="0">
                <a:solidFill>
                  <a:srgbClr val="00FF00"/>
                </a:solidFill>
                <a:latin typeface="宋体" panose="02010600030101010101" pitchFamily="2" charset="-122"/>
              </a:rPr>
              <a:t>程序</a:t>
            </a:r>
            <a:r>
              <a:rPr lang="zh-CN" altLang="en-US" sz="2800" dirty="0">
                <a:latin typeface="宋体" panose="02010600030101010101" pitchFamily="2" charset="-122"/>
              </a:rPr>
              <a:t>以持续进行危险源</a:t>
            </a:r>
            <a:r>
              <a:rPr lang="zh-CN" altLang="en-US" sz="2800" dirty="0">
                <a:solidFill>
                  <a:srgbClr val="FCF60E"/>
                </a:solidFill>
                <a:latin typeface="宋体" panose="02010600030101010101" pitchFamily="2" charset="-122"/>
              </a:rPr>
              <a:t>辨识</a:t>
            </a:r>
            <a:r>
              <a:rPr lang="zh-CN" altLang="en-US" sz="2800" dirty="0">
                <a:latin typeface="宋体" panose="02010600030101010101" pitchFamily="2" charset="-122"/>
              </a:rPr>
              <a:t>、风险</a:t>
            </a:r>
            <a:r>
              <a:rPr lang="zh-CN" altLang="en-US" sz="2800" dirty="0">
                <a:solidFill>
                  <a:srgbClr val="FCF60E"/>
                </a:solidFill>
                <a:latin typeface="宋体" panose="02010600030101010101" pitchFamily="2" charset="-122"/>
              </a:rPr>
              <a:t>评价</a:t>
            </a:r>
            <a:r>
              <a:rPr lang="zh-CN" altLang="en-US" sz="2800" dirty="0">
                <a:latin typeface="宋体" panose="02010600030101010101" pitchFamily="2" charset="-122"/>
              </a:rPr>
              <a:t>和实施必要的</a:t>
            </a:r>
            <a:r>
              <a:rPr lang="zh-CN" altLang="en-US" sz="2800" dirty="0">
                <a:solidFill>
                  <a:srgbClr val="FCF60E"/>
                </a:solidFill>
                <a:latin typeface="宋体" panose="02010600030101010101" pitchFamily="2" charset="-122"/>
              </a:rPr>
              <a:t>控制措施</a:t>
            </a:r>
            <a:r>
              <a:rPr lang="zh-CN" altLang="en-US" sz="2800" dirty="0">
                <a:latin typeface="宋体" panose="02010600030101010101" pitchFamily="2" charset="-122"/>
              </a:rPr>
              <a:t>，并在出现变更时及时形成文件并</a:t>
            </a:r>
            <a:r>
              <a:rPr lang="zh-CN" altLang="en-US" sz="2800" dirty="0">
                <a:solidFill>
                  <a:srgbClr val="00FF00"/>
                </a:solidFill>
                <a:latin typeface="宋体" panose="02010600030101010101" pitchFamily="2" charset="-122"/>
              </a:rPr>
              <a:t>更新</a:t>
            </a:r>
            <a:endParaRPr lang="zh-CN" altLang="en-US" sz="2800" dirty="0">
              <a:solidFill>
                <a:srgbClr val="00FF00"/>
              </a:solidFill>
              <a:latin typeface="宋体" panose="02010600030101010101" pitchFamily="2" charset="-122"/>
            </a:endParaRPr>
          </a:p>
          <a:p>
            <a:pPr marL="0" indent="0" algn="just">
              <a:lnSpc>
                <a:spcPct val="150000"/>
              </a:lnSpc>
              <a:buFont typeface="Wingdings" panose="05000000000000000000" pitchFamily="2" charset="2"/>
              <a:buNone/>
            </a:pPr>
            <a:r>
              <a:rPr lang="en-US" altLang="zh-CN" sz="2400" dirty="0"/>
              <a:t>2</a:t>
            </a:r>
            <a:r>
              <a:rPr lang="zh-CN" altLang="en-US" sz="2400" dirty="0"/>
              <a:t>、</a:t>
            </a:r>
            <a:r>
              <a:rPr lang="zh-CN" altLang="en-US" sz="2400" dirty="0">
                <a:latin typeface="宋体" panose="02010600030101010101" pitchFamily="2" charset="-122"/>
              </a:rPr>
              <a:t>危险源识别的含意是</a:t>
            </a:r>
            <a:r>
              <a:rPr lang="en-US" altLang="zh-CN" sz="2400" dirty="0">
                <a:latin typeface="宋体" panose="02010600030101010101" pitchFamily="2" charset="-122"/>
              </a:rPr>
              <a:t>: </a:t>
            </a:r>
            <a:r>
              <a:rPr lang="zh-CN" altLang="en-US" sz="2400" dirty="0">
                <a:solidFill>
                  <a:srgbClr val="FFFF66"/>
                </a:solidFill>
                <a:latin typeface="宋体" panose="02010600030101010101" pitchFamily="2" charset="-122"/>
              </a:rPr>
              <a:t>识别危险源的存在</a:t>
            </a:r>
            <a:r>
              <a:rPr lang="en-US" altLang="zh-CN" sz="2400" dirty="0">
                <a:solidFill>
                  <a:srgbClr val="FFFF66"/>
                </a:solidFill>
                <a:latin typeface="宋体" panose="02010600030101010101" pitchFamily="2" charset="-122"/>
              </a:rPr>
              <a:t>, </a:t>
            </a:r>
            <a:r>
              <a:rPr lang="zh-CN" altLang="en-US" sz="2400" dirty="0">
                <a:solidFill>
                  <a:srgbClr val="FFFF66"/>
                </a:solidFill>
                <a:latin typeface="宋体" panose="02010600030101010101" pitchFamily="2" charset="-122"/>
              </a:rPr>
              <a:t>确定危险源的特性。</a:t>
            </a:r>
            <a:endParaRPr lang="zh-CN" altLang="en-US" sz="2400" dirty="0">
              <a:solidFill>
                <a:srgbClr val="FFFF66"/>
              </a:solidFill>
              <a:latin typeface="宋体" panose="02010600030101010101" pitchFamily="2" charset="-122"/>
            </a:endParaRPr>
          </a:p>
        </p:txBody>
      </p:sp>
      <p:sp>
        <p:nvSpPr>
          <p:cNvPr id="181253" name="Text Box 5"/>
          <p:cNvSpPr txBox="1">
            <a:spLocks noChangeArrowheads="1"/>
          </p:cNvSpPr>
          <p:nvPr/>
        </p:nvSpPr>
        <p:spPr bwMode="auto">
          <a:xfrm>
            <a:off x="1217613" y="2286000"/>
            <a:ext cx="1752600" cy="860425"/>
          </a:xfrm>
          <a:prstGeom prst="rect">
            <a:avLst/>
          </a:prstGeom>
          <a:solidFill>
            <a:srgbClr val="FFFFCC"/>
          </a:solidFill>
          <a:ln w="57150">
            <a:solidFill>
              <a:srgbClr val="FFFFFF"/>
            </a:solidFill>
            <a:miter lim="800000"/>
            <a:headEnd type="none" w="sm" len="sm"/>
            <a:tailEnd type="none" w="sm" len="sm"/>
          </a:ln>
          <a:effectLst/>
        </p:spPr>
        <p:txBody>
          <a:bodyPr lIns="0" tIns="0" rIns="0" bIns="0">
            <a:spAutoFit/>
          </a:bodyPr>
          <a:lstStyle/>
          <a:p>
            <a:pPr algn="ctr">
              <a:buClr>
                <a:schemeClr val="tx2"/>
              </a:buClr>
              <a:buSzPct val="115000"/>
              <a:buFontTx/>
              <a:buNone/>
            </a:pPr>
            <a:r>
              <a:rPr lang="zh-CN" altLang="en-US">
                <a:solidFill>
                  <a:schemeClr val="hlink"/>
                </a:solidFill>
                <a:latin typeface="Times New Roman" panose="02020603050405020304" charset="0"/>
              </a:rPr>
              <a:t>步骤</a:t>
            </a:r>
            <a:r>
              <a:rPr lang="en-US" altLang="zh-CN">
                <a:solidFill>
                  <a:schemeClr val="hlink"/>
                </a:solidFill>
                <a:latin typeface="Times New Roman" panose="02020603050405020304" charset="0"/>
              </a:rPr>
              <a:t>1</a:t>
            </a:r>
            <a:endParaRPr lang="en-US" altLang="zh-CN">
              <a:solidFill>
                <a:schemeClr val="hlink"/>
              </a:solidFill>
              <a:latin typeface="Times New Roman" panose="02020603050405020304" charset="0"/>
            </a:endParaRPr>
          </a:p>
          <a:p>
            <a:pPr algn="ctr">
              <a:buClr>
                <a:schemeClr val="tx2"/>
              </a:buClr>
              <a:buSzPct val="115000"/>
              <a:buFontTx/>
              <a:buNone/>
            </a:pPr>
            <a:r>
              <a:rPr lang="zh-CN" altLang="en-US">
                <a:solidFill>
                  <a:schemeClr val="hlink"/>
                </a:solidFill>
                <a:latin typeface="Times New Roman" panose="02020603050405020304" charset="0"/>
              </a:rPr>
              <a:t>危险源辨识</a:t>
            </a:r>
            <a:endParaRPr lang="zh-CN" altLang="en-US">
              <a:solidFill>
                <a:schemeClr val="hlink"/>
              </a:solidFill>
              <a:latin typeface="Times New Roman" panose="02020603050405020304" charset="0"/>
            </a:endParaRPr>
          </a:p>
        </p:txBody>
      </p:sp>
      <p:sp>
        <p:nvSpPr>
          <p:cNvPr id="181254" name="Text Box 6"/>
          <p:cNvSpPr txBox="1">
            <a:spLocks noChangeArrowheads="1"/>
          </p:cNvSpPr>
          <p:nvPr/>
        </p:nvSpPr>
        <p:spPr bwMode="auto">
          <a:xfrm>
            <a:off x="6257925" y="2286000"/>
            <a:ext cx="1752600" cy="860425"/>
          </a:xfrm>
          <a:prstGeom prst="rect">
            <a:avLst/>
          </a:prstGeom>
          <a:solidFill>
            <a:srgbClr val="FFFFCC"/>
          </a:solidFill>
          <a:ln w="57150">
            <a:solidFill>
              <a:srgbClr val="FFFFFF"/>
            </a:solidFill>
            <a:miter lim="800000"/>
            <a:headEnd type="none" w="sm" len="sm"/>
            <a:tailEnd type="none" w="sm" len="sm"/>
          </a:ln>
          <a:effectLst/>
        </p:spPr>
        <p:txBody>
          <a:bodyPr lIns="0" tIns="0" rIns="0" bIns="0">
            <a:spAutoFit/>
          </a:bodyPr>
          <a:lstStyle/>
          <a:p>
            <a:pPr algn="ctr">
              <a:buClr>
                <a:schemeClr val="tx2"/>
              </a:buClr>
              <a:buSzPct val="115000"/>
              <a:buFontTx/>
              <a:buNone/>
            </a:pPr>
            <a:r>
              <a:rPr lang="zh-CN" altLang="en-US">
                <a:solidFill>
                  <a:schemeClr val="hlink"/>
                </a:solidFill>
                <a:latin typeface="Times New Roman" panose="02020603050405020304" charset="0"/>
              </a:rPr>
              <a:t>步骤</a:t>
            </a:r>
            <a:r>
              <a:rPr lang="en-US" altLang="zh-CN">
                <a:solidFill>
                  <a:schemeClr val="hlink"/>
                </a:solidFill>
                <a:latin typeface="Times New Roman" panose="02020603050405020304" charset="0"/>
              </a:rPr>
              <a:t>3</a:t>
            </a:r>
            <a:endParaRPr lang="en-US" altLang="zh-CN">
              <a:solidFill>
                <a:schemeClr val="hlink"/>
              </a:solidFill>
              <a:latin typeface="Times New Roman" panose="02020603050405020304" charset="0"/>
            </a:endParaRPr>
          </a:p>
          <a:p>
            <a:pPr algn="ctr">
              <a:buClr>
                <a:schemeClr val="tx2"/>
              </a:buClr>
              <a:buSzPct val="115000"/>
              <a:buFontTx/>
              <a:buNone/>
            </a:pPr>
            <a:r>
              <a:rPr lang="zh-CN" altLang="en-US">
                <a:solidFill>
                  <a:schemeClr val="hlink"/>
                </a:solidFill>
              </a:rPr>
              <a:t>控制措施</a:t>
            </a:r>
            <a:endParaRPr lang="zh-CN" altLang="en-US">
              <a:solidFill>
                <a:schemeClr val="hlink"/>
              </a:solidFill>
            </a:endParaRPr>
          </a:p>
        </p:txBody>
      </p:sp>
      <p:sp>
        <p:nvSpPr>
          <p:cNvPr id="181255" name="Text Box 7"/>
          <p:cNvSpPr txBox="1">
            <a:spLocks noChangeArrowheads="1"/>
          </p:cNvSpPr>
          <p:nvPr/>
        </p:nvSpPr>
        <p:spPr bwMode="auto">
          <a:xfrm>
            <a:off x="3810000" y="2286000"/>
            <a:ext cx="1752600" cy="860425"/>
          </a:xfrm>
          <a:prstGeom prst="rect">
            <a:avLst/>
          </a:prstGeom>
          <a:solidFill>
            <a:srgbClr val="FFFFCC"/>
          </a:solidFill>
          <a:ln w="57150">
            <a:solidFill>
              <a:srgbClr val="FFFFFF"/>
            </a:solidFill>
            <a:miter lim="800000"/>
            <a:headEnd type="none" w="sm" len="sm"/>
            <a:tailEnd type="none" w="sm" len="sm"/>
          </a:ln>
          <a:effectLst/>
        </p:spPr>
        <p:txBody>
          <a:bodyPr lIns="0" tIns="0" rIns="0" bIns="0">
            <a:spAutoFit/>
          </a:bodyPr>
          <a:lstStyle/>
          <a:p>
            <a:pPr algn="ctr">
              <a:buClr>
                <a:schemeClr val="tx2"/>
              </a:buClr>
              <a:buSzPct val="115000"/>
              <a:buFontTx/>
              <a:buNone/>
            </a:pPr>
            <a:r>
              <a:rPr lang="zh-CN" altLang="en-US">
                <a:solidFill>
                  <a:schemeClr val="hlink"/>
                </a:solidFill>
                <a:latin typeface="Times New Roman" panose="02020603050405020304" charset="0"/>
              </a:rPr>
              <a:t>步骤</a:t>
            </a:r>
            <a:r>
              <a:rPr lang="en-US" altLang="zh-CN">
                <a:solidFill>
                  <a:schemeClr val="hlink"/>
                </a:solidFill>
                <a:latin typeface="Times New Roman" panose="02020603050405020304" charset="0"/>
              </a:rPr>
              <a:t>2</a:t>
            </a:r>
            <a:endParaRPr lang="en-US" altLang="zh-CN">
              <a:solidFill>
                <a:schemeClr val="hlink"/>
              </a:solidFill>
              <a:latin typeface="Times New Roman" panose="02020603050405020304" charset="0"/>
            </a:endParaRPr>
          </a:p>
          <a:p>
            <a:pPr algn="ctr">
              <a:buClr>
                <a:schemeClr val="tx2"/>
              </a:buClr>
              <a:buSzPct val="115000"/>
              <a:buFontTx/>
              <a:buNone/>
            </a:pPr>
            <a:r>
              <a:rPr lang="zh-CN" altLang="en-US">
                <a:solidFill>
                  <a:schemeClr val="hlink"/>
                </a:solidFill>
              </a:rPr>
              <a:t>风险评价</a:t>
            </a:r>
            <a:endParaRPr lang="zh-CN" altLang="en-US">
              <a:solidFill>
                <a:schemeClr val="hlink"/>
              </a:solidFill>
            </a:endParaRPr>
          </a:p>
        </p:txBody>
      </p:sp>
      <p:sp>
        <p:nvSpPr>
          <p:cNvPr id="181256" name="Line 8"/>
          <p:cNvSpPr>
            <a:spLocks noChangeShapeType="1"/>
          </p:cNvSpPr>
          <p:nvPr/>
        </p:nvSpPr>
        <p:spPr bwMode="auto">
          <a:xfrm>
            <a:off x="2971800" y="2667000"/>
            <a:ext cx="762000" cy="0"/>
          </a:xfrm>
          <a:prstGeom prst="line">
            <a:avLst/>
          </a:prstGeom>
          <a:noFill/>
          <a:ln w="57150">
            <a:solidFill>
              <a:schemeClr val="tx1"/>
            </a:solidFill>
            <a:miter lim="800000"/>
            <a:headEnd type="none" w="sm" len="sm"/>
            <a:tailEnd type="triangle" w="sm" len="sm"/>
          </a:ln>
          <a:effectLst/>
        </p:spPr>
        <p:txBody>
          <a:bodyPr wrap="none"/>
          <a:lstStyle/>
          <a:p>
            <a:endParaRPr lang="zh-CN" altLang="en-US"/>
          </a:p>
        </p:txBody>
      </p:sp>
      <p:sp>
        <p:nvSpPr>
          <p:cNvPr id="181257" name="Line 9"/>
          <p:cNvSpPr>
            <a:spLocks noChangeShapeType="1"/>
          </p:cNvSpPr>
          <p:nvPr/>
        </p:nvSpPr>
        <p:spPr bwMode="auto">
          <a:xfrm>
            <a:off x="5638800" y="2667000"/>
            <a:ext cx="609600" cy="0"/>
          </a:xfrm>
          <a:prstGeom prst="line">
            <a:avLst/>
          </a:prstGeom>
          <a:noFill/>
          <a:ln w="57150">
            <a:solidFill>
              <a:schemeClr val="tx1"/>
            </a:solidFill>
            <a:miter lim="800000"/>
            <a:headEnd type="none" w="sm" len="sm"/>
            <a:tailEnd type="triangle" w="sm" len="sm"/>
          </a:ln>
          <a:effectLst/>
        </p:spPr>
        <p:txBody>
          <a:bodyPr wrap="none"/>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0-#ppt_w/2"/>
                                          </p:val>
                                        </p:tav>
                                        <p:tav tm="100000">
                                          <p:val>
                                            <p:strVal val="#ppt_x"/>
                                          </p:val>
                                        </p:tav>
                                      </p:tavLst>
                                    </p:anim>
                                    <p:anim calcmode="lin" valueType="num">
                                      <p:cBhvr additive="base">
                                        <p:cTn id="8" dur="500" fill="hold"/>
                                        <p:tgtEl>
                                          <p:spTgt spid="181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181256"/>
                                        </p:tgtEl>
                                        <p:attrNameLst>
                                          <p:attrName>style.visibility</p:attrName>
                                        </p:attrNameLst>
                                      </p:cBhvr>
                                      <p:to>
                                        <p:strVal val="visible"/>
                                      </p:to>
                                    </p:set>
                                    <p:animEffect transition="in" filter="blinds(vertical)">
                                      <p:cBhvr>
                                        <p:cTn id="12" dur="500"/>
                                        <p:tgtEl>
                                          <p:spTgt spid="18125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1255"/>
                                        </p:tgtEl>
                                        <p:attrNameLst>
                                          <p:attrName>style.visibility</p:attrName>
                                        </p:attrNameLst>
                                      </p:cBhvr>
                                      <p:to>
                                        <p:strVal val="visible"/>
                                      </p:to>
                                    </p:set>
                                    <p:anim calcmode="lin" valueType="num">
                                      <p:cBhvr additive="base">
                                        <p:cTn id="17" dur="500" fill="hold"/>
                                        <p:tgtEl>
                                          <p:spTgt spid="181255"/>
                                        </p:tgtEl>
                                        <p:attrNameLst>
                                          <p:attrName>ppt_x</p:attrName>
                                        </p:attrNameLst>
                                      </p:cBhvr>
                                      <p:tavLst>
                                        <p:tav tm="0">
                                          <p:val>
                                            <p:strVal val="#ppt_x"/>
                                          </p:val>
                                        </p:tav>
                                        <p:tav tm="100000">
                                          <p:val>
                                            <p:strVal val="#ppt_x"/>
                                          </p:val>
                                        </p:tav>
                                      </p:tavLst>
                                    </p:anim>
                                    <p:anim calcmode="lin" valueType="num">
                                      <p:cBhvr additive="base">
                                        <p:cTn id="18" dur="500" fill="hold"/>
                                        <p:tgtEl>
                                          <p:spTgt spid="18125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81257"/>
                                        </p:tgtEl>
                                        <p:attrNameLst>
                                          <p:attrName>style.visibility</p:attrName>
                                        </p:attrNameLst>
                                      </p:cBhvr>
                                      <p:to>
                                        <p:strVal val="visible"/>
                                      </p:to>
                                    </p:set>
                                    <p:animEffect transition="in" filter="blinds(horizontal)">
                                      <p:cBhvr>
                                        <p:cTn id="22" dur="500"/>
                                        <p:tgtEl>
                                          <p:spTgt spid="18125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81254"/>
                                        </p:tgtEl>
                                        <p:attrNameLst>
                                          <p:attrName>style.visibility</p:attrName>
                                        </p:attrNameLst>
                                      </p:cBhvr>
                                      <p:to>
                                        <p:strVal val="visible"/>
                                      </p:to>
                                    </p:set>
                                    <p:anim calcmode="lin" valueType="num">
                                      <p:cBhvr additive="base">
                                        <p:cTn id="27" dur="500" fill="hold"/>
                                        <p:tgtEl>
                                          <p:spTgt spid="181254"/>
                                        </p:tgtEl>
                                        <p:attrNameLst>
                                          <p:attrName>ppt_x</p:attrName>
                                        </p:attrNameLst>
                                      </p:cBhvr>
                                      <p:tavLst>
                                        <p:tav tm="0">
                                          <p:val>
                                            <p:strVal val="1+#ppt_w/2"/>
                                          </p:val>
                                        </p:tav>
                                        <p:tav tm="100000">
                                          <p:val>
                                            <p:strVal val="#ppt_x"/>
                                          </p:val>
                                        </p:tav>
                                      </p:tavLst>
                                    </p:anim>
                                    <p:anim calcmode="lin" valueType="num">
                                      <p:cBhvr additive="base">
                                        <p:cTn id="28" dur="500" fill="hold"/>
                                        <p:tgtEl>
                                          <p:spTgt spid="1812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autoUpdateAnimBg="0"/>
      <p:bldP spid="181254" grpId="0" animBg="1" autoUpdateAnimBg="0"/>
      <p:bldP spid="181255" grpId="0" animBg="1" autoUpdateAnimBg="0"/>
      <p:bldP spid="181256" grpId="0" animBg="1"/>
      <p:bldP spid="18125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5" name="Rectangle 3"/>
          <p:cNvSpPr>
            <a:spLocks noGrp="1" noChangeArrowheads="1"/>
          </p:cNvSpPr>
          <p:nvPr>
            <p:ph type="body" idx="1"/>
          </p:nvPr>
        </p:nvSpPr>
        <p:spPr>
          <a:xfrm>
            <a:off x="381000" y="381000"/>
            <a:ext cx="8382000" cy="5410200"/>
          </a:xfrm>
        </p:spPr>
        <p:txBody>
          <a:bodyPr/>
          <a:lstStyle/>
          <a:p>
            <a:pPr>
              <a:lnSpc>
                <a:spcPct val="90000"/>
              </a:lnSpc>
              <a:buFont typeface="Wingdings" panose="05000000000000000000" pitchFamily="2" charset="2"/>
              <a:buNone/>
            </a:pPr>
            <a:r>
              <a:rPr lang="en-US" altLang="zh-CN" sz="3600" dirty="0">
                <a:latin typeface="Times New Roman" panose="02020603050405020304" charset="0"/>
                <a:cs typeface="Times New Roman" panose="02020603050405020304" charset="0"/>
              </a:rPr>
              <a:t> 3</a:t>
            </a:r>
            <a:r>
              <a:rPr lang="zh-CN" altLang="en-US" sz="3600" dirty="0">
                <a:latin typeface="Times New Roman" panose="02020603050405020304" charset="0"/>
                <a:cs typeface="Times New Roman" panose="02020603050405020304" charset="0"/>
              </a:rPr>
              <a:t>。</a:t>
            </a:r>
            <a:r>
              <a:rPr lang="zh-CN" altLang="en-US" sz="3600" dirty="0">
                <a:latin typeface="宋体" panose="02010600030101010101" pitchFamily="2" charset="-122"/>
              </a:rPr>
              <a:t>程序的充分性要求：</a:t>
            </a:r>
            <a:endParaRPr lang="zh-CN" altLang="en-US" sz="3600" dirty="0">
              <a:latin typeface="宋体" panose="02010600030101010101" pitchFamily="2" charset="-122"/>
            </a:endParaRPr>
          </a:p>
          <a:p>
            <a:pPr>
              <a:lnSpc>
                <a:spcPct val="90000"/>
              </a:lnSpc>
              <a:buFont typeface="Wingdings" panose="05000000000000000000" pitchFamily="2" charset="2"/>
              <a:buNone/>
            </a:pPr>
            <a:r>
              <a:rPr lang="en-US" altLang="zh-CN" sz="3600" dirty="0">
                <a:latin typeface="宋体" panose="02010600030101010101" pitchFamily="2" charset="-122"/>
              </a:rPr>
              <a:t>a)</a:t>
            </a:r>
            <a:r>
              <a:rPr lang="en-US" altLang="zh-CN" sz="3600" dirty="0">
                <a:latin typeface="Times New Roman" panose="02020603050405020304" charset="0"/>
                <a:cs typeface="Times New Roman" panose="02020603050405020304" charset="0"/>
              </a:rPr>
              <a:t>   </a:t>
            </a:r>
            <a:r>
              <a:rPr lang="zh-CN" altLang="en-US" sz="3600" dirty="0">
                <a:latin typeface="宋体" panose="02010600030101010101" pitchFamily="2" charset="-122"/>
              </a:rPr>
              <a:t>常规活动：</a:t>
            </a:r>
            <a:r>
              <a:rPr lang="zh-CN" altLang="en-US" dirty="0">
                <a:solidFill>
                  <a:schemeClr val="accent1"/>
                </a:solidFill>
                <a:latin typeface="宋体" panose="02010600030101010101" pitchFamily="2" charset="-122"/>
              </a:rPr>
              <a:t>生产、开停机、例行检修活动</a:t>
            </a:r>
            <a:r>
              <a:rPr lang="zh-CN" altLang="en-US" sz="2800" dirty="0">
                <a:solidFill>
                  <a:schemeClr val="accent1"/>
                </a:solidFill>
                <a:latin typeface="宋体" panose="02010600030101010101" pitchFamily="2" charset="-122"/>
              </a:rPr>
              <a:t>，</a:t>
            </a:r>
            <a:endParaRPr lang="zh-CN" altLang="en-US" sz="2800" dirty="0">
              <a:solidFill>
                <a:schemeClr val="accent1"/>
              </a:solidFill>
              <a:latin typeface="宋体" panose="02010600030101010101" pitchFamily="2" charset="-122"/>
            </a:endParaRPr>
          </a:p>
          <a:p>
            <a:pPr>
              <a:lnSpc>
                <a:spcPct val="90000"/>
              </a:lnSpc>
              <a:buFont typeface="Wingdings" panose="05000000000000000000" pitchFamily="2" charset="2"/>
              <a:buNone/>
            </a:pPr>
            <a:r>
              <a:rPr lang="en-US" altLang="zh-CN" sz="3600" dirty="0">
                <a:latin typeface="宋体" panose="02010600030101010101" pitchFamily="2" charset="-122"/>
              </a:rPr>
              <a:t>b)</a:t>
            </a:r>
            <a:r>
              <a:rPr lang="en-US" altLang="zh-CN" sz="3600" dirty="0">
                <a:latin typeface="Times New Roman" panose="02020603050405020304" charset="0"/>
                <a:cs typeface="Times New Roman" panose="02020603050405020304" charset="0"/>
              </a:rPr>
              <a:t>    </a:t>
            </a:r>
            <a:r>
              <a:rPr lang="zh-CN" altLang="en-US" sz="3600" dirty="0">
                <a:latin typeface="宋体" panose="02010600030101010101" pitchFamily="2" charset="-122"/>
              </a:rPr>
              <a:t>非常规活动： </a:t>
            </a:r>
            <a:r>
              <a:rPr lang="zh-CN" altLang="en-US" dirty="0">
                <a:solidFill>
                  <a:schemeClr val="accent1"/>
                </a:solidFill>
                <a:latin typeface="宋体" panose="02010600030101010101" pitchFamily="2" charset="-122"/>
              </a:rPr>
              <a:t>开停机、例行检修期间异常情况</a:t>
            </a:r>
            <a:r>
              <a:rPr lang="en-US" altLang="zh-CN" dirty="0">
                <a:solidFill>
                  <a:schemeClr val="accent1"/>
                </a:solidFill>
                <a:latin typeface="宋体" panose="02010600030101010101" pitchFamily="2" charset="-122"/>
              </a:rPr>
              <a:t>,</a:t>
            </a:r>
            <a:r>
              <a:rPr lang="zh-CN" altLang="en-US" dirty="0">
                <a:solidFill>
                  <a:schemeClr val="accent1"/>
                </a:solidFill>
                <a:latin typeface="宋体" panose="02010600030101010101" pitchFamily="2" charset="-122"/>
              </a:rPr>
              <a:t>临时抢修、毒物泄漏、火灾、台风、洪水等情况</a:t>
            </a:r>
            <a:endParaRPr lang="zh-CN" altLang="en-US" dirty="0">
              <a:solidFill>
                <a:schemeClr val="accent1"/>
              </a:solidFill>
              <a:latin typeface="宋体" panose="02010600030101010101" pitchFamily="2" charset="-122"/>
            </a:endParaRPr>
          </a:p>
          <a:p>
            <a:pPr>
              <a:lnSpc>
                <a:spcPct val="90000"/>
              </a:lnSpc>
              <a:buFont typeface="Wingdings" panose="05000000000000000000" pitchFamily="2" charset="2"/>
              <a:buNone/>
            </a:pPr>
            <a:r>
              <a:rPr lang="en-US" altLang="zh-CN" sz="3600" dirty="0">
                <a:latin typeface="宋体" panose="02010600030101010101" pitchFamily="2" charset="-122"/>
              </a:rPr>
              <a:t>c)</a:t>
            </a:r>
            <a:r>
              <a:rPr lang="en-US" altLang="zh-CN" sz="3600" dirty="0">
                <a:latin typeface="Times New Roman" panose="02020603050405020304" charset="0"/>
                <a:cs typeface="Times New Roman" panose="02020603050405020304" charset="0"/>
              </a:rPr>
              <a:t>     </a:t>
            </a:r>
            <a:r>
              <a:rPr lang="zh-CN" altLang="en-US" sz="3600" dirty="0">
                <a:latin typeface="宋体" panose="02010600030101010101" pitchFamily="2" charset="-122"/>
              </a:rPr>
              <a:t>所有进入作业场所人员的活动：</a:t>
            </a:r>
            <a:r>
              <a:rPr lang="zh-CN" altLang="en-US" dirty="0">
                <a:solidFill>
                  <a:schemeClr val="accent1"/>
                </a:solidFill>
                <a:latin typeface="宋体" panose="02010600030101010101" pitchFamily="2" charset="-122"/>
              </a:rPr>
              <a:t>包括员工、合同方、访问者等</a:t>
            </a:r>
            <a:endParaRPr lang="zh-CN" altLang="en-US" dirty="0">
              <a:solidFill>
                <a:schemeClr val="accent1"/>
              </a:solidFill>
              <a:latin typeface="宋体" panose="02010600030101010101" pitchFamily="2" charset="-122"/>
            </a:endParaRPr>
          </a:p>
          <a:p>
            <a:pPr>
              <a:lnSpc>
                <a:spcPct val="90000"/>
              </a:lnSpc>
              <a:buFont typeface="Wingdings" panose="05000000000000000000" pitchFamily="2" charset="2"/>
              <a:buNone/>
            </a:pPr>
            <a:r>
              <a:rPr lang="en-US" altLang="zh-CN" sz="3600" dirty="0">
                <a:latin typeface="宋体" panose="02010600030101010101" pitchFamily="2" charset="-122"/>
              </a:rPr>
              <a:t>d</a:t>
            </a:r>
            <a:r>
              <a:rPr lang="zh-CN" altLang="en-US" sz="3600" dirty="0">
                <a:latin typeface="宋体" panose="02010600030101010101" pitchFamily="2" charset="-122"/>
              </a:rPr>
              <a:t>）作业场所内的设施：</a:t>
            </a:r>
            <a:r>
              <a:rPr lang="zh-CN" altLang="en-US" dirty="0">
                <a:solidFill>
                  <a:schemeClr val="accent1"/>
                </a:solidFill>
                <a:latin typeface="宋体" panose="02010600030101010101" pitchFamily="2" charset="-122"/>
              </a:rPr>
              <a:t>建筑物、装置、设备、车辆及租赁设施。</a:t>
            </a:r>
            <a:r>
              <a:rPr lang="zh-CN" altLang="en-US" dirty="0">
                <a:solidFill>
                  <a:schemeClr val="accent1"/>
                </a:solidFill>
              </a:rPr>
              <a:t> </a:t>
            </a:r>
            <a:endParaRPr lang="zh-CN" altLang="en-US" dirty="0">
              <a:solidFill>
                <a:schemeClr val="accent1"/>
              </a:solidFill>
            </a:endParaRPr>
          </a:p>
          <a:p>
            <a:pPr>
              <a:lnSpc>
                <a:spcPct val="90000"/>
              </a:lnSpc>
              <a:buFont typeface="Wingdings" panose="05000000000000000000" pitchFamily="2" charset="2"/>
              <a:buNone/>
            </a:pPr>
            <a:endParaRPr lang="en-US" altLang="zh-CN"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CCFFFF"/>
            </a:gs>
            <a:gs pos="100000">
              <a:srgbClr val="CCFFFF">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a:xfrm>
            <a:off x="685800" y="1187799"/>
            <a:ext cx="7772400" cy="4955845"/>
          </a:xfrm>
        </p:spPr>
        <p:txBody>
          <a:bodyPr>
            <a:spAutoFit/>
          </a:bodyPr>
          <a:lstStyle/>
          <a:p>
            <a:br>
              <a:rPr lang="en-US" altLang="zh-CN" sz="2800" b="1" dirty="0">
                <a:solidFill>
                  <a:srgbClr val="FF3300"/>
                </a:solidFill>
              </a:rPr>
            </a:br>
            <a:r>
              <a:rPr lang="en-US" altLang="zh-CN" sz="2800" b="1" dirty="0"/>
              <a:t>    </a:t>
            </a:r>
            <a:r>
              <a:rPr lang="en-US" altLang="zh-CN" sz="3200" b="1" dirty="0" smtClean="0">
                <a:solidFill>
                  <a:srgbClr val="0000FF"/>
                </a:solidFill>
                <a:effectLst/>
                <a:latin typeface="宋体" panose="02010600030101010101" pitchFamily="2" charset="-122"/>
              </a:rPr>
              <a:t>b</a:t>
            </a:r>
            <a:r>
              <a:rPr lang="en-US" altLang="zh-CN" sz="3200" b="1" dirty="0">
                <a:solidFill>
                  <a:srgbClr val="0000FF"/>
                </a:solidFill>
                <a:effectLst/>
                <a:latin typeface="宋体" panose="02010600030101010101" pitchFamily="2" charset="-122"/>
              </a:rPr>
              <a:t>)  </a:t>
            </a:r>
            <a:r>
              <a:rPr lang="zh-CN" altLang="en-US" sz="3200" b="1" dirty="0">
                <a:solidFill>
                  <a:srgbClr val="0000FF"/>
                </a:solidFill>
                <a:effectLst/>
                <a:latin typeface="宋体" panose="02010600030101010101" pitchFamily="2" charset="-122"/>
              </a:rPr>
              <a:t>全球每年死于工伤事故和职业病人数约为</a:t>
            </a:r>
            <a:r>
              <a:rPr lang="en-US" altLang="zh-CN" sz="3200" b="1" dirty="0">
                <a:solidFill>
                  <a:srgbClr val="0000FF"/>
                </a:solidFill>
                <a:effectLst/>
                <a:latin typeface="宋体" panose="02010600030101010101" pitchFamily="2" charset="-122"/>
              </a:rPr>
              <a:t>110</a:t>
            </a:r>
            <a:r>
              <a:rPr lang="zh-CN" altLang="en-US" sz="3200" b="1" dirty="0">
                <a:solidFill>
                  <a:srgbClr val="0000FF"/>
                </a:solidFill>
                <a:effectLst/>
                <a:latin typeface="宋体" panose="02010600030101010101" pitchFamily="2" charset="-122"/>
              </a:rPr>
              <a:t>万</a:t>
            </a:r>
            <a:r>
              <a:rPr lang="en-US" altLang="zh-CN" sz="3200" b="1" dirty="0">
                <a:solidFill>
                  <a:srgbClr val="0000FF"/>
                </a:solidFill>
                <a:effectLst/>
                <a:latin typeface="宋体" panose="02010600030101010101" pitchFamily="2" charset="-122"/>
              </a:rPr>
              <a:t>(</a:t>
            </a:r>
            <a:r>
              <a:rPr lang="zh-CN" altLang="en-US" sz="3200" b="1" dirty="0">
                <a:solidFill>
                  <a:srgbClr val="0000FF"/>
                </a:solidFill>
                <a:effectLst/>
                <a:latin typeface="宋体" panose="02010600030101010101" pitchFamily="2" charset="-122"/>
              </a:rPr>
              <a:t>职业病占</a:t>
            </a:r>
            <a:r>
              <a:rPr lang="en-US" altLang="zh-CN" sz="3200" b="1" dirty="0">
                <a:solidFill>
                  <a:srgbClr val="0000FF"/>
                </a:solidFill>
                <a:effectLst/>
                <a:latin typeface="宋体" panose="02010600030101010101" pitchFamily="2" charset="-122"/>
              </a:rPr>
              <a:t>1/4)</a:t>
            </a:r>
            <a:r>
              <a:rPr lang="zh-CN" altLang="en-US" sz="3200" b="1" dirty="0">
                <a:solidFill>
                  <a:srgbClr val="0000FF"/>
                </a:solidFill>
                <a:effectLst/>
                <a:latin typeface="宋体" panose="02010600030101010101" pitchFamily="2" charset="-122"/>
              </a:rPr>
              <a:t>。这高于每年交通事故死亡</a:t>
            </a:r>
            <a:r>
              <a:rPr lang="en-US" altLang="zh-CN" sz="3200" b="1" dirty="0">
                <a:solidFill>
                  <a:srgbClr val="0000FF"/>
                </a:solidFill>
                <a:effectLst/>
                <a:latin typeface="宋体" panose="02010600030101010101" pitchFamily="2" charset="-122"/>
              </a:rPr>
              <a:t>99</a:t>
            </a:r>
            <a:r>
              <a:rPr lang="zh-CN" altLang="en-US" sz="3200" b="1" dirty="0">
                <a:solidFill>
                  <a:srgbClr val="0000FF"/>
                </a:solidFill>
                <a:effectLst/>
                <a:latin typeface="宋体" panose="02010600030101010101" pitchFamily="2" charset="-122"/>
              </a:rPr>
              <a:t>万人、暴力死亡</a:t>
            </a:r>
            <a:r>
              <a:rPr lang="en-US" altLang="zh-CN" sz="3200" b="1" dirty="0">
                <a:solidFill>
                  <a:srgbClr val="0000FF"/>
                </a:solidFill>
                <a:effectLst/>
                <a:latin typeface="宋体" panose="02010600030101010101" pitchFamily="2" charset="-122"/>
              </a:rPr>
              <a:t>56.3</a:t>
            </a:r>
            <a:r>
              <a:rPr lang="zh-CN" altLang="en-US" sz="3200" b="1" dirty="0">
                <a:solidFill>
                  <a:srgbClr val="0000FF"/>
                </a:solidFill>
                <a:effectLst/>
                <a:latin typeface="宋体" panose="02010600030101010101" pitchFamily="2" charset="-122"/>
              </a:rPr>
              <a:t>万人、局部战争死亡</a:t>
            </a:r>
            <a:r>
              <a:rPr lang="en-US" altLang="zh-CN" sz="3200" b="1" dirty="0">
                <a:solidFill>
                  <a:srgbClr val="0000FF"/>
                </a:solidFill>
                <a:effectLst/>
                <a:latin typeface="宋体" panose="02010600030101010101" pitchFamily="2" charset="-122"/>
              </a:rPr>
              <a:t>50.2</a:t>
            </a:r>
            <a:r>
              <a:rPr lang="zh-CN" altLang="en-US" sz="3200" b="1" dirty="0">
                <a:solidFill>
                  <a:srgbClr val="0000FF"/>
                </a:solidFill>
                <a:effectLst/>
                <a:latin typeface="宋体" panose="02010600030101010101" pitchFamily="2" charset="-122"/>
              </a:rPr>
              <a:t>万人和爱滋病死亡</a:t>
            </a:r>
            <a:r>
              <a:rPr lang="en-US" altLang="zh-CN" sz="3200" b="1" dirty="0">
                <a:solidFill>
                  <a:srgbClr val="0000FF"/>
                </a:solidFill>
                <a:effectLst/>
                <a:latin typeface="宋体" panose="02010600030101010101" pitchFamily="2" charset="-122"/>
              </a:rPr>
              <a:t>31.2</a:t>
            </a:r>
            <a:r>
              <a:rPr lang="zh-CN" altLang="en-US" sz="3200" b="1" dirty="0">
                <a:solidFill>
                  <a:srgbClr val="0000FF"/>
                </a:solidFill>
                <a:effectLst/>
                <a:latin typeface="宋体" panose="02010600030101010101" pitchFamily="2" charset="-122"/>
              </a:rPr>
              <a:t>万人。</a:t>
            </a:r>
            <a:br>
              <a:rPr lang="zh-CN" altLang="en-US" sz="3200" b="1" dirty="0">
                <a:solidFill>
                  <a:srgbClr val="0000FF"/>
                </a:solidFill>
                <a:effectLst/>
                <a:latin typeface="宋体" panose="02010600030101010101" pitchFamily="2" charset="-122"/>
              </a:rPr>
            </a:br>
            <a:br>
              <a:rPr lang="zh-CN" altLang="en-US" sz="3200" b="1" dirty="0">
                <a:solidFill>
                  <a:srgbClr val="0000FF"/>
                </a:solidFill>
                <a:effectLst/>
                <a:latin typeface="宋体" panose="02010600030101010101" pitchFamily="2" charset="-122"/>
              </a:rPr>
            </a:br>
            <a:r>
              <a:rPr lang="zh-CN" altLang="en-US" sz="3200" b="1" dirty="0" smtClean="0">
                <a:solidFill>
                  <a:srgbClr val="0000FF"/>
                </a:solidFill>
                <a:effectLst/>
                <a:latin typeface="宋体" panose="02010600030101010101" pitchFamily="2" charset="-122"/>
              </a:rPr>
              <a:t>  </a:t>
            </a:r>
            <a:r>
              <a:rPr lang="en-US" altLang="zh-CN" sz="3200" b="1" dirty="0" smtClean="0">
                <a:solidFill>
                  <a:srgbClr val="0000FF"/>
                </a:solidFill>
                <a:effectLst/>
                <a:latin typeface="宋体" panose="02010600030101010101" pitchFamily="2" charset="-122"/>
              </a:rPr>
              <a:t>c) </a:t>
            </a:r>
            <a:r>
              <a:rPr lang="zh-CN" altLang="en-US" sz="3200" b="1" dirty="0">
                <a:solidFill>
                  <a:srgbClr val="0000FF"/>
                </a:solidFill>
                <a:effectLst/>
                <a:latin typeface="宋体" panose="02010600030101010101" pitchFamily="2" charset="-122"/>
              </a:rPr>
              <a:t>初步估算每天有</a:t>
            </a:r>
            <a:r>
              <a:rPr lang="en-US" altLang="zh-CN" sz="3200" b="1" dirty="0">
                <a:solidFill>
                  <a:srgbClr val="0000FF"/>
                </a:solidFill>
                <a:effectLst/>
                <a:latin typeface="宋体" panose="02010600030101010101" pitchFamily="2" charset="-122"/>
              </a:rPr>
              <a:t>3000</a:t>
            </a:r>
            <a:r>
              <a:rPr lang="zh-CN" altLang="en-US" sz="3200" b="1" dirty="0">
                <a:solidFill>
                  <a:srgbClr val="0000FF"/>
                </a:solidFill>
                <a:effectLst/>
                <a:latin typeface="宋体" panose="02010600030101010101" pitchFamily="2" charset="-122"/>
              </a:rPr>
              <a:t>人死于工作，</a:t>
            </a:r>
            <a:r>
              <a:rPr lang="en-US" altLang="zh-CN" sz="3200" b="1" dirty="0">
                <a:solidFill>
                  <a:srgbClr val="0000FF"/>
                </a:solidFill>
                <a:effectLst/>
                <a:latin typeface="宋体" panose="02010600030101010101" pitchFamily="2" charset="-122"/>
              </a:rPr>
              <a:t>ILO</a:t>
            </a:r>
            <a:r>
              <a:rPr lang="zh-CN" altLang="en-US" sz="3200" b="1" dirty="0">
                <a:solidFill>
                  <a:srgbClr val="0000FF"/>
                </a:solidFill>
                <a:effectLst/>
                <a:latin typeface="宋体" panose="02010600030101010101" pitchFamily="2" charset="-122"/>
              </a:rPr>
              <a:t>估计劳动疾病到</a:t>
            </a:r>
            <a:r>
              <a:rPr lang="en-US" altLang="zh-CN" sz="3200" b="1" dirty="0">
                <a:solidFill>
                  <a:srgbClr val="0000FF"/>
                </a:solidFill>
                <a:effectLst/>
                <a:latin typeface="宋体" panose="02010600030101010101" pitchFamily="2" charset="-122"/>
              </a:rPr>
              <a:t>2020</a:t>
            </a:r>
            <a:r>
              <a:rPr lang="zh-CN" altLang="en-US" sz="3200" b="1" dirty="0">
                <a:solidFill>
                  <a:srgbClr val="0000FF"/>
                </a:solidFill>
                <a:effectLst/>
                <a:latin typeface="宋体" panose="02010600030101010101" pitchFamily="2" charset="-122"/>
              </a:rPr>
              <a:t>年将翻一番</a:t>
            </a:r>
            <a:br>
              <a:rPr lang="zh-CN" altLang="en-US" sz="3200" b="1" dirty="0">
                <a:solidFill>
                  <a:srgbClr val="0000FF"/>
                </a:solidFill>
                <a:effectLst/>
                <a:latin typeface="宋体" panose="02010600030101010101" pitchFamily="2" charset="-122"/>
              </a:rPr>
            </a:br>
            <a:endParaRPr lang="zh-CN" altLang="en-US" sz="3200" b="1" dirty="0">
              <a:solidFill>
                <a:srgbClr val="0000FF"/>
              </a:solidFill>
              <a:effectLst/>
              <a:latin typeface="宋体" panose="02010600030101010101" pitchFamily="2" charset="-122"/>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144000" y="381000"/>
            <a:ext cx="8856000" cy="5856288"/>
          </a:xfrm>
        </p:spPr>
        <p:txBody>
          <a:bodyPr/>
          <a:lstStyle/>
          <a:p>
            <a:pPr marL="0" indent="0">
              <a:lnSpc>
                <a:spcPct val="130000"/>
              </a:lnSpc>
              <a:buFont typeface="Wingdings" panose="05000000000000000000" pitchFamily="2" charset="2"/>
              <a:buNone/>
            </a:pPr>
            <a:r>
              <a:rPr lang="en-US" altLang="zh-CN" sz="2800" dirty="0">
                <a:solidFill>
                  <a:srgbClr val="FFFF99"/>
                </a:solidFill>
                <a:latin typeface="楷体_GB2312" pitchFamily="49" charset="-122"/>
              </a:rPr>
              <a:t>4</a:t>
            </a:r>
            <a:r>
              <a:rPr lang="zh-CN" altLang="en-US" sz="2800" dirty="0">
                <a:solidFill>
                  <a:srgbClr val="FFFF99"/>
                </a:solidFill>
                <a:latin typeface="楷体_GB2312" pitchFamily="49" charset="-122"/>
              </a:rPr>
              <a:t>。 </a:t>
            </a:r>
            <a:r>
              <a:rPr lang="zh-CN" altLang="en-US" sz="2800" dirty="0">
                <a:solidFill>
                  <a:srgbClr val="FFFF99"/>
                </a:solidFill>
                <a:latin typeface="宋体" panose="02010600030101010101" pitchFamily="2" charset="-122"/>
              </a:rPr>
              <a:t>评价方法</a:t>
            </a:r>
            <a:endParaRPr lang="zh-CN" altLang="en-US" sz="2800" dirty="0">
              <a:solidFill>
                <a:srgbClr val="FFFF99"/>
              </a:solidFill>
              <a:latin typeface="宋体" panose="02010600030101010101" pitchFamily="2" charset="-122"/>
            </a:endParaRPr>
          </a:p>
          <a:p>
            <a:pPr marL="0" indent="0">
              <a:lnSpc>
                <a:spcPct val="130000"/>
              </a:lnSpc>
              <a:buFont typeface="Wingdings" panose="05000000000000000000" pitchFamily="2" charset="2"/>
              <a:buNone/>
            </a:pPr>
            <a:r>
              <a:rPr lang="en-US" altLang="zh-CN" sz="2800" dirty="0">
                <a:solidFill>
                  <a:srgbClr val="FFFF99"/>
                </a:solidFill>
                <a:latin typeface="宋体" panose="02010600030101010101" pitchFamily="2" charset="-122"/>
              </a:rPr>
              <a:t>a)</a:t>
            </a:r>
            <a:r>
              <a:rPr lang="en-US" altLang="zh-CN" sz="2800" dirty="0">
                <a:solidFill>
                  <a:srgbClr val="FFFF99"/>
                </a:solidFill>
                <a:latin typeface="Times New Roman" panose="02020603050405020304" charset="0"/>
                <a:cs typeface="Times New Roman" panose="02020603050405020304" charset="0"/>
              </a:rPr>
              <a:t>    </a:t>
            </a:r>
            <a:r>
              <a:rPr lang="zh-CN" altLang="en-US" sz="2800" dirty="0">
                <a:solidFill>
                  <a:srgbClr val="FFFF99"/>
                </a:solidFill>
                <a:latin typeface="宋体" panose="02010600030101010101" pitchFamily="2" charset="-122"/>
              </a:rPr>
              <a:t>评价方法的选择必须确保是</a:t>
            </a:r>
            <a:r>
              <a:rPr lang="zh-CN" altLang="en-US" sz="2800" dirty="0">
                <a:solidFill>
                  <a:srgbClr val="00FF00"/>
                </a:solidFill>
                <a:latin typeface="宋体" panose="02010600030101010101" pitchFamily="2" charset="-122"/>
              </a:rPr>
              <a:t>主动的</a:t>
            </a:r>
            <a:endParaRPr lang="zh-CN" altLang="en-US" sz="2800" dirty="0">
              <a:solidFill>
                <a:srgbClr val="00FF00"/>
              </a:solidFill>
              <a:latin typeface="宋体" panose="02010600030101010101" pitchFamily="2" charset="-122"/>
            </a:endParaRPr>
          </a:p>
          <a:p>
            <a:pPr marL="0" indent="0">
              <a:lnSpc>
                <a:spcPct val="130000"/>
              </a:lnSpc>
              <a:buFont typeface="Wingdings" panose="05000000000000000000" pitchFamily="2" charset="2"/>
              <a:buNone/>
            </a:pPr>
            <a:r>
              <a:rPr lang="en-US" altLang="zh-CN" sz="2800" dirty="0">
                <a:solidFill>
                  <a:srgbClr val="FFFF99"/>
                </a:solidFill>
                <a:latin typeface="宋体" panose="02010600030101010101" pitchFamily="2" charset="-122"/>
              </a:rPr>
              <a:t>b)</a:t>
            </a:r>
            <a:r>
              <a:rPr lang="en-US" altLang="zh-CN" sz="2800" dirty="0">
                <a:solidFill>
                  <a:srgbClr val="FFFF99"/>
                </a:solidFill>
                <a:latin typeface="Times New Roman" panose="02020603050405020304" charset="0"/>
                <a:cs typeface="Times New Roman" panose="02020603050405020304" charset="0"/>
              </a:rPr>
              <a:t>    </a:t>
            </a:r>
            <a:r>
              <a:rPr lang="zh-CN" altLang="en-US" sz="2800" dirty="0">
                <a:solidFill>
                  <a:srgbClr val="FFFF99"/>
                </a:solidFill>
                <a:latin typeface="宋体" panose="02010600030101010101" pitchFamily="2" charset="-122"/>
              </a:rPr>
              <a:t>选择的方法能规定风险</a:t>
            </a:r>
            <a:r>
              <a:rPr lang="zh-CN" altLang="en-US" sz="2800" dirty="0">
                <a:solidFill>
                  <a:srgbClr val="00FF00"/>
                </a:solidFill>
                <a:latin typeface="宋体" panose="02010600030101010101" pitchFamily="2" charset="-122"/>
              </a:rPr>
              <a:t>分级</a:t>
            </a:r>
            <a:r>
              <a:rPr lang="zh-CN" altLang="en-US" sz="2800" dirty="0">
                <a:solidFill>
                  <a:schemeClr val="accent2"/>
                </a:solidFill>
                <a:latin typeface="宋体" panose="02010600030101010101" pitchFamily="2" charset="-122"/>
              </a:rPr>
              <a:t>（至少分出可、否承受）</a:t>
            </a:r>
            <a:endParaRPr lang="zh-CN" altLang="en-US" sz="2800" dirty="0">
              <a:solidFill>
                <a:schemeClr val="accent2"/>
              </a:solidFill>
              <a:latin typeface="宋体" panose="02010600030101010101" pitchFamily="2" charset="-122"/>
            </a:endParaRPr>
          </a:p>
          <a:p>
            <a:pPr marL="0" indent="0">
              <a:lnSpc>
                <a:spcPct val="130000"/>
              </a:lnSpc>
              <a:buFont typeface="Wingdings" panose="05000000000000000000" pitchFamily="2" charset="2"/>
              <a:buNone/>
            </a:pPr>
            <a:r>
              <a:rPr lang="en-US" altLang="zh-CN" sz="2800" dirty="0">
                <a:solidFill>
                  <a:srgbClr val="FFFF99"/>
                </a:solidFill>
                <a:latin typeface="宋体" panose="02010600030101010101" pitchFamily="2" charset="-122"/>
              </a:rPr>
              <a:t>c)</a:t>
            </a:r>
            <a:r>
              <a:rPr lang="en-US" altLang="zh-CN" sz="2800" dirty="0">
                <a:solidFill>
                  <a:srgbClr val="FFFF99"/>
                </a:solidFill>
                <a:latin typeface="Times New Roman" panose="02020603050405020304" charset="0"/>
                <a:cs typeface="Times New Roman" panose="02020603050405020304" charset="0"/>
              </a:rPr>
              <a:t>    </a:t>
            </a:r>
            <a:r>
              <a:rPr lang="zh-CN" altLang="en-US" sz="2800" dirty="0">
                <a:solidFill>
                  <a:srgbClr val="FFFF99"/>
                </a:solidFill>
                <a:latin typeface="宋体" panose="02010600030101010101" pitchFamily="2" charset="-122"/>
              </a:rPr>
              <a:t>方法要与生产实际、控制能力相适应</a:t>
            </a:r>
            <a:endParaRPr lang="zh-CN" altLang="en-US" sz="2800" dirty="0">
              <a:solidFill>
                <a:srgbClr val="FFFF99"/>
              </a:solidFill>
              <a:latin typeface="宋体" panose="02010600030101010101" pitchFamily="2" charset="-122"/>
            </a:endParaRPr>
          </a:p>
          <a:p>
            <a:pPr marL="0" indent="0">
              <a:lnSpc>
                <a:spcPct val="130000"/>
              </a:lnSpc>
              <a:buFont typeface="Wingdings" panose="05000000000000000000" pitchFamily="2" charset="2"/>
              <a:buNone/>
            </a:pPr>
            <a:r>
              <a:rPr lang="en-US" altLang="zh-CN" sz="2800" dirty="0">
                <a:solidFill>
                  <a:srgbClr val="FFFF99"/>
                </a:solidFill>
                <a:latin typeface="宋体" panose="02010600030101010101" pitchFamily="2" charset="-122"/>
              </a:rPr>
              <a:t>d)</a:t>
            </a:r>
            <a:r>
              <a:rPr lang="en-US" altLang="zh-CN" sz="2800" dirty="0">
                <a:solidFill>
                  <a:srgbClr val="FFFF99"/>
                </a:solidFill>
                <a:latin typeface="Times New Roman" panose="02020603050405020304" charset="0"/>
                <a:cs typeface="Times New Roman" panose="02020603050405020304" charset="0"/>
              </a:rPr>
              <a:t>    </a:t>
            </a:r>
            <a:r>
              <a:rPr lang="zh-CN" altLang="en-US" sz="2800" dirty="0">
                <a:solidFill>
                  <a:schemeClr val="accent2"/>
                </a:solidFill>
                <a:latin typeface="宋体" panose="02010600030101010101" pitchFamily="2" charset="-122"/>
              </a:rPr>
              <a:t>方法为确定</a:t>
            </a:r>
            <a:r>
              <a:rPr lang="zh-CN" altLang="en-US" sz="2800" dirty="0">
                <a:solidFill>
                  <a:srgbClr val="00FF00"/>
                </a:solidFill>
                <a:latin typeface="宋体" panose="02010600030101010101" pitchFamily="2" charset="-122"/>
              </a:rPr>
              <a:t>设施要求、培训需求</a:t>
            </a:r>
            <a:r>
              <a:rPr lang="zh-CN" altLang="en-US" sz="2800" dirty="0">
                <a:solidFill>
                  <a:schemeClr val="accent2"/>
                </a:solidFill>
                <a:latin typeface="宋体" panose="02010600030101010101" pitchFamily="2" charset="-122"/>
              </a:rPr>
              <a:t>及开展</a:t>
            </a:r>
            <a:r>
              <a:rPr lang="zh-CN" altLang="en-US" sz="2800" dirty="0">
                <a:solidFill>
                  <a:srgbClr val="00FF00"/>
                </a:solidFill>
                <a:latin typeface="宋体" panose="02010600030101010101" pitchFamily="2" charset="-122"/>
              </a:rPr>
              <a:t>运行控制</a:t>
            </a:r>
            <a:r>
              <a:rPr lang="zh-CN" altLang="en-US" sz="2800" dirty="0">
                <a:solidFill>
                  <a:schemeClr val="accent2"/>
                </a:solidFill>
                <a:latin typeface="宋体" panose="02010600030101010101" pitchFamily="2" charset="-122"/>
              </a:rPr>
              <a:t>提供了信息</a:t>
            </a:r>
            <a:endParaRPr lang="zh-CN" altLang="en-US" sz="2800" dirty="0">
              <a:solidFill>
                <a:schemeClr val="accent2"/>
              </a:solidFill>
              <a:latin typeface="宋体" panose="02010600030101010101" pitchFamily="2" charset="-122"/>
            </a:endParaRPr>
          </a:p>
          <a:p>
            <a:pPr marL="0" indent="0">
              <a:lnSpc>
                <a:spcPct val="130000"/>
              </a:lnSpc>
              <a:buFont typeface="Wingdings" panose="05000000000000000000" pitchFamily="2" charset="2"/>
              <a:buNone/>
            </a:pPr>
            <a:r>
              <a:rPr lang="en-US" altLang="zh-CN" sz="2800" dirty="0">
                <a:solidFill>
                  <a:srgbClr val="FFFF99"/>
                </a:solidFill>
                <a:latin typeface="宋体" panose="02010600030101010101" pitchFamily="2" charset="-122"/>
              </a:rPr>
              <a:t>e)</a:t>
            </a:r>
            <a:r>
              <a:rPr lang="en-US" altLang="zh-CN" sz="2800" dirty="0">
                <a:solidFill>
                  <a:srgbClr val="FFFF99"/>
                </a:solidFill>
                <a:latin typeface="Times New Roman" panose="02020603050405020304" charset="0"/>
                <a:cs typeface="Times New Roman" panose="02020603050405020304" charset="0"/>
              </a:rPr>
              <a:t>    </a:t>
            </a:r>
            <a:r>
              <a:rPr lang="zh-CN" altLang="en-US" sz="2800" dirty="0">
                <a:solidFill>
                  <a:srgbClr val="FFFF99"/>
                </a:solidFill>
                <a:latin typeface="宋体" panose="02010600030101010101" pitchFamily="2" charset="-122"/>
              </a:rPr>
              <a:t>要有必要的</a:t>
            </a:r>
            <a:r>
              <a:rPr lang="zh-CN" altLang="en-US" sz="2800" dirty="0">
                <a:solidFill>
                  <a:srgbClr val="00FF00"/>
                </a:solidFill>
                <a:latin typeface="宋体" panose="02010600030101010101" pitchFamily="2" charset="-122"/>
              </a:rPr>
              <a:t>监视活动</a:t>
            </a:r>
            <a:r>
              <a:rPr lang="zh-CN" altLang="en-US" sz="2800" dirty="0">
                <a:solidFill>
                  <a:srgbClr val="FFFF99"/>
                </a:solidFill>
                <a:latin typeface="宋体" panose="02010600030101010101" pitchFamily="2" charset="-122"/>
              </a:rPr>
              <a:t>，从而保证方法实施的有效</a:t>
            </a:r>
            <a:endParaRPr lang="zh-CN" altLang="en-US" sz="2800" dirty="0">
              <a:solidFill>
                <a:srgbClr val="FFFF99"/>
              </a:solidFill>
              <a:latin typeface="宋体" panose="02010600030101010101" pitchFamily="2" charset="-122"/>
            </a:endParaRPr>
          </a:p>
          <a:p>
            <a:pPr marL="0" indent="0" algn="just">
              <a:lnSpc>
                <a:spcPct val="130000"/>
              </a:lnSpc>
              <a:buFont typeface="Wingdings" panose="05000000000000000000" pitchFamily="2" charset="2"/>
              <a:buNone/>
            </a:pPr>
            <a:endParaRPr lang="zh-CN" altLang="en-US" sz="1600" dirty="0"/>
          </a:p>
          <a:p>
            <a:pPr marL="0" indent="0" algn="just">
              <a:lnSpc>
                <a:spcPct val="150000"/>
              </a:lnSpc>
              <a:buFont typeface="Wingdings" panose="05000000000000000000" pitchFamily="2" charset="2"/>
              <a:buNone/>
            </a:pPr>
            <a:endParaRPr lang="en-US" altLang="zh-CN"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zh-CN" sz="3200" b="1" dirty="0">
                <a:solidFill>
                  <a:srgbClr val="FFFF66"/>
                </a:solidFill>
                <a:latin typeface="宋体" panose="02010600030101010101" pitchFamily="2" charset="-122"/>
              </a:rPr>
              <a:t>    </a:t>
            </a:r>
            <a:r>
              <a:rPr lang="zh-CN" altLang="en-US" sz="3200" b="1" dirty="0">
                <a:solidFill>
                  <a:srgbClr val="FFFF66"/>
                </a:solidFill>
                <a:latin typeface="宋体" panose="02010600030101010101" pitchFamily="2" charset="-122"/>
              </a:rPr>
              <a:t>建立体系的组织，首要任务是进行初始评审，评审内容：</a:t>
            </a:r>
            <a:endParaRPr lang="zh-CN" altLang="en-US" sz="3200" b="1" dirty="0">
              <a:solidFill>
                <a:srgbClr val="FFFF66"/>
              </a:solidFill>
              <a:latin typeface="宋体" panose="02010600030101010101" pitchFamily="2" charset="-122"/>
            </a:endParaRPr>
          </a:p>
        </p:txBody>
      </p:sp>
      <p:sp>
        <p:nvSpPr>
          <p:cNvPr id="229379" name="Rectangle 3"/>
          <p:cNvSpPr>
            <a:spLocks noGrp="1" noChangeArrowheads="1"/>
          </p:cNvSpPr>
          <p:nvPr>
            <p:ph type="body" idx="1"/>
          </p:nvPr>
        </p:nvSpPr>
        <p:spPr/>
        <p:txBody>
          <a:bodyPr/>
          <a:lstStyle/>
          <a:p>
            <a:endParaRPr lang="en-US" altLang="zh-CN">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a)</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法规要求：</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b)</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危险源识别评价和重大风险的确定</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c)</a:t>
            </a:r>
            <a:r>
              <a:rPr lang="en-US" altLang="zh-CN">
                <a:latin typeface="Times New Roman" panose="02020603050405020304" charset="0"/>
                <a:cs typeface="Times New Roman" panose="02020603050405020304" charset="0"/>
              </a:rPr>
              <a:t>     </a:t>
            </a:r>
            <a:r>
              <a:rPr lang="zh-CN" altLang="en-US">
                <a:latin typeface="宋体" panose="02010600030101010101" pitchFamily="2" charset="-122"/>
              </a:rPr>
              <a:t>对所有现行职业健康安全管理活动与程序的审查</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d)</a:t>
            </a:r>
            <a:r>
              <a:rPr lang="zh-CN" altLang="en-US">
                <a:latin typeface="宋体" panose="02010600030101010101" pitchFamily="2" charset="-122"/>
              </a:rPr>
              <a:t>对以往事件事故调查及反馈意见的评价危险源的考虑，</a:t>
            </a:r>
            <a:r>
              <a:rPr lang="zh-CN" altLang="en-US"/>
              <a:t> </a:t>
            </a: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04800" y="304800"/>
            <a:ext cx="8534400" cy="914400"/>
          </a:xfrm>
        </p:spPr>
        <p:txBody>
          <a:bodyPr/>
          <a:lstStyle/>
          <a:p>
            <a:r>
              <a:rPr lang="en-US" altLang="zh-CN" sz="3600">
                <a:solidFill>
                  <a:srgbClr val="FFFF66"/>
                </a:solidFill>
                <a:latin typeface="宋体" panose="02010600030101010101" pitchFamily="2" charset="-122"/>
              </a:rPr>
              <a:t>5</a:t>
            </a:r>
            <a:r>
              <a:rPr lang="zh-CN" altLang="en-US" sz="3600">
                <a:solidFill>
                  <a:srgbClr val="FFFF66"/>
                </a:solidFill>
                <a:latin typeface="宋体" panose="02010600030101010101" pitchFamily="2" charset="-122"/>
              </a:rPr>
              <a:t>、</a:t>
            </a:r>
            <a:r>
              <a:rPr lang="zh-CN" altLang="en-US" sz="3600">
                <a:solidFill>
                  <a:srgbClr val="FFFF66"/>
                </a:solidFill>
                <a:cs typeface="Times New Roman" panose="02020603050405020304" charset="0"/>
              </a:rPr>
              <a:t> </a:t>
            </a:r>
            <a:r>
              <a:rPr lang="zh-CN" altLang="en-US" sz="3600" b="1">
                <a:solidFill>
                  <a:srgbClr val="FFFF66"/>
                </a:solidFill>
                <a:latin typeface="宋体" panose="02010600030101010101" pitchFamily="2" charset="-122"/>
              </a:rPr>
              <a:t>包括三种状态，三个时态和七种类型。</a:t>
            </a:r>
            <a:endParaRPr lang="zh-CN" altLang="en-US" sz="3600" b="1">
              <a:solidFill>
                <a:srgbClr val="FFFF66"/>
              </a:solidFill>
              <a:latin typeface="宋体" panose="02010600030101010101" pitchFamily="2" charset="-122"/>
            </a:endParaRPr>
          </a:p>
        </p:txBody>
      </p:sp>
      <p:sp>
        <p:nvSpPr>
          <p:cNvPr id="230403" name="Rectangle 3"/>
          <p:cNvSpPr>
            <a:spLocks noGrp="1" noChangeArrowheads="1"/>
          </p:cNvSpPr>
          <p:nvPr>
            <p:ph type="body" idx="1"/>
          </p:nvPr>
        </p:nvSpPr>
        <p:spPr>
          <a:xfrm>
            <a:off x="533400" y="1371600"/>
            <a:ext cx="8382000" cy="4962000"/>
          </a:xfrm>
        </p:spPr>
        <p:txBody>
          <a:bodyPr>
            <a:spAutoFit/>
          </a:bodyPr>
          <a:lstStyle/>
          <a:p>
            <a:pPr>
              <a:lnSpc>
                <a:spcPct val="90000"/>
              </a:lnSpc>
            </a:pPr>
            <a:endParaRPr lang="en-US" altLang="zh-CN" sz="2800" dirty="0">
              <a:latin typeface="宋体" panose="02010600030101010101" pitchFamily="2" charset="-122"/>
            </a:endParaRPr>
          </a:p>
          <a:p>
            <a:pPr>
              <a:lnSpc>
                <a:spcPct val="90000"/>
              </a:lnSpc>
              <a:buFont typeface="Wingdings" panose="05000000000000000000" pitchFamily="2" charset="2"/>
              <a:buNone/>
            </a:pPr>
            <a:r>
              <a:rPr lang="en-US" altLang="zh-CN" sz="2800" dirty="0">
                <a:latin typeface="Wingdings" panose="05000000000000000000" pitchFamily="2" charset="2"/>
              </a:rPr>
              <a:t>l</a:t>
            </a:r>
            <a:r>
              <a:rPr lang="en-US" altLang="zh-CN" sz="2800" dirty="0">
                <a:latin typeface="Times New Roman" panose="02020603050405020304" charset="0"/>
                <a:cs typeface="Times New Roman" panose="02020603050405020304" charset="0"/>
              </a:rPr>
              <a:t>  </a:t>
            </a:r>
            <a:r>
              <a:rPr lang="zh-CN" altLang="en-US" sz="2800" dirty="0" smtClean="0">
                <a:latin typeface="宋体" panose="02010600030101010101" pitchFamily="2" charset="-122"/>
              </a:rPr>
              <a:t>三</a:t>
            </a:r>
            <a:r>
              <a:rPr lang="zh-CN" altLang="en-US" sz="2800" dirty="0">
                <a:latin typeface="宋体" panose="02010600030101010101" pitchFamily="2" charset="-122"/>
              </a:rPr>
              <a:t>种状态：正常、异常和紧急状态（如爆炸</a:t>
            </a:r>
            <a:r>
              <a:rPr lang="zh-CN" altLang="en-US" sz="2800" dirty="0" smtClean="0">
                <a:latin typeface="宋体" panose="02010600030101010101" pitchFamily="2" charset="-122"/>
              </a:rPr>
              <a:t>）</a:t>
            </a:r>
            <a:endParaRPr lang="en-US" altLang="zh-CN" sz="2800" dirty="0" smtClean="0">
              <a:latin typeface="宋体" panose="02010600030101010101" pitchFamily="2" charset="-122"/>
            </a:endParaRPr>
          </a:p>
          <a:p>
            <a:pPr>
              <a:lnSpc>
                <a:spcPct val="90000"/>
              </a:lnSpc>
              <a:buFont typeface="Wingdings" panose="05000000000000000000" pitchFamily="2" charset="2"/>
              <a:buNone/>
            </a:pPr>
            <a:endParaRPr lang="zh-CN" altLang="en-US" sz="2800" dirty="0">
              <a:latin typeface="宋体" panose="02010600030101010101" pitchFamily="2" charset="-122"/>
            </a:endParaRPr>
          </a:p>
          <a:p>
            <a:pPr>
              <a:lnSpc>
                <a:spcPct val="90000"/>
              </a:lnSpc>
              <a:buFont typeface="Wingdings" panose="05000000000000000000" pitchFamily="2" charset="2"/>
              <a:buNone/>
            </a:pPr>
            <a:r>
              <a:rPr lang="en-US" altLang="zh-CN" sz="2800" dirty="0">
                <a:latin typeface="Wingdings" panose="05000000000000000000" pitchFamily="2" charset="2"/>
              </a:rPr>
              <a:t>l</a:t>
            </a:r>
            <a:r>
              <a:rPr lang="en-US" altLang="zh-CN" sz="2800" dirty="0">
                <a:latin typeface="Times New Roman" panose="02020603050405020304" charset="0"/>
                <a:cs typeface="Times New Roman" panose="02020603050405020304" charset="0"/>
              </a:rPr>
              <a:t>  </a:t>
            </a:r>
            <a:r>
              <a:rPr lang="zh-CN" altLang="en-US" sz="2800" dirty="0" smtClean="0">
                <a:latin typeface="宋体" panose="02010600030101010101" pitchFamily="2" charset="-122"/>
              </a:rPr>
              <a:t>三个</a:t>
            </a:r>
            <a:r>
              <a:rPr lang="zh-CN" altLang="en-US" sz="2800" dirty="0">
                <a:latin typeface="宋体" panose="02010600030101010101" pitchFamily="2" charset="-122"/>
              </a:rPr>
              <a:t>时态：过去（如遗留的危害）现在将来（潜在的法规要求）</a:t>
            </a:r>
            <a:endParaRPr lang="zh-CN" altLang="en-US" sz="2800" dirty="0">
              <a:latin typeface="宋体" panose="02010600030101010101" pitchFamily="2" charset="-122"/>
            </a:endParaRPr>
          </a:p>
          <a:p>
            <a:pPr>
              <a:lnSpc>
                <a:spcPct val="90000"/>
              </a:lnSpc>
              <a:buFont typeface="Wingdings" panose="05000000000000000000" pitchFamily="2" charset="2"/>
              <a:buNone/>
            </a:pPr>
            <a:endParaRPr lang="zh-CN" altLang="en-US" sz="2800" dirty="0">
              <a:latin typeface="宋体" panose="02010600030101010101" pitchFamily="2" charset="-122"/>
            </a:endParaRPr>
          </a:p>
          <a:p>
            <a:pPr>
              <a:lnSpc>
                <a:spcPct val="90000"/>
              </a:lnSpc>
              <a:buFont typeface="Wingdings" panose="05000000000000000000" pitchFamily="2" charset="2"/>
              <a:buNone/>
            </a:pPr>
            <a:r>
              <a:rPr lang="en-US" altLang="zh-CN" sz="2800" dirty="0">
                <a:latin typeface="Wingdings" panose="05000000000000000000" pitchFamily="2" charset="2"/>
              </a:rPr>
              <a:t>l</a:t>
            </a:r>
            <a:r>
              <a:rPr lang="en-US" altLang="zh-CN" sz="2800" dirty="0">
                <a:latin typeface="Times New Roman" panose="02020603050405020304" charset="0"/>
                <a:cs typeface="Times New Roman" panose="02020603050405020304" charset="0"/>
              </a:rPr>
              <a:t>  </a:t>
            </a:r>
            <a:r>
              <a:rPr lang="en-US" altLang="zh-CN" sz="2800" dirty="0" smtClean="0">
                <a:latin typeface="Times New Roman" panose="02020603050405020304" charset="0"/>
                <a:cs typeface="Times New Roman" panose="02020603050405020304" charset="0"/>
              </a:rPr>
              <a:t> </a:t>
            </a:r>
            <a:r>
              <a:rPr lang="zh-CN" altLang="en-US" sz="2800" dirty="0">
                <a:latin typeface="宋体" panose="02010600030101010101" pitchFamily="2" charset="-122"/>
              </a:rPr>
              <a:t>七种类型：物理、化学、生物、心理、生理、行为、其他</a:t>
            </a:r>
            <a:endParaRPr lang="zh-CN" altLang="en-US" sz="2800" dirty="0">
              <a:latin typeface="宋体" panose="02010600030101010101" pitchFamily="2" charset="-122"/>
            </a:endParaRPr>
          </a:p>
          <a:p>
            <a:pPr>
              <a:lnSpc>
                <a:spcPct val="90000"/>
              </a:lnSpc>
            </a:pPr>
            <a:endParaRPr lang="zh-CN" altLang="en-US" sz="2800" dirty="0">
              <a:latin typeface="宋体" panose="02010600030101010101" pitchFamily="2" charset="-122"/>
            </a:endParaRPr>
          </a:p>
          <a:p>
            <a:pPr>
              <a:lnSpc>
                <a:spcPct val="90000"/>
              </a:lnSpc>
              <a:buNone/>
            </a:pPr>
            <a:r>
              <a:rPr lang="en-US" altLang="zh-CN" sz="2800" dirty="0" smtClean="0">
                <a:latin typeface="Wingdings" panose="05000000000000000000" pitchFamily="2" charset="2"/>
              </a:rPr>
              <a:t>l</a:t>
            </a:r>
            <a:r>
              <a:rPr lang="en-US" altLang="zh-CN" sz="2800" dirty="0" smtClean="0">
                <a:latin typeface="Times New Roman" panose="02020603050405020304" charset="0"/>
                <a:cs typeface="Times New Roman" panose="02020603050405020304" charset="0"/>
              </a:rPr>
              <a:t> </a:t>
            </a:r>
            <a:r>
              <a:rPr lang="zh-CN" altLang="en-US" sz="2800" dirty="0" smtClean="0"/>
              <a:t> </a:t>
            </a:r>
            <a:r>
              <a:rPr lang="zh-CN" altLang="en-US" sz="2800" dirty="0">
                <a:latin typeface="宋体" panose="02010600030101010101" pitchFamily="2" charset="-122"/>
              </a:rPr>
              <a:t>与环境方针、监测、内审、法律、沟通、纠正措施条款有关</a:t>
            </a:r>
            <a:r>
              <a:rPr lang="zh-CN" altLang="en-US" sz="2800" dirty="0"/>
              <a:t> </a:t>
            </a:r>
            <a:endParaRPr lang="en-US" altLang="zh-CN"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lgn="ctr"/>
            <a:r>
              <a:rPr lang="zh-CN" altLang="en-US" b="1">
                <a:solidFill>
                  <a:srgbClr val="FCF60E"/>
                </a:solidFill>
                <a:latin typeface="宋体" panose="02010600030101010101" pitchFamily="2" charset="-122"/>
              </a:rPr>
              <a:t>作业条件危险性评价法</a:t>
            </a:r>
            <a:endParaRPr lang="zh-CN" altLang="en-US" b="1">
              <a:solidFill>
                <a:srgbClr val="FCF60E"/>
              </a:solidFill>
              <a:latin typeface="宋体" panose="02010600030101010101" pitchFamily="2" charset="-122"/>
            </a:endParaRPr>
          </a:p>
        </p:txBody>
      </p:sp>
      <p:sp>
        <p:nvSpPr>
          <p:cNvPr id="308227" name="Rectangle 3"/>
          <p:cNvSpPr>
            <a:spLocks noGrp="1" noChangeArrowheads="1"/>
          </p:cNvSpPr>
          <p:nvPr>
            <p:ph type="body" idx="1"/>
          </p:nvPr>
        </p:nvSpPr>
        <p:spPr>
          <a:xfrm>
            <a:off x="838200" y="1981200"/>
            <a:ext cx="8305800" cy="4114800"/>
          </a:xfrm>
        </p:spPr>
        <p:txBody>
          <a:bodyPr/>
          <a:lstStyle/>
          <a:p>
            <a:endParaRPr lang="en-US" altLang="zh-CN">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D=L×E×C </a:t>
            </a:r>
            <a:endParaRPr lang="en-US" altLang="zh-CN">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D</a:t>
            </a:r>
            <a:r>
              <a:rPr lang="en-US" altLang="zh-CN">
                <a:latin typeface="Times New Roman" panose="02020603050405020304"/>
              </a:rPr>
              <a:t>——</a:t>
            </a:r>
            <a:r>
              <a:rPr lang="zh-CN" altLang="en-US">
                <a:latin typeface="宋体" panose="02010600030101010101" pitchFamily="2" charset="-122"/>
              </a:rPr>
              <a:t>危险性大小、即危险性分值 </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L</a:t>
            </a:r>
            <a:r>
              <a:rPr lang="en-US" altLang="zh-CN">
                <a:latin typeface="Times New Roman" panose="02020603050405020304"/>
              </a:rPr>
              <a:t>——</a:t>
            </a:r>
            <a:r>
              <a:rPr lang="zh-CN" altLang="en-US">
                <a:latin typeface="宋体" panose="02010600030101010101" pitchFamily="2" charset="-122"/>
              </a:rPr>
              <a:t>发生事故的可能性大小 </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E</a:t>
            </a:r>
            <a:r>
              <a:rPr lang="en-US" altLang="zh-CN">
                <a:latin typeface="Times New Roman" panose="02020603050405020304"/>
              </a:rPr>
              <a:t>——</a:t>
            </a:r>
            <a:r>
              <a:rPr lang="zh-CN" altLang="en-US">
                <a:latin typeface="宋体" panose="02010600030101010101" pitchFamily="2" charset="-122"/>
              </a:rPr>
              <a:t>从体暴露在这种危险环境中的频繁程度 </a:t>
            </a:r>
            <a:endParaRPr lang="zh-CN" altLang="en-US">
              <a:latin typeface="宋体" panose="02010600030101010101" pitchFamily="2" charset="-122"/>
            </a:endParaRPr>
          </a:p>
          <a:p>
            <a:pPr>
              <a:buFont typeface="Wingdings" panose="05000000000000000000" pitchFamily="2" charset="2"/>
              <a:buNone/>
            </a:pPr>
            <a:r>
              <a:rPr lang="en-US" altLang="zh-CN">
                <a:latin typeface="宋体" panose="02010600030101010101" pitchFamily="2" charset="-122"/>
              </a:rPr>
              <a:t>C</a:t>
            </a:r>
            <a:r>
              <a:rPr lang="en-US" altLang="zh-CN">
                <a:latin typeface="Times New Roman" panose="02020603050405020304"/>
              </a:rPr>
              <a:t>——</a:t>
            </a:r>
            <a:r>
              <a:rPr lang="zh-CN" altLang="en-US">
                <a:latin typeface="宋体" panose="02010600030101010101" pitchFamily="2" charset="-122"/>
              </a:rPr>
              <a:t>一旦发生事故会造成的损失后果 </a:t>
            </a:r>
            <a:endParaRPr lang="zh-CN" altLang="en-US">
              <a:latin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9461" name="Group 213"/>
          <p:cNvGrpSpPr/>
          <p:nvPr/>
        </p:nvGrpSpPr>
        <p:grpSpPr bwMode="auto">
          <a:xfrm>
            <a:off x="304800" y="142852"/>
            <a:ext cx="8534400" cy="6500858"/>
            <a:chOff x="-3" y="-3"/>
            <a:chExt cx="2570" cy="3852"/>
          </a:xfrm>
        </p:grpSpPr>
        <p:grpSp>
          <p:nvGrpSpPr>
            <p:cNvPr id="309459" name="Group 211"/>
            <p:cNvGrpSpPr/>
            <p:nvPr/>
          </p:nvGrpSpPr>
          <p:grpSpPr bwMode="auto">
            <a:xfrm>
              <a:off x="0" y="0"/>
              <a:ext cx="2564" cy="3846"/>
              <a:chOff x="0" y="0"/>
              <a:chExt cx="2564" cy="3846"/>
            </a:xfrm>
          </p:grpSpPr>
          <p:grpSp>
            <p:nvGrpSpPr>
              <p:cNvPr id="309392" name="Group 144"/>
              <p:cNvGrpSpPr/>
              <p:nvPr/>
            </p:nvGrpSpPr>
            <p:grpSpPr bwMode="auto">
              <a:xfrm>
                <a:off x="0" y="0"/>
                <a:ext cx="1240" cy="403"/>
                <a:chOff x="0" y="0"/>
                <a:chExt cx="1240" cy="403"/>
              </a:xfrm>
            </p:grpSpPr>
            <p:sp>
              <p:nvSpPr>
                <p:cNvPr id="309357" name="Rectangle 109"/>
                <p:cNvSpPr>
                  <a:spLocks noChangeArrowheads="1"/>
                </p:cNvSpPr>
                <p:nvPr/>
              </p:nvSpPr>
              <p:spPr bwMode="auto">
                <a:xfrm>
                  <a:off x="43" y="0"/>
                  <a:ext cx="1154"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发生事故的可能性（</a:t>
                  </a:r>
                  <a:r>
                    <a:rPr lang="en-US" altLang="zh-CN" sz="2000" dirty="0">
                      <a:latin typeface="宋体" panose="02010600030101010101" pitchFamily="2" charset="-122"/>
                      <a:cs typeface="Times New Roman" panose="02020603050405020304" charset="0"/>
                    </a:rPr>
                    <a:t>L</a:t>
                  </a:r>
                  <a:r>
                    <a:rPr lang="zh-CN" altLang="en-US" sz="2000" dirty="0" smtClean="0">
                      <a:latin typeface="宋体" panose="02010600030101010101" pitchFamily="2" charset="-122"/>
                    </a:rPr>
                    <a:t>）</a:t>
                  </a:r>
                  <a:endParaRPr lang="en-US" altLang="zh-CN" sz="2000" dirty="0">
                    <a:latin typeface="Times New Roman" panose="02020603050405020304" charset="0"/>
                  </a:endParaRPr>
                </a:p>
              </p:txBody>
            </p:sp>
            <p:sp>
              <p:nvSpPr>
                <p:cNvPr id="309391" name="Rectangle 143"/>
                <p:cNvSpPr>
                  <a:spLocks noChangeArrowheads="1"/>
                </p:cNvSpPr>
                <p:nvPr/>
              </p:nvSpPr>
              <p:spPr bwMode="auto">
                <a:xfrm>
                  <a:off x="0" y="0"/>
                  <a:ext cx="1240"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394" name="Group 146"/>
              <p:cNvGrpSpPr/>
              <p:nvPr/>
            </p:nvGrpSpPr>
            <p:grpSpPr bwMode="auto">
              <a:xfrm>
                <a:off x="1240" y="0"/>
                <a:ext cx="1324" cy="403"/>
                <a:chOff x="1240" y="0"/>
                <a:chExt cx="1324" cy="403"/>
              </a:xfrm>
            </p:grpSpPr>
            <p:sp>
              <p:nvSpPr>
                <p:cNvPr id="309358" name="Rectangle 110"/>
                <p:cNvSpPr>
                  <a:spLocks noChangeArrowheads="1"/>
                </p:cNvSpPr>
                <p:nvPr/>
              </p:nvSpPr>
              <p:spPr bwMode="auto">
                <a:xfrm>
                  <a:off x="1283" y="0"/>
                  <a:ext cx="1238"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暴露的频繁程度（</a:t>
                  </a:r>
                  <a:r>
                    <a:rPr lang="en-US" altLang="zh-CN" sz="2000" dirty="0">
                      <a:latin typeface="宋体" panose="02010600030101010101" pitchFamily="2" charset="-122"/>
                      <a:cs typeface="Times New Roman" panose="02020603050405020304" charset="0"/>
                    </a:rPr>
                    <a:t>E</a:t>
                  </a:r>
                  <a:r>
                    <a:rPr lang="zh-CN" altLang="en-US" sz="2000" dirty="0" smtClean="0">
                      <a:latin typeface="宋体" panose="02010600030101010101" pitchFamily="2" charset="-122"/>
                    </a:rPr>
                    <a:t>）</a:t>
                  </a:r>
                  <a:endParaRPr lang="en-US" altLang="zh-CN" sz="2000" dirty="0">
                    <a:latin typeface="Times New Roman" panose="02020603050405020304" charset="0"/>
                  </a:endParaRPr>
                </a:p>
              </p:txBody>
            </p:sp>
            <p:sp>
              <p:nvSpPr>
                <p:cNvPr id="309393" name="Rectangle 145"/>
                <p:cNvSpPr>
                  <a:spLocks noChangeArrowheads="1"/>
                </p:cNvSpPr>
                <p:nvPr/>
              </p:nvSpPr>
              <p:spPr bwMode="auto">
                <a:xfrm>
                  <a:off x="1240" y="0"/>
                  <a:ext cx="1324"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396" name="Group 148"/>
              <p:cNvGrpSpPr/>
              <p:nvPr/>
            </p:nvGrpSpPr>
            <p:grpSpPr bwMode="auto">
              <a:xfrm>
                <a:off x="0" y="403"/>
                <a:ext cx="410" cy="374"/>
                <a:chOff x="0" y="403"/>
                <a:chExt cx="410" cy="374"/>
              </a:xfrm>
            </p:grpSpPr>
            <p:sp>
              <p:nvSpPr>
                <p:cNvPr id="309359" name="Rectangle 111"/>
                <p:cNvSpPr>
                  <a:spLocks noChangeArrowheads="1"/>
                </p:cNvSpPr>
                <p:nvPr/>
              </p:nvSpPr>
              <p:spPr bwMode="auto">
                <a:xfrm>
                  <a:off x="43" y="403"/>
                  <a:ext cx="324" cy="37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smtClean="0">
                      <a:latin typeface="宋体" panose="02010600030101010101" pitchFamily="2" charset="-122"/>
                    </a:rPr>
                    <a:t>分值</a:t>
                  </a:r>
                  <a:endParaRPr lang="en-US" altLang="zh-CN" sz="2000" dirty="0">
                    <a:latin typeface="Times New Roman" panose="02020603050405020304" charset="0"/>
                  </a:endParaRPr>
                </a:p>
              </p:txBody>
            </p:sp>
            <p:sp>
              <p:nvSpPr>
                <p:cNvPr id="309395" name="Rectangle 147"/>
                <p:cNvSpPr>
                  <a:spLocks noChangeArrowheads="1"/>
                </p:cNvSpPr>
                <p:nvPr/>
              </p:nvSpPr>
              <p:spPr bwMode="auto">
                <a:xfrm>
                  <a:off x="0" y="403"/>
                  <a:ext cx="410" cy="37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398" name="Group 150"/>
              <p:cNvGrpSpPr/>
              <p:nvPr/>
            </p:nvGrpSpPr>
            <p:grpSpPr bwMode="auto">
              <a:xfrm>
                <a:off x="410" y="403"/>
                <a:ext cx="830" cy="374"/>
                <a:chOff x="410" y="403"/>
                <a:chExt cx="830" cy="374"/>
              </a:xfrm>
            </p:grpSpPr>
            <p:sp>
              <p:nvSpPr>
                <p:cNvPr id="309360" name="Rectangle 112"/>
                <p:cNvSpPr>
                  <a:spLocks noChangeArrowheads="1"/>
                </p:cNvSpPr>
                <p:nvPr/>
              </p:nvSpPr>
              <p:spPr bwMode="auto">
                <a:xfrm>
                  <a:off x="453" y="403"/>
                  <a:ext cx="744" cy="37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事故发生的</a:t>
                  </a:r>
                  <a:r>
                    <a:rPr lang="zh-CN" altLang="en-US" sz="2000" dirty="0" smtClean="0">
                      <a:latin typeface="宋体" panose="02010600030101010101" pitchFamily="2" charset="-122"/>
                    </a:rPr>
                    <a:t>可能性</a:t>
                  </a:r>
                  <a:endParaRPr lang="en-US" altLang="zh-CN" sz="2000" dirty="0">
                    <a:latin typeface="Times New Roman" panose="02020603050405020304" charset="0"/>
                  </a:endParaRPr>
                </a:p>
              </p:txBody>
            </p:sp>
            <p:sp>
              <p:nvSpPr>
                <p:cNvPr id="309397" name="Rectangle 149"/>
                <p:cNvSpPr>
                  <a:spLocks noChangeArrowheads="1"/>
                </p:cNvSpPr>
                <p:nvPr/>
              </p:nvSpPr>
              <p:spPr bwMode="auto">
                <a:xfrm>
                  <a:off x="410" y="403"/>
                  <a:ext cx="830" cy="37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00" name="Group 152"/>
              <p:cNvGrpSpPr/>
              <p:nvPr/>
            </p:nvGrpSpPr>
            <p:grpSpPr bwMode="auto">
              <a:xfrm>
                <a:off x="1240" y="403"/>
                <a:ext cx="446" cy="374"/>
                <a:chOff x="1240" y="403"/>
                <a:chExt cx="446" cy="374"/>
              </a:xfrm>
            </p:grpSpPr>
            <p:sp>
              <p:nvSpPr>
                <p:cNvPr id="309361" name="Rectangle 113"/>
                <p:cNvSpPr>
                  <a:spLocks noChangeArrowheads="1"/>
                </p:cNvSpPr>
                <p:nvPr/>
              </p:nvSpPr>
              <p:spPr bwMode="auto">
                <a:xfrm>
                  <a:off x="1283" y="403"/>
                  <a:ext cx="360" cy="37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smtClean="0">
                      <a:latin typeface="宋体" panose="02010600030101010101" pitchFamily="2" charset="-122"/>
                    </a:rPr>
                    <a:t>分值</a:t>
                  </a:r>
                  <a:endParaRPr lang="en-US" altLang="zh-CN" sz="2000" dirty="0">
                    <a:latin typeface="Times New Roman" panose="02020603050405020304" charset="0"/>
                  </a:endParaRPr>
                </a:p>
              </p:txBody>
            </p:sp>
            <p:sp>
              <p:nvSpPr>
                <p:cNvPr id="309399" name="Rectangle 151"/>
                <p:cNvSpPr>
                  <a:spLocks noChangeArrowheads="1"/>
                </p:cNvSpPr>
                <p:nvPr/>
              </p:nvSpPr>
              <p:spPr bwMode="auto">
                <a:xfrm>
                  <a:off x="1240" y="403"/>
                  <a:ext cx="446" cy="37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02" name="Group 154"/>
              <p:cNvGrpSpPr/>
              <p:nvPr/>
            </p:nvGrpSpPr>
            <p:grpSpPr bwMode="auto">
              <a:xfrm>
                <a:off x="1686" y="403"/>
                <a:ext cx="878" cy="374"/>
                <a:chOff x="1686" y="403"/>
                <a:chExt cx="878" cy="374"/>
              </a:xfrm>
            </p:grpSpPr>
            <p:sp>
              <p:nvSpPr>
                <p:cNvPr id="309362" name="Rectangle 114"/>
                <p:cNvSpPr>
                  <a:spLocks noChangeArrowheads="1"/>
                </p:cNvSpPr>
                <p:nvPr/>
              </p:nvSpPr>
              <p:spPr bwMode="auto">
                <a:xfrm>
                  <a:off x="1729" y="403"/>
                  <a:ext cx="792" cy="37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暴露的频繁</a:t>
                  </a:r>
                  <a:r>
                    <a:rPr lang="zh-CN" altLang="en-US" sz="2000" dirty="0" smtClean="0">
                      <a:latin typeface="宋体" panose="02010600030101010101" pitchFamily="2" charset="-122"/>
                    </a:rPr>
                    <a:t>程度</a:t>
                  </a:r>
                  <a:endParaRPr lang="en-US" altLang="zh-CN" sz="2000" dirty="0">
                    <a:latin typeface="Times New Roman" panose="02020603050405020304" charset="0"/>
                  </a:endParaRPr>
                </a:p>
              </p:txBody>
            </p:sp>
            <p:sp>
              <p:nvSpPr>
                <p:cNvPr id="309401" name="Rectangle 153"/>
                <p:cNvSpPr>
                  <a:spLocks noChangeArrowheads="1"/>
                </p:cNvSpPr>
                <p:nvPr/>
              </p:nvSpPr>
              <p:spPr bwMode="auto">
                <a:xfrm>
                  <a:off x="1686" y="403"/>
                  <a:ext cx="878" cy="37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04" name="Group 156"/>
              <p:cNvGrpSpPr/>
              <p:nvPr/>
            </p:nvGrpSpPr>
            <p:grpSpPr bwMode="auto">
              <a:xfrm>
                <a:off x="0" y="777"/>
                <a:ext cx="410" cy="384"/>
                <a:chOff x="0" y="777"/>
                <a:chExt cx="410" cy="384"/>
              </a:xfrm>
            </p:grpSpPr>
            <p:sp>
              <p:nvSpPr>
                <p:cNvPr id="309363" name="Rectangle 115"/>
                <p:cNvSpPr>
                  <a:spLocks noChangeArrowheads="1"/>
                </p:cNvSpPr>
                <p:nvPr/>
              </p:nvSpPr>
              <p:spPr bwMode="auto">
                <a:xfrm>
                  <a:off x="43" y="777"/>
                  <a:ext cx="324"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10</a:t>
                  </a:r>
                  <a:endParaRPr lang="en-US" altLang="zh-CN" sz="2000" dirty="0">
                    <a:latin typeface="Times New Roman" panose="02020603050405020304" charset="0"/>
                  </a:endParaRPr>
                </a:p>
              </p:txBody>
            </p:sp>
            <p:sp>
              <p:nvSpPr>
                <p:cNvPr id="309403" name="Rectangle 155"/>
                <p:cNvSpPr>
                  <a:spLocks noChangeArrowheads="1"/>
                </p:cNvSpPr>
                <p:nvPr/>
              </p:nvSpPr>
              <p:spPr bwMode="auto">
                <a:xfrm>
                  <a:off x="0" y="777"/>
                  <a:ext cx="410"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06" name="Group 158"/>
              <p:cNvGrpSpPr/>
              <p:nvPr/>
            </p:nvGrpSpPr>
            <p:grpSpPr bwMode="auto">
              <a:xfrm>
                <a:off x="410" y="777"/>
                <a:ext cx="830" cy="384"/>
                <a:chOff x="410" y="777"/>
                <a:chExt cx="830" cy="384"/>
              </a:xfrm>
            </p:grpSpPr>
            <p:sp>
              <p:nvSpPr>
                <p:cNvPr id="309364" name="Rectangle 116"/>
                <p:cNvSpPr>
                  <a:spLocks noChangeArrowheads="1"/>
                </p:cNvSpPr>
                <p:nvPr/>
              </p:nvSpPr>
              <p:spPr bwMode="auto">
                <a:xfrm>
                  <a:off x="453" y="777"/>
                  <a:ext cx="744"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完全可能</a:t>
                  </a:r>
                  <a:r>
                    <a:rPr lang="zh-CN" altLang="en-US" sz="2000" dirty="0" smtClean="0">
                      <a:latin typeface="宋体" panose="02010600030101010101" pitchFamily="2" charset="-122"/>
                    </a:rPr>
                    <a:t>预料</a:t>
                  </a:r>
                  <a:endParaRPr lang="en-US" altLang="zh-CN" sz="2000" dirty="0">
                    <a:latin typeface="Times New Roman" panose="02020603050405020304" charset="0"/>
                  </a:endParaRPr>
                </a:p>
              </p:txBody>
            </p:sp>
            <p:sp>
              <p:nvSpPr>
                <p:cNvPr id="309405" name="Rectangle 157"/>
                <p:cNvSpPr>
                  <a:spLocks noChangeArrowheads="1"/>
                </p:cNvSpPr>
                <p:nvPr/>
              </p:nvSpPr>
              <p:spPr bwMode="auto">
                <a:xfrm>
                  <a:off x="410" y="777"/>
                  <a:ext cx="830"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08" name="Group 160"/>
              <p:cNvGrpSpPr/>
              <p:nvPr/>
            </p:nvGrpSpPr>
            <p:grpSpPr bwMode="auto">
              <a:xfrm>
                <a:off x="1240" y="777"/>
                <a:ext cx="446" cy="384"/>
                <a:chOff x="1240" y="777"/>
                <a:chExt cx="446" cy="384"/>
              </a:xfrm>
            </p:grpSpPr>
            <p:sp>
              <p:nvSpPr>
                <p:cNvPr id="309365" name="Rectangle 117"/>
                <p:cNvSpPr>
                  <a:spLocks noChangeArrowheads="1"/>
                </p:cNvSpPr>
                <p:nvPr/>
              </p:nvSpPr>
              <p:spPr bwMode="auto">
                <a:xfrm>
                  <a:off x="1283" y="777"/>
                  <a:ext cx="360"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10</a:t>
                  </a:r>
                  <a:endParaRPr lang="en-US" altLang="zh-CN" sz="2000" dirty="0">
                    <a:latin typeface="Times New Roman" panose="02020603050405020304" charset="0"/>
                  </a:endParaRPr>
                </a:p>
              </p:txBody>
            </p:sp>
            <p:sp>
              <p:nvSpPr>
                <p:cNvPr id="309407" name="Rectangle 159"/>
                <p:cNvSpPr>
                  <a:spLocks noChangeArrowheads="1"/>
                </p:cNvSpPr>
                <p:nvPr/>
              </p:nvSpPr>
              <p:spPr bwMode="auto">
                <a:xfrm>
                  <a:off x="1240" y="777"/>
                  <a:ext cx="446"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10" name="Group 162"/>
              <p:cNvGrpSpPr/>
              <p:nvPr/>
            </p:nvGrpSpPr>
            <p:grpSpPr bwMode="auto">
              <a:xfrm>
                <a:off x="1686" y="777"/>
                <a:ext cx="878" cy="384"/>
                <a:chOff x="1686" y="777"/>
                <a:chExt cx="878" cy="384"/>
              </a:xfrm>
            </p:grpSpPr>
            <p:sp>
              <p:nvSpPr>
                <p:cNvPr id="309366" name="Rectangle 118"/>
                <p:cNvSpPr>
                  <a:spLocks noChangeArrowheads="1"/>
                </p:cNvSpPr>
                <p:nvPr/>
              </p:nvSpPr>
              <p:spPr bwMode="auto">
                <a:xfrm>
                  <a:off x="1729" y="777"/>
                  <a:ext cx="792"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连续</a:t>
                  </a:r>
                  <a:r>
                    <a:rPr lang="zh-CN" altLang="en-US" sz="2000" dirty="0" smtClean="0">
                      <a:latin typeface="宋体" panose="02010600030101010101" pitchFamily="2" charset="-122"/>
                    </a:rPr>
                    <a:t>暴露</a:t>
                  </a:r>
                  <a:endParaRPr lang="en-US" altLang="zh-CN" sz="2000" dirty="0">
                    <a:latin typeface="Times New Roman" panose="02020603050405020304" charset="0"/>
                  </a:endParaRPr>
                </a:p>
              </p:txBody>
            </p:sp>
            <p:sp>
              <p:nvSpPr>
                <p:cNvPr id="309409" name="Rectangle 161"/>
                <p:cNvSpPr>
                  <a:spLocks noChangeArrowheads="1"/>
                </p:cNvSpPr>
                <p:nvPr/>
              </p:nvSpPr>
              <p:spPr bwMode="auto">
                <a:xfrm>
                  <a:off x="1686" y="777"/>
                  <a:ext cx="878"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12" name="Group 164"/>
              <p:cNvGrpSpPr/>
              <p:nvPr/>
            </p:nvGrpSpPr>
            <p:grpSpPr bwMode="auto">
              <a:xfrm>
                <a:off x="0" y="1161"/>
                <a:ext cx="410" cy="460"/>
                <a:chOff x="0" y="1161"/>
                <a:chExt cx="410" cy="460"/>
              </a:xfrm>
            </p:grpSpPr>
            <p:sp>
              <p:nvSpPr>
                <p:cNvPr id="309367" name="Rectangle 119"/>
                <p:cNvSpPr>
                  <a:spLocks noChangeArrowheads="1"/>
                </p:cNvSpPr>
                <p:nvPr/>
              </p:nvSpPr>
              <p:spPr bwMode="auto">
                <a:xfrm>
                  <a:off x="43" y="1161"/>
                  <a:ext cx="324"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6</a:t>
                  </a:r>
                  <a:endParaRPr lang="en-US" altLang="zh-CN" sz="2000" dirty="0">
                    <a:latin typeface="Times New Roman" panose="02020603050405020304" charset="0"/>
                  </a:endParaRPr>
                </a:p>
              </p:txBody>
            </p:sp>
            <p:sp>
              <p:nvSpPr>
                <p:cNvPr id="309411" name="Rectangle 163"/>
                <p:cNvSpPr>
                  <a:spLocks noChangeArrowheads="1"/>
                </p:cNvSpPr>
                <p:nvPr/>
              </p:nvSpPr>
              <p:spPr bwMode="auto">
                <a:xfrm>
                  <a:off x="0" y="1161"/>
                  <a:ext cx="41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14" name="Group 166"/>
              <p:cNvGrpSpPr/>
              <p:nvPr/>
            </p:nvGrpSpPr>
            <p:grpSpPr bwMode="auto">
              <a:xfrm>
                <a:off x="410" y="1161"/>
                <a:ext cx="830" cy="460"/>
                <a:chOff x="410" y="1161"/>
                <a:chExt cx="830" cy="460"/>
              </a:xfrm>
            </p:grpSpPr>
            <p:sp>
              <p:nvSpPr>
                <p:cNvPr id="309368" name="Rectangle 120"/>
                <p:cNvSpPr>
                  <a:spLocks noChangeArrowheads="1"/>
                </p:cNvSpPr>
                <p:nvPr/>
              </p:nvSpPr>
              <p:spPr bwMode="auto">
                <a:xfrm>
                  <a:off x="453" y="1161"/>
                  <a:ext cx="744"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相当</a:t>
                  </a:r>
                  <a:r>
                    <a:rPr lang="zh-CN" altLang="en-US" sz="2000" dirty="0" smtClean="0">
                      <a:latin typeface="宋体" panose="02010600030101010101" pitchFamily="2" charset="-122"/>
                    </a:rPr>
                    <a:t>可能</a:t>
                  </a:r>
                  <a:endParaRPr lang="en-US" altLang="zh-CN" sz="2000" dirty="0">
                    <a:latin typeface="Times New Roman" panose="02020603050405020304" charset="0"/>
                  </a:endParaRPr>
                </a:p>
              </p:txBody>
            </p:sp>
            <p:sp>
              <p:nvSpPr>
                <p:cNvPr id="309413" name="Rectangle 165"/>
                <p:cNvSpPr>
                  <a:spLocks noChangeArrowheads="1"/>
                </p:cNvSpPr>
                <p:nvPr/>
              </p:nvSpPr>
              <p:spPr bwMode="auto">
                <a:xfrm>
                  <a:off x="410" y="1161"/>
                  <a:ext cx="83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16" name="Group 168"/>
              <p:cNvGrpSpPr/>
              <p:nvPr/>
            </p:nvGrpSpPr>
            <p:grpSpPr bwMode="auto">
              <a:xfrm>
                <a:off x="1240" y="1161"/>
                <a:ext cx="446" cy="460"/>
                <a:chOff x="1240" y="1161"/>
                <a:chExt cx="446" cy="460"/>
              </a:xfrm>
            </p:grpSpPr>
            <p:sp>
              <p:nvSpPr>
                <p:cNvPr id="309369" name="Rectangle 121"/>
                <p:cNvSpPr>
                  <a:spLocks noChangeArrowheads="1"/>
                </p:cNvSpPr>
                <p:nvPr/>
              </p:nvSpPr>
              <p:spPr bwMode="auto">
                <a:xfrm>
                  <a:off x="1283" y="1161"/>
                  <a:ext cx="360"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cs typeface="Times New Roman" panose="02020603050405020304" charset="0"/>
                    </a:rPr>
                    <a:t>6</a:t>
                  </a:r>
                  <a:endParaRPr lang="en-US" altLang="zh-CN" sz="2000" dirty="0">
                    <a:latin typeface="Times New Roman" panose="02020603050405020304" charset="0"/>
                  </a:endParaRPr>
                </a:p>
              </p:txBody>
            </p:sp>
            <p:sp>
              <p:nvSpPr>
                <p:cNvPr id="309415" name="Rectangle 167"/>
                <p:cNvSpPr>
                  <a:spLocks noChangeArrowheads="1"/>
                </p:cNvSpPr>
                <p:nvPr/>
              </p:nvSpPr>
              <p:spPr bwMode="auto">
                <a:xfrm>
                  <a:off x="1240" y="1161"/>
                  <a:ext cx="446"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18" name="Group 170"/>
              <p:cNvGrpSpPr/>
              <p:nvPr/>
            </p:nvGrpSpPr>
            <p:grpSpPr bwMode="auto">
              <a:xfrm>
                <a:off x="1686" y="1161"/>
                <a:ext cx="878" cy="460"/>
                <a:chOff x="1686" y="1161"/>
                <a:chExt cx="878" cy="460"/>
              </a:xfrm>
            </p:grpSpPr>
            <p:sp>
              <p:nvSpPr>
                <p:cNvPr id="309370" name="Rectangle 122"/>
                <p:cNvSpPr>
                  <a:spLocks noChangeArrowheads="1"/>
                </p:cNvSpPr>
                <p:nvPr/>
              </p:nvSpPr>
              <p:spPr bwMode="auto">
                <a:xfrm>
                  <a:off x="1729" y="1161"/>
                  <a:ext cx="792"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每天工作时间</a:t>
                  </a:r>
                  <a:r>
                    <a:rPr lang="zh-CN" altLang="en-US" sz="2000" dirty="0" smtClean="0">
                      <a:latin typeface="宋体" panose="02010600030101010101" pitchFamily="2" charset="-122"/>
                    </a:rPr>
                    <a:t>暴露</a:t>
                  </a:r>
                  <a:endParaRPr lang="en-US" altLang="zh-CN" sz="2000" dirty="0">
                    <a:latin typeface="Times New Roman" panose="02020603050405020304" charset="0"/>
                  </a:endParaRPr>
                </a:p>
              </p:txBody>
            </p:sp>
            <p:sp>
              <p:nvSpPr>
                <p:cNvPr id="309417" name="Rectangle 169"/>
                <p:cNvSpPr>
                  <a:spLocks noChangeArrowheads="1"/>
                </p:cNvSpPr>
                <p:nvPr/>
              </p:nvSpPr>
              <p:spPr bwMode="auto">
                <a:xfrm>
                  <a:off x="1686" y="1161"/>
                  <a:ext cx="878"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20" name="Group 172"/>
              <p:cNvGrpSpPr/>
              <p:nvPr/>
            </p:nvGrpSpPr>
            <p:grpSpPr bwMode="auto">
              <a:xfrm>
                <a:off x="0" y="1621"/>
                <a:ext cx="410" cy="384"/>
                <a:chOff x="0" y="1621"/>
                <a:chExt cx="410" cy="384"/>
              </a:xfrm>
            </p:grpSpPr>
            <p:sp>
              <p:nvSpPr>
                <p:cNvPr id="309371" name="Rectangle 123"/>
                <p:cNvSpPr>
                  <a:spLocks noChangeArrowheads="1"/>
                </p:cNvSpPr>
                <p:nvPr/>
              </p:nvSpPr>
              <p:spPr bwMode="auto">
                <a:xfrm>
                  <a:off x="43" y="1621"/>
                  <a:ext cx="324"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3</a:t>
                  </a:r>
                  <a:endParaRPr lang="en-US" altLang="zh-CN" sz="2000" dirty="0">
                    <a:latin typeface="Times New Roman" panose="02020603050405020304" charset="0"/>
                  </a:endParaRPr>
                </a:p>
              </p:txBody>
            </p:sp>
            <p:sp>
              <p:nvSpPr>
                <p:cNvPr id="309419" name="Rectangle 171"/>
                <p:cNvSpPr>
                  <a:spLocks noChangeArrowheads="1"/>
                </p:cNvSpPr>
                <p:nvPr/>
              </p:nvSpPr>
              <p:spPr bwMode="auto">
                <a:xfrm>
                  <a:off x="0" y="1621"/>
                  <a:ext cx="410"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22" name="Group 174"/>
              <p:cNvGrpSpPr/>
              <p:nvPr/>
            </p:nvGrpSpPr>
            <p:grpSpPr bwMode="auto">
              <a:xfrm>
                <a:off x="410" y="1621"/>
                <a:ext cx="830" cy="384"/>
                <a:chOff x="410" y="1621"/>
                <a:chExt cx="830" cy="384"/>
              </a:xfrm>
            </p:grpSpPr>
            <p:sp>
              <p:nvSpPr>
                <p:cNvPr id="309372" name="Rectangle 124"/>
                <p:cNvSpPr>
                  <a:spLocks noChangeArrowheads="1"/>
                </p:cNvSpPr>
                <p:nvPr/>
              </p:nvSpPr>
              <p:spPr bwMode="auto">
                <a:xfrm>
                  <a:off x="453" y="1621"/>
                  <a:ext cx="744"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可能、但不</a:t>
                  </a:r>
                  <a:r>
                    <a:rPr lang="zh-CN" altLang="en-US" sz="2000" dirty="0" smtClean="0">
                      <a:latin typeface="宋体" panose="02010600030101010101" pitchFamily="2" charset="-122"/>
                    </a:rPr>
                    <a:t>经常</a:t>
                  </a:r>
                  <a:endParaRPr lang="en-US" altLang="zh-CN" sz="2000" dirty="0">
                    <a:latin typeface="Times New Roman" panose="02020603050405020304" charset="0"/>
                  </a:endParaRPr>
                </a:p>
              </p:txBody>
            </p:sp>
            <p:sp>
              <p:nvSpPr>
                <p:cNvPr id="309421" name="Rectangle 173"/>
                <p:cNvSpPr>
                  <a:spLocks noChangeArrowheads="1"/>
                </p:cNvSpPr>
                <p:nvPr/>
              </p:nvSpPr>
              <p:spPr bwMode="auto">
                <a:xfrm>
                  <a:off x="410" y="1621"/>
                  <a:ext cx="830"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24" name="Group 176"/>
              <p:cNvGrpSpPr/>
              <p:nvPr/>
            </p:nvGrpSpPr>
            <p:grpSpPr bwMode="auto">
              <a:xfrm>
                <a:off x="1240" y="1621"/>
                <a:ext cx="446" cy="384"/>
                <a:chOff x="1240" y="1621"/>
                <a:chExt cx="446" cy="384"/>
              </a:xfrm>
            </p:grpSpPr>
            <p:sp>
              <p:nvSpPr>
                <p:cNvPr id="309373" name="Rectangle 125"/>
                <p:cNvSpPr>
                  <a:spLocks noChangeArrowheads="1"/>
                </p:cNvSpPr>
                <p:nvPr/>
              </p:nvSpPr>
              <p:spPr bwMode="auto">
                <a:xfrm>
                  <a:off x="1283" y="1621"/>
                  <a:ext cx="360"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3</a:t>
                  </a:r>
                  <a:endParaRPr lang="en-US" altLang="zh-CN" sz="2000" dirty="0">
                    <a:latin typeface="Times New Roman" panose="02020603050405020304" charset="0"/>
                  </a:endParaRPr>
                </a:p>
              </p:txBody>
            </p:sp>
            <p:sp>
              <p:nvSpPr>
                <p:cNvPr id="309423" name="Rectangle 175"/>
                <p:cNvSpPr>
                  <a:spLocks noChangeArrowheads="1"/>
                </p:cNvSpPr>
                <p:nvPr/>
              </p:nvSpPr>
              <p:spPr bwMode="auto">
                <a:xfrm>
                  <a:off x="1240" y="1621"/>
                  <a:ext cx="446"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26" name="Group 178"/>
              <p:cNvGrpSpPr/>
              <p:nvPr/>
            </p:nvGrpSpPr>
            <p:grpSpPr bwMode="auto">
              <a:xfrm>
                <a:off x="1686" y="1621"/>
                <a:ext cx="878" cy="384"/>
                <a:chOff x="1686" y="1621"/>
                <a:chExt cx="878" cy="384"/>
              </a:xfrm>
            </p:grpSpPr>
            <p:sp>
              <p:nvSpPr>
                <p:cNvPr id="309374" name="Rectangle 126"/>
                <p:cNvSpPr>
                  <a:spLocks noChangeArrowheads="1"/>
                </p:cNvSpPr>
                <p:nvPr/>
              </p:nvSpPr>
              <p:spPr bwMode="auto">
                <a:xfrm>
                  <a:off x="1729" y="1621"/>
                  <a:ext cx="792" cy="384"/>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每周一</a:t>
                  </a:r>
                  <a:r>
                    <a:rPr lang="zh-CN" altLang="en-US" sz="2000" dirty="0" smtClean="0">
                      <a:latin typeface="宋体" panose="02010600030101010101" pitchFamily="2" charset="-122"/>
                    </a:rPr>
                    <a:t>次</a:t>
                  </a:r>
                  <a:endParaRPr lang="en-US" altLang="zh-CN" sz="2000" dirty="0">
                    <a:latin typeface="Times New Roman" panose="02020603050405020304" charset="0"/>
                  </a:endParaRPr>
                </a:p>
              </p:txBody>
            </p:sp>
            <p:sp>
              <p:nvSpPr>
                <p:cNvPr id="309425" name="Rectangle 177"/>
                <p:cNvSpPr>
                  <a:spLocks noChangeArrowheads="1"/>
                </p:cNvSpPr>
                <p:nvPr/>
              </p:nvSpPr>
              <p:spPr bwMode="auto">
                <a:xfrm>
                  <a:off x="1686" y="1621"/>
                  <a:ext cx="878" cy="384"/>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28" name="Group 180"/>
              <p:cNvGrpSpPr/>
              <p:nvPr/>
            </p:nvGrpSpPr>
            <p:grpSpPr bwMode="auto">
              <a:xfrm>
                <a:off x="0" y="2005"/>
                <a:ext cx="410" cy="460"/>
                <a:chOff x="0" y="2005"/>
                <a:chExt cx="410" cy="460"/>
              </a:xfrm>
            </p:grpSpPr>
            <p:sp>
              <p:nvSpPr>
                <p:cNvPr id="309375" name="Rectangle 127"/>
                <p:cNvSpPr>
                  <a:spLocks noChangeArrowheads="1"/>
                </p:cNvSpPr>
                <p:nvPr/>
              </p:nvSpPr>
              <p:spPr bwMode="auto">
                <a:xfrm>
                  <a:off x="43" y="2005"/>
                  <a:ext cx="324"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1</a:t>
                  </a:r>
                  <a:endParaRPr lang="en-US" altLang="zh-CN" sz="2000" dirty="0">
                    <a:latin typeface="Times New Roman" panose="02020603050405020304" charset="0"/>
                  </a:endParaRPr>
                </a:p>
              </p:txBody>
            </p:sp>
            <p:sp>
              <p:nvSpPr>
                <p:cNvPr id="309427" name="Rectangle 179"/>
                <p:cNvSpPr>
                  <a:spLocks noChangeArrowheads="1"/>
                </p:cNvSpPr>
                <p:nvPr/>
              </p:nvSpPr>
              <p:spPr bwMode="auto">
                <a:xfrm>
                  <a:off x="0" y="2005"/>
                  <a:ext cx="41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30" name="Group 182"/>
              <p:cNvGrpSpPr/>
              <p:nvPr/>
            </p:nvGrpSpPr>
            <p:grpSpPr bwMode="auto">
              <a:xfrm>
                <a:off x="410" y="2005"/>
                <a:ext cx="830" cy="460"/>
                <a:chOff x="410" y="2005"/>
                <a:chExt cx="830" cy="460"/>
              </a:xfrm>
            </p:grpSpPr>
            <p:sp>
              <p:nvSpPr>
                <p:cNvPr id="309376" name="Rectangle 128"/>
                <p:cNvSpPr>
                  <a:spLocks noChangeArrowheads="1"/>
                </p:cNvSpPr>
                <p:nvPr/>
              </p:nvSpPr>
              <p:spPr bwMode="auto">
                <a:xfrm>
                  <a:off x="443" y="2005"/>
                  <a:ext cx="759"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可能性小，完全</a:t>
                  </a:r>
                  <a:r>
                    <a:rPr lang="zh-CN" altLang="en-US" sz="2000" dirty="0" smtClean="0">
                      <a:latin typeface="宋体" panose="02010600030101010101" pitchFamily="2" charset="-122"/>
                    </a:rPr>
                    <a:t>意外</a:t>
                  </a:r>
                  <a:endParaRPr lang="en-US" altLang="zh-CN" sz="2000" dirty="0">
                    <a:latin typeface="Times New Roman" panose="02020603050405020304" charset="0"/>
                  </a:endParaRPr>
                </a:p>
              </p:txBody>
            </p:sp>
            <p:sp>
              <p:nvSpPr>
                <p:cNvPr id="309429" name="Rectangle 181"/>
                <p:cNvSpPr>
                  <a:spLocks noChangeArrowheads="1"/>
                </p:cNvSpPr>
                <p:nvPr/>
              </p:nvSpPr>
              <p:spPr bwMode="auto">
                <a:xfrm>
                  <a:off x="410" y="2005"/>
                  <a:ext cx="83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32" name="Group 184"/>
              <p:cNvGrpSpPr/>
              <p:nvPr/>
            </p:nvGrpSpPr>
            <p:grpSpPr bwMode="auto">
              <a:xfrm>
                <a:off x="1240" y="2005"/>
                <a:ext cx="446" cy="460"/>
                <a:chOff x="1240" y="2005"/>
                <a:chExt cx="446" cy="460"/>
              </a:xfrm>
            </p:grpSpPr>
            <p:sp>
              <p:nvSpPr>
                <p:cNvPr id="309377" name="Rectangle 129"/>
                <p:cNvSpPr>
                  <a:spLocks noChangeArrowheads="1"/>
                </p:cNvSpPr>
                <p:nvPr/>
              </p:nvSpPr>
              <p:spPr bwMode="auto">
                <a:xfrm>
                  <a:off x="1283" y="2005"/>
                  <a:ext cx="360"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cs typeface="Times New Roman" panose="02020603050405020304" charset="0"/>
                    </a:rPr>
                    <a:t>2</a:t>
                  </a:r>
                  <a:endParaRPr lang="en-US" altLang="zh-CN" sz="2000" dirty="0">
                    <a:latin typeface="Times New Roman" panose="02020603050405020304" charset="0"/>
                  </a:endParaRPr>
                </a:p>
              </p:txBody>
            </p:sp>
            <p:sp>
              <p:nvSpPr>
                <p:cNvPr id="309431" name="Rectangle 183"/>
                <p:cNvSpPr>
                  <a:spLocks noChangeArrowheads="1"/>
                </p:cNvSpPr>
                <p:nvPr/>
              </p:nvSpPr>
              <p:spPr bwMode="auto">
                <a:xfrm>
                  <a:off x="1240" y="2005"/>
                  <a:ext cx="446"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34" name="Group 186"/>
              <p:cNvGrpSpPr/>
              <p:nvPr/>
            </p:nvGrpSpPr>
            <p:grpSpPr bwMode="auto">
              <a:xfrm>
                <a:off x="1686" y="2005"/>
                <a:ext cx="878" cy="460"/>
                <a:chOff x="1686" y="2005"/>
                <a:chExt cx="878" cy="460"/>
              </a:xfrm>
            </p:grpSpPr>
            <p:sp>
              <p:nvSpPr>
                <p:cNvPr id="309378" name="Rectangle 130"/>
                <p:cNvSpPr>
                  <a:spLocks noChangeArrowheads="1"/>
                </p:cNvSpPr>
                <p:nvPr/>
              </p:nvSpPr>
              <p:spPr bwMode="auto">
                <a:xfrm>
                  <a:off x="1729" y="2005"/>
                  <a:ext cx="792"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每月一</a:t>
                  </a:r>
                  <a:r>
                    <a:rPr lang="zh-CN" altLang="en-US" sz="2000" dirty="0" smtClean="0">
                      <a:latin typeface="宋体" panose="02010600030101010101" pitchFamily="2" charset="-122"/>
                    </a:rPr>
                    <a:t>次</a:t>
                  </a:r>
                  <a:endParaRPr lang="en-US" altLang="zh-CN" sz="2000" dirty="0">
                    <a:latin typeface="Times New Roman" panose="02020603050405020304" charset="0"/>
                  </a:endParaRPr>
                </a:p>
              </p:txBody>
            </p:sp>
            <p:sp>
              <p:nvSpPr>
                <p:cNvPr id="309433" name="Rectangle 185"/>
                <p:cNvSpPr>
                  <a:spLocks noChangeArrowheads="1"/>
                </p:cNvSpPr>
                <p:nvPr/>
              </p:nvSpPr>
              <p:spPr bwMode="auto">
                <a:xfrm>
                  <a:off x="1686" y="2005"/>
                  <a:ext cx="878"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36" name="Group 188"/>
              <p:cNvGrpSpPr/>
              <p:nvPr/>
            </p:nvGrpSpPr>
            <p:grpSpPr bwMode="auto">
              <a:xfrm>
                <a:off x="0" y="2465"/>
                <a:ext cx="410" cy="460"/>
                <a:chOff x="0" y="2465"/>
                <a:chExt cx="410" cy="460"/>
              </a:xfrm>
            </p:grpSpPr>
            <p:sp>
              <p:nvSpPr>
                <p:cNvPr id="309379" name="Rectangle 131"/>
                <p:cNvSpPr>
                  <a:spLocks noChangeArrowheads="1"/>
                </p:cNvSpPr>
                <p:nvPr/>
              </p:nvSpPr>
              <p:spPr bwMode="auto">
                <a:xfrm>
                  <a:off x="43" y="2465"/>
                  <a:ext cx="324"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0.5</a:t>
                  </a:r>
                  <a:endParaRPr lang="en-US" altLang="zh-CN" sz="2000" dirty="0">
                    <a:latin typeface="Times New Roman" panose="02020603050405020304" charset="0"/>
                  </a:endParaRPr>
                </a:p>
              </p:txBody>
            </p:sp>
            <p:sp>
              <p:nvSpPr>
                <p:cNvPr id="309435" name="Rectangle 187"/>
                <p:cNvSpPr>
                  <a:spLocks noChangeArrowheads="1"/>
                </p:cNvSpPr>
                <p:nvPr/>
              </p:nvSpPr>
              <p:spPr bwMode="auto">
                <a:xfrm>
                  <a:off x="0" y="2465"/>
                  <a:ext cx="41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38" name="Group 190"/>
              <p:cNvGrpSpPr/>
              <p:nvPr/>
            </p:nvGrpSpPr>
            <p:grpSpPr bwMode="auto">
              <a:xfrm>
                <a:off x="410" y="2465"/>
                <a:ext cx="830" cy="460"/>
                <a:chOff x="410" y="2465"/>
                <a:chExt cx="830" cy="460"/>
              </a:xfrm>
            </p:grpSpPr>
            <p:sp>
              <p:nvSpPr>
                <p:cNvPr id="309380" name="Rectangle 132"/>
                <p:cNvSpPr>
                  <a:spLocks noChangeArrowheads="1"/>
                </p:cNvSpPr>
                <p:nvPr/>
              </p:nvSpPr>
              <p:spPr bwMode="auto">
                <a:xfrm>
                  <a:off x="443" y="2465"/>
                  <a:ext cx="759"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很不可能，可以</a:t>
                  </a:r>
                  <a:r>
                    <a:rPr lang="zh-CN" altLang="en-US" sz="2000" dirty="0" smtClean="0">
                      <a:latin typeface="宋体" panose="02010600030101010101" pitchFamily="2" charset="-122"/>
                    </a:rPr>
                    <a:t>设想</a:t>
                  </a:r>
                  <a:endParaRPr lang="en-US" altLang="zh-CN" sz="2000" dirty="0">
                    <a:latin typeface="Times New Roman" panose="02020603050405020304" charset="0"/>
                  </a:endParaRPr>
                </a:p>
              </p:txBody>
            </p:sp>
            <p:sp>
              <p:nvSpPr>
                <p:cNvPr id="309437" name="Rectangle 189"/>
                <p:cNvSpPr>
                  <a:spLocks noChangeArrowheads="1"/>
                </p:cNvSpPr>
                <p:nvPr/>
              </p:nvSpPr>
              <p:spPr bwMode="auto">
                <a:xfrm>
                  <a:off x="410" y="2465"/>
                  <a:ext cx="830"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40" name="Group 192"/>
              <p:cNvGrpSpPr/>
              <p:nvPr/>
            </p:nvGrpSpPr>
            <p:grpSpPr bwMode="auto">
              <a:xfrm>
                <a:off x="1240" y="2465"/>
                <a:ext cx="446" cy="460"/>
                <a:chOff x="1240" y="2465"/>
                <a:chExt cx="446" cy="460"/>
              </a:xfrm>
            </p:grpSpPr>
            <p:sp>
              <p:nvSpPr>
                <p:cNvPr id="309381" name="Rectangle 133"/>
                <p:cNvSpPr>
                  <a:spLocks noChangeArrowheads="1"/>
                </p:cNvSpPr>
                <p:nvPr/>
              </p:nvSpPr>
              <p:spPr bwMode="auto">
                <a:xfrm>
                  <a:off x="1283" y="2465"/>
                  <a:ext cx="360"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1</a:t>
                  </a:r>
                  <a:endParaRPr lang="en-US" altLang="zh-CN" sz="2000" dirty="0">
                    <a:latin typeface="Times New Roman" panose="02020603050405020304" charset="0"/>
                  </a:endParaRPr>
                </a:p>
              </p:txBody>
            </p:sp>
            <p:sp>
              <p:nvSpPr>
                <p:cNvPr id="309439" name="Rectangle 191"/>
                <p:cNvSpPr>
                  <a:spLocks noChangeArrowheads="1"/>
                </p:cNvSpPr>
                <p:nvPr/>
              </p:nvSpPr>
              <p:spPr bwMode="auto">
                <a:xfrm>
                  <a:off x="1240" y="2465"/>
                  <a:ext cx="446"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42" name="Group 194"/>
              <p:cNvGrpSpPr/>
              <p:nvPr/>
            </p:nvGrpSpPr>
            <p:grpSpPr bwMode="auto">
              <a:xfrm>
                <a:off x="1686" y="2465"/>
                <a:ext cx="878" cy="460"/>
                <a:chOff x="1686" y="2465"/>
                <a:chExt cx="878" cy="460"/>
              </a:xfrm>
            </p:grpSpPr>
            <p:sp>
              <p:nvSpPr>
                <p:cNvPr id="309382" name="Rectangle 134"/>
                <p:cNvSpPr>
                  <a:spLocks noChangeArrowheads="1"/>
                </p:cNvSpPr>
                <p:nvPr/>
              </p:nvSpPr>
              <p:spPr bwMode="auto">
                <a:xfrm>
                  <a:off x="1729" y="2465"/>
                  <a:ext cx="792" cy="460"/>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每年几</a:t>
                  </a:r>
                  <a:r>
                    <a:rPr lang="zh-CN" altLang="en-US" sz="2000" dirty="0" smtClean="0">
                      <a:latin typeface="宋体" panose="02010600030101010101" pitchFamily="2" charset="-122"/>
                    </a:rPr>
                    <a:t>次</a:t>
                  </a:r>
                  <a:endParaRPr lang="en-US" altLang="zh-CN" sz="2000" dirty="0">
                    <a:latin typeface="Times New Roman" panose="02020603050405020304" charset="0"/>
                  </a:endParaRPr>
                </a:p>
              </p:txBody>
            </p:sp>
            <p:sp>
              <p:nvSpPr>
                <p:cNvPr id="309441" name="Rectangle 193"/>
                <p:cNvSpPr>
                  <a:spLocks noChangeArrowheads="1"/>
                </p:cNvSpPr>
                <p:nvPr/>
              </p:nvSpPr>
              <p:spPr bwMode="auto">
                <a:xfrm>
                  <a:off x="1686" y="2465"/>
                  <a:ext cx="878" cy="460"/>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44" name="Group 196"/>
              <p:cNvGrpSpPr/>
              <p:nvPr/>
            </p:nvGrpSpPr>
            <p:grpSpPr bwMode="auto">
              <a:xfrm>
                <a:off x="0" y="2925"/>
                <a:ext cx="410" cy="518"/>
                <a:chOff x="0" y="2925"/>
                <a:chExt cx="410" cy="518"/>
              </a:xfrm>
            </p:grpSpPr>
            <p:sp>
              <p:nvSpPr>
                <p:cNvPr id="309383" name="Rectangle 135"/>
                <p:cNvSpPr>
                  <a:spLocks noChangeArrowheads="1"/>
                </p:cNvSpPr>
                <p:nvPr/>
              </p:nvSpPr>
              <p:spPr bwMode="auto">
                <a:xfrm>
                  <a:off x="43" y="2925"/>
                  <a:ext cx="324" cy="518"/>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0.2</a:t>
                  </a:r>
                  <a:endParaRPr lang="en-US" altLang="zh-CN" sz="2000" dirty="0">
                    <a:latin typeface="Times New Roman" panose="02020603050405020304" charset="0"/>
                  </a:endParaRPr>
                </a:p>
              </p:txBody>
            </p:sp>
            <p:sp>
              <p:nvSpPr>
                <p:cNvPr id="309443" name="Rectangle 195"/>
                <p:cNvSpPr>
                  <a:spLocks noChangeArrowheads="1"/>
                </p:cNvSpPr>
                <p:nvPr/>
              </p:nvSpPr>
              <p:spPr bwMode="auto">
                <a:xfrm>
                  <a:off x="0" y="2925"/>
                  <a:ext cx="410" cy="518"/>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46" name="Group 198"/>
              <p:cNvGrpSpPr/>
              <p:nvPr/>
            </p:nvGrpSpPr>
            <p:grpSpPr bwMode="auto">
              <a:xfrm>
                <a:off x="410" y="2925"/>
                <a:ext cx="830" cy="518"/>
                <a:chOff x="410" y="2925"/>
                <a:chExt cx="830" cy="518"/>
              </a:xfrm>
            </p:grpSpPr>
            <p:sp>
              <p:nvSpPr>
                <p:cNvPr id="309384" name="Rectangle 136"/>
                <p:cNvSpPr>
                  <a:spLocks noChangeArrowheads="1"/>
                </p:cNvSpPr>
                <p:nvPr/>
              </p:nvSpPr>
              <p:spPr bwMode="auto">
                <a:xfrm>
                  <a:off x="453" y="2925"/>
                  <a:ext cx="744" cy="518"/>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极</a:t>
                  </a:r>
                  <a:r>
                    <a:rPr lang="zh-CN" altLang="en-US" sz="2000" dirty="0" smtClean="0">
                      <a:latin typeface="宋体" panose="02010600030101010101" pitchFamily="2" charset="-122"/>
                    </a:rPr>
                    <a:t>不可能</a:t>
                  </a:r>
                  <a:endParaRPr lang="en-US" altLang="zh-CN" sz="2000" dirty="0">
                    <a:latin typeface="Times New Roman" panose="02020603050405020304" charset="0"/>
                  </a:endParaRPr>
                </a:p>
              </p:txBody>
            </p:sp>
            <p:sp>
              <p:nvSpPr>
                <p:cNvPr id="309445" name="Rectangle 197"/>
                <p:cNvSpPr>
                  <a:spLocks noChangeArrowheads="1"/>
                </p:cNvSpPr>
                <p:nvPr/>
              </p:nvSpPr>
              <p:spPr bwMode="auto">
                <a:xfrm>
                  <a:off x="410" y="2925"/>
                  <a:ext cx="830" cy="518"/>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48" name="Group 200"/>
              <p:cNvGrpSpPr/>
              <p:nvPr/>
            </p:nvGrpSpPr>
            <p:grpSpPr bwMode="auto">
              <a:xfrm>
                <a:off x="1240" y="2925"/>
                <a:ext cx="446" cy="518"/>
                <a:chOff x="1240" y="2925"/>
                <a:chExt cx="446" cy="518"/>
              </a:xfrm>
            </p:grpSpPr>
            <p:sp>
              <p:nvSpPr>
                <p:cNvPr id="309385" name="Rectangle 137"/>
                <p:cNvSpPr>
                  <a:spLocks noChangeArrowheads="1"/>
                </p:cNvSpPr>
                <p:nvPr/>
              </p:nvSpPr>
              <p:spPr bwMode="auto">
                <a:xfrm>
                  <a:off x="1283" y="2925"/>
                  <a:ext cx="360" cy="518"/>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cs typeface="Times New Roman" panose="02020603050405020304" charset="0"/>
                    </a:rPr>
                    <a:t>0.5</a:t>
                  </a:r>
                  <a:endParaRPr lang="en-US" altLang="zh-CN" sz="2000" dirty="0">
                    <a:latin typeface="Times New Roman" panose="02020603050405020304" charset="0"/>
                  </a:endParaRPr>
                </a:p>
              </p:txBody>
            </p:sp>
            <p:sp>
              <p:nvSpPr>
                <p:cNvPr id="309447" name="Rectangle 199"/>
                <p:cNvSpPr>
                  <a:spLocks noChangeArrowheads="1"/>
                </p:cNvSpPr>
                <p:nvPr/>
              </p:nvSpPr>
              <p:spPr bwMode="auto">
                <a:xfrm>
                  <a:off x="1240" y="2925"/>
                  <a:ext cx="446" cy="518"/>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50" name="Group 202"/>
              <p:cNvGrpSpPr/>
              <p:nvPr/>
            </p:nvGrpSpPr>
            <p:grpSpPr bwMode="auto">
              <a:xfrm>
                <a:off x="1686" y="2925"/>
                <a:ext cx="878" cy="518"/>
                <a:chOff x="1686" y="2925"/>
                <a:chExt cx="878" cy="518"/>
              </a:xfrm>
            </p:grpSpPr>
            <p:sp>
              <p:nvSpPr>
                <p:cNvPr id="309386" name="Rectangle 138"/>
                <p:cNvSpPr>
                  <a:spLocks noChangeArrowheads="1"/>
                </p:cNvSpPr>
                <p:nvPr/>
              </p:nvSpPr>
              <p:spPr bwMode="auto">
                <a:xfrm>
                  <a:off x="1729" y="2925"/>
                  <a:ext cx="792" cy="518"/>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非常</a:t>
                  </a:r>
                  <a:r>
                    <a:rPr lang="zh-CN" altLang="en-US" sz="2000" dirty="0" smtClean="0">
                      <a:latin typeface="宋体" panose="02010600030101010101" pitchFamily="2" charset="-122"/>
                    </a:rPr>
                    <a:t>罕见</a:t>
                  </a:r>
                  <a:endParaRPr lang="en-US" altLang="zh-CN" sz="2000" dirty="0">
                    <a:latin typeface="Times New Roman" panose="02020603050405020304" charset="0"/>
                  </a:endParaRPr>
                </a:p>
              </p:txBody>
            </p:sp>
            <p:sp>
              <p:nvSpPr>
                <p:cNvPr id="309449" name="Rectangle 201"/>
                <p:cNvSpPr>
                  <a:spLocks noChangeArrowheads="1"/>
                </p:cNvSpPr>
                <p:nvPr/>
              </p:nvSpPr>
              <p:spPr bwMode="auto">
                <a:xfrm>
                  <a:off x="1686" y="2925"/>
                  <a:ext cx="878" cy="518"/>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52" name="Group 204"/>
              <p:cNvGrpSpPr/>
              <p:nvPr/>
            </p:nvGrpSpPr>
            <p:grpSpPr bwMode="auto">
              <a:xfrm>
                <a:off x="0" y="3443"/>
                <a:ext cx="410" cy="403"/>
                <a:chOff x="0" y="3443"/>
                <a:chExt cx="410" cy="403"/>
              </a:xfrm>
            </p:grpSpPr>
            <p:sp>
              <p:nvSpPr>
                <p:cNvPr id="309387" name="Rectangle 139"/>
                <p:cNvSpPr>
                  <a:spLocks noChangeArrowheads="1"/>
                </p:cNvSpPr>
                <p:nvPr/>
              </p:nvSpPr>
              <p:spPr bwMode="auto">
                <a:xfrm>
                  <a:off x="43" y="3443"/>
                  <a:ext cx="324"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dirty="0" smtClean="0">
                      <a:latin typeface="宋体" panose="02010600030101010101" pitchFamily="2" charset="-122"/>
                    </a:rPr>
                    <a:t>0.1</a:t>
                  </a:r>
                  <a:endParaRPr lang="en-US" altLang="zh-CN" sz="2000" dirty="0">
                    <a:latin typeface="Times New Roman" panose="02020603050405020304" charset="0"/>
                  </a:endParaRPr>
                </a:p>
              </p:txBody>
            </p:sp>
            <p:sp>
              <p:nvSpPr>
                <p:cNvPr id="309451" name="Rectangle 203"/>
                <p:cNvSpPr>
                  <a:spLocks noChangeArrowheads="1"/>
                </p:cNvSpPr>
                <p:nvPr/>
              </p:nvSpPr>
              <p:spPr bwMode="auto">
                <a:xfrm>
                  <a:off x="0" y="3443"/>
                  <a:ext cx="410"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54" name="Group 206"/>
              <p:cNvGrpSpPr/>
              <p:nvPr/>
            </p:nvGrpSpPr>
            <p:grpSpPr bwMode="auto">
              <a:xfrm>
                <a:off x="410" y="3443"/>
                <a:ext cx="830" cy="403"/>
                <a:chOff x="410" y="3443"/>
                <a:chExt cx="830" cy="403"/>
              </a:xfrm>
            </p:grpSpPr>
            <p:sp>
              <p:nvSpPr>
                <p:cNvPr id="309388" name="Rectangle 140"/>
                <p:cNvSpPr>
                  <a:spLocks noChangeArrowheads="1"/>
                </p:cNvSpPr>
                <p:nvPr/>
              </p:nvSpPr>
              <p:spPr bwMode="auto">
                <a:xfrm>
                  <a:off x="453" y="3443"/>
                  <a:ext cx="744"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zh-CN" altLang="en-US" sz="2000" dirty="0">
                      <a:latin typeface="宋体" panose="02010600030101010101" pitchFamily="2" charset="-122"/>
                    </a:rPr>
                    <a:t>实际</a:t>
                  </a:r>
                  <a:r>
                    <a:rPr lang="zh-CN" altLang="en-US" sz="2000" dirty="0" smtClean="0">
                      <a:latin typeface="宋体" panose="02010600030101010101" pitchFamily="2" charset="-122"/>
                    </a:rPr>
                    <a:t>不可能</a:t>
                  </a:r>
                  <a:endParaRPr lang="en-US" altLang="zh-CN" sz="2000" dirty="0">
                    <a:latin typeface="Times New Roman" panose="02020603050405020304" charset="0"/>
                  </a:endParaRPr>
                </a:p>
              </p:txBody>
            </p:sp>
            <p:sp>
              <p:nvSpPr>
                <p:cNvPr id="309453" name="Rectangle 205"/>
                <p:cNvSpPr>
                  <a:spLocks noChangeArrowheads="1"/>
                </p:cNvSpPr>
                <p:nvPr/>
              </p:nvSpPr>
              <p:spPr bwMode="auto">
                <a:xfrm>
                  <a:off x="410" y="3443"/>
                  <a:ext cx="830"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56" name="Group 208"/>
              <p:cNvGrpSpPr/>
              <p:nvPr/>
            </p:nvGrpSpPr>
            <p:grpSpPr bwMode="auto">
              <a:xfrm>
                <a:off x="1240" y="3443"/>
                <a:ext cx="446" cy="403"/>
                <a:chOff x="1240" y="3443"/>
                <a:chExt cx="446" cy="403"/>
              </a:xfrm>
            </p:grpSpPr>
            <p:sp>
              <p:nvSpPr>
                <p:cNvPr id="309389" name="Rectangle 141"/>
                <p:cNvSpPr>
                  <a:spLocks noChangeArrowheads="1"/>
                </p:cNvSpPr>
                <p:nvPr/>
              </p:nvSpPr>
              <p:spPr bwMode="auto">
                <a:xfrm>
                  <a:off x="1283" y="3443"/>
                  <a:ext cx="360"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a:latin typeface="Times New Roman" panose="02020603050405020304"/>
                      <a:cs typeface="Times New Roman" panose="02020603050405020304" charset="0"/>
                    </a:rPr>
                    <a:t> </a:t>
                  </a:r>
                  <a:endParaRPr lang="en-US" altLang="zh-CN" sz="2000">
                    <a:latin typeface="宋体" panose="02010600030101010101" pitchFamily="2" charset="-122"/>
                    <a:cs typeface="Times New Roman" panose="02020603050405020304" charset="0"/>
                  </a:endParaRPr>
                </a:p>
                <a:p>
                  <a:pPr algn="ctr" eaLnBrk="0" hangingPunct="0">
                    <a:spcBef>
                      <a:spcPct val="0"/>
                    </a:spcBef>
                    <a:buClrTx/>
                    <a:buSzTx/>
                    <a:buFontTx/>
                    <a:buNone/>
                  </a:pPr>
                  <a:endParaRPr lang="en-US" altLang="zh-CN" sz="2000">
                    <a:latin typeface="Times New Roman" panose="02020603050405020304" charset="0"/>
                  </a:endParaRPr>
                </a:p>
              </p:txBody>
            </p:sp>
            <p:sp>
              <p:nvSpPr>
                <p:cNvPr id="309455" name="Rectangle 207"/>
                <p:cNvSpPr>
                  <a:spLocks noChangeArrowheads="1"/>
                </p:cNvSpPr>
                <p:nvPr/>
              </p:nvSpPr>
              <p:spPr bwMode="auto">
                <a:xfrm>
                  <a:off x="1240" y="3443"/>
                  <a:ext cx="446"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nvGrpSpPr>
              <p:cNvPr id="309458" name="Group 210"/>
              <p:cNvGrpSpPr/>
              <p:nvPr/>
            </p:nvGrpSpPr>
            <p:grpSpPr bwMode="auto">
              <a:xfrm>
                <a:off x="1686" y="3443"/>
                <a:ext cx="878" cy="403"/>
                <a:chOff x="1686" y="3443"/>
                <a:chExt cx="878" cy="403"/>
              </a:xfrm>
            </p:grpSpPr>
            <p:sp>
              <p:nvSpPr>
                <p:cNvPr id="309390" name="Rectangle 142"/>
                <p:cNvSpPr>
                  <a:spLocks noChangeArrowheads="1"/>
                </p:cNvSpPr>
                <p:nvPr/>
              </p:nvSpPr>
              <p:spPr bwMode="auto">
                <a:xfrm>
                  <a:off x="1729" y="3443"/>
                  <a:ext cx="792" cy="403"/>
                </a:xfrm>
                <a:prstGeom prst="rect">
                  <a:avLst/>
                </a:prstGeom>
                <a:noFill/>
                <a:ln w="9525">
                  <a:noFill/>
                  <a:miter lim="800000"/>
                </a:ln>
                <a:effectLst/>
              </p:spPr>
              <p:txBody>
                <a:bodyPr lIns="92075" tIns="46038" rIns="92075" bIns="46038" anchor="ctr" anchorCtr="0"/>
                <a:lstStyle/>
                <a:p>
                  <a:pPr algn="ctr">
                    <a:spcBef>
                      <a:spcPct val="0"/>
                    </a:spcBef>
                    <a:buClrTx/>
                    <a:buSzTx/>
                    <a:buFontTx/>
                    <a:buNone/>
                  </a:pPr>
                  <a:r>
                    <a:rPr lang="en-US" altLang="zh-CN" sz="2000">
                      <a:latin typeface="Times New Roman" panose="02020603050405020304"/>
                      <a:cs typeface="Times New Roman" panose="02020603050405020304" charset="0"/>
                    </a:rPr>
                    <a:t> </a:t>
                  </a:r>
                  <a:endParaRPr lang="en-US" altLang="zh-CN" sz="2000">
                    <a:latin typeface="宋体" panose="02010600030101010101" pitchFamily="2" charset="-122"/>
                    <a:cs typeface="Times New Roman" panose="02020603050405020304" charset="0"/>
                  </a:endParaRPr>
                </a:p>
                <a:p>
                  <a:pPr algn="ctr" eaLnBrk="0" hangingPunct="0">
                    <a:spcBef>
                      <a:spcPct val="0"/>
                    </a:spcBef>
                    <a:buClrTx/>
                    <a:buSzTx/>
                    <a:buFontTx/>
                    <a:buNone/>
                  </a:pPr>
                  <a:endParaRPr lang="en-US" altLang="zh-CN" sz="2000">
                    <a:latin typeface="Times New Roman" panose="02020603050405020304" charset="0"/>
                  </a:endParaRPr>
                </a:p>
              </p:txBody>
            </p:sp>
            <p:sp>
              <p:nvSpPr>
                <p:cNvPr id="309457" name="Rectangle 209"/>
                <p:cNvSpPr>
                  <a:spLocks noChangeArrowheads="1"/>
                </p:cNvSpPr>
                <p:nvPr/>
              </p:nvSpPr>
              <p:spPr bwMode="auto">
                <a:xfrm>
                  <a:off x="1686" y="3443"/>
                  <a:ext cx="878" cy="403"/>
                </a:xfrm>
                <a:prstGeom prst="rect">
                  <a:avLst/>
                </a:prstGeom>
                <a:noFill/>
                <a:ln w="7">
                  <a:solidFill>
                    <a:srgbClr val="A0A0A0"/>
                  </a:solidFill>
                  <a:miter lim="800000"/>
                </a:ln>
                <a:effectLst/>
              </p:spPr>
              <p:txBody>
                <a:bodyPr lIns="92075" tIns="46038" rIns="92075" bIns="46038" anchor="ctr" anchorCtr="0"/>
                <a:lstStyle/>
                <a:p>
                  <a:endParaRPr lang="zh-CN" altLang="en-US"/>
                </a:p>
              </p:txBody>
            </p:sp>
          </p:grpSp>
        </p:grpSp>
        <p:sp>
          <p:nvSpPr>
            <p:cNvPr id="309460" name="Rectangle 212"/>
            <p:cNvSpPr>
              <a:spLocks noChangeArrowheads="1"/>
            </p:cNvSpPr>
            <p:nvPr/>
          </p:nvSpPr>
          <p:spPr bwMode="auto">
            <a:xfrm>
              <a:off x="-3" y="-3"/>
              <a:ext cx="2570" cy="3852"/>
            </a:xfrm>
            <a:prstGeom prst="rect">
              <a:avLst/>
            </a:prstGeom>
            <a:noFill/>
            <a:ln w="11112">
              <a:solidFill>
                <a:srgbClr val="A0A0A0"/>
              </a:solidFill>
              <a:miter lim="800000"/>
            </a:ln>
            <a:effectLst/>
          </p:spPr>
          <p:txBody>
            <a:bodyPr lIns="92075" tIns="46038" rIns="92075" bIns="46038" anchor="ctr" anchorCtr="0"/>
            <a:lstStyle/>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0368" name="Group 96"/>
          <p:cNvGrpSpPr/>
          <p:nvPr/>
        </p:nvGrpSpPr>
        <p:grpSpPr bwMode="auto">
          <a:xfrm>
            <a:off x="144000" y="609600"/>
            <a:ext cx="8856000" cy="5791200"/>
            <a:chOff x="-3" y="-3"/>
            <a:chExt cx="2792" cy="3404"/>
          </a:xfrm>
        </p:grpSpPr>
        <p:grpSp>
          <p:nvGrpSpPr>
            <p:cNvPr id="310366" name="Group 94"/>
            <p:cNvGrpSpPr/>
            <p:nvPr/>
          </p:nvGrpSpPr>
          <p:grpSpPr bwMode="auto">
            <a:xfrm>
              <a:off x="0" y="0"/>
              <a:ext cx="2788" cy="3398"/>
              <a:chOff x="0" y="0"/>
              <a:chExt cx="2788" cy="3398"/>
            </a:xfrm>
          </p:grpSpPr>
          <p:grpSp>
            <p:nvGrpSpPr>
              <p:cNvPr id="310307" name="Group 35"/>
              <p:cNvGrpSpPr/>
              <p:nvPr/>
            </p:nvGrpSpPr>
            <p:grpSpPr bwMode="auto">
              <a:xfrm>
                <a:off x="0" y="0"/>
                <a:ext cx="1288" cy="518"/>
                <a:chOff x="0" y="0"/>
                <a:chExt cx="1288" cy="518"/>
              </a:xfrm>
            </p:grpSpPr>
            <p:sp>
              <p:nvSpPr>
                <p:cNvPr id="310276" name="Rectangle 4"/>
                <p:cNvSpPr>
                  <a:spLocks noChangeArrowheads="1"/>
                </p:cNvSpPr>
                <p:nvPr/>
              </p:nvSpPr>
              <p:spPr bwMode="auto">
                <a:xfrm>
                  <a:off x="43" y="0"/>
                  <a:ext cx="1202" cy="518"/>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发生事故产生的后果（</a:t>
                  </a:r>
                  <a:r>
                    <a:rPr lang="en-US" altLang="zh-CN" sz="2000" dirty="0">
                      <a:latin typeface="宋体" panose="02010600030101010101" pitchFamily="2" charset="-122"/>
                      <a:cs typeface="Times New Roman" panose="02020603050405020304" charset="0"/>
                    </a:rPr>
                    <a:t>C</a:t>
                  </a:r>
                  <a:r>
                    <a:rPr lang="zh-CN" altLang="en-US" sz="2000" dirty="0" smtClean="0">
                      <a:latin typeface="宋体" panose="02010600030101010101" pitchFamily="2" charset="-122"/>
                    </a:rPr>
                    <a:t>）</a:t>
                  </a:r>
                  <a:endParaRPr lang="en-US" altLang="zh-CN" sz="2000" dirty="0">
                    <a:latin typeface="Times New Roman" panose="02020603050405020304" charset="0"/>
                  </a:endParaRPr>
                </a:p>
              </p:txBody>
            </p:sp>
            <p:sp>
              <p:nvSpPr>
                <p:cNvPr id="310306" name="Rectangle 34"/>
                <p:cNvSpPr>
                  <a:spLocks noChangeArrowheads="1"/>
                </p:cNvSpPr>
                <p:nvPr/>
              </p:nvSpPr>
              <p:spPr bwMode="auto">
                <a:xfrm>
                  <a:off x="0" y="0"/>
                  <a:ext cx="1288" cy="518"/>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09" name="Group 37"/>
              <p:cNvGrpSpPr/>
              <p:nvPr/>
            </p:nvGrpSpPr>
            <p:grpSpPr bwMode="auto">
              <a:xfrm>
                <a:off x="1288" y="0"/>
                <a:ext cx="1498" cy="518"/>
                <a:chOff x="1288" y="0"/>
                <a:chExt cx="1498" cy="518"/>
              </a:xfrm>
            </p:grpSpPr>
            <p:sp>
              <p:nvSpPr>
                <p:cNvPr id="310277" name="Rectangle 5"/>
                <p:cNvSpPr>
                  <a:spLocks noChangeArrowheads="1"/>
                </p:cNvSpPr>
                <p:nvPr/>
              </p:nvSpPr>
              <p:spPr bwMode="auto">
                <a:xfrm>
                  <a:off x="1331" y="0"/>
                  <a:ext cx="1412" cy="518"/>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危险等级划分（</a:t>
                  </a:r>
                  <a:r>
                    <a:rPr lang="en-US" altLang="zh-CN" sz="2000" dirty="0">
                      <a:latin typeface="宋体" panose="02010600030101010101" pitchFamily="2" charset="-122"/>
                      <a:cs typeface="Times New Roman" panose="02020603050405020304" charset="0"/>
                    </a:rPr>
                    <a:t>D</a:t>
                  </a:r>
                  <a:r>
                    <a:rPr lang="zh-CN" altLang="en-US" sz="2000" dirty="0" smtClean="0">
                      <a:latin typeface="宋体" panose="02010600030101010101" pitchFamily="2" charset="-122"/>
                    </a:rPr>
                    <a:t>）</a:t>
                  </a:r>
                  <a:endParaRPr lang="en-US" altLang="zh-CN" sz="2000" dirty="0">
                    <a:latin typeface="Times New Roman" panose="02020603050405020304" charset="0"/>
                  </a:endParaRPr>
                </a:p>
              </p:txBody>
            </p:sp>
            <p:sp>
              <p:nvSpPr>
                <p:cNvPr id="310308" name="Rectangle 36"/>
                <p:cNvSpPr>
                  <a:spLocks noChangeArrowheads="1"/>
                </p:cNvSpPr>
                <p:nvPr/>
              </p:nvSpPr>
              <p:spPr bwMode="auto">
                <a:xfrm>
                  <a:off x="1288" y="0"/>
                  <a:ext cx="1498" cy="518"/>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11" name="Group 39"/>
              <p:cNvGrpSpPr/>
              <p:nvPr/>
            </p:nvGrpSpPr>
            <p:grpSpPr bwMode="auto">
              <a:xfrm>
                <a:off x="0" y="518"/>
                <a:ext cx="428" cy="384"/>
                <a:chOff x="0" y="518"/>
                <a:chExt cx="428" cy="384"/>
              </a:xfrm>
            </p:grpSpPr>
            <p:sp>
              <p:nvSpPr>
                <p:cNvPr id="310278" name="Rectangle 6"/>
                <p:cNvSpPr>
                  <a:spLocks noChangeArrowheads="1"/>
                </p:cNvSpPr>
                <p:nvPr/>
              </p:nvSpPr>
              <p:spPr bwMode="auto">
                <a:xfrm>
                  <a:off x="43" y="518"/>
                  <a:ext cx="342"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smtClean="0">
                      <a:latin typeface="宋体" panose="02010600030101010101" pitchFamily="2" charset="-122"/>
                    </a:rPr>
                    <a:t>分值</a:t>
                  </a:r>
                  <a:endParaRPr lang="en-US" altLang="zh-CN" sz="2000" dirty="0">
                    <a:latin typeface="Times New Roman" panose="02020603050405020304" charset="0"/>
                  </a:endParaRPr>
                </a:p>
              </p:txBody>
            </p:sp>
            <p:sp>
              <p:nvSpPr>
                <p:cNvPr id="310310" name="Rectangle 38"/>
                <p:cNvSpPr>
                  <a:spLocks noChangeArrowheads="1"/>
                </p:cNvSpPr>
                <p:nvPr/>
              </p:nvSpPr>
              <p:spPr bwMode="auto">
                <a:xfrm>
                  <a:off x="0" y="518"/>
                  <a:ext cx="428"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13" name="Group 41"/>
              <p:cNvGrpSpPr/>
              <p:nvPr/>
            </p:nvGrpSpPr>
            <p:grpSpPr bwMode="auto">
              <a:xfrm>
                <a:off x="428" y="518"/>
                <a:ext cx="860" cy="384"/>
                <a:chOff x="428" y="518"/>
                <a:chExt cx="860" cy="384"/>
              </a:xfrm>
            </p:grpSpPr>
            <p:sp>
              <p:nvSpPr>
                <p:cNvPr id="310279" name="Rectangle 7"/>
                <p:cNvSpPr>
                  <a:spLocks noChangeArrowheads="1"/>
                </p:cNvSpPr>
                <p:nvPr/>
              </p:nvSpPr>
              <p:spPr bwMode="auto">
                <a:xfrm>
                  <a:off x="471" y="518"/>
                  <a:ext cx="774"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smtClean="0">
                      <a:latin typeface="宋体" panose="02010600030101010101" pitchFamily="2" charset="-122"/>
                    </a:rPr>
                    <a:t>后果</a:t>
                  </a:r>
                  <a:endParaRPr lang="en-US" altLang="zh-CN" sz="2000" dirty="0">
                    <a:latin typeface="Times New Roman" panose="02020603050405020304" charset="0"/>
                  </a:endParaRPr>
                </a:p>
              </p:txBody>
            </p:sp>
            <p:sp>
              <p:nvSpPr>
                <p:cNvPr id="310312" name="Rectangle 40"/>
                <p:cNvSpPr>
                  <a:spLocks noChangeArrowheads="1"/>
                </p:cNvSpPr>
                <p:nvPr/>
              </p:nvSpPr>
              <p:spPr bwMode="auto">
                <a:xfrm>
                  <a:off x="428" y="518"/>
                  <a:ext cx="860"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15" name="Group 43"/>
              <p:cNvGrpSpPr/>
              <p:nvPr/>
            </p:nvGrpSpPr>
            <p:grpSpPr bwMode="auto">
              <a:xfrm>
                <a:off x="1288" y="518"/>
                <a:ext cx="512" cy="384"/>
                <a:chOff x="1288" y="518"/>
                <a:chExt cx="512" cy="384"/>
              </a:xfrm>
            </p:grpSpPr>
            <p:sp>
              <p:nvSpPr>
                <p:cNvPr id="310280" name="Rectangle 8"/>
                <p:cNvSpPr>
                  <a:spLocks noChangeArrowheads="1"/>
                </p:cNvSpPr>
                <p:nvPr/>
              </p:nvSpPr>
              <p:spPr bwMode="auto">
                <a:xfrm>
                  <a:off x="1331" y="518"/>
                  <a:ext cx="426"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smtClean="0">
                      <a:latin typeface="宋体" panose="02010600030101010101" pitchFamily="2" charset="-122"/>
                    </a:rPr>
                    <a:t>分值</a:t>
                  </a:r>
                  <a:endParaRPr lang="en-US" altLang="zh-CN" sz="2000" dirty="0">
                    <a:latin typeface="Times New Roman" panose="02020603050405020304" charset="0"/>
                  </a:endParaRPr>
                </a:p>
              </p:txBody>
            </p:sp>
            <p:sp>
              <p:nvSpPr>
                <p:cNvPr id="310314" name="Rectangle 42"/>
                <p:cNvSpPr>
                  <a:spLocks noChangeArrowheads="1"/>
                </p:cNvSpPr>
                <p:nvPr/>
              </p:nvSpPr>
              <p:spPr bwMode="auto">
                <a:xfrm>
                  <a:off x="1288" y="518"/>
                  <a:ext cx="512"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17" name="Group 45"/>
              <p:cNvGrpSpPr/>
              <p:nvPr/>
            </p:nvGrpSpPr>
            <p:grpSpPr bwMode="auto">
              <a:xfrm>
                <a:off x="1800" y="518"/>
                <a:ext cx="986" cy="384"/>
                <a:chOff x="1800" y="518"/>
                <a:chExt cx="986" cy="384"/>
              </a:xfrm>
            </p:grpSpPr>
            <p:sp>
              <p:nvSpPr>
                <p:cNvPr id="310281" name="Rectangle 9"/>
                <p:cNvSpPr>
                  <a:spLocks noChangeArrowheads="1"/>
                </p:cNvSpPr>
                <p:nvPr/>
              </p:nvSpPr>
              <p:spPr bwMode="auto">
                <a:xfrm>
                  <a:off x="1843" y="518"/>
                  <a:ext cx="900"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危险</a:t>
                  </a:r>
                  <a:r>
                    <a:rPr lang="zh-CN" altLang="en-US" sz="2000" dirty="0" smtClean="0">
                      <a:latin typeface="宋体" panose="02010600030101010101" pitchFamily="2" charset="-122"/>
                    </a:rPr>
                    <a:t>程度</a:t>
                  </a:r>
                  <a:endParaRPr lang="en-US" altLang="zh-CN" sz="2000" dirty="0">
                    <a:latin typeface="Times New Roman" panose="02020603050405020304" charset="0"/>
                  </a:endParaRPr>
                </a:p>
              </p:txBody>
            </p:sp>
            <p:sp>
              <p:nvSpPr>
                <p:cNvPr id="310316" name="Rectangle 44"/>
                <p:cNvSpPr>
                  <a:spLocks noChangeArrowheads="1"/>
                </p:cNvSpPr>
                <p:nvPr/>
              </p:nvSpPr>
              <p:spPr bwMode="auto">
                <a:xfrm>
                  <a:off x="1800" y="518"/>
                  <a:ext cx="986"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19" name="Group 47"/>
              <p:cNvGrpSpPr/>
              <p:nvPr/>
            </p:nvGrpSpPr>
            <p:grpSpPr bwMode="auto">
              <a:xfrm>
                <a:off x="0" y="902"/>
                <a:ext cx="428" cy="480"/>
                <a:chOff x="0" y="902"/>
                <a:chExt cx="428" cy="480"/>
              </a:xfrm>
            </p:grpSpPr>
            <p:sp>
              <p:nvSpPr>
                <p:cNvPr id="310282" name="Rectangle 10"/>
                <p:cNvSpPr>
                  <a:spLocks noChangeArrowheads="1"/>
                </p:cNvSpPr>
                <p:nvPr/>
              </p:nvSpPr>
              <p:spPr bwMode="auto">
                <a:xfrm>
                  <a:off x="43" y="902"/>
                  <a:ext cx="342"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100</a:t>
                  </a:r>
                  <a:endParaRPr lang="en-US" altLang="zh-CN" sz="2000" dirty="0">
                    <a:latin typeface="Times New Roman" panose="02020603050405020304" charset="0"/>
                  </a:endParaRPr>
                </a:p>
              </p:txBody>
            </p:sp>
            <p:sp>
              <p:nvSpPr>
                <p:cNvPr id="310318" name="Rectangle 46"/>
                <p:cNvSpPr>
                  <a:spLocks noChangeArrowheads="1"/>
                </p:cNvSpPr>
                <p:nvPr/>
              </p:nvSpPr>
              <p:spPr bwMode="auto">
                <a:xfrm>
                  <a:off x="0" y="902"/>
                  <a:ext cx="428"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21" name="Group 49"/>
              <p:cNvGrpSpPr/>
              <p:nvPr/>
            </p:nvGrpSpPr>
            <p:grpSpPr bwMode="auto">
              <a:xfrm>
                <a:off x="428" y="902"/>
                <a:ext cx="860" cy="480"/>
                <a:chOff x="428" y="902"/>
                <a:chExt cx="860" cy="480"/>
              </a:xfrm>
            </p:grpSpPr>
            <p:sp>
              <p:nvSpPr>
                <p:cNvPr id="310283" name="Rectangle 11"/>
                <p:cNvSpPr>
                  <a:spLocks noChangeArrowheads="1"/>
                </p:cNvSpPr>
                <p:nvPr/>
              </p:nvSpPr>
              <p:spPr bwMode="auto">
                <a:xfrm>
                  <a:off x="471" y="902"/>
                  <a:ext cx="788"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大灾难，许多人</a:t>
                  </a:r>
                  <a:r>
                    <a:rPr lang="zh-CN" altLang="en-US" sz="2000" dirty="0" smtClean="0">
                      <a:latin typeface="宋体" panose="02010600030101010101" pitchFamily="2" charset="-122"/>
                    </a:rPr>
                    <a:t>死亡</a:t>
                  </a:r>
                  <a:endParaRPr lang="en-US" altLang="zh-CN" sz="2000" dirty="0">
                    <a:latin typeface="Times New Roman" panose="02020603050405020304" charset="0"/>
                  </a:endParaRPr>
                </a:p>
              </p:txBody>
            </p:sp>
            <p:sp>
              <p:nvSpPr>
                <p:cNvPr id="310320" name="Rectangle 48"/>
                <p:cNvSpPr>
                  <a:spLocks noChangeArrowheads="1"/>
                </p:cNvSpPr>
                <p:nvPr/>
              </p:nvSpPr>
              <p:spPr bwMode="auto">
                <a:xfrm>
                  <a:off x="428" y="902"/>
                  <a:ext cx="860"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23" name="Group 51"/>
              <p:cNvGrpSpPr/>
              <p:nvPr/>
            </p:nvGrpSpPr>
            <p:grpSpPr bwMode="auto">
              <a:xfrm>
                <a:off x="1288" y="902"/>
                <a:ext cx="512" cy="480"/>
                <a:chOff x="1288" y="902"/>
                <a:chExt cx="512" cy="480"/>
              </a:xfrm>
            </p:grpSpPr>
            <p:sp>
              <p:nvSpPr>
                <p:cNvPr id="310284" name="Rectangle 12"/>
                <p:cNvSpPr>
                  <a:spLocks noChangeArrowheads="1"/>
                </p:cNvSpPr>
                <p:nvPr/>
              </p:nvSpPr>
              <p:spPr bwMode="auto">
                <a:xfrm>
                  <a:off x="1331" y="902"/>
                  <a:ext cx="426"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7320</a:t>
                  </a:r>
                  <a:endParaRPr lang="en-US" altLang="zh-CN" sz="2000" dirty="0">
                    <a:latin typeface="Times New Roman" panose="02020603050405020304" charset="0"/>
                  </a:endParaRPr>
                </a:p>
              </p:txBody>
            </p:sp>
            <p:sp>
              <p:nvSpPr>
                <p:cNvPr id="310322" name="Rectangle 50"/>
                <p:cNvSpPr>
                  <a:spLocks noChangeArrowheads="1"/>
                </p:cNvSpPr>
                <p:nvPr/>
              </p:nvSpPr>
              <p:spPr bwMode="auto">
                <a:xfrm>
                  <a:off x="1288" y="902"/>
                  <a:ext cx="512"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25" name="Group 53"/>
              <p:cNvGrpSpPr/>
              <p:nvPr/>
            </p:nvGrpSpPr>
            <p:grpSpPr bwMode="auto">
              <a:xfrm>
                <a:off x="1800" y="902"/>
                <a:ext cx="988" cy="480"/>
                <a:chOff x="1800" y="902"/>
                <a:chExt cx="988" cy="480"/>
              </a:xfrm>
            </p:grpSpPr>
            <p:sp>
              <p:nvSpPr>
                <p:cNvPr id="310285" name="Rectangle 13"/>
                <p:cNvSpPr>
                  <a:spLocks noChangeArrowheads="1"/>
                </p:cNvSpPr>
                <p:nvPr/>
              </p:nvSpPr>
              <p:spPr bwMode="auto">
                <a:xfrm>
                  <a:off x="1843" y="902"/>
                  <a:ext cx="945"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极其危险，不能继续</a:t>
                  </a:r>
                  <a:r>
                    <a:rPr lang="zh-CN" altLang="en-US" sz="2000" dirty="0" smtClean="0">
                      <a:latin typeface="宋体" panose="02010600030101010101" pitchFamily="2" charset="-122"/>
                    </a:rPr>
                    <a:t>作业</a:t>
                  </a:r>
                  <a:endParaRPr lang="en-US" altLang="zh-CN" sz="2000" dirty="0">
                    <a:latin typeface="Times New Roman" panose="02020603050405020304" charset="0"/>
                  </a:endParaRPr>
                </a:p>
              </p:txBody>
            </p:sp>
            <p:sp>
              <p:nvSpPr>
                <p:cNvPr id="310324" name="Rectangle 52"/>
                <p:cNvSpPr>
                  <a:spLocks noChangeArrowheads="1"/>
                </p:cNvSpPr>
                <p:nvPr/>
              </p:nvSpPr>
              <p:spPr bwMode="auto">
                <a:xfrm>
                  <a:off x="1800" y="902"/>
                  <a:ext cx="986"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27" name="Group 55"/>
              <p:cNvGrpSpPr/>
              <p:nvPr/>
            </p:nvGrpSpPr>
            <p:grpSpPr bwMode="auto">
              <a:xfrm>
                <a:off x="0" y="1382"/>
                <a:ext cx="428" cy="480"/>
                <a:chOff x="0" y="1382"/>
                <a:chExt cx="428" cy="480"/>
              </a:xfrm>
            </p:grpSpPr>
            <p:sp>
              <p:nvSpPr>
                <p:cNvPr id="310286" name="Rectangle 14"/>
                <p:cNvSpPr>
                  <a:spLocks noChangeArrowheads="1"/>
                </p:cNvSpPr>
                <p:nvPr/>
              </p:nvSpPr>
              <p:spPr bwMode="auto">
                <a:xfrm>
                  <a:off x="43" y="1382"/>
                  <a:ext cx="342"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cs typeface="Times New Roman" panose="02020603050405020304" charset="0"/>
                    </a:rPr>
                    <a:t>40</a:t>
                  </a:r>
                  <a:endParaRPr lang="en-US" altLang="zh-CN" sz="2000" dirty="0">
                    <a:latin typeface="Times New Roman" panose="02020603050405020304" charset="0"/>
                  </a:endParaRPr>
                </a:p>
              </p:txBody>
            </p:sp>
            <p:sp>
              <p:nvSpPr>
                <p:cNvPr id="310326" name="Rectangle 54"/>
                <p:cNvSpPr>
                  <a:spLocks noChangeArrowheads="1"/>
                </p:cNvSpPr>
                <p:nvPr/>
              </p:nvSpPr>
              <p:spPr bwMode="auto">
                <a:xfrm>
                  <a:off x="0" y="1382"/>
                  <a:ext cx="428"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29" name="Group 57"/>
              <p:cNvGrpSpPr/>
              <p:nvPr/>
            </p:nvGrpSpPr>
            <p:grpSpPr bwMode="auto">
              <a:xfrm>
                <a:off x="428" y="1382"/>
                <a:ext cx="860" cy="480"/>
                <a:chOff x="428" y="1382"/>
                <a:chExt cx="860" cy="480"/>
              </a:xfrm>
            </p:grpSpPr>
            <p:sp>
              <p:nvSpPr>
                <p:cNvPr id="310287" name="Rectangle 15"/>
                <p:cNvSpPr>
                  <a:spLocks noChangeArrowheads="1"/>
                </p:cNvSpPr>
                <p:nvPr/>
              </p:nvSpPr>
              <p:spPr bwMode="auto">
                <a:xfrm>
                  <a:off x="471" y="1382"/>
                  <a:ext cx="774"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a:latin typeface="宋体" panose="02010600030101010101" pitchFamily="2" charset="-122"/>
                    </a:rPr>
                    <a:t>灾难，数人死亡</a:t>
                  </a:r>
                  <a:endParaRPr lang="zh-CN" altLang="en-US" sz="2000">
                    <a:latin typeface="宋体" panose="02010600030101010101" pitchFamily="2" charset="-122"/>
                  </a:endParaRPr>
                </a:p>
                <a:p>
                  <a:pPr algn="ctr" eaLnBrk="0" hangingPunct="0">
                    <a:spcBef>
                      <a:spcPct val="0"/>
                    </a:spcBef>
                    <a:buClrTx/>
                    <a:buSzTx/>
                    <a:buFontTx/>
                    <a:buNone/>
                  </a:pPr>
                  <a:endParaRPr lang="en-US" altLang="zh-CN" sz="2000">
                    <a:latin typeface="Times New Roman" panose="02020603050405020304" charset="0"/>
                  </a:endParaRPr>
                </a:p>
              </p:txBody>
            </p:sp>
            <p:sp>
              <p:nvSpPr>
                <p:cNvPr id="310328" name="Rectangle 56"/>
                <p:cNvSpPr>
                  <a:spLocks noChangeArrowheads="1"/>
                </p:cNvSpPr>
                <p:nvPr/>
              </p:nvSpPr>
              <p:spPr bwMode="auto">
                <a:xfrm>
                  <a:off x="428" y="1382"/>
                  <a:ext cx="860"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31" name="Group 59"/>
              <p:cNvGrpSpPr/>
              <p:nvPr/>
            </p:nvGrpSpPr>
            <p:grpSpPr bwMode="auto">
              <a:xfrm>
                <a:off x="1288" y="1382"/>
                <a:ext cx="512" cy="480"/>
                <a:chOff x="1288" y="1382"/>
                <a:chExt cx="512" cy="480"/>
              </a:xfrm>
            </p:grpSpPr>
            <p:sp>
              <p:nvSpPr>
                <p:cNvPr id="310288" name="Rectangle 16"/>
                <p:cNvSpPr>
                  <a:spLocks noChangeArrowheads="1"/>
                </p:cNvSpPr>
                <p:nvPr/>
              </p:nvSpPr>
              <p:spPr bwMode="auto">
                <a:xfrm>
                  <a:off x="1331" y="1382"/>
                  <a:ext cx="426"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160-320</a:t>
                  </a:r>
                  <a:endParaRPr lang="en-US" altLang="zh-CN" sz="2000" dirty="0">
                    <a:latin typeface="Times New Roman" panose="02020603050405020304" charset="0"/>
                  </a:endParaRPr>
                </a:p>
              </p:txBody>
            </p:sp>
            <p:sp>
              <p:nvSpPr>
                <p:cNvPr id="310330" name="Rectangle 58"/>
                <p:cNvSpPr>
                  <a:spLocks noChangeArrowheads="1"/>
                </p:cNvSpPr>
                <p:nvPr/>
              </p:nvSpPr>
              <p:spPr bwMode="auto">
                <a:xfrm>
                  <a:off x="1288" y="1382"/>
                  <a:ext cx="512"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33" name="Group 61"/>
              <p:cNvGrpSpPr/>
              <p:nvPr/>
            </p:nvGrpSpPr>
            <p:grpSpPr bwMode="auto">
              <a:xfrm>
                <a:off x="1800" y="1382"/>
                <a:ext cx="986" cy="480"/>
                <a:chOff x="1800" y="1382"/>
                <a:chExt cx="986" cy="480"/>
              </a:xfrm>
            </p:grpSpPr>
            <p:sp>
              <p:nvSpPr>
                <p:cNvPr id="310289" name="Rectangle 17"/>
                <p:cNvSpPr>
                  <a:spLocks noChangeArrowheads="1"/>
                </p:cNvSpPr>
                <p:nvPr/>
              </p:nvSpPr>
              <p:spPr bwMode="auto">
                <a:xfrm>
                  <a:off x="1843" y="1382"/>
                  <a:ext cx="900" cy="480"/>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高度危险，要立即</a:t>
                  </a:r>
                  <a:r>
                    <a:rPr lang="zh-CN" altLang="en-US" sz="2000" dirty="0" smtClean="0">
                      <a:latin typeface="宋体" panose="02010600030101010101" pitchFamily="2" charset="-122"/>
                    </a:rPr>
                    <a:t>整改</a:t>
                  </a:r>
                  <a:endParaRPr lang="en-US" altLang="zh-CN" sz="2000" dirty="0">
                    <a:latin typeface="Times New Roman" panose="02020603050405020304" charset="0"/>
                  </a:endParaRPr>
                </a:p>
              </p:txBody>
            </p:sp>
            <p:sp>
              <p:nvSpPr>
                <p:cNvPr id="310332" name="Rectangle 60"/>
                <p:cNvSpPr>
                  <a:spLocks noChangeArrowheads="1"/>
                </p:cNvSpPr>
                <p:nvPr/>
              </p:nvSpPr>
              <p:spPr bwMode="auto">
                <a:xfrm>
                  <a:off x="1800" y="1382"/>
                  <a:ext cx="986" cy="480"/>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35" name="Group 63"/>
              <p:cNvGrpSpPr/>
              <p:nvPr/>
            </p:nvGrpSpPr>
            <p:grpSpPr bwMode="auto">
              <a:xfrm>
                <a:off x="0" y="1862"/>
                <a:ext cx="428" cy="384"/>
                <a:chOff x="0" y="1862"/>
                <a:chExt cx="428" cy="384"/>
              </a:xfrm>
            </p:grpSpPr>
            <p:sp>
              <p:nvSpPr>
                <p:cNvPr id="310290" name="Rectangle 18"/>
                <p:cNvSpPr>
                  <a:spLocks noChangeArrowheads="1"/>
                </p:cNvSpPr>
                <p:nvPr/>
              </p:nvSpPr>
              <p:spPr bwMode="auto">
                <a:xfrm>
                  <a:off x="43" y="1862"/>
                  <a:ext cx="342"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15</a:t>
                  </a:r>
                  <a:endParaRPr lang="en-US" altLang="zh-CN" sz="2000" dirty="0">
                    <a:latin typeface="Times New Roman" panose="02020603050405020304" charset="0"/>
                  </a:endParaRPr>
                </a:p>
              </p:txBody>
            </p:sp>
            <p:sp>
              <p:nvSpPr>
                <p:cNvPr id="310334" name="Rectangle 62"/>
                <p:cNvSpPr>
                  <a:spLocks noChangeArrowheads="1"/>
                </p:cNvSpPr>
                <p:nvPr/>
              </p:nvSpPr>
              <p:spPr bwMode="auto">
                <a:xfrm>
                  <a:off x="0" y="1862"/>
                  <a:ext cx="428"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37" name="Group 65"/>
              <p:cNvGrpSpPr/>
              <p:nvPr/>
            </p:nvGrpSpPr>
            <p:grpSpPr bwMode="auto">
              <a:xfrm>
                <a:off x="428" y="1862"/>
                <a:ext cx="860" cy="384"/>
                <a:chOff x="428" y="1862"/>
                <a:chExt cx="860" cy="384"/>
              </a:xfrm>
            </p:grpSpPr>
            <p:sp>
              <p:nvSpPr>
                <p:cNvPr id="310291" name="Rectangle 19"/>
                <p:cNvSpPr>
                  <a:spLocks noChangeArrowheads="1"/>
                </p:cNvSpPr>
                <p:nvPr/>
              </p:nvSpPr>
              <p:spPr bwMode="auto">
                <a:xfrm>
                  <a:off x="471" y="1862"/>
                  <a:ext cx="788"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非常严重，一人</a:t>
                  </a:r>
                  <a:r>
                    <a:rPr lang="zh-CN" altLang="en-US" sz="2000" dirty="0" smtClean="0">
                      <a:latin typeface="宋体" panose="02010600030101010101" pitchFamily="2" charset="-122"/>
                    </a:rPr>
                    <a:t>死亡</a:t>
                  </a:r>
                  <a:endParaRPr lang="en-US" altLang="zh-CN" sz="2000" dirty="0">
                    <a:latin typeface="Times New Roman" panose="02020603050405020304" charset="0"/>
                  </a:endParaRPr>
                </a:p>
              </p:txBody>
            </p:sp>
            <p:sp>
              <p:nvSpPr>
                <p:cNvPr id="310336" name="Rectangle 64"/>
                <p:cNvSpPr>
                  <a:spLocks noChangeArrowheads="1"/>
                </p:cNvSpPr>
                <p:nvPr/>
              </p:nvSpPr>
              <p:spPr bwMode="auto">
                <a:xfrm>
                  <a:off x="428" y="1862"/>
                  <a:ext cx="860"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39" name="Group 67"/>
              <p:cNvGrpSpPr/>
              <p:nvPr/>
            </p:nvGrpSpPr>
            <p:grpSpPr bwMode="auto">
              <a:xfrm>
                <a:off x="1288" y="1862"/>
                <a:ext cx="512" cy="384"/>
                <a:chOff x="1288" y="1862"/>
                <a:chExt cx="512" cy="384"/>
              </a:xfrm>
            </p:grpSpPr>
            <p:sp>
              <p:nvSpPr>
                <p:cNvPr id="310292" name="Rectangle 20"/>
                <p:cNvSpPr>
                  <a:spLocks noChangeArrowheads="1"/>
                </p:cNvSpPr>
                <p:nvPr/>
              </p:nvSpPr>
              <p:spPr bwMode="auto">
                <a:xfrm>
                  <a:off x="1331" y="1862"/>
                  <a:ext cx="426"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70-160</a:t>
                  </a:r>
                  <a:endParaRPr lang="en-US" altLang="zh-CN" sz="2000" dirty="0">
                    <a:latin typeface="Times New Roman" panose="02020603050405020304" charset="0"/>
                  </a:endParaRPr>
                </a:p>
              </p:txBody>
            </p:sp>
            <p:sp>
              <p:nvSpPr>
                <p:cNvPr id="310338" name="Rectangle 66"/>
                <p:cNvSpPr>
                  <a:spLocks noChangeArrowheads="1"/>
                </p:cNvSpPr>
                <p:nvPr/>
              </p:nvSpPr>
              <p:spPr bwMode="auto">
                <a:xfrm>
                  <a:off x="1288" y="1862"/>
                  <a:ext cx="512"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41" name="Group 69"/>
              <p:cNvGrpSpPr/>
              <p:nvPr/>
            </p:nvGrpSpPr>
            <p:grpSpPr bwMode="auto">
              <a:xfrm>
                <a:off x="1800" y="1862"/>
                <a:ext cx="986" cy="384"/>
                <a:chOff x="1800" y="1862"/>
                <a:chExt cx="986" cy="384"/>
              </a:xfrm>
            </p:grpSpPr>
            <p:sp>
              <p:nvSpPr>
                <p:cNvPr id="310293" name="Rectangle 21"/>
                <p:cNvSpPr>
                  <a:spLocks noChangeArrowheads="1"/>
                </p:cNvSpPr>
                <p:nvPr/>
              </p:nvSpPr>
              <p:spPr bwMode="auto">
                <a:xfrm>
                  <a:off x="1843" y="1862"/>
                  <a:ext cx="900"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显著危险，需要</a:t>
                  </a:r>
                  <a:r>
                    <a:rPr lang="zh-CN" altLang="en-US" sz="2000" dirty="0" smtClean="0">
                      <a:latin typeface="宋体" panose="02010600030101010101" pitchFamily="2" charset="-122"/>
                    </a:rPr>
                    <a:t>整改</a:t>
                  </a:r>
                  <a:endParaRPr lang="en-US" altLang="zh-CN" sz="2000" dirty="0">
                    <a:latin typeface="Times New Roman" panose="02020603050405020304" charset="0"/>
                  </a:endParaRPr>
                </a:p>
              </p:txBody>
            </p:sp>
            <p:sp>
              <p:nvSpPr>
                <p:cNvPr id="310340" name="Rectangle 68"/>
                <p:cNvSpPr>
                  <a:spLocks noChangeArrowheads="1"/>
                </p:cNvSpPr>
                <p:nvPr/>
              </p:nvSpPr>
              <p:spPr bwMode="auto">
                <a:xfrm>
                  <a:off x="1800" y="1862"/>
                  <a:ext cx="986"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43" name="Group 71"/>
              <p:cNvGrpSpPr/>
              <p:nvPr/>
            </p:nvGrpSpPr>
            <p:grpSpPr bwMode="auto">
              <a:xfrm>
                <a:off x="0" y="2246"/>
                <a:ext cx="428" cy="384"/>
                <a:chOff x="0" y="2246"/>
                <a:chExt cx="428" cy="384"/>
              </a:xfrm>
            </p:grpSpPr>
            <p:sp>
              <p:nvSpPr>
                <p:cNvPr id="310294" name="Rectangle 22"/>
                <p:cNvSpPr>
                  <a:spLocks noChangeArrowheads="1"/>
                </p:cNvSpPr>
                <p:nvPr/>
              </p:nvSpPr>
              <p:spPr bwMode="auto">
                <a:xfrm>
                  <a:off x="43" y="2246"/>
                  <a:ext cx="342"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7</a:t>
                  </a:r>
                  <a:endParaRPr lang="en-US" altLang="zh-CN" sz="2000" dirty="0">
                    <a:latin typeface="Times New Roman" panose="02020603050405020304" charset="0"/>
                  </a:endParaRPr>
                </a:p>
              </p:txBody>
            </p:sp>
            <p:sp>
              <p:nvSpPr>
                <p:cNvPr id="310342" name="Rectangle 70"/>
                <p:cNvSpPr>
                  <a:spLocks noChangeArrowheads="1"/>
                </p:cNvSpPr>
                <p:nvPr/>
              </p:nvSpPr>
              <p:spPr bwMode="auto">
                <a:xfrm>
                  <a:off x="0" y="2246"/>
                  <a:ext cx="428"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45" name="Group 73"/>
              <p:cNvGrpSpPr/>
              <p:nvPr/>
            </p:nvGrpSpPr>
            <p:grpSpPr bwMode="auto">
              <a:xfrm>
                <a:off x="428" y="2246"/>
                <a:ext cx="860" cy="384"/>
                <a:chOff x="428" y="2246"/>
                <a:chExt cx="860" cy="384"/>
              </a:xfrm>
            </p:grpSpPr>
            <p:sp>
              <p:nvSpPr>
                <p:cNvPr id="310295" name="Rectangle 23"/>
                <p:cNvSpPr>
                  <a:spLocks noChangeArrowheads="1"/>
                </p:cNvSpPr>
                <p:nvPr/>
              </p:nvSpPr>
              <p:spPr bwMode="auto">
                <a:xfrm>
                  <a:off x="471" y="2246"/>
                  <a:ext cx="774"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严重，</a:t>
                  </a:r>
                  <a:r>
                    <a:rPr lang="zh-CN" altLang="en-US" sz="2000" dirty="0" smtClean="0">
                      <a:latin typeface="宋体" panose="02010600030101010101" pitchFamily="2" charset="-122"/>
                    </a:rPr>
                    <a:t>重伤</a:t>
                  </a:r>
                  <a:endParaRPr lang="en-US" altLang="zh-CN" sz="2000" dirty="0">
                    <a:latin typeface="Times New Roman" panose="02020603050405020304" charset="0"/>
                  </a:endParaRPr>
                </a:p>
              </p:txBody>
            </p:sp>
            <p:sp>
              <p:nvSpPr>
                <p:cNvPr id="310344" name="Rectangle 72"/>
                <p:cNvSpPr>
                  <a:spLocks noChangeArrowheads="1"/>
                </p:cNvSpPr>
                <p:nvPr/>
              </p:nvSpPr>
              <p:spPr bwMode="auto">
                <a:xfrm>
                  <a:off x="428" y="2246"/>
                  <a:ext cx="860"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47" name="Group 75"/>
              <p:cNvGrpSpPr/>
              <p:nvPr/>
            </p:nvGrpSpPr>
            <p:grpSpPr bwMode="auto">
              <a:xfrm>
                <a:off x="1288" y="2246"/>
                <a:ext cx="512" cy="384"/>
                <a:chOff x="1288" y="2246"/>
                <a:chExt cx="512" cy="384"/>
              </a:xfrm>
            </p:grpSpPr>
            <p:sp>
              <p:nvSpPr>
                <p:cNvPr id="310296" name="Rectangle 24"/>
                <p:cNvSpPr>
                  <a:spLocks noChangeArrowheads="1"/>
                </p:cNvSpPr>
                <p:nvPr/>
              </p:nvSpPr>
              <p:spPr bwMode="auto">
                <a:xfrm>
                  <a:off x="1331" y="2246"/>
                  <a:ext cx="426"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20-70</a:t>
                  </a:r>
                  <a:endParaRPr lang="en-US" altLang="zh-CN" sz="2000" dirty="0">
                    <a:latin typeface="Times New Roman" panose="02020603050405020304" charset="0"/>
                  </a:endParaRPr>
                </a:p>
              </p:txBody>
            </p:sp>
            <p:sp>
              <p:nvSpPr>
                <p:cNvPr id="310346" name="Rectangle 74"/>
                <p:cNvSpPr>
                  <a:spLocks noChangeArrowheads="1"/>
                </p:cNvSpPr>
                <p:nvPr/>
              </p:nvSpPr>
              <p:spPr bwMode="auto">
                <a:xfrm>
                  <a:off x="1288" y="2246"/>
                  <a:ext cx="512"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49" name="Group 77"/>
              <p:cNvGrpSpPr/>
              <p:nvPr/>
            </p:nvGrpSpPr>
            <p:grpSpPr bwMode="auto">
              <a:xfrm>
                <a:off x="1800" y="2246"/>
                <a:ext cx="986" cy="384"/>
                <a:chOff x="1800" y="2246"/>
                <a:chExt cx="986" cy="384"/>
              </a:xfrm>
            </p:grpSpPr>
            <p:sp>
              <p:nvSpPr>
                <p:cNvPr id="310297" name="Rectangle 25"/>
                <p:cNvSpPr>
                  <a:spLocks noChangeArrowheads="1"/>
                </p:cNvSpPr>
                <p:nvPr/>
              </p:nvSpPr>
              <p:spPr bwMode="auto">
                <a:xfrm>
                  <a:off x="1843" y="2246"/>
                  <a:ext cx="900"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一般危险，需要</a:t>
                  </a:r>
                  <a:r>
                    <a:rPr lang="zh-CN" altLang="en-US" sz="2000" dirty="0" smtClean="0">
                      <a:latin typeface="宋体" panose="02010600030101010101" pitchFamily="2" charset="-122"/>
                    </a:rPr>
                    <a:t>注意</a:t>
                  </a:r>
                  <a:endParaRPr lang="en-US" altLang="zh-CN" sz="2000" dirty="0">
                    <a:latin typeface="Times New Roman" panose="02020603050405020304" charset="0"/>
                  </a:endParaRPr>
                </a:p>
              </p:txBody>
            </p:sp>
            <p:sp>
              <p:nvSpPr>
                <p:cNvPr id="310348" name="Rectangle 76"/>
                <p:cNvSpPr>
                  <a:spLocks noChangeArrowheads="1"/>
                </p:cNvSpPr>
                <p:nvPr/>
              </p:nvSpPr>
              <p:spPr bwMode="auto">
                <a:xfrm>
                  <a:off x="1800" y="2246"/>
                  <a:ext cx="986"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51" name="Group 79"/>
              <p:cNvGrpSpPr/>
              <p:nvPr/>
            </p:nvGrpSpPr>
            <p:grpSpPr bwMode="auto">
              <a:xfrm>
                <a:off x="0" y="2630"/>
                <a:ext cx="428" cy="384"/>
                <a:chOff x="0" y="2630"/>
                <a:chExt cx="428" cy="384"/>
              </a:xfrm>
            </p:grpSpPr>
            <p:sp>
              <p:nvSpPr>
                <p:cNvPr id="310298" name="Rectangle 26"/>
                <p:cNvSpPr>
                  <a:spLocks noChangeArrowheads="1"/>
                </p:cNvSpPr>
                <p:nvPr/>
              </p:nvSpPr>
              <p:spPr bwMode="auto">
                <a:xfrm>
                  <a:off x="43" y="2630"/>
                  <a:ext cx="342"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3</a:t>
                  </a:r>
                  <a:endParaRPr lang="en-US" altLang="zh-CN" sz="2000" dirty="0">
                    <a:latin typeface="Times New Roman" panose="02020603050405020304" charset="0"/>
                  </a:endParaRPr>
                </a:p>
              </p:txBody>
            </p:sp>
            <p:sp>
              <p:nvSpPr>
                <p:cNvPr id="310350" name="Rectangle 78"/>
                <p:cNvSpPr>
                  <a:spLocks noChangeArrowheads="1"/>
                </p:cNvSpPr>
                <p:nvPr/>
              </p:nvSpPr>
              <p:spPr bwMode="auto">
                <a:xfrm>
                  <a:off x="0" y="2630"/>
                  <a:ext cx="428"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53" name="Group 81"/>
              <p:cNvGrpSpPr/>
              <p:nvPr/>
            </p:nvGrpSpPr>
            <p:grpSpPr bwMode="auto">
              <a:xfrm>
                <a:off x="428" y="2630"/>
                <a:ext cx="860" cy="384"/>
                <a:chOff x="428" y="2630"/>
                <a:chExt cx="860" cy="384"/>
              </a:xfrm>
            </p:grpSpPr>
            <p:sp>
              <p:nvSpPr>
                <p:cNvPr id="310299" name="Rectangle 27"/>
                <p:cNvSpPr>
                  <a:spLocks noChangeArrowheads="1"/>
                </p:cNvSpPr>
                <p:nvPr/>
              </p:nvSpPr>
              <p:spPr bwMode="auto">
                <a:xfrm>
                  <a:off x="471" y="2630"/>
                  <a:ext cx="774"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重大，</a:t>
                  </a:r>
                  <a:r>
                    <a:rPr lang="zh-CN" altLang="en-US" sz="2000" dirty="0" smtClean="0">
                      <a:latin typeface="宋体" panose="02010600030101010101" pitchFamily="2" charset="-122"/>
                    </a:rPr>
                    <a:t>致残</a:t>
                  </a:r>
                  <a:endParaRPr lang="en-US" altLang="zh-CN" sz="2000" dirty="0">
                    <a:latin typeface="Times New Roman" panose="02020603050405020304" charset="0"/>
                  </a:endParaRPr>
                </a:p>
              </p:txBody>
            </p:sp>
            <p:sp>
              <p:nvSpPr>
                <p:cNvPr id="310352" name="Rectangle 80"/>
                <p:cNvSpPr>
                  <a:spLocks noChangeArrowheads="1"/>
                </p:cNvSpPr>
                <p:nvPr/>
              </p:nvSpPr>
              <p:spPr bwMode="auto">
                <a:xfrm>
                  <a:off x="428" y="2630"/>
                  <a:ext cx="860"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55" name="Group 83"/>
              <p:cNvGrpSpPr/>
              <p:nvPr/>
            </p:nvGrpSpPr>
            <p:grpSpPr bwMode="auto">
              <a:xfrm>
                <a:off x="1288" y="2630"/>
                <a:ext cx="512" cy="384"/>
                <a:chOff x="1288" y="2630"/>
                <a:chExt cx="512" cy="384"/>
              </a:xfrm>
            </p:grpSpPr>
            <p:sp>
              <p:nvSpPr>
                <p:cNvPr id="310300" name="Rectangle 28"/>
                <p:cNvSpPr>
                  <a:spLocks noChangeArrowheads="1"/>
                </p:cNvSpPr>
                <p:nvPr/>
              </p:nvSpPr>
              <p:spPr bwMode="auto">
                <a:xfrm>
                  <a:off x="1331" y="2630"/>
                  <a:ext cx="426"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a:latin typeface="宋体" panose="02010600030101010101" pitchFamily="2" charset="-122"/>
                    </a:rPr>
                    <a:t>&lt;</a:t>
                  </a:r>
                  <a:r>
                    <a:rPr lang="en-US" altLang="zh-CN" sz="2000" dirty="0" smtClean="0">
                      <a:latin typeface="宋体" panose="02010600030101010101" pitchFamily="2" charset="-122"/>
                    </a:rPr>
                    <a:t>20</a:t>
                  </a:r>
                  <a:endParaRPr lang="en-US" altLang="zh-CN" sz="2000" dirty="0">
                    <a:latin typeface="Times New Roman" panose="02020603050405020304" charset="0"/>
                  </a:endParaRPr>
                </a:p>
              </p:txBody>
            </p:sp>
            <p:sp>
              <p:nvSpPr>
                <p:cNvPr id="310354" name="Rectangle 82"/>
                <p:cNvSpPr>
                  <a:spLocks noChangeArrowheads="1"/>
                </p:cNvSpPr>
                <p:nvPr/>
              </p:nvSpPr>
              <p:spPr bwMode="auto">
                <a:xfrm>
                  <a:off x="1288" y="2630"/>
                  <a:ext cx="512"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57" name="Group 85"/>
              <p:cNvGrpSpPr/>
              <p:nvPr/>
            </p:nvGrpSpPr>
            <p:grpSpPr bwMode="auto">
              <a:xfrm>
                <a:off x="1800" y="2630"/>
                <a:ext cx="986" cy="384"/>
                <a:chOff x="1800" y="2630"/>
                <a:chExt cx="986" cy="384"/>
              </a:xfrm>
            </p:grpSpPr>
            <p:sp>
              <p:nvSpPr>
                <p:cNvPr id="310301" name="Rectangle 29"/>
                <p:cNvSpPr>
                  <a:spLocks noChangeArrowheads="1"/>
                </p:cNvSpPr>
                <p:nvPr/>
              </p:nvSpPr>
              <p:spPr bwMode="auto">
                <a:xfrm>
                  <a:off x="1843" y="2630"/>
                  <a:ext cx="900"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稍有危险，可以</a:t>
                  </a:r>
                  <a:r>
                    <a:rPr lang="zh-CN" altLang="en-US" sz="2000" dirty="0" smtClean="0">
                      <a:latin typeface="宋体" panose="02010600030101010101" pitchFamily="2" charset="-122"/>
                    </a:rPr>
                    <a:t>接受</a:t>
                  </a:r>
                  <a:endParaRPr lang="en-US" altLang="zh-CN" sz="2000" dirty="0">
                    <a:latin typeface="Times New Roman" panose="02020603050405020304" charset="0"/>
                  </a:endParaRPr>
                </a:p>
              </p:txBody>
            </p:sp>
            <p:sp>
              <p:nvSpPr>
                <p:cNvPr id="310356" name="Rectangle 84"/>
                <p:cNvSpPr>
                  <a:spLocks noChangeArrowheads="1"/>
                </p:cNvSpPr>
                <p:nvPr/>
              </p:nvSpPr>
              <p:spPr bwMode="auto">
                <a:xfrm>
                  <a:off x="1800" y="2630"/>
                  <a:ext cx="986"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59" name="Group 87"/>
              <p:cNvGrpSpPr/>
              <p:nvPr/>
            </p:nvGrpSpPr>
            <p:grpSpPr bwMode="auto">
              <a:xfrm>
                <a:off x="0" y="3014"/>
                <a:ext cx="428" cy="384"/>
                <a:chOff x="0" y="3014"/>
                <a:chExt cx="428" cy="384"/>
              </a:xfrm>
            </p:grpSpPr>
            <p:sp>
              <p:nvSpPr>
                <p:cNvPr id="310302" name="Rectangle 30"/>
                <p:cNvSpPr>
                  <a:spLocks noChangeArrowheads="1"/>
                </p:cNvSpPr>
                <p:nvPr/>
              </p:nvSpPr>
              <p:spPr bwMode="auto">
                <a:xfrm>
                  <a:off x="43" y="3014"/>
                  <a:ext cx="342"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en-US" altLang="zh-CN" sz="2000" dirty="0" smtClean="0">
                      <a:latin typeface="宋体" panose="02010600030101010101" pitchFamily="2" charset="-122"/>
                    </a:rPr>
                    <a:t>1</a:t>
                  </a:r>
                  <a:endParaRPr lang="en-US" altLang="zh-CN" sz="2000" dirty="0">
                    <a:latin typeface="Times New Roman" panose="02020603050405020304" charset="0"/>
                  </a:endParaRPr>
                </a:p>
              </p:txBody>
            </p:sp>
            <p:sp>
              <p:nvSpPr>
                <p:cNvPr id="310358" name="Rectangle 86"/>
                <p:cNvSpPr>
                  <a:spLocks noChangeArrowheads="1"/>
                </p:cNvSpPr>
                <p:nvPr/>
              </p:nvSpPr>
              <p:spPr bwMode="auto">
                <a:xfrm>
                  <a:off x="0" y="3014"/>
                  <a:ext cx="428"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61" name="Group 89"/>
              <p:cNvGrpSpPr/>
              <p:nvPr/>
            </p:nvGrpSpPr>
            <p:grpSpPr bwMode="auto">
              <a:xfrm>
                <a:off x="428" y="3014"/>
                <a:ext cx="860" cy="384"/>
                <a:chOff x="428" y="3014"/>
                <a:chExt cx="860" cy="384"/>
              </a:xfrm>
            </p:grpSpPr>
            <p:sp>
              <p:nvSpPr>
                <p:cNvPr id="310303" name="Rectangle 31"/>
                <p:cNvSpPr>
                  <a:spLocks noChangeArrowheads="1"/>
                </p:cNvSpPr>
                <p:nvPr/>
              </p:nvSpPr>
              <p:spPr bwMode="auto">
                <a:xfrm>
                  <a:off x="471" y="3014"/>
                  <a:ext cx="788"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dirty="0">
                      <a:latin typeface="宋体" panose="02010600030101010101" pitchFamily="2" charset="-122"/>
                    </a:rPr>
                    <a:t>引人注目，需要</a:t>
                  </a:r>
                  <a:r>
                    <a:rPr lang="zh-CN" altLang="en-US" sz="2000" dirty="0" smtClean="0">
                      <a:latin typeface="宋体" panose="02010600030101010101" pitchFamily="2" charset="-122"/>
                    </a:rPr>
                    <a:t>救护</a:t>
                  </a:r>
                  <a:endParaRPr lang="en-US" altLang="zh-CN" sz="2000" dirty="0">
                    <a:latin typeface="Times New Roman" panose="02020603050405020304" charset="0"/>
                  </a:endParaRPr>
                </a:p>
              </p:txBody>
            </p:sp>
            <p:sp>
              <p:nvSpPr>
                <p:cNvPr id="310360" name="Rectangle 88"/>
                <p:cNvSpPr>
                  <a:spLocks noChangeArrowheads="1"/>
                </p:cNvSpPr>
                <p:nvPr/>
              </p:nvSpPr>
              <p:spPr bwMode="auto">
                <a:xfrm>
                  <a:off x="428" y="3014"/>
                  <a:ext cx="860"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63" name="Group 91"/>
              <p:cNvGrpSpPr/>
              <p:nvPr/>
            </p:nvGrpSpPr>
            <p:grpSpPr bwMode="auto">
              <a:xfrm>
                <a:off x="1288" y="3014"/>
                <a:ext cx="512" cy="384"/>
                <a:chOff x="1288" y="3014"/>
                <a:chExt cx="512" cy="384"/>
              </a:xfrm>
            </p:grpSpPr>
            <p:sp>
              <p:nvSpPr>
                <p:cNvPr id="310304" name="Rectangle 32"/>
                <p:cNvSpPr>
                  <a:spLocks noChangeArrowheads="1"/>
                </p:cNvSpPr>
                <p:nvPr/>
              </p:nvSpPr>
              <p:spPr bwMode="auto">
                <a:xfrm>
                  <a:off x="1331" y="3014"/>
                  <a:ext cx="426"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a:latin typeface="宋体" panose="02010600030101010101" pitchFamily="2" charset="-122"/>
                    </a:rPr>
                    <a:t>　 </a:t>
                  </a:r>
                  <a:endParaRPr lang="zh-CN" altLang="en-US" sz="2000">
                    <a:latin typeface="宋体" panose="02010600030101010101" pitchFamily="2" charset="-122"/>
                  </a:endParaRPr>
                </a:p>
                <a:p>
                  <a:pPr algn="ctr" eaLnBrk="0" hangingPunct="0">
                    <a:spcBef>
                      <a:spcPct val="0"/>
                    </a:spcBef>
                    <a:buClrTx/>
                    <a:buSzTx/>
                    <a:buFontTx/>
                    <a:buNone/>
                  </a:pPr>
                  <a:endParaRPr lang="en-US" altLang="zh-CN" sz="2000">
                    <a:latin typeface="Times New Roman" panose="02020603050405020304" charset="0"/>
                  </a:endParaRPr>
                </a:p>
              </p:txBody>
            </p:sp>
            <p:sp>
              <p:nvSpPr>
                <p:cNvPr id="310362" name="Rectangle 90"/>
                <p:cNvSpPr>
                  <a:spLocks noChangeArrowheads="1"/>
                </p:cNvSpPr>
                <p:nvPr/>
              </p:nvSpPr>
              <p:spPr bwMode="auto">
                <a:xfrm>
                  <a:off x="1288" y="3014"/>
                  <a:ext cx="512" cy="384"/>
                </a:xfrm>
                <a:prstGeom prst="rect">
                  <a:avLst/>
                </a:prstGeom>
                <a:noFill/>
                <a:ln w="7">
                  <a:solidFill>
                    <a:srgbClr val="A0A0A0"/>
                  </a:solidFill>
                  <a:miter lim="800000"/>
                </a:ln>
                <a:effectLst/>
              </p:spPr>
              <p:txBody>
                <a:bodyPr lIns="92075" tIns="46038" rIns="92075" bIns="46038"/>
                <a:lstStyle/>
                <a:p>
                  <a:endParaRPr lang="zh-CN" altLang="en-US"/>
                </a:p>
              </p:txBody>
            </p:sp>
          </p:grpSp>
          <p:grpSp>
            <p:nvGrpSpPr>
              <p:cNvPr id="310365" name="Group 93"/>
              <p:cNvGrpSpPr/>
              <p:nvPr/>
            </p:nvGrpSpPr>
            <p:grpSpPr bwMode="auto">
              <a:xfrm>
                <a:off x="1800" y="3014"/>
                <a:ext cx="986" cy="384"/>
                <a:chOff x="1800" y="3014"/>
                <a:chExt cx="986" cy="384"/>
              </a:xfrm>
            </p:grpSpPr>
            <p:sp>
              <p:nvSpPr>
                <p:cNvPr id="310305" name="Rectangle 33"/>
                <p:cNvSpPr>
                  <a:spLocks noChangeArrowheads="1"/>
                </p:cNvSpPr>
                <p:nvPr/>
              </p:nvSpPr>
              <p:spPr bwMode="auto">
                <a:xfrm>
                  <a:off x="1843" y="3014"/>
                  <a:ext cx="900" cy="384"/>
                </a:xfrm>
                <a:prstGeom prst="rect">
                  <a:avLst/>
                </a:prstGeom>
                <a:noFill/>
                <a:ln w="9525">
                  <a:noFill/>
                  <a:miter lim="800000"/>
                </a:ln>
                <a:effectLst/>
              </p:spPr>
              <p:txBody>
                <a:bodyPr lIns="92075" tIns="46038" rIns="92075" bIns="46038" anchor="ctr"/>
                <a:lstStyle/>
                <a:p>
                  <a:pPr algn="ctr">
                    <a:spcBef>
                      <a:spcPct val="0"/>
                    </a:spcBef>
                    <a:buClrTx/>
                    <a:buSzTx/>
                    <a:buFontTx/>
                    <a:buNone/>
                  </a:pPr>
                  <a:r>
                    <a:rPr lang="zh-CN" altLang="en-US" sz="2000">
                      <a:latin typeface="宋体" panose="02010600030101010101" pitchFamily="2" charset="-122"/>
                    </a:rPr>
                    <a:t>　 </a:t>
                  </a:r>
                  <a:endParaRPr lang="zh-CN" altLang="en-US" sz="2000">
                    <a:latin typeface="宋体" panose="02010600030101010101" pitchFamily="2" charset="-122"/>
                  </a:endParaRPr>
                </a:p>
                <a:p>
                  <a:pPr algn="ctr" eaLnBrk="0" hangingPunct="0">
                    <a:spcBef>
                      <a:spcPct val="0"/>
                    </a:spcBef>
                    <a:buClrTx/>
                    <a:buSzTx/>
                    <a:buFontTx/>
                    <a:buNone/>
                  </a:pPr>
                  <a:endParaRPr lang="en-US" altLang="zh-CN" sz="2000">
                    <a:latin typeface="Times New Roman" panose="02020603050405020304" charset="0"/>
                  </a:endParaRPr>
                </a:p>
              </p:txBody>
            </p:sp>
            <p:sp>
              <p:nvSpPr>
                <p:cNvPr id="310364" name="Rectangle 92"/>
                <p:cNvSpPr>
                  <a:spLocks noChangeArrowheads="1"/>
                </p:cNvSpPr>
                <p:nvPr/>
              </p:nvSpPr>
              <p:spPr bwMode="auto">
                <a:xfrm>
                  <a:off x="1800" y="3014"/>
                  <a:ext cx="986" cy="384"/>
                </a:xfrm>
                <a:prstGeom prst="rect">
                  <a:avLst/>
                </a:prstGeom>
                <a:noFill/>
                <a:ln w="7">
                  <a:solidFill>
                    <a:srgbClr val="A0A0A0"/>
                  </a:solidFill>
                  <a:miter lim="800000"/>
                </a:ln>
                <a:effectLst/>
              </p:spPr>
              <p:txBody>
                <a:bodyPr lIns="92075" tIns="46038" rIns="92075" bIns="46038"/>
                <a:lstStyle/>
                <a:p>
                  <a:endParaRPr lang="zh-CN" altLang="en-US"/>
                </a:p>
              </p:txBody>
            </p:sp>
          </p:grpSp>
        </p:grpSp>
        <p:sp>
          <p:nvSpPr>
            <p:cNvPr id="310367" name="Rectangle 95"/>
            <p:cNvSpPr>
              <a:spLocks noChangeArrowheads="1"/>
            </p:cNvSpPr>
            <p:nvPr/>
          </p:nvSpPr>
          <p:spPr bwMode="auto">
            <a:xfrm>
              <a:off x="-3" y="-3"/>
              <a:ext cx="2792" cy="3404"/>
            </a:xfrm>
            <a:prstGeom prst="rect">
              <a:avLst/>
            </a:prstGeom>
            <a:noFill/>
            <a:ln w="11112">
              <a:solidFill>
                <a:srgbClr val="A0A0A0"/>
              </a:solidFill>
              <a:miter lim="800000"/>
            </a:ln>
            <a:effectLst/>
          </p:spPr>
          <p:txBody>
            <a:bodyPr lIns="92075" tIns="46038" rIns="92075" bIns="46038"/>
            <a:lstStyle/>
            <a:p>
              <a:endParaRPr lang="zh-CN"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685800" y="0"/>
            <a:ext cx="7772400" cy="1143000"/>
          </a:xfrm>
        </p:spPr>
        <p:txBody>
          <a:bodyPr/>
          <a:lstStyle/>
          <a:p>
            <a:pPr algn="ctr"/>
            <a:r>
              <a:rPr lang="zh-CN" altLang="en-US" sz="4000">
                <a:solidFill>
                  <a:srgbClr val="FCF60E"/>
                </a:solidFill>
              </a:rPr>
              <a:t>危险源汇总表</a:t>
            </a:r>
            <a:endParaRPr lang="zh-CN" altLang="en-US" sz="4000">
              <a:solidFill>
                <a:srgbClr val="FCF60E"/>
              </a:solidFill>
            </a:endParaRPr>
          </a:p>
        </p:txBody>
      </p:sp>
      <p:graphicFrame>
        <p:nvGraphicFramePr>
          <p:cNvPr id="312406" name="Group 86"/>
          <p:cNvGraphicFramePr>
            <a:graphicFrameLocks noGrp="1"/>
          </p:cNvGraphicFramePr>
          <p:nvPr/>
        </p:nvGraphicFramePr>
        <p:xfrm>
          <a:off x="533400" y="1397000"/>
          <a:ext cx="8153400" cy="4508819"/>
        </p:xfrm>
        <a:graphic>
          <a:graphicData uri="http://schemas.openxmlformats.org/drawingml/2006/table">
            <a:tbl>
              <a:tblPr/>
              <a:tblGrid>
                <a:gridCol w="533400"/>
                <a:gridCol w="685800"/>
                <a:gridCol w="685800"/>
                <a:gridCol w="533400"/>
                <a:gridCol w="1266825"/>
                <a:gridCol w="742950"/>
                <a:gridCol w="741363"/>
                <a:gridCol w="741362"/>
                <a:gridCol w="739775"/>
                <a:gridCol w="741363"/>
                <a:gridCol w="741362"/>
              </a:tblGrid>
              <a:tr h="736600">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序号</a:t>
                      </a:r>
                      <a:endParaRPr kumimoji="1"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作业活动</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危险源 </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状态</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可能导致的事故</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作业条件危险性评价</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评价</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控制措施</a:t>
                      </a: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vMerge="1">
                  <a:tcPr/>
                </a:tc>
                <a:tc vMerge="1">
                  <a:tcPr/>
                </a:tc>
                <a:tc vMerge="1">
                  <a:tcPr/>
                </a:tc>
                <a:tc vMerge="1">
                  <a:tcPr/>
                </a:tc>
                <a:tc vMerge="1">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a:t>
                      </a:r>
                      <a:endPar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E</a:t>
                      </a:r>
                      <a:endPar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endPar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D</a:t>
                      </a:r>
                      <a:endParaRPr kumimoji="1"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r>
              <a:tr h="13557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228600"/>
            <a:ext cx="7772400" cy="685800"/>
          </a:xfrm>
        </p:spPr>
        <p:txBody>
          <a:bodyPr/>
          <a:lstStyle/>
          <a:p>
            <a:pPr algn="ctr"/>
            <a:r>
              <a:rPr lang="zh-CN" altLang="en-US" sz="2800" b="1">
                <a:solidFill>
                  <a:srgbClr val="FCF60E"/>
                </a:solidFill>
              </a:rPr>
              <a:t>风险评价的结果与其他条款关系</a:t>
            </a:r>
            <a:endParaRPr lang="zh-CN" altLang="en-US" sz="2800" b="1">
              <a:solidFill>
                <a:srgbClr val="FCF60E"/>
              </a:solidFill>
            </a:endParaRPr>
          </a:p>
        </p:txBody>
      </p:sp>
      <p:sp>
        <p:nvSpPr>
          <p:cNvPr id="304132" name="Text Box 4"/>
          <p:cNvSpPr txBox="1">
            <a:spLocks noChangeArrowheads="1"/>
          </p:cNvSpPr>
          <p:nvPr/>
        </p:nvSpPr>
        <p:spPr bwMode="auto">
          <a:xfrm>
            <a:off x="3276600" y="1066800"/>
            <a:ext cx="18288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风险评价结果</a:t>
            </a:r>
            <a:endParaRPr lang="zh-CN" altLang="en-US" sz="2000">
              <a:solidFill>
                <a:schemeClr val="hlink"/>
              </a:solidFill>
            </a:endParaRPr>
          </a:p>
        </p:txBody>
      </p:sp>
      <p:sp>
        <p:nvSpPr>
          <p:cNvPr id="304134" name="Text Box 6"/>
          <p:cNvSpPr txBox="1">
            <a:spLocks noChangeArrowheads="1"/>
          </p:cNvSpPr>
          <p:nvPr/>
        </p:nvSpPr>
        <p:spPr bwMode="auto">
          <a:xfrm>
            <a:off x="3352800" y="2057400"/>
            <a:ext cx="18288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风险评价方案</a:t>
            </a:r>
            <a:endParaRPr lang="zh-CN" altLang="en-US" sz="2000">
              <a:solidFill>
                <a:schemeClr val="hlink"/>
              </a:solidFill>
            </a:endParaRPr>
          </a:p>
        </p:txBody>
      </p:sp>
      <p:sp>
        <p:nvSpPr>
          <p:cNvPr id="304135" name="Line 7"/>
          <p:cNvSpPr>
            <a:spLocks noChangeShapeType="1"/>
          </p:cNvSpPr>
          <p:nvPr/>
        </p:nvSpPr>
        <p:spPr bwMode="auto">
          <a:xfrm>
            <a:off x="4267200" y="2667000"/>
            <a:ext cx="0" cy="6096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36" name="Line 8"/>
          <p:cNvSpPr>
            <a:spLocks noChangeShapeType="1"/>
          </p:cNvSpPr>
          <p:nvPr/>
        </p:nvSpPr>
        <p:spPr bwMode="auto">
          <a:xfrm>
            <a:off x="1676400" y="3276600"/>
            <a:ext cx="5486400" cy="0"/>
          </a:xfrm>
          <a:prstGeom prst="line">
            <a:avLst/>
          </a:prstGeom>
          <a:noFill/>
          <a:ln w="28575">
            <a:solidFill>
              <a:schemeClr val="tx1"/>
            </a:solidFill>
            <a:round/>
          </a:ln>
          <a:effectLst/>
        </p:spPr>
        <p:txBody>
          <a:bodyPr lIns="92075" tIns="46038" rIns="92075" bIns="46038"/>
          <a:lstStyle/>
          <a:p>
            <a:endParaRPr lang="zh-CN" altLang="en-US"/>
          </a:p>
        </p:txBody>
      </p:sp>
      <p:sp>
        <p:nvSpPr>
          <p:cNvPr id="304137" name="Line 9"/>
          <p:cNvSpPr>
            <a:spLocks noChangeShapeType="1"/>
          </p:cNvSpPr>
          <p:nvPr/>
        </p:nvSpPr>
        <p:spPr bwMode="auto">
          <a:xfrm>
            <a:off x="1676400" y="3276600"/>
            <a:ext cx="0" cy="5334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38" name="Line 10"/>
          <p:cNvSpPr>
            <a:spLocks noChangeShapeType="1"/>
          </p:cNvSpPr>
          <p:nvPr/>
        </p:nvSpPr>
        <p:spPr bwMode="auto">
          <a:xfrm>
            <a:off x="3276600" y="3276600"/>
            <a:ext cx="0" cy="5334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39" name="Line 11"/>
          <p:cNvSpPr>
            <a:spLocks noChangeShapeType="1"/>
          </p:cNvSpPr>
          <p:nvPr/>
        </p:nvSpPr>
        <p:spPr bwMode="auto">
          <a:xfrm>
            <a:off x="5334000" y="3276600"/>
            <a:ext cx="0" cy="5334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40" name="Line 12"/>
          <p:cNvSpPr>
            <a:spLocks noChangeShapeType="1"/>
          </p:cNvSpPr>
          <p:nvPr/>
        </p:nvSpPr>
        <p:spPr bwMode="auto">
          <a:xfrm>
            <a:off x="7162800" y="3276600"/>
            <a:ext cx="0" cy="5334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41" name="Text Box 13"/>
          <p:cNvSpPr txBox="1">
            <a:spLocks noChangeArrowheads="1"/>
          </p:cNvSpPr>
          <p:nvPr/>
        </p:nvSpPr>
        <p:spPr bwMode="auto">
          <a:xfrm>
            <a:off x="1143000" y="3962400"/>
            <a:ext cx="8382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目标</a:t>
            </a:r>
            <a:endParaRPr lang="zh-CN" altLang="en-US" sz="2000">
              <a:solidFill>
                <a:schemeClr val="hlink"/>
              </a:solidFill>
            </a:endParaRPr>
          </a:p>
        </p:txBody>
      </p:sp>
      <p:sp>
        <p:nvSpPr>
          <p:cNvPr id="304142" name="Text Box 14"/>
          <p:cNvSpPr txBox="1">
            <a:spLocks noChangeArrowheads="1"/>
          </p:cNvSpPr>
          <p:nvPr/>
        </p:nvSpPr>
        <p:spPr bwMode="auto">
          <a:xfrm>
            <a:off x="2743200" y="3962400"/>
            <a:ext cx="13716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运行控制</a:t>
            </a:r>
            <a:endParaRPr lang="zh-CN" altLang="en-US" sz="2000">
              <a:solidFill>
                <a:schemeClr val="hlink"/>
              </a:solidFill>
            </a:endParaRPr>
          </a:p>
        </p:txBody>
      </p:sp>
      <p:sp>
        <p:nvSpPr>
          <p:cNvPr id="304143" name="Text Box 15"/>
          <p:cNvSpPr txBox="1">
            <a:spLocks noChangeArrowheads="1"/>
          </p:cNvSpPr>
          <p:nvPr/>
        </p:nvSpPr>
        <p:spPr bwMode="auto">
          <a:xfrm>
            <a:off x="4800600" y="3962400"/>
            <a:ext cx="13716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应急计划</a:t>
            </a:r>
            <a:endParaRPr lang="zh-CN" altLang="en-US" sz="2000">
              <a:solidFill>
                <a:schemeClr val="hlink"/>
              </a:solidFill>
            </a:endParaRPr>
          </a:p>
        </p:txBody>
      </p:sp>
      <p:sp>
        <p:nvSpPr>
          <p:cNvPr id="304144" name="Text Box 16"/>
          <p:cNvSpPr txBox="1">
            <a:spLocks noChangeArrowheads="1"/>
          </p:cNvSpPr>
          <p:nvPr/>
        </p:nvSpPr>
        <p:spPr bwMode="auto">
          <a:xfrm>
            <a:off x="6705600" y="3962400"/>
            <a:ext cx="15240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监测和测量</a:t>
            </a:r>
            <a:endParaRPr lang="zh-CN" altLang="en-US" sz="2000">
              <a:solidFill>
                <a:schemeClr val="hlink"/>
              </a:solidFill>
            </a:endParaRPr>
          </a:p>
        </p:txBody>
      </p:sp>
      <p:sp>
        <p:nvSpPr>
          <p:cNvPr id="304145" name="Line 17"/>
          <p:cNvSpPr>
            <a:spLocks noChangeShapeType="1"/>
          </p:cNvSpPr>
          <p:nvPr/>
        </p:nvSpPr>
        <p:spPr bwMode="auto">
          <a:xfrm>
            <a:off x="4191000" y="1447800"/>
            <a:ext cx="0" cy="6096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46" name="Text Box 18"/>
          <p:cNvSpPr txBox="1">
            <a:spLocks noChangeArrowheads="1"/>
          </p:cNvSpPr>
          <p:nvPr/>
        </p:nvSpPr>
        <p:spPr bwMode="auto">
          <a:xfrm>
            <a:off x="914400" y="4419600"/>
            <a:ext cx="7620000" cy="396875"/>
          </a:xfrm>
          <a:prstGeom prst="rect">
            <a:avLst/>
          </a:prstGeom>
          <a:noFill/>
          <a:ln w="9525">
            <a:noFill/>
            <a:miter lim="800000"/>
          </a:ln>
          <a:effectLst/>
        </p:spPr>
        <p:txBody>
          <a:bodyPr lIns="92075" tIns="46038" rIns="92075" bIns="46038">
            <a:spAutoFit/>
          </a:bodyPr>
          <a:lstStyle/>
          <a:p>
            <a:pPr>
              <a:spcBef>
                <a:spcPct val="50000"/>
              </a:spcBef>
            </a:pPr>
            <a:r>
              <a:rPr lang="en-US" altLang="zh-CN" sz="2000"/>
              <a:t>    4.3.3                 4.4.6                        4.4.7                    4.5.1</a:t>
            </a:r>
            <a:endParaRPr lang="en-US" altLang="zh-CN" sz="2000"/>
          </a:p>
        </p:txBody>
      </p:sp>
      <p:sp>
        <p:nvSpPr>
          <p:cNvPr id="304147" name="Line 19"/>
          <p:cNvSpPr>
            <a:spLocks noChangeShapeType="1"/>
          </p:cNvSpPr>
          <p:nvPr/>
        </p:nvSpPr>
        <p:spPr bwMode="auto">
          <a:xfrm>
            <a:off x="1600200" y="4800600"/>
            <a:ext cx="0" cy="3810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48" name="Line 20"/>
          <p:cNvSpPr>
            <a:spLocks noChangeShapeType="1"/>
          </p:cNvSpPr>
          <p:nvPr/>
        </p:nvSpPr>
        <p:spPr bwMode="auto">
          <a:xfrm>
            <a:off x="1066800" y="5257800"/>
            <a:ext cx="1676400" cy="0"/>
          </a:xfrm>
          <a:prstGeom prst="line">
            <a:avLst/>
          </a:prstGeom>
          <a:noFill/>
          <a:ln w="9525">
            <a:solidFill>
              <a:schemeClr val="tx1"/>
            </a:solidFill>
            <a:round/>
          </a:ln>
          <a:effectLst/>
        </p:spPr>
        <p:txBody>
          <a:bodyPr lIns="92075" tIns="46038" rIns="92075" bIns="46038"/>
          <a:lstStyle/>
          <a:p>
            <a:endParaRPr lang="zh-CN" altLang="en-US"/>
          </a:p>
        </p:txBody>
      </p:sp>
      <p:sp>
        <p:nvSpPr>
          <p:cNvPr id="304149" name="Line 21"/>
          <p:cNvSpPr>
            <a:spLocks noChangeShapeType="1"/>
          </p:cNvSpPr>
          <p:nvPr/>
        </p:nvSpPr>
        <p:spPr bwMode="auto">
          <a:xfrm>
            <a:off x="1066800" y="5257800"/>
            <a:ext cx="0" cy="3810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50" name="Line 22"/>
          <p:cNvSpPr>
            <a:spLocks noChangeShapeType="1"/>
          </p:cNvSpPr>
          <p:nvPr/>
        </p:nvSpPr>
        <p:spPr bwMode="auto">
          <a:xfrm>
            <a:off x="2743200" y="5257800"/>
            <a:ext cx="0" cy="381000"/>
          </a:xfrm>
          <a:prstGeom prst="line">
            <a:avLst/>
          </a:prstGeom>
          <a:noFill/>
          <a:ln w="28575">
            <a:solidFill>
              <a:schemeClr val="tx1"/>
            </a:solidFill>
            <a:round/>
            <a:tailEnd type="triangle" w="med" len="med"/>
          </a:ln>
          <a:effectLst/>
        </p:spPr>
        <p:txBody>
          <a:bodyPr lIns="92075" tIns="46038" rIns="92075" bIns="46038"/>
          <a:lstStyle/>
          <a:p>
            <a:endParaRPr lang="zh-CN" altLang="en-US"/>
          </a:p>
        </p:txBody>
      </p:sp>
      <p:sp>
        <p:nvSpPr>
          <p:cNvPr id="304151" name="Text Box 23"/>
          <p:cNvSpPr txBox="1">
            <a:spLocks noChangeArrowheads="1"/>
          </p:cNvSpPr>
          <p:nvPr/>
        </p:nvSpPr>
        <p:spPr bwMode="auto">
          <a:xfrm>
            <a:off x="381000" y="5638800"/>
            <a:ext cx="13716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en-US" altLang="zh-CN" sz="2000">
                <a:solidFill>
                  <a:schemeClr val="hlink"/>
                </a:solidFill>
              </a:rPr>
              <a:t>    </a:t>
            </a:r>
            <a:r>
              <a:rPr lang="zh-CN" altLang="en-US" sz="2000">
                <a:solidFill>
                  <a:schemeClr val="hlink"/>
                </a:solidFill>
              </a:rPr>
              <a:t>方案</a:t>
            </a:r>
            <a:endParaRPr lang="zh-CN" altLang="en-US" sz="2000">
              <a:solidFill>
                <a:schemeClr val="hlink"/>
              </a:solidFill>
            </a:endParaRPr>
          </a:p>
        </p:txBody>
      </p:sp>
      <p:sp>
        <p:nvSpPr>
          <p:cNvPr id="304152" name="Text Box 24"/>
          <p:cNvSpPr txBox="1">
            <a:spLocks noChangeArrowheads="1"/>
          </p:cNvSpPr>
          <p:nvPr/>
        </p:nvSpPr>
        <p:spPr bwMode="auto">
          <a:xfrm>
            <a:off x="2133600" y="5638800"/>
            <a:ext cx="1371600" cy="425450"/>
          </a:xfrm>
          <a:prstGeom prst="rect">
            <a:avLst/>
          </a:prstGeom>
          <a:solidFill>
            <a:srgbClr val="FFFFCC"/>
          </a:solidFill>
          <a:ln w="28575">
            <a:solidFill>
              <a:schemeClr val="tx1"/>
            </a:solidFill>
            <a:miter lim="800000"/>
          </a:ln>
          <a:effectLst/>
        </p:spPr>
        <p:txBody>
          <a:bodyPr lIns="92075" tIns="46038" rIns="92075" bIns="46038">
            <a:spAutoFit/>
          </a:bodyPr>
          <a:lstStyle/>
          <a:p>
            <a:pPr>
              <a:spcBef>
                <a:spcPct val="50000"/>
              </a:spcBef>
            </a:pPr>
            <a:r>
              <a:rPr lang="zh-CN" altLang="en-US" sz="2000">
                <a:solidFill>
                  <a:schemeClr val="hlink"/>
                </a:solidFill>
              </a:rPr>
              <a:t>运行控制</a:t>
            </a:r>
            <a:endParaRPr lang="zh-CN" altLang="en-US" sz="2000">
              <a:solidFill>
                <a:schemeClr val="hlink"/>
              </a:solidFill>
            </a:endParaRPr>
          </a:p>
        </p:txBody>
      </p:sp>
      <p:sp>
        <p:nvSpPr>
          <p:cNvPr id="304153" name="Text Box 25"/>
          <p:cNvSpPr txBox="1">
            <a:spLocks noChangeArrowheads="1"/>
          </p:cNvSpPr>
          <p:nvPr/>
        </p:nvSpPr>
        <p:spPr bwMode="auto">
          <a:xfrm>
            <a:off x="381000" y="6172200"/>
            <a:ext cx="3200400" cy="396875"/>
          </a:xfrm>
          <a:prstGeom prst="rect">
            <a:avLst/>
          </a:prstGeom>
          <a:noFill/>
          <a:ln w="9525">
            <a:noFill/>
            <a:miter lim="800000"/>
          </a:ln>
          <a:effectLst/>
        </p:spPr>
        <p:txBody>
          <a:bodyPr lIns="92075" tIns="46038" rIns="92075" bIns="46038">
            <a:spAutoFit/>
          </a:bodyPr>
          <a:lstStyle/>
          <a:p>
            <a:pPr>
              <a:spcBef>
                <a:spcPct val="50000"/>
              </a:spcBef>
            </a:pPr>
            <a:r>
              <a:rPr lang="en-US" altLang="zh-CN" sz="2000"/>
              <a:t>   4.3.3                  4.4.6</a:t>
            </a:r>
            <a:endParaRPr lang="en-US" altLang="zh-C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4132"/>
                                        </p:tgtEl>
                                        <p:attrNameLst>
                                          <p:attrName>style.visibility</p:attrName>
                                        </p:attrNameLst>
                                      </p:cBhvr>
                                      <p:to>
                                        <p:strVal val="visible"/>
                                      </p:to>
                                    </p:set>
                                    <p:anim calcmode="lin" valueType="num">
                                      <p:cBhvr additive="base">
                                        <p:cTn id="7" dur="500" fill="hold"/>
                                        <p:tgtEl>
                                          <p:spTgt spid="304132"/>
                                        </p:tgtEl>
                                        <p:attrNameLst>
                                          <p:attrName>ppt_x</p:attrName>
                                        </p:attrNameLst>
                                      </p:cBhvr>
                                      <p:tavLst>
                                        <p:tav tm="0">
                                          <p:val>
                                            <p:strVal val="0-#ppt_w/2"/>
                                          </p:val>
                                        </p:tav>
                                        <p:tav tm="100000">
                                          <p:val>
                                            <p:strVal val="#ppt_x"/>
                                          </p:val>
                                        </p:tav>
                                      </p:tavLst>
                                    </p:anim>
                                    <p:anim calcmode="lin" valueType="num">
                                      <p:cBhvr additive="base">
                                        <p:cTn id="8" dur="500" fill="hold"/>
                                        <p:tgtEl>
                                          <p:spTgt spid="304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4145"/>
                                        </p:tgtEl>
                                        <p:attrNameLst>
                                          <p:attrName>style.visibility</p:attrName>
                                        </p:attrNameLst>
                                      </p:cBhvr>
                                      <p:to>
                                        <p:strVal val="visible"/>
                                      </p:to>
                                    </p:set>
                                    <p:anim calcmode="lin" valueType="num">
                                      <p:cBhvr additive="base">
                                        <p:cTn id="13" dur="500" fill="hold"/>
                                        <p:tgtEl>
                                          <p:spTgt spid="304145"/>
                                        </p:tgtEl>
                                        <p:attrNameLst>
                                          <p:attrName>ppt_x</p:attrName>
                                        </p:attrNameLst>
                                      </p:cBhvr>
                                      <p:tavLst>
                                        <p:tav tm="0">
                                          <p:val>
                                            <p:strVal val="0-#ppt_w/2"/>
                                          </p:val>
                                        </p:tav>
                                        <p:tav tm="100000">
                                          <p:val>
                                            <p:strVal val="#ppt_x"/>
                                          </p:val>
                                        </p:tav>
                                      </p:tavLst>
                                    </p:anim>
                                    <p:anim calcmode="lin" valueType="num">
                                      <p:cBhvr additive="base">
                                        <p:cTn id="14" dur="500" fill="hold"/>
                                        <p:tgtEl>
                                          <p:spTgt spid="3041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4134"/>
                                        </p:tgtEl>
                                        <p:attrNameLst>
                                          <p:attrName>style.visibility</p:attrName>
                                        </p:attrNameLst>
                                      </p:cBhvr>
                                      <p:to>
                                        <p:strVal val="visible"/>
                                      </p:to>
                                    </p:set>
                                    <p:anim calcmode="lin" valueType="num">
                                      <p:cBhvr additive="base">
                                        <p:cTn id="19" dur="500" fill="hold"/>
                                        <p:tgtEl>
                                          <p:spTgt spid="304134"/>
                                        </p:tgtEl>
                                        <p:attrNameLst>
                                          <p:attrName>ppt_x</p:attrName>
                                        </p:attrNameLst>
                                      </p:cBhvr>
                                      <p:tavLst>
                                        <p:tav tm="0">
                                          <p:val>
                                            <p:strVal val="0-#ppt_w/2"/>
                                          </p:val>
                                        </p:tav>
                                        <p:tav tm="100000">
                                          <p:val>
                                            <p:strVal val="#ppt_x"/>
                                          </p:val>
                                        </p:tav>
                                      </p:tavLst>
                                    </p:anim>
                                    <p:anim calcmode="lin" valueType="num">
                                      <p:cBhvr additive="base">
                                        <p:cTn id="20" dur="500" fill="hold"/>
                                        <p:tgtEl>
                                          <p:spTgt spid="3041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4135"/>
                                        </p:tgtEl>
                                        <p:attrNameLst>
                                          <p:attrName>style.visibility</p:attrName>
                                        </p:attrNameLst>
                                      </p:cBhvr>
                                      <p:to>
                                        <p:strVal val="visible"/>
                                      </p:to>
                                    </p:set>
                                    <p:anim calcmode="lin" valueType="num">
                                      <p:cBhvr additive="base">
                                        <p:cTn id="25" dur="500" fill="hold"/>
                                        <p:tgtEl>
                                          <p:spTgt spid="304135"/>
                                        </p:tgtEl>
                                        <p:attrNameLst>
                                          <p:attrName>ppt_x</p:attrName>
                                        </p:attrNameLst>
                                      </p:cBhvr>
                                      <p:tavLst>
                                        <p:tav tm="0">
                                          <p:val>
                                            <p:strVal val="0-#ppt_w/2"/>
                                          </p:val>
                                        </p:tav>
                                        <p:tav tm="100000">
                                          <p:val>
                                            <p:strVal val="#ppt_x"/>
                                          </p:val>
                                        </p:tav>
                                      </p:tavLst>
                                    </p:anim>
                                    <p:anim calcmode="lin" valueType="num">
                                      <p:cBhvr additive="base">
                                        <p:cTn id="26" dur="500" fill="hold"/>
                                        <p:tgtEl>
                                          <p:spTgt spid="3041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4136"/>
                                        </p:tgtEl>
                                        <p:attrNameLst>
                                          <p:attrName>style.visibility</p:attrName>
                                        </p:attrNameLst>
                                      </p:cBhvr>
                                      <p:to>
                                        <p:strVal val="visible"/>
                                      </p:to>
                                    </p:set>
                                    <p:anim calcmode="lin" valueType="num">
                                      <p:cBhvr additive="base">
                                        <p:cTn id="31" dur="500" fill="hold"/>
                                        <p:tgtEl>
                                          <p:spTgt spid="304136"/>
                                        </p:tgtEl>
                                        <p:attrNameLst>
                                          <p:attrName>ppt_x</p:attrName>
                                        </p:attrNameLst>
                                      </p:cBhvr>
                                      <p:tavLst>
                                        <p:tav tm="0">
                                          <p:val>
                                            <p:strVal val="0-#ppt_w/2"/>
                                          </p:val>
                                        </p:tav>
                                        <p:tav tm="100000">
                                          <p:val>
                                            <p:strVal val="#ppt_x"/>
                                          </p:val>
                                        </p:tav>
                                      </p:tavLst>
                                    </p:anim>
                                    <p:anim calcmode="lin" valueType="num">
                                      <p:cBhvr additive="base">
                                        <p:cTn id="32" dur="500" fill="hold"/>
                                        <p:tgtEl>
                                          <p:spTgt spid="3041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4137"/>
                                        </p:tgtEl>
                                        <p:attrNameLst>
                                          <p:attrName>style.visibility</p:attrName>
                                        </p:attrNameLst>
                                      </p:cBhvr>
                                      <p:to>
                                        <p:strVal val="visible"/>
                                      </p:to>
                                    </p:set>
                                    <p:anim calcmode="lin" valueType="num">
                                      <p:cBhvr additive="base">
                                        <p:cTn id="37" dur="500" fill="hold"/>
                                        <p:tgtEl>
                                          <p:spTgt spid="304137"/>
                                        </p:tgtEl>
                                        <p:attrNameLst>
                                          <p:attrName>ppt_x</p:attrName>
                                        </p:attrNameLst>
                                      </p:cBhvr>
                                      <p:tavLst>
                                        <p:tav tm="0">
                                          <p:val>
                                            <p:strVal val="0-#ppt_w/2"/>
                                          </p:val>
                                        </p:tav>
                                        <p:tav tm="100000">
                                          <p:val>
                                            <p:strVal val="#ppt_x"/>
                                          </p:val>
                                        </p:tav>
                                      </p:tavLst>
                                    </p:anim>
                                    <p:anim calcmode="lin" valueType="num">
                                      <p:cBhvr additive="base">
                                        <p:cTn id="38" dur="500" fill="hold"/>
                                        <p:tgtEl>
                                          <p:spTgt spid="30413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4138"/>
                                        </p:tgtEl>
                                        <p:attrNameLst>
                                          <p:attrName>style.visibility</p:attrName>
                                        </p:attrNameLst>
                                      </p:cBhvr>
                                      <p:to>
                                        <p:strVal val="visible"/>
                                      </p:to>
                                    </p:set>
                                    <p:anim calcmode="lin" valueType="num">
                                      <p:cBhvr additive="base">
                                        <p:cTn id="43" dur="500" fill="hold"/>
                                        <p:tgtEl>
                                          <p:spTgt spid="304138"/>
                                        </p:tgtEl>
                                        <p:attrNameLst>
                                          <p:attrName>ppt_x</p:attrName>
                                        </p:attrNameLst>
                                      </p:cBhvr>
                                      <p:tavLst>
                                        <p:tav tm="0">
                                          <p:val>
                                            <p:strVal val="0-#ppt_w/2"/>
                                          </p:val>
                                        </p:tav>
                                        <p:tav tm="100000">
                                          <p:val>
                                            <p:strVal val="#ppt_x"/>
                                          </p:val>
                                        </p:tav>
                                      </p:tavLst>
                                    </p:anim>
                                    <p:anim calcmode="lin" valueType="num">
                                      <p:cBhvr additive="base">
                                        <p:cTn id="44" dur="500" fill="hold"/>
                                        <p:tgtEl>
                                          <p:spTgt spid="30413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4139"/>
                                        </p:tgtEl>
                                        <p:attrNameLst>
                                          <p:attrName>style.visibility</p:attrName>
                                        </p:attrNameLst>
                                      </p:cBhvr>
                                      <p:to>
                                        <p:strVal val="visible"/>
                                      </p:to>
                                    </p:set>
                                    <p:anim calcmode="lin" valueType="num">
                                      <p:cBhvr additive="base">
                                        <p:cTn id="49" dur="500" fill="hold"/>
                                        <p:tgtEl>
                                          <p:spTgt spid="304139"/>
                                        </p:tgtEl>
                                        <p:attrNameLst>
                                          <p:attrName>ppt_x</p:attrName>
                                        </p:attrNameLst>
                                      </p:cBhvr>
                                      <p:tavLst>
                                        <p:tav tm="0">
                                          <p:val>
                                            <p:strVal val="0-#ppt_w/2"/>
                                          </p:val>
                                        </p:tav>
                                        <p:tav tm="100000">
                                          <p:val>
                                            <p:strVal val="#ppt_x"/>
                                          </p:val>
                                        </p:tav>
                                      </p:tavLst>
                                    </p:anim>
                                    <p:anim calcmode="lin" valueType="num">
                                      <p:cBhvr additive="base">
                                        <p:cTn id="50" dur="500" fill="hold"/>
                                        <p:tgtEl>
                                          <p:spTgt spid="3041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4140"/>
                                        </p:tgtEl>
                                        <p:attrNameLst>
                                          <p:attrName>style.visibility</p:attrName>
                                        </p:attrNameLst>
                                      </p:cBhvr>
                                      <p:to>
                                        <p:strVal val="visible"/>
                                      </p:to>
                                    </p:set>
                                    <p:anim calcmode="lin" valueType="num">
                                      <p:cBhvr additive="base">
                                        <p:cTn id="55" dur="500" fill="hold"/>
                                        <p:tgtEl>
                                          <p:spTgt spid="304140"/>
                                        </p:tgtEl>
                                        <p:attrNameLst>
                                          <p:attrName>ppt_x</p:attrName>
                                        </p:attrNameLst>
                                      </p:cBhvr>
                                      <p:tavLst>
                                        <p:tav tm="0">
                                          <p:val>
                                            <p:strVal val="0-#ppt_w/2"/>
                                          </p:val>
                                        </p:tav>
                                        <p:tav tm="100000">
                                          <p:val>
                                            <p:strVal val="#ppt_x"/>
                                          </p:val>
                                        </p:tav>
                                      </p:tavLst>
                                    </p:anim>
                                    <p:anim calcmode="lin" valueType="num">
                                      <p:cBhvr additive="base">
                                        <p:cTn id="56" dur="500" fill="hold"/>
                                        <p:tgtEl>
                                          <p:spTgt spid="30414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4141"/>
                                        </p:tgtEl>
                                        <p:attrNameLst>
                                          <p:attrName>style.visibility</p:attrName>
                                        </p:attrNameLst>
                                      </p:cBhvr>
                                      <p:to>
                                        <p:strVal val="visible"/>
                                      </p:to>
                                    </p:set>
                                    <p:anim calcmode="lin" valueType="num">
                                      <p:cBhvr additive="base">
                                        <p:cTn id="61" dur="500" fill="hold"/>
                                        <p:tgtEl>
                                          <p:spTgt spid="304141"/>
                                        </p:tgtEl>
                                        <p:attrNameLst>
                                          <p:attrName>ppt_x</p:attrName>
                                        </p:attrNameLst>
                                      </p:cBhvr>
                                      <p:tavLst>
                                        <p:tav tm="0">
                                          <p:val>
                                            <p:strVal val="0-#ppt_w/2"/>
                                          </p:val>
                                        </p:tav>
                                        <p:tav tm="100000">
                                          <p:val>
                                            <p:strVal val="#ppt_x"/>
                                          </p:val>
                                        </p:tav>
                                      </p:tavLst>
                                    </p:anim>
                                    <p:anim calcmode="lin" valueType="num">
                                      <p:cBhvr additive="base">
                                        <p:cTn id="62" dur="500" fill="hold"/>
                                        <p:tgtEl>
                                          <p:spTgt spid="30414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04142"/>
                                        </p:tgtEl>
                                        <p:attrNameLst>
                                          <p:attrName>style.visibility</p:attrName>
                                        </p:attrNameLst>
                                      </p:cBhvr>
                                      <p:to>
                                        <p:strVal val="visible"/>
                                      </p:to>
                                    </p:set>
                                    <p:anim calcmode="lin" valueType="num">
                                      <p:cBhvr additive="base">
                                        <p:cTn id="67" dur="500" fill="hold"/>
                                        <p:tgtEl>
                                          <p:spTgt spid="304142"/>
                                        </p:tgtEl>
                                        <p:attrNameLst>
                                          <p:attrName>ppt_x</p:attrName>
                                        </p:attrNameLst>
                                      </p:cBhvr>
                                      <p:tavLst>
                                        <p:tav tm="0">
                                          <p:val>
                                            <p:strVal val="0-#ppt_w/2"/>
                                          </p:val>
                                        </p:tav>
                                        <p:tav tm="100000">
                                          <p:val>
                                            <p:strVal val="#ppt_x"/>
                                          </p:val>
                                        </p:tav>
                                      </p:tavLst>
                                    </p:anim>
                                    <p:anim calcmode="lin" valueType="num">
                                      <p:cBhvr additive="base">
                                        <p:cTn id="68" dur="500" fill="hold"/>
                                        <p:tgtEl>
                                          <p:spTgt spid="30414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04143"/>
                                        </p:tgtEl>
                                        <p:attrNameLst>
                                          <p:attrName>style.visibility</p:attrName>
                                        </p:attrNameLst>
                                      </p:cBhvr>
                                      <p:to>
                                        <p:strVal val="visible"/>
                                      </p:to>
                                    </p:set>
                                    <p:anim calcmode="lin" valueType="num">
                                      <p:cBhvr additive="base">
                                        <p:cTn id="73" dur="500" fill="hold"/>
                                        <p:tgtEl>
                                          <p:spTgt spid="304143"/>
                                        </p:tgtEl>
                                        <p:attrNameLst>
                                          <p:attrName>ppt_x</p:attrName>
                                        </p:attrNameLst>
                                      </p:cBhvr>
                                      <p:tavLst>
                                        <p:tav tm="0">
                                          <p:val>
                                            <p:strVal val="0-#ppt_w/2"/>
                                          </p:val>
                                        </p:tav>
                                        <p:tav tm="100000">
                                          <p:val>
                                            <p:strVal val="#ppt_x"/>
                                          </p:val>
                                        </p:tav>
                                      </p:tavLst>
                                    </p:anim>
                                    <p:anim calcmode="lin" valueType="num">
                                      <p:cBhvr additive="base">
                                        <p:cTn id="74" dur="500" fill="hold"/>
                                        <p:tgtEl>
                                          <p:spTgt spid="30414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4144"/>
                                        </p:tgtEl>
                                        <p:attrNameLst>
                                          <p:attrName>style.visibility</p:attrName>
                                        </p:attrNameLst>
                                      </p:cBhvr>
                                      <p:to>
                                        <p:strVal val="visible"/>
                                      </p:to>
                                    </p:set>
                                    <p:anim calcmode="lin" valueType="num">
                                      <p:cBhvr additive="base">
                                        <p:cTn id="79" dur="500" fill="hold"/>
                                        <p:tgtEl>
                                          <p:spTgt spid="304144"/>
                                        </p:tgtEl>
                                        <p:attrNameLst>
                                          <p:attrName>ppt_x</p:attrName>
                                        </p:attrNameLst>
                                      </p:cBhvr>
                                      <p:tavLst>
                                        <p:tav tm="0">
                                          <p:val>
                                            <p:strVal val="0-#ppt_w/2"/>
                                          </p:val>
                                        </p:tav>
                                        <p:tav tm="100000">
                                          <p:val>
                                            <p:strVal val="#ppt_x"/>
                                          </p:val>
                                        </p:tav>
                                      </p:tavLst>
                                    </p:anim>
                                    <p:anim calcmode="lin" valueType="num">
                                      <p:cBhvr additive="base">
                                        <p:cTn id="80" dur="500" fill="hold"/>
                                        <p:tgtEl>
                                          <p:spTgt spid="30414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04146"/>
                                        </p:tgtEl>
                                        <p:attrNameLst>
                                          <p:attrName>style.visibility</p:attrName>
                                        </p:attrNameLst>
                                      </p:cBhvr>
                                      <p:to>
                                        <p:strVal val="visible"/>
                                      </p:to>
                                    </p:set>
                                    <p:anim calcmode="lin" valueType="num">
                                      <p:cBhvr additive="base">
                                        <p:cTn id="85" dur="500" fill="hold"/>
                                        <p:tgtEl>
                                          <p:spTgt spid="304146"/>
                                        </p:tgtEl>
                                        <p:attrNameLst>
                                          <p:attrName>ppt_x</p:attrName>
                                        </p:attrNameLst>
                                      </p:cBhvr>
                                      <p:tavLst>
                                        <p:tav tm="0">
                                          <p:val>
                                            <p:strVal val="0-#ppt_w/2"/>
                                          </p:val>
                                        </p:tav>
                                        <p:tav tm="100000">
                                          <p:val>
                                            <p:strVal val="#ppt_x"/>
                                          </p:val>
                                        </p:tav>
                                      </p:tavLst>
                                    </p:anim>
                                    <p:anim calcmode="lin" valueType="num">
                                      <p:cBhvr additive="base">
                                        <p:cTn id="86" dur="500" fill="hold"/>
                                        <p:tgtEl>
                                          <p:spTgt spid="30414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04147"/>
                                        </p:tgtEl>
                                        <p:attrNameLst>
                                          <p:attrName>style.visibility</p:attrName>
                                        </p:attrNameLst>
                                      </p:cBhvr>
                                      <p:to>
                                        <p:strVal val="visible"/>
                                      </p:to>
                                    </p:set>
                                    <p:anim calcmode="lin" valueType="num">
                                      <p:cBhvr additive="base">
                                        <p:cTn id="91" dur="500" fill="hold"/>
                                        <p:tgtEl>
                                          <p:spTgt spid="304147"/>
                                        </p:tgtEl>
                                        <p:attrNameLst>
                                          <p:attrName>ppt_x</p:attrName>
                                        </p:attrNameLst>
                                      </p:cBhvr>
                                      <p:tavLst>
                                        <p:tav tm="0">
                                          <p:val>
                                            <p:strVal val="0-#ppt_w/2"/>
                                          </p:val>
                                        </p:tav>
                                        <p:tav tm="100000">
                                          <p:val>
                                            <p:strVal val="#ppt_x"/>
                                          </p:val>
                                        </p:tav>
                                      </p:tavLst>
                                    </p:anim>
                                    <p:anim calcmode="lin" valueType="num">
                                      <p:cBhvr additive="base">
                                        <p:cTn id="92" dur="500" fill="hold"/>
                                        <p:tgtEl>
                                          <p:spTgt spid="30414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304148"/>
                                        </p:tgtEl>
                                        <p:attrNameLst>
                                          <p:attrName>style.visibility</p:attrName>
                                        </p:attrNameLst>
                                      </p:cBhvr>
                                      <p:to>
                                        <p:strVal val="visible"/>
                                      </p:to>
                                    </p:set>
                                    <p:anim calcmode="lin" valueType="num">
                                      <p:cBhvr additive="base">
                                        <p:cTn id="97" dur="500" fill="hold"/>
                                        <p:tgtEl>
                                          <p:spTgt spid="304148"/>
                                        </p:tgtEl>
                                        <p:attrNameLst>
                                          <p:attrName>ppt_x</p:attrName>
                                        </p:attrNameLst>
                                      </p:cBhvr>
                                      <p:tavLst>
                                        <p:tav tm="0">
                                          <p:val>
                                            <p:strVal val="0-#ppt_w/2"/>
                                          </p:val>
                                        </p:tav>
                                        <p:tav tm="100000">
                                          <p:val>
                                            <p:strVal val="#ppt_x"/>
                                          </p:val>
                                        </p:tav>
                                      </p:tavLst>
                                    </p:anim>
                                    <p:anim calcmode="lin" valueType="num">
                                      <p:cBhvr additive="base">
                                        <p:cTn id="98" dur="500" fill="hold"/>
                                        <p:tgtEl>
                                          <p:spTgt spid="30414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304149"/>
                                        </p:tgtEl>
                                        <p:attrNameLst>
                                          <p:attrName>style.visibility</p:attrName>
                                        </p:attrNameLst>
                                      </p:cBhvr>
                                      <p:to>
                                        <p:strVal val="visible"/>
                                      </p:to>
                                    </p:set>
                                    <p:anim calcmode="lin" valueType="num">
                                      <p:cBhvr additive="base">
                                        <p:cTn id="103" dur="500" fill="hold"/>
                                        <p:tgtEl>
                                          <p:spTgt spid="304149"/>
                                        </p:tgtEl>
                                        <p:attrNameLst>
                                          <p:attrName>ppt_x</p:attrName>
                                        </p:attrNameLst>
                                      </p:cBhvr>
                                      <p:tavLst>
                                        <p:tav tm="0">
                                          <p:val>
                                            <p:strVal val="0-#ppt_w/2"/>
                                          </p:val>
                                        </p:tav>
                                        <p:tav tm="100000">
                                          <p:val>
                                            <p:strVal val="#ppt_x"/>
                                          </p:val>
                                        </p:tav>
                                      </p:tavLst>
                                    </p:anim>
                                    <p:anim calcmode="lin" valueType="num">
                                      <p:cBhvr additive="base">
                                        <p:cTn id="104" dur="500" fill="hold"/>
                                        <p:tgtEl>
                                          <p:spTgt spid="30414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304150"/>
                                        </p:tgtEl>
                                        <p:attrNameLst>
                                          <p:attrName>style.visibility</p:attrName>
                                        </p:attrNameLst>
                                      </p:cBhvr>
                                      <p:to>
                                        <p:strVal val="visible"/>
                                      </p:to>
                                    </p:set>
                                    <p:anim calcmode="lin" valueType="num">
                                      <p:cBhvr additive="base">
                                        <p:cTn id="109" dur="500" fill="hold"/>
                                        <p:tgtEl>
                                          <p:spTgt spid="304150"/>
                                        </p:tgtEl>
                                        <p:attrNameLst>
                                          <p:attrName>ppt_x</p:attrName>
                                        </p:attrNameLst>
                                      </p:cBhvr>
                                      <p:tavLst>
                                        <p:tav tm="0">
                                          <p:val>
                                            <p:strVal val="0-#ppt_w/2"/>
                                          </p:val>
                                        </p:tav>
                                        <p:tav tm="100000">
                                          <p:val>
                                            <p:strVal val="#ppt_x"/>
                                          </p:val>
                                        </p:tav>
                                      </p:tavLst>
                                    </p:anim>
                                    <p:anim calcmode="lin" valueType="num">
                                      <p:cBhvr additive="base">
                                        <p:cTn id="110" dur="500" fill="hold"/>
                                        <p:tgtEl>
                                          <p:spTgt spid="304150"/>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304151"/>
                                        </p:tgtEl>
                                        <p:attrNameLst>
                                          <p:attrName>style.visibility</p:attrName>
                                        </p:attrNameLst>
                                      </p:cBhvr>
                                      <p:to>
                                        <p:strVal val="visible"/>
                                      </p:to>
                                    </p:set>
                                    <p:anim calcmode="lin" valueType="num">
                                      <p:cBhvr additive="base">
                                        <p:cTn id="115" dur="500" fill="hold"/>
                                        <p:tgtEl>
                                          <p:spTgt spid="304151"/>
                                        </p:tgtEl>
                                        <p:attrNameLst>
                                          <p:attrName>ppt_x</p:attrName>
                                        </p:attrNameLst>
                                      </p:cBhvr>
                                      <p:tavLst>
                                        <p:tav tm="0">
                                          <p:val>
                                            <p:strVal val="0-#ppt_w/2"/>
                                          </p:val>
                                        </p:tav>
                                        <p:tav tm="100000">
                                          <p:val>
                                            <p:strVal val="#ppt_x"/>
                                          </p:val>
                                        </p:tav>
                                      </p:tavLst>
                                    </p:anim>
                                    <p:anim calcmode="lin" valueType="num">
                                      <p:cBhvr additive="base">
                                        <p:cTn id="116" dur="500" fill="hold"/>
                                        <p:tgtEl>
                                          <p:spTgt spid="30415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04152"/>
                                        </p:tgtEl>
                                        <p:attrNameLst>
                                          <p:attrName>style.visibility</p:attrName>
                                        </p:attrNameLst>
                                      </p:cBhvr>
                                      <p:to>
                                        <p:strVal val="visible"/>
                                      </p:to>
                                    </p:set>
                                    <p:anim calcmode="lin" valueType="num">
                                      <p:cBhvr additive="base">
                                        <p:cTn id="121" dur="500" fill="hold"/>
                                        <p:tgtEl>
                                          <p:spTgt spid="304152"/>
                                        </p:tgtEl>
                                        <p:attrNameLst>
                                          <p:attrName>ppt_x</p:attrName>
                                        </p:attrNameLst>
                                      </p:cBhvr>
                                      <p:tavLst>
                                        <p:tav tm="0">
                                          <p:val>
                                            <p:strVal val="0-#ppt_w/2"/>
                                          </p:val>
                                        </p:tav>
                                        <p:tav tm="100000">
                                          <p:val>
                                            <p:strVal val="#ppt_x"/>
                                          </p:val>
                                        </p:tav>
                                      </p:tavLst>
                                    </p:anim>
                                    <p:anim calcmode="lin" valueType="num">
                                      <p:cBhvr additive="base">
                                        <p:cTn id="122" dur="500" fill="hold"/>
                                        <p:tgtEl>
                                          <p:spTgt spid="304152"/>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304153"/>
                                        </p:tgtEl>
                                        <p:attrNameLst>
                                          <p:attrName>style.visibility</p:attrName>
                                        </p:attrNameLst>
                                      </p:cBhvr>
                                      <p:to>
                                        <p:strVal val="visible"/>
                                      </p:to>
                                    </p:set>
                                    <p:anim calcmode="lin" valueType="num">
                                      <p:cBhvr additive="base">
                                        <p:cTn id="127" dur="500" fill="hold"/>
                                        <p:tgtEl>
                                          <p:spTgt spid="304153"/>
                                        </p:tgtEl>
                                        <p:attrNameLst>
                                          <p:attrName>ppt_x</p:attrName>
                                        </p:attrNameLst>
                                      </p:cBhvr>
                                      <p:tavLst>
                                        <p:tav tm="0">
                                          <p:val>
                                            <p:strVal val="0-#ppt_w/2"/>
                                          </p:val>
                                        </p:tav>
                                        <p:tav tm="100000">
                                          <p:val>
                                            <p:strVal val="#ppt_x"/>
                                          </p:val>
                                        </p:tav>
                                      </p:tavLst>
                                    </p:anim>
                                    <p:anim calcmode="lin" valueType="num">
                                      <p:cBhvr additive="base">
                                        <p:cTn id="128" dur="500" fill="hold"/>
                                        <p:tgtEl>
                                          <p:spTgt spid="304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animBg="1" autoUpdateAnimBg="0"/>
      <p:bldP spid="304134" grpId="0" animBg="1" autoUpdateAnimBg="0"/>
      <p:bldP spid="304135" grpId="0" animBg="1"/>
      <p:bldP spid="304136" grpId="0" animBg="1"/>
      <p:bldP spid="304137" grpId="0" animBg="1"/>
      <p:bldP spid="304138" grpId="0" animBg="1"/>
      <p:bldP spid="304139" grpId="0" animBg="1"/>
      <p:bldP spid="304140" grpId="0" animBg="1"/>
      <p:bldP spid="304141" grpId="0" animBg="1" autoUpdateAnimBg="0"/>
      <p:bldP spid="304142" grpId="0" animBg="1" autoUpdateAnimBg="0"/>
      <p:bldP spid="304143" grpId="0" animBg="1" autoUpdateAnimBg="0"/>
      <p:bldP spid="304144" grpId="0" animBg="1" autoUpdateAnimBg="0"/>
      <p:bldP spid="304145" grpId="0" animBg="1"/>
      <p:bldP spid="304146" grpId="0" autoUpdateAnimBg="0"/>
      <p:bldP spid="304147" grpId="0" animBg="1"/>
      <p:bldP spid="304148" grpId="0" animBg="1"/>
      <p:bldP spid="304149" grpId="0" animBg="1"/>
      <p:bldP spid="304150" grpId="0" animBg="1"/>
      <p:bldP spid="304151" grpId="0" animBg="1" autoUpdateAnimBg="0"/>
      <p:bldP spid="304152" grpId="0" animBg="1" autoUpdateAnimBg="0"/>
      <p:bldP spid="30415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lgn="ctr"/>
            <a:r>
              <a:rPr lang="zh-CN" altLang="en-US">
                <a:solidFill>
                  <a:srgbClr val="FCF60E"/>
                </a:solidFill>
              </a:rPr>
              <a:t>风险控制措施原则</a:t>
            </a:r>
            <a:endParaRPr lang="zh-CN" altLang="en-US">
              <a:solidFill>
                <a:srgbClr val="FCF60E"/>
              </a:solidFill>
            </a:endParaRPr>
          </a:p>
        </p:txBody>
      </p:sp>
      <p:sp>
        <p:nvSpPr>
          <p:cNvPr id="317443" name="Rectangle 3"/>
          <p:cNvSpPr>
            <a:spLocks noGrp="1" noChangeArrowheads="1"/>
          </p:cNvSpPr>
          <p:nvPr>
            <p:ph type="body" idx="1"/>
          </p:nvPr>
        </p:nvSpPr>
        <p:spPr/>
        <p:txBody>
          <a:bodyPr/>
          <a:lstStyle/>
          <a:p>
            <a:r>
              <a:rPr lang="en-US" altLang="zh-CN"/>
              <a:t>1   </a:t>
            </a:r>
            <a:r>
              <a:rPr lang="zh-CN" altLang="en-US"/>
              <a:t>消除风险</a:t>
            </a:r>
            <a:endParaRPr lang="zh-CN" altLang="en-US"/>
          </a:p>
          <a:p>
            <a:r>
              <a:rPr lang="en-US" altLang="zh-CN"/>
              <a:t>2   </a:t>
            </a:r>
            <a:r>
              <a:rPr lang="zh-CN" altLang="en-US"/>
              <a:t>降低风险</a:t>
            </a:r>
            <a:endParaRPr lang="zh-CN" altLang="en-US"/>
          </a:p>
          <a:p>
            <a:r>
              <a:rPr lang="en-US" altLang="zh-CN"/>
              <a:t>3   </a:t>
            </a:r>
            <a:r>
              <a:rPr lang="zh-CN" altLang="en-US"/>
              <a:t>个体防护设备</a:t>
            </a: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algn="ctr"/>
            <a:r>
              <a:rPr lang="zh-CN" altLang="en-US">
                <a:solidFill>
                  <a:srgbClr val="FCF60E"/>
                </a:solidFill>
              </a:rPr>
              <a:t>风险控制措施原则</a:t>
            </a:r>
            <a:endParaRPr lang="zh-CN" altLang="en-US">
              <a:solidFill>
                <a:srgbClr val="FCF60E"/>
              </a:solidFill>
            </a:endParaRPr>
          </a:p>
        </p:txBody>
      </p:sp>
      <p:sp>
        <p:nvSpPr>
          <p:cNvPr id="408579" name="Rectangle 3"/>
          <p:cNvSpPr>
            <a:spLocks noGrp="1" noChangeArrowheads="1"/>
          </p:cNvSpPr>
          <p:nvPr>
            <p:ph type="body" idx="1"/>
          </p:nvPr>
        </p:nvSpPr>
        <p:spPr/>
        <p:txBody>
          <a:bodyPr/>
          <a:lstStyle/>
          <a:p>
            <a:r>
              <a:rPr lang="en-US" altLang="zh-CN"/>
              <a:t>1   </a:t>
            </a:r>
            <a:r>
              <a:rPr lang="zh-CN" altLang="en-US"/>
              <a:t>消除风险</a:t>
            </a:r>
            <a:endParaRPr lang="zh-CN" altLang="en-US"/>
          </a:p>
          <a:p>
            <a:r>
              <a:rPr lang="en-US" altLang="zh-CN"/>
              <a:t>2   </a:t>
            </a:r>
            <a:r>
              <a:rPr lang="zh-CN" altLang="en-US"/>
              <a:t>降低风险</a:t>
            </a:r>
            <a:endParaRPr lang="zh-CN" altLang="en-US"/>
          </a:p>
          <a:p>
            <a:r>
              <a:rPr lang="en-US" altLang="zh-CN"/>
              <a:t>3   </a:t>
            </a:r>
            <a:r>
              <a:rPr lang="zh-CN" altLang="en-US"/>
              <a:t>个体防护设备</a:t>
            </a: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419100" y="304800"/>
            <a:ext cx="8305800" cy="6053158"/>
          </a:xfrm>
        </p:spPr>
        <p:txBody>
          <a:bodyPr/>
          <a:lstStyle/>
          <a:p>
            <a:pPr marL="533400" indent="-533400" algn="ctr">
              <a:lnSpc>
                <a:spcPct val="150000"/>
              </a:lnSpc>
              <a:buFont typeface="Wingdings" panose="05000000000000000000" pitchFamily="2" charset="2"/>
              <a:buNone/>
            </a:pPr>
            <a:r>
              <a:rPr lang="en-US" altLang="zh-CN" dirty="0">
                <a:latin typeface="楷体_GB2312" pitchFamily="49" charset="-122"/>
                <a:ea typeface="楷体_GB2312" pitchFamily="49" charset="-122"/>
              </a:rPr>
              <a:t>OHS</a:t>
            </a:r>
            <a:r>
              <a:rPr lang="zh-CN" altLang="en-US" dirty="0">
                <a:latin typeface="楷体_GB2312" pitchFamily="49" charset="-122"/>
                <a:ea typeface="楷体_GB2312" pitchFamily="49" charset="-122"/>
              </a:rPr>
              <a:t>的国际化情况</a:t>
            </a:r>
            <a:endParaRPr lang="zh-CN" altLang="en-US" dirty="0">
              <a:latin typeface="楷体_GB2312" pitchFamily="49" charset="-122"/>
              <a:ea typeface="楷体_GB2312" pitchFamily="49" charset="-122"/>
            </a:endParaRPr>
          </a:p>
          <a:p>
            <a:pPr marL="533400" indent="-533400" algn="just">
              <a:lnSpc>
                <a:spcPct val="150000"/>
              </a:lnSpc>
              <a:buFont typeface="Wingdings" panose="05000000000000000000" pitchFamily="2" charset="2"/>
              <a:buNone/>
            </a:pPr>
            <a:r>
              <a:rPr lang="zh-CN" altLang="en-US" sz="2000" dirty="0">
                <a:latin typeface="楷体_GB2312" pitchFamily="49" charset="-122"/>
              </a:rPr>
              <a:t>●</a:t>
            </a:r>
            <a:r>
              <a:rPr lang="zh-CN" altLang="en-US" sz="2000" dirty="0">
                <a:solidFill>
                  <a:srgbClr val="FFFF99"/>
                </a:solidFill>
                <a:latin typeface="楷体_GB2312" pitchFamily="49" charset="-122"/>
              </a:rPr>
              <a:t> </a:t>
            </a:r>
            <a:r>
              <a:rPr lang="en-US" altLang="zh-CN" sz="2400" dirty="0">
                <a:solidFill>
                  <a:srgbClr val="FFFF99"/>
                </a:solidFill>
                <a:latin typeface="楷体_GB2312" pitchFamily="49" charset="-122"/>
              </a:rPr>
              <a:t>ISO</a:t>
            </a:r>
            <a:r>
              <a:rPr lang="zh-CN" altLang="en-US" sz="2400" dirty="0">
                <a:solidFill>
                  <a:srgbClr val="FFFF99"/>
                </a:solidFill>
              </a:rPr>
              <a:t>组织自</a:t>
            </a:r>
            <a:r>
              <a:rPr lang="en-US" altLang="zh-CN" sz="2400" dirty="0">
                <a:solidFill>
                  <a:srgbClr val="FFFF99"/>
                </a:solidFill>
                <a:latin typeface="楷体_GB2312" pitchFamily="49" charset="-122"/>
              </a:rPr>
              <a:t>90</a:t>
            </a:r>
            <a:r>
              <a:rPr lang="zh-CN" altLang="en-US" sz="2400" dirty="0">
                <a:solidFill>
                  <a:srgbClr val="FFFF99"/>
                </a:solidFill>
              </a:rPr>
              <a:t>年代中后期一直努力把职业健康安全 标准国际化</a:t>
            </a:r>
            <a:endParaRPr lang="zh-CN" altLang="en-US" sz="2400" dirty="0">
              <a:solidFill>
                <a:srgbClr val="FFFF99"/>
              </a:solidFill>
              <a:latin typeface="楷体_GB2312" pitchFamily="49" charset="-122"/>
            </a:endParaRPr>
          </a:p>
          <a:p>
            <a:pPr marL="533400" indent="-533400" algn="just">
              <a:lnSpc>
                <a:spcPct val="150000"/>
              </a:lnSpc>
              <a:buFont typeface="Wingdings" panose="05000000000000000000" pitchFamily="2" charset="2"/>
              <a:buNone/>
            </a:pPr>
            <a:r>
              <a:rPr lang="zh-CN" altLang="en-US" sz="2400" dirty="0">
                <a:solidFill>
                  <a:srgbClr val="99FFCC"/>
                </a:solidFill>
                <a:latin typeface="楷体_GB2312" pitchFamily="49" charset="-122"/>
              </a:rPr>
              <a:t>▲</a:t>
            </a:r>
            <a:r>
              <a:rPr lang="zh-CN" altLang="en-US" sz="2400" dirty="0">
                <a:solidFill>
                  <a:srgbClr val="FFFF99"/>
                </a:solidFill>
                <a:latin typeface="楷体_GB2312" pitchFamily="49" charset="-122"/>
              </a:rPr>
              <a:t> </a:t>
            </a:r>
            <a:r>
              <a:rPr lang="en-US" altLang="zh-CN" sz="2400" dirty="0">
                <a:solidFill>
                  <a:srgbClr val="FFFF99"/>
                </a:solidFill>
                <a:latin typeface="楷体_GB2312" pitchFamily="49" charset="-122"/>
              </a:rPr>
              <a:t>1996</a:t>
            </a:r>
            <a:r>
              <a:rPr lang="zh-CN" altLang="en-US" sz="2400" dirty="0">
                <a:solidFill>
                  <a:srgbClr val="FFFF99"/>
                </a:solidFill>
              </a:rPr>
              <a:t>年</a:t>
            </a:r>
            <a:r>
              <a:rPr lang="en-US" altLang="zh-CN" sz="2400" dirty="0">
                <a:solidFill>
                  <a:srgbClr val="FFFF99"/>
                </a:solidFill>
                <a:latin typeface="楷体_GB2312" pitchFamily="49" charset="-122"/>
              </a:rPr>
              <a:t>9</a:t>
            </a:r>
            <a:r>
              <a:rPr lang="zh-CN" altLang="en-US" sz="2400" dirty="0">
                <a:solidFill>
                  <a:srgbClr val="FFFF99"/>
                </a:solidFill>
              </a:rPr>
              <a:t>月</a:t>
            </a:r>
            <a:r>
              <a:rPr lang="en-US" altLang="zh-CN" sz="2400" dirty="0">
                <a:solidFill>
                  <a:srgbClr val="FFFF99"/>
                </a:solidFill>
                <a:latin typeface="楷体_GB2312" pitchFamily="49" charset="-122"/>
              </a:rPr>
              <a:t>5</a:t>
            </a:r>
            <a:r>
              <a:rPr lang="zh-CN" altLang="en-US" sz="2400" dirty="0">
                <a:solidFill>
                  <a:srgbClr val="FFFF99"/>
                </a:solidFill>
              </a:rPr>
              <a:t>日</a:t>
            </a:r>
            <a:r>
              <a:rPr lang="en-US" altLang="zh-CN" sz="2400" dirty="0">
                <a:solidFill>
                  <a:srgbClr val="FFFF99"/>
                </a:solidFill>
                <a:latin typeface="Times New Roman" panose="02020603050405020304"/>
              </a:rPr>
              <a:t>—</a:t>
            </a:r>
            <a:r>
              <a:rPr lang="en-US" altLang="zh-CN" sz="2400" dirty="0">
                <a:solidFill>
                  <a:srgbClr val="FFFF99"/>
                </a:solidFill>
                <a:latin typeface="楷体_GB2312" pitchFamily="49" charset="-122"/>
              </a:rPr>
              <a:t>6</a:t>
            </a:r>
            <a:r>
              <a:rPr lang="zh-CN" altLang="en-US" sz="2400" dirty="0">
                <a:solidFill>
                  <a:srgbClr val="FFFF99"/>
                </a:solidFill>
              </a:rPr>
              <a:t>日召开专门会议，</a:t>
            </a:r>
            <a:r>
              <a:rPr lang="en-US" altLang="zh-CN" sz="2400" dirty="0">
                <a:solidFill>
                  <a:srgbClr val="FFFF99"/>
                </a:solidFill>
                <a:latin typeface="楷体_GB2312" pitchFamily="49" charset="-122"/>
              </a:rPr>
              <a:t>44</a:t>
            </a:r>
            <a:r>
              <a:rPr lang="zh-CN" altLang="en-US" sz="2400" dirty="0">
                <a:solidFill>
                  <a:srgbClr val="FFFF99"/>
                </a:solidFill>
              </a:rPr>
              <a:t>个国家及</a:t>
            </a:r>
            <a:r>
              <a:rPr lang="en-US" altLang="zh-CN" sz="2400" dirty="0">
                <a:solidFill>
                  <a:srgbClr val="FFFF99"/>
                </a:solidFill>
                <a:latin typeface="楷体_GB2312" pitchFamily="49" charset="-122"/>
              </a:rPr>
              <a:t>IEC</a:t>
            </a:r>
            <a:r>
              <a:rPr lang="zh-CN" altLang="en-US" sz="2400" dirty="0">
                <a:solidFill>
                  <a:srgbClr val="FFFF99"/>
                </a:solidFill>
              </a:rPr>
              <a:t>、</a:t>
            </a:r>
            <a:r>
              <a:rPr lang="en-US" altLang="zh-CN" sz="2400" dirty="0">
                <a:solidFill>
                  <a:srgbClr val="FFFF99"/>
                </a:solidFill>
                <a:latin typeface="楷体_GB2312" pitchFamily="49" charset="-122"/>
              </a:rPr>
              <a:t>ILO</a:t>
            </a:r>
            <a:r>
              <a:rPr lang="zh-CN" altLang="en-US" sz="2400" dirty="0">
                <a:solidFill>
                  <a:srgbClr val="FFFF99"/>
                </a:solidFill>
              </a:rPr>
              <a:t>、</a:t>
            </a:r>
            <a:endParaRPr lang="zh-CN" altLang="en-US" sz="2400" dirty="0">
              <a:solidFill>
                <a:srgbClr val="FFFF99"/>
              </a:solidFill>
            </a:endParaRPr>
          </a:p>
          <a:p>
            <a:pPr marL="533400" indent="-533400" algn="just">
              <a:lnSpc>
                <a:spcPct val="150000"/>
              </a:lnSpc>
              <a:buFont typeface="Wingdings" panose="05000000000000000000" pitchFamily="2" charset="2"/>
              <a:buNone/>
            </a:pPr>
            <a:r>
              <a:rPr lang="zh-CN" altLang="en-US" sz="2400" dirty="0">
                <a:solidFill>
                  <a:srgbClr val="FFFF99"/>
                </a:solidFill>
              </a:rPr>
              <a:t>       </a:t>
            </a:r>
            <a:r>
              <a:rPr lang="en-US" altLang="zh-CN" sz="2400" dirty="0">
                <a:solidFill>
                  <a:srgbClr val="FFFF99"/>
                </a:solidFill>
                <a:latin typeface="楷体_GB2312" pitchFamily="49" charset="-122"/>
              </a:rPr>
              <a:t>WHO</a:t>
            </a:r>
            <a:r>
              <a:rPr lang="zh-CN" altLang="en-US" sz="2400" dirty="0">
                <a:solidFill>
                  <a:srgbClr val="FFFF99"/>
                </a:solidFill>
              </a:rPr>
              <a:t>等</a:t>
            </a:r>
            <a:r>
              <a:rPr lang="en-US" altLang="zh-CN" sz="2400" dirty="0">
                <a:solidFill>
                  <a:srgbClr val="FFFF99"/>
                </a:solidFill>
                <a:latin typeface="楷体_GB2312" pitchFamily="49" charset="-122"/>
              </a:rPr>
              <a:t>6</a:t>
            </a:r>
            <a:r>
              <a:rPr lang="zh-CN" altLang="en-US" sz="2400" dirty="0">
                <a:solidFill>
                  <a:srgbClr val="FFFF99"/>
                </a:solidFill>
              </a:rPr>
              <a:t>个国际组织参加，未达成一致。</a:t>
            </a:r>
            <a:endParaRPr lang="zh-CN" altLang="en-US" sz="2400" dirty="0">
              <a:solidFill>
                <a:srgbClr val="FFFF99"/>
              </a:solidFill>
              <a:latin typeface="楷体_GB2312" pitchFamily="49" charset="-122"/>
            </a:endParaRPr>
          </a:p>
          <a:p>
            <a:pPr marL="533400" indent="-533400" algn="just">
              <a:lnSpc>
                <a:spcPct val="150000"/>
              </a:lnSpc>
              <a:buFont typeface="Wingdings" panose="05000000000000000000" pitchFamily="2" charset="2"/>
              <a:buNone/>
            </a:pPr>
            <a:r>
              <a:rPr lang="zh-CN" altLang="en-US" sz="2400" dirty="0">
                <a:solidFill>
                  <a:srgbClr val="99FFCC"/>
                </a:solidFill>
                <a:latin typeface="楷体_GB2312" pitchFamily="49" charset="-122"/>
              </a:rPr>
              <a:t>▲</a:t>
            </a:r>
            <a:r>
              <a:rPr lang="zh-CN" altLang="en-US" sz="2400" dirty="0">
                <a:solidFill>
                  <a:srgbClr val="FFFF99"/>
                </a:solidFill>
                <a:latin typeface="楷体_GB2312" pitchFamily="49" charset="-122"/>
              </a:rPr>
              <a:t> </a:t>
            </a:r>
            <a:r>
              <a:rPr lang="en-US" altLang="zh-CN" sz="2400" dirty="0">
                <a:solidFill>
                  <a:srgbClr val="FFFF99"/>
                </a:solidFill>
                <a:latin typeface="楷体_GB2312" pitchFamily="49" charset="-122"/>
              </a:rPr>
              <a:t>1997</a:t>
            </a:r>
            <a:r>
              <a:rPr lang="zh-CN" altLang="en-US" sz="2400" dirty="0">
                <a:solidFill>
                  <a:srgbClr val="FFFF99"/>
                </a:solidFill>
              </a:rPr>
              <a:t>年</a:t>
            </a:r>
            <a:r>
              <a:rPr lang="en-US" altLang="zh-CN" sz="2400" dirty="0">
                <a:solidFill>
                  <a:srgbClr val="FFFF99"/>
                </a:solidFill>
                <a:latin typeface="楷体_GB2312" pitchFamily="49" charset="-122"/>
              </a:rPr>
              <a:t>1</a:t>
            </a:r>
            <a:r>
              <a:rPr lang="zh-CN" altLang="en-US" sz="2400" dirty="0">
                <a:solidFill>
                  <a:srgbClr val="FFFF99"/>
                </a:solidFill>
              </a:rPr>
              <a:t>月又召开了技术工作委员会（</a:t>
            </a:r>
            <a:r>
              <a:rPr lang="en-US" altLang="zh-CN" sz="2400" dirty="0">
                <a:solidFill>
                  <a:srgbClr val="FFFF99"/>
                </a:solidFill>
                <a:latin typeface="楷体_GB2312" pitchFamily="49" charset="-122"/>
              </a:rPr>
              <a:t>TMB</a:t>
            </a:r>
            <a:r>
              <a:rPr lang="zh-CN" altLang="en-US" sz="2400" dirty="0">
                <a:solidFill>
                  <a:srgbClr val="FFFF99"/>
                </a:solidFill>
              </a:rPr>
              <a:t>）会议，会议决定职业健康安全 暂不发布国际标准。</a:t>
            </a:r>
            <a:endParaRPr lang="zh-CN" altLang="en-US" sz="2400" dirty="0">
              <a:solidFill>
                <a:srgbClr val="FFFF99"/>
              </a:solidFill>
              <a:latin typeface="楷体_GB2312" pitchFamily="49" charset="-122"/>
            </a:endParaRPr>
          </a:p>
          <a:p>
            <a:pPr marL="533400" indent="-533400" algn="just">
              <a:lnSpc>
                <a:spcPct val="150000"/>
              </a:lnSpc>
              <a:buFont typeface="Wingdings" panose="05000000000000000000" pitchFamily="2" charset="2"/>
              <a:buNone/>
            </a:pPr>
            <a:r>
              <a:rPr lang="zh-CN" altLang="en-US" sz="2000" dirty="0">
                <a:solidFill>
                  <a:srgbClr val="FFFF99"/>
                </a:solidFill>
                <a:latin typeface="楷体_GB2312" pitchFamily="49" charset="-122"/>
              </a:rPr>
              <a:t>   </a:t>
            </a:r>
            <a:r>
              <a:rPr lang="zh-CN" altLang="en-US" sz="2800" dirty="0">
                <a:solidFill>
                  <a:srgbClr val="00FF00"/>
                </a:solidFill>
                <a:effectLst>
                  <a:outerShdw blurRad="38100" dist="38100" dir="2700000" algn="tl">
                    <a:srgbClr val="000000"/>
                  </a:outerShdw>
                </a:effectLst>
              </a:rPr>
              <a:t>因此，目前职业健康安全没有国际标准，各组织可选择相应标准进行贯标和通过认证</a:t>
            </a:r>
            <a:r>
              <a:rPr lang="zh-CN" altLang="en-US" sz="2800" dirty="0" smtClean="0">
                <a:solidFill>
                  <a:srgbClr val="00FF00"/>
                </a:solidFill>
                <a:effectLst>
                  <a:outerShdw blurRad="38100" dist="38100" dir="2700000" algn="tl">
                    <a:srgbClr val="000000"/>
                  </a:outerShdw>
                </a:effectLst>
              </a:rPr>
              <a:t>。</a:t>
            </a:r>
            <a:endParaRPr lang="zh-CN" altLang="en-US" sz="2400" dirty="0">
              <a:solidFill>
                <a:srgbClr val="FFFF99"/>
              </a:solidFill>
              <a:latin typeface="Times New Roman" panose="02020603050405020304" charset="0"/>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4"/>
          <p:cNvSpPr>
            <a:spLocks noGrp="1" noChangeArrowheads="1"/>
          </p:cNvSpPr>
          <p:nvPr>
            <p:ph type="title" idx="4294967295"/>
          </p:nvPr>
        </p:nvSpPr>
        <p:spPr>
          <a:xfrm>
            <a:off x="1371600" y="381000"/>
            <a:ext cx="7772400" cy="1143000"/>
          </a:xfrm>
          <a:noFill/>
        </p:spPr>
        <p:txBody>
          <a:bodyPr lIns="91440" tIns="45720" rIns="91440" bIns="45720" anchor="b"/>
          <a:lstStyle/>
          <a:p>
            <a:r>
              <a:rPr lang="zh-CN" altLang="en-US" sz="5500">
                <a:solidFill>
                  <a:schemeClr val="hlink"/>
                </a:solidFill>
              </a:rPr>
              <a:t>常见的机械性伤害</a:t>
            </a:r>
            <a:endParaRPr lang="zh-CN" altLang="en-US" sz="5500">
              <a:solidFill>
                <a:schemeClr val="hlink"/>
              </a:solidFill>
            </a:endParaRPr>
          </a:p>
        </p:txBody>
      </p:sp>
      <p:pic>
        <p:nvPicPr>
          <p:cNvPr id="412675" name="Picture 3"/>
          <p:cNvPicPr>
            <a:picLocks noChangeAspect="1" noChangeArrowheads="1"/>
          </p:cNvPicPr>
          <p:nvPr/>
        </p:nvPicPr>
        <p:blipFill>
          <a:blip r:embed="rId1"/>
          <a:srcRect/>
          <a:stretch>
            <a:fillRect/>
          </a:stretch>
        </p:blipFill>
        <p:spPr bwMode="auto">
          <a:xfrm>
            <a:off x="304800" y="2209800"/>
            <a:ext cx="2590800" cy="3352800"/>
          </a:xfrm>
          <a:prstGeom prst="rect">
            <a:avLst/>
          </a:prstGeom>
          <a:noFill/>
        </p:spPr>
      </p:pic>
      <p:pic>
        <p:nvPicPr>
          <p:cNvPr id="412676" name="Picture 4"/>
          <p:cNvPicPr>
            <a:picLocks noChangeAspect="1" noChangeArrowheads="1"/>
          </p:cNvPicPr>
          <p:nvPr/>
        </p:nvPicPr>
        <p:blipFill>
          <a:blip r:embed="rId2"/>
          <a:srcRect/>
          <a:stretch>
            <a:fillRect/>
          </a:stretch>
        </p:blipFill>
        <p:spPr bwMode="auto">
          <a:xfrm>
            <a:off x="2895600" y="2209800"/>
            <a:ext cx="2895600" cy="3352800"/>
          </a:xfrm>
          <a:prstGeom prst="rect">
            <a:avLst/>
          </a:prstGeom>
          <a:noFill/>
        </p:spPr>
      </p:pic>
      <p:pic>
        <p:nvPicPr>
          <p:cNvPr id="412677" name="Picture 5"/>
          <p:cNvPicPr>
            <a:picLocks noChangeAspect="1" noChangeArrowheads="1"/>
          </p:cNvPicPr>
          <p:nvPr/>
        </p:nvPicPr>
        <p:blipFill>
          <a:blip r:embed="rId3"/>
          <a:srcRect/>
          <a:stretch>
            <a:fillRect/>
          </a:stretch>
        </p:blipFill>
        <p:spPr bwMode="auto">
          <a:xfrm>
            <a:off x="5791200" y="2209800"/>
            <a:ext cx="3048000" cy="33528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1030"/>
          <p:cNvSpPr>
            <a:spLocks noGrp="1" noChangeArrowheads="1"/>
          </p:cNvSpPr>
          <p:nvPr>
            <p:ph type="title" idx="4294967295"/>
          </p:nvPr>
        </p:nvSpPr>
        <p:spPr>
          <a:xfrm>
            <a:off x="1028700" y="304800"/>
            <a:ext cx="7772400" cy="1143000"/>
          </a:xfrm>
          <a:noFill/>
        </p:spPr>
        <p:txBody>
          <a:bodyPr/>
          <a:lstStyle/>
          <a:p>
            <a:r>
              <a:rPr lang="zh-CN" altLang="en-US" sz="5500">
                <a:solidFill>
                  <a:schemeClr val="hlink"/>
                </a:solidFill>
              </a:rPr>
              <a:t>常见的机械性伤害</a:t>
            </a:r>
            <a:endParaRPr lang="zh-CN" altLang="en-US" sz="5500">
              <a:solidFill>
                <a:schemeClr val="hlink"/>
              </a:solidFill>
            </a:endParaRPr>
          </a:p>
        </p:txBody>
      </p:sp>
      <p:pic>
        <p:nvPicPr>
          <p:cNvPr id="413699" name="Picture 1031" descr="http://www.safe001.com/aq_xuanchuan/xuanc_hua/pic2/qiexiao/a101.JPG"/>
          <p:cNvPicPr>
            <a:picLocks noChangeAspect="1" noChangeArrowheads="1"/>
          </p:cNvPicPr>
          <p:nvPr/>
        </p:nvPicPr>
        <p:blipFill>
          <a:blip r:embed="rId1"/>
          <a:srcRect/>
          <a:stretch>
            <a:fillRect/>
          </a:stretch>
        </p:blipFill>
        <p:spPr bwMode="auto">
          <a:xfrm>
            <a:off x="6248400" y="1866900"/>
            <a:ext cx="2895600" cy="4000500"/>
          </a:xfrm>
          <a:prstGeom prst="rect">
            <a:avLst/>
          </a:prstGeom>
          <a:noFill/>
          <a:ln w="9525">
            <a:noFill/>
            <a:miter lim="800000"/>
            <a:headEnd/>
            <a:tailEnd/>
          </a:ln>
        </p:spPr>
      </p:pic>
      <p:pic>
        <p:nvPicPr>
          <p:cNvPr id="413700" name="Picture 4"/>
          <p:cNvPicPr>
            <a:picLocks noChangeAspect="1" noChangeArrowheads="1"/>
          </p:cNvPicPr>
          <p:nvPr/>
        </p:nvPicPr>
        <p:blipFill>
          <a:blip r:embed="rId2"/>
          <a:srcRect/>
          <a:stretch>
            <a:fillRect/>
          </a:stretch>
        </p:blipFill>
        <p:spPr bwMode="auto">
          <a:xfrm>
            <a:off x="0" y="1857375"/>
            <a:ext cx="3048000" cy="4010025"/>
          </a:xfrm>
          <a:prstGeom prst="rect">
            <a:avLst/>
          </a:prstGeom>
          <a:noFill/>
        </p:spPr>
      </p:pic>
      <p:pic>
        <p:nvPicPr>
          <p:cNvPr id="413701" name="Picture 5"/>
          <p:cNvPicPr>
            <a:picLocks noChangeAspect="1" noChangeArrowheads="1"/>
          </p:cNvPicPr>
          <p:nvPr/>
        </p:nvPicPr>
        <p:blipFill>
          <a:blip r:embed="rId3"/>
          <a:srcRect/>
          <a:stretch>
            <a:fillRect/>
          </a:stretch>
        </p:blipFill>
        <p:spPr bwMode="auto">
          <a:xfrm>
            <a:off x="3048000" y="1857375"/>
            <a:ext cx="3200400" cy="4010025"/>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4"/>
          <p:cNvSpPr>
            <a:spLocks noGrp="1" noChangeArrowheads="1"/>
          </p:cNvSpPr>
          <p:nvPr>
            <p:ph type="title" idx="4294967295"/>
          </p:nvPr>
        </p:nvSpPr>
        <p:spPr>
          <a:xfrm>
            <a:off x="1371600" y="304800"/>
            <a:ext cx="7772400" cy="1143000"/>
          </a:xfrm>
          <a:noFill/>
        </p:spPr>
        <p:txBody>
          <a:bodyPr lIns="91440" tIns="45720" rIns="91440" bIns="45720" anchor="b"/>
          <a:lstStyle/>
          <a:p>
            <a:r>
              <a:rPr lang="zh-CN" altLang="en-US" b="1">
                <a:solidFill>
                  <a:schemeClr val="hlink"/>
                </a:solidFill>
              </a:rPr>
              <a:t>机械的危险部位</a:t>
            </a:r>
            <a:endParaRPr lang="zh-CN" altLang="en-US" b="1">
              <a:solidFill>
                <a:schemeClr val="hlink"/>
              </a:solidFill>
            </a:endParaRPr>
          </a:p>
        </p:txBody>
      </p:sp>
      <p:pic>
        <p:nvPicPr>
          <p:cNvPr id="414723" name="Picture 3"/>
          <p:cNvPicPr>
            <a:picLocks noChangeAspect="1" noChangeArrowheads="1"/>
          </p:cNvPicPr>
          <p:nvPr/>
        </p:nvPicPr>
        <p:blipFill>
          <a:blip r:embed="rId1"/>
          <a:srcRect/>
          <a:stretch>
            <a:fillRect/>
          </a:stretch>
        </p:blipFill>
        <p:spPr bwMode="auto">
          <a:xfrm>
            <a:off x="219075" y="1752600"/>
            <a:ext cx="5724525" cy="3962400"/>
          </a:xfrm>
          <a:prstGeom prst="rect">
            <a:avLst/>
          </a:prstGeom>
          <a:noFill/>
        </p:spPr>
      </p:pic>
      <p:pic>
        <p:nvPicPr>
          <p:cNvPr id="414724" name="Picture 4"/>
          <p:cNvPicPr>
            <a:picLocks noChangeAspect="1" noChangeArrowheads="1"/>
          </p:cNvPicPr>
          <p:nvPr/>
        </p:nvPicPr>
        <p:blipFill>
          <a:blip r:embed="rId2"/>
          <a:srcRect/>
          <a:stretch>
            <a:fillRect/>
          </a:stretch>
        </p:blipFill>
        <p:spPr bwMode="auto">
          <a:xfrm>
            <a:off x="5943600" y="1752600"/>
            <a:ext cx="3048000" cy="3962400"/>
          </a:xfrm>
          <a:prstGeom prst="rect">
            <a:avLst/>
          </a:prstGeo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4"/>
          <p:cNvSpPr>
            <a:spLocks noGrp="1" noChangeArrowheads="1"/>
          </p:cNvSpPr>
          <p:nvPr>
            <p:ph type="title" idx="4294967295"/>
          </p:nvPr>
        </p:nvSpPr>
        <p:spPr>
          <a:xfrm>
            <a:off x="1371600" y="304800"/>
            <a:ext cx="7772400" cy="1143000"/>
          </a:xfrm>
          <a:noFill/>
        </p:spPr>
        <p:txBody>
          <a:bodyPr lIns="91440" tIns="45720" rIns="91440" bIns="45720" anchor="b"/>
          <a:lstStyle/>
          <a:p>
            <a:r>
              <a:rPr lang="zh-CN" altLang="en-US" b="1">
                <a:solidFill>
                  <a:schemeClr val="hlink"/>
                </a:solidFill>
              </a:rPr>
              <a:t>机械的危险部位</a:t>
            </a:r>
            <a:endParaRPr lang="zh-CN" altLang="en-US" b="1">
              <a:solidFill>
                <a:schemeClr val="hlink"/>
              </a:solidFill>
            </a:endParaRPr>
          </a:p>
        </p:txBody>
      </p:sp>
      <p:pic>
        <p:nvPicPr>
          <p:cNvPr id="415747" name="Picture 5" descr="http://www.safe001.com/aq_xuanchuan/xuanc_hua/pic2/guatu1/a301.JPG"/>
          <p:cNvPicPr>
            <a:picLocks noChangeAspect="1" noChangeArrowheads="1"/>
          </p:cNvPicPr>
          <p:nvPr/>
        </p:nvPicPr>
        <p:blipFill>
          <a:blip r:embed="rId1">
            <a:lum bright="6000"/>
          </a:blip>
          <a:srcRect/>
          <a:stretch>
            <a:fillRect/>
          </a:stretch>
        </p:blipFill>
        <p:spPr bwMode="auto">
          <a:xfrm>
            <a:off x="3048000" y="1905000"/>
            <a:ext cx="3048000" cy="4495800"/>
          </a:xfrm>
          <a:prstGeom prst="rect">
            <a:avLst/>
          </a:prstGeom>
          <a:noFill/>
          <a:ln w="9525">
            <a:noFill/>
            <a:miter lim="800000"/>
            <a:headEnd/>
            <a:tailEnd/>
          </a:ln>
        </p:spPr>
      </p:pic>
      <p:sp>
        <p:nvSpPr>
          <p:cNvPr id="415748" name="Rectangle 7"/>
          <p:cNvSpPr>
            <a:spLocks noChangeArrowheads="1"/>
          </p:cNvSpPr>
          <p:nvPr/>
        </p:nvSpPr>
        <p:spPr bwMode="auto">
          <a:xfrm>
            <a:off x="2814638" y="2209800"/>
            <a:ext cx="9144000" cy="0"/>
          </a:xfrm>
          <a:prstGeom prst="rect">
            <a:avLst/>
          </a:prstGeom>
          <a:noFill/>
          <a:ln w="9525">
            <a:noFill/>
            <a:miter lim="800000"/>
          </a:ln>
        </p:spPr>
        <p:txBody>
          <a:bodyPr>
            <a:spAutoFit/>
          </a:bodyPr>
          <a:lstStyle/>
          <a:p>
            <a:pPr algn="l">
              <a:spcBef>
                <a:spcPct val="0"/>
              </a:spcBef>
              <a:buClrTx/>
              <a:buSzTx/>
              <a:buFontTx/>
              <a:buNone/>
            </a:pPr>
            <a:endParaRPr lang="zh-CN" altLang="zh-CN" sz="2800" b="0">
              <a:latin typeface="Tahoma" panose="020B0604030504040204" pitchFamily="34" charset="0"/>
            </a:endParaRPr>
          </a:p>
        </p:txBody>
      </p:sp>
      <p:pic>
        <p:nvPicPr>
          <p:cNvPr id="415749" name="Picture 5"/>
          <p:cNvPicPr>
            <a:picLocks noChangeAspect="1" noChangeArrowheads="1"/>
          </p:cNvPicPr>
          <p:nvPr/>
        </p:nvPicPr>
        <p:blipFill>
          <a:blip r:embed="rId2"/>
          <a:srcRect/>
          <a:stretch>
            <a:fillRect/>
          </a:stretch>
        </p:blipFill>
        <p:spPr bwMode="auto">
          <a:xfrm>
            <a:off x="0" y="1905000"/>
            <a:ext cx="3048000" cy="1085850"/>
          </a:xfrm>
          <a:prstGeom prst="rect">
            <a:avLst/>
          </a:prstGeom>
          <a:noFill/>
        </p:spPr>
      </p:pic>
      <p:pic>
        <p:nvPicPr>
          <p:cNvPr id="415750" name="Picture 6"/>
          <p:cNvPicPr>
            <a:picLocks noChangeAspect="1" noChangeArrowheads="1"/>
          </p:cNvPicPr>
          <p:nvPr/>
        </p:nvPicPr>
        <p:blipFill>
          <a:blip r:embed="rId3"/>
          <a:srcRect/>
          <a:stretch>
            <a:fillRect/>
          </a:stretch>
        </p:blipFill>
        <p:spPr bwMode="auto">
          <a:xfrm>
            <a:off x="0" y="2971800"/>
            <a:ext cx="3048000" cy="3429000"/>
          </a:xfrm>
          <a:prstGeom prst="rect">
            <a:avLst/>
          </a:prstGeom>
          <a:noFill/>
        </p:spPr>
      </p:pic>
      <p:pic>
        <p:nvPicPr>
          <p:cNvPr id="415751" name="Picture 7"/>
          <p:cNvPicPr>
            <a:picLocks noChangeAspect="1" noChangeArrowheads="1"/>
          </p:cNvPicPr>
          <p:nvPr/>
        </p:nvPicPr>
        <p:blipFill>
          <a:blip r:embed="rId4"/>
          <a:srcRect/>
          <a:stretch>
            <a:fillRect/>
          </a:stretch>
        </p:blipFill>
        <p:spPr bwMode="auto">
          <a:xfrm>
            <a:off x="6096000" y="1905000"/>
            <a:ext cx="3048000" cy="661988"/>
          </a:xfrm>
          <a:prstGeom prst="rect">
            <a:avLst/>
          </a:prstGeom>
          <a:noFill/>
        </p:spPr>
      </p:pic>
      <p:pic>
        <p:nvPicPr>
          <p:cNvPr id="415752" name="Picture 8"/>
          <p:cNvPicPr>
            <a:picLocks noChangeAspect="1" noChangeArrowheads="1"/>
          </p:cNvPicPr>
          <p:nvPr/>
        </p:nvPicPr>
        <p:blipFill>
          <a:blip r:embed="rId5"/>
          <a:srcRect/>
          <a:stretch>
            <a:fillRect/>
          </a:stretch>
        </p:blipFill>
        <p:spPr bwMode="auto">
          <a:xfrm>
            <a:off x="6096000" y="2514600"/>
            <a:ext cx="3048000" cy="38862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4"/>
          <p:cNvSpPr>
            <a:spLocks noGrp="1" noChangeArrowheads="1"/>
          </p:cNvSpPr>
          <p:nvPr>
            <p:ph type="title" idx="4294967295"/>
          </p:nvPr>
        </p:nvSpPr>
        <p:spPr>
          <a:xfrm>
            <a:off x="1447800" y="123368"/>
            <a:ext cx="5791200" cy="762000"/>
          </a:xfrm>
          <a:noFill/>
        </p:spPr>
        <p:txBody>
          <a:bodyPr lIns="91440" tIns="45720" rIns="91440" bIns="45720" anchor="b"/>
          <a:lstStyle/>
          <a:p>
            <a:r>
              <a:rPr lang="zh-CN" altLang="en-US" b="1" dirty="0">
                <a:solidFill>
                  <a:schemeClr val="hlink"/>
                </a:solidFill>
              </a:rPr>
              <a:t>机械意外的成因</a:t>
            </a:r>
            <a:endParaRPr lang="zh-CN" altLang="en-US" b="1" dirty="0">
              <a:solidFill>
                <a:schemeClr val="hlink"/>
              </a:solidFill>
            </a:endParaRPr>
          </a:p>
        </p:txBody>
      </p:sp>
      <p:sp>
        <p:nvSpPr>
          <p:cNvPr id="433158" name="Rectangle 6"/>
          <p:cNvSpPr>
            <a:spLocks noGrp="1" noChangeArrowheads="1"/>
          </p:cNvSpPr>
          <p:nvPr>
            <p:ph type="body" idx="4294967295"/>
          </p:nvPr>
        </p:nvSpPr>
        <p:spPr>
          <a:xfrm>
            <a:off x="4953000" y="1219200"/>
            <a:ext cx="4191000" cy="5638800"/>
          </a:xfrm>
          <a:noFill/>
        </p:spPr>
        <p:txBody>
          <a:bodyPr lIns="91440" tIns="45720" rIns="91440" bIns="45720"/>
          <a:lstStyle/>
          <a:p>
            <a:pPr>
              <a:lnSpc>
                <a:spcPct val="90000"/>
              </a:lnSpc>
              <a:buFont typeface="Wingdings" panose="05000000000000000000" pitchFamily="2" charset="2"/>
              <a:buNone/>
            </a:pPr>
            <a:r>
              <a:rPr lang="en-US" altLang="zh-CN" sz="2500" b="0" dirty="0">
                <a:solidFill>
                  <a:schemeClr val="hlink"/>
                </a:solidFill>
              </a:rPr>
              <a:t>1</a:t>
            </a:r>
            <a:r>
              <a:rPr lang="zh-CN" altLang="en-US" sz="2500" b="0" dirty="0">
                <a:solidFill>
                  <a:schemeClr val="hlink"/>
                </a:solidFill>
              </a:rPr>
              <a:t>、未经许可擅自操作机械；</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2</a:t>
            </a:r>
            <a:r>
              <a:rPr lang="zh-CN" altLang="en-US" sz="2500" b="0" dirty="0">
                <a:solidFill>
                  <a:schemeClr val="hlink"/>
                </a:solidFill>
              </a:rPr>
              <a:t>、防护装置缺失或失效；</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3</a:t>
            </a:r>
            <a:r>
              <a:rPr lang="zh-CN" altLang="en-US" sz="2500" b="0" dirty="0">
                <a:solidFill>
                  <a:schemeClr val="hlink"/>
                </a:solidFill>
              </a:rPr>
              <a:t>、机械本身设计不良；</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4</a:t>
            </a:r>
            <a:r>
              <a:rPr lang="zh-CN" altLang="en-US" sz="2500" b="0" dirty="0">
                <a:solidFill>
                  <a:schemeClr val="hlink"/>
                </a:solidFill>
              </a:rPr>
              <a:t>、不遵守安全规则；</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5</a:t>
            </a:r>
            <a:r>
              <a:rPr lang="zh-CN" altLang="en-US" sz="2500" b="0" dirty="0">
                <a:solidFill>
                  <a:schemeClr val="hlink"/>
                </a:solidFill>
              </a:rPr>
              <a:t>、未使用辅助工具直接以手进料；</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6</a:t>
            </a:r>
            <a:r>
              <a:rPr lang="zh-CN" altLang="en-US" sz="2500" b="0" dirty="0">
                <a:solidFill>
                  <a:schemeClr val="hlink"/>
                </a:solidFill>
              </a:rPr>
              <a:t>、工作场所零乱、不洁或拥挤；</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7</a:t>
            </a:r>
            <a:r>
              <a:rPr lang="zh-CN" altLang="en-US" sz="2500" b="0" dirty="0">
                <a:solidFill>
                  <a:schemeClr val="hlink"/>
                </a:solidFill>
              </a:rPr>
              <a:t>、身上物件（如饰物、长发或松身的工作服等）被捲；</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8</a:t>
            </a:r>
            <a:r>
              <a:rPr lang="zh-CN" altLang="en-US" sz="2500" b="0" dirty="0">
                <a:solidFill>
                  <a:schemeClr val="hlink"/>
                </a:solidFill>
              </a:rPr>
              <a:t>、没有佩戴合适的个人防护装置；</a:t>
            </a:r>
            <a:endParaRPr lang="zh-CN" altLang="en-US" sz="2500" b="0" dirty="0">
              <a:solidFill>
                <a:schemeClr val="hlink"/>
              </a:solidFill>
            </a:endParaRPr>
          </a:p>
          <a:p>
            <a:pPr>
              <a:lnSpc>
                <a:spcPct val="90000"/>
              </a:lnSpc>
              <a:buFont typeface="Wingdings" panose="05000000000000000000" pitchFamily="2" charset="2"/>
              <a:buNone/>
            </a:pPr>
            <a:r>
              <a:rPr lang="en-US" altLang="zh-CN" sz="2500" b="0" dirty="0">
                <a:solidFill>
                  <a:schemeClr val="hlink"/>
                </a:solidFill>
              </a:rPr>
              <a:t>9</a:t>
            </a:r>
            <a:r>
              <a:rPr lang="zh-CN" altLang="en-US" sz="2500" b="0" dirty="0">
                <a:solidFill>
                  <a:schemeClr val="hlink"/>
                </a:solidFill>
              </a:rPr>
              <a:t>、工作场所照明不足。</a:t>
            </a:r>
            <a:endParaRPr lang="zh-CN" altLang="en-US" sz="2500" b="0" dirty="0">
              <a:solidFill>
                <a:schemeClr val="hlink"/>
              </a:solidFill>
            </a:endParaRPr>
          </a:p>
          <a:p>
            <a:pPr>
              <a:lnSpc>
                <a:spcPct val="90000"/>
              </a:lnSpc>
              <a:buFont typeface="Wingdings" panose="05000000000000000000" pitchFamily="2" charset="2"/>
              <a:buNone/>
            </a:pPr>
            <a:endParaRPr lang="en-US" altLang="zh-CN" b="0" dirty="0">
              <a:solidFill>
                <a:schemeClr val="hlink"/>
              </a:solidFill>
            </a:endParaRPr>
          </a:p>
        </p:txBody>
      </p:sp>
      <p:pic>
        <p:nvPicPr>
          <p:cNvPr id="416772" name="Picture 4"/>
          <p:cNvPicPr>
            <a:picLocks noChangeAspect="1" noChangeArrowheads="1"/>
          </p:cNvPicPr>
          <p:nvPr/>
        </p:nvPicPr>
        <p:blipFill>
          <a:blip r:embed="rId1"/>
          <a:srcRect/>
          <a:stretch>
            <a:fillRect/>
          </a:stretch>
        </p:blipFill>
        <p:spPr bwMode="auto">
          <a:xfrm>
            <a:off x="0" y="1028244"/>
            <a:ext cx="4953000" cy="579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58"/>
                                        </p:tgtEl>
                                        <p:attrNameLst>
                                          <p:attrName>style.visibility</p:attrName>
                                        </p:attrNameLst>
                                      </p:cBhvr>
                                      <p:to>
                                        <p:strVal val="visible"/>
                                      </p:to>
                                    </p:set>
                                    <p:anim calcmode="lin" valueType="num">
                                      <p:cBhvr additive="base">
                                        <p:cTn id="7" dur="500" fill="hold"/>
                                        <p:tgtEl>
                                          <p:spTgt spid="433158"/>
                                        </p:tgtEl>
                                        <p:attrNameLst>
                                          <p:attrName>ppt_x</p:attrName>
                                        </p:attrNameLst>
                                      </p:cBhvr>
                                      <p:tavLst>
                                        <p:tav tm="0">
                                          <p:val>
                                            <p:strVal val="0-#ppt_w/2"/>
                                          </p:val>
                                        </p:tav>
                                        <p:tav tm="100000">
                                          <p:val>
                                            <p:strVal val="#ppt_x"/>
                                          </p:val>
                                        </p:tav>
                                      </p:tavLst>
                                    </p:anim>
                                    <p:anim calcmode="lin" valueType="num">
                                      <p:cBhvr additive="base">
                                        <p:cTn id="8" dur="500" fill="hold"/>
                                        <p:tgtEl>
                                          <p:spTgt spid="433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4"/>
          <p:cNvPicPr>
            <a:picLocks noChangeAspect="1" noChangeArrowheads="1"/>
          </p:cNvPicPr>
          <p:nvPr>
            <p:ph type="body" idx="4294967295"/>
          </p:nvPr>
        </p:nvPicPr>
        <p:blipFill>
          <a:blip r:embed="rId1"/>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533400" y="457200"/>
            <a:ext cx="8431213" cy="5995988"/>
          </a:xfrm>
        </p:spPr>
        <p:txBody>
          <a:bodyPr/>
          <a:lstStyle/>
          <a:p>
            <a:pPr marL="0" indent="0" algn="just">
              <a:buFont typeface="Wingdings" panose="05000000000000000000" pitchFamily="2" charset="2"/>
              <a:buNone/>
            </a:pPr>
            <a:r>
              <a:rPr lang="en-US" altLang="zh-CN" sz="2800">
                <a:solidFill>
                  <a:srgbClr val="FFFF00"/>
                </a:solidFill>
              </a:rPr>
              <a:t>4.3.2      </a:t>
            </a:r>
            <a:r>
              <a:rPr lang="zh-CN" altLang="en-US" sz="2800">
                <a:solidFill>
                  <a:srgbClr val="FFFF00"/>
                </a:solidFill>
              </a:rPr>
              <a:t>法律法规和其他要求</a:t>
            </a:r>
            <a:endParaRPr lang="zh-CN" altLang="en-US" sz="2800">
              <a:solidFill>
                <a:srgbClr val="FFFF00"/>
              </a:solidFill>
            </a:endParaRPr>
          </a:p>
          <a:p>
            <a:pPr marL="0" indent="0" algn="just">
              <a:buFont typeface="Wingdings" panose="05000000000000000000" pitchFamily="2" charset="2"/>
              <a:buNone/>
            </a:pPr>
            <a:endParaRPr lang="zh-CN" altLang="en-US" sz="2800">
              <a:solidFill>
                <a:srgbClr val="FFFF00"/>
              </a:solidFill>
            </a:endParaRPr>
          </a:p>
          <a:p>
            <a:pPr marL="0" indent="0">
              <a:buFont typeface="Wingdings" panose="05000000000000000000" pitchFamily="2" charset="2"/>
              <a:buNone/>
            </a:pPr>
            <a:r>
              <a:rPr lang="zh-CN" altLang="en-US" sz="2800">
                <a:solidFill>
                  <a:srgbClr val="FFFF66"/>
                </a:solidFill>
              </a:rPr>
              <a:t>    </a:t>
            </a:r>
            <a:r>
              <a:rPr lang="zh-CN" altLang="en-US" sz="2800"/>
              <a:t>组织应建立、实施并保持程序，以</a:t>
            </a:r>
            <a:r>
              <a:rPr lang="zh-CN" altLang="en-US" sz="2800">
                <a:solidFill>
                  <a:srgbClr val="FCF60E"/>
                </a:solidFill>
              </a:rPr>
              <a:t>识别</a:t>
            </a:r>
            <a:r>
              <a:rPr lang="zh-CN" altLang="en-US" sz="2800"/>
              <a:t>和</a:t>
            </a:r>
            <a:r>
              <a:rPr lang="zh-CN" altLang="en-US" sz="2800">
                <a:solidFill>
                  <a:srgbClr val="FCF60E"/>
                </a:solidFill>
              </a:rPr>
              <a:t>获取</a:t>
            </a:r>
            <a:r>
              <a:rPr lang="zh-CN" altLang="en-US" sz="2800"/>
              <a:t>适用于本组织的法律法规和其他</a:t>
            </a:r>
            <a:r>
              <a:rPr lang="zh-TW" altLang="en-US" sz="2800"/>
              <a:t>职业健康安全</a:t>
            </a:r>
            <a:r>
              <a:rPr lang="zh-CN" altLang="en-US" sz="2800"/>
              <a:t>要求。</a:t>
            </a:r>
            <a:endParaRPr lang="zh-CN" altLang="en-US" sz="2800"/>
          </a:p>
          <a:p>
            <a:pPr marL="0" indent="0">
              <a:buFont typeface="Wingdings" panose="05000000000000000000" pitchFamily="2" charset="2"/>
              <a:buNone/>
            </a:pPr>
            <a:endParaRPr lang="zh-CN" altLang="en-US" sz="2800"/>
          </a:p>
          <a:p>
            <a:pPr marL="0" indent="0"/>
            <a:r>
              <a:rPr lang="zh-CN" altLang="en-US" sz="2800"/>
              <a:t>在建立、实施和保持职业健康安全管理体系时，组织应确保对适用法律法规要求和组织应遵守的其他要求得到考虑。（</a:t>
            </a:r>
            <a:r>
              <a:rPr lang="zh-CN" altLang="zh-CN" sz="2800">
                <a:solidFill>
                  <a:srgbClr val="FFFF00"/>
                </a:solidFill>
              </a:rPr>
              <a:t>重要的变化</a:t>
            </a:r>
            <a:r>
              <a:rPr lang="zh-CN" altLang="en-US" sz="2800"/>
              <a:t>）</a:t>
            </a:r>
            <a:endParaRPr lang="zh-CN" altLang="en-US" sz="2800"/>
          </a:p>
          <a:p>
            <a:pPr marL="0" indent="0"/>
            <a:r>
              <a:rPr lang="zh-CN" altLang="en-US" sz="2800"/>
              <a:t>    组织应使这方面的信息处于最新状态。</a:t>
            </a:r>
            <a:endParaRPr lang="zh-CN" altLang="en-US" sz="2800"/>
          </a:p>
          <a:p>
            <a:pPr marL="0" indent="0"/>
            <a:r>
              <a:rPr lang="zh-CN" altLang="en-US" sz="2800"/>
              <a:t>    组织应向在其控制下工作的人员和其他有关的相关方传达相关法律法规和其他要求的信息。</a:t>
            </a:r>
            <a:endParaRPr lang="zh-CN" altLang="en-US" sz="1800"/>
          </a:p>
          <a:p>
            <a:pPr marL="0" indent="0" algn="just">
              <a:buFont typeface="Wingdings" panose="05000000000000000000" pitchFamily="2" charset="2"/>
              <a:buNone/>
            </a:pPr>
            <a:r>
              <a:rPr lang="zh-CN" altLang="en-US" sz="1800"/>
              <a:t> </a:t>
            </a:r>
            <a:endParaRPr lang="zh-CN" alt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533400" y="533400"/>
            <a:ext cx="8142288" cy="5632450"/>
          </a:xfrm>
        </p:spPr>
        <p:txBody>
          <a:bodyPr/>
          <a:lstStyle/>
          <a:p>
            <a:pPr marL="0" indent="0" algn="just">
              <a:buFont typeface="Wingdings" panose="05000000000000000000" pitchFamily="2" charset="2"/>
              <a:buNone/>
            </a:pPr>
            <a:r>
              <a:rPr lang="en-US" altLang="zh-CN" b="0">
                <a:solidFill>
                  <a:srgbClr val="00FF00"/>
                </a:solidFill>
                <a:latin typeface="楷体_GB2312" pitchFamily="49" charset="-122"/>
              </a:rPr>
              <a:t>4</a:t>
            </a:r>
            <a:r>
              <a:rPr lang="en-US" altLang="zh-CN">
                <a:solidFill>
                  <a:srgbClr val="00FF00"/>
                </a:solidFill>
                <a:latin typeface="楷体_GB2312" pitchFamily="49" charset="-122"/>
              </a:rPr>
              <a:t>.3.2  </a:t>
            </a:r>
            <a:r>
              <a:rPr lang="zh-CN" altLang="en-US">
                <a:solidFill>
                  <a:srgbClr val="00FF00"/>
                </a:solidFill>
              </a:rPr>
              <a:t>条文理解</a:t>
            </a:r>
            <a:endParaRPr lang="zh-CN" altLang="en-US">
              <a:solidFill>
                <a:srgbClr val="00FF00"/>
              </a:solidFill>
              <a:latin typeface="楷体_GB2312" pitchFamily="49" charset="-122"/>
            </a:endParaRPr>
          </a:p>
          <a:p>
            <a:pPr marL="0" indent="0" algn="just">
              <a:buFont typeface="Wingdings" panose="05000000000000000000" pitchFamily="2" charset="2"/>
              <a:buNone/>
            </a:pPr>
            <a:endParaRPr lang="zh-CN" altLang="en-US">
              <a:solidFill>
                <a:srgbClr val="FFFF66"/>
              </a:solidFill>
              <a:latin typeface="楷体_GB2312" pitchFamily="49" charset="-122"/>
            </a:endParaRPr>
          </a:p>
          <a:p>
            <a:pPr marL="0" indent="0" algn="just">
              <a:lnSpc>
                <a:spcPct val="130000"/>
              </a:lnSpc>
              <a:buFont typeface="Wingdings" panose="05000000000000000000" pitchFamily="2" charset="2"/>
              <a:buNone/>
            </a:pPr>
            <a:r>
              <a:rPr lang="en-US" altLang="zh-CN">
                <a:latin typeface="宋体" panose="02010600030101010101" pitchFamily="2" charset="-122"/>
              </a:rPr>
              <a:t>1</a:t>
            </a:r>
            <a:r>
              <a:rPr lang="zh-CN" altLang="en-US">
                <a:latin typeface="宋体" panose="02010600030101010101" pitchFamily="2" charset="-122"/>
              </a:rPr>
              <a:t>、建立程序，该程序用于</a:t>
            </a:r>
            <a:r>
              <a:rPr lang="zh-CN" altLang="en-US">
                <a:solidFill>
                  <a:schemeClr val="accent2"/>
                </a:solidFill>
                <a:latin typeface="宋体" panose="02010600030101010101" pitchFamily="2" charset="-122"/>
              </a:rPr>
              <a:t>识别和获得</a:t>
            </a:r>
            <a:r>
              <a:rPr lang="zh-CN" altLang="en-US">
                <a:latin typeface="宋体" panose="02010600030101010101" pitchFamily="2" charset="-122"/>
              </a:rPr>
              <a:t>适用</a:t>
            </a:r>
            <a:r>
              <a:rPr lang="zh-CN" altLang="en-US">
                <a:solidFill>
                  <a:srgbClr val="FFFF00"/>
                </a:solidFill>
              </a:rPr>
              <a:t>法律法规和其他要求</a:t>
            </a:r>
            <a:r>
              <a:rPr lang="zh-CN" altLang="en-US">
                <a:solidFill>
                  <a:schemeClr val="accent2"/>
                </a:solidFill>
                <a:latin typeface="宋体" panose="02010600030101010101" pitchFamily="2" charset="-122"/>
              </a:rPr>
              <a:t>。</a:t>
            </a:r>
            <a:endParaRPr lang="zh-CN" altLang="en-US">
              <a:solidFill>
                <a:schemeClr val="accent2"/>
              </a:solidFill>
              <a:latin typeface="宋体" panose="02010600030101010101" pitchFamily="2" charset="-122"/>
            </a:endParaRPr>
          </a:p>
          <a:p>
            <a:pPr marL="0" indent="0" algn="just">
              <a:lnSpc>
                <a:spcPct val="130000"/>
              </a:lnSpc>
              <a:buFont typeface="Wingdings" panose="05000000000000000000" pitchFamily="2" charset="2"/>
              <a:buNone/>
            </a:pPr>
            <a:r>
              <a:rPr lang="en-US" altLang="zh-CN">
                <a:latin typeface="宋体" panose="02010600030101010101" pitchFamily="2" charset="-122"/>
              </a:rPr>
              <a:t>2</a:t>
            </a:r>
            <a:r>
              <a:rPr lang="zh-CN" altLang="en-US">
                <a:latin typeface="宋体" panose="02010600030101010101" pitchFamily="2" charset="-122"/>
              </a:rPr>
              <a:t>、</a:t>
            </a:r>
            <a:r>
              <a:rPr lang="zh-CN" altLang="en-US">
                <a:solidFill>
                  <a:srgbClr val="FFFF00"/>
                </a:solidFill>
              </a:rPr>
              <a:t>法律法规和其他要求</a:t>
            </a:r>
            <a:r>
              <a:rPr lang="zh-CN" altLang="en-US">
                <a:latin typeface="宋体" panose="02010600030101010101" pitchFamily="2" charset="-122"/>
              </a:rPr>
              <a:t>应及时</a:t>
            </a:r>
            <a:r>
              <a:rPr lang="zh-CN" altLang="en-US">
                <a:solidFill>
                  <a:schemeClr val="accent2"/>
                </a:solidFill>
                <a:latin typeface="宋体" panose="02010600030101010101" pitchFamily="2" charset="-122"/>
              </a:rPr>
              <a:t>更新</a:t>
            </a:r>
            <a:endParaRPr lang="zh-CN" altLang="en-US">
              <a:solidFill>
                <a:schemeClr val="accent2"/>
              </a:solidFill>
              <a:latin typeface="宋体" panose="02010600030101010101" pitchFamily="2" charset="-122"/>
            </a:endParaRPr>
          </a:p>
          <a:p>
            <a:pPr marL="0" indent="0" algn="just">
              <a:lnSpc>
                <a:spcPct val="130000"/>
              </a:lnSpc>
              <a:buFont typeface="Wingdings" panose="05000000000000000000" pitchFamily="2" charset="2"/>
              <a:buNone/>
            </a:pPr>
            <a:r>
              <a:rPr lang="en-US" altLang="zh-CN">
                <a:latin typeface="楷体_GB2312" pitchFamily="49" charset="-122"/>
              </a:rPr>
              <a:t>3</a:t>
            </a:r>
            <a:r>
              <a:rPr lang="zh-CN" altLang="en-US">
                <a:latin typeface="宋体" panose="02010600030101010101" pitchFamily="2" charset="-122"/>
              </a:rPr>
              <a:t>、</a:t>
            </a:r>
            <a:r>
              <a:rPr lang="zh-CN" altLang="en-US">
                <a:solidFill>
                  <a:schemeClr val="accent2"/>
                </a:solidFill>
                <a:latin typeface="宋体" panose="02010600030101010101" pitchFamily="2" charset="-122"/>
              </a:rPr>
              <a:t>传达</a:t>
            </a:r>
            <a:r>
              <a:rPr lang="zh-CN" altLang="en-US">
                <a:latin typeface="宋体" panose="02010600030101010101" pitchFamily="2" charset="-122"/>
              </a:rPr>
              <a:t>至</a:t>
            </a:r>
            <a:r>
              <a:rPr lang="zh-CN" altLang="en-US"/>
              <a:t>控制下工作的人员和其他有关的相关方 </a:t>
            </a:r>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lgn="ctr"/>
            <a:r>
              <a:rPr lang="zh-CN" altLang="en-US" b="1">
                <a:solidFill>
                  <a:srgbClr val="FCF60E"/>
                </a:solidFill>
              </a:rPr>
              <a:t>案例</a:t>
            </a:r>
            <a:endParaRPr lang="zh-CN" altLang="en-US" b="1">
              <a:solidFill>
                <a:srgbClr val="FCF60E"/>
              </a:solidFill>
            </a:endParaRPr>
          </a:p>
        </p:txBody>
      </p:sp>
      <p:sp>
        <p:nvSpPr>
          <p:cNvPr id="313347" name="Rectangle 3"/>
          <p:cNvSpPr>
            <a:spLocks noGrp="1" noChangeArrowheads="1"/>
          </p:cNvSpPr>
          <p:nvPr>
            <p:ph type="body" idx="1"/>
          </p:nvPr>
        </p:nvSpPr>
        <p:spPr>
          <a:xfrm>
            <a:off x="630000" y="1981200"/>
            <a:ext cx="7884000" cy="3019436"/>
          </a:xfrm>
        </p:spPr>
        <p:txBody>
          <a:bodyPr/>
          <a:lstStyle/>
          <a:p>
            <a:r>
              <a:rPr lang="en-US" altLang="zh-CN" dirty="0"/>
              <a:t>GB18218-2000 [</a:t>
            </a:r>
            <a:r>
              <a:rPr lang="zh-CN" altLang="en-US" dirty="0"/>
              <a:t>重大危险源辨识</a:t>
            </a:r>
            <a:r>
              <a:rPr lang="en-US" altLang="zh-CN" dirty="0"/>
              <a:t>]</a:t>
            </a:r>
            <a:r>
              <a:rPr lang="zh-CN" altLang="en-US" dirty="0"/>
              <a:t>，只适用于危险物质的生产、使用、贮存和经营等企业和组织，而对采掘业和危险物质的运输业不太适用。所以煤炭采选行业不必获取该标准。</a:t>
            </a: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250825" y="476250"/>
            <a:ext cx="8497888" cy="6121400"/>
          </a:xfrm>
        </p:spPr>
        <p:txBody>
          <a:bodyPr/>
          <a:lstStyle/>
          <a:p>
            <a:pPr marL="0" indent="0">
              <a:lnSpc>
                <a:spcPct val="80000"/>
              </a:lnSpc>
              <a:buFont typeface="Wingdings" panose="05000000000000000000" pitchFamily="2" charset="2"/>
              <a:buNone/>
            </a:pPr>
            <a:r>
              <a:rPr lang="en-US" altLang="zh-CN"/>
              <a:t>4.3.3</a:t>
            </a:r>
            <a:r>
              <a:rPr lang="zh-CN" altLang="en-US"/>
              <a:t>目标和方案</a:t>
            </a:r>
            <a:endParaRPr lang="zh-CN" altLang="en-US"/>
          </a:p>
          <a:p>
            <a:pPr marL="0" indent="0">
              <a:lnSpc>
                <a:spcPct val="80000"/>
              </a:lnSpc>
              <a:buFont typeface="Wingdings" panose="05000000000000000000" pitchFamily="2" charset="2"/>
              <a:buNone/>
            </a:pPr>
            <a:r>
              <a:rPr lang="zh-CN" altLang="en-US"/>
              <a:t>组织应在其内部相关职能和层次建立、实施和保持形成文件的职业健康安全目标。</a:t>
            </a:r>
            <a:endParaRPr lang="zh-CN" altLang="en-US"/>
          </a:p>
          <a:p>
            <a:pPr marL="0" indent="0"/>
            <a:r>
              <a:rPr lang="zh-CN" altLang="en-US"/>
              <a:t>    可行时，目标应可测量。目标应符合职业健康安全方针，包括对防止人身伤害与健康损害，符合适用法律法规要求与组织应遵守的其他要求，以及持续改进的承诺。</a:t>
            </a:r>
            <a:endParaRPr lang="zh-CN" altLang="en-US"/>
          </a:p>
          <a:p>
            <a:pPr marL="0" indent="0"/>
            <a:r>
              <a:rPr lang="zh-CN" altLang="en-US"/>
              <a:t>    在建立和评审目标时，组织应考虑法律法规要求和应遵守的其他要求及其职业健康安全风险。组织还应考虑其可选技术方案，财务、运行和经营要求，以及有关的相关方的观点。</a:t>
            </a: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85800" y="228600"/>
            <a:ext cx="7772400" cy="1143000"/>
          </a:xfrm>
        </p:spPr>
        <p:txBody>
          <a:bodyPr/>
          <a:lstStyle/>
          <a:p>
            <a:pPr algn="ctr"/>
            <a:r>
              <a:rPr lang="zh-CN" altLang="en-US" b="1" dirty="0">
                <a:solidFill>
                  <a:srgbClr val="FFFF99"/>
                </a:solidFill>
              </a:rPr>
              <a:t>职业健康安全管理体系</a:t>
            </a:r>
            <a:endParaRPr lang="zh-CN" altLang="en-US" b="1" dirty="0">
              <a:solidFill>
                <a:srgbClr val="FFFF99"/>
              </a:solidFill>
            </a:endParaRPr>
          </a:p>
        </p:txBody>
      </p:sp>
      <p:sp>
        <p:nvSpPr>
          <p:cNvPr id="223235" name="Rectangle 3"/>
          <p:cNvSpPr>
            <a:spLocks noGrp="1" noChangeArrowheads="1"/>
          </p:cNvSpPr>
          <p:nvPr>
            <p:ph type="body" idx="1"/>
          </p:nvPr>
        </p:nvSpPr>
        <p:spPr>
          <a:xfrm>
            <a:off x="685800" y="1447800"/>
            <a:ext cx="7772400" cy="4114800"/>
          </a:xfrm>
        </p:spPr>
        <p:txBody>
          <a:bodyPr/>
          <a:lstStyle/>
          <a:p>
            <a:pPr>
              <a:buFont typeface="Wingdings" panose="05000000000000000000" pitchFamily="2" charset="2"/>
              <a:buNone/>
            </a:pPr>
            <a:endParaRPr lang="en-US" altLang="zh-CN" dirty="0"/>
          </a:p>
          <a:p>
            <a:pPr>
              <a:lnSpc>
                <a:spcPct val="150000"/>
              </a:lnSpc>
            </a:pPr>
            <a:r>
              <a:rPr lang="zh-CN" altLang="en-US" dirty="0"/>
              <a:t>我国的态度：不赞成制定国际的统一标准，但在国内大力推行适合我国国情的职业健康安全管理体系。改善状况保护安全。</a:t>
            </a:r>
            <a:endParaRPr lang="zh-CN" altLang="en-US" dirty="0"/>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body" idx="1"/>
          </p:nvPr>
        </p:nvSpPr>
        <p:spPr>
          <a:xfrm>
            <a:off x="250825" y="476250"/>
            <a:ext cx="8497888" cy="5184775"/>
          </a:xfrm>
        </p:spPr>
        <p:txBody>
          <a:bodyPr/>
          <a:lstStyle/>
          <a:p>
            <a:pPr marL="0" indent="0">
              <a:lnSpc>
                <a:spcPct val="140000"/>
              </a:lnSpc>
            </a:pPr>
            <a:r>
              <a:rPr lang="en-US" altLang="zh-CN"/>
              <a:t> </a:t>
            </a:r>
            <a:r>
              <a:rPr lang="zh-CN" altLang="en-US">
                <a:latin typeface="宋体" panose="02010600030101010101" pitchFamily="2" charset="-122"/>
              </a:rPr>
              <a:t>组织应建立、实施和保持实现其目标的方案。方案至少应包括：</a:t>
            </a:r>
            <a:endParaRPr lang="zh-CN" altLang="en-US">
              <a:latin typeface="宋体" panose="02010600030101010101" pitchFamily="2" charset="-122"/>
            </a:endParaRPr>
          </a:p>
          <a:p>
            <a:pPr marL="0" indent="0">
              <a:lnSpc>
                <a:spcPct val="140000"/>
              </a:lnSpc>
            </a:pPr>
            <a:r>
              <a:rPr lang="zh-CN" altLang="en-US">
                <a:latin typeface="宋体" panose="02010600030101010101" pitchFamily="2" charset="-122"/>
              </a:rPr>
              <a:t>    </a:t>
            </a:r>
            <a:r>
              <a:rPr lang="en-US" altLang="zh-CN">
                <a:latin typeface="宋体" panose="02010600030101010101" pitchFamily="2" charset="-122"/>
              </a:rPr>
              <a:t>a) </a:t>
            </a:r>
            <a:r>
              <a:rPr lang="zh-CN" altLang="en-US">
                <a:latin typeface="宋体" panose="02010600030101010101" pitchFamily="2" charset="-122"/>
              </a:rPr>
              <a:t>为实现目标而对组织相关职能和层次的职责和权限的指定；</a:t>
            </a:r>
            <a:endParaRPr lang="zh-CN" altLang="en-US">
              <a:latin typeface="宋体" panose="02010600030101010101" pitchFamily="2" charset="-122"/>
            </a:endParaRPr>
          </a:p>
          <a:p>
            <a:pPr marL="0" indent="0">
              <a:lnSpc>
                <a:spcPct val="140000"/>
              </a:lnSpc>
            </a:pPr>
            <a:r>
              <a:rPr lang="zh-CN" altLang="en-US">
                <a:latin typeface="宋体" panose="02010600030101010101" pitchFamily="2" charset="-122"/>
              </a:rPr>
              <a:t>    </a:t>
            </a:r>
            <a:r>
              <a:rPr lang="en-US" altLang="zh-CN">
                <a:latin typeface="宋体" panose="02010600030101010101" pitchFamily="2" charset="-122"/>
              </a:rPr>
              <a:t>b) </a:t>
            </a:r>
            <a:r>
              <a:rPr lang="zh-CN" altLang="en-US">
                <a:latin typeface="宋体" panose="02010600030101010101" pitchFamily="2" charset="-122"/>
              </a:rPr>
              <a:t>实现目标的方法和时间表。</a:t>
            </a:r>
            <a:endParaRPr lang="zh-CN" altLang="en-US">
              <a:latin typeface="宋体" panose="02010600030101010101" pitchFamily="2" charset="-122"/>
            </a:endParaRPr>
          </a:p>
          <a:p>
            <a:pPr marL="0" indent="0">
              <a:lnSpc>
                <a:spcPct val="140000"/>
              </a:lnSpc>
            </a:pPr>
            <a:r>
              <a:rPr lang="zh-CN" altLang="en-US">
                <a:latin typeface="宋体" panose="02010600030101010101" pitchFamily="2" charset="-122"/>
              </a:rPr>
              <a:t>    应定期和按计划的时间间隔对方案进行评审，必要时进行调整，以确保目标得以实现。</a:t>
            </a:r>
            <a:endParaRPr lang="zh-CN" altLang="en-US">
              <a:latin typeface="宋体" panose="0201060003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571500" y="823930"/>
            <a:ext cx="8001000" cy="5105400"/>
          </a:xfrm>
        </p:spPr>
        <p:txBody>
          <a:bodyPr/>
          <a:lstStyle/>
          <a:p>
            <a:pPr marL="609600" indent="-609600" algn="just">
              <a:lnSpc>
                <a:spcPct val="90000"/>
              </a:lnSpc>
              <a:buFont typeface="Wingdings" panose="05000000000000000000" pitchFamily="2" charset="2"/>
              <a:buNone/>
            </a:pPr>
            <a:r>
              <a:rPr lang="en-US" altLang="zh-CN" sz="2800" dirty="0">
                <a:solidFill>
                  <a:srgbClr val="00FF00"/>
                </a:solidFill>
                <a:latin typeface="楷体_GB2312" pitchFamily="49" charset="-122"/>
              </a:rPr>
              <a:t>4.3.3  </a:t>
            </a:r>
            <a:r>
              <a:rPr lang="zh-CN" altLang="en-US" sz="2800" dirty="0">
                <a:solidFill>
                  <a:srgbClr val="00FF00"/>
                </a:solidFill>
              </a:rPr>
              <a:t>条文理解</a:t>
            </a:r>
            <a:endParaRPr lang="zh-CN" altLang="en-US" sz="2800" dirty="0">
              <a:solidFill>
                <a:srgbClr val="00FF00"/>
              </a:solidFill>
            </a:endParaRPr>
          </a:p>
          <a:p>
            <a:pPr marL="609600" indent="-609600" algn="just">
              <a:lnSpc>
                <a:spcPct val="90000"/>
              </a:lnSpc>
              <a:buFont typeface="Wingdings" panose="05000000000000000000" pitchFamily="2" charset="2"/>
              <a:buNone/>
            </a:pPr>
            <a:r>
              <a:rPr lang="en-US" altLang="zh-CN" sz="2800" dirty="0"/>
              <a:t>1   </a:t>
            </a:r>
            <a:r>
              <a:rPr lang="zh-CN" altLang="en-US" sz="2800" dirty="0"/>
              <a:t>制定目标的要求 </a:t>
            </a:r>
            <a:endParaRPr lang="zh-CN" altLang="en-US" sz="2800" dirty="0"/>
          </a:p>
          <a:p>
            <a:pPr marL="609600" indent="-609600" algn="just">
              <a:lnSpc>
                <a:spcPct val="90000"/>
              </a:lnSpc>
              <a:buFont typeface="Wingdings" panose="05000000000000000000" pitchFamily="2" charset="2"/>
              <a:buAutoNum type="alphaLcParenR"/>
            </a:pPr>
            <a:r>
              <a:rPr lang="zh-CN" altLang="en-US" sz="2800" dirty="0"/>
              <a:t>应在相关职能和层次上建立目标</a:t>
            </a:r>
            <a:endParaRPr lang="zh-CN" altLang="en-US" sz="2800" dirty="0"/>
          </a:p>
          <a:p>
            <a:pPr marL="609600" indent="-609600" algn="just">
              <a:lnSpc>
                <a:spcPct val="90000"/>
              </a:lnSpc>
              <a:buFont typeface="Wingdings" panose="05000000000000000000" pitchFamily="2" charset="2"/>
              <a:buAutoNum type="alphaLcParenR"/>
            </a:pPr>
            <a:r>
              <a:rPr lang="zh-CN" altLang="en-US" sz="2800" dirty="0"/>
              <a:t>尽可能量化，和可以测量。</a:t>
            </a:r>
            <a:endParaRPr lang="zh-CN" altLang="en-US" sz="2800" dirty="0"/>
          </a:p>
          <a:p>
            <a:pPr marL="609600" indent="-609600" algn="just">
              <a:lnSpc>
                <a:spcPct val="90000"/>
              </a:lnSpc>
              <a:buFont typeface="Wingdings" panose="05000000000000000000" pitchFamily="2" charset="2"/>
              <a:buAutoNum type="alphaLcParenR"/>
            </a:pPr>
            <a:r>
              <a:rPr lang="zh-CN" altLang="en-US" sz="2800" dirty="0"/>
              <a:t>体现对待续改进的承诺</a:t>
            </a:r>
            <a:endParaRPr lang="zh-CN" altLang="en-US" sz="2800" dirty="0"/>
          </a:p>
          <a:p>
            <a:pPr marL="609600" indent="-609600" algn="just">
              <a:lnSpc>
                <a:spcPct val="90000"/>
              </a:lnSpc>
              <a:buFont typeface="Wingdings" panose="05000000000000000000" pitchFamily="2" charset="2"/>
              <a:buAutoNum type="alphaLcParenR"/>
            </a:pPr>
            <a:r>
              <a:rPr lang="zh-CN" altLang="en-US" sz="2800" dirty="0"/>
              <a:t>重点是防护措施</a:t>
            </a:r>
            <a:r>
              <a:rPr lang="zh-CN" altLang="en-US" sz="2800" dirty="0">
                <a:solidFill>
                  <a:srgbClr val="00FF00"/>
                </a:solidFill>
              </a:rPr>
              <a:t>。</a:t>
            </a:r>
            <a:endParaRPr lang="zh-CN" altLang="en-US" sz="2800" dirty="0">
              <a:solidFill>
                <a:srgbClr val="00FF00"/>
              </a:solidFill>
            </a:endParaRPr>
          </a:p>
          <a:p>
            <a:pPr marL="609600" indent="-609600" algn="just">
              <a:lnSpc>
                <a:spcPct val="90000"/>
              </a:lnSpc>
              <a:buFont typeface="Wingdings" panose="05000000000000000000" pitchFamily="2" charset="2"/>
              <a:buNone/>
            </a:pPr>
            <a:endParaRPr lang="zh-CN" altLang="en-US" sz="2800" dirty="0">
              <a:solidFill>
                <a:srgbClr val="00FF00"/>
              </a:solidFill>
            </a:endParaRPr>
          </a:p>
          <a:p>
            <a:pPr marL="609600" indent="-609600" algn="just">
              <a:lnSpc>
                <a:spcPct val="90000"/>
              </a:lnSpc>
              <a:buFont typeface="Wingdings" panose="05000000000000000000" pitchFamily="2" charset="2"/>
              <a:buNone/>
            </a:pPr>
            <a:r>
              <a:rPr lang="en-US" altLang="zh-CN" sz="2800" dirty="0">
                <a:solidFill>
                  <a:schemeClr val="accent1"/>
                </a:solidFill>
              </a:rPr>
              <a:t>2    </a:t>
            </a:r>
            <a:r>
              <a:rPr lang="zh-CN" altLang="en-US" sz="2800" dirty="0">
                <a:solidFill>
                  <a:schemeClr val="accent1"/>
                </a:solidFill>
              </a:rPr>
              <a:t>目标的管理</a:t>
            </a:r>
            <a:endParaRPr lang="zh-CN" altLang="en-US" sz="2800" dirty="0">
              <a:solidFill>
                <a:schemeClr val="accent1"/>
              </a:solidFill>
            </a:endParaRPr>
          </a:p>
          <a:p>
            <a:pPr marL="609600" indent="-609600" algn="just">
              <a:lnSpc>
                <a:spcPct val="90000"/>
              </a:lnSpc>
              <a:buFont typeface="Wingdings" panose="05000000000000000000" pitchFamily="2" charset="2"/>
              <a:buAutoNum type="alphaLcParenR"/>
            </a:pPr>
            <a:r>
              <a:rPr lang="zh-CN" altLang="en-US" sz="2800" dirty="0">
                <a:solidFill>
                  <a:schemeClr val="accent1"/>
                </a:solidFill>
              </a:rPr>
              <a:t>形成文件</a:t>
            </a:r>
            <a:endParaRPr lang="zh-CN" altLang="en-US" sz="2800" dirty="0">
              <a:solidFill>
                <a:schemeClr val="accent1"/>
              </a:solidFill>
            </a:endParaRPr>
          </a:p>
          <a:p>
            <a:pPr marL="609600" indent="-609600" algn="just">
              <a:lnSpc>
                <a:spcPct val="90000"/>
              </a:lnSpc>
              <a:buFont typeface="Wingdings" panose="05000000000000000000" pitchFamily="2" charset="2"/>
              <a:buAutoNum type="alphaLcParenR"/>
            </a:pPr>
            <a:r>
              <a:rPr lang="zh-CN" altLang="en-US" sz="2800" dirty="0">
                <a:solidFill>
                  <a:schemeClr val="accent1"/>
                </a:solidFill>
              </a:rPr>
              <a:t>进行适当的评审     </a:t>
            </a:r>
            <a:endParaRPr lang="zh-CN" altLang="en-US" sz="2800" dirty="0">
              <a:solidFill>
                <a:schemeClr val="accent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85800" y="304800"/>
            <a:ext cx="7772400" cy="457200"/>
          </a:xfrm>
        </p:spPr>
        <p:txBody>
          <a:bodyPr/>
          <a:lstStyle/>
          <a:p>
            <a:pPr algn="ctr"/>
            <a:r>
              <a:rPr lang="zh-CN" altLang="en-US" sz="4000" b="1">
                <a:solidFill>
                  <a:srgbClr val="FCF60E"/>
                </a:solidFill>
              </a:rPr>
              <a:t>目标制定的依据</a:t>
            </a:r>
            <a:endParaRPr lang="zh-CN" altLang="en-US" sz="4000" b="1">
              <a:solidFill>
                <a:srgbClr val="FCF60E"/>
              </a:solidFill>
            </a:endParaRPr>
          </a:p>
        </p:txBody>
      </p:sp>
      <p:sp>
        <p:nvSpPr>
          <p:cNvPr id="314373" name="Text Box 5"/>
          <p:cNvSpPr txBox="1">
            <a:spLocks noChangeArrowheads="1"/>
          </p:cNvSpPr>
          <p:nvPr/>
        </p:nvSpPr>
        <p:spPr bwMode="auto">
          <a:xfrm>
            <a:off x="3810000" y="1676400"/>
            <a:ext cx="1143000" cy="4349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方针</a:t>
            </a:r>
            <a:endParaRPr lang="zh-CN" altLang="en-US" sz="2000">
              <a:solidFill>
                <a:schemeClr val="hlink"/>
              </a:solidFill>
            </a:endParaRPr>
          </a:p>
        </p:txBody>
      </p:sp>
      <p:sp>
        <p:nvSpPr>
          <p:cNvPr id="314374" name="Text Box 6"/>
          <p:cNvSpPr txBox="1">
            <a:spLocks noChangeArrowheads="1"/>
          </p:cNvSpPr>
          <p:nvPr/>
        </p:nvSpPr>
        <p:spPr bwMode="auto">
          <a:xfrm>
            <a:off x="3962400" y="3657600"/>
            <a:ext cx="1143000" cy="4349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目标</a:t>
            </a:r>
            <a:endParaRPr lang="zh-CN" altLang="en-US" sz="2000">
              <a:solidFill>
                <a:schemeClr val="hlink"/>
              </a:solidFill>
            </a:endParaRPr>
          </a:p>
        </p:txBody>
      </p:sp>
      <p:sp>
        <p:nvSpPr>
          <p:cNvPr id="314375" name="Text Box 7"/>
          <p:cNvSpPr txBox="1">
            <a:spLocks noChangeArrowheads="1"/>
          </p:cNvSpPr>
          <p:nvPr/>
        </p:nvSpPr>
        <p:spPr bwMode="auto">
          <a:xfrm>
            <a:off x="6248400" y="3657600"/>
            <a:ext cx="1371600" cy="4349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管理方案</a:t>
            </a:r>
            <a:endParaRPr lang="zh-CN" altLang="en-US" sz="2000">
              <a:solidFill>
                <a:schemeClr val="hlink"/>
              </a:solidFill>
            </a:endParaRPr>
          </a:p>
        </p:txBody>
      </p:sp>
      <p:sp>
        <p:nvSpPr>
          <p:cNvPr id="314376" name="Text Box 8"/>
          <p:cNvSpPr txBox="1">
            <a:spLocks noChangeArrowheads="1"/>
          </p:cNvSpPr>
          <p:nvPr/>
        </p:nvSpPr>
        <p:spPr bwMode="auto">
          <a:xfrm>
            <a:off x="838200" y="2057400"/>
            <a:ext cx="1828800" cy="4349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法律法规要求</a:t>
            </a:r>
            <a:endParaRPr lang="zh-CN" altLang="en-US" sz="2000">
              <a:solidFill>
                <a:schemeClr val="hlink"/>
              </a:solidFill>
            </a:endParaRPr>
          </a:p>
        </p:txBody>
      </p:sp>
      <p:sp>
        <p:nvSpPr>
          <p:cNvPr id="314377" name="Text Box 9"/>
          <p:cNvSpPr txBox="1">
            <a:spLocks noChangeArrowheads="1"/>
          </p:cNvSpPr>
          <p:nvPr/>
        </p:nvSpPr>
        <p:spPr bwMode="auto">
          <a:xfrm>
            <a:off x="838200" y="3048000"/>
            <a:ext cx="1371600" cy="4349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en-US" altLang="zh-CN" sz="2000">
                <a:solidFill>
                  <a:schemeClr val="hlink"/>
                </a:solidFill>
              </a:rPr>
              <a:t>OSH</a:t>
            </a:r>
            <a:r>
              <a:rPr lang="zh-CN" altLang="en-US" sz="2000">
                <a:solidFill>
                  <a:schemeClr val="hlink"/>
                </a:solidFill>
              </a:rPr>
              <a:t>风险</a:t>
            </a:r>
            <a:endParaRPr lang="zh-CN" altLang="en-US" sz="2000">
              <a:solidFill>
                <a:schemeClr val="hlink"/>
              </a:solidFill>
            </a:endParaRPr>
          </a:p>
        </p:txBody>
      </p:sp>
      <p:sp>
        <p:nvSpPr>
          <p:cNvPr id="314378" name="Text Box 10"/>
          <p:cNvSpPr txBox="1">
            <a:spLocks noChangeArrowheads="1"/>
          </p:cNvSpPr>
          <p:nvPr/>
        </p:nvSpPr>
        <p:spPr bwMode="auto">
          <a:xfrm>
            <a:off x="914400" y="3962400"/>
            <a:ext cx="1905000" cy="10445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可选技术方案，财务、运行和经营的要求</a:t>
            </a:r>
            <a:endParaRPr lang="zh-CN" altLang="en-US" sz="2000">
              <a:solidFill>
                <a:schemeClr val="hlink"/>
              </a:solidFill>
            </a:endParaRPr>
          </a:p>
        </p:txBody>
      </p:sp>
      <p:sp>
        <p:nvSpPr>
          <p:cNvPr id="314379" name="Text Box 11"/>
          <p:cNvSpPr txBox="1">
            <a:spLocks noChangeArrowheads="1"/>
          </p:cNvSpPr>
          <p:nvPr/>
        </p:nvSpPr>
        <p:spPr bwMode="auto">
          <a:xfrm>
            <a:off x="1066800" y="5486400"/>
            <a:ext cx="1371600" cy="739775"/>
          </a:xfrm>
          <a:prstGeom prst="rect">
            <a:avLst/>
          </a:prstGeom>
          <a:solidFill>
            <a:srgbClr val="FFFFCC"/>
          </a:solidFill>
          <a:ln w="38100">
            <a:solidFill>
              <a:srgbClr val="FCF60E"/>
            </a:solidFill>
            <a:miter lim="800000"/>
          </a:ln>
          <a:effectLst/>
        </p:spPr>
        <p:txBody>
          <a:bodyPr lIns="92075" tIns="46038" rIns="92075" bIns="46038">
            <a:spAutoFit/>
          </a:bodyPr>
          <a:lstStyle/>
          <a:p>
            <a:pPr>
              <a:spcBef>
                <a:spcPct val="50000"/>
              </a:spcBef>
            </a:pPr>
            <a:r>
              <a:rPr lang="zh-CN" altLang="en-US" sz="2000">
                <a:solidFill>
                  <a:schemeClr val="hlink"/>
                </a:solidFill>
              </a:rPr>
              <a:t>相关方的观点</a:t>
            </a:r>
            <a:endParaRPr lang="zh-CN" altLang="en-US" sz="2000">
              <a:solidFill>
                <a:schemeClr val="hlink"/>
              </a:solidFill>
            </a:endParaRPr>
          </a:p>
        </p:txBody>
      </p:sp>
      <p:sp>
        <p:nvSpPr>
          <p:cNvPr id="314380" name="Line 12"/>
          <p:cNvSpPr>
            <a:spLocks noChangeShapeType="1"/>
          </p:cNvSpPr>
          <p:nvPr/>
        </p:nvSpPr>
        <p:spPr bwMode="auto">
          <a:xfrm>
            <a:off x="2667000" y="2286000"/>
            <a:ext cx="1219200" cy="144780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
        <p:nvSpPr>
          <p:cNvPr id="314381" name="Line 13"/>
          <p:cNvSpPr>
            <a:spLocks noChangeShapeType="1"/>
          </p:cNvSpPr>
          <p:nvPr/>
        </p:nvSpPr>
        <p:spPr bwMode="auto">
          <a:xfrm>
            <a:off x="2209800" y="3276600"/>
            <a:ext cx="1676400" cy="53340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
        <p:nvSpPr>
          <p:cNvPr id="314383" name="Line 15"/>
          <p:cNvSpPr>
            <a:spLocks noChangeShapeType="1"/>
          </p:cNvSpPr>
          <p:nvPr/>
        </p:nvSpPr>
        <p:spPr bwMode="auto">
          <a:xfrm flipV="1">
            <a:off x="2819400" y="3886200"/>
            <a:ext cx="1143000" cy="60960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
        <p:nvSpPr>
          <p:cNvPr id="314384" name="Line 16"/>
          <p:cNvSpPr>
            <a:spLocks noChangeShapeType="1"/>
          </p:cNvSpPr>
          <p:nvPr/>
        </p:nvSpPr>
        <p:spPr bwMode="auto">
          <a:xfrm flipV="1">
            <a:off x="2438400" y="3962400"/>
            <a:ext cx="1447800" cy="190500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
        <p:nvSpPr>
          <p:cNvPr id="314385" name="Line 17"/>
          <p:cNvSpPr>
            <a:spLocks noChangeShapeType="1"/>
          </p:cNvSpPr>
          <p:nvPr/>
        </p:nvSpPr>
        <p:spPr bwMode="auto">
          <a:xfrm>
            <a:off x="5105400" y="3886200"/>
            <a:ext cx="1143000" cy="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
        <p:nvSpPr>
          <p:cNvPr id="314386" name="Line 18"/>
          <p:cNvSpPr>
            <a:spLocks noChangeShapeType="1"/>
          </p:cNvSpPr>
          <p:nvPr/>
        </p:nvSpPr>
        <p:spPr bwMode="auto">
          <a:xfrm>
            <a:off x="4343400" y="2133600"/>
            <a:ext cx="0" cy="1447800"/>
          </a:xfrm>
          <a:prstGeom prst="line">
            <a:avLst/>
          </a:prstGeom>
          <a:noFill/>
          <a:ln w="38100">
            <a:solidFill>
              <a:srgbClr val="FCF60E"/>
            </a:solidFill>
            <a:round/>
            <a:tailEnd type="triangle" w="med" len="med"/>
          </a:ln>
          <a:effectLst/>
        </p:spPr>
        <p:txBody>
          <a:bodyPr lIns="92075" tIns="46038" rIns="92075" bIns="46038"/>
          <a:lstStyle/>
          <a:p>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457200" y="228600"/>
            <a:ext cx="8382000" cy="6153150"/>
          </a:xfrm>
        </p:spPr>
        <p:txBody>
          <a:bodyPr/>
          <a:lstStyle/>
          <a:p>
            <a:pPr marL="609600" indent="-609600" algn="just">
              <a:buFont typeface="Wingdings" panose="05000000000000000000" pitchFamily="2" charset="2"/>
              <a:buNone/>
            </a:pPr>
            <a:endParaRPr lang="en-US" altLang="zh-CN">
              <a:solidFill>
                <a:schemeClr val="accent2"/>
              </a:solidFill>
              <a:latin typeface="楷体_GB2312" pitchFamily="49" charset="-122"/>
            </a:endParaRPr>
          </a:p>
          <a:p>
            <a:pPr marL="609600" indent="-609600" algn="just">
              <a:buFont typeface="Wingdings" panose="05000000000000000000" pitchFamily="2" charset="2"/>
              <a:buNone/>
            </a:pPr>
            <a:r>
              <a:rPr lang="en-US" altLang="zh-CN" sz="2800">
                <a:latin typeface="楷体_GB2312" pitchFamily="49" charset="-122"/>
              </a:rPr>
              <a:t>1</a:t>
            </a:r>
            <a:r>
              <a:rPr lang="zh-CN" altLang="en-US" sz="2800"/>
              <a:t>、方案是为实现目标而制定的</a:t>
            </a:r>
            <a:r>
              <a:rPr lang="zh-CN" altLang="en-US" sz="2800">
                <a:solidFill>
                  <a:schemeClr val="accent2"/>
                </a:solidFill>
              </a:rPr>
              <a:t>战略和行动</a:t>
            </a:r>
            <a:r>
              <a:rPr lang="zh-CN" altLang="en-US" sz="2800"/>
              <a:t>计划</a:t>
            </a:r>
            <a:endParaRPr lang="zh-CN" altLang="en-US" sz="2800">
              <a:latin typeface="楷体_GB2312" pitchFamily="49" charset="-122"/>
            </a:endParaRPr>
          </a:p>
          <a:p>
            <a:pPr marL="609600" indent="-609600" algn="just">
              <a:buFont typeface="Wingdings" panose="05000000000000000000" pitchFamily="2" charset="2"/>
              <a:buNone/>
            </a:pPr>
            <a:r>
              <a:rPr lang="en-US" altLang="zh-CN" sz="2800">
                <a:latin typeface="楷体_GB2312" pitchFamily="49" charset="-122"/>
              </a:rPr>
              <a:t>2</a:t>
            </a:r>
            <a:r>
              <a:rPr lang="zh-CN" altLang="en-US" sz="2800"/>
              <a:t>、方案的内容包括：</a:t>
            </a:r>
            <a:endParaRPr lang="zh-CN" altLang="en-US" sz="2800"/>
          </a:p>
        </p:txBody>
      </p:sp>
      <p:sp>
        <p:nvSpPr>
          <p:cNvPr id="186372" name="Text Box 4"/>
          <p:cNvSpPr txBox="1">
            <a:spLocks noChangeArrowheads="1"/>
          </p:cNvSpPr>
          <p:nvPr/>
        </p:nvSpPr>
        <p:spPr bwMode="auto">
          <a:xfrm>
            <a:off x="1187450" y="1989138"/>
            <a:ext cx="6661150" cy="1771650"/>
          </a:xfrm>
          <a:prstGeom prst="rect">
            <a:avLst/>
          </a:prstGeom>
          <a:noFill/>
          <a:ln w="9525">
            <a:noFill/>
            <a:miter lim="800000"/>
          </a:ln>
          <a:effectLst/>
        </p:spPr>
        <p:txBody>
          <a:bodyPr>
            <a:spAutoFit/>
          </a:bodyPr>
          <a:lstStyle/>
          <a:p>
            <a:pPr marL="457200" indent="-457200">
              <a:buFont typeface="Wingdings" panose="05000000000000000000" pitchFamily="2" charset="2"/>
              <a:buAutoNum type="alphaLcParenR"/>
            </a:pPr>
            <a:r>
              <a:rPr lang="zh-CN" altLang="en-US">
                <a:solidFill>
                  <a:schemeClr val="accent1"/>
                </a:solidFill>
                <a:effectLst>
                  <a:outerShdw blurRad="38100" dist="38100" dir="2700000" algn="tl">
                    <a:srgbClr val="000000"/>
                  </a:outerShdw>
                </a:effectLst>
              </a:rPr>
              <a:t>规定职责和权限，具体负责人</a:t>
            </a:r>
            <a:endParaRPr lang="zh-CN" altLang="en-US">
              <a:solidFill>
                <a:schemeClr val="accent1"/>
              </a:solidFill>
              <a:effectLst>
                <a:outerShdw blurRad="38100" dist="38100" dir="2700000" algn="tl">
                  <a:srgbClr val="000000"/>
                </a:outerShdw>
              </a:effectLst>
            </a:endParaRPr>
          </a:p>
          <a:p>
            <a:pPr marL="457200" indent="-457200">
              <a:buFont typeface="Wingdings" panose="05000000000000000000" pitchFamily="2" charset="2"/>
              <a:buAutoNum type="alphaLcParenR"/>
            </a:pPr>
            <a:r>
              <a:rPr lang="zh-CN" altLang="en-US">
                <a:solidFill>
                  <a:schemeClr val="accent1"/>
                </a:solidFill>
                <a:effectLst>
                  <a:outerShdw blurRad="38100" dist="38100" dir="2700000" algn="tl">
                    <a:srgbClr val="000000"/>
                  </a:outerShdw>
                </a:effectLst>
              </a:rPr>
              <a:t>规定实现的方法的所需的资源</a:t>
            </a:r>
            <a:endParaRPr lang="zh-CN" altLang="en-US">
              <a:solidFill>
                <a:schemeClr val="accent1"/>
              </a:solidFill>
              <a:effectLst>
                <a:outerShdw blurRad="38100" dist="38100" dir="2700000" algn="tl">
                  <a:srgbClr val="000000"/>
                </a:outerShdw>
              </a:effectLst>
            </a:endParaRPr>
          </a:p>
          <a:p>
            <a:pPr marL="457200" indent="-457200">
              <a:buFont typeface="Wingdings" panose="05000000000000000000" pitchFamily="2" charset="2"/>
              <a:buAutoNum type="alphaLcParenR"/>
            </a:pPr>
            <a:r>
              <a:rPr lang="zh-CN" altLang="en-US">
                <a:solidFill>
                  <a:schemeClr val="accent1"/>
                </a:solidFill>
                <a:effectLst>
                  <a:outerShdw blurRad="38100" dist="38100" dir="2700000" algn="tl">
                    <a:srgbClr val="000000"/>
                  </a:outerShdw>
                </a:effectLst>
              </a:rPr>
              <a:t>制定实现目标的方法和时间表</a:t>
            </a:r>
            <a:endParaRPr lang="zh-CN" altLang="en-US">
              <a:solidFill>
                <a:schemeClr val="accent1"/>
              </a:solidFill>
              <a:effectLst>
                <a:outerShdw blurRad="38100" dist="38100" dir="2700000" algn="tl">
                  <a:srgbClr val="000000"/>
                </a:outerShdw>
              </a:effectLst>
            </a:endParaRPr>
          </a:p>
          <a:p>
            <a:pPr marL="457200" indent="-457200">
              <a:buFont typeface="Wingdings" panose="05000000000000000000" pitchFamily="2" charset="2"/>
              <a:buAutoNum type="alphaLcParenR"/>
            </a:pPr>
            <a:r>
              <a:rPr lang="zh-CN" altLang="en-US">
                <a:solidFill>
                  <a:schemeClr val="accent1"/>
                </a:solidFill>
                <a:effectLst>
                  <a:outerShdw blurRad="38100" dist="38100" dir="2700000" algn="tl">
                    <a:srgbClr val="000000"/>
                  </a:outerShdw>
                </a:effectLst>
              </a:rPr>
              <a:t>应对定期评审方案，修改方案作出规定</a:t>
            </a:r>
            <a:endParaRPr lang="zh-CN" altLang="en-US">
              <a:solidFill>
                <a:schemeClr val="accent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dissolve">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88" name="Text Box 20"/>
          <p:cNvSpPr txBox="1">
            <a:spLocks noChangeArrowheads="1"/>
          </p:cNvSpPr>
          <p:nvPr/>
        </p:nvSpPr>
        <p:spPr bwMode="auto">
          <a:xfrm>
            <a:off x="3733800" y="228600"/>
            <a:ext cx="990600" cy="457200"/>
          </a:xfrm>
          <a:prstGeom prst="rect">
            <a:avLst/>
          </a:prstGeom>
          <a:noFill/>
          <a:ln w="9525">
            <a:noFill/>
            <a:miter lim="800000"/>
          </a:ln>
          <a:effectLst/>
        </p:spPr>
        <p:txBody>
          <a:bodyPr lIns="92075" tIns="46038" rIns="92075" bIns="46038">
            <a:spAutoFit/>
          </a:bodyPr>
          <a:lstStyle/>
          <a:p>
            <a:pPr>
              <a:spcBef>
                <a:spcPct val="50000"/>
              </a:spcBef>
            </a:pPr>
            <a:r>
              <a:rPr lang="zh-CN" altLang="en-US">
                <a:solidFill>
                  <a:srgbClr val="FF66FF"/>
                </a:solidFill>
              </a:rPr>
              <a:t>例子</a:t>
            </a:r>
            <a:endParaRPr lang="zh-CN" altLang="en-US">
              <a:solidFill>
                <a:srgbClr val="FF66FF"/>
              </a:solidFill>
            </a:endParaRPr>
          </a:p>
        </p:txBody>
      </p:sp>
      <p:graphicFrame>
        <p:nvGraphicFramePr>
          <p:cNvPr id="288862" name="Group 94"/>
          <p:cNvGraphicFramePr>
            <a:graphicFrameLocks noGrp="1"/>
          </p:cNvGraphicFramePr>
          <p:nvPr/>
        </p:nvGraphicFramePr>
        <p:xfrm>
          <a:off x="990600" y="838200"/>
          <a:ext cx="7315200" cy="4923792"/>
        </p:xfrm>
        <a:graphic>
          <a:graphicData uri="http://schemas.openxmlformats.org/drawingml/2006/table">
            <a:tbl>
              <a:tblPr/>
              <a:tblGrid>
                <a:gridCol w="533400"/>
                <a:gridCol w="609600"/>
                <a:gridCol w="1219200"/>
                <a:gridCol w="1214438"/>
                <a:gridCol w="796925"/>
                <a:gridCol w="990600"/>
                <a:gridCol w="893762"/>
                <a:gridCol w="1057275"/>
              </a:tblGrid>
              <a:tr h="20145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序号</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smtClean="0">
                          <a:ln>
                            <a:noFill/>
                          </a:ln>
                          <a:solidFill>
                            <a:srgbClr val="FCF60E"/>
                          </a:solidFill>
                          <a:effectLst/>
                          <a:latin typeface="宋体" panose="02010600030101010101" pitchFamily="2" charset="-122"/>
                          <a:ea typeface="宋体" panose="02010600030101010101" pitchFamily="2" charset="-122"/>
                        </a:rPr>
                        <a:t>重大危险</a:t>
                      </a:r>
                      <a:endParaRPr kumimoji="1" lang="zh-CN" altLang="en-US" sz="2000" b="1" i="0" u="none" strike="noStrike" cap="none" normalizeH="0" baseline="0" smtClean="0">
                        <a:ln>
                          <a:noFill/>
                        </a:ln>
                        <a:solidFill>
                          <a:srgbClr val="FCF60E"/>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smtClean="0">
                          <a:ln>
                            <a:noFill/>
                          </a:ln>
                          <a:solidFill>
                            <a:srgbClr val="FCF60E"/>
                          </a:solidFill>
                          <a:effectLst/>
                          <a:latin typeface="宋体" panose="02010600030101010101" pitchFamily="2" charset="-122"/>
                          <a:ea typeface="宋体" panose="02010600030101010101" pitchFamily="2" charset="-122"/>
                        </a:rPr>
                        <a:t>源</a:t>
                      </a:r>
                      <a:endParaRPr kumimoji="1" lang="zh-CN" altLang="en-US" sz="2000" b="1" i="0" u="none" strike="noStrike" cap="none" normalizeH="0" baseline="0" smtClean="0">
                        <a:ln>
                          <a:noFill/>
                        </a:ln>
                        <a:solidFill>
                          <a:srgbClr val="FCF60E"/>
                        </a:solidFill>
                        <a:effectLst/>
                        <a:latin typeface="宋体" panose="02010600030101010101" pitchFamily="2" charset="-122"/>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目</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标</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措施和方法</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en-US" altLang="zh-CN" sz="2400" b="1" i="0" u="none" strike="noStrike" cap="none" normalizeH="0" baseline="0" smtClean="0">
                        <a:ln>
                          <a:noFill/>
                        </a:ln>
                        <a:solidFill>
                          <a:srgbClr val="FCF60E"/>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职</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责</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完成时间</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资</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金</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rPr>
                        <a:t>验收部门</a:t>
                      </a:r>
                      <a:endParaRPr kumimoji="0" lang="zh-CN" altLang="en-US" sz="2400" b="1" i="0" u="none" strike="noStrike" cap="none" normalizeH="0" baseline="0" smtClean="0">
                        <a:ln>
                          <a:noFill/>
                        </a:ln>
                        <a:solidFill>
                          <a:srgbClr val="FCF60E"/>
                        </a:solidFill>
                        <a:effectLst/>
                        <a:latin typeface="Times New Roman" panose="0202060305040502030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噪声</a:t>
                      </a:r>
                      <a:endParaRPr kumimoji="1"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噪声值控制在</a:t>
                      </a:r>
                      <a:r>
                        <a:rPr kumimoji="1"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85</a:t>
                      </a:r>
                      <a:r>
                        <a:rPr kumimoji="1"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分贝以下</a:t>
                      </a:r>
                      <a:endParaRPr kumimoji="1"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加设吸声装置</a:t>
                      </a:r>
                      <a:endPar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设备科</a:t>
                      </a:r>
                      <a:endPar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2012</a:t>
                      </a: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年</a:t>
                      </a:r>
                      <a:r>
                        <a:rPr kumimoji="1"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a:t>
                      </a: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月</a:t>
                      </a:r>
                      <a:endPar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万元</a:t>
                      </a:r>
                      <a:endPar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总工办</a:t>
                      </a:r>
                      <a:endParaRPr kumimoji="1"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endParaRPr kumimoji="1"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88"/>
                                        </p:tgtEl>
                                        <p:attrNameLst>
                                          <p:attrName>style.visibility</p:attrName>
                                        </p:attrNameLst>
                                      </p:cBhvr>
                                      <p:to>
                                        <p:strVal val="visible"/>
                                      </p:to>
                                    </p:set>
                                    <p:anim calcmode="lin" valueType="num">
                                      <p:cBhvr additive="base">
                                        <p:cTn id="7" dur="500" fill="hold"/>
                                        <p:tgtEl>
                                          <p:spTgt spid="288788"/>
                                        </p:tgtEl>
                                        <p:attrNameLst>
                                          <p:attrName>ppt_x</p:attrName>
                                        </p:attrNameLst>
                                      </p:cBhvr>
                                      <p:tavLst>
                                        <p:tav tm="0">
                                          <p:val>
                                            <p:strVal val="0-#ppt_w/2"/>
                                          </p:val>
                                        </p:tav>
                                        <p:tav tm="100000">
                                          <p:val>
                                            <p:strVal val="#ppt_x"/>
                                          </p:val>
                                        </p:tav>
                                      </p:tavLst>
                                    </p:anim>
                                    <p:anim calcmode="lin" valueType="num">
                                      <p:cBhvr additive="base">
                                        <p:cTn id="8" dur="500" fill="hold"/>
                                        <p:tgtEl>
                                          <p:spTgt spid="288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609600" y="1219200"/>
            <a:ext cx="5181600" cy="762000"/>
          </a:xfrm>
        </p:spPr>
        <p:txBody>
          <a:bodyPr/>
          <a:lstStyle/>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a:p>
            <a:pPr marL="0" indent="0" algn="just">
              <a:buFont typeface="Wingdings" panose="05000000000000000000" pitchFamily="2" charset="2"/>
              <a:buNone/>
            </a:pPr>
            <a:endParaRPr lang="en-US" altLang="zh-CN" sz="2800" b="0">
              <a:latin typeface="楷体_GB2312" pitchFamily="49" charset="-122"/>
            </a:endParaRPr>
          </a:p>
        </p:txBody>
      </p:sp>
      <p:sp>
        <p:nvSpPr>
          <p:cNvPr id="161796" name="Text Box 4"/>
          <p:cNvSpPr txBox="1">
            <a:spLocks noChangeArrowheads="1"/>
          </p:cNvSpPr>
          <p:nvPr/>
        </p:nvSpPr>
        <p:spPr bwMode="auto">
          <a:xfrm>
            <a:off x="4953000" y="2247900"/>
            <a:ext cx="2667000" cy="419100"/>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rgbClr val="FFFF99"/>
                </a:solidFill>
                <a:latin typeface="楷体_GB2312" pitchFamily="49" charset="-122"/>
                <a:ea typeface="楷体_GB2312" pitchFamily="49" charset="-122"/>
              </a:rPr>
              <a:t>能力、培训和意识</a:t>
            </a:r>
            <a:endParaRPr lang="zh-CN" altLang="en-US">
              <a:solidFill>
                <a:srgbClr val="FFFF99"/>
              </a:solidFill>
              <a:latin typeface="楷体_GB2312" pitchFamily="49" charset="-122"/>
              <a:ea typeface="楷体_GB2312" pitchFamily="49" charset="-122"/>
            </a:endParaRPr>
          </a:p>
        </p:txBody>
      </p:sp>
      <p:sp>
        <p:nvSpPr>
          <p:cNvPr id="161797" name="Text Box 5"/>
          <p:cNvSpPr txBox="1">
            <a:spLocks noChangeArrowheads="1"/>
          </p:cNvSpPr>
          <p:nvPr/>
        </p:nvSpPr>
        <p:spPr bwMode="auto">
          <a:xfrm>
            <a:off x="2987675" y="1557338"/>
            <a:ext cx="1752600" cy="1109662"/>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t>资源、作用、职责、责任和权限 </a:t>
            </a:r>
            <a:endParaRPr lang="zh-CN" altLang="en-US"/>
          </a:p>
        </p:txBody>
      </p:sp>
      <p:sp>
        <p:nvSpPr>
          <p:cNvPr id="161798" name="Text Box 6"/>
          <p:cNvSpPr txBox="1">
            <a:spLocks noChangeArrowheads="1"/>
          </p:cNvSpPr>
          <p:nvPr/>
        </p:nvSpPr>
        <p:spPr bwMode="auto">
          <a:xfrm>
            <a:off x="2171700" y="5448300"/>
            <a:ext cx="2362200" cy="573088"/>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rgbClr val="FFFF99"/>
                </a:solidFill>
                <a:latin typeface="楷体_GB2312" pitchFamily="49" charset="-122"/>
                <a:ea typeface="楷体_GB2312" pitchFamily="49" charset="-122"/>
              </a:rPr>
              <a:t>应急准备和响应</a:t>
            </a:r>
            <a:endParaRPr lang="zh-CN" altLang="en-US">
              <a:solidFill>
                <a:srgbClr val="FFFF99"/>
              </a:solidFill>
              <a:latin typeface="楷体_GB2312" pitchFamily="49" charset="-122"/>
              <a:ea typeface="楷体_GB2312" pitchFamily="49" charset="-122"/>
            </a:endParaRPr>
          </a:p>
          <a:p>
            <a:pPr algn="ctr" eaLnBrk="0" hangingPunct="0">
              <a:spcBef>
                <a:spcPct val="0"/>
              </a:spcBef>
              <a:buClrTx/>
              <a:buSzTx/>
              <a:buFontTx/>
              <a:buNone/>
            </a:pPr>
            <a:endParaRPr kumimoji="0" lang="en-US" altLang="zh-CN">
              <a:latin typeface="Times New Roman" panose="02020603050405020304" charset="0"/>
            </a:endParaRPr>
          </a:p>
        </p:txBody>
      </p:sp>
      <p:sp>
        <p:nvSpPr>
          <p:cNvPr id="161801" name="Line 9"/>
          <p:cNvSpPr>
            <a:spLocks noChangeShapeType="1"/>
          </p:cNvSpPr>
          <p:nvPr/>
        </p:nvSpPr>
        <p:spPr bwMode="auto">
          <a:xfrm>
            <a:off x="4191000" y="2667000"/>
            <a:ext cx="0" cy="1219200"/>
          </a:xfrm>
          <a:prstGeom prst="line">
            <a:avLst/>
          </a:prstGeom>
          <a:noFill/>
          <a:ln w="9525">
            <a:solidFill>
              <a:schemeClr val="tx1"/>
            </a:solidFill>
            <a:round/>
            <a:tailEnd type="triangle" w="med" len="med"/>
          </a:ln>
        </p:spPr>
        <p:txBody>
          <a:bodyPr/>
          <a:lstStyle/>
          <a:p>
            <a:endParaRPr lang="zh-CN" altLang="en-US"/>
          </a:p>
        </p:txBody>
      </p:sp>
      <p:sp>
        <p:nvSpPr>
          <p:cNvPr id="161802" name="Line 10"/>
          <p:cNvSpPr>
            <a:spLocks noChangeShapeType="1"/>
          </p:cNvSpPr>
          <p:nvPr/>
        </p:nvSpPr>
        <p:spPr bwMode="auto">
          <a:xfrm flipV="1">
            <a:off x="4267200" y="4343400"/>
            <a:ext cx="0" cy="1066800"/>
          </a:xfrm>
          <a:prstGeom prst="line">
            <a:avLst/>
          </a:prstGeom>
          <a:noFill/>
          <a:ln w="9525">
            <a:solidFill>
              <a:schemeClr val="tx1"/>
            </a:solidFill>
            <a:round/>
            <a:tailEnd type="triangle" w="med" len="med"/>
          </a:ln>
        </p:spPr>
        <p:txBody>
          <a:bodyPr/>
          <a:lstStyle/>
          <a:p>
            <a:endParaRPr lang="zh-CN" altLang="en-US"/>
          </a:p>
        </p:txBody>
      </p:sp>
      <p:sp>
        <p:nvSpPr>
          <p:cNvPr id="161803" name="Line 11"/>
          <p:cNvSpPr>
            <a:spLocks noChangeShapeType="1"/>
          </p:cNvSpPr>
          <p:nvPr/>
        </p:nvSpPr>
        <p:spPr bwMode="auto">
          <a:xfrm>
            <a:off x="3124200" y="4114800"/>
            <a:ext cx="609600" cy="0"/>
          </a:xfrm>
          <a:prstGeom prst="line">
            <a:avLst/>
          </a:prstGeom>
          <a:noFill/>
          <a:ln w="9525">
            <a:solidFill>
              <a:schemeClr val="tx1"/>
            </a:solidFill>
            <a:round/>
            <a:tailEnd type="triangle" w="med" len="med"/>
          </a:ln>
        </p:spPr>
        <p:txBody>
          <a:bodyPr/>
          <a:lstStyle/>
          <a:p>
            <a:endParaRPr lang="zh-CN" altLang="en-US"/>
          </a:p>
        </p:txBody>
      </p:sp>
      <p:sp>
        <p:nvSpPr>
          <p:cNvPr id="161804" name="Line 12"/>
          <p:cNvSpPr>
            <a:spLocks noChangeShapeType="1"/>
          </p:cNvSpPr>
          <p:nvPr/>
        </p:nvSpPr>
        <p:spPr bwMode="auto">
          <a:xfrm flipH="1">
            <a:off x="5410200" y="3962400"/>
            <a:ext cx="914400" cy="0"/>
          </a:xfrm>
          <a:prstGeom prst="line">
            <a:avLst/>
          </a:prstGeom>
          <a:noFill/>
          <a:ln w="9525">
            <a:solidFill>
              <a:schemeClr val="tx1"/>
            </a:solidFill>
            <a:round/>
            <a:tailEnd type="triangle" w="med" len="med"/>
          </a:ln>
        </p:spPr>
        <p:txBody>
          <a:bodyPr/>
          <a:lstStyle/>
          <a:p>
            <a:endParaRPr lang="zh-CN" altLang="en-US"/>
          </a:p>
        </p:txBody>
      </p:sp>
      <p:sp>
        <p:nvSpPr>
          <p:cNvPr id="161805" name="Text Box 13"/>
          <p:cNvSpPr txBox="1">
            <a:spLocks noChangeArrowheads="1"/>
          </p:cNvSpPr>
          <p:nvPr/>
        </p:nvSpPr>
        <p:spPr bwMode="auto">
          <a:xfrm>
            <a:off x="1219200" y="3810000"/>
            <a:ext cx="1905000" cy="842963"/>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chemeClr val="accent2"/>
                </a:solidFill>
                <a:latin typeface="楷体_GB2312" pitchFamily="49" charset="-122"/>
                <a:ea typeface="楷体_GB2312" pitchFamily="49" charset="-122"/>
              </a:rPr>
              <a:t>沟通、参与和协商</a:t>
            </a:r>
            <a:endParaRPr lang="zh-CN" altLang="en-US">
              <a:solidFill>
                <a:schemeClr val="accent2"/>
              </a:solidFill>
              <a:latin typeface="楷体_GB2312" pitchFamily="49" charset="-122"/>
              <a:ea typeface="楷体_GB2312" pitchFamily="49" charset="-122"/>
            </a:endParaRPr>
          </a:p>
        </p:txBody>
      </p:sp>
      <p:sp>
        <p:nvSpPr>
          <p:cNvPr id="161806" name="Line 14"/>
          <p:cNvSpPr>
            <a:spLocks noChangeShapeType="1"/>
          </p:cNvSpPr>
          <p:nvPr/>
        </p:nvSpPr>
        <p:spPr bwMode="auto">
          <a:xfrm>
            <a:off x="5292725" y="2636838"/>
            <a:ext cx="0" cy="1219200"/>
          </a:xfrm>
          <a:prstGeom prst="line">
            <a:avLst/>
          </a:prstGeom>
          <a:noFill/>
          <a:ln w="9525">
            <a:solidFill>
              <a:schemeClr val="tx1"/>
            </a:solidFill>
            <a:round/>
            <a:tailEnd type="triangle" w="med" len="med"/>
          </a:ln>
        </p:spPr>
        <p:txBody>
          <a:bodyPr/>
          <a:lstStyle/>
          <a:p>
            <a:endParaRPr lang="zh-CN" altLang="en-US"/>
          </a:p>
        </p:txBody>
      </p:sp>
      <p:sp>
        <p:nvSpPr>
          <p:cNvPr id="161807" name="Text Box 15"/>
          <p:cNvSpPr txBox="1">
            <a:spLocks noChangeArrowheads="1"/>
          </p:cNvSpPr>
          <p:nvPr/>
        </p:nvSpPr>
        <p:spPr bwMode="auto">
          <a:xfrm>
            <a:off x="6248400" y="4267200"/>
            <a:ext cx="2514600" cy="419100"/>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rgbClr val="00FF00"/>
                </a:solidFill>
                <a:latin typeface="楷体_GB2312" pitchFamily="49" charset="-122"/>
                <a:ea typeface="楷体_GB2312" pitchFamily="49" charset="-122"/>
              </a:rPr>
              <a:t>文件控制</a:t>
            </a:r>
            <a:endParaRPr lang="zh-CN" altLang="en-US">
              <a:solidFill>
                <a:srgbClr val="FFFF99"/>
              </a:solidFill>
              <a:latin typeface="楷体_GB2312" pitchFamily="49" charset="-122"/>
              <a:ea typeface="楷体_GB2312" pitchFamily="49" charset="-122"/>
            </a:endParaRPr>
          </a:p>
        </p:txBody>
      </p:sp>
      <p:sp>
        <p:nvSpPr>
          <p:cNvPr id="161808" name="Text Box 16"/>
          <p:cNvSpPr txBox="1">
            <a:spLocks noChangeArrowheads="1"/>
          </p:cNvSpPr>
          <p:nvPr/>
        </p:nvSpPr>
        <p:spPr bwMode="auto">
          <a:xfrm>
            <a:off x="4953000" y="5448300"/>
            <a:ext cx="1676400" cy="573088"/>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rgbClr val="FFFF99"/>
                </a:solidFill>
              </a:rPr>
              <a:t>运行控制</a:t>
            </a:r>
            <a:endParaRPr lang="zh-CN" altLang="en-US">
              <a:solidFill>
                <a:srgbClr val="FFFF99"/>
              </a:solidFill>
              <a:latin typeface="楷体_GB2312" pitchFamily="49" charset="-122"/>
              <a:ea typeface="楷体_GB2312" pitchFamily="49" charset="-122"/>
            </a:endParaRPr>
          </a:p>
        </p:txBody>
      </p:sp>
      <p:sp>
        <p:nvSpPr>
          <p:cNvPr id="161809" name="Line 17"/>
          <p:cNvSpPr>
            <a:spLocks noChangeShapeType="1"/>
          </p:cNvSpPr>
          <p:nvPr/>
        </p:nvSpPr>
        <p:spPr bwMode="auto">
          <a:xfrm flipV="1">
            <a:off x="5181600" y="4343400"/>
            <a:ext cx="0" cy="1066800"/>
          </a:xfrm>
          <a:prstGeom prst="line">
            <a:avLst/>
          </a:prstGeom>
          <a:noFill/>
          <a:ln w="9525">
            <a:solidFill>
              <a:schemeClr val="tx1"/>
            </a:solidFill>
            <a:round/>
            <a:tailEnd type="triangle" w="med" len="med"/>
          </a:ln>
        </p:spPr>
        <p:txBody>
          <a:bodyPr/>
          <a:lstStyle/>
          <a:p>
            <a:endParaRPr lang="zh-CN" altLang="en-US"/>
          </a:p>
        </p:txBody>
      </p:sp>
      <p:sp>
        <p:nvSpPr>
          <p:cNvPr id="161799" name="Text Box 7"/>
          <p:cNvSpPr txBox="1">
            <a:spLocks noChangeArrowheads="1"/>
          </p:cNvSpPr>
          <p:nvPr/>
        </p:nvSpPr>
        <p:spPr bwMode="auto">
          <a:xfrm>
            <a:off x="3733800" y="3789363"/>
            <a:ext cx="1676400" cy="719137"/>
          </a:xfrm>
          <a:prstGeom prst="rect">
            <a:avLst/>
          </a:prstGeom>
          <a:solidFill>
            <a:srgbClr val="FFFFCC"/>
          </a:solidFill>
          <a:ln w="9525">
            <a:solidFill>
              <a:schemeClr val="tx1"/>
            </a:solidFill>
            <a:miter lim="800000"/>
          </a:ln>
          <a:effectLst>
            <a:outerShdw dist="107763" dir="2700000" algn="ctr" rotWithShape="0">
              <a:srgbClr val="808080"/>
            </a:outerShdw>
          </a:effectLst>
        </p:spPr>
        <p:txBody>
          <a:bodyPr lIns="0" tIns="0" rIns="0" bIns="0" anchor="ctr" anchorCtr="0"/>
          <a:lstStyle/>
          <a:p>
            <a:pPr algn="ctr" eaLnBrk="0" hangingPunct="0">
              <a:spcBef>
                <a:spcPct val="0"/>
              </a:spcBef>
              <a:buClrTx/>
              <a:buSzTx/>
              <a:buFontTx/>
              <a:buNone/>
            </a:pPr>
            <a:r>
              <a:rPr kumimoji="0" lang="zh-CN" altLang="en-US" sz="2000" dirty="0">
                <a:solidFill>
                  <a:schemeClr val="hlink"/>
                </a:solidFill>
                <a:latin typeface="Times New Roman" panose="02020603050405020304" charset="0"/>
              </a:rPr>
              <a:t>实施和运行</a:t>
            </a:r>
            <a:endParaRPr kumimoji="0" lang="zh-CN" altLang="en-US" sz="2000" dirty="0">
              <a:solidFill>
                <a:schemeClr val="hlink"/>
              </a:solidFill>
              <a:latin typeface="Times New Roman" panose="02020603050405020304" charset="0"/>
            </a:endParaRPr>
          </a:p>
        </p:txBody>
      </p:sp>
      <p:sp>
        <p:nvSpPr>
          <p:cNvPr id="161810" name="Line 18"/>
          <p:cNvSpPr>
            <a:spLocks noChangeShapeType="1"/>
          </p:cNvSpPr>
          <p:nvPr/>
        </p:nvSpPr>
        <p:spPr bwMode="auto">
          <a:xfrm flipH="1">
            <a:off x="5486400" y="4343400"/>
            <a:ext cx="696913" cy="0"/>
          </a:xfrm>
          <a:prstGeom prst="line">
            <a:avLst/>
          </a:prstGeom>
          <a:noFill/>
          <a:ln w="9525">
            <a:solidFill>
              <a:schemeClr val="tx1"/>
            </a:solidFill>
            <a:round/>
            <a:tailEnd type="triangle" w="med" len="med"/>
          </a:ln>
        </p:spPr>
        <p:txBody>
          <a:bodyPr/>
          <a:lstStyle/>
          <a:p>
            <a:endParaRPr lang="zh-CN" altLang="en-US"/>
          </a:p>
        </p:txBody>
      </p:sp>
      <p:sp>
        <p:nvSpPr>
          <p:cNvPr id="161800" name="Text Box 8"/>
          <p:cNvSpPr txBox="1">
            <a:spLocks noChangeArrowheads="1"/>
          </p:cNvSpPr>
          <p:nvPr/>
        </p:nvSpPr>
        <p:spPr bwMode="auto">
          <a:xfrm>
            <a:off x="6248400" y="3657600"/>
            <a:ext cx="1905000" cy="381000"/>
          </a:xfrm>
          <a:prstGeom prst="rect">
            <a:avLst/>
          </a:prstGeom>
          <a:solidFill>
            <a:srgbClr val="336600"/>
          </a:solidFill>
          <a:ln w="9525">
            <a:solidFill>
              <a:schemeClr val="tx1"/>
            </a:solidFill>
            <a:miter lim="800000"/>
          </a:ln>
        </p:spPr>
        <p:txBody>
          <a:bodyPr lIns="0" tIns="0" rIns="0" bIns="0"/>
          <a:lstStyle/>
          <a:p>
            <a:pPr algn="ctr" eaLnBrk="0" hangingPunct="0">
              <a:spcBef>
                <a:spcPct val="0"/>
              </a:spcBef>
              <a:buClrTx/>
              <a:buSzTx/>
              <a:buFontTx/>
              <a:buNone/>
            </a:pPr>
            <a:r>
              <a:rPr lang="zh-CN" altLang="en-US">
                <a:solidFill>
                  <a:srgbClr val="FFFF99"/>
                </a:solidFill>
                <a:latin typeface="楷体_GB2312" pitchFamily="49" charset="-122"/>
                <a:ea typeface="楷体_GB2312" pitchFamily="49" charset="-122"/>
              </a:rPr>
              <a:t>文件</a:t>
            </a:r>
            <a:endParaRPr lang="zh-CN" altLang="en-US">
              <a:solidFill>
                <a:srgbClr val="FFFF99"/>
              </a:solidFill>
              <a:latin typeface="楷体_GB2312" pitchFamily="49" charset="-122"/>
              <a:ea typeface="楷体_GB2312" pitchFamily="49" charset="-122"/>
            </a:endParaRPr>
          </a:p>
        </p:txBody>
      </p:sp>
      <p:sp>
        <p:nvSpPr>
          <p:cNvPr id="351234" name="Rectangle 2"/>
          <p:cNvSpPr>
            <a:spLocks noChangeArrowheads="1"/>
          </p:cNvSpPr>
          <p:nvPr/>
        </p:nvSpPr>
        <p:spPr bwMode="auto">
          <a:xfrm>
            <a:off x="900113" y="549275"/>
            <a:ext cx="3240087" cy="519113"/>
          </a:xfrm>
          <a:prstGeom prst="rect">
            <a:avLst/>
          </a:prstGeom>
          <a:noFill/>
          <a:ln w="9525">
            <a:noFill/>
            <a:miter lim="800000"/>
          </a:ln>
          <a:effectLst/>
        </p:spPr>
        <p:txBody>
          <a:bodyPr lIns="92075" tIns="46038" rIns="92075" bIns="46038">
            <a:spAutoFit/>
          </a:bodyPr>
          <a:lstStyle/>
          <a:p>
            <a:pPr eaLnBrk="0" hangingPunct="0">
              <a:spcBef>
                <a:spcPct val="0"/>
              </a:spcBef>
              <a:buClrTx/>
              <a:buSzTx/>
              <a:buFontTx/>
              <a:buNone/>
            </a:pPr>
            <a:r>
              <a:rPr kumimoji="0" lang="en-US" altLang="zh-CN" sz="2800">
                <a:solidFill>
                  <a:schemeClr val="hlink"/>
                </a:solidFill>
                <a:latin typeface="宋体" panose="02010600030101010101" pitchFamily="2" charset="-122"/>
              </a:rPr>
              <a:t>4.4  </a:t>
            </a:r>
            <a:r>
              <a:rPr kumimoji="0" lang="zh-CN" altLang="en-US" sz="2800">
                <a:solidFill>
                  <a:schemeClr val="hlink"/>
                </a:solidFill>
                <a:latin typeface="宋体" panose="02010600030101010101" pitchFamily="2" charset="-122"/>
              </a:rPr>
              <a:t>实施和运行</a:t>
            </a:r>
            <a:endParaRPr kumimoji="0" lang="zh-CN" altLang="en-US" sz="2800">
              <a:solidFill>
                <a:schemeClr val="hlink"/>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ppt_x"/>
                                          </p:val>
                                        </p:tav>
                                        <p:tav tm="100000">
                                          <p:val>
                                            <p:strVal val="#ppt_x"/>
                                          </p:val>
                                        </p:tav>
                                      </p:tavLst>
                                    </p:anim>
                                    <p:anim calcmode="lin" valueType="num">
                                      <p:cBhvr additive="base">
                                        <p:cTn id="8" dur="500" fill="hold"/>
                                        <p:tgtEl>
                                          <p:spTgt spid="1617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lase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61805"/>
                                        </p:tgtEl>
                                        <p:attrNameLst>
                                          <p:attrName>style.visibility</p:attrName>
                                        </p:attrNameLst>
                                      </p:cBhvr>
                                      <p:to>
                                        <p:strVal val="visible"/>
                                      </p:to>
                                    </p:set>
                                    <p:anim calcmode="lin" valueType="num">
                                      <p:cBhvr additive="base">
                                        <p:cTn id="13" dur="500" fill="hold"/>
                                        <p:tgtEl>
                                          <p:spTgt spid="161805"/>
                                        </p:tgtEl>
                                        <p:attrNameLst>
                                          <p:attrName>ppt_x</p:attrName>
                                        </p:attrNameLst>
                                      </p:cBhvr>
                                      <p:tavLst>
                                        <p:tav tm="0">
                                          <p:val>
                                            <p:strVal val="#ppt_x"/>
                                          </p:val>
                                        </p:tav>
                                        <p:tav tm="100000">
                                          <p:val>
                                            <p:strVal val="#ppt_x"/>
                                          </p:val>
                                        </p:tav>
                                      </p:tavLst>
                                    </p:anim>
                                    <p:anim calcmode="lin" valueType="num">
                                      <p:cBhvr additive="base">
                                        <p:cTn id="14" dur="500" fill="hold"/>
                                        <p:tgtEl>
                                          <p:spTgt spid="1618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las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1807"/>
                                        </p:tgtEl>
                                        <p:attrNameLst>
                                          <p:attrName>style.visibility</p:attrName>
                                        </p:attrNameLst>
                                      </p:cBhvr>
                                      <p:to>
                                        <p:strVal val="visible"/>
                                      </p:to>
                                    </p:set>
                                    <p:anim calcmode="lin" valueType="num">
                                      <p:cBhvr additive="base">
                                        <p:cTn id="19" dur="500" fill="hold"/>
                                        <p:tgtEl>
                                          <p:spTgt spid="161807"/>
                                        </p:tgtEl>
                                        <p:attrNameLst>
                                          <p:attrName>ppt_x</p:attrName>
                                        </p:attrNameLst>
                                      </p:cBhvr>
                                      <p:tavLst>
                                        <p:tav tm="0">
                                          <p:val>
                                            <p:strVal val="#ppt_x"/>
                                          </p:val>
                                        </p:tav>
                                        <p:tav tm="100000">
                                          <p:val>
                                            <p:strVal val="#ppt_x"/>
                                          </p:val>
                                        </p:tav>
                                      </p:tavLst>
                                    </p:anim>
                                    <p:anim calcmode="lin" valueType="num">
                                      <p:cBhvr additive="base">
                                        <p:cTn id="20" dur="500" fill="hold"/>
                                        <p:tgtEl>
                                          <p:spTgt spid="16180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las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1808"/>
                                        </p:tgtEl>
                                        <p:attrNameLst>
                                          <p:attrName>style.visibility</p:attrName>
                                        </p:attrNameLst>
                                      </p:cBhvr>
                                      <p:to>
                                        <p:strVal val="visible"/>
                                      </p:to>
                                    </p:set>
                                    <p:anim calcmode="lin" valueType="num">
                                      <p:cBhvr additive="base">
                                        <p:cTn id="25" dur="500" fill="hold"/>
                                        <p:tgtEl>
                                          <p:spTgt spid="161808"/>
                                        </p:tgtEl>
                                        <p:attrNameLst>
                                          <p:attrName>ppt_x</p:attrName>
                                        </p:attrNameLst>
                                      </p:cBhvr>
                                      <p:tavLst>
                                        <p:tav tm="0">
                                          <p:val>
                                            <p:strVal val="#ppt_x"/>
                                          </p:val>
                                        </p:tav>
                                        <p:tav tm="100000">
                                          <p:val>
                                            <p:strVal val="#ppt_x"/>
                                          </p:val>
                                        </p:tav>
                                      </p:tavLst>
                                    </p:anim>
                                    <p:anim calcmode="lin" valueType="num">
                                      <p:cBhvr additive="base">
                                        <p:cTn id="26" dur="500" fill="hold"/>
                                        <p:tgtEl>
                                          <p:spTgt spid="1618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laser.wav"/>
                                        </p:tgtEl>
                                      </p:cMediaNode>
                                    </p:audio>
                                  </p:subTnLst>
                                </p:cTn>
                              </p:par>
                            </p:childTnLst>
                          </p:cTn>
                        </p:par>
                        <p:par>
                          <p:cTn id="27" fill="hold">
                            <p:stCondLst>
                              <p:cond delay="500"/>
                            </p:stCondLst>
                            <p:childTnLst>
                              <p:par>
                                <p:cTn id="28" presetID="3" presetClass="entr" presetSubtype="10" fill="hold" grpId="0" nodeType="afterEffect">
                                  <p:stCondLst>
                                    <p:cond delay="700"/>
                                  </p:stCondLst>
                                  <p:childTnLst>
                                    <p:set>
                                      <p:cBhvr>
                                        <p:cTn id="29" dur="1" fill="hold">
                                          <p:stCondLst>
                                            <p:cond delay="0"/>
                                          </p:stCondLst>
                                        </p:cTn>
                                        <p:tgtEl>
                                          <p:spTgt spid="161801"/>
                                        </p:tgtEl>
                                        <p:attrNameLst>
                                          <p:attrName>style.visibility</p:attrName>
                                        </p:attrNameLst>
                                      </p:cBhvr>
                                      <p:to>
                                        <p:strVal val="visible"/>
                                      </p:to>
                                    </p:set>
                                    <p:animEffect transition="in" filter="blinds(horizontal)">
                                      <p:cBhvr>
                                        <p:cTn id="30" dur="500"/>
                                        <p:tgtEl>
                                          <p:spTgt spid="161801"/>
                                        </p:tgtEl>
                                      </p:cBhvr>
                                    </p:animEffect>
                                  </p:childTnLst>
                                </p:cTn>
                              </p:par>
                            </p:childTnLst>
                          </p:cTn>
                        </p:par>
                        <p:par>
                          <p:cTn id="31" fill="hold">
                            <p:stCondLst>
                              <p:cond delay="1700"/>
                            </p:stCondLst>
                            <p:childTnLst>
                              <p:par>
                                <p:cTn id="32" presetID="3" presetClass="entr" presetSubtype="10" fill="hold" grpId="0" nodeType="afterEffect">
                                  <p:stCondLst>
                                    <p:cond delay="700"/>
                                  </p:stCondLst>
                                  <p:childTnLst>
                                    <p:set>
                                      <p:cBhvr>
                                        <p:cTn id="33" dur="1" fill="hold">
                                          <p:stCondLst>
                                            <p:cond delay="0"/>
                                          </p:stCondLst>
                                        </p:cTn>
                                        <p:tgtEl>
                                          <p:spTgt spid="161806"/>
                                        </p:tgtEl>
                                        <p:attrNameLst>
                                          <p:attrName>style.visibility</p:attrName>
                                        </p:attrNameLst>
                                      </p:cBhvr>
                                      <p:to>
                                        <p:strVal val="visible"/>
                                      </p:to>
                                    </p:set>
                                    <p:animEffect transition="in" filter="blinds(horizontal)">
                                      <p:cBhvr>
                                        <p:cTn id="34" dur="500"/>
                                        <p:tgtEl>
                                          <p:spTgt spid="16180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1796"/>
                                        </p:tgtEl>
                                        <p:attrNameLst>
                                          <p:attrName>style.visibility</p:attrName>
                                        </p:attrNameLst>
                                      </p:cBhvr>
                                      <p:to>
                                        <p:strVal val="visible"/>
                                      </p:to>
                                    </p:set>
                                    <p:anim calcmode="lin" valueType="num">
                                      <p:cBhvr additive="base">
                                        <p:cTn id="39" dur="500" fill="hold"/>
                                        <p:tgtEl>
                                          <p:spTgt spid="161796"/>
                                        </p:tgtEl>
                                        <p:attrNameLst>
                                          <p:attrName>ppt_x</p:attrName>
                                        </p:attrNameLst>
                                      </p:cBhvr>
                                      <p:tavLst>
                                        <p:tav tm="0">
                                          <p:val>
                                            <p:strVal val="0-#ppt_w/2"/>
                                          </p:val>
                                        </p:tav>
                                        <p:tav tm="100000">
                                          <p:val>
                                            <p:strVal val="#ppt_x"/>
                                          </p:val>
                                        </p:tav>
                                      </p:tavLst>
                                    </p:anim>
                                    <p:anim calcmode="lin" valueType="num">
                                      <p:cBhvr additive="base">
                                        <p:cTn id="40" dur="500" fill="hold"/>
                                        <p:tgtEl>
                                          <p:spTgt spid="16179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3" presetClass="entr" presetSubtype="10" fill="hold" grpId="0" nodeType="afterEffect">
                                  <p:stCondLst>
                                    <p:cond delay="700"/>
                                  </p:stCondLst>
                                  <p:childTnLst>
                                    <p:set>
                                      <p:cBhvr>
                                        <p:cTn id="43" dur="1" fill="hold">
                                          <p:stCondLst>
                                            <p:cond delay="0"/>
                                          </p:stCondLst>
                                        </p:cTn>
                                        <p:tgtEl>
                                          <p:spTgt spid="161803"/>
                                        </p:tgtEl>
                                        <p:attrNameLst>
                                          <p:attrName>style.visibility</p:attrName>
                                        </p:attrNameLst>
                                      </p:cBhvr>
                                      <p:to>
                                        <p:strVal val="visible"/>
                                      </p:to>
                                    </p:set>
                                    <p:animEffect transition="in" filter="blinds(horizontal)">
                                      <p:cBhvr>
                                        <p:cTn id="44" dur="500"/>
                                        <p:tgtEl>
                                          <p:spTgt spid="16180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1800"/>
                                        </p:tgtEl>
                                        <p:attrNameLst>
                                          <p:attrName>style.visibility</p:attrName>
                                        </p:attrNameLst>
                                      </p:cBhvr>
                                      <p:to>
                                        <p:strVal val="visible"/>
                                      </p:to>
                                    </p:set>
                                    <p:anim calcmode="lin" valueType="num">
                                      <p:cBhvr additive="base">
                                        <p:cTn id="49" dur="500" fill="hold"/>
                                        <p:tgtEl>
                                          <p:spTgt spid="161800"/>
                                        </p:tgtEl>
                                        <p:attrNameLst>
                                          <p:attrName>ppt_x</p:attrName>
                                        </p:attrNameLst>
                                      </p:cBhvr>
                                      <p:tavLst>
                                        <p:tav tm="0">
                                          <p:val>
                                            <p:strVal val="1+#ppt_w/2"/>
                                          </p:val>
                                        </p:tav>
                                        <p:tav tm="100000">
                                          <p:val>
                                            <p:strVal val="#ppt_x"/>
                                          </p:val>
                                        </p:tav>
                                      </p:tavLst>
                                    </p:anim>
                                    <p:anim calcmode="lin" valueType="num">
                                      <p:cBhvr additive="base">
                                        <p:cTn id="50" dur="500" fill="hold"/>
                                        <p:tgtEl>
                                          <p:spTgt spid="1618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projctor.wav"/>
                                        </p:tgtEl>
                                      </p:cMediaNode>
                                    </p:audio>
                                  </p:subTnLst>
                                </p:cTn>
                              </p:par>
                            </p:childTnLst>
                          </p:cTn>
                        </p:par>
                        <p:par>
                          <p:cTn id="51" fill="hold">
                            <p:stCondLst>
                              <p:cond delay="500"/>
                            </p:stCondLst>
                            <p:childTnLst>
                              <p:par>
                                <p:cTn id="52" presetID="3" presetClass="entr" presetSubtype="10" fill="hold" grpId="0" nodeType="afterEffect">
                                  <p:stCondLst>
                                    <p:cond delay="700"/>
                                  </p:stCondLst>
                                  <p:childTnLst>
                                    <p:set>
                                      <p:cBhvr>
                                        <p:cTn id="53" dur="1" fill="hold">
                                          <p:stCondLst>
                                            <p:cond delay="0"/>
                                          </p:stCondLst>
                                        </p:cTn>
                                        <p:tgtEl>
                                          <p:spTgt spid="161804"/>
                                        </p:tgtEl>
                                        <p:attrNameLst>
                                          <p:attrName>style.visibility</p:attrName>
                                        </p:attrNameLst>
                                      </p:cBhvr>
                                      <p:to>
                                        <p:strVal val="visible"/>
                                      </p:to>
                                    </p:set>
                                    <p:animEffect transition="in" filter="blinds(horizontal)">
                                      <p:cBhvr>
                                        <p:cTn id="54" dur="500"/>
                                        <p:tgtEl>
                                          <p:spTgt spid="161804"/>
                                        </p:tgtEl>
                                      </p:cBhvr>
                                    </p:animEffect>
                                  </p:childTnLst>
                                </p:cTn>
                              </p:par>
                            </p:childTnLst>
                          </p:cTn>
                        </p:par>
                        <p:par>
                          <p:cTn id="55" fill="hold">
                            <p:stCondLst>
                              <p:cond delay="1700"/>
                            </p:stCondLst>
                            <p:childTnLst>
                              <p:par>
                                <p:cTn id="56" presetID="3" presetClass="entr" presetSubtype="10" fill="hold" grpId="0" nodeType="afterEffect">
                                  <p:stCondLst>
                                    <p:cond delay="700"/>
                                  </p:stCondLst>
                                  <p:childTnLst>
                                    <p:set>
                                      <p:cBhvr>
                                        <p:cTn id="57" dur="1" fill="hold">
                                          <p:stCondLst>
                                            <p:cond delay="0"/>
                                          </p:stCondLst>
                                        </p:cTn>
                                        <p:tgtEl>
                                          <p:spTgt spid="161810"/>
                                        </p:tgtEl>
                                        <p:attrNameLst>
                                          <p:attrName>style.visibility</p:attrName>
                                        </p:attrNameLst>
                                      </p:cBhvr>
                                      <p:to>
                                        <p:strVal val="visible"/>
                                      </p:to>
                                    </p:set>
                                    <p:animEffect transition="in" filter="blinds(horizontal)">
                                      <p:cBhvr>
                                        <p:cTn id="58" dur="500"/>
                                        <p:tgtEl>
                                          <p:spTgt spid="16181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1798"/>
                                        </p:tgtEl>
                                        <p:attrNameLst>
                                          <p:attrName>style.visibility</p:attrName>
                                        </p:attrNameLst>
                                      </p:cBhvr>
                                      <p:to>
                                        <p:strVal val="visible"/>
                                      </p:to>
                                    </p:set>
                                    <p:anim calcmode="lin" valueType="num">
                                      <p:cBhvr additive="base">
                                        <p:cTn id="63" dur="500" fill="hold"/>
                                        <p:tgtEl>
                                          <p:spTgt spid="161798"/>
                                        </p:tgtEl>
                                        <p:attrNameLst>
                                          <p:attrName>ppt_x</p:attrName>
                                        </p:attrNameLst>
                                      </p:cBhvr>
                                      <p:tavLst>
                                        <p:tav tm="0">
                                          <p:val>
                                            <p:strVal val="#ppt_x"/>
                                          </p:val>
                                        </p:tav>
                                        <p:tav tm="100000">
                                          <p:val>
                                            <p:strVal val="#ppt_x"/>
                                          </p:val>
                                        </p:tav>
                                      </p:tavLst>
                                    </p:anim>
                                    <p:anim calcmode="lin" valueType="num">
                                      <p:cBhvr additive="base">
                                        <p:cTn id="64" dur="500" fill="hold"/>
                                        <p:tgtEl>
                                          <p:spTgt spid="161798"/>
                                        </p:tgtEl>
                                        <p:attrNameLst>
                                          <p:attrName>ppt_y</p:attrName>
                                        </p:attrNameLst>
                                      </p:cBhvr>
                                      <p:tavLst>
                                        <p:tav tm="0">
                                          <p:val>
                                            <p:strVal val="1+#ppt_h/2"/>
                                          </p:val>
                                        </p:tav>
                                        <p:tav tm="100000">
                                          <p:val>
                                            <p:strVal val="#ppt_y"/>
                                          </p:val>
                                        </p:tav>
                                      </p:tavLst>
                                    </p:anim>
                                  </p:childTnLst>
                                  <p:subTnLst>
                                    <p:cmd type="evt" cmd="onstopaudio">
                                      <p:cBhvr>
                                        <p:cTn display="0" masterRel="sameClick">
                                          <p:stCondLst>
                                            <p:cond evt="begin" delay="0">
                                              <p:tn val="61"/>
                                            </p:cond>
                                          </p:stCondLst>
                                        </p:cTn>
                                        <p:tgtEl>
                                          <p:sldTgt/>
                                        </p:tgtEl>
                                      </p:cBhvr>
                                    </p:cmd>
                                  </p:subTnLst>
                                </p:cTn>
                              </p:par>
                            </p:childTnLst>
                          </p:cTn>
                        </p:par>
                        <p:par>
                          <p:cTn id="65" fill="hold">
                            <p:stCondLst>
                              <p:cond delay="500"/>
                            </p:stCondLst>
                            <p:childTnLst>
                              <p:par>
                                <p:cTn id="66" presetID="3" presetClass="entr" presetSubtype="10" fill="hold" grpId="0" nodeType="afterEffect">
                                  <p:stCondLst>
                                    <p:cond delay="700"/>
                                  </p:stCondLst>
                                  <p:childTnLst>
                                    <p:set>
                                      <p:cBhvr>
                                        <p:cTn id="67" dur="1" fill="hold">
                                          <p:stCondLst>
                                            <p:cond delay="0"/>
                                          </p:stCondLst>
                                        </p:cTn>
                                        <p:tgtEl>
                                          <p:spTgt spid="161802"/>
                                        </p:tgtEl>
                                        <p:attrNameLst>
                                          <p:attrName>style.visibility</p:attrName>
                                        </p:attrNameLst>
                                      </p:cBhvr>
                                      <p:to>
                                        <p:strVal val="visible"/>
                                      </p:to>
                                    </p:set>
                                    <p:animEffect transition="in" filter="blinds(horizontal)">
                                      <p:cBhvr>
                                        <p:cTn id="68" dur="500"/>
                                        <p:tgtEl>
                                          <p:spTgt spid="161802"/>
                                        </p:tgtEl>
                                      </p:cBhvr>
                                    </p:animEffect>
                                  </p:childTnLst>
                                </p:cTn>
                              </p:par>
                            </p:childTnLst>
                          </p:cTn>
                        </p:par>
                        <p:par>
                          <p:cTn id="69" fill="hold">
                            <p:stCondLst>
                              <p:cond delay="1700"/>
                            </p:stCondLst>
                            <p:childTnLst>
                              <p:par>
                                <p:cTn id="70" presetID="3" presetClass="entr" presetSubtype="10" fill="hold" grpId="0" nodeType="afterEffect">
                                  <p:stCondLst>
                                    <p:cond delay="700"/>
                                  </p:stCondLst>
                                  <p:childTnLst>
                                    <p:set>
                                      <p:cBhvr>
                                        <p:cTn id="71" dur="1" fill="hold">
                                          <p:stCondLst>
                                            <p:cond delay="0"/>
                                          </p:stCondLst>
                                        </p:cTn>
                                        <p:tgtEl>
                                          <p:spTgt spid="161809"/>
                                        </p:tgtEl>
                                        <p:attrNameLst>
                                          <p:attrName>style.visibility</p:attrName>
                                        </p:attrNameLst>
                                      </p:cBhvr>
                                      <p:to>
                                        <p:strVal val="visible"/>
                                      </p:to>
                                    </p:set>
                                    <p:animEffect transition="in" filter="blinds(horizontal)">
                                      <p:cBhvr>
                                        <p:cTn id="72" dur="500"/>
                                        <p:tgtEl>
                                          <p:spTgt spid="161809"/>
                                        </p:tgtEl>
                                      </p:cBhvr>
                                    </p:animEffect>
                                  </p:childTnLst>
                                </p:cTn>
                              </p:par>
                            </p:childTnLst>
                          </p:cTn>
                        </p:par>
                        <p:par>
                          <p:cTn id="73" fill="hold">
                            <p:stCondLst>
                              <p:cond delay="2900"/>
                            </p:stCondLst>
                            <p:childTnLst>
                              <p:par>
                                <p:cTn id="74" presetID="19" presetClass="entr" presetSubtype="10" fill="hold" grpId="0" nodeType="afterEffect">
                                  <p:stCondLst>
                                    <p:cond delay="600"/>
                                  </p:stCondLst>
                                  <p:childTnLst>
                                    <p:set>
                                      <p:cBhvr>
                                        <p:cTn id="75" dur="1" fill="hold">
                                          <p:stCondLst>
                                            <p:cond delay="0"/>
                                          </p:stCondLst>
                                        </p:cTn>
                                        <p:tgtEl>
                                          <p:spTgt spid="161799"/>
                                        </p:tgtEl>
                                        <p:attrNameLst>
                                          <p:attrName>style.visibility</p:attrName>
                                        </p:attrNameLst>
                                      </p:cBhvr>
                                      <p:to>
                                        <p:strVal val="visible"/>
                                      </p:to>
                                    </p:set>
                                    <p:anim calcmode="lin" valueType="num">
                                      <p:cBhvr>
                                        <p:cTn id="76" dur="5000" fill="hold"/>
                                        <p:tgtEl>
                                          <p:spTgt spid="161799"/>
                                        </p:tgtEl>
                                        <p:attrNameLst>
                                          <p:attrName>ppt_w</p:attrName>
                                        </p:attrNameLst>
                                      </p:cBhvr>
                                      <p:tavLst>
                                        <p:tav tm="0" fmla="#ppt_w*sin(2.5*pi*$)">
                                          <p:val>
                                            <p:fltVal val="0"/>
                                          </p:val>
                                        </p:tav>
                                        <p:tav tm="100000">
                                          <p:val>
                                            <p:fltVal val="1"/>
                                          </p:val>
                                        </p:tav>
                                      </p:tavLst>
                                    </p:anim>
                                    <p:anim calcmode="lin" valueType="num">
                                      <p:cBhvr>
                                        <p:cTn id="77" dur="5000" fill="hold"/>
                                        <p:tgtEl>
                                          <p:spTgt spid="1617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801" grpId="0" animBg="1"/>
      <p:bldP spid="161802" grpId="0" animBg="1"/>
      <p:bldP spid="161803" grpId="0" animBg="1"/>
      <p:bldP spid="161804" grpId="0" animBg="1"/>
      <p:bldP spid="161805" grpId="0" animBg="1" autoUpdateAnimBg="0"/>
      <p:bldP spid="161806" grpId="0" animBg="1"/>
      <p:bldP spid="161807" grpId="0" animBg="1" autoUpdateAnimBg="0"/>
      <p:bldP spid="161808" grpId="0" animBg="1" autoUpdateAnimBg="0"/>
      <p:bldP spid="161809" grpId="0" animBg="1"/>
      <p:bldP spid="161799" grpId="0" animBg="1" autoUpdateAnimBg="0"/>
      <p:bldP spid="161810" grpId="0" animBg="1"/>
      <p:bldP spid="161800"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3850" y="333375"/>
            <a:ext cx="8496300" cy="6096000"/>
          </a:xfrm>
        </p:spPr>
        <p:txBody>
          <a:bodyPr/>
          <a:lstStyle/>
          <a:p>
            <a:pPr marL="0" indent="0">
              <a:lnSpc>
                <a:spcPct val="90000"/>
              </a:lnSpc>
              <a:buFont typeface="Wingdings" panose="05000000000000000000" pitchFamily="2" charset="2"/>
              <a:buNone/>
            </a:pPr>
            <a:r>
              <a:rPr lang="en-US" altLang="zh-CN" sz="2400">
                <a:latin typeface="宋体" panose="02010600030101010101" pitchFamily="2" charset="-122"/>
              </a:rPr>
              <a:t>4.4.1</a:t>
            </a:r>
            <a:r>
              <a:rPr lang="zh-CN" altLang="en-US" sz="2400">
                <a:latin typeface="宋体" panose="02010600030101010101" pitchFamily="2" charset="-122"/>
              </a:rPr>
              <a:t>资源、作用、职责、责任和权限</a:t>
            </a:r>
            <a:endParaRPr lang="zh-CN" altLang="en-US" sz="2400">
              <a:latin typeface="宋体" panose="02010600030101010101" pitchFamily="2" charset="-122"/>
            </a:endParaRPr>
          </a:p>
          <a:p>
            <a:pPr marL="0" indent="0">
              <a:lnSpc>
                <a:spcPct val="130000"/>
              </a:lnSpc>
              <a:buFont typeface="Wingdings" panose="05000000000000000000" pitchFamily="2" charset="2"/>
              <a:buNone/>
            </a:pPr>
            <a:r>
              <a:rPr lang="zh-CN" altLang="en-US" sz="2400">
                <a:latin typeface="宋体" panose="02010600030101010101" pitchFamily="2" charset="-122"/>
              </a:rPr>
              <a:t>最高管理者应对职业健康安全和职业健康安全管理体系承担最终责任。 </a:t>
            </a:r>
            <a:r>
              <a:rPr lang="en-US" altLang="zh-CN" sz="2400">
                <a:latin typeface="宋体" panose="02010600030101010101" pitchFamily="2" charset="-122"/>
              </a:rPr>
              <a:t>(</a:t>
            </a:r>
            <a:r>
              <a:rPr lang="zh-CN" altLang="zh-CN" sz="2400">
                <a:latin typeface="宋体" panose="02010600030101010101" pitchFamily="2" charset="-122"/>
              </a:rPr>
              <a:t>“责任”， 意指最终的“职责” ，涉及到事情未做、工作未开展或者未实现目标而需承担责任的人员。）</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最高管理者应通过以下方式证实其承诺：</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a) </a:t>
            </a:r>
            <a:r>
              <a:rPr lang="zh-CN" altLang="en-US" sz="2400">
                <a:latin typeface="宋体" panose="02010600030101010101" pitchFamily="2" charset="-122"/>
              </a:rPr>
              <a:t>确保为建立、实施、保持和改进职业健康安全管理体系提供必要的资源。</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注</a:t>
            </a:r>
            <a:r>
              <a:rPr lang="en-US" altLang="zh-CN" sz="2400">
                <a:latin typeface="宋体" panose="02010600030101010101" pitchFamily="2" charset="-122"/>
              </a:rPr>
              <a:t>1</a:t>
            </a:r>
            <a:r>
              <a:rPr lang="zh-CN" altLang="en-US" sz="2400">
                <a:latin typeface="宋体" panose="02010600030101010101" pitchFamily="2" charset="-122"/>
              </a:rPr>
              <a:t>：资源包括人力资源和专项技能、组织基础设施、技术和财力资源。</a:t>
            </a:r>
            <a:endParaRPr lang="zh-CN" altLang="en-US" sz="2400">
              <a:latin typeface="宋体" panose="02010600030101010101" pitchFamily="2" charset="-122"/>
            </a:endParaRPr>
          </a:p>
          <a:p>
            <a:pPr marL="0" indent="0">
              <a:lnSpc>
                <a:spcPct val="130000"/>
              </a:lnSpc>
            </a:pPr>
            <a:r>
              <a:rPr lang="zh-CN" altLang="en-US" sz="2400">
                <a:latin typeface="宋体" panose="02010600030101010101" pitchFamily="2" charset="-122"/>
              </a:rPr>
              <a:t> </a:t>
            </a:r>
            <a:r>
              <a:rPr lang="en-US" altLang="zh-CN" sz="2400">
                <a:latin typeface="宋体" panose="02010600030101010101" pitchFamily="2" charset="-122"/>
              </a:rPr>
              <a:t>b) </a:t>
            </a:r>
            <a:r>
              <a:rPr lang="zh-CN" altLang="en-US" sz="2400">
                <a:latin typeface="宋体" panose="02010600030101010101" pitchFamily="2" charset="-122"/>
              </a:rPr>
              <a:t>明确作用、分配职责和责任、授予权力以提供有效的职业健康安全管理；作用、职责、责任和权限应形成文件和予以沟通。</a:t>
            </a:r>
            <a:r>
              <a:rPr lang="en-US" altLang="zh-CN" sz="2400">
                <a:latin typeface="宋体" panose="02010600030101010101" pitchFamily="2" charset="-122"/>
              </a:rPr>
              <a:t>(</a:t>
            </a:r>
            <a:r>
              <a:rPr lang="zh-CN" altLang="zh-CN" sz="2400">
                <a:latin typeface="宋体" panose="02010600030101010101" pitchFamily="2" charset="-122"/>
              </a:rPr>
              <a:t>明确澄清为最高管理者的职责</a:t>
            </a:r>
            <a:r>
              <a:rPr lang="en-US" altLang="zh-CN" sz="2400">
                <a:latin typeface="宋体" panose="02010600030101010101" pitchFamily="2" charset="-122"/>
              </a:rPr>
              <a:t>)</a:t>
            </a:r>
            <a:endParaRPr lang="en-US" altLang="zh-CN" sz="2400">
              <a:latin typeface="宋体" panose="02010600030101010101" pitchFamily="2" charset="-122"/>
            </a:endParaRPr>
          </a:p>
          <a:p>
            <a:pPr marL="0" indent="0">
              <a:lnSpc>
                <a:spcPct val="80000"/>
              </a:lnSpc>
              <a:buFont typeface="Wingdings" panose="05000000000000000000" pitchFamily="2" charset="2"/>
              <a:buNone/>
            </a:pPr>
            <a:r>
              <a:rPr lang="en-US" altLang="zh-CN" sz="2400">
                <a:latin typeface="宋体" panose="02010600030101010101" pitchFamily="2" charset="-122"/>
              </a:rPr>
              <a:t>    </a:t>
            </a:r>
            <a:endParaRPr lang="en-US" altLang="zh-CN" sz="24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body" idx="1"/>
          </p:nvPr>
        </p:nvSpPr>
        <p:spPr>
          <a:xfrm>
            <a:off x="323850" y="333375"/>
            <a:ext cx="8496300" cy="6191250"/>
          </a:xfrm>
        </p:spPr>
        <p:txBody>
          <a:bodyPr/>
          <a:lstStyle/>
          <a:p>
            <a:pPr marL="0" indent="0">
              <a:lnSpc>
                <a:spcPct val="140000"/>
              </a:lnSpc>
            </a:pPr>
            <a:r>
              <a:rPr lang="zh-CN" altLang="en-US" sz="2800">
                <a:latin typeface="宋体" panose="02010600030101010101" pitchFamily="2" charset="-122"/>
              </a:rPr>
              <a:t>组织应任命最高管理者中的成员，承担特定的职业健康安全职责，无论他（他们）是否还负有其他方面的职责，应明确界定如下作用和权限：</a:t>
            </a:r>
            <a:endParaRPr lang="zh-CN" altLang="en-US" sz="2800">
              <a:latin typeface="宋体" panose="02010600030101010101" pitchFamily="2" charset="-122"/>
            </a:endParaRPr>
          </a:p>
          <a:p>
            <a:pPr marL="0" indent="0">
              <a:lnSpc>
                <a:spcPct val="140000"/>
              </a:lnSpc>
            </a:pPr>
            <a:r>
              <a:rPr lang="en-US" altLang="zh-CN" sz="2800">
                <a:latin typeface="宋体" panose="02010600030101010101" pitchFamily="2" charset="-122"/>
              </a:rPr>
              <a:t>a) </a:t>
            </a:r>
            <a:r>
              <a:rPr lang="zh-CN" altLang="en-US" sz="2800">
                <a:latin typeface="宋体" panose="02010600030101010101" pitchFamily="2" charset="-122"/>
              </a:rPr>
              <a:t>确保按本标准建立、实施和保持职业健康安全管理体系；</a:t>
            </a:r>
            <a:endParaRPr lang="zh-CN" altLang="en-US" sz="2800">
              <a:latin typeface="宋体" panose="02010600030101010101" pitchFamily="2" charset="-122"/>
            </a:endParaRPr>
          </a:p>
          <a:p>
            <a:pPr marL="0" indent="0">
              <a:lnSpc>
                <a:spcPct val="140000"/>
              </a:lnSpc>
            </a:pPr>
            <a:r>
              <a:rPr lang="en-US" altLang="zh-CN" sz="2800">
                <a:latin typeface="宋体" panose="02010600030101010101" pitchFamily="2" charset="-122"/>
              </a:rPr>
              <a:t>b) </a:t>
            </a:r>
            <a:r>
              <a:rPr lang="zh-CN" altLang="en-US" sz="2800">
                <a:latin typeface="宋体" panose="02010600030101010101" pitchFamily="2" charset="-122"/>
              </a:rPr>
              <a:t>确保向最高管理者提交职业健康安全管理体系绩效报告，以供评审，并为改进职业健康安全管理体系提供依据。</a:t>
            </a:r>
            <a:endParaRPr lang="zh-CN" altLang="en-US" sz="2800">
              <a:latin typeface="宋体" panose="02010600030101010101" pitchFamily="2" charset="-122"/>
            </a:endParaRPr>
          </a:p>
          <a:p>
            <a:pPr marL="0" indent="0">
              <a:lnSpc>
                <a:spcPct val="140000"/>
              </a:lnSpc>
              <a:buFont typeface="Wingdings" panose="05000000000000000000" pitchFamily="2" charset="2"/>
              <a:buNone/>
            </a:pPr>
            <a:endParaRPr lang="zh-CN" altLang="en-US" sz="2400">
              <a:latin typeface="宋体" panose="02010600030101010101" pitchFamily="2" charset="-122"/>
            </a:endParaRPr>
          </a:p>
          <a:p>
            <a:pPr marL="0" indent="0">
              <a:lnSpc>
                <a:spcPct val="125000"/>
              </a:lnSpc>
              <a:buFont typeface="Wingdings" panose="05000000000000000000" pitchFamily="2" charset="2"/>
              <a:buNone/>
            </a:pPr>
            <a:r>
              <a:rPr lang="zh-CN" altLang="en-US" sz="2400"/>
              <a:t>   </a:t>
            </a:r>
            <a:endParaRPr lang="zh-CN" altLang="en-US" sz="2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body" idx="1"/>
          </p:nvPr>
        </p:nvSpPr>
        <p:spPr>
          <a:xfrm>
            <a:off x="323850" y="333375"/>
            <a:ext cx="8496300" cy="5400675"/>
          </a:xfrm>
        </p:spPr>
        <p:txBody>
          <a:bodyPr/>
          <a:lstStyle/>
          <a:p>
            <a:pPr marL="0" indent="0">
              <a:lnSpc>
                <a:spcPct val="120000"/>
              </a:lnSpc>
            </a:pPr>
            <a:r>
              <a:rPr lang="zh-CN" altLang="en-US" sz="2800">
                <a:latin typeface="宋体" panose="02010600030101010101" pitchFamily="2" charset="-122"/>
              </a:rPr>
              <a:t>注</a:t>
            </a:r>
            <a:r>
              <a:rPr lang="en-US" altLang="zh-CN" sz="2800">
                <a:latin typeface="宋体" panose="02010600030101010101" pitchFamily="2" charset="-122"/>
              </a:rPr>
              <a:t>2</a:t>
            </a:r>
            <a:r>
              <a:rPr lang="zh-CN" altLang="en-US" sz="2800">
                <a:latin typeface="宋体" panose="02010600030101010101" pitchFamily="2" charset="-122"/>
              </a:rPr>
              <a:t>：最高管理者中的被任命者（比如大型组织中的董事会或执委员会成员），在仍然保留责任的同时，可将他们的一些任务委派给下属的管理者代表。</a:t>
            </a:r>
            <a:endParaRPr lang="zh-CN" altLang="en-US" sz="2800">
              <a:latin typeface="宋体" panose="02010600030101010101" pitchFamily="2" charset="-122"/>
            </a:endParaRPr>
          </a:p>
          <a:p>
            <a:pPr marL="0" indent="0">
              <a:lnSpc>
                <a:spcPct val="120000"/>
              </a:lnSpc>
            </a:pPr>
            <a:r>
              <a:rPr lang="zh-CN" altLang="en-US" sz="2800">
                <a:latin typeface="宋体" panose="02010600030101010101" pitchFamily="2" charset="-122"/>
              </a:rPr>
              <a:t>最高管理者中的被任命者其身份应对所有在本组织控制下工作的人员公开。</a:t>
            </a:r>
            <a:endParaRPr lang="zh-CN" altLang="en-US" sz="2800">
              <a:latin typeface="宋体" panose="02010600030101010101" pitchFamily="2" charset="-122"/>
            </a:endParaRPr>
          </a:p>
          <a:p>
            <a:pPr marL="0" indent="0">
              <a:lnSpc>
                <a:spcPct val="120000"/>
              </a:lnSpc>
            </a:pPr>
            <a:r>
              <a:rPr lang="zh-CN" altLang="en-US" sz="2800">
                <a:latin typeface="宋体" panose="02010600030101010101" pitchFamily="2" charset="-122"/>
              </a:rPr>
              <a:t>    所有承担管理职责的人员，都应证实其对职业健康安全绩效持续改进的承诺。</a:t>
            </a:r>
            <a:endParaRPr lang="zh-CN" altLang="en-US" sz="2800">
              <a:latin typeface="宋体" panose="02010600030101010101" pitchFamily="2" charset="-122"/>
            </a:endParaRPr>
          </a:p>
          <a:p>
            <a:pPr marL="0" indent="0">
              <a:lnSpc>
                <a:spcPct val="120000"/>
              </a:lnSpc>
            </a:pPr>
            <a:r>
              <a:rPr lang="zh-CN" altLang="en-US" sz="2800">
                <a:latin typeface="宋体" panose="02010600030101010101" pitchFamily="2" charset="-122"/>
              </a:rPr>
              <a:t>    组织应确保工作场所的人员在其能控制的领域承担职业健康安全方面的责任，包括遵守组织适用的职业健康安全要求。</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457200" y="304800"/>
            <a:ext cx="8435975" cy="5788025"/>
          </a:xfrm>
        </p:spPr>
        <p:txBody>
          <a:bodyPr/>
          <a:lstStyle/>
          <a:p>
            <a:pPr marL="0" indent="0" algn="just">
              <a:lnSpc>
                <a:spcPct val="90000"/>
              </a:lnSpc>
              <a:buFont typeface="Wingdings" panose="05000000000000000000" pitchFamily="2" charset="2"/>
              <a:buNone/>
            </a:pPr>
            <a:r>
              <a:rPr lang="en-US" altLang="zh-CN" sz="2800">
                <a:solidFill>
                  <a:srgbClr val="00FF00"/>
                </a:solidFill>
                <a:latin typeface="楷体_GB2312" pitchFamily="49" charset="-122"/>
              </a:rPr>
              <a:t>4.4.1  </a:t>
            </a:r>
            <a:r>
              <a:rPr lang="zh-CN" altLang="en-US" sz="2800">
                <a:solidFill>
                  <a:srgbClr val="00FF00"/>
                </a:solidFill>
                <a:latin typeface="楷体_GB2312" pitchFamily="49" charset="-122"/>
              </a:rPr>
              <a:t>条文</a:t>
            </a:r>
            <a:r>
              <a:rPr lang="zh-CN" altLang="en-US" sz="2800">
                <a:solidFill>
                  <a:srgbClr val="00FF00"/>
                </a:solidFill>
              </a:rPr>
              <a:t>理解</a:t>
            </a:r>
            <a:endParaRPr lang="zh-CN" altLang="en-US" sz="2800">
              <a:latin typeface="楷体_GB2312" pitchFamily="49" charset="-122"/>
            </a:endParaRPr>
          </a:p>
          <a:p>
            <a:pPr marL="0" indent="0" algn="just">
              <a:lnSpc>
                <a:spcPct val="90000"/>
              </a:lnSpc>
              <a:buFont typeface="Wingdings" panose="05000000000000000000" pitchFamily="2" charset="2"/>
              <a:buNone/>
            </a:pPr>
            <a:r>
              <a:rPr lang="zh-CN" altLang="en-US" sz="2400" b="0"/>
              <a:t>        </a:t>
            </a:r>
            <a:endParaRPr lang="zh-CN" altLang="en-US" sz="2400" b="0"/>
          </a:p>
          <a:p>
            <a:pPr marL="0" indent="0" algn="just">
              <a:lnSpc>
                <a:spcPct val="90000"/>
              </a:lnSpc>
              <a:buFont typeface="Wingdings" panose="05000000000000000000" pitchFamily="2" charset="2"/>
              <a:buNone/>
            </a:pPr>
            <a:r>
              <a:rPr lang="en-US" altLang="zh-CN" sz="2400"/>
              <a:t>1</a:t>
            </a:r>
            <a:r>
              <a:rPr lang="zh-CN" altLang="en-US" sz="2400"/>
              <a:t>、规定组织内</a:t>
            </a:r>
            <a:r>
              <a:rPr lang="zh-CN" altLang="en-US" sz="2400">
                <a:solidFill>
                  <a:schemeClr val="accent2"/>
                </a:solidFill>
              </a:rPr>
              <a:t>每一个人员</a:t>
            </a:r>
            <a:r>
              <a:rPr lang="zh-CN" altLang="en-US" sz="2400"/>
              <a:t>的作用，责任职责和权限包括</a:t>
            </a:r>
            <a:r>
              <a:rPr lang="en-US" altLang="zh-CN" sz="2400"/>
              <a:t>:</a:t>
            </a:r>
            <a:r>
              <a:rPr lang="zh-CN" altLang="en-US" sz="2400"/>
              <a:t>文件化，予以传达。</a:t>
            </a:r>
            <a:endParaRPr lang="zh-CN" altLang="en-US" sz="2400"/>
          </a:p>
          <a:p>
            <a:pPr marL="0" indent="0" algn="just">
              <a:lnSpc>
                <a:spcPct val="90000"/>
              </a:lnSpc>
              <a:buFont typeface="Wingdings" panose="05000000000000000000" pitchFamily="2" charset="2"/>
              <a:buNone/>
            </a:pPr>
            <a:r>
              <a:rPr lang="zh-CN" altLang="en-US" sz="2400"/>
              <a:t>      </a:t>
            </a:r>
            <a:r>
              <a:rPr lang="zh-CN" altLang="en-US" sz="2400">
                <a:solidFill>
                  <a:srgbClr val="00FF00"/>
                </a:solidFill>
              </a:rPr>
              <a:t>执行人员</a:t>
            </a:r>
            <a:r>
              <a:rPr lang="en-US" altLang="zh-CN" sz="2400">
                <a:solidFill>
                  <a:srgbClr val="00FF00"/>
                </a:solidFill>
              </a:rPr>
              <a:t>:</a:t>
            </a:r>
            <a:r>
              <a:rPr lang="zh-CN" altLang="en-US" sz="2400">
                <a:solidFill>
                  <a:srgbClr val="00FF00"/>
                </a:solidFill>
              </a:rPr>
              <a:t>操作工人</a:t>
            </a:r>
            <a:endParaRPr lang="zh-CN" altLang="en-US" sz="2400">
              <a:solidFill>
                <a:srgbClr val="00FF00"/>
              </a:solidFill>
            </a:endParaRPr>
          </a:p>
          <a:p>
            <a:pPr marL="0" indent="0" algn="just">
              <a:lnSpc>
                <a:spcPct val="90000"/>
              </a:lnSpc>
              <a:buFont typeface="Wingdings" panose="05000000000000000000" pitchFamily="2" charset="2"/>
              <a:buNone/>
            </a:pPr>
            <a:r>
              <a:rPr lang="zh-CN" altLang="en-US" sz="2400">
                <a:solidFill>
                  <a:srgbClr val="00FF00"/>
                </a:solidFill>
              </a:rPr>
              <a:t>      验证人员</a:t>
            </a:r>
            <a:r>
              <a:rPr lang="en-US" altLang="zh-CN" sz="2400">
                <a:solidFill>
                  <a:srgbClr val="00FF00"/>
                </a:solidFill>
              </a:rPr>
              <a:t>:</a:t>
            </a:r>
            <a:r>
              <a:rPr lang="zh-CN" altLang="en-US" sz="2400">
                <a:solidFill>
                  <a:srgbClr val="00FF00"/>
                </a:solidFill>
              </a:rPr>
              <a:t>内审、检验、校验人员</a:t>
            </a:r>
            <a:endParaRPr lang="zh-CN" altLang="en-US" sz="2400">
              <a:solidFill>
                <a:srgbClr val="00FF00"/>
              </a:solidFill>
            </a:endParaRPr>
          </a:p>
          <a:p>
            <a:pPr marL="0" indent="0" algn="just">
              <a:lnSpc>
                <a:spcPct val="90000"/>
              </a:lnSpc>
              <a:buFont typeface="Wingdings" panose="05000000000000000000" pitchFamily="2" charset="2"/>
              <a:buNone/>
            </a:pPr>
            <a:endParaRPr lang="zh-CN" altLang="en-US" sz="2400">
              <a:solidFill>
                <a:srgbClr val="00FF00"/>
              </a:solidFill>
            </a:endParaRPr>
          </a:p>
          <a:p>
            <a:pPr marL="0" indent="0" algn="just">
              <a:lnSpc>
                <a:spcPct val="90000"/>
              </a:lnSpc>
              <a:buFont typeface="Wingdings" panose="05000000000000000000" pitchFamily="2" charset="2"/>
              <a:buNone/>
            </a:pPr>
            <a:r>
              <a:rPr lang="en-US" altLang="zh-CN" sz="2400"/>
              <a:t>2</a:t>
            </a:r>
            <a:r>
              <a:rPr lang="zh-CN" altLang="en-US" sz="2400"/>
              <a:t>、最终责任由最高管理者承担</a:t>
            </a:r>
            <a:endParaRPr lang="zh-CN" altLang="en-US" sz="2400"/>
          </a:p>
          <a:p>
            <a:pPr marL="0" indent="0" algn="just">
              <a:lnSpc>
                <a:spcPct val="90000"/>
              </a:lnSpc>
              <a:buFont typeface="Wingdings" panose="05000000000000000000" pitchFamily="2" charset="2"/>
              <a:buNone/>
            </a:pPr>
            <a:r>
              <a:rPr lang="en-US" altLang="zh-CN" sz="2400"/>
              <a:t>3</a:t>
            </a:r>
            <a:r>
              <a:rPr lang="zh-CN" altLang="en-US" sz="2400"/>
              <a:t>、提供必要的资源</a:t>
            </a:r>
            <a:endParaRPr lang="zh-CN" altLang="en-US" sz="2400"/>
          </a:p>
          <a:p>
            <a:pPr marL="0" indent="0" algn="just">
              <a:lnSpc>
                <a:spcPct val="90000"/>
              </a:lnSpc>
              <a:buFont typeface="Wingdings" panose="05000000000000000000" pitchFamily="2" charset="2"/>
              <a:buNone/>
            </a:pPr>
            <a:r>
              <a:rPr lang="en-US" altLang="zh-CN" sz="2400"/>
              <a:t>4</a:t>
            </a:r>
            <a:r>
              <a:rPr lang="zh-CN" altLang="en-US" sz="2400">
                <a:latin typeface="Times New Roman" panose="02020603050405020304" charset="0"/>
              </a:rPr>
              <a:t>、承担</a:t>
            </a:r>
            <a:r>
              <a:rPr lang="en-US" altLang="zh-CN" sz="2400"/>
              <a:t>OHSMS</a:t>
            </a:r>
            <a:r>
              <a:rPr lang="zh-CN" altLang="en-US" sz="2400">
                <a:latin typeface="Times New Roman" panose="02020603050405020304" charset="0"/>
              </a:rPr>
              <a:t>职责、应是组织最高管理层的人员</a:t>
            </a:r>
            <a:endParaRPr lang="zh-CN" altLang="en-US" sz="2400">
              <a:latin typeface="Times New Roman" panose="02020603050405020304" charset="0"/>
            </a:endParaRPr>
          </a:p>
          <a:p>
            <a:pPr marL="0" indent="0" algn="just">
              <a:lnSpc>
                <a:spcPct val="90000"/>
              </a:lnSpc>
              <a:buFont typeface="Wingdings" panose="05000000000000000000" pitchFamily="2" charset="2"/>
              <a:buNone/>
            </a:pPr>
            <a:r>
              <a:rPr lang="zh-CN" altLang="en-US" sz="2400">
                <a:latin typeface="Times New Roman" panose="02020603050405020304" charset="0"/>
              </a:rPr>
              <a:t>      </a:t>
            </a:r>
            <a:r>
              <a:rPr lang="zh-CN" altLang="en-US" sz="2400"/>
              <a:t>委派下属的管理者代表</a:t>
            </a:r>
            <a:endParaRPr lang="zh-CN" altLang="en-US" sz="2400"/>
          </a:p>
          <a:p>
            <a:pPr marL="0" indent="0" algn="just">
              <a:lnSpc>
                <a:spcPct val="90000"/>
              </a:lnSpc>
              <a:buFont typeface="Wingdings" panose="05000000000000000000" pitchFamily="2" charset="2"/>
              <a:buNone/>
            </a:pPr>
            <a:endParaRPr lang="zh-CN" altLang="en-US" sz="2400">
              <a:latin typeface="Times New Roman" panose="02020603050405020304" charset="0"/>
            </a:endParaRPr>
          </a:p>
          <a:p>
            <a:pPr marL="0" indent="0" algn="just">
              <a:lnSpc>
                <a:spcPct val="90000"/>
              </a:lnSpc>
              <a:buFont typeface="Wingdings" panose="05000000000000000000" pitchFamily="2" charset="2"/>
              <a:buNone/>
            </a:pPr>
            <a:endParaRPr lang="en-US" altLang="zh-CN"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190500" y="271482"/>
            <a:ext cx="8763000" cy="5943600"/>
          </a:xfrm>
        </p:spPr>
        <p:txBody>
          <a:bodyPr/>
          <a:lstStyle/>
          <a:p>
            <a:pPr>
              <a:buFont typeface="Wingdings" panose="05000000000000000000" pitchFamily="2" charset="2"/>
              <a:buNone/>
            </a:pPr>
            <a:r>
              <a:rPr lang="en-US" altLang="zh-CN" sz="2400" b="0" dirty="0">
                <a:latin typeface="楷体_GB2312" pitchFamily="49" charset="-122"/>
              </a:rPr>
              <a:t>       </a:t>
            </a:r>
            <a:r>
              <a:rPr lang="zh-CN" altLang="en-US" sz="2400" dirty="0">
                <a:latin typeface="楷体_GB2312" pitchFamily="49" charset="-122"/>
              </a:rPr>
              <a:t>各国</a:t>
            </a:r>
            <a:r>
              <a:rPr lang="zh-CN" altLang="en-US" sz="2800" dirty="0">
                <a:latin typeface="Times New Roman" panose="02020603050405020304" charset="0"/>
              </a:rPr>
              <a:t>职业健康安全的差异使发达国家的成本、价格和贸易竞争等方面处于不利地位。他们觉得不公平，采取施加压力和限制行为。</a:t>
            </a:r>
            <a:endParaRPr lang="zh-CN" altLang="en-US" sz="2400" dirty="0">
              <a:latin typeface="楷体_GB2312" pitchFamily="49" charset="-122"/>
            </a:endParaRPr>
          </a:p>
          <a:p>
            <a:pPr>
              <a:buFont typeface="Wingdings" panose="05000000000000000000" pitchFamily="2" charset="2"/>
              <a:buNone/>
            </a:pPr>
            <a:r>
              <a:rPr lang="zh-CN" altLang="en-US" sz="2800" dirty="0">
                <a:solidFill>
                  <a:srgbClr val="FFFF99"/>
                </a:solidFill>
                <a:latin typeface="楷体_GB2312" pitchFamily="49" charset="-122"/>
              </a:rPr>
              <a:t>     </a:t>
            </a:r>
            <a:endParaRPr lang="zh-CN" altLang="en-US" sz="2800" dirty="0">
              <a:solidFill>
                <a:srgbClr val="FFFF99"/>
              </a:solidFill>
              <a:latin typeface="楷体_GB2312" pitchFamily="49" charset="-122"/>
            </a:endParaRPr>
          </a:p>
          <a:p>
            <a:pPr>
              <a:lnSpc>
                <a:spcPct val="160000"/>
              </a:lnSpc>
              <a:buFont typeface="Wingdings" panose="05000000000000000000" pitchFamily="2" charset="2"/>
              <a:buNone/>
            </a:pPr>
            <a:r>
              <a:rPr lang="zh-CN" altLang="en-US" sz="2800" dirty="0">
                <a:solidFill>
                  <a:srgbClr val="FFFF99"/>
                </a:solidFill>
                <a:latin typeface="楷体_GB2312" pitchFamily="49" charset="-122"/>
              </a:rPr>
              <a:t>      </a:t>
            </a:r>
            <a:r>
              <a:rPr lang="en-US" altLang="zh-CN" sz="2800" dirty="0">
                <a:solidFill>
                  <a:srgbClr val="FFFF99"/>
                </a:solidFill>
                <a:latin typeface="楷体_GB2312" pitchFamily="49" charset="-122"/>
              </a:rPr>
              <a:t>1999</a:t>
            </a:r>
            <a:r>
              <a:rPr lang="zh-CN" altLang="en-US" sz="2800" dirty="0">
                <a:solidFill>
                  <a:srgbClr val="FFFF99"/>
                </a:solidFill>
                <a:latin typeface="Times New Roman" panose="02020603050405020304" charset="0"/>
              </a:rPr>
              <a:t>年</a:t>
            </a:r>
            <a:r>
              <a:rPr lang="zh-CN" altLang="en-US" sz="2800" dirty="0">
                <a:solidFill>
                  <a:srgbClr val="FFFF99"/>
                </a:solidFill>
                <a:latin typeface="楷体_GB2312" pitchFamily="49" charset="-122"/>
              </a:rPr>
              <a:t> </a:t>
            </a:r>
            <a:r>
              <a:rPr lang="zh-CN" altLang="en-US" sz="2800" dirty="0">
                <a:solidFill>
                  <a:srgbClr val="FFFF99"/>
                </a:solidFill>
                <a:latin typeface="Times New Roman" panose="02020603050405020304" charset="0"/>
              </a:rPr>
              <a:t>英国标准协会（</a:t>
            </a:r>
            <a:r>
              <a:rPr lang="en-US" altLang="zh-CN" sz="2800" dirty="0">
                <a:solidFill>
                  <a:srgbClr val="FFFF99"/>
                </a:solidFill>
                <a:latin typeface="楷体_GB2312" pitchFamily="49" charset="-122"/>
              </a:rPr>
              <a:t>BSI</a:t>
            </a:r>
            <a:r>
              <a:rPr lang="zh-CN" altLang="en-US" sz="2800" dirty="0">
                <a:solidFill>
                  <a:srgbClr val="FFFF99"/>
                </a:solidFill>
                <a:latin typeface="Times New Roman" panose="02020603050405020304" charset="0"/>
              </a:rPr>
              <a:t>），挪威船级社（</a:t>
            </a:r>
            <a:r>
              <a:rPr lang="en-US" altLang="zh-CN" sz="2800" dirty="0">
                <a:solidFill>
                  <a:srgbClr val="FFFF99"/>
                </a:solidFill>
                <a:latin typeface="楷体_GB2312" pitchFamily="49" charset="-122"/>
              </a:rPr>
              <a:t>DNV</a:t>
            </a:r>
            <a:r>
              <a:rPr lang="zh-CN" altLang="en-US" sz="2800" dirty="0">
                <a:solidFill>
                  <a:srgbClr val="FFFF99"/>
                </a:solidFill>
                <a:latin typeface="Times New Roman" panose="02020603050405020304" charset="0"/>
              </a:rPr>
              <a:t>）等</a:t>
            </a:r>
            <a:r>
              <a:rPr lang="en-US" altLang="zh-CN" sz="2800" dirty="0">
                <a:solidFill>
                  <a:srgbClr val="FFFF99"/>
                </a:solidFill>
                <a:latin typeface="楷体_GB2312" pitchFamily="49" charset="-122"/>
              </a:rPr>
              <a:t>13</a:t>
            </a:r>
            <a:r>
              <a:rPr lang="zh-CN" altLang="en-US" sz="2800" dirty="0">
                <a:solidFill>
                  <a:srgbClr val="FFFF99"/>
                </a:solidFill>
                <a:latin typeface="Times New Roman" panose="02020603050405020304" charset="0"/>
              </a:rPr>
              <a:t>个组织提出了职业健康安全</a:t>
            </a:r>
            <a:r>
              <a:rPr lang="zh-CN" altLang="en-US" sz="2800" dirty="0">
                <a:latin typeface="Times New Roman" panose="02020603050405020304" charset="0"/>
              </a:rPr>
              <a:t>评价</a:t>
            </a:r>
            <a:r>
              <a:rPr lang="zh-CN" altLang="en-US" sz="2800" dirty="0">
                <a:solidFill>
                  <a:srgbClr val="FFFF99"/>
                </a:solidFill>
                <a:latin typeface="Times New Roman" panose="02020603050405020304" charset="0"/>
              </a:rPr>
              <a:t>系列（</a:t>
            </a:r>
            <a:r>
              <a:rPr lang="en-US" altLang="zh-CN" sz="2800" dirty="0">
                <a:solidFill>
                  <a:srgbClr val="FFFF99"/>
                </a:solidFill>
                <a:latin typeface="楷体_GB2312" pitchFamily="49" charset="-122"/>
              </a:rPr>
              <a:t>OHSAS</a:t>
            </a:r>
            <a:r>
              <a:rPr lang="zh-CN" altLang="en-US" sz="2800" dirty="0">
                <a:solidFill>
                  <a:srgbClr val="FFFF99"/>
                </a:solidFill>
                <a:latin typeface="Times New Roman" panose="02020603050405020304" charset="0"/>
              </a:rPr>
              <a:t>）</a:t>
            </a:r>
            <a:r>
              <a:rPr lang="zh-CN" altLang="en-US" sz="2800" dirty="0">
                <a:solidFill>
                  <a:srgbClr val="FFFF99"/>
                </a:solidFill>
              </a:rPr>
              <a:t> </a:t>
            </a:r>
            <a:r>
              <a:rPr lang="zh-CN" altLang="en-US" sz="2800" dirty="0">
                <a:solidFill>
                  <a:srgbClr val="FFFF99"/>
                </a:solidFill>
                <a:latin typeface="Times New Roman" panose="02020603050405020304" charset="0"/>
              </a:rPr>
              <a:t>标准，即</a:t>
            </a:r>
            <a:r>
              <a:rPr lang="en-US" altLang="zh-CN" sz="2800" dirty="0">
                <a:solidFill>
                  <a:srgbClr val="FFFF99"/>
                </a:solidFill>
                <a:latin typeface="楷体_GB2312" pitchFamily="49" charset="-122"/>
              </a:rPr>
              <a:t>OHSAS18001</a:t>
            </a:r>
            <a:r>
              <a:rPr lang="en-US" altLang="zh-CN" sz="2800" dirty="0">
                <a:solidFill>
                  <a:srgbClr val="FFFF99"/>
                </a:solidFill>
                <a:latin typeface="Times New Roman" panose="02020603050405020304" charset="0"/>
              </a:rPr>
              <a:t>《</a:t>
            </a:r>
            <a:r>
              <a:rPr lang="zh-CN" altLang="en-US" sz="2800" dirty="0">
                <a:solidFill>
                  <a:srgbClr val="FFFF99"/>
                </a:solidFill>
                <a:latin typeface="Times New Roman" panose="02020603050405020304" charset="0"/>
              </a:rPr>
              <a:t>职业健康安全管理体系</a:t>
            </a:r>
            <a:r>
              <a:rPr lang="en-US" altLang="zh-CN" sz="2800" dirty="0">
                <a:solidFill>
                  <a:srgbClr val="FFFF99"/>
                </a:solidFill>
                <a:latin typeface="Times New Roman" panose="02020603050405020304" charset="0"/>
              </a:rPr>
              <a:t>——</a:t>
            </a:r>
            <a:r>
              <a:rPr lang="en-US" altLang="zh-CN" sz="2800" dirty="0">
                <a:solidFill>
                  <a:srgbClr val="FFFF99"/>
                </a:solidFill>
              </a:rPr>
              <a:t> </a:t>
            </a:r>
            <a:r>
              <a:rPr lang="zh-CN" altLang="en-US" sz="2800" dirty="0">
                <a:solidFill>
                  <a:srgbClr val="FFFF99"/>
                </a:solidFill>
                <a:latin typeface="Times New Roman" panose="02020603050405020304" charset="0"/>
              </a:rPr>
              <a:t>规范</a:t>
            </a:r>
            <a:r>
              <a:rPr lang="en-US" altLang="zh-CN" sz="2800" dirty="0">
                <a:solidFill>
                  <a:srgbClr val="FFFF99"/>
                </a:solidFill>
                <a:latin typeface="Times New Roman" panose="02020603050405020304" charset="0"/>
              </a:rPr>
              <a:t>》</a:t>
            </a:r>
            <a:r>
              <a:rPr lang="zh-CN" altLang="en-US" sz="2800" dirty="0">
                <a:solidFill>
                  <a:srgbClr val="FFFF99"/>
                </a:solidFill>
                <a:latin typeface="Times New Roman" panose="02020603050405020304" charset="0"/>
              </a:rPr>
              <a:t>、</a:t>
            </a:r>
            <a:r>
              <a:rPr lang="en-US" altLang="zh-CN" sz="2800" dirty="0">
                <a:solidFill>
                  <a:srgbClr val="FFFF99"/>
                </a:solidFill>
                <a:latin typeface="楷体_GB2312" pitchFamily="49" charset="-122"/>
              </a:rPr>
              <a:t>OHSAS18002</a:t>
            </a:r>
            <a:r>
              <a:rPr lang="en-US" altLang="zh-CN" sz="2800" dirty="0">
                <a:solidFill>
                  <a:srgbClr val="FFFF99"/>
                </a:solidFill>
                <a:latin typeface="Times New Roman" panose="02020603050405020304" charset="0"/>
              </a:rPr>
              <a:t>《</a:t>
            </a:r>
            <a:r>
              <a:rPr lang="zh-CN" altLang="en-US" sz="2800" dirty="0">
                <a:solidFill>
                  <a:srgbClr val="FFFF99"/>
                </a:solidFill>
                <a:latin typeface="Times New Roman" panose="02020603050405020304" charset="0"/>
              </a:rPr>
              <a:t>职业健康安全 管</a:t>
            </a:r>
            <a:r>
              <a:rPr lang="zh-CN" altLang="en-US" sz="2800" dirty="0">
                <a:solidFill>
                  <a:srgbClr val="FFFF99"/>
                </a:solidFill>
              </a:rPr>
              <a:t> </a:t>
            </a:r>
            <a:r>
              <a:rPr lang="zh-CN" altLang="en-US" sz="2800" dirty="0">
                <a:solidFill>
                  <a:srgbClr val="FFFF99"/>
                </a:solidFill>
                <a:latin typeface="Times New Roman" panose="02020603050405020304" charset="0"/>
              </a:rPr>
              <a:t>理体系</a:t>
            </a:r>
            <a:r>
              <a:rPr lang="en-US" altLang="zh-CN" sz="2800" dirty="0">
                <a:solidFill>
                  <a:srgbClr val="FFFF99"/>
                </a:solidFill>
                <a:latin typeface="Times New Roman" panose="02020603050405020304" charset="0"/>
              </a:rPr>
              <a:t>——</a:t>
            </a:r>
            <a:r>
              <a:rPr lang="en-US" altLang="zh-CN" sz="2800" dirty="0">
                <a:solidFill>
                  <a:srgbClr val="FFFF99"/>
                </a:solidFill>
              </a:rPr>
              <a:t> </a:t>
            </a:r>
            <a:r>
              <a:rPr lang="en-US" altLang="zh-CN" sz="2800" dirty="0">
                <a:solidFill>
                  <a:srgbClr val="FFFF99"/>
                </a:solidFill>
                <a:latin typeface="楷体_GB2312" pitchFamily="49" charset="-122"/>
              </a:rPr>
              <a:t>OHSAS18001</a:t>
            </a:r>
            <a:r>
              <a:rPr lang="zh-CN" altLang="en-US" sz="2800" dirty="0">
                <a:solidFill>
                  <a:srgbClr val="FFFF99"/>
                </a:solidFill>
                <a:latin typeface="Times New Roman" panose="02020603050405020304" charset="0"/>
              </a:rPr>
              <a:t>实施指南</a:t>
            </a:r>
            <a:r>
              <a:rPr lang="en-US" altLang="zh-CN" sz="2800" dirty="0">
                <a:solidFill>
                  <a:srgbClr val="FFFF99"/>
                </a:solidFill>
                <a:latin typeface="Times New Roman" panose="02020603050405020304" charset="0"/>
              </a:rPr>
              <a:t>》</a:t>
            </a:r>
            <a:r>
              <a:rPr lang="zh-CN" altLang="en-US" sz="2800" dirty="0">
                <a:solidFill>
                  <a:srgbClr val="FFFF99"/>
                </a:solidFill>
                <a:latin typeface="Times New Roman" panose="02020603050405020304" charset="0"/>
              </a:rPr>
              <a:t>。</a:t>
            </a:r>
            <a:endParaRPr lang="zh-CN" altLang="en-US" sz="2800" dirty="0">
              <a:solidFill>
                <a:srgbClr val="FFFF99"/>
              </a:solidFill>
              <a:latin typeface="Times New Roman" panose="0202060305040502030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228600" y="381000"/>
            <a:ext cx="8534400" cy="5410200"/>
          </a:xfrm>
        </p:spPr>
        <p:txBody>
          <a:bodyPr/>
          <a:lstStyle/>
          <a:p>
            <a:pPr marL="0" indent="0" fontAlgn="ctr">
              <a:lnSpc>
                <a:spcPct val="80000"/>
              </a:lnSpc>
              <a:buFont typeface="Wingdings" panose="05000000000000000000" pitchFamily="2" charset="2"/>
              <a:buNone/>
            </a:pPr>
            <a:r>
              <a:rPr lang="en-US" altLang="zh-CN" sz="2800">
                <a:solidFill>
                  <a:srgbClr val="FFFF00"/>
                </a:solidFill>
                <a:latin typeface="宋体" panose="02010600030101010101" pitchFamily="2" charset="-122"/>
              </a:rPr>
              <a:t>4.4.2</a:t>
            </a:r>
            <a:r>
              <a:rPr lang="zh-TW" altLang="en-US" sz="2800">
                <a:solidFill>
                  <a:srgbClr val="FFFF00"/>
                </a:solidFill>
                <a:latin typeface="宋体" panose="02010600030101010101" pitchFamily="2" charset="-122"/>
              </a:rPr>
              <a:t>能力培训和意识</a:t>
            </a:r>
            <a:endParaRPr lang="zh-CN" altLang="en-US" sz="2800"/>
          </a:p>
          <a:p>
            <a:pPr marL="0" indent="0">
              <a:lnSpc>
                <a:spcPct val="145000"/>
              </a:lnSpc>
            </a:pPr>
            <a:r>
              <a:rPr lang="zh-TW" altLang="en-US" sz="2000">
                <a:latin typeface="宋体" panose="02010600030101010101" pitchFamily="2" charset="-122"/>
              </a:rPr>
              <a:t>    </a:t>
            </a:r>
            <a:r>
              <a:rPr lang="zh-CN" altLang="en-US"/>
              <a:t> </a:t>
            </a:r>
            <a:r>
              <a:rPr lang="zh-CN" altLang="en-US" sz="2800">
                <a:latin typeface="宋体" panose="02010600030101010101" pitchFamily="2" charset="-122"/>
              </a:rPr>
              <a:t>组织应确保在其控制下完成对职业健康安全有影响的任务的任何人员都具有相应的能力，该能力基于适当的教育、培训或经历。组织应保存相关的记录。</a:t>
            </a:r>
            <a:endParaRPr lang="zh-CN" altLang="en-US" sz="2800">
              <a:latin typeface="宋体" panose="02010600030101010101" pitchFamily="2" charset="-122"/>
            </a:endParaRPr>
          </a:p>
          <a:p>
            <a:pPr marL="0" indent="0">
              <a:lnSpc>
                <a:spcPct val="145000"/>
              </a:lnSpc>
            </a:pPr>
            <a:r>
              <a:rPr lang="zh-CN" altLang="en-US" sz="2800">
                <a:latin typeface="宋体" panose="02010600030101010101" pitchFamily="2" charset="-122"/>
              </a:rPr>
              <a:t>    组织应确定与职业健康安全风险及职业健康安全管理体系相关的培训需求。应提供培训或采取其他措施来满足这些需求，评价培训或采取的措施的有效性，并保存相关记录。</a:t>
            </a:r>
            <a:r>
              <a:rPr lang="en-US" altLang="zh-CN" sz="2800">
                <a:latin typeface="宋体" panose="02010600030101010101" pitchFamily="2" charset="-122"/>
              </a:rPr>
              <a:t>(</a:t>
            </a:r>
            <a:r>
              <a:rPr lang="zh-CN" altLang="zh-CN" sz="2800">
                <a:latin typeface="文鼎水管体" pitchFamily="33" charset="-122"/>
                <a:ea typeface="文鼎水管体" pitchFamily="33" charset="-122"/>
              </a:rPr>
              <a:t>培训需求</a:t>
            </a:r>
            <a:r>
              <a:rPr lang="zh-CN" altLang="en-US" sz="2800">
                <a:latin typeface="文鼎水管体" pitchFamily="33" charset="-122"/>
                <a:ea typeface="文鼎水管体" pitchFamily="33" charset="-122"/>
                <a:sym typeface="Wingdings 3" pitchFamily="18" charset="2"/>
              </a:rPr>
              <a:t></a:t>
            </a:r>
            <a:r>
              <a:rPr lang="zh-CN" altLang="zh-CN" sz="2800">
                <a:latin typeface="文鼎水管体" pitchFamily="33" charset="-122"/>
                <a:ea typeface="文鼎水管体" pitchFamily="33" charset="-122"/>
              </a:rPr>
              <a:t>计划</a:t>
            </a:r>
            <a:r>
              <a:rPr lang="zh-CN" altLang="en-US" sz="2800">
                <a:latin typeface="文鼎水管体" pitchFamily="33" charset="-122"/>
                <a:ea typeface="文鼎水管体" pitchFamily="33" charset="-122"/>
                <a:sym typeface="Wingdings 3" pitchFamily="18" charset="2"/>
              </a:rPr>
              <a:t></a:t>
            </a:r>
            <a:r>
              <a:rPr lang="zh-CN" altLang="zh-CN" sz="2800">
                <a:latin typeface="文鼎水管体" pitchFamily="33" charset="-122"/>
                <a:ea typeface="文鼎水管体" pitchFamily="33" charset="-122"/>
              </a:rPr>
              <a:t>实施</a:t>
            </a:r>
            <a:r>
              <a:rPr lang="zh-CN" altLang="en-US" sz="2800">
                <a:latin typeface="文鼎水管体" pitchFamily="33" charset="-122"/>
                <a:ea typeface="文鼎水管体" pitchFamily="33" charset="-122"/>
                <a:sym typeface="Wingdings 3" pitchFamily="18" charset="2"/>
              </a:rPr>
              <a:t></a:t>
            </a:r>
            <a:r>
              <a:rPr lang="zh-CN" altLang="zh-CN" sz="2800">
                <a:latin typeface="文鼎水管体" pitchFamily="33" charset="-122"/>
                <a:ea typeface="文鼎水管体" pitchFamily="33" charset="-122"/>
              </a:rPr>
              <a:t>评价）</a:t>
            </a:r>
            <a:endParaRPr lang="zh-CN" altLang="en-US" sz="2800">
              <a:latin typeface="文鼎水管体" pitchFamily="33" charset="-122"/>
              <a:ea typeface="文鼎水管体" pitchFamily="33"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idx="1"/>
          </p:nvPr>
        </p:nvSpPr>
        <p:spPr>
          <a:xfrm>
            <a:off x="228600" y="381000"/>
            <a:ext cx="8534400" cy="6216650"/>
          </a:xfrm>
        </p:spPr>
        <p:txBody>
          <a:bodyPr/>
          <a:lstStyle/>
          <a:p>
            <a:pPr marL="0" indent="0">
              <a:lnSpc>
                <a:spcPct val="140000"/>
              </a:lnSpc>
            </a:pPr>
            <a:r>
              <a:rPr lang="zh-CN" altLang="en-US" sz="2800">
                <a:latin typeface="宋体" panose="02010600030101010101" pitchFamily="2" charset="-122"/>
              </a:rPr>
              <a:t>组织应当建立、实施并保持程序，使在本组织控制下工作的人员意识到：</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a) </a:t>
            </a:r>
            <a:r>
              <a:rPr lang="zh-CN" altLang="en-US" sz="2800">
                <a:latin typeface="宋体" panose="02010600030101010101" pitchFamily="2" charset="-122"/>
              </a:rPr>
              <a:t>他们的工作活动和行为的实际或潜在的职业健康安全后果，以及改进个人表现的职业健康安全益处；</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b) </a:t>
            </a:r>
            <a:r>
              <a:rPr lang="zh-CN" altLang="en-US" sz="2800">
                <a:latin typeface="宋体" panose="02010600030101010101" pitchFamily="2" charset="-122"/>
              </a:rPr>
              <a:t>他们在实现符合职业健康安全方针、程序和职业健康安全管理体系要求，包括应急准备和响应要求（参见</a:t>
            </a:r>
            <a:r>
              <a:rPr lang="en-US" altLang="zh-CN" sz="2800">
                <a:latin typeface="宋体" panose="02010600030101010101" pitchFamily="2" charset="-122"/>
              </a:rPr>
              <a:t>4.4.7</a:t>
            </a:r>
            <a:r>
              <a:rPr lang="zh-CN" altLang="en-US" sz="2800">
                <a:latin typeface="宋体" panose="02010600030101010101" pitchFamily="2" charset="-122"/>
              </a:rPr>
              <a:t>）方面的作用、职责和重要性；</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   </a:t>
            </a:r>
            <a:r>
              <a:rPr lang="en-US" altLang="zh-CN" sz="2800">
                <a:latin typeface="宋体" panose="02010600030101010101" pitchFamily="2" charset="-122"/>
              </a:rPr>
              <a:t>c) </a:t>
            </a:r>
            <a:r>
              <a:rPr lang="zh-CN" altLang="en-US" sz="2800">
                <a:latin typeface="宋体" panose="02010600030101010101" pitchFamily="2" charset="-122"/>
              </a:rPr>
              <a:t>偏离规定程序的潜在后果。</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body" idx="1"/>
          </p:nvPr>
        </p:nvSpPr>
        <p:spPr>
          <a:xfrm>
            <a:off x="827088" y="476250"/>
            <a:ext cx="7848600" cy="5784850"/>
          </a:xfrm>
        </p:spPr>
        <p:txBody>
          <a:bodyPr/>
          <a:lstStyle/>
          <a:p>
            <a:pPr marL="0" indent="0">
              <a:lnSpc>
                <a:spcPct val="150000"/>
              </a:lnSpc>
            </a:pPr>
            <a:r>
              <a:rPr lang="zh-CN" altLang="en-US">
                <a:latin typeface="宋体" panose="02010600030101010101" pitchFamily="2" charset="-122"/>
              </a:rPr>
              <a:t>培训程序应当考虑不同层次的：</a:t>
            </a:r>
            <a:endParaRPr lang="zh-CN" altLang="en-US">
              <a:latin typeface="宋体" panose="02010600030101010101" pitchFamily="2" charset="-122"/>
            </a:endParaRPr>
          </a:p>
          <a:p>
            <a:pPr marL="0" indent="0">
              <a:lnSpc>
                <a:spcPct val="150000"/>
              </a:lnSpc>
            </a:pPr>
            <a:r>
              <a:rPr lang="en-US" altLang="zh-CN">
                <a:latin typeface="宋体" panose="02010600030101010101" pitchFamily="2" charset="-122"/>
              </a:rPr>
              <a:t>a) </a:t>
            </a:r>
            <a:r>
              <a:rPr lang="zh-CN" altLang="en-US">
                <a:latin typeface="宋体" panose="02010600030101010101" pitchFamily="2" charset="-122"/>
              </a:rPr>
              <a:t>职责、能力、语言技能和文化程度；</a:t>
            </a:r>
            <a:endParaRPr lang="zh-CN" altLang="en-US">
              <a:latin typeface="宋体" panose="02010600030101010101" pitchFamily="2" charset="-122"/>
            </a:endParaRPr>
          </a:p>
          <a:p>
            <a:pPr marL="0" indent="0">
              <a:lnSpc>
                <a:spcPct val="150000"/>
              </a:lnSpc>
            </a:pPr>
            <a:r>
              <a:rPr lang="en-US" altLang="zh-CN">
                <a:latin typeface="宋体" panose="02010600030101010101" pitchFamily="2" charset="-122"/>
              </a:rPr>
              <a:t>b) </a:t>
            </a:r>
            <a:r>
              <a:rPr lang="zh-CN" altLang="en-US">
                <a:latin typeface="宋体" panose="02010600030101010101" pitchFamily="2" charset="-122"/>
              </a:rPr>
              <a:t>风险。</a:t>
            </a:r>
            <a:endParaRPr lang="zh-CN" altLang="en-US">
              <a:latin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914400" y="838200"/>
            <a:ext cx="7543800" cy="5257800"/>
          </a:xfrm>
        </p:spPr>
        <p:txBody>
          <a:bodyPr/>
          <a:lstStyle/>
          <a:p>
            <a:pPr marL="609600" indent="-609600" algn="just">
              <a:buFont typeface="Wingdings" panose="05000000000000000000" pitchFamily="2" charset="2"/>
              <a:buNone/>
            </a:pPr>
            <a:r>
              <a:rPr lang="en-US" altLang="zh-CN" sz="2800">
                <a:solidFill>
                  <a:srgbClr val="00FF00"/>
                </a:solidFill>
                <a:latin typeface="楷体_GB2312" pitchFamily="49" charset="-122"/>
              </a:rPr>
              <a:t>4.4.2  </a:t>
            </a:r>
            <a:r>
              <a:rPr lang="zh-CN" altLang="en-US" sz="2800">
                <a:solidFill>
                  <a:srgbClr val="00FF00"/>
                </a:solidFill>
              </a:rPr>
              <a:t>条文理解</a:t>
            </a:r>
            <a:endParaRPr lang="zh-CN" altLang="en-US" sz="2800">
              <a:solidFill>
                <a:srgbClr val="00FF00"/>
              </a:solidFill>
              <a:latin typeface="楷体_GB2312" pitchFamily="49" charset="-122"/>
            </a:endParaRPr>
          </a:p>
          <a:p>
            <a:pPr marL="609600" indent="-609600" algn="just">
              <a:buFont typeface="Wingdings" panose="05000000000000000000" pitchFamily="2" charset="2"/>
              <a:buNone/>
            </a:pPr>
            <a:endParaRPr lang="zh-CN" altLang="en-US" sz="2000"/>
          </a:p>
          <a:p>
            <a:pPr marL="609600" indent="-609600" algn="just">
              <a:buFont typeface="Wingdings" panose="05000000000000000000" pitchFamily="2" charset="2"/>
              <a:buAutoNum type="alphaUcPeriod"/>
            </a:pPr>
            <a:r>
              <a:rPr lang="zh-CN" altLang="en-US" sz="2400"/>
              <a:t>制定程序并保持，并考虑不同层次和要求</a:t>
            </a:r>
            <a:endParaRPr lang="zh-CN" altLang="en-US" sz="2400"/>
          </a:p>
          <a:p>
            <a:pPr marL="609600" indent="-609600" algn="just">
              <a:buFont typeface="Wingdings" panose="05000000000000000000" pitchFamily="2" charset="2"/>
              <a:buAutoNum type="alphaUcPeriod"/>
            </a:pPr>
            <a:endParaRPr lang="zh-CN" altLang="en-US" sz="2400">
              <a:latin typeface="楷体_GB2312" pitchFamily="49" charset="-122"/>
            </a:endParaRPr>
          </a:p>
          <a:p>
            <a:pPr marL="609600" indent="-609600" algn="just">
              <a:buFont typeface="Wingdings" panose="05000000000000000000" pitchFamily="2" charset="2"/>
              <a:buAutoNum type="alphaUcPeriod"/>
            </a:pPr>
            <a:r>
              <a:rPr lang="zh-CN" altLang="en-US" sz="2400"/>
              <a:t>对人的能力</a:t>
            </a:r>
            <a:r>
              <a:rPr lang="en-US" altLang="zh-CN" sz="2400"/>
              <a:t>( </a:t>
            </a:r>
            <a:r>
              <a:rPr lang="zh-CN" altLang="en-US" sz="2400"/>
              <a:t>教育、培训、经历）进行鉴定，确定培训需求，并予以培训实施</a:t>
            </a:r>
            <a:r>
              <a:rPr lang="en-US" altLang="zh-CN" sz="2400"/>
              <a:t>.</a:t>
            </a:r>
            <a:endParaRPr lang="en-US" altLang="zh-CN" sz="2400"/>
          </a:p>
          <a:p>
            <a:pPr marL="609600" indent="-609600" algn="just">
              <a:buFont typeface="Wingdings" panose="05000000000000000000" pitchFamily="2" charset="2"/>
              <a:buAutoNum type="alphaUcPeriod"/>
            </a:pPr>
            <a:endParaRPr lang="en-US" altLang="zh-CN" sz="2400">
              <a:latin typeface="楷体_GB2312" pitchFamily="49" charset="-122"/>
            </a:endParaRPr>
          </a:p>
          <a:p>
            <a:pPr marL="609600" indent="-609600" algn="just">
              <a:buFont typeface="Wingdings" panose="05000000000000000000" pitchFamily="2" charset="2"/>
              <a:buAutoNum type="alphaUcPeriod"/>
            </a:pPr>
            <a:r>
              <a:rPr lang="zh-CN" altLang="en-US" sz="2400"/>
              <a:t>对员工进行安全意识培训，使之意识到</a:t>
            </a:r>
            <a:endParaRPr lang="zh-CN" altLang="en-US" sz="2400">
              <a:latin typeface="楷体_GB2312" pitchFamily="49" charset="-122"/>
            </a:endParaRPr>
          </a:p>
          <a:p>
            <a:pPr marL="609600" indent="-609600" algn="just">
              <a:buFont typeface="Wingdings" panose="05000000000000000000" pitchFamily="2" charset="2"/>
              <a:buNone/>
            </a:pPr>
            <a:r>
              <a:rPr lang="zh-CN" altLang="en-US" sz="2400">
                <a:latin typeface="楷体_GB2312" pitchFamily="49" charset="-122"/>
              </a:rPr>
              <a:t>    </a:t>
            </a:r>
            <a:r>
              <a:rPr lang="en-US" altLang="zh-CN" sz="2400">
                <a:latin typeface="楷体_GB2312" pitchFamily="49" charset="-122"/>
              </a:rPr>
              <a:t>1</a:t>
            </a:r>
            <a:r>
              <a:rPr lang="zh-CN" altLang="en-US" sz="2400"/>
              <a:t>）遵守方针、程序、</a:t>
            </a:r>
            <a:r>
              <a:rPr lang="en-US" altLang="zh-CN" sz="2400">
                <a:latin typeface="楷体_GB2312" pitchFamily="49" charset="-122"/>
              </a:rPr>
              <a:t>OHSMS</a:t>
            </a:r>
            <a:r>
              <a:rPr lang="zh-CN" altLang="en-US" sz="2400"/>
              <a:t>要求的重要性</a:t>
            </a:r>
            <a:endParaRPr lang="zh-CN" altLang="en-US" sz="2400">
              <a:latin typeface="楷体_GB2312" pitchFamily="49" charset="-122"/>
            </a:endParaRPr>
          </a:p>
          <a:p>
            <a:pPr marL="609600" indent="-609600" algn="just">
              <a:buFont typeface="Wingdings" panose="05000000000000000000" pitchFamily="2" charset="2"/>
              <a:buNone/>
            </a:pPr>
            <a:r>
              <a:rPr lang="zh-CN" altLang="en-US" sz="2400">
                <a:latin typeface="楷体_GB2312" pitchFamily="49" charset="-122"/>
              </a:rPr>
              <a:t>    </a:t>
            </a:r>
            <a:r>
              <a:rPr lang="en-US" altLang="zh-CN" sz="2400">
                <a:latin typeface="楷体_GB2312" pitchFamily="49" charset="-122"/>
              </a:rPr>
              <a:t>2</a:t>
            </a:r>
            <a:r>
              <a:rPr lang="zh-CN" altLang="en-US" sz="2400"/>
              <a:t>）职业健康安全的改善对个人的效益</a:t>
            </a:r>
            <a:endParaRPr lang="zh-CN" altLang="en-US" sz="2400">
              <a:latin typeface="楷体_GB2312" pitchFamily="49" charset="-122"/>
            </a:endParaRPr>
          </a:p>
          <a:p>
            <a:pPr marL="609600" indent="-609600" algn="just">
              <a:buFont typeface="Wingdings" panose="05000000000000000000" pitchFamily="2" charset="2"/>
              <a:buNone/>
            </a:pPr>
            <a:r>
              <a:rPr lang="zh-CN" altLang="en-US" sz="2400">
                <a:latin typeface="楷体_GB2312" pitchFamily="49" charset="-122"/>
              </a:rPr>
              <a:t>    </a:t>
            </a:r>
            <a:r>
              <a:rPr lang="en-US" altLang="zh-CN" sz="2400">
                <a:latin typeface="楷体_GB2312" pitchFamily="49" charset="-122"/>
              </a:rPr>
              <a:t>3</a:t>
            </a:r>
            <a:r>
              <a:rPr lang="zh-CN" altLang="en-US" sz="2400"/>
              <a:t>）清楚自身的职责和权限</a:t>
            </a:r>
            <a:endParaRPr lang="zh-CN" altLang="en-US" sz="2400">
              <a:latin typeface="楷体_GB2312" pitchFamily="49" charset="-122"/>
            </a:endParaRPr>
          </a:p>
          <a:p>
            <a:pPr marL="609600" indent="-609600" algn="just">
              <a:buFont typeface="Wingdings" panose="05000000000000000000" pitchFamily="2" charset="2"/>
              <a:buNone/>
            </a:pPr>
            <a:r>
              <a:rPr lang="zh-CN" altLang="en-US" sz="2400">
                <a:latin typeface="楷体_GB2312" pitchFamily="49" charset="-122"/>
              </a:rPr>
              <a:t>    </a:t>
            </a:r>
            <a:r>
              <a:rPr lang="en-US" altLang="zh-CN" sz="2400">
                <a:latin typeface="楷体_GB2312" pitchFamily="49" charset="-122"/>
              </a:rPr>
              <a:t>4</a:t>
            </a:r>
            <a:r>
              <a:rPr lang="zh-CN" altLang="en-US" sz="2400"/>
              <a:t>）不按规定做可能带来的后果</a:t>
            </a:r>
            <a:endParaRPr lang="zh-CN" alt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5" name="Rectangle 3"/>
          <p:cNvSpPr>
            <a:spLocks noGrp="1" noChangeArrowheads="1"/>
          </p:cNvSpPr>
          <p:nvPr>
            <p:ph type="body" idx="1"/>
          </p:nvPr>
        </p:nvSpPr>
        <p:spPr>
          <a:xfrm>
            <a:off x="630000" y="533400"/>
            <a:ext cx="7884000" cy="2181220"/>
          </a:xfrm>
        </p:spPr>
        <p:txBody>
          <a:bodyPr/>
          <a:lstStyle/>
          <a:p>
            <a:pPr>
              <a:buFont typeface="Wingdings" panose="05000000000000000000" pitchFamily="2" charset="2"/>
              <a:buNone/>
            </a:pPr>
            <a:r>
              <a:rPr lang="zh-CN" altLang="en-US" dirty="0">
                <a:latin typeface="宋体" panose="02010600030101010101" pitchFamily="2" charset="-122"/>
              </a:rPr>
              <a:t>案例：</a:t>
            </a:r>
            <a:endParaRPr lang="zh-CN" altLang="en-US" dirty="0">
              <a:latin typeface="宋体" panose="02010600030101010101" pitchFamily="2" charset="-122"/>
            </a:endParaRPr>
          </a:p>
          <a:p>
            <a:pPr>
              <a:buFont typeface="Wingdings" panose="05000000000000000000" pitchFamily="2" charset="2"/>
              <a:buNone/>
            </a:pPr>
            <a:r>
              <a:rPr lang="zh-CN" altLang="en-US" dirty="0">
                <a:latin typeface="宋体" panose="02010600030101010101" pitchFamily="2" charset="-122"/>
              </a:rPr>
              <a:t>    一锅炉职工，已经培训，成绩</a:t>
            </a:r>
            <a:r>
              <a:rPr lang="en-US" altLang="zh-CN" dirty="0">
                <a:latin typeface="宋体" panose="02010600030101010101" pitchFamily="2" charset="-122"/>
              </a:rPr>
              <a:t>98</a:t>
            </a:r>
            <a:r>
              <a:rPr lang="zh-CN" altLang="en-US" dirty="0">
                <a:latin typeface="宋体" panose="02010600030101010101" pitchFamily="2" charset="-122"/>
              </a:rPr>
              <a:t>分，但违反操作造成伤亡。</a:t>
            </a:r>
            <a:endParaRPr lang="zh-CN" altLang="en-US" dirty="0">
              <a:latin typeface="宋体" panose="02010600030101010101" pitchFamily="2" charset="-122"/>
            </a:endParaRPr>
          </a:p>
          <a:p>
            <a:endParaRPr lang="en-US" altLang="zh-C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9" name="Rectangle 3"/>
          <p:cNvSpPr>
            <a:spLocks noGrp="1" noChangeArrowheads="1"/>
          </p:cNvSpPr>
          <p:nvPr>
            <p:ph type="body" idx="1"/>
          </p:nvPr>
        </p:nvSpPr>
        <p:spPr>
          <a:xfrm>
            <a:off x="685800" y="595314"/>
            <a:ext cx="7772400" cy="4333884"/>
          </a:xfrm>
        </p:spPr>
        <p:txBody>
          <a:bodyPr/>
          <a:lstStyle/>
          <a:p>
            <a:r>
              <a:rPr lang="en-US" altLang="zh-CN" dirty="0">
                <a:latin typeface="宋体" panose="02010600030101010101" pitchFamily="2" charset="-122"/>
              </a:rPr>
              <a:t>4</a:t>
            </a:r>
            <a:r>
              <a:rPr lang="zh-CN" altLang="en-US" dirty="0">
                <a:latin typeface="宋体" panose="02010600030101010101" pitchFamily="2" charset="-122"/>
              </a:rPr>
              <a:t>．对特种作业员工的培训</a:t>
            </a:r>
            <a:endParaRPr lang="zh-CN" altLang="en-US" dirty="0">
              <a:latin typeface="宋体" panose="02010600030101010101" pitchFamily="2" charset="-122"/>
            </a:endParaRPr>
          </a:p>
          <a:p>
            <a:r>
              <a:rPr lang="zh-CN" altLang="en-US" dirty="0">
                <a:latin typeface="宋体" panose="02010600030101010101" pitchFamily="2" charset="-122"/>
              </a:rPr>
              <a:t>特种作业：电工作业、金属焊接切割作业、起重机械（含电梯）作业、企业内机动车辆驾驶、登高架设作业、锅炉作业（含水质化验）、压力容器操作、制冷作业、爆破作业、矿山通讯作业（含瓦斯检验）、矿山排水作业、由地方提出</a:t>
            </a:r>
            <a:r>
              <a:rPr lang="zh-CN" altLang="en-US" dirty="0"/>
              <a:t>  </a:t>
            </a:r>
            <a:r>
              <a:rPr lang="zh-CN" altLang="en-US" dirty="0">
                <a:latin typeface="宋体" panose="02010600030101010101" pitchFamily="2" charset="-122"/>
              </a:rPr>
              <a:t>并报国家经贸委批准作业。共</a:t>
            </a:r>
            <a:r>
              <a:rPr lang="en-US" altLang="zh-CN" dirty="0"/>
              <a:t>12</a:t>
            </a:r>
            <a:r>
              <a:rPr lang="zh-CN" altLang="en-US" dirty="0">
                <a:latin typeface="宋体" panose="02010600030101010101" pitchFamily="2" charset="-122"/>
              </a:rPr>
              <a:t>种。</a:t>
            </a:r>
            <a:r>
              <a:rPr lang="zh-CN" altLang="en-US" dirty="0"/>
              <a:t> </a:t>
            </a:r>
            <a:endParaRPr lang="zh-CN"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95288" y="533400"/>
            <a:ext cx="8497887" cy="5991225"/>
          </a:xfrm>
        </p:spPr>
        <p:txBody>
          <a:bodyPr/>
          <a:lstStyle/>
          <a:p>
            <a:pPr marL="0" indent="0">
              <a:lnSpc>
                <a:spcPct val="145000"/>
              </a:lnSpc>
            </a:pPr>
            <a:r>
              <a:rPr lang="en-US" altLang="zh-CN" sz="2400">
                <a:latin typeface="宋体" panose="02010600030101010101" pitchFamily="2" charset="-122"/>
              </a:rPr>
              <a:t>4.4.3</a:t>
            </a:r>
            <a:r>
              <a:rPr lang="zh-CN" altLang="en-US" sz="2400">
                <a:latin typeface="宋体" panose="02010600030101010101" pitchFamily="2" charset="-122"/>
              </a:rPr>
              <a:t>沟通、参与和协商</a:t>
            </a:r>
            <a:endParaRPr lang="zh-CN" altLang="en-US" sz="2400">
              <a:latin typeface="宋体" panose="02010600030101010101" pitchFamily="2" charset="-122"/>
            </a:endParaRPr>
          </a:p>
          <a:p>
            <a:pPr marL="0" indent="0">
              <a:lnSpc>
                <a:spcPct val="145000"/>
              </a:lnSpc>
            </a:pPr>
            <a:r>
              <a:rPr lang="en-US" altLang="zh-CN" sz="2400">
                <a:latin typeface="宋体" panose="02010600030101010101" pitchFamily="2" charset="-122"/>
              </a:rPr>
              <a:t>4.4.3.1</a:t>
            </a:r>
            <a:r>
              <a:rPr lang="zh-CN" altLang="en-US" sz="2400">
                <a:latin typeface="宋体" panose="02010600030101010101" pitchFamily="2" charset="-122"/>
              </a:rPr>
              <a:t>沟通</a:t>
            </a:r>
            <a:endParaRPr lang="zh-CN" altLang="en-US" sz="2400">
              <a:latin typeface="宋体" panose="02010600030101010101" pitchFamily="2" charset="-122"/>
            </a:endParaRPr>
          </a:p>
          <a:p>
            <a:pPr marL="0" indent="0">
              <a:lnSpc>
                <a:spcPct val="145000"/>
              </a:lnSpc>
            </a:pPr>
            <a:r>
              <a:rPr lang="zh-CN" altLang="en-US" sz="2400">
                <a:latin typeface="宋体" panose="02010600030101010101" pitchFamily="2" charset="-122"/>
              </a:rPr>
              <a:t>针对其职业健康安全危险源和职业健康安全管理体系，组织应建立、实施和保持程序，用于：</a:t>
            </a:r>
            <a:endParaRPr lang="zh-CN" altLang="en-US" sz="2400">
              <a:latin typeface="宋体" panose="02010600030101010101" pitchFamily="2" charset="-122"/>
            </a:endParaRPr>
          </a:p>
          <a:p>
            <a:pPr marL="0" indent="0">
              <a:lnSpc>
                <a:spcPct val="145000"/>
              </a:lnSpc>
            </a:pPr>
            <a:r>
              <a:rPr lang="en-US" altLang="zh-CN" sz="2400">
                <a:latin typeface="宋体" panose="02010600030101010101" pitchFamily="2" charset="-122"/>
              </a:rPr>
              <a:t>a) </a:t>
            </a:r>
            <a:r>
              <a:rPr lang="zh-CN" altLang="en-US" sz="2400">
                <a:latin typeface="宋体" panose="02010600030101010101" pitchFamily="2" charset="-122"/>
              </a:rPr>
              <a:t>在组织内不同层次和职能进行内部沟通</a:t>
            </a:r>
            <a:r>
              <a:rPr lang="zh-CN" altLang="zh-CN" sz="2400">
                <a:latin typeface="宋体" panose="02010600030101010101" pitchFamily="2" charset="-122"/>
              </a:rPr>
              <a:t>（内部）</a:t>
            </a:r>
            <a:endParaRPr lang="zh-CN" altLang="en-US" sz="2400">
              <a:latin typeface="宋体" panose="02010600030101010101" pitchFamily="2" charset="-122"/>
            </a:endParaRPr>
          </a:p>
          <a:p>
            <a:pPr marL="0" indent="0">
              <a:lnSpc>
                <a:spcPct val="145000"/>
              </a:lnSpc>
            </a:pPr>
            <a:r>
              <a:rPr lang="en-US" altLang="zh-CN" sz="2400">
                <a:latin typeface="宋体" panose="02010600030101010101" pitchFamily="2" charset="-122"/>
              </a:rPr>
              <a:t>b) </a:t>
            </a:r>
            <a:r>
              <a:rPr lang="zh-CN" altLang="en-US" sz="2400">
                <a:latin typeface="宋体" panose="02010600030101010101" pitchFamily="2" charset="-122"/>
              </a:rPr>
              <a:t>与进入工作场所的承包方和其他访问者进行沟通；</a:t>
            </a:r>
            <a:endParaRPr lang="zh-CN" altLang="en-US" sz="2400">
              <a:latin typeface="宋体" panose="02010600030101010101" pitchFamily="2" charset="-122"/>
            </a:endParaRPr>
          </a:p>
          <a:p>
            <a:pPr marL="0" indent="0">
              <a:lnSpc>
                <a:spcPct val="145000"/>
              </a:lnSpc>
              <a:buFont typeface="Wingdings" panose="05000000000000000000" pitchFamily="2" charset="2"/>
              <a:buNone/>
            </a:pPr>
            <a:r>
              <a:rPr lang="zh-CN" altLang="zh-CN" sz="2400">
                <a:latin typeface="浪漫雅圆" pitchFamily="2" charset="-122"/>
                <a:ea typeface="浪漫雅圆" pitchFamily="2" charset="-122"/>
              </a:rPr>
              <a:t>（外来人员）</a:t>
            </a:r>
            <a:endParaRPr lang="zh-CN" altLang="en-US" sz="2400">
              <a:latin typeface="宋体" panose="02010600030101010101" pitchFamily="2" charset="-122"/>
            </a:endParaRPr>
          </a:p>
          <a:p>
            <a:pPr marL="0" indent="0">
              <a:lnSpc>
                <a:spcPct val="145000"/>
              </a:lnSpc>
            </a:pPr>
            <a:r>
              <a:rPr lang="en-US" altLang="zh-CN" sz="2400">
                <a:latin typeface="宋体" panose="02010600030101010101" pitchFamily="2" charset="-122"/>
              </a:rPr>
              <a:t>c) </a:t>
            </a:r>
            <a:r>
              <a:rPr lang="zh-CN" altLang="en-US" sz="2400">
                <a:latin typeface="宋体" panose="02010600030101010101" pitchFamily="2" charset="-122"/>
              </a:rPr>
              <a:t>接收、记录和回应来自外部相关方的相关沟通。</a:t>
            </a:r>
            <a:r>
              <a:rPr lang="zh-CN" altLang="zh-CN" sz="2400">
                <a:latin typeface="宋体" panose="02010600030101010101" pitchFamily="2" charset="-122"/>
              </a:rPr>
              <a:t>（外部）</a:t>
            </a:r>
            <a:endParaRPr lang="zh-CN" altLang="zh-CN" sz="2400">
              <a:latin typeface="宋体" panose="02010600030101010101" pitchFamily="2" charset="-122"/>
            </a:endParaRPr>
          </a:p>
          <a:p>
            <a:pPr marL="0" indent="0">
              <a:lnSpc>
                <a:spcPct val="145000"/>
              </a:lnSpc>
            </a:pPr>
            <a:endParaRPr lang="en-US" altLang="zh-CN" sz="24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250825" y="188913"/>
            <a:ext cx="8642350" cy="6335712"/>
          </a:xfrm>
        </p:spPr>
        <p:txBody>
          <a:bodyPr/>
          <a:lstStyle/>
          <a:p>
            <a:pPr marL="0" indent="0">
              <a:lnSpc>
                <a:spcPct val="80000"/>
              </a:lnSpc>
            </a:pPr>
            <a:r>
              <a:rPr lang="en-US" altLang="zh-CN" sz="2400" dirty="0">
                <a:latin typeface="宋体" panose="02010600030101010101" pitchFamily="2" charset="-122"/>
              </a:rPr>
              <a:t>4.4.3.2</a:t>
            </a:r>
            <a:r>
              <a:rPr lang="zh-CN" altLang="en-US" sz="2400" dirty="0">
                <a:latin typeface="宋体" panose="02010600030101010101" pitchFamily="2" charset="-122"/>
              </a:rPr>
              <a:t>参与和协商</a:t>
            </a:r>
            <a:endParaRPr lang="zh-CN" altLang="en-US" sz="24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组织应建立、实施并保持程序，用于：</a:t>
            </a:r>
            <a:endParaRPr lang="zh-CN" altLang="en-US" sz="2000" dirty="0">
              <a:latin typeface="宋体" panose="02010600030101010101" pitchFamily="2" charset="-122"/>
            </a:endParaRPr>
          </a:p>
          <a:p>
            <a:pPr marL="0" indent="0">
              <a:lnSpc>
                <a:spcPct val="115000"/>
              </a:lnSpc>
            </a:pPr>
            <a:r>
              <a:rPr lang="en-US" altLang="zh-CN" sz="2000" dirty="0">
                <a:latin typeface="宋体" panose="02010600030101010101" pitchFamily="2" charset="-122"/>
              </a:rPr>
              <a:t>a) </a:t>
            </a:r>
            <a:r>
              <a:rPr lang="zh-CN" altLang="en-US" sz="2000" dirty="0">
                <a:latin typeface="宋体" panose="02010600030101010101" pitchFamily="2" charset="-122"/>
              </a:rPr>
              <a:t>工作人员： </a:t>
            </a:r>
            <a:r>
              <a:rPr lang="en-US" altLang="zh-CN" sz="2000" b="0" dirty="0">
                <a:latin typeface="文鼎水管体" pitchFamily="33" charset="-122"/>
                <a:ea typeface="文鼎水管体" pitchFamily="33" charset="-122"/>
              </a:rPr>
              <a:t>(</a:t>
            </a:r>
            <a:r>
              <a:rPr lang="zh-CN" altLang="zh-CN" sz="2000" b="0" dirty="0">
                <a:latin typeface="文鼎水管体" pitchFamily="33" charset="-122"/>
                <a:ea typeface="文鼎水管体" pitchFamily="33" charset="-122"/>
              </a:rPr>
              <a:t>非管理人员</a:t>
            </a:r>
            <a:r>
              <a:rPr lang="en-US" altLang="zh-CN" sz="2000" b="0" dirty="0">
                <a:latin typeface="文鼎水管体" pitchFamily="33" charset="-122"/>
                <a:ea typeface="文鼎水管体" pitchFamily="33" charset="-122"/>
              </a:rPr>
              <a:t>)</a:t>
            </a:r>
            <a:r>
              <a:rPr lang="zh-CN" altLang="zh-CN" sz="2000" b="0" dirty="0">
                <a:latin typeface="文鼎水管体" pitchFamily="33" charset="-122"/>
                <a:ea typeface="文鼎水管体" pitchFamily="33" charset="-122"/>
              </a:rPr>
              <a:t>，</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u="sng" dirty="0">
                <a:latin typeface="宋体" panose="02010600030101010101" pitchFamily="2" charset="-122"/>
              </a:rPr>
              <a:t>适当</a:t>
            </a:r>
            <a:r>
              <a:rPr lang="zh-CN" altLang="en-US" sz="2000" dirty="0">
                <a:latin typeface="宋体" panose="02010600030101010101" pitchFamily="2" charset="-122"/>
              </a:rPr>
              <a:t>参与危险源辨识、风险评价和控制措施的确定；</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u="sng" dirty="0">
                <a:latin typeface="宋体" panose="02010600030101010101" pitchFamily="2" charset="-122"/>
              </a:rPr>
              <a:t>适当</a:t>
            </a:r>
            <a:r>
              <a:rPr lang="zh-CN" altLang="en-US" sz="2000" dirty="0">
                <a:latin typeface="宋体" panose="02010600030101010101" pitchFamily="2" charset="-122"/>
              </a:rPr>
              <a:t>参与事件调查；</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dirty="0">
                <a:latin typeface="宋体" panose="02010600030101010101" pitchFamily="2" charset="-122"/>
              </a:rPr>
              <a:t>参与职业健康安全方针和目标的制定和评审；</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dirty="0">
                <a:latin typeface="宋体" panose="02010600030101010101" pitchFamily="2" charset="-122"/>
              </a:rPr>
              <a:t>对影响他们职业健康安全的任何变更进行协商；</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a:t>
            </a:r>
            <a:r>
              <a:rPr lang="en-US" altLang="zh-CN" sz="2000" dirty="0">
                <a:latin typeface="宋体" panose="02010600030101010101" pitchFamily="2" charset="-122"/>
              </a:rPr>
              <a:t>——</a:t>
            </a:r>
            <a:r>
              <a:rPr lang="zh-CN" altLang="en-US" sz="2000" dirty="0">
                <a:latin typeface="宋体" panose="02010600030101010101" pitchFamily="2" charset="-122"/>
              </a:rPr>
              <a:t>对职业健康安全事务发表意见。</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应告知工作人员关于他们的参与安排，包括谁是他们的职业健康安全事务代表。</a:t>
            </a:r>
            <a:r>
              <a:rPr lang="zh-CN" altLang="zh-CN" sz="1800" dirty="0">
                <a:latin typeface="文鼎水管体" pitchFamily="33" charset="-122"/>
                <a:ea typeface="文鼎水管体" pitchFamily="33" charset="-122"/>
              </a:rPr>
              <a:t> </a:t>
            </a:r>
            <a:r>
              <a:rPr lang="en-US" altLang="zh-CN" sz="2000" dirty="0">
                <a:latin typeface="宋体" panose="02010600030101010101" pitchFamily="2" charset="-122"/>
              </a:rPr>
              <a:t>(</a:t>
            </a:r>
            <a:r>
              <a:rPr lang="zh-CN" altLang="zh-CN" sz="1800" dirty="0">
                <a:latin typeface="文鼎水管体" pitchFamily="33" charset="-122"/>
                <a:ea typeface="文鼎水管体" pitchFamily="33" charset="-122"/>
              </a:rPr>
              <a:t>工会代表</a:t>
            </a:r>
            <a:r>
              <a:rPr lang="en-US" altLang="zh-CN" sz="1800" dirty="0">
                <a:latin typeface="文鼎水管体" pitchFamily="33" charset="-122"/>
                <a:ea typeface="文鼎水管体" pitchFamily="33" charset="-122"/>
              </a:rPr>
              <a:t>)</a:t>
            </a:r>
            <a:r>
              <a:rPr lang="zh-CN" altLang="zh-CN" sz="1800" dirty="0">
                <a:latin typeface="文鼎水管体" pitchFamily="33" charset="-122"/>
                <a:ea typeface="文鼎水管体" pitchFamily="33" charset="-122"/>
              </a:rPr>
              <a:t>其产生途径</a:t>
            </a:r>
            <a:r>
              <a:rPr lang="en-US" altLang="zh-CN" sz="1800" dirty="0">
                <a:latin typeface="文鼎水管体" pitchFamily="33" charset="-122"/>
                <a:ea typeface="文鼎水管体" pitchFamily="33" charset="-122"/>
              </a:rPr>
              <a:t>-</a:t>
            </a:r>
            <a:r>
              <a:rPr lang="zh-CN" altLang="zh-CN" sz="1800" dirty="0">
                <a:latin typeface="文鼎水管体" pitchFamily="33" charset="-122"/>
                <a:ea typeface="文鼎水管体" pitchFamily="33" charset="-122"/>
              </a:rPr>
              <a:t>由工会推举或按法规要求集体谈判选择</a:t>
            </a:r>
            <a:endParaRPr lang="zh-CN" altLang="en-US" sz="2000" dirty="0">
              <a:latin typeface="宋体" panose="02010600030101010101" pitchFamily="2" charset="-122"/>
            </a:endParaRPr>
          </a:p>
          <a:p>
            <a:pPr marL="0" indent="0">
              <a:lnSpc>
                <a:spcPct val="115000"/>
              </a:lnSpc>
            </a:pPr>
            <a:r>
              <a:rPr lang="en-US" altLang="zh-CN" sz="2000" dirty="0">
                <a:latin typeface="宋体" panose="02010600030101010101" pitchFamily="2" charset="-122"/>
              </a:rPr>
              <a:t>b) </a:t>
            </a:r>
            <a:r>
              <a:rPr lang="zh-CN" altLang="en-US" sz="2000" dirty="0">
                <a:latin typeface="宋体" panose="02010600030101010101" pitchFamily="2" charset="-122"/>
              </a:rPr>
              <a:t>与承包方就影响他们的职业健康安全的变更进行协商。</a:t>
            </a:r>
            <a:endParaRPr lang="zh-CN" altLang="en-US" sz="2000" dirty="0">
              <a:latin typeface="宋体" panose="02010600030101010101" pitchFamily="2" charset="-122"/>
            </a:endParaRPr>
          </a:p>
          <a:p>
            <a:pPr marL="0" indent="0">
              <a:lnSpc>
                <a:spcPct val="115000"/>
              </a:lnSpc>
            </a:pPr>
            <a:r>
              <a:rPr lang="zh-CN" altLang="en-US" sz="2000" dirty="0">
                <a:latin typeface="宋体" panose="02010600030101010101" pitchFamily="2" charset="-122"/>
              </a:rPr>
              <a:t>  适当时，组织应确保与相关的外部相关方就有关的职业健康安全事务进行协商。</a:t>
            </a:r>
            <a:endParaRPr lang="zh-CN" altLang="en-US" sz="20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539750" y="381000"/>
            <a:ext cx="8208963" cy="6000750"/>
          </a:xfrm>
        </p:spPr>
        <p:txBody>
          <a:bodyPr/>
          <a:lstStyle/>
          <a:p>
            <a:pPr marL="0" indent="0" algn="just">
              <a:buFont typeface="Wingdings" panose="05000000000000000000" pitchFamily="2" charset="2"/>
              <a:buNone/>
            </a:pPr>
            <a:r>
              <a:rPr lang="en-US" altLang="zh-CN">
                <a:solidFill>
                  <a:srgbClr val="00FF00"/>
                </a:solidFill>
                <a:latin typeface="楷体_GB2312" pitchFamily="49" charset="-122"/>
              </a:rPr>
              <a:t>4.4.3  </a:t>
            </a:r>
            <a:r>
              <a:rPr lang="zh-CN" altLang="en-US">
                <a:solidFill>
                  <a:srgbClr val="00FF00"/>
                </a:solidFill>
              </a:rPr>
              <a:t>条文理解</a:t>
            </a:r>
            <a:endParaRPr lang="zh-CN" altLang="en-US">
              <a:solidFill>
                <a:srgbClr val="00FF00"/>
              </a:solidFill>
            </a:endParaRPr>
          </a:p>
          <a:p>
            <a:pPr marL="0" indent="0" algn="just">
              <a:buFont typeface="Wingdings" panose="05000000000000000000" pitchFamily="2" charset="2"/>
              <a:buNone/>
            </a:pPr>
            <a:r>
              <a:rPr lang="en-US" altLang="zh-CN"/>
              <a:t>1</a:t>
            </a:r>
            <a:r>
              <a:rPr lang="zh-CN" altLang="en-US"/>
              <a:t>、要有程序，用来进行有关职业健康安全风险和职业健康安全管理体系的信息交流</a:t>
            </a:r>
            <a:endParaRPr lang="zh-CN" altLang="en-US"/>
          </a:p>
          <a:p>
            <a:pPr marL="0" indent="0" algn="just">
              <a:buFont typeface="Wingdings" panose="05000000000000000000" pitchFamily="2" charset="2"/>
              <a:buNone/>
            </a:pPr>
            <a:r>
              <a:rPr lang="en-US" altLang="zh-CN"/>
              <a:t>2</a:t>
            </a:r>
            <a:r>
              <a:rPr lang="zh-CN" altLang="en-US"/>
              <a:t>、协商与交流分内部和外部内部交流与协商是在各部门、各层次间进行。如各部门与管代交流体系运行情况，体系的监测、审核和管理评审结果传达到各员工，协商的内容主要包括方针、目标、计划、制度的的制定风险辨识，评价与控制，事故调查处理等，交流方式多种多样。</a:t>
            </a:r>
            <a:endParaRPr lang="zh-CN" altLang="en-US"/>
          </a:p>
          <a:p>
            <a:pPr marL="0" indent="0" algn="just">
              <a:buFont typeface="Wingdings" panose="05000000000000000000" pitchFamily="2" charset="2"/>
              <a:buNone/>
            </a:pPr>
            <a:endParaRPr lang="en-US" altLang="zh-CN">
              <a:latin typeface="楷体_GB2312" pitchFamily="49"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533400" y="304800"/>
            <a:ext cx="8286750" cy="6019800"/>
          </a:xfrm>
        </p:spPr>
        <p:txBody>
          <a:bodyPr/>
          <a:lstStyle/>
          <a:p>
            <a:pPr>
              <a:lnSpc>
                <a:spcPct val="110000"/>
              </a:lnSpc>
            </a:pPr>
            <a:r>
              <a:rPr lang="en-US" altLang="zh-CN" sz="2400"/>
              <a:t>a)</a:t>
            </a:r>
            <a:r>
              <a:rPr lang="en-US" altLang="zh-CN" sz="2400">
                <a:latin typeface="Times New Roman" panose="02020603050405020304" charset="0"/>
                <a:cs typeface="Times New Roman" panose="02020603050405020304" charset="0"/>
              </a:rPr>
              <a:t>   </a:t>
            </a:r>
            <a:r>
              <a:rPr lang="zh-CN" altLang="en-US" sz="2400">
                <a:latin typeface="宋体" panose="02010600030101010101" pitchFamily="2" charset="-122"/>
              </a:rPr>
              <a:t>且应在文件中规定、其员工权力。</a:t>
            </a:r>
            <a:endParaRPr lang="zh-CN" altLang="en-US" sz="2400">
              <a:latin typeface="宋体" panose="02010600030101010101" pitchFamily="2" charset="-122"/>
            </a:endParaRPr>
          </a:p>
          <a:p>
            <a:pPr>
              <a:lnSpc>
                <a:spcPct val="110000"/>
              </a:lnSpc>
            </a:pPr>
            <a:r>
              <a:rPr lang="zh-CN" altLang="en-US" sz="2400">
                <a:latin typeface="宋体" panose="02010600030101010101" pitchFamily="2" charset="-122"/>
                <a:cs typeface="Times New Roman" panose="02020603050405020304" charset="0"/>
              </a:rPr>
              <a:t> </a:t>
            </a:r>
            <a:r>
              <a:rPr lang="zh-CN" altLang="en-US" sz="2400">
                <a:latin typeface="宋体" panose="02010600030101010101" pitchFamily="2" charset="-122"/>
              </a:rPr>
              <a:t>方针和程序的制定、评审、修订，</a:t>
            </a:r>
            <a:r>
              <a:rPr lang="zh-CN" altLang="en-US" sz="2400">
                <a:solidFill>
                  <a:srgbClr val="FCF60E"/>
                </a:solidFill>
                <a:latin typeface="宋体" panose="02010600030101010101" pitchFamily="2" charset="-122"/>
              </a:rPr>
              <a:t>工作人员要参与</a:t>
            </a:r>
            <a:endParaRPr lang="zh-CN" altLang="en-US" sz="2400">
              <a:solidFill>
                <a:srgbClr val="FCF60E"/>
              </a:solidFill>
              <a:latin typeface="宋体" panose="02010600030101010101" pitchFamily="2" charset="-122"/>
            </a:endParaRPr>
          </a:p>
          <a:p>
            <a:pPr>
              <a:lnSpc>
                <a:spcPct val="110000"/>
              </a:lnSpc>
            </a:pPr>
            <a:r>
              <a:rPr lang="zh-CN" altLang="en-US" sz="2400">
                <a:latin typeface="宋体" panose="02010600030101010101" pitchFamily="2" charset="-122"/>
                <a:cs typeface="Times New Roman" panose="02020603050405020304" charset="0"/>
              </a:rPr>
              <a:t> </a:t>
            </a:r>
            <a:r>
              <a:rPr lang="zh-CN" altLang="en-US" sz="2400">
                <a:latin typeface="宋体" panose="02010600030101010101" pitchFamily="2" charset="-122"/>
              </a:rPr>
              <a:t>改变作业场所的安全卫生情况要</a:t>
            </a:r>
            <a:r>
              <a:rPr lang="zh-CN" altLang="en-US" sz="2400">
                <a:solidFill>
                  <a:srgbClr val="FCF60E"/>
                </a:solidFill>
                <a:latin typeface="宋体" panose="02010600030101010101" pitchFamily="2" charset="-122"/>
              </a:rPr>
              <a:t>与员工商讨</a:t>
            </a:r>
            <a:endParaRPr lang="zh-CN" altLang="en-US" sz="2400">
              <a:solidFill>
                <a:srgbClr val="FCF60E"/>
              </a:solidFill>
              <a:latin typeface="宋体" panose="02010600030101010101" pitchFamily="2" charset="-122"/>
            </a:endParaRPr>
          </a:p>
          <a:p>
            <a:pPr>
              <a:lnSpc>
                <a:spcPct val="110000"/>
              </a:lnSpc>
            </a:pPr>
            <a:r>
              <a:rPr lang="zh-CN" altLang="en-US" sz="2400">
                <a:solidFill>
                  <a:srgbClr val="FCF60E"/>
                </a:solidFill>
                <a:latin typeface="宋体" panose="02010600030101010101" pitchFamily="2" charset="-122"/>
              </a:rPr>
              <a:t>工作人员</a:t>
            </a:r>
            <a:r>
              <a:rPr lang="zh-CN" altLang="en-US" sz="2400">
                <a:latin typeface="宋体" panose="02010600030101010101" pitchFamily="2" charset="-122"/>
              </a:rPr>
              <a:t>：在作业场所内的职业健康安全问题上代表员工利益的人。</a:t>
            </a:r>
            <a:endParaRPr lang="zh-CN" altLang="en-US" sz="2400">
              <a:latin typeface="宋体" panose="02010600030101010101" pitchFamily="2" charset="-122"/>
            </a:endParaRPr>
          </a:p>
          <a:p>
            <a:pPr algn="just">
              <a:lnSpc>
                <a:spcPct val="110000"/>
              </a:lnSpc>
              <a:buFont typeface="Wingdings" panose="05000000000000000000" pitchFamily="2" charset="2"/>
              <a:buNone/>
            </a:pPr>
            <a:r>
              <a:rPr lang="zh-CN" altLang="en-US" sz="2400">
                <a:solidFill>
                  <a:srgbClr val="FCF60E"/>
                </a:solidFill>
                <a:latin typeface="宋体" panose="02010600030101010101" pitchFamily="2" charset="-122"/>
              </a:rPr>
              <a:t>谁是他们的职业健康安全事务代表</a:t>
            </a:r>
            <a:endParaRPr lang="zh-CN" altLang="en-US" sz="2400">
              <a:solidFill>
                <a:srgbClr val="FCF60E"/>
              </a:solidFill>
              <a:latin typeface="宋体" panose="02010600030101010101" pitchFamily="2" charset="-122"/>
            </a:endParaRPr>
          </a:p>
          <a:p>
            <a:pPr algn="just">
              <a:lnSpc>
                <a:spcPct val="110000"/>
              </a:lnSpc>
              <a:buFont typeface="Wingdings" panose="05000000000000000000" pitchFamily="2" charset="2"/>
              <a:buNone/>
            </a:pPr>
            <a:r>
              <a:rPr lang="en-US" altLang="zh-CN" sz="2400">
                <a:solidFill>
                  <a:srgbClr val="00FF00"/>
                </a:solidFill>
                <a:latin typeface="宋体" panose="02010600030101010101" pitchFamily="2" charset="-122"/>
              </a:rPr>
              <a:t>4</a:t>
            </a:r>
            <a:r>
              <a:rPr lang="zh-CN" altLang="en-US" sz="2400">
                <a:solidFill>
                  <a:srgbClr val="00FF00"/>
                </a:solidFill>
                <a:latin typeface="宋体" panose="02010600030101010101" pitchFamily="2" charset="-122"/>
              </a:rPr>
              <a:t>、外部协商与交流</a:t>
            </a:r>
            <a:endParaRPr lang="zh-CN" altLang="en-US" sz="2400">
              <a:solidFill>
                <a:srgbClr val="00FF00"/>
              </a:solidFill>
              <a:latin typeface="宋体" panose="02010600030101010101" pitchFamily="2" charset="-122"/>
            </a:endParaRPr>
          </a:p>
          <a:p>
            <a:pPr>
              <a:lnSpc>
                <a:spcPct val="110000"/>
              </a:lnSpc>
            </a:pPr>
            <a:r>
              <a:rPr lang="en-US" altLang="zh-CN" sz="2400">
                <a:latin typeface="宋体" panose="02010600030101010101" pitchFamily="2" charset="-122"/>
              </a:rPr>
              <a:t>a)</a:t>
            </a:r>
            <a:r>
              <a:rPr lang="en-US" altLang="zh-CN" sz="2400">
                <a:latin typeface="宋体" panose="02010600030101010101" pitchFamily="2" charset="-122"/>
                <a:cs typeface="Times New Roman" panose="02020603050405020304" charset="0"/>
              </a:rPr>
              <a:t> </a:t>
            </a:r>
            <a:r>
              <a:rPr lang="zh-CN" altLang="en-US" sz="2400">
                <a:latin typeface="宋体" panose="02010600030101010101" pitchFamily="2" charset="-122"/>
              </a:rPr>
              <a:t>是指向相关方宣传方针、沟通危险因素、评价和控制的及结果。</a:t>
            </a:r>
            <a:endParaRPr lang="zh-CN" altLang="en-US" sz="2400">
              <a:latin typeface="宋体" panose="02010600030101010101" pitchFamily="2" charset="-122"/>
            </a:endParaRPr>
          </a:p>
          <a:p>
            <a:pPr>
              <a:lnSpc>
                <a:spcPct val="110000"/>
              </a:lnSpc>
            </a:pPr>
            <a:r>
              <a:rPr lang="en-US" altLang="zh-CN" sz="2400">
                <a:latin typeface="宋体" panose="02010600030101010101" pitchFamily="2" charset="-122"/>
              </a:rPr>
              <a:t>b)</a:t>
            </a:r>
            <a:r>
              <a:rPr lang="en-US" altLang="zh-CN" sz="2400">
                <a:latin typeface="宋体" panose="02010600030101010101" pitchFamily="2" charset="-122"/>
                <a:cs typeface="Times New Roman" panose="02020603050405020304" charset="0"/>
              </a:rPr>
              <a:t> </a:t>
            </a:r>
            <a:r>
              <a:rPr lang="zh-CN" altLang="en-US" sz="2400">
                <a:latin typeface="宋体" panose="02010600030101010101" pitchFamily="2" charset="-122"/>
              </a:rPr>
              <a:t>沟通有关的法律、法规；</a:t>
            </a:r>
            <a:endParaRPr lang="zh-CN" altLang="en-US" sz="2400">
              <a:latin typeface="宋体" panose="02010600030101010101" pitchFamily="2" charset="-122"/>
            </a:endParaRPr>
          </a:p>
          <a:p>
            <a:pPr>
              <a:lnSpc>
                <a:spcPct val="110000"/>
              </a:lnSpc>
            </a:pPr>
            <a:r>
              <a:rPr lang="zh-CN" altLang="en-US" sz="2400">
                <a:solidFill>
                  <a:schemeClr val="accent2"/>
                </a:solidFill>
                <a:latin typeface="宋体" panose="02010600030101010101" pitchFamily="2" charset="-122"/>
              </a:rPr>
              <a:t>接收并回复相关方的咨询、建议、投诉等信息。</a:t>
            </a:r>
            <a:endParaRPr lang="zh-CN" altLang="en-US" sz="2400">
              <a:solidFill>
                <a:schemeClr val="accent2"/>
              </a:solidFill>
              <a:latin typeface="宋体" panose="02010600030101010101" pitchFamily="2" charset="-122"/>
            </a:endParaRPr>
          </a:p>
          <a:p>
            <a:pPr>
              <a:lnSpc>
                <a:spcPct val="110000"/>
              </a:lnSpc>
              <a:buFont typeface="Wingdings" panose="05000000000000000000" pitchFamily="2" charset="2"/>
              <a:buNone/>
            </a:pPr>
            <a:r>
              <a:rPr lang="zh-CN" altLang="en-US" sz="2400">
                <a:solidFill>
                  <a:schemeClr val="accent1"/>
                </a:solidFill>
                <a:latin typeface="宋体" panose="02010600030101010101" pitchFamily="2" charset="-122"/>
              </a:rPr>
              <a:t>形式：口头、电话、会议、文件、板报、意见箱、网络、录像、标语等。包括：政府、急救、消防等</a:t>
            </a:r>
            <a:r>
              <a:rPr lang="zh-CN" altLang="en-US" sz="2400">
                <a:solidFill>
                  <a:schemeClr val="accent1"/>
                </a:solidFill>
              </a:rPr>
              <a:t> </a:t>
            </a:r>
            <a:endParaRPr lang="zh-CN" altLang="en-US" sz="240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333375"/>
            <a:ext cx="7772400" cy="1143000"/>
          </a:xfrm>
        </p:spPr>
        <p:txBody>
          <a:bodyPr/>
          <a:lstStyle/>
          <a:p>
            <a:r>
              <a:rPr lang="zh-CN" altLang="en-US" sz="4000" b="1">
                <a:solidFill>
                  <a:srgbClr val="FFFF99"/>
                </a:solidFill>
              </a:rPr>
              <a:t>我国职业健康安全管理体系状况</a:t>
            </a:r>
            <a:endParaRPr lang="zh-CN" altLang="en-US" sz="4000" b="1">
              <a:solidFill>
                <a:srgbClr val="FFFF99"/>
              </a:solidFill>
            </a:endParaRPr>
          </a:p>
        </p:txBody>
      </p:sp>
      <p:sp>
        <p:nvSpPr>
          <p:cNvPr id="225283" name="Rectangle 3"/>
          <p:cNvSpPr>
            <a:spLocks noGrp="1" noChangeArrowheads="1"/>
          </p:cNvSpPr>
          <p:nvPr>
            <p:ph type="body" idx="1"/>
          </p:nvPr>
        </p:nvSpPr>
        <p:spPr>
          <a:xfrm>
            <a:off x="685800" y="1557338"/>
            <a:ext cx="7772400" cy="4538662"/>
          </a:xfrm>
        </p:spPr>
        <p:txBody>
          <a:bodyPr/>
          <a:lstStyle/>
          <a:p>
            <a:pPr>
              <a:lnSpc>
                <a:spcPct val="90000"/>
              </a:lnSpc>
              <a:buFont typeface="Wingdings" panose="05000000000000000000" pitchFamily="2" charset="2"/>
              <a:buNone/>
            </a:pPr>
            <a:r>
              <a:rPr lang="en-US" altLang="zh-CN" dirty="0">
                <a:solidFill>
                  <a:schemeClr val="accent2"/>
                </a:solidFill>
                <a:latin typeface="楷体_GB2312" pitchFamily="49" charset="-122"/>
              </a:rPr>
              <a:t>1999</a:t>
            </a:r>
            <a:r>
              <a:rPr lang="zh-CN" altLang="en-US" dirty="0">
                <a:solidFill>
                  <a:schemeClr val="accent2"/>
                </a:solidFill>
                <a:latin typeface="Times New Roman" panose="02020603050405020304" charset="0"/>
              </a:rPr>
              <a:t>年</a:t>
            </a:r>
            <a:r>
              <a:rPr lang="en-US" altLang="zh-CN" dirty="0">
                <a:solidFill>
                  <a:schemeClr val="accent2"/>
                </a:solidFill>
                <a:latin typeface="楷体_GB2312" pitchFamily="49" charset="-122"/>
              </a:rPr>
              <a:t>10</a:t>
            </a:r>
            <a:r>
              <a:rPr lang="zh-CN" altLang="en-US" dirty="0">
                <a:solidFill>
                  <a:schemeClr val="accent2"/>
                </a:solidFill>
                <a:latin typeface="Times New Roman" panose="02020603050405020304" charset="0"/>
              </a:rPr>
              <a:t>月</a:t>
            </a:r>
            <a:r>
              <a:rPr lang="zh-CN" altLang="en-US" dirty="0">
                <a:solidFill>
                  <a:schemeClr val="accent2"/>
                </a:solidFill>
                <a:latin typeface="楷体_GB2312" pitchFamily="49" charset="-122"/>
              </a:rPr>
              <a:t> </a:t>
            </a:r>
            <a:r>
              <a:rPr lang="zh-CN" altLang="en-US" dirty="0">
                <a:solidFill>
                  <a:schemeClr val="accent2"/>
                </a:solidFill>
                <a:latin typeface="Times New Roman" panose="02020603050405020304" charset="0"/>
              </a:rPr>
              <a:t>中国国家经贸委颁布了</a:t>
            </a:r>
            <a:r>
              <a:rPr lang="en-US" altLang="zh-CN" dirty="0">
                <a:solidFill>
                  <a:schemeClr val="accent2"/>
                </a:solidFill>
                <a:latin typeface="Times New Roman" panose="02020603050405020304" charset="0"/>
              </a:rPr>
              <a:t>《</a:t>
            </a:r>
            <a:r>
              <a:rPr lang="zh-CN" altLang="en-US" dirty="0">
                <a:solidFill>
                  <a:schemeClr val="accent2"/>
                </a:solidFill>
                <a:latin typeface="Times New Roman" panose="02020603050405020304" charset="0"/>
              </a:rPr>
              <a:t>职业健康安全管理体系试行标准</a:t>
            </a:r>
            <a:r>
              <a:rPr lang="en-US" altLang="zh-CN" dirty="0">
                <a:solidFill>
                  <a:schemeClr val="accent2"/>
                </a:solidFill>
                <a:latin typeface="Times New Roman" panose="02020603050405020304" charset="0"/>
              </a:rPr>
              <a:t>》</a:t>
            </a:r>
            <a:endParaRPr lang="en-US" altLang="zh-CN" dirty="0">
              <a:solidFill>
                <a:schemeClr val="accent2"/>
              </a:solidFill>
              <a:latin typeface="Times New Roman" panose="02020603050405020304" charset="0"/>
            </a:endParaRPr>
          </a:p>
          <a:p>
            <a:pPr>
              <a:lnSpc>
                <a:spcPct val="90000"/>
              </a:lnSpc>
              <a:buFont typeface="Wingdings" panose="05000000000000000000" pitchFamily="2" charset="2"/>
              <a:buNone/>
            </a:pPr>
            <a:endParaRPr lang="en-US" altLang="zh-CN" dirty="0">
              <a:solidFill>
                <a:schemeClr val="accent2"/>
              </a:solidFill>
              <a:latin typeface="Times New Roman" panose="02020603050405020304" charset="0"/>
            </a:endParaRPr>
          </a:p>
          <a:p>
            <a:pPr>
              <a:lnSpc>
                <a:spcPct val="90000"/>
              </a:lnSpc>
              <a:buFont typeface="Wingdings" panose="05000000000000000000" pitchFamily="2" charset="2"/>
              <a:buNone/>
            </a:pPr>
            <a:r>
              <a:rPr lang="en-US" altLang="zh-CN" dirty="0">
                <a:solidFill>
                  <a:schemeClr val="accent2"/>
                </a:solidFill>
                <a:latin typeface="Times New Roman" panose="02020603050405020304" charset="0"/>
              </a:rPr>
              <a:t>2001</a:t>
            </a:r>
            <a:r>
              <a:rPr lang="zh-CN" altLang="en-US" dirty="0">
                <a:solidFill>
                  <a:schemeClr val="accent2"/>
                </a:solidFill>
                <a:latin typeface="Times New Roman" panose="02020603050405020304" charset="0"/>
              </a:rPr>
              <a:t>年</a:t>
            </a:r>
            <a:r>
              <a:rPr lang="en-US" altLang="zh-CN" dirty="0">
                <a:solidFill>
                  <a:schemeClr val="accent2"/>
                </a:solidFill>
                <a:latin typeface="Times New Roman" panose="02020603050405020304" charset="0"/>
              </a:rPr>
              <a:t>11</a:t>
            </a:r>
            <a:r>
              <a:rPr lang="zh-CN" altLang="en-US" dirty="0">
                <a:solidFill>
                  <a:schemeClr val="accent2"/>
                </a:solidFill>
                <a:latin typeface="Times New Roman" panose="02020603050405020304" charset="0"/>
              </a:rPr>
              <a:t>月正式颁布</a:t>
            </a:r>
            <a:r>
              <a:rPr lang="en-US" altLang="zh-CN" dirty="0">
                <a:solidFill>
                  <a:schemeClr val="accent2"/>
                </a:solidFill>
                <a:latin typeface="Times New Roman" panose="02020603050405020304" charset="0"/>
              </a:rPr>
              <a:t>GB/T《</a:t>
            </a:r>
            <a:r>
              <a:rPr lang="zh-CN" altLang="en-US" dirty="0">
                <a:solidFill>
                  <a:schemeClr val="accent2"/>
                </a:solidFill>
                <a:latin typeface="Times New Roman" panose="02020603050405020304" charset="0"/>
              </a:rPr>
              <a:t>职业健康安全管理体系  规范</a:t>
            </a:r>
            <a:r>
              <a:rPr lang="en-US" altLang="zh-CN" dirty="0">
                <a:solidFill>
                  <a:schemeClr val="accent2"/>
                </a:solidFill>
                <a:latin typeface="Times New Roman" panose="02020603050405020304" charset="0"/>
              </a:rPr>
              <a:t>》 </a:t>
            </a:r>
            <a:endParaRPr lang="en-US" altLang="zh-CN" dirty="0">
              <a:solidFill>
                <a:schemeClr val="accent2"/>
              </a:solidFill>
              <a:latin typeface="Times New Roman" panose="02020603050405020304" charset="0"/>
            </a:endParaRPr>
          </a:p>
          <a:p>
            <a:pPr>
              <a:lnSpc>
                <a:spcPct val="90000"/>
              </a:lnSpc>
              <a:buFont typeface="Wingdings" panose="05000000000000000000" pitchFamily="2" charset="2"/>
              <a:buNone/>
            </a:pPr>
            <a:r>
              <a:rPr lang="en-US" altLang="zh-CN" dirty="0">
                <a:solidFill>
                  <a:schemeClr val="accent2"/>
                </a:solidFill>
                <a:latin typeface="Times New Roman" panose="02020603050405020304" charset="0"/>
              </a:rPr>
              <a:t> 2011</a:t>
            </a:r>
            <a:r>
              <a:rPr lang="zh-CN" altLang="en-US" dirty="0">
                <a:solidFill>
                  <a:schemeClr val="accent2"/>
                </a:solidFill>
                <a:latin typeface="Times New Roman" panose="02020603050405020304" charset="0"/>
              </a:rPr>
              <a:t>年</a:t>
            </a:r>
            <a:r>
              <a:rPr lang="en-US" altLang="zh-CN" dirty="0">
                <a:solidFill>
                  <a:schemeClr val="accent2"/>
                </a:solidFill>
                <a:latin typeface="Times New Roman" panose="02020603050405020304" charset="0"/>
              </a:rPr>
              <a:t>12</a:t>
            </a:r>
            <a:r>
              <a:rPr lang="zh-CN" altLang="en-US" dirty="0">
                <a:solidFill>
                  <a:schemeClr val="accent2"/>
                </a:solidFill>
                <a:latin typeface="Times New Roman" panose="02020603050405020304" charset="0"/>
              </a:rPr>
              <a:t>月</a:t>
            </a:r>
            <a:r>
              <a:rPr lang="en-US" altLang="zh-CN" dirty="0">
                <a:solidFill>
                  <a:schemeClr val="accent2"/>
                </a:solidFill>
                <a:latin typeface="Times New Roman" panose="02020603050405020304" charset="0"/>
              </a:rPr>
              <a:t>30</a:t>
            </a:r>
            <a:r>
              <a:rPr lang="zh-CN" altLang="en-US" dirty="0">
                <a:solidFill>
                  <a:schemeClr val="accent2"/>
                </a:solidFill>
                <a:latin typeface="Times New Roman" panose="02020603050405020304" charset="0"/>
              </a:rPr>
              <a:t>日正式颁布</a:t>
            </a:r>
            <a:r>
              <a:rPr lang="en-US" altLang="zh-CN" dirty="0">
                <a:solidFill>
                  <a:schemeClr val="accent2"/>
                </a:solidFill>
                <a:latin typeface="Times New Roman" panose="02020603050405020304" charset="0"/>
              </a:rPr>
              <a:t>GB/T28001-2011《</a:t>
            </a:r>
            <a:r>
              <a:rPr lang="zh-CN" altLang="en-US" dirty="0">
                <a:solidFill>
                  <a:schemeClr val="accent2"/>
                </a:solidFill>
                <a:latin typeface="Times New Roman" panose="02020603050405020304" charset="0"/>
              </a:rPr>
              <a:t>职业健康安全管理体系  要求</a:t>
            </a:r>
            <a:r>
              <a:rPr lang="en-US" altLang="zh-CN" dirty="0">
                <a:solidFill>
                  <a:schemeClr val="accent2"/>
                </a:solidFill>
                <a:latin typeface="Times New Roman" panose="02020603050405020304" charset="0"/>
              </a:rPr>
              <a:t>》</a:t>
            </a:r>
            <a:endParaRPr lang="en-US" altLang="zh-CN" dirty="0">
              <a:solidFill>
                <a:schemeClr val="accent2"/>
              </a:solidFill>
              <a:latin typeface="Times New Roman" panose="02020603050405020304" charset="0"/>
            </a:endParaRPr>
          </a:p>
          <a:p>
            <a:pPr>
              <a:lnSpc>
                <a:spcPct val="90000"/>
              </a:lnSpc>
              <a:buFont typeface="Wingdings" panose="05000000000000000000" pitchFamily="2" charset="2"/>
              <a:buNone/>
            </a:pPr>
            <a:endParaRPr lang="en-US" altLang="zh-CN" dirty="0">
              <a:solidFill>
                <a:schemeClr val="accent2"/>
              </a:solidFill>
              <a:latin typeface="Times New Roman" panose="02020603050405020304" charset="0"/>
            </a:endParaRPr>
          </a:p>
          <a:p>
            <a:pPr>
              <a:lnSpc>
                <a:spcPct val="90000"/>
              </a:lnSpc>
              <a:buFont typeface="Wingdings" panose="05000000000000000000" pitchFamily="2" charset="2"/>
              <a:buNone/>
            </a:pPr>
            <a:r>
              <a:rPr lang="en-US" altLang="zh-CN" dirty="0">
                <a:solidFill>
                  <a:schemeClr val="accent2"/>
                </a:solidFill>
              </a:rPr>
              <a:t>             </a:t>
            </a:r>
            <a:r>
              <a:rPr lang="zh-CN" altLang="en-US" dirty="0">
                <a:latin typeface="Times New Roman" panose="02020603050405020304" charset="0"/>
              </a:rPr>
              <a:t>（内容与</a:t>
            </a:r>
            <a:r>
              <a:rPr lang="en-US" altLang="zh-CN" dirty="0">
                <a:latin typeface="楷体_GB2312" pitchFamily="49" charset="-122"/>
              </a:rPr>
              <a:t>OHSMS18000</a:t>
            </a:r>
            <a:r>
              <a:rPr lang="zh-CN" altLang="en-US" dirty="0">
                <a:latin typeface="Times New Roman" panose="02020603050405020304" charset="0"/>
              </a:rPr>
              <a:t>基本相</a:t>
            </a:r>
            <a:r>
              <a:rPr lang="zh-CN" altLang="en-US" dirty="0"/>
              <a:t> </a:t>
            </a:r>
            <a:r>
              <a:rPr lang="zh-CN" altLang="en-US" dirty="0">
                <a:latin typeface="Times New Roman" panose="02020603050405020304" charset="0"/>
              </a:rPr>
              <a:t>一致</a:t>
            </a:r>
            <a:r>
              <a:rPr lang="zh-CN" altLang="en-US" dirty="0" smtClean="0">
                <a:latin typeface="Times New Roman" panose="02020603050405020304" charset="0"/>
              </a:rPr>
              <a:t>）</a:t>
            </a:r>
            <a:endParaRPr lang="en-US" altLang="zh-CN" sz="3600" dirty="0">
              <a:solidFill>
                <a:schemeClr val="accent2"/>
              </a:solidFill>
            </a:endParaRPr>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539750" y="381000"/>
            <a:ext cx="7993063" cy="6477000"/>
          </a:xfrm>
        </p:spPr>
        <p:txBody>
          <a:bodyPr/>
          <a:lstStyle/>
          <a:p>
            <a:pPr marL="0" indent="0">
              <a:lnSpc>
                <a:spcPct val="130000"/>
              </a:lnSpc>
            </a:pPr>
            <a:r>
              <a:rPr lang="en-US" altLang="zh-CN"/>
              <a:t> </a:t>
            </a:r>
            <a:r>
              <a:rPr lang="en-US" altLang="zh-CN">
                <a:latin typeface="宋体" panose="02010600030101010101" pitchFamily="2" charset="-122"/>
              </a:rPr>
              <a:t>4.4.4</a:t>
            </a:r>
            <a:r>
              <a:rPr lang="zh-CN" altLang="en-US">
                <a:latin typeface="宋体" panose="02010600030101010101" pitchFamily="2" charset="-122"/>
              </a:rPr>
              <a:t>文件</a:t>
            </a:r>
            <a:endParaRPr lang="zh-CN" altLang="en-US">
              <a:latin typeface="宋体" panose="02010600030101010101" pitchFamily="2" charset="-122"/>
            </a:endParaRPr>
          </a:p>
          <a:p>
            <a:pPr marL="0" indent="0">
              <a:lnSpc>
                <a:spcPct val="130000"/>
              </a:lnSpc>
            </a:pPr>
            <a:r>
              <a:rPr lang="zh-CN" altLang="en-US">
                <a:latin typeface="宋体" panose="02010600030101010101" pitchFamily="2" charset="-122"/>
              </a:rPr>
              <a:t>  职业健康安全管理体系文件应包括：</a:t>
            </a:r>
            <a:endParaRPr lang="zh-CN" altLang="en-US">
              <a:latin typeface="宋体" panose="02010600030101010101" pitchFamily="2" charset="-122"/>
            </a:endParaRPr>
          </a:p>
          <a:p>
            <a:pPr marL="0" indent="0">
              <a:lnSpc>
                <a:spcPct val="130000"/>
              </a:lnSpc>
            </a:pPr>
            <a:r>
              <a:rPr lang="zh-CN" altLang="en-US">
                <a:latin typeface="宋体" panose="02010600030101010101" pitchFamily="2" charset="-122"/>
              </a:rPr>
              <a:t> </a:t>
            </a:r>
            <a:r>
              <a:rPr lang="en-US" altLang="zh-CN">
                <a:latin typeface="宋体" panose="02010600030101010101" pitchFamily="2" charset="-122"/>
              </a:rPr>
              <a:t>a) </a:t>
            </a:r>
            <a:r>
              <a:rPr lang="zh-CN" altLang="en-US">
                <a:latin typeface="宋体" panose="02010600030101010101" pitchFamily="2" charset="-122"/>
              </a:rPr>
              <a:t>职业健康安全方针和目标；</a:t>
            </a:r>
            <a:endParaRPr lang="zh-CN" altLang="en-US">
              <a:latin typeface="宋体" panose="02010600030101010101" pitchFamily="2" charset="-122"/>
            </a:endParaRPr>
          </a:p>
          <a:p>
            <a:pPr marL="0" indent="0">
              <a:lnSpc>
                <a:spcPct val="130000"/>
              </a:lnSpc>
            </a:pPr>
            <a:r>
              <a:rPr lang="zh-CN" altLang="en-US">
                <a:latin typeface="宋体" panose="02010600030101010101" pitchFamily="2" charset="-122"/>
              </a:rPr>
              <a:t> </a:t>
            </a:r>
            <a:r>
              <a:rPr lang="en-US" altLang="zh-CN">
                <a:latin typeface="宋体" panose="02010600030101010101" pitchFamily="2" charset="-122"/>
              </a:rPr>
              <a:t>b) </a:t>
            </a:r>
            <a:r>
              <a:rPr lang="zh-CN" altLang="en-US">
                <a:latin typeface="宋体" panose="02010600030101010101" pitchFamily="2" charset="-122"/>
              </a:rPr>
              <a:t>对职业健康安全管理体系覆盖范围的描述；</a:t>
            </a:r>
            <a:endParaRPr lang="zh-CN" altLang="en-US">
              <a:latin typeface="宋体" panose="02010600030101010101" pitchFamily="2" charset="-122"/>
            </a:endParaRPr>
          </a:p>
          <a:p>
            <a:pPr marL="0" indent="0">
              <a:lnSpc>
                <a:spcPct val="130000"/>
              </a:lnSpc>
            </a:pPr>
            <a:r>
              <a:rPr lang="zh-CN" altLang="en-US">
                <a:latin typeface="宋体" panose="02010600030101010101" pitchFamily="2" charset="-122"/>
              </a:rPr>
              <a:t> </a:t>
            </a:r>
            <a:r>
              <a:rPr lang="en-US" altLang="zh-CN">
                <a:latin typeface="宋体" panose="02010600030101010101" pitchFamily="2" charset="-122"/>
              </a:rPr>
              <a:t>c) </a:t>
            </a:r>
            <a:r>
              <a:rPr lang="zh-CN" altLang="en-US">
                <a:latin typeface="宋体" panose="02010600030101010101" pitchFamily="2" charset="-122"/>
              </a:rPr>
              <a:t>对职业健康安全管理体系的主要要素及其相互作用的描述，以及相关文件的查询途径；</a:t>
            </a:r>
            <a:endParaRPr lang="zh-CN" altLang="en-US">
              <a:latin typeface="宋体" panose="02010600030101010101" pitchFamily="2" charset="-122"/>
            </a:endParaRPr>
          </a:p>
          <a:p>
            <a:pPr marL="0" indent="0">
              <a:buFont typeface="Wingdings" panose="05000000000000000000" pitchFamily="2" charset="2"/>
              <a:buNone/>
            </a:pPr>
            <a:r>
              <a:rPr lang="zh-CN" altLang="en-US"/>
              <a:t>    </a:t>
            </a:r>
            <a:endParaRPr lang="zh-CN"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body" idx="1"/>
          </p:nvPr>
        </p:nvSpPr>
        <p:spPr>
          <a:xfrm>
            <a:off x="609600" y="457200"/>
            <a:ext cx="8066088" cy="4876800"/>
          </a:xfrm>
        </p:spPr>
        <p:txBody>
          <a:bodyPr/>
          <a:lstStyle/>
          <a:p>
            <a:pPr marL="0" indent="0">
              <a:lnSpc>
                <a:spcPct val="140000"/>
              </a:lnSpc>
            </a:pPr>
            <a:r>
              <a:rPr lang="en-US" altLang="zh-CN" sz="2800">
                <a:latin typeface="宋体" panose="02010600030101010101" pitchFamily="2" charset="-122"/>
              </a:rPr>
              <a:t>d) </a:t>
            </a:r>
            <a:r>
              <a:rPr lang="zh-CN" altLang="en-US" sz="2800">
                <a:latin typeface="宋体" panose="02010600030101010101" pitchFamily="2" charset="-122"/>
              </a:rPr>
              <a:t>本标准所要求的文件，包括记录；</a:t>
            </a:r>
            <a:endParaRPr lang="zh-CN" altLang="en-US" sz="2800">
              <a:latin typeface="宋体" panose="02010600030101010101" pitchFamily="2" charset="-122"/>
            </a:endParaRPr>
          </a:p>
          <a:p>
            <a:pPr marL="0" indent="0">
              <a:lnSpc>
                <a:spcPct val="140000"/>
              </a:lnSpc>
            </a:pPr>
            <a:r>
              <a:rPr lang="en-US" altLang="zh-CN" sz="2800">
                <a:latin typeface="宋体" panose="02010600030101010101" pitchFamily="2" charset="-122"/>
              </a:rPr>
              <a:t>e) </a:t>
            </a:r>
            <a:r>
              <a:rPr lang="zh-CN" altLang="en-US" sz="2800">
                <a:latin typeface="宋体" panose="02010600030101010101" pitchFamily="2" charset="-122"/>
              </a:rPr>
              <a:t>组织为确保对涉及其职业健康安全风险管理过程进行有效策划、运行和控制所需的文件，包括记录。</a:t>
            </a:r>
            <a:endParaRPr lang="zh-CN" altLang="en-US" sz="2800">
              <a:latin typeface="宋体" panose="02010600030101010101" pitchFamily="2" charset="-122"/>
            </a:endParaRPr>
          </a:p>
          <a:p>
            <a:pPr marL="0" indent="0">
              <a:lnSpc>
                <a:spcPct val="140000"/>
              </a:lnSpc>
            </a:pPr>
            <a:r>
              <a:rPr lang="zh-CN" altLang="en-US" sz="2800">
                <a:latin typeface="宋体" panose="02010600030101010101" pitchFamily="2" charset="-122"/>
              </a:rPr>
              <a:t>注：重要的是，文件要与组织的复杂程度、相关的危险源和风险相匹配，按有效性和效率的要求使文件数量尽可能少。</a:t>
            </a:r>
            <a:endParaRPr lang="zh-CN" altLang="en-US" sz="28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609600" y="457200"/>
            <a:ext cx="8534400" cy="4876800"/>
          </a:xfrm>
        </p:spPr>
        <p:txBody>
          <a:bodyPr/>
          <a:lstStyle/>
          <a:p>
            <a:pPr marL="0" indent="0" algn="just">
              <a:buFont typeface="Wingdings" panose="05000000000000000000" pitchFamily="2" charset="2"/>
              <a:buNone/>
            </a:pPr>
            <a:r>
              <a:rPr lang="en-US" altLang="zh-CN" sz="2800">
                <a:solidFill>
                  <a:srgbClr val="00FF00"/>
                </a:solidFill>
                <a:latin typeface="楷体_GB2312" pitchFamily="49" charset="-122"/>
              </a:rPr>
              <a:t>4.4.4  </a:t>
            </a:r>
            <a:r>
              <a:rPr lang="zh-CN" altLang="en-US" sz="2800">
                <a:solidFill>
                  <a:srgbClr val="00FF00"/>
                </a:solidFill>
                <a:latin typeface="楷体_GB2312" pitchFamily="49" charset="-122"/>
              </a:rPr>
              <a:t>条文</a:t>
            </a:r>
            <a:r>
              <a:rPr lang="zh-CN" altLang="en-US" sz="2800">
                <a:solidFill>
                  <a:srgbClr val="00FF00"/>
                </a:solidFill>
              </a:rPr>
              <a:t>理解</a:t>
            </a:r>
            <a:endParaRPr lang="zh-CN" altLang="en-US" sz="2800">
              <a:solidFill>
                <a:srgbClr val="00FF00"/>
              </a:solidFill>
              <a:latin typeface="楷体_GB2312" pitchFamily="49" charset="-122"/>
            </a:endParaRPr>
          </a:p>
          <a:p>
            <a:pPr marL="0" indent="0" algn="just">
              <a:buFont typeface="Wingdings" panose="05000000000000000000" pitchFamily="2" charset="2"/>
              <a:buNone/>
            </a:pPr>
            <a:r>
              <a:rPr lang="zh-CN" altLang="en-US" sz="2000" b="0"/>
              <a:t>    </a:t>
            </a:r>
            <a:endParaRPr lang="zh-CN" altLang="en-US" sz="2000" b="0"/>
          </a:p>
          <a:p>
            <a:pPr marL="0" indent="0" algn="just">
              <a:buFont typeface="Wingdings" panose="05000000000000000000" pitchFamily="2" charset="2"/>
              <a:buNone/>
            </a:pPr>
            <a:endParaRPr lang="zh-CN" altLang="en-US" sz="2000" b="0"/>
          </a:p>
          <a:p>
            <a:pPr marL="0" indent="0" algn="just">
              <a:buFont typeface="Wingdings" panose="05000000000000000000" pitchFamily="2" charset="2"/>
              <a:buNone/>
            </a:pPr>
            <a:r>
              <a:rPr lang="zh-CN" altLang="en-US" sz="2800">
                <a:solidFill>
                  <a:srgbClr val="FCF60E"/>
                </a:solidFill>
              </a:rPr>
              <a:t>充分与足够</a:t>
            </a:r>
            <a:r>
              <a:rPr lang="zh-CN" altLang="en-US" sz="2000" b="0"/>
              <a:t> </a:t>
            </a:r>
            <a:endParaRPr lang="zh-CN" altLang="en-US" sz="2000" b="0"/>
          </a:p>
          <a:p>
            <a:pPr marL="0" indent="0" algn="just">
              <a:lnSpc>
                <a:spcPct val="170000"/>
              </a:lnSpc>
              <a:buFont typeface="Wingdings" panose="05000000000000000000" pitchFamily="2" charset="2"/>
              <a:buNone/>
            </a:pPr>
            <a:r>
              <a:rPr lang="zh-CN" altLang="en-US" sz="2400"/>
              <a:t>管理手册：可以不单独编。</a:t>
            </a:r>
            <a:endParaRPr lang="zh-CN" altLang="en-US" sz="2400"/>
          </a:p>
          <a:p>
            <a:pPr marL="0" indent="0" algn="just">
              <a:lnSpc>
                <a:spcPct val="170000"/>
              </a:lnSpc>
              <a:buFont typeface="Wingdings" panose="05000000000000000000" pitchFamily="2" charset="2"/>
              <a:buNone/>
            </a:pPr>
            <a:r>
              <a:rPr lang="zh-CN" altLang="en-US" sz="2400"/>
              <a:t>程序文件：描述管理体系核心要要素及其相互作用，</a:t>
            </a:r>
            <a:r>
              <a:rPr lang="en-US" altLang="zh-CN" sz="2400"/>
              <a:t>11</a:t>
            </a:r>
            <a:r>
              <a:rPr lang="zh-CN" altLang="en-US" sz="2400"/>
              <a:t>个。</a:t>
            </a:r>
            <a:endParaRPr lang="zh-CN" altLang="en-US" sz="2400"/>
          </a:p>
          <a:p>
            <a:pPr marL="0" indent="0" algn="just">
              <a:lnSpc>
                <a:spcPct val="170000"/>
              </a:lnSpc>
              <a:buFont typeface="Wingdings" panose="05000000000000000000" pitchFamily="2" charset="2"/>
              <a:buNone/>
            </a:pPr>
            <a:r>
              <a:rPr lang="zh-CN" altLang="en-US" sz="2400"/>
              <a:t>作业文件：管理方案、培训计划、应急预案、运行标准、记录、表格等。</a:t>
            </a:r>
            <a:r>
              <a:rPr lang="zh-CN" altLang="en-US" sz="2400">
                <a:solidFill>
                  <a:schemeClr val="accent2"/>
                </a:solidFill>
                <a:latin typeface="Times New Roman" panose="02020603050405020304" charset="0"/>
              </a:rPr>
              <a:t>提供查询文件的途径（如目录，引用文件等）</a:t>
            </a:r>
            <a:r>
              <a:rPr lang="zh-CN" altLang="en-US" sz="2000" b="0"/>
              <a:t>           </a:t>
            </a:r>
            <a:endParaRPr lang="zh-CN" altLang="en-US" sz="2000" b="0"/>
          </a:p>
          <a:p>
            <a:pPr marL="0" indent="0" algn="just">
              <a:buFont typeface="Wingdings" panose="05000000000000000000" pitchFamily="2" charset="2"/>
              <a:buNone/>
            </a:pPr>
            <a:r>
              <a:rPr lang="zh-CN" altLang="en-US" sz="2000" b="0"/>
              <a:t>  </a:t>
            </a:r>
            <a:endParaRPr lang="zh-CN" altLang="en-US" sz="2000" b="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250825" y="260350"/>
            <a:ext cx="8435975" cy="6481763"/>
          </a:xfrm>
        </p:spPr>
        <p:txBody>
          <a:bodyPr/>
          <a:lstStyle/>
          <a:p>
            <a:pPr marL="533400" indent="-533400">
              <a:lnSpc>
                <a:spcPct val="95000"/>
              </a:lnSpc>
            </a:pPr>
            <a:r>
              <a:rPr lang="en-US" altLang="zh-CN" sz="2400">
                <a:latin typeface="宋体" panose="02010600030101010101" pitchFamily="2" charset="-122"/>
              </a:rPr>
              <a:t>4.4.5</a:t>
            </a:r>
            <a:r>
              <a:rPr lang="zh-CN" altLang="en-US" sz="2400">
                <a:latin typeface="宋体" panose="02010600030101010101" pitchFamily="2" charset="-122"/>
              </a:rPr>
              <a:t>文件控制</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应对本标准和职业健康安全管理体系所要求的文件进行控制。记录是一种特殊类型的文件，应依据</a:t>
            </a:r>
            <a:r>
              <a:rPr lang="en-US" altLang="zh-CN" sz="2400">
                <a:latin typeface="宋体" panose="02010600030101010101" pitchFamily="2" charset="-122"/>
              </a:rPr>
              <a:t>4.5.4</a:t>
            </a:r>
            <a:r>
              <a:rPr lang="zh-CN" altLang="en-US" sz="2400">
                <a:latin typeface="宋体" panose="02010600030101010101" pitchFamily="2" charset="-122"/>
              </a:rPr>
              <a:t>的要求进行控制。</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组织应建立、实施并保持程序，以规定：</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a</a:t>
            </a:r>
            <a:r>
              <a:rPr lang="zh-CN" altLang="en-US" sz="2400">
                <a:latin typeface="宋体" panose="02010600030101010101" pitchFamily="2" charset="-122"/>
              </a:rPr>
              <a:t>）在文件发布前进行审批，确保其充分性和适宜性；</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b</a:t>
            </a:r>
            <a:r>
              <a:rPr lang="zh-CN" altLang="en-US" sz="2400">
                <a:latin typeface="宋体" panose="02010600030101010101" pitchFamily="2" charset="-122"/>
              </a:rPr>
              <a:t>）必要时对文件进行评审和更新，并重新审批；</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c</a:t>
            </a:r>
            <a:r>
              <a:rPr lang="zh-CN" altLang="en-US" sz="2400">
                <a:latin typeface="宋体" panose="02010600030101010101" pitchFamily="2" charset="-122"/>
              </a:rPr>
              <a:t>）确保对文件的更改和现行修订状态做出标识；</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d</a:t>
            </a:r>
            <a:r>
              <a:rPr lang="zh-CN" altLang="en-US" sz="2400">
                <a:latin typeface="宋体" panose="02010600030101010101" pitchFamily="2" charset="-122"/>
              </a:rPr>
              <a:t>）确保在使用处能得到适用文件的有关版本；</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e</a:t>
            </a:r>
            <a:r>
              <a:rPr lang="zh-CN" altLang="en-US" sz="2400">
                <a:latin typeface="宋体" panose="02010600030101010101" pitchFamily="2" charset="-122"/>
              </a:rPr>
              <a:t>）确保文件字迹清楚，易于识别；</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f</a:t>
            </a:r>
            <a:r>
              <a:rPr lang="zh-CN" altLang="en-US" sz="2400">
                <a:latin typeface="宋体" panose="02010600030101010101" pitchFamily="2" charset="-122"/>
              </a:rPr>
              <a:t>）确保对策划和运行职业健康安全管理体系所需的外来文件做出标识，并对其发放予以控制；</a:t>
            </a:r>
            <a:endParaRPr lang="zh-CN" altLang="en-US" sz="2400">
              <a:latin typeface="宋体" panose="02010600030101010101" pitchFamily="2" charset="-122"/>
            </a:endParaRPr>
          </a:p>
          <a:p>
            <a:pPr marL="533400" indent="-533400">
              <a:lnSpc>
                <a:spcPct val="95000"/>
              </a:lnSpc>
            </a:pPr>
            <a:r>
              <a:rPr lang="zh-CN" altLang="en-US" sz="2400">
                <a:latin typeface="宋体" panose="02010600030101010101" pitchFamily="2" charset="-122"/>
              </a:rPr>
              <a:t>   </a:t>
            </a:r>
            <a:r>
              <a:rPr lang="en-US" altLang="zh-CN" sz="2400">
                <a:latin typeface="宋体" panose="02010600030101010101" pitchFamily="2" charset="-122"/>
              </a:rPr>
              <a:t>g) </a:t>
            </a:r>
            <a:r>
              <a:rPr lang="zh-CN" altLang="en-US" sz="2400">
                <a:latin typeface="宋体" panose="02010600030101010101" pitchFamily="2" charset="-122"/>
              </a:rPr>
              <a:t>防止对过期文件的非预期使用。若须保留，则应做出适当的标识。</a:t>
            </a:r>
            <a:endParaRPr lang="zh-CN" altLang="en-US" sz="240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685800" y="0"/>
            <a:ext cx="7924800" cy="5410200"/>
          </a:xfrm>
        </p:spPr>
        <p:txBody>
          <a:bodyPr/>
          <a:lstStyle/>
          <a:p>
            <a:pPr marL="0" indent="0" algn="just">
              <a:buFont typeface="Wingdings" panose="05000000000000000000" pitchFamily="2" charset="2"/>
              <a:buNone/>
            </a:pPr>
            <a:r>
              <a:rPr lang="en-US" altLang="zh-CN" sz="2800">
                <a:solidFill>
                  <a:srgbClr val="00FF00"/>
                </a:solidFill>
                <a:latin typeface="楷体_GB2312" pitchFamily="49" charset="-122"/>
              </a:rPr>
              <a:t>4.4.5  </a:t>
            </a:r>
            <a:r>
              <a:rPr lang="zh-CN" altLang="en-US" sz="2800">
                <a:solidFill>
                  <a:srgbClr val="00FF00"/>
                </a:solidFill>
                <a:latin typeface="楷体_GB2312" pitchFamily="49" charset="-122"/>
              </a:rPr>
              <a:t>条文</a:t>
            </a:r>
            <a:r>
              <a:rPr lang="zh-CN" altLang="en-US" sz="2800">
                <a:solidFill>
                  <a:srgbClr val="00FF00"/>
                </a:solidFill>
              </a:rPr>
              <a:t>理解</a:t>
            </a:r>
            <a:endParaRPr lang="zh-CN" altLang="en-US" sz="2800">
              <a:solidFill>
                <a:srgbClr val="00FF00"/>
              </a:solidFill>
              <a:latin typeface="楷体_GB2312" pitchFamily="49" charset="-122"/>
            </a:endParaRPr>
          </a:p>
          <a:p>
            <a:pPr marL="0" indent="0" algn="just">
              <a:buFont typeface="Wingdings" panose="05000000000000000000" pitchFamily="2" charset="2"/>
              <a:buNone/>
            </a:pPr>
            <a:endParaRPr lang="zh-CN" altLang="en-US" sz="2800">
              <a:solidFill>
                <a:srgbClr val="00FF00"/>
              </a:solidFill>
              <a:latin typeface="楷体_GB2312" pitchFamily="49" charset="-122"/>
            </a:endParaRPr>
          </a:p>
          <a:p>
            <a:pPr marL="0" indent="0" algn="just">
              <a:buFont typeface="Wingdings" panose="05000000000000000000" pitchFamily="2" charset="2"/>
              <a:buNone/>
            </a:pPr>
            <a:r>
              <a:rPr lang="en-US" altLang="zh-CN" sz="2800">
                <a:latin typeface="楷体_GB2312" pitchFamily="49" charset="-122"/>
              </a:rPr>
              <a:t>1</a:t>
            </a:r>
            <a:r>
              <a:rPr lang="zh-CN" altLang="en-US" sz="2800"/>
              <a:t>、制定程序，包括文件的批准与发布</a:t>
            </a:r>
            <a:endParaRPr lang="zh-CN" altLang="en-US" sz="2800">
              <a:latin typeface="楷体_GB2312" pitchFamily="49" charset="-122"/>
            </a:endParaRPr>
          </a:p>
          <a:p>
            <a:pPr marL="0" indent="0" algn="just">
              <a:buFont typeface="Wingdings" panose="05000000000000000000" pitchFamily="2" charset="2"/>
              <a:buNone/>
            </a:pPr>
            <a:r>
              <a:rPr lang="zh-CN" altLang="en-US" sz="2800"/>
              <a:t>      文件的使用与管理</a:t>
            </a:r>
            <a:endParaRPr lang="zh-CN" altLang="en-US" sz="2800">
              <a:latin typeface="楷体_GB2312" pitchFamily="49" charset="-122"/>
            </a:endParaRPr>
          </a:p>
          <a:p>
            <a:pPr marL="0" indent="0" algn="just">
              <a:buFont typeface="Wingdings" panose="05000000000000000000" pitchFamily="2" charset="2"/>
              <a:buNone/>
            </a:pPr>
            <a:r>
              <a:rPr lang="zh-CN" altLang="en-US" sz="2800"/>
              <a:t>      文件的</a:t>
            </a:r>
            <a:r>
              <a:rPr lang="zh-CN" altLang="en-US" sz="2800">
                <a:solidFill>
                  <a:srgbClr val="FCF60E"/>
                </a:solidFill>
              </a:rPr>
              <a:t>评审</a:t>
            </a:r>
            <a:r>
              <a:rPr lang="zh-CN" altLang="en-US" sz="2800"/>
              <a:t>与修订</a:t>
            </a:r>
            <a:endParaRPr lang="zh-CN" altLang="en-US" sz="2800">
              <a:latin typeface="楷体_GB2312" pitchFamily="49" charset="-122"/>
            </a:endParaRPr>
          </a:p>
          <a:p>
            <a:pPr marL="0" indent="0" algn="just">
              <a:buFont typeface="Wingdings" panose="05000000000000000000" pitchFamily="2" charset="2"/>
              <a:buNone/>
            </a:pPr>
            <a:r>
              <a:rPr lang="zh-CN" altLang="en-US" sz="2800"/>
              <a:t>      失效文件的处理与保存</a:t>
            </a:r>
            <a:endParaRPr lang="zh-CN" altLang="en-US" sz="2800">
              <a:latin typeface="楷体_GB2312" pitchFamily="49" charset="-122"/>
            </a:endParaRPr>
          </a:p>
          <a:p>
            <a:pPr marL="0" indent="0" algn="just">
              <a:buFont typeface="Wingdings" panose="05000000000000000000" pitchFamily="2" charset="2"/>
              <a:buNone/>
            </a:pPr>
            <a:endParaRPr lang="zh-CN" altLang="en-US" sz="2800">
              <a:latin typeface="楷体_GB2312" pitchFamily="49" charset="-122"/>
            </a:endParaRPr>
          </a:p>
          <a:p>
            <a:pPr marL="0" indent="0" algn="just">
              <a:buFont typeface="Wingdings" panose="05000000000000000000" pitchFamily="2" charset="2"/>
              <a:buNone/>
            </a:pPr>
            <a:r>
              <a:rPr lang="en-US" altLang="zh-CN" sz="2800">
                <a:latin typeface="楷体_GB2312" pitchFamily="49" charset="-122"/>
              </a:rPr>
              <a:t>2</a:t>
            </a:r>
            <a:r>
              <a:rPr lang="zh-CN" altLang="en-US" sz="2800"/>
              <a:t>、文件控制的范围</a:t>
            </a:r>
            <a:endParaRPr lang="zh-CN" altLang="en-US" sz="2800">
              <a:latin typeface="楷体_GB2312" pitchFamily="49" charset="-122"/>
            </a:endParaRPr>
          </a:p>
          <a:p>
            <a:pPr marL="0" indent="0" algn="just">
              <a:buFont typeface="Wingdings" panose="05000000000000000000" pitchFamily="2" charset="2"/>
              <a:buNone/>
            </a:pPr>
            <a:r>
              <a:rPr lang="zh-CN" altLang="en-US" sz="2800"/>
              <a:t>      与</a:t>
            </a:r>
            <a:r>
              <a:rPr lang="en-US" altLang="zh-CN" sz="2800"/>
              <a:t>OHSMS</a:t>
            </a:r>
            <a:r>
              <a:rPr lang="zh-CN" altLang="en-US" sz="2800"/>
              <a:t>有关的体系文件</a:t>
            </a:r>
            <a:endParaRPr lang="zh-CN" altLang="en-US" sz="2800">
              <a:latin typeface="楷体_GB2312" pitchFamily="49" charset="-122"/>
            </a:endParaRPr>
          </a:p>
          <a:p>
            <a:pPr marL="0" indent="0" algn="just">
              <a:buFont typeface="Wingdings" panose="05000000000000000000" pitchFamily="2" charset="2"/>
              <a:buNone/>
            </a:pPr>
            <a:r>
              <a:rPr lang="zh-CN" altLang="en-US" sz="2800"/>
              <a:t>      外部的相关法规文件、技术标准、检验规范</a:t>
            </a:r>
            <a:r>
              <a:rPr lang="zh-CN" altLang="en-US" sz="2000">
                <a:latin typeface="楷体_GB2312" pitchFamily="49" charset="-122"/>
              </a:rPr>
              <a:t> </a:t>
            </a:r>
            <a:endParaRPr lang="zh-CN" altLang="en-US" sz="2000">
              <a:latin typeface="楷体_GB2312" pitchFamily="49"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323850" y="214314"/>
            <a:ext cx="8569325" cy="6072206"/>
          </a:xfrm>
        </p:spPr>
        <p:txBody>
          <a:bodyPr/>
          <a:lstStyle/>
          <a:p>
            <a:pPr marL="0" indent="0">
              <a:lnSpc>
                <a:spcPct val="140000"/>
              </a:lnSpc>
              <a:spcBef>
                <a:spcPct val="0"/>
              </a:spcBef>
            </a:pPr>
            <a:r>
              <a:rPr lang="en-US" altLang="zh-CN" sz="2800" dirty="0"/>
              <a:t> </a:t>
            </a:r>
            <a:r>
              <a:rPr lang="en-US" altLang="zh-CN" sz="2400" dirty="0">
                <a:latin typeface="宋体" panose="02010600030101010101" pitchFamily="2" charset="-122"/>
              </a:rPr>
              <a:t>4.4.6</a:t>
            </a:r>
            <a:r>
              <a:rPr lang="zh-CN" altLang="en-US" sz="2400" dirty="0">
                <a:latin typeface="宋体" panose="02010600030101010101" pitchFamily="2" charset="-122"/>
              </a:rPr>
              <a:t>运行控制</a:t>
            </a:r>
            <a:endParaRPr lang="zh-CN" altLang="en-US" sz="2400" dirty="0">
              <a:latin typeface="宋体" panose="02010600030101010101" pitchFamily="2" charset="-122"/>
            </a:endParaRPr>
          </a:p>
          <a:p>
            <a:pPr marL="0" indent="0">
              <a:lnSpc>
                <a:spcPct val="140000"/>
              </a:lnSpc>
              <a:spcBef>
                <a:spcPct val="0"/>
              </a:spcBef>
            </a:pPr>
            <a:r>
              <a:rPr lang="zh-CN" altLang="en-US" sz="2400" dirty="0">
                <a:latin typeface="宋体" panose="02010600030101010101" pitchFamily="2" charset="-122"/>
              </a:rPr>
              <a:t>    组织应确定那些与己辨识的、需实施必要控制措施的危险源相关的运行和活动，以管理职业健康安全风险。这应包括变更管理（参见</a:t>
            </a:r>
            <a:r>
              <a:rPr lang="en-US" altLang="zh-CN" sz="2400" dirty="0">
                <a:latin typeface="宋体" panose="02010600030101010101" pitchFamily="2" charset="-122"/>
              </a:rPr>
              <a:t>4.3.1</a:t>
            </a:r>
            <a:r>
              <a:rPr lang="zh-CN" altLang="en-US" sz="2400" dirty="0">
                <a:latin typeface="宋体" panose="02010600030101010101" pitchFamily="2" charset="-122"/>
              </a:rPr>
              <a:t>）。</a:t>
            </a:r>
            <a:endParaRPr lang="zh-CN" altLang="en-US" sz="2400" dirty="0">
              <a:latin typeface="宋体" panose="02010600030101010101" pitchFamily="2" charset="-122"/>
            </a:endParaRPr>
          </a:p>
          <a:p>
            <a:pPr marL="0" indent="0">
              <a:lnSpc>
                <a:spcPct val="140000"/>
              </a:lnSpc>
              <a:spcBef>
                <a:spcPct val="0"/>
              </a:spcBef>
            </a:pPr>
            <a:r>
              <a:rPr lang="zh-CN" altLang="en-US" sz="2400" dirty="0">
                <a:latin typeface="宋体" panose="02010600030101010101" pitchFamily="2" charset="-122"/>
              </a:rPr>
              <a:t>    对于这些运行和活动，组织应实施并保持：</a:t>
            </a:r>
            <a:endParaRPr lang="zh-CN" altLang="en-US" sz="2400" dirty="0">
              <a:latin typeface="宋体" panose="02010600030101010101" pitchFamily="2" charset="-122"/>
            </a:endParaRPr>
          </a:p>
          <a:p>
            <a:pPr marL="0" indent="0">
              <a:lnSpc>
                <a:spcPct val="140000"/>
              </a:lnSpc>
              <a:spcBef>
                <a:spcPct val="0"/>
              </a:spcBef>
            </a:pPr>
            <a:r>
              <a:rPr lang="zh-CN" altLang="en-US" sz="2400" dirty="0">
                <a:latin typeface="宋体" panose="02010600030101010101" pitchFamily="2" charset="-122"/>
              </a:rPr>
              <a:t> </a:t>
            </a:r>
            <a:r>
              <a:rPr lang="en-US" altLang="zh-CN" sz="2400" dirty="0">
                <a:latin typeface="宋体" panose="02010600030101010101" pitchFamily="2" charset="-122"/>
              </a:rPr>
              <a:t>a)</a:t>
            </a:r>
            <a:r>
              <a:rPr lang="zh-CN" altLang="en-US" sz="2400" dirty="0">
                <a:latin typeface="宋体" panose="02010600030101010101" pitchFamily="2" charset="-122"/>
              </a:rPr>
              <a:t>适合组织及其活动的运行控制措施；组织应把这些运行控制措施纳入其总体的职业健康安全管理体系之中。</a:t>
            </a:r>
            <a:endParaRPr lang="zh-CN" altLang="en-US" sz="2400" dirty="0">
              <a:latin typeface="宋体" panose="02010600030101010101" pitchFamily="2" charset="-122"/>
            </a:endParaRPr>
          </a:p>
          <a:p>
            <a:pPr marL="0" indent="0">
              <a:lnSpc>
                <a:spcPct val="140000"/>
              </a:lnSpc>
              <a:spcBef>
                <a:spcPct val="0"/>
              </a:spcBef>
            </a:pPr>
            <a:r>
              <a:rPr lang="zh-CN" altLang="en-US" sz="2400" dirty="0">
                <a:latin typeface="宋体" panose="02010600030101010101" pitchFamily="2" charset="-122"/>
              </a:rPr>
              <a:t> </a:t>
            </a:r>
            <a:r>
              <a:rPr lang="en-US" altLang="zh-CN" sz="2400" dirty="0">
                <a:latin typeface="宋体" panose="02010600030101010101" pitchFamily="2" charset="-122"/>
              </a:rPr>
              <a:t>b)</a:t>
            </a:r>
            <a:r>
              <a:rPr lang="zh-CN" altLang="en-US" sz="2400" dirty="0">
                <a:latin typeface="宋体" panose="02010600030101010101" pitchFamily="2" charset="-122"/>
              </a:rPr>
              <a:t>与采购的货物、设备和服务相关的控制措施；</a:t>
            </a:r>
            <a:r>
              <a:rPr lang="en-US" altLang="zh-CN" sz="2400" dirty="0">
                <a:latin typeface="宋体" panose="02010600030101010101" pitchFamily="2" charset="-122"/>
              </a:rPr>
              <a:t>(</a:t>
            </a:r>
            <a:r>
              <a:rPr lang="zh-CN" altLang="zh-CN" sz="2400" dirty="0">
                <a:latin typeface="宋体" panose="02010600030101010101" pitchFamily="2" charset="-122"/>
              </a:rPr>
              <a:t>措施包括：评价选择</a:t>
            </a:r>
            <a:r>
              <a:rPr lang="zh-CN" altLang="en-US" sz="2400" dirty="0">
                <a:latin typeface="宋体" panose="02010600030101010101" pitchFamily="2" charset="-122"/>
                <a:sym typeface="Wingdings 3" pitchFamily="18" charset="2"/>
              </a:rPr>
              <a:t></a:t>
            </a:r>
            <a:r>
              <a:rPr lang="zh-CN" altLang="zh-CN" sz="2400" dirty="0">
                <a:latin typeface="宋体" panose="02010600030101010101" pitchFamily="2" charset="-122"/>
              </a:rPr>
              <a:t>告知，签订合同</a:t>
            </a:r>
            <a:r>
              <a:rPr lang="zh-CN" altLang="en-US" sz="2400" dirty="0">
                <a:latin typeface="宋体" panose="02010600030101010101" pitchFamily="2" charset="-122"/>
                <a:sym typeface="Wingdings 3" pitchFamily="18" charset="2"/>
              </a:rPr>
              <a:t></a:t>
            </a:r>
            <a:r>
              <a:rPr lang="zh-CN" altLang="zh-CN" sz="2400" dirty="0">
                <a:latin typeface="宋体" panose="02010600030101010101" pitchFamily="2" charset="-122"/>
              </a:rPr>
              <a:t>验收</a:t>
            </a:r>
            <a:r>
              <a:rPr lang="zh-CN" altLang="en-US" sz="2400" dirty="0">
                <a:latin typeface="宋体" panose="02010600030101010101" pitchFamily="2" charset="-122"/>
                <a:sym typeface="Wingdings 3" pitchFamily="18" charset="2"/>
              </a:rPr>
              <a:t></a:t>
            </a:r>
            <a:r>
              <a:rPr lang="zh-CN" altLang="zh-CN" sz="2400" dirty="0">
                <a:latin typeface="宋体" panose="02010600030101010101" pitchFamily="2" charset="-122"/>
              </a:rPr>
              <a:t>必要的现场控制与监督；其程度依据所采购货物、设备和服务相关的危险源和风险的程度而定</a:t>
            </a:r>
            <a:r>
              <a:rPr lang="zh-CN" altLang="zh-CN" sz="2400" dirty="0" smtClean="0">
                <a:latin typeface="宋体" panose="02010600030101010101" pitchFamily="2" charset="-122"/>
              </a:rPr>
              <a:t>）</a:t>
            </a:r>
            <a:endParaRPr lang="zh-CN" altLang="en-US" sz="20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body" idx="1"/>
          </p:nvPr>
        </p:nvSpPr>
        <p:spPr>
          <a:xfrm>
            <a:off x="533400" y="304800"/>
            <a:ext cx="7926388" cy="6292850"/>
          </a:xfrm>
        </p:spPr>
        <p:txBody>
          <a:bodyPr/>
          <a:lstStyle/>
          <a:p>
            <a:pPr marL="0" indent="0">
              <a:lnSpc>
                <a:spcPct val="90000"/>
              </a:lnSpc>
              <a:spcBef>
                <a:spcPct val="0"/>
              </a:spcBef>
            </a:pPr>
            <a:r>
              <a:rPr lang="en-US" altLang="zh-CN" sz="2400">
                <a:latin typeface="宋体" panose="02010600030101010101" pitchFamily="2" charset="-122"/>
              </a:rPr>
              <a:t>c)</a:t>
            </a:r>
            <a:r>
              <a:rPr lang="zh-CN" altLang="en-US" sz="2400">
                <a:latin typeface="宋体" panose="02010600030101010101" pitchFamily="2" charset="-122"/>
              </a:rPr>
              <a:t>与进入工作场所的承包方和访问者相关的控制措施；</a:t>
            </a:r>
            <a:endParaRPr lang="zh-CN" altLang="en-US" sz="2400">
              <a:latin typeface="宋体" panose="02010600030101010101" pitchFamily="2" charset="-122"/>
            </a:endParaRPr>
          </a:p>
          <a:p>
            <a:pPr marL="0" indent="0">
              <a:lnSpc>
                <a:spcPct val="90000"/>
              </a:lnSpc>
              <a:spcBef>
                <a:spcPct val="0"/>
              </a:spcBef>
              <a:buFont typeface="Wingdings" panose="05000000000000000000" pitchFamily="2" charset="2"/>
              <a:buNone/>
            </a:pPr>
            <a:r>
              <a:rPr lang="en-US" altLang="zh-CN" sz="2400">
                <a:latin typeface="宋体" panose="02010600030101010101" pitchFamily="2" charset="-122"/>
              </a:rPr>
              <a:t>(</a:t>
            </a:r>
            <a:r>
              <a:rPr lang="zh-CN" altLang="zh-CN" sz="2400">
                <a:latin typeface="宋体" panose="02010600030101010101" pitchFamily="2" charset="-122"/>
              </a:rPr>
              <a:t>控制对象与</a:t>
            </a:r>
            <a:r>
              <a:rPr lang="en-US" altLang="zh-CN" sz="2400">
                <a:latin typeface="宋体" panose="02010600030101010101" pitchFamily="2" charset="-122"/>
              </a:rPr>
              <a:t>b</a:t>
            </a:r>
            <a:r>
              <a:rPr lang="zh-CN" altLang="zh-CN" sz="2400">
                <a:latin typeface="宋体" panose="02010600030101010101" pitchFamily="2" charset="-122"/>
              </a:rPr>
              <a:t>）不同之处在于，此处需要控制的是承包方和访问者的“活动”。对承包方的控制包括</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—建立承包方的选择准则</a:t>
            </a:r>
            <a:r>
              <a:rPr lang="zh-CN" altLang="en-US" sz="2400">
                <a:latin typeface="宋体" panose="02010600030101010101" pitchFamily="2" charset="-122"/>
              </a:rPr>
              <a:t>并进行评价选择</a:t>
            </a:r>
            <a:r>
              <a:rPr lang="zh-CN" altLang="zh-CN" sz="2400">
                <a:latin typeface="宋体" panose="02010600030101010101" pitchFamily="2" charset="-122"/>
              </a:rPr>
              <a:t>；</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—就组织自己的职业健康安全要求向承包方沟通；</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—评估、监视和定期重新评估承包方的职业健康安全绩效。对访问者的控制包括：</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—进入工作场所的控制措施；</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—在允许使用设备前确定其知识和能力；</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—必要的指导和培训的规定；</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—警告标志或管理控制措施；</a:t>
            </a:r>
            <a:r>
              <a:rPr lang="zh-CN" altLang="en-US" sz="2400">
                <a:latin typeface="宋体" panose="02010600030101010101" pitchFamily="2" charset="-122"/>
              </a:rPr>
              <a:t> </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en-US" sz="2400">
                <a:latin typeface="宋体" panose="02010600030101010101" pitchFamily="2" charset="-122"/>
              </a:rPr>
              <a:t>    </a:t>
            </a:r>
            <a:r>
              <a:rPr lang="zh-CN" altLang="zh-CN" sz="2400">
                <a:latin typeface="宋体" panose="02010600030101010101" pitchFamily="2" charset="-122"/>
              </a:rPr>
              <a:t>—监视访问者行为和指导其活动的方法。</a:t>
            </a:r>
            <a:endParaRPr lang="zh-CN" altLang="zh-CN" sz="2400">
              <a:latin typeface="宋体" panose="02010600030101010101" pitchFamily="2" charset="-122"/>
            </a:endParaRPr>
          </a:p>
          <a:p>
            <a:pPr marL="0" indent="0">
              <a:lnSpc>
                <a:spcPct val="90000"/>
              </a:lnSpc>
              <a:buFont typeface="Wingdings" panose="05000000000000000000" pitchFamily="2" charset="2"/>
              <a:buNone/>
            </a:pPr>
            <a:r>
              <a:rPr lang="zh-CN" altLang="zh-CN" sz="2400">
                <a:latin typeface="宋体" panose="02010600030101010101" pitchFamily="2" charset="-122"/>
              </a:rPr>
              <a:t>重要的在于，需要考虑相关法律法规要求。） </a:t>
            </a:r>
            <a:endParaRPr lang="zh-CN" altLang="en-US" sz="2400">
              <a:latin typeface="宋体" panose="02010600030101010101" pitchFamily="2" charset="-122"/>
            </a:endParaRPr>
          </a:p>
          <a:p>
            <a:pPr marL="0" indent="0">
              <a:lnSpc>
                <a:spcPct val="90000"/>
              </a:lnSpc>
              <a:spcBef>
                <a:spcPct val="0"/>
              </a:spcBef>
            </a:pPr>
            <a:r>
              <a:rPr lang="zh-CN" altLang="en-US" sz="2400">
                <a:latin typeface="宋体" panose="02010600030101010101" pitchFamily="2" charset="-122"/>
              </a:rPr>
              <a:t> </a:t>
            </a:r>
            <a:r>
              <a:rPr lang="en-US" altLang="zh-CN" sz="2400">
                <a:latin typeface="宋体" panose="02010600030101010101" pitchFamily="2" charset="-122"/>
              </a:rPr>
              <a:t>d)</a:t>
            </a:r>
            <a:r>
              <a:rPr lang="zh-CN" altLang="en-US" sz="2400">
                <a:latin typeface="宋体" panose="02010600030101010101" pitchFamily="2" charset="-122"/>
              </a:rPr>
              <a:t>形成文件的程序，以避免因其缺乏而可能偏离职业健康安全方针和目标；</a:t>
            </a:r>
            <a:endParaRPr lang="zh-CN" altLang="en-US" sz="2400">
              <a:latin typeface="宋体" panose="02010600030101010101" pitchFamily="2" charset="-122"/>
            </a:endParaRPr>
          </a:p>
          <a:p>
            <a:pPr marL="0" indent="0">
              <a:lnSpc>
                <a:spcPct val="90000"/>
              </a:lnSpc>
              <a:spcBef>
                <a:spcPct val="0"/>
              </a:spcBef>
            </a:pPr>
            <a:r>
              <a:rPr lang="zh-CN" altLang="en-US" sz="2400">
                <a:latin typeface="宋体" panose="02010600030101010101" pitchFamily="2" charset="-122"/>
              </a:rPr>
              <a:t> </a:t>
            </a:r>
            <a:r>
              <a:rPr lang="en-US" altLang="zh-CN" sz="2400">
                <a:latin typeface="宋体" panose="02010600030101010101" pitchFamily="2" charset="-122"/>
              </a:rPr>
              <a:t>e)</a:t>
            </a:r>
            <a:r>
              <a:rPr lang="zh-CN" altLang="en-US" sz="2400">
                <a:latin typeface="宋体" panose="02010600030101010101" pitchFamily="2" charset="-122"/>
              </a:rPr>
              <a:t>规定的运行准则，以避免因其缺乏而可能偏离职业健康安全方针和目标。</a:t>
            </a:r>
            <a:endParaRPr lang="zh-CN" altLang="en-US" sz="2400">
              <a:latin typeface="宋体" panose="02010600030101010101" pitchFamily="2" charset="-122"/>
            </a:endParaRPr>
          </a:p>
          <a:p>
            <a:pPr marL="0" indent="0" algn="just">
              <a:lnSpc>
                <a:spcPct val="80000"/>
              </a:lnSpc>
              <a:buFont typeface="Wingdings" panose="05000000000000000000" pitchFamily="2" charset="2"/>
              <a:buNone/>
            </a:pPr>
            <a:endParaRPr lang="en-US" altLang="zh-CN" sz="1800">
              <a:latin typeface="楷体_GB2312" pitchFamily="49"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533400" y="304800"/>
            <a:ext cx="7924800" cy="5181600"/>
          </a:xfrm>
        </p:spPr>
        <p:txBody>
          <a:bodyPr/>
          <a:lstStyle/>
          <a:p>
            <a:pPr marL="0" indent="0" algn="just">
              <a:lnSpc>
                <a:spcPct val="80000"/>
              </a:lnSpc>
              <a:buFont typeface="Wingdings" panose="05000000000000000000" pitchFamily="2" charset="2"/>
              <a:buNone/>
            </a:pPr>
            <a:r>
              <a:rPr lang="en-US" altLang="zh-CN">
                <a:solidFill>
                  <a:srgbClr val="00FF00"/>
                </a:solidFill>
                <a:latin typeface="楷体_GB2312" pitchFamily="49" charset="-122"/>
              </a:rPr>
              <a:t>4.4.6  </a:t>
            </a:r>
            <a:r>
              <a:rPr lang="zh-CN" altLang="en-US">
                <a:solidFill>
                  <a:srgbClr val="00FF00"/>
                </a:solidFill>
              </a:rPr>
              <a:t>条文理解</a:t>
            </a:r>
            <a:endParaRPr lang="zh-CN" altLang="en-US">
              <a:solidFill>
                <a:srgbClr val="00FF00"/>
              </a:solidFill>
              <a:latin typeface="楷体_GB2312" pitchFamily="49" charset="-122"/>
            </a:endParaRPr>
          </a:p>
          <a:p>
            <a:pPr marL="0" indent="0" algn="just">
              <a:lnSpc>
                <a:spcPct val="80000"/>
              </a:lnSpc>
              <a:buFont typeface="Wingdings" panose="05000000000000000000" pitchFamily="2" charset="2"/>
              <a:buNone/>
            </a:pPr>
            <a:r>
              <a:rPr lang="zh-CN" altLang="en-US">
                <a:solidFill>
                  <a:srgbClr val="FCF60E"/>
                </a:solidFill>
              </a:rPr>
              <a:t>是控制的关键要素</a:t>
            </a:r>
            <a:endParaRPr lang="zh-CN" altLang="en-US">
              <a:solidFill>
                <a:srgbClr val="FCF60E"/>
              </a:solidFill>
            </a:endParaRPr>
          </a:p>
          <a:p>
            <a:pPr marL="0" indent="0" algn="just">
              <a:lnSpc>
                <a:spcPct val="80000"/>
              </a:lnSpc>
              <a:buFont typeface="Wingdings" panose="05000000000000000000" pitchFamily="2" charset="2"/>
              <a:buNone/>
            </a:pPr>
            <a:endParaRPr lang="zh-CN" altLang="en-US" sz="1600" b="0">
              <a:solidFill>
                <a:srgbClr val="FCF60E"/>
              </a:solidFill>
            </a:endParaRPr>
          </a:p>
          <a:p>
            <a:pPr marL="0" indent="0" algn="just">
              <a:lnSpc>
                <a:spcPct val="120000"/>
              </a:lnSpc>
              <a:buFont typeface="Wingdings" panose="05000000000000000000" pitchFamily="2" charset="2"/>
              <a:buNone/>
            </a:pPr>
            <a:r>
              <a:rPr lang="zh-CN" altLang="en-US" sz="2800"/>
              <a:t>需要控制的运行活动包括：</a:t>
            </a:r>
            <a:endParaRPr lang="zh-CN" altLang="en-US" sz="2800">
              <a:latin typeface="楷体_GB2312" pitchFamily="49" charset="-122"/>
            </a:endParaRPr>
          </a:p>
          <a:p>
            <a:pPr marL="0" indent="0" algn="just">
              <a:lnSpc>
                <a:spcPct val="120000"/>
              </a:lnSpc>
              <a:buFont typeface="Wingdings" panose="05000000000000000000" pitchFamily="2" charset="2"/>
              <a:buNone/>
            </a:pPr>
            <a:r>
              <a:rPr lang="zh-CN" altLang="en-US" sz="2800"/>
              <a:t>   </a:t>
            </a:r>
            <a:r>
              <a:rPr lang="zh-CN" altLang="en-US" sz="2800">
                <a:solidFill>
                  <a:srgbClr val="FFFF99"/>
                </a:solidFill>
                <a:latin typeface="楷体_GB2312" pitchFamily="49" charset="-122"/>
              </a:rPr>
              <a:t>●  </a:t>
            </a:r>
            <a:r>
              <a:rPr lang="en-US" altLang="zh-CN" sz="2800">
                <a:solidFill>
                  <a:srgbClr val="FFFF99"/>
                </a:solidFill>
                <a:latin typeface="楷体_GB2312" pitchFamily="49" charset="-122"/>
              </a:rPr>
              <a:t>4.3.1</a:t>
            </a:r>
            <a:r>
              <a:rPr lang="zh-CN" altLang="en-US" sz="2800"/>
              <a:t>危险辨识、评价结果</a:t>
            </a:r>
            <a:endParaRPr lang="zh-CN" altLang="en-US" sz="2800"/>
          </a:p>
          <a:p>
            <a:pPr marL="0" indent="0" algn="just">
              <a:lnSpc>
                <a:spcPct val="120000"/>
              </a:lnSpc>
              <a:buFont typeface="Wingdings" panose="05000000000000000000" pitchFamily="2" charset="2"/>
              <a:buNone/>
            </a:pPr>
            <a:r>
              <a:rPr lang="zh-CN" altLang="en-US" sz="2800">
                <a:latin typeface="楷体_GB2312" pitchFamily="49" charset="-122"/>
              </a:rPr>
              <a:t>       控制措施</a:t>
            </a:r>
            <a:r>
              <a:rPr lang="en-US" altLang="zh-CN" sz="2800">
                <a:latin typeface="楷体_GB2312" pitchFamily="49" charset="-122"/>
              </a:rPr>
              <a:t>:</a:t>
            </a:r>
            <a:r>
              <a:rPr lang="zh-CN" altLang="en-US" sz="2800">
                <a:latin typeface="楷体_GB2312" pitchFamily="49" charset="-122"/>
              </a:rPr>
              <a:t>来自</a:t>
            </a:r>
            <a:r>
              <a:rPr lang="en-US" altLang="zh-CN" sz="2800">
                <a:latin typeface="楷体_GB2312" pitchFamily="49" charset="-122"/>
              </a:rPr>
              <a:t>4.3.1  4.3.3</a:t>
            </a:r>
            <a:endParaRPr lang="en-US" altLang="zh-CN" sz="2800">
              <a:latin typeface="楷体_GB2312" pitchFamily="49" charset="-122"/>
            </a:endParaRPr>
          </a:p>
          <a:p>
            <a:pPr marL="0" indent="0" algn="just">
              <a:lnSpc>
                <a:spcPct val="120000"/>
              </a:lnSpc>
              <a:buFont typeface="Wingdings" panose="05000000000000000000" pitchFamily="2" charset="2"/>
              <a:buNone/>
            </a:pPr>
            <a:r>
              <a:rPr lang="en-US" altLang="zh-CN" sz="2800"/>
              <a:t>   </a:t>
            </a:r>
            <a:r>
              <a:rPr lang="en-US" altLang="zh-CN" sz="2800">
                <a:solidFill>
                  <a:srgbClr val="FFFF99"/>
                </a:solidFill>
                <a:latin typeface="楷体_GB2312" pitchFamily="49" charset="-122"/>
              </a:rPr>
              <a:t>●  </a:t>
            </a:r>
            <a:r>
              <a:rPr lang="zh-CN" altLang="en-US" sz="2800"/>
              <a:t>产品和工艺设计安全</a:t>
            </a:r>
            <a:endParaRPr lang="zh-CN" altLang="en-US" sz="2800">
              <a:latin typeface="楷体_GB2312" pitchFamily="49" charset="-122"/>
            </a:endParaRPr>
          </a:p>
          <a:p>
            <a:pPr marL="0" indent="0" algn="just">
              <a:lnSpc>
                <a:spcPct val="120000"/>
              </a:lnSpc>
              <a:buFont typeface="Wingdings" panose="05000000000000000000" pitchFamily="2" charset="2"/>
              <a:buNone/>
            </a:pPr>
            <a:r>
              <a:rPr lang="zh-CN" altLang="en-US" sz="2800"/>
              <a:t>   </a:t>
            </a:r>
            <a:r>
              <a:rPr lang="zh-CN" altLang="en-US" sz="2800">
                <a:solidFill>
                  <a:srgbClr val="FFFF99"/>
                </a:solidFill>
                <a:latin typeface="楷体_GB2312" pitchFamily="49" charset="-122"/>
              </a:rPr>
              <a:t>● </a:t>
            </a:r>
            <a:r>
              <a:rPr lang="zh-CN" altLang="en-US" sz="2800"/>
              <a:t> 作业许可制度（有限空间、火、挖掘等）</a:t>
            </a:r>
            <a:endParaRPr lang="zh-CN" altLang="en-US" sz="2800"/>
          </a:p>
          <a:p>
            <a:pPr marL="0" indent="0" algn="just">
              <a:lnSpc>
                <a:spcPct val="80000"/>
              </a:lnSpc>
              <a:buFont typeface="Wingdings" panose="05000000000000000000" pitchFamily="2" charset="2"/>
              <a:buNone/>
            </a:pPr>
            <a:endParaRPr lang="en-US" altLang="zh-CN" sz="2800">
              <a:latin typeface="楷体_GB2312" pitchFamily="49"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type="body" sz="half" idx="1"/>
          </p:nvPr>
        </p:nvSpPr>
        <p:spPr>
          <a:xfrm>
            <a:off x="1114428" y="2157184"/>
            <a:ext cx="3028944" cy="4114800"/>
          </a:xfrm>
        </p:spPr>
        <p:txBody>
          <a:bodyPr/>
          <a:lstStyle/>
          <a:p>
            <a:pPr>
              <a:lnSpc>
                <a:spcPct val="90000"/>
              </a:lnSpc>
            </a:pPr>
            <a:r>
              <a:rPr lang="zh-CN" altLang="en-US" sz="2400" dirty="0" smtClean="0"/>
              <a:t>物料</a:t>
            </a:r>
            <a:endParaRPr lang="zh-CN" altLang="en-US" sz="2400" dirty="0"/>
          </a:p>
          <a:p>
            <a:pPr lvl="1">
              <a:lnSpc>
                <a:spcPct val="90000"/>
              </a:lnSpc>
            </a:pPr>
            <a:r>
              <a:rPr lang="zh-CN" altLang="en-US" sz="2000" dirty="0"/>
              <a:t>毒性</a:t>
            </a:r>
            <a:endParaRPr lang="zh-CN" altLang="en-US" sz="2000" dirty="0"/>
          </a:p>
          <a:p>
            <a:pPr lvl="1">
              <a:lnSpc>
                <a:spcPct val="90000"/>
              </a:lnSpc>
            </a:pPr>
            <a:r>
              <a:rPr lang="zh-CN" altLang="en-US" sz="2000" dirty="0"/>
              <a:t>易燃性</a:t>
            </a:r>
            <a:endParaRPr lang="zh-CN" altLang="en-US" sz="2000" dirty="0"/>
          </a:p>
          <a:p>
            <a:pPr lvl="1">
              <a:lnSpc>
                <a:spcPct val="90000"/>
              </a:lnSpc>
            </a:pPr>
            <a:r>
              <a:rPr lang="zh-CN" altLang="en-US" sz="2000" dirty="0"/>
              <a:t>腐蚀性</a:t>
            </a:r>
            <a:endParaRPr lang="zh-CN" altLang="en-US" sz="2000" dirty="0"/>
          </a:p>
          <a:p>
            <a:pPr lvl="1">
              <a:lnSpc>
                <a:spcPct val="90000"/>
              </a:lnSpc>
            </a:pPr>
            <a:r>
              <a:rPr lang="zh-CN" altLang="en-US" sz="2000" dirty="0"/>
              <a:t>感染性</a:t>
            </a:r>
            <a:endParaRPr lang="zh-CN" altLang="en-US" sz="2000" dirty="0"/>
          </a:p>
          <a:p>
            <a:pPr lvl="1">
              <a:lnSpc>
                <a:spcPct val="90000"/>
              </a:lnSpc>
            </a:pPr>
            <a:r>
              <a:rPr lang="zh-CN" altLang="en-US" sz="2000" dirty="0"/>
              <a:t>放射性</a:t>
            </a:r>
            <a:endParaRPr lang="zh-CN" altLang="en-US" sz="2000" dirty="0"/>
          </a:p>
          <a:p>
            <a:pPr>
              <a:lnSpc>
                <a:spcPct val="90000"/>
              </a:lnSpc>
            </a:pPr>
            <a:r>
              <a:rPr lang="zh-CN" altLang="en-US" sz="2400" dirty="0"/>
              <a:t>设备</a:t>
            </a:r>
            <a:endParaRPr lang="zh-CN" altLang="en-US" sz="2400" dirty="0"/>
          </a:p>
          <a:p>
            <a:pPr lvl="1">
              <a:lnSpc>
                <a:spcPct val="90000"/>
              </a:lnSpc>
            </a:pPr>
            <a:r>
              <a:rPr lang="zh-CN" altLang="en-US" sz="2000" dirty="0"/>
              <a:t>危险性机械</a:t>
            </a:r>
            <a:endParaRPr lang="zh-CN" altLang="en-US" sz="2000" dirty="0"/>
          </a:p>
          <a:p>
            <a:pPr lvl="1">
              <a:lnSpc>
                <a:spcPct val="90000"/>
              </a:lnSpc>
            </a:pPr>
            <a:r>
              <a:rPr lang="zh-CN" altLang="en-US" sz="2000" dirty="0"/>
              <a:t>电器设备</a:t>
            </a:r>
            <a:endParaRPr lang="zh-CN" altLang="en-US" sz="2000" dirty="0"/>
          </a:p>
          <a:p>
            <a:pPr lvl="1">
              <a:lnSpc>
                <a:spcPct val="90000"/>
              </a:lnSpc>
            </a:pPr>
            <a:r>
              <a:rPr lang="zh-CN" altLang="en-US" sz="2000" dirty="0"/>
              <a:t>手工具</a:t>
            </a:r>
            <a:endParaRPr lang="zh-CN" altLang="en-US" sz="2000" dirty="0"/>
          </a:p>
        </p:txBody>
      </p:sp>
      <p:sp>
        <p:nvSpPr>
          <p:cNvPr id="423940" name="Rectangle 4"/>
          <p:cNvSpPr>
            <a:spLocks noGrp="1" noChangeArrowheads="1"/>
          </p:cNvSpPr>
          <p:nvPr>
            <p:ph type="body" sz="half" idx="2"/>
          </p:nvPr>
        </p:nvSpPr>
        <p:spPr>
          <a:xfrm>
            <a:off x="4643438" y="2071678"/>
            <a:ext cx="3810000" cy="3328982"/>
          </a:xfrm>
        </p:spPr>
        <p:txBody>
          <a:bodyPr/>
          <a:lstStyle/>
          <a:p>
            <a:r>
              <a:rPr lang="zh-CN" altLang="en-US" dirty="0" smtClean="0"/>
              <a:t>工作环境</a:t>
            </a:r>
            <a:endParaRPr lang="zh-CN" altLang="en-US" dirty="0"/>
          </a:p>
          <a:p>
            <a:pPr lvl="1"/>
            <a:r>
              <a:rPr lang="zh-CN" altLang="en-US" sz="2000" dirty="0"/>
              <a:t>密闭作业</a:t>
            </a:r>
            <a:endParaRPr lang="zh-CN" altLang="en-US" sz="2000" dirty="0"/>
          </a:p>
          <a:p>
            <a:r>
              <a:rPr lang="zh-CN" altLang="en-US" sz="2400" dirty="0"/>
              <a:t>高架作业</a:t>
            </a:r>
            <a:endParaRPr lang="zh-CN" altLang="en-US" sz="2400" dirty="0"/>
          </a:p>
          <a:p>
            <a:pPr lvl="1"/>
            <a:r>
              <a:rPr lang="zh-CN" altLang="en-US" sz="2000" dirty="0"/>
              <a:t>高低温或辐射</a:t>
            </a:r>
            <a:endParaRPr lang="zh-CN" altLang="en-US" sz="2000" dirty="0"/>
          </a:p>
          <a:p>
            <a:r>
              <a:rPr lang="zh-CN" altLang="en-US" sz="2400" dirty="0"/>
              <a:t>人为因素</a:t>
            </a:r>
            <a:endParaRPr lang="zh-CN" altLang="en-US" sz="2400" dirty="0"/>
          </a:p>
          <a:p>
            <a:pPr lvl="1"/>
            <a:r>
              <a:rPr lang="zh-CN" altLang="en-US" dirty="0"/>
              <a:t>训练不足</a:t>
            </a:r>
            <a:endParaRPr lang="zh-CN" altLang="en-US" dirty="0"/>
          </a:p>
          <a:p>
            <a:pPr lvl="1"/>
            <a:r>
              <a:rPr lang="zh-CN" altLang="en-US" dirty="0"/>
              <a:t>知识不足</a:t>
            </a:r>
            <a:endParaRPr lang="zh-CN" altLang="en-US" dirty="0"/>
          </a:p>
        </p:txBody>
      </p:sp>
      <p:sp>
        <p:nvSpPr>
          <p:cNvPr id="423942" name="Rectangle 6"/>
          <p:cNvSpPr>
            <a:spLocks noChangeArrowheads="1"/>
          </p:cNvSpPr>
          <p:nvPr/>
        </p:nvSpPr>
        <p:spPr bwMode="auto">
          <a:xfrm>
            <a:off x="2857488" y="876300"/>
            <a:ext cx="1504950" cy="579438"/>
          </a:xfrm>
          <a:prstGeom prst="rect">
            <a:avLst/>
          </a:prstGeom>
          <a:noFill/>
          <a:ln w="9525">
            <a:noFill/>
            <a:miter lim="800000"/>
          </a:ln>
          <a:effectLst/>
        </p:spPr>
        <p:txBody>
          <a:bodyPr wrap="none" lIns="92075" tIns="46038" rIns="92075" bIns="46038">
            <a:spAutoFit/>
          </a:bodyPr>
          <a:lstStyle/>
          <a:p>
            <a:r>
              <a:rPr lang="zh-CN" altLang="en-US" sz="3200" b="0" dirty="0"/>
              <a:t>作</a:t>
            </a:r>
            <a:r>
              <a:rPr lang="zh-CN" altLang="en-US" b="0" dirty="0"/>
              <a:t>业环境</a:t>
            </a:r>
            <a:endParaRPr lang="zh-CN" altLang="en-US" b="0" dirty="0"/>
          </a:p>
        </p:txBody>
      </p:sp>
      <p:sp>
        <p:nvSpPr>
          <p:cNvPr id="423943" name="Rectangle 7"/>
          <p:cNvSpPr>
            <a:spLocks noChangeArrowheads="1"/>
          </p:cNvSpPr>
          <p:nvPr/>
        </p:nvSpPr>
        <p:spPr bwMode="auto">
          <a:xfrm>
            <a:off x="4657713" y="887683"/>
            <a:ext cx="1606550" cy="579438"/>
          </a:xfrm>
          <a:prstGeom prst="rect">
            <a:avLst/>
          </a:prstGeom>
          <a:noFill/>
          <a:ln w="9525">
            <a:noFill/>
            <a:miter lim="800000"/>
          </a:ln>
          <a:effectLst/>
        </p:spPr>
        <p:txBody>
          <a:bodyPr wrap="none" lIns="92075" tIns="46038" rIns="92075" bIns="46038">
            <a:spAutoFit/>
          </a:bodyPr>
          <a:lstStyle/>
          <a:p>
            <a:r>
              <a:rPr lang="zh-CN" altLang="en-US" sz="3200" b="0" dirty="0"/>
              <a:t>潜在</a:t>
            </a:r>
            <a:r>
              <a:rPr lang="zh-CN" altLang="en-US" b="0" dirty="0"/>
              <a:t>危害</a:t>
            </a:r>
            <a:endParaRPr lang="zh-CN" altLang="en-US" b="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type="body" idx="1"/>
          </p:nvPr>
        </p:nvSpPr>
        <p:spPr/>
        <p:txBody>
          <a:bodyPr/>
          <a:lstStyle/>
          <a:p>
            <a:r>
              <a:rPr lang="zh-CN" altLang="en-US" sz="2400" dirty="0"/>
              <a:t>改变作业程序</a:t>
            </a:r>
            <a:endParaRPr lang="zh-CN" altLang="en-US" sz="2400" dirty="0"/>
          </a:p>
          <a:p>
            <a:r>
              <a:rPr lang="zh-CN" altLang="en-US" sz="2400" dirty="0"/>
              <a:t>减少暴露时间</a:t>
            </a:r>
            <a:endParaRPr lang="zh-CN" altLang="en-US" sz="2400" dirty="0"/>
          </a:p>
          <a:p>
            <a:r>
              <a:rPr lang="zh-CN" altLang="en-US" sz="2400" dirty="0"/>
              <a:t>改变物料</a:t>
            </a:r>
            <a:endParaRPr lang="zh-CN" altLang="en-US" sz="2400" dirty="0"/>
          </a:p>
          <a:p>
            <a:r>
              <a:rPr lang="zh-CN" altLang="en-US" sz="2400" dirty="0"/>
              <a:t>改变设备或工具</a:t>
            </a:r>
            <a:endParaRPr lang="zh-CN" altLang="en-US" sz="2400" dirty="0"/>
          </a:p>
          <a:p>
            <a:r>
              <a:rPr lang="zh-CN" altLang="en-US" sz="2400" dirty="0"/>
              <a:t>改变物理条件</a:t>
            </a:r>
            <a:endParaRPr lang="zh-CN" altLang="en-US" sz="2400" dirty="0"/>
          </a:p>
          <a:p>
            <a:r>
              <a:rPr lang="zh-CN" altLang="en-US" sz="2400" dirty="0"/>
              <a:t>防护具</a:t>
            </a:r>
            <a:endParaRPr lang="zh-CN" altLang="en-US" sz="2400" dirty="0"/>
          </a:p>
          <a:p>
            <a:r>
              <a:rPr lang="zh-CN" altLang="en-US" sz="2400" dirty="0"/>
              <a:t>工作许可管制（如动火作业许可证）</a:t>
            </a:r>
            <a:endParaRPr lang="zh-CN" altLang="en-US" sz="2800" dirty="0"/>
          </a:p>
          <a:p>
            <a:endParaRPr lang="zh-CN" altLang="en-US" sz="2800" dirty="0"/>
          </a:p>
          <a:p>
            <a:pPr algn="ctr">
              <a:buFont typeface="Wingdings" panose="05000000000000000000" pitchFamily="2" charset="2"/>
              <a:buNone/>
            </a:pPr>
            <a:endParaRPr lang="en-US" altLang="zh-CN" sz="2800" dirty="0"/>
          </a:p>
        </p:txBody>
      </p:sp>
      <p:sp>
        <p:nvSpPr>
          <p:cNvPr id="422916" name="Rectangle 4"/>
          <p:cNvSpPr>
            <a:spLocks noGrp="1" noChangeArrowheads="1"/>
          </p:cNvSpPr>
          <p:nvPr>
            <p:ph type="title"/>
          </p:nvPr>
        </p:nvSpPr>
        <p:spPr/>
        <p:txBody>
          <a:bodyPr/>
          <a:lstStyle/>
          <a:p>
            <a:r>
              <a:rPr lang="en-US" altLang="zh-CN" b="1"/>
              <a:t>             </a:t>
            </a:r>
            <a:r>
              <a:rPr lang="zh-CN" altLang="en-US" b="1"/>
              <a:t>作业危害控制</a:t>
            </a:r>
            <a:br>
              <a:rPr lang="zh-CN" altLang="en-US" b="1"/>
            </a:br>
            <a:endParaRPr lang="zh-CN" altLang="en-US"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457200" y="1142984"/>
            <a:ext cx="8229600" cy="4648200"/>
          </a:xfrm>
          <a:prstGeom prst="rect">
            <a:avLst/>
          </a:prstGeom>
          <a:noFill/>
          <a:ln w="9525">
            <a:noFill/>
            <a:miter lim="800000"/>
          </a:ln>
          <a:effectLst/>
        </p:spPr>
        <p:txBody>
          <a:bodyPr/>
          <a:lstStyle/>
          <a:p>
            <a:pPr marL="342900" indent="-342900" algn="l"/>
            <a:r>
              <a:rPr lang="en-US" altLang="zh-CN" sz="3200" dirty="0">
                <a:solidFill>
                  <a:schemeClr val="accent1"/>
                </a:solidFill>
              </a:rPr>
              <a:t>OHSAS</a:t>
            </a:r>
            <a:r>
              <a:rPr lang="en-US" altLang="zh-CN" sz="3200" dirty="0">
                <a:latin typeface="Times New Roman" panose="02020603050405020304"/>
              </a:rPr>
              <a:t>——</a:t>
            </a:r>
            <a:r>
              <a:rPr lang="zh-CN" altLang="en-US" sz="3200" dirty="0"/>
              <a:t>职业健康安全评价标准</a:t>
            </a:r>
            <a:endParaRPr lang="zh-CN" altLang="en-US" sz="3200" dirty="0"/>
          </a:p>
          <a:p>
            <a:pPr marL="342900" indent="-342900" algn="l"/>
            <a:r>
              <a:rPr lang="zh-CN" altLang="en-US" sz="3200" dirty="0"/>
              <a:t>  </a:t>
            </a:r>
            <a:r>
              <a:rPr lang="en-US" altLang="zh-CN" sz="2800" dirty="0"/>
              <a:t>OHSAS18001   OHSAS18002</a:t>
            </a:r>
            <a:endParaRPr lang="en-US" altLang="zh-CN" sz="2800" dirty="0"/>
          </a:p>
          <a:p>
            <a:pPr marL="342900" indent="-342900" algn="l"/>
            <a:endParaRPr lang="en-US" altLang="zh-CN" sz="1600" dirty="0"/>
          </a:p>
          <a:p>
            <a:pPr marL="342900" indent="-342900" algn="l"/>
            <a:r>
              <a:rPr lang="en-US" altLang="zh-CN" sz="3200" dirty="0">
                <a:solidFill>
                  <a:schemeClr val="accent1"/>
                </a:solidFill>
              </a:rPr>
              <a:t>SA8000</a:t>
            </a:r>
            <a:r>
              <a:rPr lang="en-US" altLang="zh-CN" sz="3200" dirty="0">
                <a:latin typeface="Times New Roman" panose="02020603050405020304"/>
              </a:rPr>
              <a:t>——</a:t>
            </a:r>
            <a:r>
              <a:rPr lang="zh-CN" altLang="en-US" sz="3200" dirty="0"/>
              <a:t>社会责任标准</a:t>
            </a:r>
            <a:endParaRPr lang="zh-CN" altLang="en-US" sz="3200" dirty="0"/>
          </a:p>
          <a:p>
            <a:pPr marL="342900" indent="-342900" algn="l"/>
            <a:endParaRPr lang="zh-CN" altLang="en-US" sz="2000" dirty="0"/>
          </a:p>
          <a:p>
            <a:pPr marL="342900" indent="-342900" algn="l"/>
            <a:r>
              <a:rPr lang="en-US" altLang="zh-CN" sz="3200" dirty="0">
                <a:solidFill>
                  <a:schemeClr val="accent1"/>
                </a:solidFill>
              </a:rPr>
              <a:t>GB/T28000</a:t>
            </a:r>
            <a:r>
              <a:rPr lang="en-US" altLang="zh-CN" sz="3200" dirty="0">
                <a:latin typeface="Times New Roman" panose="02020603050405020304"/>
              </a:rPr>
              <a:t>——</a:t>
            </a:r>
            <a:r>
              <a:rPr lang="zh-CN" altLang="en-US" sz="3200" dirty="0"/>
              <a:t>职业健康安全管理体系 要求 </a:t>
            </a:r>
            <a:endParaRPr lang="zh-CN" altLang="en-US" sz="3200" dirty="0"/>
          </a:p>
          <a:p>
            <a:pPr marL="342900" indent="-342900" algn="l"/>
            <a:r>
              <a:rPr lang="zh-CN" altLang="en-US" sz="3200" dirty="0"/>
              <a:t> </a:t>
            </a:r>
            <a:r>
              <a:rPr lang="en-US" altLang="zh-CN" sz="2800" dirty="0"/>
              <a:t>GB/T28001</a:t>
            </a:r>
            <a:endParaRPr lang="en-US" altLang="zh-CN" sz="2800" dirty="0"/>
          </a:p>
        </p:txBody>
      </p:sp>
      <p:pic>
        <p:nvPicPr>
          <p:cNvPr id="8" name="图片 7"/>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type="body" idx="1"/>
          </p:nvPr>
        </p:nvSpPr>
        <p:spPr/>
        <p:txBody>
          <a:bodyPr/>
          <a:lstStyle/>
          <a:p>
            <a:pPr>
              <a:lnSpc>
                <a:spcPct val="90000"/>
              </a:lnSpc>
            </a:pPr>
            <a:r>
              <a:rPr lang="zh-CN" altLang="en-US" dirty="0"/>
              <a:t>设备清单</a:t>
            </a:r>
            <a:endParaRPr lang="zh-CN" altLang="en-US" dirty="0"/>
          </a:p>
          <a:p>
            <a:pPr>
              <a:lnSpc>
                <a:spcPct val="90000"/>
              </a:lnSpc>
            </a:pPr>
            <a:r>
              <a:rPr lang="zh-CN" altLang="en-US" dirty="0"/>
              <a:t>新设备设施建造、运输、安装程序</a:t>
            </a:r>
            <a:endParaRPr lang="zh-CN" altLang="en-US" dirty="0"/>
          </a:p>
          <a:p>
            <a:pPr>
              <a:lnSpc>
                <a:spcPct val="90000"/>
              </a:lnSpc>
            </a:pPr>
            <a:r>
              <a:rPr lang="zh-CN" altLang="en-US" dirty="0"/>
              <a:t>维护保养程序</a:t>
            </a:r>
            <a:endParaRPr lang="zh-CN" altLang="en-US" dirty="0"/>
          </a:p>
          <a:p>
            <a:pPr>
              <a:lnSpc>
                <a:spcPct val="90000"/>
              </a:lnSpc>
            </a:pPr>
            <a:r>
              <a:rPr lang="zh-CN" altLang="en-US" dirty="0"/>
              <a:t>变更管理程序（新设备安装、设备替代、设备修改、关键部件更换、长期停机后启动等）</a:t>
            </a:r>
            <a:endParaRPr lang="zh-CN" altLang="en-US" dirty="0"/>
          </a:p>
          <a:p>
            <a:pPr>
              <a:lnSpc>
                <a:spcPct val="90000"/>
              </a:lnSpc>
            </a:pPr>
            <a:r>
              <a:rPr lang="zh-CN" altLang="en-US" dirty="0"/>
              <a:t>检查和测试程序（使用前、关键部分、定期</a:t>
            </a:r>
            <a:r>
              <a:rPr lang="zh-CN" altLang="en-US" dirty="0" smtClean="0"/>
              <a:t>）</a:t>
            </a:r>
            <a:endParaRPr lang="en-US" altLang="zh-CN" sz="3600" dirty="0"/>
          </a:p>
        </p:txBody>
      </p:sp>
      <p:sp>
        <p:nvSpPr>
          <p:cNvPr id="424964" name="Rectangle 4"/>
          <p:cNvSpPr>
            <a:spLocks noGrp="1" noChangeArrowheads="1"/>
          </p:cNvSpPr>
          <p:nvPr>
            <p:ph type="title"/>
          </p:nvPr>
        </p:nvSpPr>
        <p:spPr/>
        <p:txBody>
          <a:bodyPr/>
          <a:lstStyle/>
          <a:p>
            <a:r>
              <a:rPr lang="en-US" altLang="zh-CN" b="1" dirty="0"/>
              <a:t>              </a:t>
            </a:r>
            <a:r>
              <a:rPr lang="zh-CN" altLang="en-US" b="1" dirty="0"/>
              <a:t>机械</a:t>
            </a:r>
            <a:r>
              <a:rPr lang="zh-CN" altLang="en-US" b="1" dirty="0" smtClean="0"/>
              <a:t>设备控制</a:t>
            </a:r>
            <a:endParaRPr lang="zh-CN" altLang="en-US"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body" idx="1"/>
          </p:nvPr>
        </p:nvSpPr>
        <p:spPr/>
        <p:txBody>
          <a:bodyPr/>
          <a:lstStyle/>
          <a:p>
            <a:pPr>
              <a:lnSpc>
                <a:spcPct val="80000"/>
              </a:lnSpc>
            </a:pPr>
            <a:r>
              <a:rPr lang="zh-CN" altLang="en-US" sz="2800"/>
              <a:t>化学品分类</a:t>
            </a:r>
            <a:endParaRPr lang="zh-CN" altLang="en-US" sz="2800"/>
          </a:p>
          <a:p>
            <a:pPr lvl="1">
              <a:lnSpc>
                <a:spcPct val="80000"/>
              </a:lnSpc>
            </a:pPr>
            <a:r>
              <a:rPr lang="zh-CN" altLang="en-US" sz="2400"/>
              <a:t>危险物：易燃、爆炸性物资</a:t>
            </a:r>
            <a:endParaRPr lang="zh-CN" altLang="en-US" sz="2400"/>
          </a:p>
          <a:p>
            <a:pPr lvl="1">
              <a:lnSpc>
                <a:spcPct val="80000"/>
              </a:lnSpc>
            </a:pPr>
            <a:r>
              <a:rPr lang="zh-CN" altLang="en-US" sz="2400"/>
              <a:t>有害物：致癌性、毒性、刺激物、腐蚀性、致敏感物</a:t>
            </a:r>
            <a:endParaRPr lang="zh-CN" altLang="en-US" sz="2400"/>
          </a:p>
          <a:p>
            <a:pPr>
              <a:lnSpc>
                <a:spcPct val="80000"/>
              </a:lnSpc>
            </a:pPr>
            <a:r>
              <a:rPr lang="zh-CN" altLang="en-US" sz="2800"/>
              <a:t>建立物资安全数据表（</a:t>
            </a:r>
            <a:r>
              <a:rPr lang="en-US" altLang="zh-CN" sz="2800"/>
              <a:t>MSDS</a:t>
            </a:r>
            <a:r>
              <a:rPr lang="zh-CN" altLang="en-US" sz="2800"/>
              <a:t>：成份、特性、健康危害、急救措施、火灾及爆炸危害、健康危害及急救资料等）</a:t>
            </a:r>
            <a:endParaRPr lang="zh-CN" altLang="en-US" sz="2800"/>
          </a:p>
          <a:p>
            <a:pPr>
              <a:lnSpc>
                <a:spcPct val="80000"/>
              </a:lnSpc>
            </a:pPr>
            <a:r>
              <a:rPr lang="zh-CN" altLang="en-US" sz="2800"/>
              <a:t>建立危害物资清单</a:t>
            </a:r>
            <a:endParaRPr lang="zh-CN" altLang="en-US" sz="2800"/>
          </a:p>
          <a:p>
            <a:pPr lvl="1">
              <a:lnSpc>
                <a:spcPct val="80000"/>
              </a:lnSpc>
            </a:pPr>
            <a:r>
              <a:rPr lang="zh-CN" altLang="en-US" sz="2400"/>
              <a:t>化学品资料</a:t>
            </a:r>
            <a:endParaRPr lang="zh-CN" altLang="en-US" sz="2400"/>
          </a:p>
          <a:p>
            <a:pPr lvl="1">
              <a:lnSpc>
                <a:spcPct val="80000"/>
              </a:lnSpc>
            </a:pPr>
            <a:r>
              <a:rPr lang="zh-CN" altLang="en-US" sz="2400"/>
              <a:t>使用资料（地点、使用数量、频次）</a:t>
            </a:r>
            <a:endParaRPr lang="zh-CN" altLang="en-US" sz="2400"/>
          </a:p>
          <a:p>
            <a:pPr lvl="1">
              <a:lnSpc>
                <a:spcPct val="80000"/>
              </a:lnSpc>
            </a:pPr>
            <a:r>
              <a:rPr lang="zh-CN" altLang="en-US" sz="2400"/>
              <a:t>储存资料（地点、数量）</a:t>
            </a:r>
            <a:endParaRPr lang="zh-CN" altLang="en-US" sz="2400"/>
          </a:p>
        </p:txBody>
      </p:sp>
      <p:sp>
        <p:nvSpPr>
          <p:cNvPr id="421892" name="Rectangle 4"/>
          <p:cNvSpPr>
            <a:spLocks noGrp="1" noChangeArrowheads="1"/>
          </p:cNvSpPr>
          <p:nvPr>
            <p:ph type="title"/>
          </p:nvPr>
        </p:nvSpPr>
        <p:spPr/>
        <p:txBody>
          <a:bodyPr/>
          <a:lstStyle/>
          <a:p>
            <a:r>
              <a:rPr lang="en-US" altLang="zh-CN" b="1"/>
              <a:t>               </a:t>
            </a:r>
            <a:r>
              <a:rPr lang="zh-CN" altLang="en-US" b="1"/>
              <a:t>化学品控制</a:t>
            </a:r>
            <a:br>
              <a:rPr lang="zh-CN" altLang="en-US" b="1"/>
            </a:br>
            <a:endParaRPr lang="zh-CN" altLang="en-US" b="1"/>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1447800" y="457200"/>
            <a:ext cx="5638800" cy="5181600"/>
          </a:xfrm>
        </p:spPr>
        <p:txBody>
          <a:bodyPr/>
          <a:lstStyle/>
          <a:p>
            <a:pPr marL="0" indent="0" algn="just">
              <a:lnSpc>
                <a:spcPct val="180000"/>
              </a:lnSpc>
              <a:buFont typeface="Wingdings" panose="05000000000000000000" pitchFamily="2" charset="2"/>
              <a:buNone/>
            </a:pPr>
            <a:r>
              <a:rPr lang="en-US" altLang="zh-CN" sz="2000"/>
              <a:t> </a:t>
            </a:r>
            <a:r>
              <a:rPr lang="en-US" altLang="zh-CN" sz="2400">
                <a:solidFill>
                  <a:srgbClr val="FFFF99"/>
                </a:solidFill>
                <a:latin typeface="楷体_GB2312" pitchFamily="49" charset="-122"/>
              </a:rPr>
              <a:t>● </a:t>
            </a:r>
            <a:r>
              <a:rPr lang="zh-CN" altLang="en-US" sz="2400"/>
              <a:t>设备维护保养</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安全设备与个人防护用品</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安全标志</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物料搬运与贮存</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运输安全</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采购控制</a:t>
            </a:r>
            <a:endParaRPr lang="zh-CN" altLang="en-US" sz="2400">
              <a:latin typeface="楷体_GB2312" pitchFamily="49" charset="-122"/>
            </a:endParaRPr>
          </a:p>
          <a:p>
            <a:pPr marL="0" indent="0" algn="just">
              <a:lnSpc>
                <a:spcPct val="180000"/>
              </a:lnSpc>
              <a:buFont typeface="Wingdings" panose="05000000000000000000" pitchFamily="2" charset="2"/>
              <a:buNone/>
            </a:pPr>
            <a:r>
              <a:rPr lang="zh-CN" altLang="en-US" sz="2400"/>
              <a:t> </a:t>
            </a:r>
            <a:r>
              <a:rPr lang="zh-CN" altLang="en-US" sz="2400">
                <a:solidFill>
                  <a:srgbClr val="FFFF99"/>
                </a:solidFill>
                <a:latin typeface="楷体_GB2312" pitchFamily="49" charset="-122"/>
              </a:rPr>
              <a:t>● </a:t>
            </a:r>
            <a:r>
              <a:rPr lang="zh-CN" altLang="en-US" sz="2400"/>
              <a:t>供应商与承包商评估与控制等</a:t>
            </a:r>
            <a:endParaRPr lang="zh-CN" altLang="en-US" sz="2400">
              <a:latin typeface="楷体_GB2312" pitchFamily="49" charset="-122"/>
            </a:endParaRPr>
          </a:p>
          <a:p>
            <a:pPr marL="0" indent="0" algn="just">
              <a:buFont typeface="Wingdings" panose="05000000000000000000" pitchFamily="2" charset="2"/>
              <a:buNone/>
            </a:pPr>
            <a:endParaRPr lang="en-US" altLang="zh-CN" sz="2400">
              <a:latin typeface="楷体_GB2312" pitchFamily="49"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3"/>
          <p:cNvSpPr>
            <a:spLocks noGrp="1" noChangeArrowheads="1"/>
          </p:cNvSpPr>
          <p:nvPr>
            <p:ph type="body" idx="1"/>
          </p:nvPr>
        </p:nvSpPr>
        <p:spPr/>
        <p:txBody>
          <a:bodyPr/>
          <a:lstStyle/>
          <a:p>
            <a:r>
              <a:rPr lang="zh-CN" altLang="en-US" sz="2400" dirty="0"/>
              <a:t>标识、警示及</a:t>
            </a:r>
            <a:r>
              <a:rPr lang="en-US" altLang="zh-CN" sz="2400" dirty="0"/>
              <a:t>MSDS</a:t>
            </a:r>
            <a:endParaRPr lang="en-US" altLang="zh-CN" sz="2400" dirty="0"/>
          </a:p>
          <a:p>
            <a:r>
              <a:rPr lang="zh-CN" altLang="en-US" sz="2400" dirty="0"/>
              <a:t>储存温、湿度控制</a:t>
            </a:r>
            <a:endParaRPr lang="zh-CN" altLang="en-US" sz="2400" dirty="0"/>
          </a:p>
          <a:p>
            <a:r>
              <a:rPr lang="zh-CN" altLang="en-US" sz="2400" dirty="0"/>
              <a:t>防止泄漏及自动监测</a:t>
            </a:r>
            <a:endParaRPr lang="zh-CN" altLang="en-US" sz="2400" dirty="0"/>
          </a:p>
          <a:p>
            <a:r>
              <a:rPr lang="zh-CN" altLang="en-US" sz="2400" dirty="0"/>
              <a:t>不相容物资分类储存，保持适当距离</a:t>
            </a:r>
            <a:endParaRPr lang="zh-CN" altLang="en-US" sz="2400" dirty="0"/>
          </a:p>
          <a:p>
            <a:r>
              <a:rPr lang="zh-CN" altLang="en-US" sz="2400" dirty="0"/>
              <a:t>通风良好，避免日光及火源</a:t>
            </a:r>
            <a:endParaRPr lang="zh-CN" altLang="en-US" sz="2400" dirty="0"/>
          </a:p>
          <a:p>
            <a:r>
              <a:rPr lang="zh-CN" altLang="en-US" sz="2400" dirty="0"/>
              <a:t>金属封闭容器盛装</a:t>
            </a:r>
            <a:endParaRPr lang="zh-CN" altLang="en-US" sz="2400" dirty="0"/>
          </a:p>
          <a:p>
            <a:r>
              <a:rPr lang="zh-CN" altLang="en-US" sz="2400" dirty="0"/>
              <a:t>禁止在化学品储存、使用场所饮食</a:t>
            </a:r>
            <a:endParaRPr lang="zh-CN" altLang="en-US" sz="2400" dirty="0"/>
          </a:p>
          <a:p>
            <a:r>
              <a:rPr lang="zh-CN" altLang="en-US" sz="2400" dirty="0"/>
              <a:t>制订工作守则、应急措施</a:t>
            </a:r>
            <a:endParaRPr lang="zh-CN" altLang="en-US" sz="2400" dirty="0"/>
          </a:p>
          <a:p>
            <a:r>
              <a:rPr lang="zh-CN" altLang="en-US" sz="2400" dirty="0"/>
              <a:t>个人防护</a:t>
            </a:r>
            <a:endParaRPr lang="zh-CN" altLang="en-US" dirty="0"/>
          </a:p>
        </p:txBody>
      </p:sp>
      <p:sp>
        <p:nvSpPr>
          <p:cNvPr id="420868" name="Rectangle 4"/>
          <p:cNvSpPr>
            <a:spLocks noGrp="1" noChangeArrowheads="1"/>
          </p:cNvSpPr>
          <p:nvPr>
            <p:ph type="title"/>
          </p:nvPr>
        </p:nvSpPr>
        <p:spPr/>
        <p:txBody>
          <a:bodyPr/>
          <a:lstStyle/>
          <a:p>
            <a:pPr algn="ctr"/>
            <a:r>
              <a:rPr lang="zh-CN" altLang="en-US" sz="5400" b="1" dirty="0" smtClean="0"/>
              <a:t>化学品</a:t>
            </a:r>
            <a:r>
              <a:rPr lang="zh-CN" altLang="en-US" sz="5400" b="1" dirty="0"/>
              <a:t>控制</a:t>
            </a:r>
            <a:endParaRPr lang="zh-CN" altLang="en-US" sz="54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430213" y="131566"/>
            <a:ext cx="8283575" cy="6597650"/>
          </a:xfrm>
        </p:spPr>
        <p:txBody>
          <a:bodyPr/>
          <a:lstStyle/>
          <a:p>
            <a:pPr marL="0" indent="0" algn="just">
              <a:lnSpc>
                <a:spcPct val="130000"/>
              </a:lnSpc>
              <a:buFont typeface="Wingdings" panose="05000000000000000000" pitchFamily="2" charset="2"/>
              <a:buNone/>
            </a:pPr>
            <a:r>
              <a:rPr lang="en-US" altLang="zh-CN" sz="2800" dirty="0">
                <a:solidFill>
                  <a:srgbClr val="FFFF00"/>
                </a:solidFill>
                <a:latin typeface="宋体" panose="02010600030101010101" pitchFamily="2" charset="-122"/>
              </a:rPr>
              <a:t>4.4.7 </a:t>
            </a:r>
            <a:r>
              <a:rPr lang="zh-CN" altLang="en-US" sz="2800" dirty="0">
                <a:solidFill>
                  <a:srgbClr val="FFFF00"/>
                </a:solidFill>
                <a:latin typeface="宋体" panose="02010600030101010101" pitchFamily="2" charset="-122"/>
              </a:rPr>
              <a:t>应急准备和响应</a:t>
            </a:r>
            <a:endParaRPr lang="zh-CN" altLang="en-US" sz="2800" dirty="0">
              <a:solidFill>
                <a:srgbClr val="FFFF00"/>
              </a:solidFill>
              <a:latin typeface="宋体" panose="02010600030101010101" pitchFamily="2" charset="-122"/>
            </a:endParaRPr>
          </a:p>
          <a:p>
            <a:pPr marL="0" indent="0">
              <a:lnSpc>
                <a:spcPct val="130000"/>
              </a:lnSpc>
            </a:pPr>
            <a:r>
              <a:rPr lang="zh-CN" altLang="en-US" sz="2400" dirty="0">
                <a:latin typeface="宋体" panose="02010600030101010101" pitchFamily="2" charset="-122"/>
              </a:rPr>
              <a:t>组织应建立、实施并保持程序，用于：</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a:t>
            </a:r>
            <a:r>
              <a:rPr lang="en-US" altLang="zh-CN" sz="2400" dirty="0">
                <a:latin typeface="宋体" panose="02010600030101010101" pitchFamily="2" charset="-122"/>
              </a:rPr>
              <a:t>a)</a:t>
            </a:r>
            <a:r>
              <a:rPr lang="zh-CN" altLang="en-US" sz="2400" dirty="0">
                <a:latin typeface="宋体" panose="02010600030101010101" pitchFamily="2" charset="-122"/>
              </a:rPr>
              <a:t>识别潜在的紧急情况；</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a:t>
            </a:r>
            <a:r>
              <a:rPr lang="en-US" altLang="zh-CN" sz="2400" dirty="0">
                <a:latin typeface="宋体" panose="02010600030101010101" pitchFamily="2" charset="-122"/>
              </a:rPr>
              <a:t>b)</a:t>
            </a:r>
            <a:r>
              <a:rPr lang="zh-CN" altLang="en-US" sz="2400" dirty="0">
                <a:latin typeface="宋体" panose="02010600030101010101" pitchFamily="2" charset="-122"/>
              </a:rPr>
              <a:t>对此紧急情况做出响应。</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组织应对实际的紧急情况作出响应，防止和减少相关的职业健康安全不良后果。</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组织在策划应急响应时，应考虑有关相关方的需求，如应急服务机构、相邻组织或居民。</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组织也应定期测试其响应紧急情况的程序，可行时，可让有关的相关方适当参与其中。</a:t>
            </a:r>
            <a:endParaRPr lang="zh-CN" altLang="en-US" sz="2400" dirty="0">
              <a:latin typeface="宋体" panose="02010600030101010101" pitchFamily="2" charset="-122"/>
            </a:endParaRPr>
          </a:p>
          <a:p>
            <a:pPr marL="0" indent="0">
              <a:lnSpc>
                <a:spcPct val="130000"/>
              </a:lnSpc>
            </a:pPr>
            <a:r>
              <a:rPr lang="zh-CN" altLang="en-US" sz="2400" dirty="0">
                <a:latin typeface="宋体" panose="02010600030101010101" pitchFamily="2" charset="-122"/>
              </a:rPr>
              <a:t> 组织应定期评审其应急准备和响应程序，必要时对其进行修订，特别是在定期测试和紧急情况发生后（参见</a:t>
            </a:r>
            <a:r>
              <a:rPr lang="en-US" altLang="zh-CN" sz="2400" dirty="0">
                <a:latin typeface="宋体" panose="02010600030101010101" pitchFamily="2" charset="-122"/>
              </a:rPr>
              <a:t>4.5.3</a:t>
            </a:r>
            <a:r>
              <a:rPr lang="zh-CN" altLang="en-US" sz="2400" dirty="0">
                <a:latin typeface="宋体" panose="02010600030101010101" pitchFamily="2" charset="-122"/>
              </a:rPr>
              <a:t>）。</a:t>
            </a:r>
            <a:endParaRPr lang="zh-CN" altLang="en-US" sz="2400" dirty="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98000" y="100672"/>
            <a:ext cx="8748000" cy="6643710"/>
          </a:xfrm>
        </p:spPr>
        <p:txBody>
          <a:bodyPr wrap="square">
            <a:spAutoFit/>
          </a:bodyPr>
          <a:lstStyle/>
          <a:p>
            <a:pPr marL="533400" indent="-533400" algn="just">
              <a:lnSpc>
                <a:spcPct val="90000"/>
              </a:lnSpc>
              <a:buFont typeface="Wingdings" panose="05000000000000000000" pitchFamily="2" charset="2"/>
              <a:buNone/>
            </a:pPr>
            <a:r>
              <a:rPr lang="en-US" altLang="zh-CN" sz="2800" dirty="0">
                <a:solidFill>
                  <a:srgbClr val="00FF00"/>
                </a:solidFill>
                <a:latin typeface="楷体_GB2312" pitchFamily="49" charset="-122"/>
              </a:rPr>
              <a:t>4.4.7</a:t>
            </a:r>
            <a:r>
              <a:rPr lang="zh-CN" altLang="en-US" sz="2800" dirty="0">
                <a:solidFill>
                  <a:srgbClr val="00FF00"/>
                </a:solidFill>
                <a:latin typeface="楷体_GB2312" pitchFamily="49" charset="-122"/>
              </a:rPr>
              <a:t>条文</a:t>
            </a:r>
            <a:r>
              <a:rPr lang="zh-CN" altLang="en-US" sz="2800" dirty="0">
                <a:solidFill>
                  <a:srgbClr val="00FF00"/>
                </a:solidFill>
              </a:rPr>
              <a:t>理解</a:t>
            </a:r>
            <a:endParaRPr lang="zh-CN" altLang="en-US" sz="2800" dirty="0">
              <a:solidFill>
                <a:srgbClr val="00FF00"/>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solidFill>
                  <a:srgbClr val="FFFF99"/>
                </a:solidFill>
              </a:rPr>
              <a:t>制定并保持处理意外事故和紧急情况的程序</a:t>
            </a:r>
            <a:endParaRPr lang="zh-CN" altLang="en-US" sz="2400" dirty="0">
              <a:solidFill>
                <a:srgbClr val="FFFF99"/>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t>    </a:t>
            </a:r>
            <a:r>
              <a:rPr lang="en-US" altLang="zh-CN" sz="2400" dirty="0"/>
              <a:t>1</a:t>
            </a:r>
            <a:r>
              <a:rPr lang="zh-CN" altLang="en-US" sz="2400" dirty="0"/>
              <a:t>、制定并保持处理意外事故和紧急情况的程序，程序应至少包括：</a:t>
            </a:r>
            <a:endParaRPr lang="zh-CN" altLang="en-US" sz="2400" dirty="0"/>
          </a:p>
          <a:p>
            <a:pPr marL="533400" indent="-533400" algn="just">
              <a:lnSpc>
                <a:spcPct val="90000"/>
              </a:lnSpc>
              <a:buFont typeface="Wingdings" panose="05000000000000000000" pitchFamily="2" charset="2"/>
              <a:buNone/>
            </a:pPr>
            <a:r>
              <a:rPr lang="zh-CN" altLang="en-US" sz="2400" dirty="0">
                <a:latin typeface="Times New Roman" panose="02020603050405020304" charset="0"/>
                <a:cs typeface="Times New Roman" panose="02020603050405020304" charset="0"/>
              </a:rPr>
              <a:t>    </a:t>
            </a:r>
            <a:r>
              <a:rPr lang="zh-CN" altLang="en-US" sz="2400" dirty="0">
                <a:latin typeface="楷体_GB2312" pitchFamily="49" charset="-122"/>
              </a:rPr>
              <a:t>    </a:t>
            </a:r>
            <a:r>
              <a:rPr lang="en-US" altLang="zh-CN" sz="2400" dirty="0">
                <a:solidFill>
                  <a:schemeClr val="accent2"/>
                </a:solidFill>
                <a:latin typeface="楷体_GB2312" pitchFamily="49" charset="-122"/>
              </a:rPr>
              <a:t>1</a:t>
            </a:r>
            <a:r>
              <a:rPr lang="zh-CN" altLang="en-US" sz="2400" dirty="0">
                <a:solidFill>
                  <a:schemeClr val="accent2"/>
                </a:solidFill>
              </a:rPr>
              <a:t>）辨识潜在事故或紧急情况，评价发生的可能性</a:t>
            </a:r>
            <a:endParaRPr lang="zh-CN" altLang="en-US" sz="2400" dirty="0">
              <a:solidFill>
                <a:schemeClr val="accent2"/>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solidFill>
                  <a:schemeClr val="accent2"/>
                </a:solidFill>
                <a:latin typeface="楷体_GB2312" pitchFamily="49" charset="-122"/>
              </a:rPr>
              <a:t>      </a:t>
            </a:r>
            <a:r>
              <a:rPr lang="en-US" altLang="zh-CN" sz="2400" dirty="0">
                <a:solidFill>
                  <a:schemeClr val="accent2"/>
                </a:solidFill>
                <a:latin typeface="楷体_GB2312" pitchFamily="49" charset="-122"/>
              </a:rPr>
              <a:t>2</a:t>
            </a:r>
            <a:r>
              <a:rPr lang="zh-CN" altLang="en-US" sz="2400" dirty="0">
                <a:solidFill>
                  <a:schemeClr val="accent2"/>
                </a:solidFill>
              </a:rPr>
              <a:t>）发生后可能产生的影响及如何控制其发生</a:t>
            </a:r>
            <a:endParaRPr lang="zh-CN" altLang="en-US" sz="2400" dirty="0">
              <a:solidFill>
                <a:schemeClr val="accent2"/>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solidFill>
                  <a:schemeClr val="accent2"/>
                </a:solidFill>
                <a:latin typeface="楷体_GB2312" pitchFamily="49" charset="-122"/>
              </a:rPr>
              <a:t>      </a:t>
            </a:r>
            <a:r>
              <a:rPr lang="en-US" altLang="zh-CN" sz="2400" dirty="0">
                <a:solidFill>
                  <a:schemeClr val="accent2"/>
                </a:solidFill>
                <a:latin typeface="楷体_GB2312" pitchFamily="49" charset="-122"/>
              </a:rPr>
              <a:t>3</a:t>
            </a:r>
            <a:r>
              <a:rPr lang="zh-CN" altLang="en-US" sz="2400" dirty="0">
                <a:solidFill>
                  <a:schemeClr val="accent2"/>
                </a:solidFill>
              </a:rPr>
              <a:t>）发生后可能作出响应，并减少其影响</a:t>
            </a:r>
            <a:endParaRPr lang="zh-CN" altLang="en-US" sz="2400" dirty="0">
              <a:solidFill>
                <a:schemeClr val="accent2"/>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solidFill>
                  <a:schemeClr val="accent2"/>
                </a:solidFill>
                <a:latin typeface="楷体_GB2312" pitchFamily="49" charset="-122"/>
              </a:rPr>
              <a:t>      </a:t>
            </a:r>
            <a:r>
              <a:rPr lang="en-US" altLang="zh-CN" sz="2400" dirty="0">
                <a:solidFill>
                  <a:schemeClr val="accent2"/>
                </a:solidFill>
                <a:latin typeface="楷体_GB2312" pitchFamily="49" charset="-122"/>
              </a:rPr>
              <a:t>4</a:t>
            </a:r>
            <a:r>
              <a:rPr lang="zh-CN" altLang="en-US" sz="2400" dirty="0">
                <a:solidFill>
                  <a:schemeClr val="accent2"/>
                </a:solidFill>
              </a:rPr>
              <a:t>）定期试验、演练。</a:t>
            </a:r>
            <a:endParaRPr lang="zh-CN" altLang="en-US" sz="2400" dirty="0">
              <a:solidFill>
                <a:schemeClr val="accent2"/>
              </a:solidFill>
              <a:latin typeface="楷体_GB2312" pitchFamily="49" charset="-122"/>
            </a:endParaRPr>
          </a:p>
          <a:p>
            <a:pPr marL="533400" indent="-533400" algn="just">
              <a:lnSpc>
                <a:spcPct val="90000"/>
              </a:lnSpc>
              <a:buFont typeface="Wingdings" panose="05000000000000000000" pitchFamily="2" charset="2"/>
              <a:buNone/>
            </a:pPr>
            <a:r>
              <a:rPr lang="zh-CN" altLang="en-US" sz="2400" dirty="0">
                <a:solidFill>
                  <a:srgbClr val="FFFF99"/>
                </a:solidFill>
              </a:rPr>
              <a:t>    </a:t>
            </a:r>
            <a:r>
              <a:rPr lang="en-US" altLang="zh-CN" sz="2400" dirty="0" smtClean="0"/>
              <a:t>2</a:t>
            </a:r>
            <a:r>
              <a:rPr lang="zh-CN" altLang="en-US" sz="2400" dirty="0"/>
              <a:t>、建立一套评价应急预案与响应的计划和程序</a:t>
            </a:r>
            <a:endParaRPr lang="zh-CN" altLang="en-US" sz="2400" dirty="0"/>
          </a:p>
          <a:p>
            <a:pPr marL="533400" indent="-533400" algn="just">
              <a:lnSpc>
                <a:spcPct val="90000"/>
              </a:lnSpc>
              <a:buFont typeface="Wingdings" panose="05000000000000000000" pitchFamily="2" charset="2"/>
              <a:buNone/>
            </a:pPr>
            <a:r>
              <a:rPr lang="zh-CN" altLang="en-US" sz="2400" dirty="0"/>
              <a:t>组织对每一个重大危险设施都应有一个现场应急计划，其内容：</a:t>
            </a:r>
            <a:endParaRPr lang="zh-CN" altLang="en-US" sz="2400" dirty="0"/>
          </a:p>
          <a:p>
            <a:pPr marL="533400" indent="-533400" algn="just">
              <a:lnSpc>
                <a:spcPct val="90000"/>
              </a:lnSpc>
              <a:buFont typeface="Wingdings" panose="05000000000000000000" pitchFamily="2" charset="2"/>
              <a:buNone/>
            </a:pPr>
            <a:r>
              <a:rPr lang="zh-CN" altLang="en-US" sz="2400" dirty="0">
                <a:solidFill>
                  <a:schemeClr val="accent2"/>
                </a:solidFill>
              </a:rPr>
              <a:t>             </a:t>
            </a:r>
            <a:r>
              <a:rPr lang="en-US" altLang="zh-CN" sz="2400" dirty="0" smtClean="0">
                <a:solidFill>
                  <a:schemeClr val="accent2"/>
                </a:solidFill>
              </a:rPr>
              <a:t>a</a:t>
            </a:r>
            <a:r>
              <a:rPr lang="en-US" altLang="zh-CN" sz="2400" dirty="0">
                <a:solidFill>
                  <a:schemeClr val="accent2"/>
                </a:solidFill>
              </a:rPr>
              <a:t>)</a:t>
            </a:r>
            <a:r>
              <a:rPr lang="en-US" altLang="zh-CN" sz="2400" dirty="0">
                <a:solidFill>
                  <a:schemeClr val="accent2"/>
                </a:solidFill>
                <a:latin typeface="Times New Roman" panose="02020603050405020304" charset="0"/>
                <a:cs typeface="Times New Roman" panose="02020603050405020304" charset="0"/>
              </a:rPr>
              <a:t>       </a:t>
            </a:r>
            <a:r>
              <a:rPr lang="zh-CN" altLang="en-US" sz="2400" dirty="0">
                <a:solidFill>
                  <a:schemeClr val="accent2"/>
                </a:solidFill>
              </a:rPr>
              <a:t>可能的事故性质，后果</a:t>
            </a:r>
            <a:endParaRPr lang="zh-CN" altLang="en-US" sz="2400" dirty="0">
              <a:solidFill>
                <a:schemeClr val="accent2"/>
              </a:solidFill>
            </a:endParaRPr>
          </a:p>
          <a:p>
            <a:pPr marL="533400" indent="-533400" algn="just">
              <a:lnSpc>
                <a:spcPct val="90000"/>
              </a:lnSpc>
              <a:buFont typeface="Wingdings" panose="05000000000000000000" pitchFamily="2" charset="2"/>
              <a:buNone/>
            </a:pPr>
            <a:r>
              <a:rPr lang="zh-CN" altLang="en-US" sz="2400" dirty="0">
                <a:solidFill>
                  <a:schemeClr val="accent2"/>
                </a:solidFill>
              </a:rPr>
              <a:t>             </a:t>
            </a:r>
            <a:r>
              <a:rPr lang="en-US" altLang="zh-CN" sz="2400" dirty="0" smtClean="0">
                <a:solidFill>
                  <a:schemeClr val="accent2"/>
                </a:solidFill>
              </a:rPr>
              <a:t>b</a:t>
            </a:r>
            <a:r>
              <a:rPr lang="en-US" altLang="zh-CN" sz="2400" dirty="0">
                <a:solidFill>
                  <a:schemeClr val="accent2"/>
                </a:solidFill>
              </a:rPr>
              <a:t>)</a:t>
            </a:r>
            <a:r>
              <a:rPr lang="en-US" altLang="zh-CN" sz="2400" dirty="0">
                <a:solidFill>
                  <a:schemeClr val="accent2"/>
                </a:solidFill>
                <a:latin typeface="Times New Roman" panose="02020603050405020304" charset="0"/>
                <a:cs typeface="Times New Roman" panose="02020603050405020304" charset="0"/>
              </a:rPr>
              <a:t>       </a:t>
            </a:r>
            <a:r>
              <a:rPr lang="zh-CN" altLang="en-US" sz="2400" dirty="0">
                <a:solidFill>
                  <a:schemeClr val="accent2"/>
                </a:solidFill>
              </a:rPr>
              <a:t>与外部机构的联系（消防、医院等）</a:t>
            </a:r>
            <a:endParaRPr lang="zh-CN" altLang="en-US" sz="2400" dirty="0">
              <a:solidFill>
                <a:schemeClr val="accent2"/>
              </a:solidFill>
            </a:endParaRPr>
          </a:p>
          <a:p>
            <a:pPr marL="533400" indent="-533400" algn="just">
              <a:lnSpc>
                <a:spcPct val="90000"/>
              </a:lnSpc>
              <a:buFont typeface="Wingdings" panose="05000000000000000000" pitchFamily="2" charset="2"/>
              <a:buNone/>
            </a:pPr>
            <a:r>
              <a:rPr lang="zh-CN" altLang="en-US" sz="2400" dirty="0">
                <a:solidFill>
                  <a:schemeClr val="accent2"/>
                </a:solidFill>
              </a:rPr>
              <a:t>             </a:t>
            </a:r>
            <a:r>
              <a:rPr lang="en-US" altLang="zh-CN" sz="2400" dirty="0" smtClean="0">
                <a:solidFill>
                  <a:schemeClr val="accent2"/>
                </a:solidFill>
              </a:rPr>
              <a:t>c</a:t>
            </a:r>
            <a:r>
              <a:rPr lang="en-US" altLang="zh-CN" sz="2400" dirty="0">
                <a:solidFill>
                  <a:schemeClr val="accent2"/>
                </a:solidFill>
              </a:rPr>
              <a:t>)</a:t>
            </a:r>
            <a:r>
              <a:rPr lang="en-US" altLang="zh-CN" sz="2400" dirty="0">
                <a:solidFill>
                  <a:schemeClr val="accent2"/>
                </a:solidFill>
                <a:latin typeface="Times New Roman" panose="02020603050405020304" charset="0"/>
                <a:cs typeface="Times New Roman" panose="02020603050405020304" charset="0"/>
              </a:rPr>
              <a:t>       </a:t>
            </a:r>
            <a:r>
              <a:rPr lang="zh-CN" altLang="en-US" sz="2400" dirty="0">
                <a:solidFill>
                  <a:schemeClr val="accent2"/>
                </a:solidFill>
              </a:rPr>
              <a:t>报警、联络步骤</a:t>
            </a:r>
            <a:endParaRPr lang="zh-CN" altLang="en-US" sz="2400" dirty="0">
              <a:solidFill>
                <a:schemeClr val="accent2"/>
              </a:solidFill>
            </a:endParaRPr>
          </a:p>
          <a:p>
            <a:pPr marL="533400" indent="-533400" algn="just">
              <a:lnSpc>
                <a:spcPct val="90000"/>
              </a:lnSpc>
              <a:buFont typeface="Wingdings" panose="05000000000000000000" pitchFamily="2" charset="2"/>
              <a:buNone/>
            </a:pPr>
            <a:r>
              <a:rPr lang="zh-CN" altLang="en-US" sz="2400" dirty="0">
                <a:solidFill>
                  <a:schemeClr val="accent2"/>
                </a:solidFill>
              </a:rPr>
              <a:t>             </a:t>
            </a:r>
            <a:r>
              <a:rPr lang="en-US" altLang="zh-CN" sz="2400" dirty="0">
                <a:solidFill>
                  <a:schemeClr val="accent2"/>
                </a:solidFill>
              </a:rPr>
              <a:t>d)</a:t>
            </a:r>
            <a:r>
              <a:rPr lang="en-US" altLang="zh-CN" sz="2400" dirty="0">
                <a:solidFill>
                  <a:schemeClr val="accent2"/>
                </a:solidFill>
                <a:latin typeface="Times New Roman" panose="02020603050405020304" charset="0"/>
                <a:cs typeface="Times New Roman" panose="02020603050405020304" charset="0"/>
              </a:rPr>
              <a:t>       </a:t>
            </a:r>
            <a:r>
              <a:rPr lang="zh-CN" altLang="en-US" sz="2400" dirty="0">
                <a:solidFill>
                  <a:schemeClr val="accent2"/>
                </a:solidFill>
              </a:rPr>
              <a:t>应急指挥者，参与者的责任、义务</a:t>
            </a:r>
            <a:endParaRPr lang="zh-CN" altLang="en-US" sz="2400" dirty="0">
              <a:solidFill>
                <a:schemeClr val="accent2"/>
              </a:solidFill>
            </a:endParaRPr>
          </a:p>
          <a:p>
            <a:pPr marL="533400" indent="-533400" algn="just">
              <a:lnSpc>
                <a:spcPct val="90000"/>
              </a:lnSpc>
              <a:buFont typeface="Wingdings" panose="05000000000000000000" pitchFamily="2" charset="2"/>
              <a:buNone/>
            </a:pPr>
            <a:r>
              <a:rPr lang="zh-CN" altLang="en-US" sz="2400" dirty="0">
                <a:solidFill>
                  <a:schemeClr val="accent2"/>
                </a:solidFill>
              </a:rPr>
              <a:t>             </a:t>
            </a:r>
            <a:r>
              <a:rPr lang="en-US" altLang="zh-CN" sz="2400" dirty="0">
                <a:solidFill>
                  <a:schemeClr val="accent2"/>
                </a:solidFill>
              </a:rPr>
              <a:t>e)</a:t>
            </a:r>
            <a:r>
              <a:rPr lang="en-US" altLang="zh-CN" sz="2400" dirty="0">
                <a:solidFill>
                  <a:schemeClr val="accent2"/>
                </a:solidFill>
                <a:latin typeface="Times New Roman" panose="02020603050405020304" charset="0"/>
                <a:cs typeface="Times New Roman" panose="02020603050405020304" charset="0"/>
              </a:rPr>
              <a:t>       </a:t>
            </a:r>
            <a:r>
              <a:rPr lang="zh-CN" altLang="en-US" sz="2400" dirty="0">
                <a:solidFill>
                  <a:schemeClr val="accent2"/>
                </a:solidFill>
              </a:rPr>
              <a:t>应急指挥中心地点，组织机构、应急措施等</a:t>
            </a:r>
            <a:endParaRPr lang="zh-CN" altLang="en-US" sz="2400" dirty="0">
              <a:solidFill>
                <a:schemeClr val="accent2"/>
              </a:solidFill>
            </a:endParaRPr>
          </a:p>
          <a:p>
            <a:pPr marL="533400" indent="-533400" algn="just">
              <a:lnSpc>
                <a:spcPct val="90000"/>
              </a:lnSpc>
              <a:buFont typeface="Wingdings" panose="05000000000000000000" pitchFamily="2" charset="2"/>
              <a:buNone/>
            </a:pPr>
            <a:r>
              <a:rPr lang="zh-CN" altLang="en-US" sz="2400" dirty="0">
                <a:solidFill>
                  <a:srgbClr val="FFFF99"/>
                </a:solidFill>
                <a:latin typeface="Times New Roman" panose="02020603050405020304" charset="0"/>
              </a:rPr>
              <a:t>    </a:t>
            </a:r>
            <a:r>
              <a:rPr lang="en-US" altLang="zh-CN" sz="2400" dirty="0" smtClean="0">
                <a:solidFill>
                  <a:srgbClr val="FFFF99"/>
                </a:solidFill>
              </a:rPr>
              <a:t>3</a:t>
            </a:r>
            <a:r>
              <a:rPr lang="zh-CN" altLang="en-US" sz="2400" dirty="0">
                <a:solidFill>
                  <a:srgbClr val="FFFF99"/>
                </a:solidFill>
                <a:latin typeface="Times New Roman" panose="02020603050405020304" charset="0"/>
              </a:rPr>
              <a:t>、</a:t>
            </a:r>
            <a:r>
              <a:rPr lang="zh-CN" altLang="en-US" sz="2400" dirty="0">
                <a:latin typeface="Times New Roman" panose="02020603050405020304" charset="0"/>
              </a:rPr>
              <a:t>识别和提供一定数量的的应急设备</a:t>
            </a:r>
            <a:r>
              <a:rPr lang="zh-CN" altLang="en-US" sz="2400" dirty="0"/>
              <a:t> </a:t>
            </a:r>
            <a:endParaRPr lang="zh-CN" alt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Rectangle 3"/>
          <p:cNvSpPr>
            <a:spLocks noGrp="1" noChangeArrowheads="1"/>
          </p:cNvSpPr>
          <p:nvPr>
            <p:ph type="body" idx="1"/>
          </p:nvPr>
        </p:nvSpPr>
        <p:spPr/>
        <p:txBody>
          <a:bodyPr/>
          <a:lstStyle/>
          <a:p>
            <a:r>
              <a:rPr lang="zh-CN" altLang="en-US" sz="2800"/>
              <a:t>灭火器、灭火栓等消防设施</a:t>
            </a:r>
            <a:endParaRPr lang="zh-CN" altLang="en-US" sz="2800"/>
          </a:p>
          <a:p>
            <a:r>
              <a:rPr lang="zh-CN" altLang="en-US" sz="2800"/>
              <a:t>烟感、热感等火灾报警系统</a:t>
            </a:r>
            <a:endParaRPr lang="zh-CN" altLang="en-US" sz="2800"/>
          </a:p>
          <a:p>
            <a:r>
              <a:rPr lang="zh-CN" altLang="en-US" sz="2800"/>
              <a:t>气体泄漏报警系统</a:t>
            </a:r>
            <a:endParaRPr lang="zh-CN" altLang="en-US" sz="2800"/>
          </a:p>
          <a:p>
            <a:r>
              <a:rPr lang="zh-CN" altLang="en-US" sz="2800"/>
              <a:t>紧急发电机及紧急照明</a:t>
            </a:r>
            <a:endParaRPr lang="zh-CN" altLang="en-US" sz="2800"/>
          </a:p>
          <a:p>
            <a:r>
              <a:rPr lang="zh-CN" altLang="en-US" sz="2800"/>
              <a:t>急救箱、药品、担架等急救器材</a:t>
            </a:r>
            <a:endParaRPr lang="zh-CN" altLang="en-US" sz="2800"/>
          </a:p>
          <a:p>
            <a:r>
              <a:rPr lang="zh-CN" altLang="en-US" sz="2800"/>
              <a:t>化学品吸收之物质及清除设备</a:t>
            </a:r>
            <a:endParaRPr lang="zh-CN" altLang="en-US" sz="2800"/>
          </a:p>
          <a:p>
            <a:r>
              <a:rPr lang="zh-CN" altLang="en-US" sz="2800"/>
              <a:t>个人防护器具（如呼吸防护器具）</a:t>
            </a:r>
            <a:endParaRPr lang="zh-CN" altLang="en-US" sz="2800"/>
          </a:p>
          <a:p>
            <a:r>
              <a:rPr lang="zh-CN" altLang="en-US" sz="2800"/>
              <a:t>紧急冲淋设备等</a:t>
            </a:r>
            <a:endParaRPr lang="zh-CN" altLang="en-US"/>
          </a:p>
        </p:txBody>
      </p:sp>
      <p:sp>
        <p:nvSpPr>
          <p:cNvPr id="418821" name="Rectangle 5"/>
          <p:cNvSpPr>
            <a:spLocks noChangeArrowheads="1"/>
          </p:cNvSpPr>
          <p:nvPr/>
        </p:nvSpPr>
        <p:spPr bwMode="auto">
          <a:xfrm>
            <a:off x="3419475" y="908050"/>
            <a:ext cx="3028950" cy="530225"/>
          </a:xfrm>
          <a:prstGeom prst="rect">
            <a:avLst/>
          </a:prstGeom>
          <a:noFill/>
          <a:ln w="9525">
            <a:noFill/>
            <a:miter lim="800000"/>
          </a:ln>
          <a:effectLst/>
        </p:spPr>
        <p:txBody>
          <a:bodyPr wrap="none" lIns="92075" tIns="46038" rIns="92075" bIns="46038">
            <a:spAutoFit/>
          </a:bodyPr>
          <a:lstStyle/>
          <a:p>
            <a:pPr>
              <a:lnSpc>
                <a:spcPct val="90000"/>
              </a:lnSpc>
            </a:pPr>
            <a:r>
              <a:rPr lang="zh-CN" altLang="en-US" sz="3200" b="0"/>
              <a:t>急救与防护设施</a:t>
            </a:r>
            <a:endParaRPr lang="zh-CN" altLang="en-US" sz="3200" b="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ChangeArrowheads="1"/>
          </p:cNvSpPr>
          <p:nvPr>
            <p:ph type="body" idx="1"/>
          </p:nvPr>
        </p:nvSpPr>
        <p:spPr/>
        <p:txBody>
          <a:bodyPr/>
          <a:lstStyle/>
          <a:p>
            <a:r>
              <a:rPr lang="zh-CN" altLang="en-US" sz="2400"/>
              <a:t>化学品危害及灾害知识</a:t>
            </a:r>
            <a:endParaRPr lang="zh-CN" altLang="en-US" sz="2400"/>
          </a:p>
          <a:p>
            <a:r>
              <a:rPr lang="zh-CN" altLang="en-US" sz="2400"/>
              <a:t>警告标识常识（危害标识、报警信号等）</a:t>
            </a:r>
            <a:endParaRPr lang="zh-CN" altLang="en-US" sz="2400"/>
          </a:p>
          <a:p>
            <a:r>
              <a:rPr lang="zh-CN" altLang="en-US" sz="2400"/>
              <a:t>应变措施</a:t>
            </a:r>
            <a:endParaRPr lang="zh-CN" altLang="en-US" sz="2400"/>
          </a:p>
          <a:p>
            <a:r>
              <a:rPr lang="zh-CN" altLang="en-US" sz="2400"/>
              <a:t>救灾及防护装置之位置及使用</a:t>
            </a:r>
            <a:endParaRPr lang="zh-CN" altLang="en-US" sz="2400"/>
          </a:p>
          <a:p>
            <a:r>
              <a:rPr lang="zh-CN" altLang="en-US" sz="2400"/>
              <a:t>疏散程序</a:t>
            </a:r>
            <a:endParaRPr lang="zh-CN" altLang="en-US" sz="2400"/>
          </a:p>
          <a:p>
            <a:endParaRPr lang="en-US" altLang="zh-CN" sz="2400"/>
          </a:p>
        </p:txBody>
      </p:sp>
      <p:sp>
        <p:nvSpPr>
          <p:cNvPr id="419845" name="Rectangle 5"/>
          <p:cNvSpPr>
            <a:spLocks noChangeArrowheads="1"/>
          </p:cNvSpPr>
          <p:nvPr/>
        </p:nvSpPr>
        <p:spPr bwMode="auto">
          <a:xfrm>
            <a:off x="2843213" y="908050"/>
            <a:ext cx="4105275" cy="579438"/>
          </a:xfrm>
          <a:prstGeom prst="rect">
            <a:avLst/>
          </a:prstGeom>
          <a:noFill/>
          <a:ln w="9525">
            <a:noFill/>
            <a:miter lim="800000"/>
          </a:ln>
          <a:effectLst/>
        </p:spPr>
        <p:txBody>
          <a:bodyPr lIns="92075" tIns="46038" rIns="92075" bIns="46038">
            <a:spAutoFit/>
          </a:bodyPr>
          <a:lstStyle/>
          <a:p>
            <a:r>
              <a:rPr lang="zh-CN" altLang="en-US" sz="3200" b="0"/>
              <a:t>紧急应变培训内容</a:t>
            </a:r>
            <a:endParaRPr lang="zh-CN" altLang="en-US" sz="3200" b="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533400" y="1143000"/>
            <a:ext cx="4038600" cy="533400"/>
          </a:xfrm>
        </p:spPr>
        <p:txBody>
          <a:bodyPr/>
          <a:lstStyle/>
          <a:p>
            <a:pPr marL="0" indent="0" algn="just">
              <a:lnSpc>
                <a:spcPct val="90000"/>
              </a:lnSpc>
              <a:buFont typeface="Wingdings" panose="05000000000000000000" pitchFamily="2" charset="2"/>
              <a:buNone/>
            </a:pPr>
            <a:r>
              <a:rPr lang="en-US" altLang="zh-CN">
                <a:solidFill>
                  <a:srgbClr val="FFFF99"/>
                </a:solidFill>
                <a:latin typeface="楷体_GB2312" pitchFamily="49" charset="-122"/>
                <a:ea typeface="楷体_GB2312" pitchFamily="49" charset="-122"/>
              </a:rPr>
              <a:t>4.5  </a:t>
            </a:r>
            <a:r>
              <a:rPr lang="zh-CN" altLang="en-US">
                <a:solidFill>
                  <a:srgbClr val="FFFF99"/>
                </a:solidFill>
                <a:latin typeface="楷体_GB2312" pitchFamily="49" charset="-122"/>
                <a:ea typeface="楷体_GB2312" pitchFamily="49" charset="-122"/>
              </a:rPr>
              <a:t>检查</a:t>
            </a: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zh-CN" altLang="en-US" sz="2000" b="0">
              <a:latin typeface="楷体_GB2312" pitchFamily="49" charset="-122"/>
            </a:endParaRPr>
          </a:p>
          <a:p>
            <a:pPr marL="0" indent="0" algn="just">
              <a:lnSpc>
                <a:spcPct val="90000"/>
              </a:lnSpc>
              <a:buFont typeface="Wingdings" panose="05000000000000000000" pitchFamily="2" charset="2"/>
              <a:buNone/>
            </a:pPr>
            <a:endParaRPr lang="en-US" altLang="zh-CN" sz="2000" b="0">
              <a:latin typeface="楷体_GB2312" pitchFamily="49" charset="-122"/>
            </a:endParaRPr>
          </a:p>
        </p:txBody>
      </p:sp>
      <p:sp>
        <p:nvSpPr>
          <p:cNvPr id="169988" name="Text Box 4"/>
          <p:cNvSpPr txBox="1">
            <a:spLocks noChangeArrowheads="1"/>
          </p:cNvSpPr>
          <p:nvPr/>
        </p:nvSpPr>
        <p:spPr bwMode="auto">
          <a:xfrm>
            <a:off x="2195513" y="2276475"/>
            <a:ext cx="1752600" cy="381000"/>
          </a:xfrm>
          <a:prstGeom prst="rect">
            <a:avLst/>
          </a:prstGeom>
          <a:solidFill>
            <a:schemeClr val="hlink"/>
          </a:solidFill>
          <a:ln w="9525">
            <a:solidFill>
              <a:schemeClr val="tx1"/>
            </a:solidFill>
            <a:miter lim="800000"/>
          </a:ln>
        </p:spPr>
        <p:txBody>
          <a:bodyPr lIns="0" tIns="0" rIns="0" bIns="0" anchor="ctr" anchorCtr="0"/>
          <a:lstStyle/>
          <a:p>
            <a:pPr algn="ctr" eaLnBrk="0" hangingPunct="0">
              <a:spcBef>
                <a:spcPct val="0"/>
              </a:spcBef>
              <a:buClrTx/>
              <a:buSzTx/>
              <a:buFontTx/>
              <a:buNone/>
            </a:pPr>
            <a:r>
              <a:rPr kumimoji="0" lang="zh-CN" altLang="en-US" dirty="0"/>
              <a:t>合规性评价</a:t>
            </a:r>
            <a:endParaRPr kumimoji="0" lang="zh-CN" altLang="en-US" dirty="0"/>
          </a:p>
        </p:txBody>
      </p:sp>
      <p:sp>
        <p:nvSpPr>
          <p:cNvPr id="169989" name="Text Box 5"/>
          <p:cNvSpPr txBox="1">
            <a:spLocks noChangeArrowheads="1"/>
          </p:cNvSpPr>
          <p:nvPr/>
        </p:nvSpPr>
        <p:spPr bwMode="auto">
          <a:xfrm>
            <a:off x="3619500" y="3209925"/>
            <a:ext cx="1911350" cy="579438"/>
          </a:xfrm>
          <a:prstGeom prst="rect">
            <a:avLst/>
          </a:prstGeom>
          <a:solidFill>
            <a:schemeClr val="hlink"/>
          </a:solidFill>
          <a:ln w="9525">
            <a:solidFill>
              <a:schemeClr val="tx1"/>
            </a:solidFill>
            <a:miter lim="800000"/>
          </a:ln>
          <a:effectLst>
            <a:outerShdw dist="107763" dir="2700000" algn="ctr" rotWithShape="0">
              <a:srgbClr val="808080"/>
            </a:outerShdw>
          </a:effectLst>
        </p:spPr>
        <p:txBody>
          <a:bodyPr lIns="0" tIns="0" rIns="0" bIns="0" anchor="ctr" anchorCtr="0"/>
          <a:lstStyle/>
          <a:p>
            <a:pPr eaLnBrk="0" hangingPunct="0">
              <a:spcBef>
                <a:spcPct val="0"/>
              </a:spcBef>
              <a:buClrTx/>
              <a:buSzTx/>
              <a:buFontTx/>
              <a:buNone/>
            </a:pPr>
            <a:r>
              <a:rPr kumimoji="0" lang="en-US" altLang="zh-CN" sz="2000">
                <a:latin typeface="Times New Roman" panose="02020603050405020304" charset="0"/>
              </a:rPr>
              <a:t>         </a:t>
            </a:r>
            <a:r>
              <a:rPr kumimoji="0" lang="zh-CN" altLang="en-US" sz="2000">
                <a:latin typeface="Times New Roman" panose="02020603050405020304" charset="0"/>
              </a:rPr>
              <a:t>检查</a:t>
            </a:r>
            <a:endParaRPr kumimoji="0" lang="zh-CN" altLang="en-US" sz="2000">
              <a:latin typeface="Times New Roman" panose="02020603050405020304" charset="0"/>
            </a:endParaRPr>
          </a:p>
        </p:txBody>
      </p:sp>
      <p:sp>
        <p:nvSpPr>
          <p:cNvPr id="169990" name="Text Box 6"/>
          <p:cNvSpPr txBox="1">
            <a:spLocks noChangeArrowheads="1"/>
          </p:cNvSpPr>
          <p:nvPr/>
        </p:nvSpPr>
        <p:spPr bwMode="auto">
          <a:xfrm>
            <a:off x="6324600" y="3200400"/>
            <a:ext cx="1752600" cy="457200"/>
          </a:xfrm>
          <a:prstGeom prst="rect">
            <a:avLst/>
          </a:prstGeom>
          <a:solidFill>
            <a:schemeClr val="hlink"/>
          </a:solidFill>
          <a:ln w="9525">
            <a:solidFill>
              <a:schemeClr val="tx1"/>
            </a:solidFill>
            <a:miter lim="800000"/>
          </a:ln>
        </p:spPr>
        <p:txBody>
          <a:bodyPr lIns="0" tIns="0" rIns="0" bIns="0" anchor="ctr" anchorCtr="0"/>
          <a:lstStyle/>
          <a:p>
            <a:pPr algn="ctr" eaLnBrk="0" hangingPunct="0">
              <a:spcBef>
                <a:spcPct val="0"/>
              </a:spcBef>
              <a:buClrTx/>
              <a:buSzTx/>
              <a:buFontTx/>
              <a:buNone/>
            </a:pPr>
            <a:r>
              <a:rPr kumimoji="0" lang="zh-CN" altLang="en-US" sz="1800" dirty="0"/>
              <a:t>绩效测量和监视</a:t>
            </a:r>
            <a:endParaRPr kumimoji="0" lang="zh-CN" altLang="en-US" sz="1800" dirty="0"/>
          </a:p>
        </p:txBody>
      </p:sp>
      <p:sp>
        <p:nvSpPr>
          <p:cNvPr id="169991" name="Text Box 7"/>
          <p:cNvSpPr txBox="1">
            <a:spLocks noChangeArrowheads="1"/>
          </p:cNvSpPr>
          <p:nvPr/>
        </p:nvSpPr>
        <p:spPr bwMode="auto">
          <a:xfrm>
            <a:off x="1752600" y="3200400"/>
            <a:ext cx="1112838" cy="381000"/>
          </a:xfrm>
          <a:prstGeom prst="rect">
            <a:avLst/>
          </a:prstGeom>
          <a:solidFill>
            <a:schemeClr val="hlink"/>
          </a:solidFill>
          <a:ln w="9525">
            <a:solidFill>
              <a:schemeClr val="tx1"/>
            </a:solidFill>
            <a:miter lim="800000"/>
          </a:ln>
        </p:spPr>
        <p:txBody>
          <a:bodyPr lIns="0" tIns="0" rIns="0" bIns="0" anchor="ctr" anchorCtr="0"/>
          <a:lstStyle/>
          <a:p>
            <a:pPr algn="ctr" eaLnBrk="0" hangingPunct="0">
              <a:spcBef>
                <a:spcPct val="0"/>
              </a:spcBef>
              <a:buClrTx/>
              <a:buSzTx/>
              <a:buFontTx/>
              <a:buNone/>
            </a:pPr>
            <a:r>
              <a:rPr kumimoji="0" lang="zh-CN" altLang="en-US" sz="2000" dirty="0">
                <a:latin typeface="Times New Roman" panose="02020603050405020304" charset="0"/>
              </a:rPr>
              <a:t>审  核</a:t>
            </a:r>
            <a:endParaRPr kumimoji="0" lang="zh-CN" altLang="en-US" sz="2000" dirty="0">
              <a:latin typeface="Times New Roman" panose="02020603050405020304" charset="0"/>
            </a:endParaRPr>
          </a:p>
        </p:txBody>
      </p:sp>
      <p:sp>
        <p:nvSpPr>
          <p:cNvPr id="169992" name="Text Box 8"/>
          <p:cNvSpPr txBox="1">
            <a:spLocks noChangeArrowheads="1"/>
          </p:cNvSpPr>
          <p:nvPr/>
        </p:nvSpPr>
        <p:spPr bwMode="auto">
          <a:xfrm>
            <a:off x="3635375" y="4581525"/>
            <a:ext cx="1752600" cy="381000"/>
          </a:xfrm>
          <a:prstGeom prst="rect">
            <a:avLst/>
          </a:prstGeom>
          <a:solidFill>
            <a:schemeClr val="hlink"/>
          </a:solidFill>
          <a:ln w="9525">
            <a:solidFill>
              <a:schemeClr val="tx1"/>
            </a:solidFill>
            <a:miter lim="800000"/>
          </a:ln>
        </p:spPr>
        <p:txBody>
          <a:bodyPr lIns="0" tIns="0" rIns="0" bIns="0" anchor="ctr" anchorCtr="0"/>
          <a:lstStyle/>
          <a:p>
            <a:pPr algn="ctr" eaLnBrk="0" hangingPunct="0">
              <a:spcBef>
                <a:spcPct val="0"/>
              </a:spcBef>
              <a:buClrTx/>
              <a:buSzTx/>
              <a:buFontTx/>
              <a:buNone/>
            </a:pPr>
            <a:r>
              <a:rPr kumimoji="0" lang="zh-CN" altLang="en-US" sz="2000" dirty="0">
                <a:latin typeface="Times New Roman" panose="02020603050405020304" charset="0"/>
              </a:rPr>
              <a:t>管理评审</a:t>
            </a:r>
            <a:endParaRPr kumimoji="0" lang="zh-CN" altLang="en-US" sz="2000" dirty="0">
              <a:latin typeface="Times New Roman" panose="02020603050405020304" charset="0"/>
            </a:endParaRPr>
          </a:p>
        </p:txBody>
      </p:sp>
      <p:sp>
        <p:nvSpPr>
          <p:cNvPr id="169993" name="Line 9"/>
          <p:cNvSpPr>
            <a:spLocks noChangeShapeType="1"/>
          </p:cNvSpPr>
          <p:nvPr/>
        </p:nvSpPr>
        <p:spPr bwMode="auto">
          <a:xfrm>
            <a:off x="3779838" y="2708275"/>
            <a:ext cx="0" cy="533400"/>
          </a:xfrm>
          <a:prstGeom prst="line">
            <a:avLst/>
          </a:prstGeom>
          <a:noFill/>
          <a:ln w="9525">
            <a:solidFill>
              <a:schemeClr val="tx1"/>
            </a:solidFill>
            <a:round/>
            <a:tailEnd type="triangle" w="med" len="med"/>
          </a:ln>
        </p:spPr>
        <p:txBody>
          <a:bodyPr/>
          <a:lstStyle/>
          <a:p>
            <a:endParaRPr lang="zh-CN" altLang="en-US"/>
          </a:p>
        </p:txBody>
      </p:sp>
      <p:sp>
        <p:nvSpPr>
          <p:cNvPr id="169994" name="Line 10"/>
          <p:cNvSpPr>
            <a:spLocks noChangeShapeType="1"/>
          </p:cNvSpPr>
          <p:nvPr/>
        </p:nvSpPr>
        <p:spPr bwMode="auto">
          <a:xfrm flipV="1">
            <a:off x="4500563" y="3860800"/>
            <a:ext cx="0" cy="731838"/>
          </a:xfrm>
          <a:prstGeom prst="line">
            <a:avLst/>
          </a:prstGeom>
          <a:noFill/>
          <a:ln w="9525">
            <a:solidFill>
              <a:schemeClr val="tx1"/>
            </a:solidFill>
            <a:round/>
            <a:tailEnd type="triangle" w="med" len="med"/>
          </a:ln>
        </p:spPr>
        <p:txBody>
          <a:bodyPr/>
          <a:lstStyle/>
          <a:p>
            <a:endParaRPr lang="zh-CN" altLang="en-US"/>
          </a:p>
        </p:txBody>
      </p:sp>
      <p:sp>
        <p:nvSpPr>
          <p:cNvPr id="169995" name="Line 11"/>
          <p:cNvSpPr>
            <a:spLocks noChangeShapeType="1"/>
          </p:cNvSpPr>
          <p:nvPr/>
        </p:nvSpPr>
        <p:spPr bwMode="auto">
          <a:xfrm>
            <a:off x="2895600" y="3429000"/>
            <a:ext cx="685800" cy="0"/>
          </a:xfrm>
          <a:prstGeom prst="line">
            <a:avLst/>
          </a:prstGeom>
          <a:noFill/>
          <a:ln w="9525">
            <a:solidFill>
              <a:schemeClr val="tx1"/>
            </a:solidFill>
            <a:round/>
            <a:tailEnd type="triangle" w="med" len="med"/>
          </a:ln>
        </p:spPr>
        <p:txBody>
          <a:bodyPr/>
          <a:lstStyle/>
          <a:p>
            <a:endParaRPr lang="zh-CN" altLang="en-US"/>
          </a:p>
        </p:txBody>
      </p:sp>
      <p:sp>
        <p:nvSpPr>
          <p:cNvPr id="169996" name="Line 12"/>
          <p:cNvSpPr>
            <a:spLocks noChangeShapeType="1"/>
          </p:cNvSpPr>
          <p:nvPr/>
        </p:nvSpPr>
        <p:spPr bwMode="auto">
          <a:xfrm flipH="1">
            <a:off x="5562600" y="3429000"/>
            <a:ext cx="762000" cy="1588"/>
          </a:xfrm>
          <a:prstGeom prst="line">
            <a:avLst/>
          </a:prstGeom>
          <a:noFill/>
          <a:ln w="9525">
            <a:solidFill>
              <a:schemeClr val="tx1"/>
            </a:solidFill>
            <a:round/>
            <a:tailEnd type="triangle" w="med" len="med"/>
          </a:ln>
        </p:spPr>
        <p:txBody>
          <a:bodyPr/>
          <a:lstStyle/>
          <a:p>
            <a:endParaRPr lang="zh-CN" altLang="en-US"/>
          </a:p>
        </p:txBody>
      </p:sp>
      <p:sp>
        <p:nvSpPr>
          <p:cNvPr id="380931" name="Text Box 3"/>
          <p:cNvSpPr txBox="1">
            <a:spLocks noChangeArrowheads="1"/>
          </p:cNvSpPr>
          <p:nvPr/>
        </p:nvSpPr>
        <p:spPr bwMode="auto">
          <a:xfrm>
            <a:off x="5003800" y="1989138"/>
            <a:ext cx="3240088" cy="720725"/>
          </a:xfrm>
          <a:prstGeom prst="rect">
            <a:avLst/>
          </a:prstGeom>
          <a:solidFill>
            <a:schemeClr val="hlink"/>
          </a:solidFill>
          <a:ln w="9525">
            <a:solidFill>
              <a:schemeClr val="tx1"/>
            </a:solidFill>
            <a:miter lim="800000"/>
          </a:ln>
        </p:spPr>
        <p:txBody>
          <a:bodyPr lIns="0" tIns="0" rIns="0" bIns="0" anchor="ctr" anchorCtr="0"/>
          <a:lstStyle/>
          <a:p>
            <a:pPr algn="ctr" eaLnBrk="0" hangingPunct="0">
              <a:spcBef>
                <a:spcPct val="0"/>
              </a:spcBef>
              <a:buClrTx/>
              <a:buSzTx/>
              <a:buFontTx/>
              <a:buNone/>
            </a:pPr>
            <a:r>
              <a:rPr lang="zh-CN" altLang="en-US" sz="2000" dirty="0"/>
              <a:t>事件调查、不符合、</a:t>
            </a:r>
            <a:endParaRPr lang="zh-CN" altLang="en-US" sz="2000" dirty="0"/>
          </a:p>
          <a:p>
            <a:pPr algn="ctr" eaLnBrk="0" hangingPunct="0">
              <a:spcBef>
                <a:spcPct val="0"/>
              </a:spcBef>
              <a:buClrTx/>
              <a:buSzTx/>
              <a:buFontTx/>
              <a:buNone/>
            </a:pPr>
            <a:r>
              <a:rPr lang="zh-CN" altLang="en-US" sz="2000" dirty="0"/>
              <a:t>纠正措施和预防措施</a:t>
            </a:r>
            <a:endParaRPr kumimoji="0" lang="zh-CN" altLang="en-US" sz="2000" dirty="0"/>
          </a:p>
        </p:txBody>
      </p:sp>
      <p:sp>
        <p:nvSpPr>
          <p:cNvPr id="380932" name="Line 4"/>
          <p:cNvSpPr>
            <a:spLocks noChangeShapeType="1"/>
          </p:cNvSpPr>
          <p:nvPr/>
        </p:nvSpPr>
        <p:spPr bwMode="auto">
          <a:xfrm>
            <a:off x="5435600" y="2708275"/>
            <a:ext cx="0" cy="533400"/>
          </a:xfrm>
          <a:prstGeom prst="line">
            <a:avLst/>
          </a:prstGeom>
          <a:noFill/>
          <a:ln w="9525">
            <a:solidFill>
              <a:schemeClr val="tx1"/>
            </a:solidFill>
            <a:round/>
            <a:tailEnd type="triangle" w="med" len="me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p:cTn id="7" dur="1000" fill="hold"/>
                                        <p:tgtEl>
                                          <p:spTgt spid="169988"/>
                                        </p:tgtEl>
                                        <p:attrNameLst>
                                          <p:attrName>ppt_w</p:attrName>
                                        </p:attrNameLst>
                                      </p:cBhvr>
                                      <p:tavLst>
                                        <p:tav tm="0">
                                          <p:val>
                                            <p:fltVal val="0"/>
                                          </p:val>
                                        </p:tav>
                                        <p:tav tm="100000">
                                          <p:val>
                                            <p:strVal val="#ppt_w"/>
                                          </p:val>
                                        </p:tav>
                                      </p:tavLst>
                                    </p:anim>
                                    <p:anim calcmode="lin" valueType="num">
                                      <p:cBhvr>
                                        <p:cTn id="8" dur="1000" fill="hold"/>
                                        <p:tgtEl>
                                          <p:spTgt spid="169988"/>
                                        </p:tgtEl>
                                        <p:attrNameLst>
                                          <p:attrName>ppt_h</p:attrName>
                                        </p:attrNameLst>
                                      </p:cBhvr>
                                      <p:tavLst>
                                        <p:tav tm="0">
                                          <p:val>
                                            <p:fltVal val="0"/>
                                          </p:val>
                                        </p:tav>
                                        <p:tav tm="100000">
                                          <p:val>
                                            <p:strVal val="#ppt_h"/>
                                          </p:val>
                                        </p:tav>
                                      </p:tavLst>
                                    </p:anim>
                                    <p:anim calcmode="lin" valueType="num">
                                      <p:cBhvr>
                                        <p:cTn id="9" dur="1000" fill="hold"/>
                                        <p:tgtEl>
                                          <p:spTgt spid="1699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99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1" fill="hold" grpId="0" nodeType="afterEffect">
                                  <p:stCondLst>
                                    <p:cond delay="200"/>
                                  </p:stCondLst>
                                  <p:childTnLst>
                                    <p:set>
                                      <p:cBhvr>
                                        <p:cTn id="13" dur="1" fill="hold">
                                          <p:stCondLst>
                                            <p:cond delay="0"/>
                                          </p:stCondLst>
                                        </p:cTn>
                                        <p:tgtEl>
                                          <p:spTgt spid="169993"/>
                                        </p:tgtEl>
                                        <p:attrNameLst>
                                          <p:attrName>style.visibility</p:attrName>
                                        </p:attrNameLst>
                                      </p:cBhvr>
                                      <p:to>
                                        <p:strVal val="visible"/>
                                      </p:to>
                                    </p:set>
                                    <p:animEffect transition="in" filter="slide(fromTop)">
                                      <p:cBhvr>
                                        <p:cTn id="14" dur="500"/>
                                        <p:tgtEl>
                                          <p:spTgt spid="169993"/>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69991"/>
                                        </p:tgtEl>
                                        <p:attrNameLst>
                                          <p:attrName>style.visibility</p:attrName>
                                        </p:attrNameLst>
                                      </p:cBhvr>
                                      <p:to>
                                        <p:strVal val="visible"/>
                                      </p:to>
                                    </p:set>
                                    <p:anim calcmode="lin" valueType="num">
                                      <p:cBhvr>
                                        <p:cTn id="19" dur="1000" fill="hold"/>
                                        <p:tgtEl>
                                          <p:spTgt spid="169991"/>
                                        </p:tgtEl>
                                        <p:attrNameLst>
                                          <p:attrName>ppt_w</p:attrName>
                                        </p:attrNameLst>
                                      </p:cBhvr>
                                      <p:tavLst>
                                        <p:tav tm="0">
                                          <p:val>
                                            <p:fltVal val="0"/>
                                          </p:val>
                                        </p:tav>
                                        <p:tav tm="100000">
                                          <p:val>
                                            <p:strVal val="#ppt_w"/>
                                          </p:val>
                                        </p:tav>
                                      </p:tavLst>
                                    </p:anim>
                                    <p:anim calcmode="lin" valueType="num">
                                      <p:cBhvr>
                                        <p:cTn id="20" dur="1000" fill="hold"/>
                                        <p:tgtEl>
                                          <p:spTgt spid="169991"/>
                                        </p:tgtEl>
                                        <p:attrNameLst>
                                          <p:attrName>ppt_h</p:attrName>
                                        </p:attrNameLst>
                                      </p:cBhvr>
                                      <p:tavLst>
                                        <p:tav tm="0">
                                          <p:val>
                                            <p:fltVal val="0"/>
                                          </p:val>
                                        </p:tav>
                                        <p:tav tm="100000">
                                          <p:val>
                                            <p:strVal val="#ppt_h"/>
                                          </p:val>
                                        </p:tav>
                                      </p:tavLst>
                                    </p:anim>
                                    <p:anim calcmode="lin" valueType="num">
                                      <p:cBhvr>
                                        <p:cTn id="21" dur="1000" fill="hold"/>
                                        <p:tgtEl>
                                          <p:spTgt spid="16999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69991"/>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12" presetClass="entr" presetSubtype="4" fill="hold" grpId="0" nodeType="afterEffect">
                                  <p:stCondLst>
                                    <p:cond delay="200"/>
                                  </p:stCondLst>
                                  <p:childTnLst>
                                    <p:set>
                                      <p:cBhvr>
                                        <p:cTn id="25" dur="1" fill="hold">
                                          <p:stCondLst>
                                            <p:cond delay="0"/>
                                          </p:stCondLst>
                                        </p:cTn>
                                        <p:tgtEl>
                                          <p:spTgt spid="169995"/>
                                        </p:tgtEl>
                                        <p:attrNameLst>
                                          <p:attrName>style.visibility</p:attrName>
                                        </p:attrNameLst>
                                      </p:cBhvr>
                                      <p:to>
                                        <p:strVal val="visible"/>
                                      </p:to>
                                    </p:set>
                                    <p:animEffect transition="in" filter="slide(fromBottom)">
                                      <p:cBhvr>
                                        <p:cTn id="26" dur="500"/>
                                        <p:tgtEl>
                                          <p:spTgt spid="169995"/>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9990"/>
                                        </p:tgtEl>
                                        <p:attrNameLst>
                                          <p:attrName>style.visibility</p:attrName>
                                        </p:attrNameLst>
                                      </p:cBhvr>
                                      <p:to>
                                        <p:strVal val="visible"/>
                                      </p:to>
                                    </p:set>
                                    <p:anim calcmode="lin" valueType="num">
                                      <p:cBhvr>
                                        <p:cTn id="31" dur="1000" fill="hold"/>
                                        <p:tgtEl>
                                          <p:spTgt spid="169990"/>
                                        </p:tgtEl>
                                        <p:attrNameLst>
                                          <p:attrName>ppt_w</p:attrName>
                                        </p:attrNameLst>
                                      </p:cBhvr>
                                      <p:tavLst>
                                        <p:tav tm="0">
                                          <p:val>
                                            <p:fltVal val="0"/>
                                          </p:val>
                                        </p:tav>
                                        <p:tav tm="100000">
                                          <p:val>
                                            <p:strVal val="#ppt_w"/>
                                          </p:val>
                                        </p:tav>
                                      </p:tavLst>
                                    </p:anim>
                                    <p:anim calcmode="lin" valueType="num">
                                      <p:cBhvr>
                                        <p:cTn id="32" dur="1000" fill="hold"/>
                                        <p:tgtEl>
                                          <p:spTgt spid="169990"/>
                                        </p:tgtEl>
                                        <p:attrNameLst>
                                          <p:attrName>ppt_h</p:attrName>
                                        </p:attrNameLst>
                                      </p:cBhvr>
                                      <p:tavLst>
                                        <p:tav tm="0">
                                          <p:val>
                                            <p:fltVal val="0"/>
                                          </p:val>
                                        </p:tav>
                                        <p:tav tm="100000">
                                          <p:val>
                                            <p:strVal val="#ppt_h"/>
                                          </p:val>
                                        </p:tav>
                                      </p:tavLst>
                                    </p:anim>
                                    <p:anim calcmode="lin" valueType="num">
                                      <p:cBhvr>
                                        <p:cTn id="33" dur="1000" fill="hold"/>
                                        <p:tgtEl>
                                          <p:spTgt spid="16999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9990"/>
                                        </p:tgtEl>
                                        <p:attrNameLst>
                                          <p:attrName>ppt_y</p:attrName>
                                        </p:attrNameLst>
                                      </p:cBhvr>
                                      <p:tavLst>
                                        <p:tav tm="0" fmla="#ppt_y+(sin(-2*pi*(1-$))*-#ppt_x+cos(-2*pi*(1-$))*(1-#ppt_y))*(1-$)">
                                          <p:val>
                                            <p:fltVal val="0"/>
                                          </p:val>
                                        </p:tav>
                                        <p:tav tm="100000">
                                          <p:val>
                                            <p:fltVal val="1"/>
                                          </p:val>
                                        </p:tav>
                                      </p:tavLst>
                                    </p:anim>
                                  </p:childTnLst>
                                  <p:subTnLst>
                                    <p:cmd type="evt" cmd="onstopaudio">
                                      <p:cBhvr>
                                        <p:cTn display="0" masterRel="sameClick">
                                          <p:stCondLst>
                                            <p:cond evt="begin" delay="0">
                                              <p:tn val="29"/>
                                            </p:cond>
                                          </p:stCondLst>
                                        </p:cTn>
                                        <p:tgtEl>
                                          <p:sldTgt/>
                                        </p:tgtEl>
                                      </p:cBhvr>
                                    </p:cmd>
                                  </p:subTnLst>
                                </p:cTn>
                              </p:par>
                            </p:childTnLst>
                          </p:cTn>
                        </p:par>
                        <p:par>
                          <p:cTn id="35" fill="hold">
                            <p:stCondLst>
                              <p:cond delay="1000"/>
                            </p:stCondLst>
                            <p:childTnLst>
                              <p:par>
                                <p:cTn id="36" presetID="2" presetClass="entr" presetSubtype="8" fill="hold" grpId="0" nodeType="afterEffect">
                                  <p:stCondLst>
                                    <p:cond delay="200"/>
                                  </p:stCondLst>
                                  <p:childTnLst>
                                    <p:set>
                                      <p:cBhvr>
                                        <p:cTn id="37" dur="1" fill="hold">
                                          <p:stCondLst>
                                            <p:cond delay="0"/>
                                          </p:stCondLst>
                                        </p:cTn>
                                        <p:tgtEl>
                                          <p:spTgt spid="169996"/>
                                        </p:tgtEl>
                                        <p:attrNameLst>
                                          <p:attrName>style.visibility</p:attrName>
                                        </p:attrNameLst>
                                      </p:cBhvr>
                                      <p:to>
                                        <p:strVal val="visible"/>
                                      </p:to>
                                    </p:set>
                                    <p:anim calcmode="lin" valueType="num">
                                      <p:cBhvr additive="base">
                                        <p:cTn id="38" dur="500" fill="hold"/>
                                        <p:tgtEl>
                                          <p:spTgt spid="169996"/>
                                        </p:tgtEl>
                                        <p:attrNameLst>
                                          <p:attrName>ppt_x</p:attrName>
                                        </p:attrNameLst>
                                      </p:cBhvr>
                                      <p:tavLst>
                                        <p:tav tm="0">
                                          <p:val>
                                            <p:strVal val="0-#ppt_w/2"/>
                                          </p:val>
                                        </p:tav>
                                        <p:tav tm="100000">
                                          <p:val>
                                            <p:strVal val="#ppt_x"/>
                                          </p:val>
                                        </p:tav>
                                      </p:tavLst>
                                    </p:anim>
                                    <p:anim calcmode="lin" valueType="num">
                                      <p:cBhvr additive="base">
                                        <p:cTn id="39" dur="500" fill="hold"/>
                                        <p:tgtEl>
                                          <p:spTgt spid="16999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69992"/>
                                        </p:tgtEl>
                                        <p:attrNameLst>
                                          <p:attrName>style.visibility</p:attrName>
                                        </p:attrNameLst>
                                      </p:cBhvr>
                                      <p:to>
                                        <p:strVal val="visible"/>
                                      </p:to>
                                    </p:set>
                                    <p:anim calcmode="lin" valueType="num">
                                      <p:cBhvr>
                                        <p:cTn id="44" dur="1000" fill="hold"/>
                                        <p:tgtEl>
                                          <p:spTgt spid="169992"/>
                                        </p:tgtEl>
                                        <p:attrNameLst>
                                          <p:attrName>ppt_w</p:attrName>
                                        </p:attrNameLst>
                                      </p:cBhvr>
                                      <p:tavLst>
                                        <p:tav tm="0">
                                          <p:val>
                                            <p:fltVal val="0"/>
                                          </p:val>
                                        </p:tav>
                                        <p:tav tm="100000">
                                          <p:val>
                                            <p:strVal val="#ppt_w"/>
                                          </p:val>
                                        </p:tav>
                                      </p:tavLst>
                                    </p:anim>
                                    <p:anim calcmode="lin" valueType="num">
                                      <p:cBhvr>
                                        <p:cTn id="45" dur="1000" fill="hold"/>
                                        <p:tgtEl>
                                          <p:spTgt spid="169992"/>
                                        </p:tgtEl>
                                        <p:attrNameLst>
                                          <p:attrName>ppt_h</p:attrName>
                                        </p:attrNameLst>
                                      </p:cBhvr>
                                      <p:tavLst>
                                        <p:tav tm="0">
                                          <p:val>
                                            <p:fltVal val="0"/>
                                          </p:val>
                                        </p:tav>
                                        <p:tav tm="100000">
                                          <p:val>
                                            <p:strVal val="#ppt_h"/>
                                          </p:val>
                                        </p:tav>
                                      </p:tavLst>
                                    </p:anim>
                                    <p:anim calcmode="lin" valueType="num">
                                      <p:cBhvr>
                                        <p:cTn id="46" dur="1000" fill="hold"/>
                                        <p:tgtEl>
                                          <p:spTgt spid="169992"/>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9992"/>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1000"/>
                            </p:stCondLst>
                            <p:childTnLst>
                              <p:par>
                                <p:cTn id="49" presetID="2" presetClass="entr" presetSubtype="8" fill="hold" grpId="0" nodeType="afterEffect">
                                  <p:stCondLst>
                                    <p:cond delay="400"/>
                                  </p:stCondLst>
                                  <p:childTnLst>
                                    <p:set>
                                      <p:cBhvr>
                                        <p:cTn id="50" dur="1" fill="hold">
                                          <p:stCondLst>
                                            <p:cond delay="0"/>
                                          </p:stCondLst>
                                        </p:cTn>
                                        <p:tgtEl>
                                          <p:spTgt spid="169994"/>
                                        </p:tgtEl>
                                        <p:attrNameLst>
                                          <p:attrName>style.visibility</p:attrName>
                                        </p:attrNameLst>
                                      </p:cBhvr>
                                      <p:to>
                                        <p:strVal val="visible"/>
                                      </p:to>
                                    </p:set>
                                    <p:anim calcmode="lin" valueType="num">
                                      <p:cBhvr additive="base">
                                        <p:cTn id="51" dur="500" fill="hold"/>
                                        <p:tgtEl>
                                          <p:spTgt spid="169994"/>
                                        </p:tgtEl>
                                        <p:attrNameLst>
                                          <p:attrName>ppt_x</p:attrName>
                                        </p:attrNameLst>
                                      </p:cBhvr>
                                      <p:tavLst>
                                        <p:tav tm="0">
                                          <p:val>
                                            <p:strVal val="0-#ppt_w/2"/>
                                          </p:val>
                                        </p:tav>
                                        <p:tav tm="100000">
                                          <p:val>
                                            <p:strVal val="#ppt_x"/>
                                          </p:val>
                                        </p:tav>
                                      </p:tavLst>
                                    </p:anim>
                                    <p:anim calcmode="lin" valueType="num">
                                      <p:cBhvr additive="base">
                                        <p:cTn id="52" dur="500" fill="hold"/>
                                        <p:tgtEl>
                                          <p:spTgt spid="16999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9989"/>
                                        </p:tgtEl>
                                        <p:attrNameLst>
                                          <p:attrName>style.visibility</p:attrName>
                                        </p:attrNameLst>
                                      </p:cBhvr>
                                      <p:to>
                                        <p:strVal val="visible"/>
                                      </p:to>
                                    </p:set>
                                    <p:animEffect transition="in" filter="dissolve">
                                      <p:cBhvr>
                                        <p:cTn id="57" dur="500"/>
                                        <p:tgtEl>
                                          <p:spTgt spid="169989"/>
                                        </p:tgtEl>
                                      </p:cBhvr>
                                    </p:animEffect>
                                  </p:childTnLst>
                                  <p:subTnLst>
                                    <p:audio>
                                      <p:cMediaNode>
                                        <p:cTn display="0" masterRel="sameClick">
                                          <p:stCondLst>
                                            <p:cond evt="begin" delay="0">
                                              <p:tn val="55"/>
                                            </p:cond>
                                          </p:stCondLst>
                                          <p:endCondLst>
                                            <p:cond evt="onStopAudio" delay="0">
                                              <p:tgtEl>
                                                <p:sldTgt/>
                                              </p:tgtEl>
                                            </p:cond>
                                          </p:endCondLst>
                                        </p:cTn>
                                        <p:tgtEl>
                                          <p:sndTgt r:embed="rId1" name="drumroll.wav"/>
                                        </p:tgtEl>
                                      </p:cMediaNode>
                                    </p:audio>
                                  </p:sub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380931"/>
                                        </p:tgtEl>
                                        <p:attrNameLst>
                                          <p:attrName>style.visibility</p:attrName>
                                        </p:attrNameLst>
                                      </p:cBhvr>
                                      <p:to>
                                        <p:strVal val="visible"/>
                                      </p:to>
                                    </p:set>
                                    <p:anim calcmode="lin" valueType="num">
                                      <p:cBhvr>
                                        <p:cTn id="62" dur="1000" fill="hold"/>
                                        <p:tgtEl>
                                          <p:spTgt spid="380931"/>
                                        </p:tgtEl>
                                        <p:attrNameLst>
                                          <p:attrName>ppt_w</p:attrName>
                                        </p:attrNameLst>
                                      </p:cBhvr>
                                      <p:tavLst>
                                        <p:tav tm="0">
                                          <p:val>
                                            <p:fltVal val="0"/>
                                          </p:val>
                                        </p:tav>
                                        <p:tav tm="100000">
                                          <p:val>
                                            <p:strVal val="#ppt_w"/>
                                          </p:val>
                                        </p:tav>
                                      </p:tavLst>
                                    </p:anim>
                                    <p:anim calcmode="lin" valueType="num">
                                      <p:cBhvr>
                                        <p:cTn id="63" dur="1000" fill="hold"/>
                                        <p:tgtEl>
                                          <p:spTgt spid="380931"/>
                                        </p:tgtEl>
                                        <p:attrNameLst>
                                          <p:attrName>ppt_h</p:attrName>
                                        </p:attrNameLst>
                                      </p:cBhvr>
                                      <p:tavLst>
                                        <p:tav tm="0">
                                          <p:val>
                                            <p:fltVal val="0"/>
                                          </p:val>
                                        </p:tav>
                                        <p:tav tm="100000">
                                          <p:val>
                                            <p:strVal val="#ppt_h"/>
                                          </p:val>
                                        </p:tav>
                                      </p:tavLst>
                                    </p:anim>
                                    <p:anim calcmode="lin" valueType="num">
                                      <p:cBhvr>
                                        <p:cTn id="64" dur="1000" fill="hold"/>
                                        <p:tgtEl>
                                          <p:spTgt spid="380931"/>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80931"/>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12" presetClass="entr" presetSubtype="1" fill="hold" grpId="0" nodeType="afterEffect">
                                  <p:stCondLst>
                                    <p:cond delay="200"/>
                                  </p:stCondLst>
                                  <p:childTnLst>
                                    <p:set>
                                      <p:cBhvr>
                                        <p:cTn id="68" dur="1" fill="hold">
                                          <p:stCondLst>
                                            <p:cond delay="0"/>
                                          </p:stCondLst>
                                        </p:cTn>
                                        <p:tgtEl>
                                          <p:spTgt spid="380932"/>
                                        </p:tgtEl>
                                        <p:attrNameLst>
                                          <p:attrName>style.visibility</p:attrName>
                                        </p:attrNameLst>
                                      </p:cBhvr>
                                      <p:to>
                                        <p:strVal val="visible"/>
                                      </p:to>
                                    </p:set>
                                    <p:animEffect transition="in" filter="slide(fromTop)">
                                      <p:cBhvr>
                                        <p:cTn id="69" dur="500"/>
                                        <p:tgtEl>
                                          <p:spTgt spid="380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autoUpdateAnimBg="0"/>
      <p:bldP spid="169990" grpId="0" animBg="1" autoUpdateAnimBg="0"/>
      <p:bldP spid="169991" grpId="0" animBg="1" autoUpdateAnimBg="0"/>
      <p:bldP spid="169992" grpId="0" animBg="1" autoUpdateAnimBg="0"/>
      <p:bldP spid="169993" grpId="0" animBg="1"/>
      <p:bldP spid="169994" grpId="0" animBg="1"/>
      <p:bldP spid="169995" grpId="0" animBg="1"/>
      <p:bldP spid="169996" grpId="0" animBg="1"/>
      <p:bldP spid="380931" grpId="0" animBg="1" autoUpdateAnimBg="0"/>
      <p:bldP spid="38093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250825" y="304800"/>
            <a:ext cx="8713788" cy="6364288"/>
          </a:xfrm>
        </p:spPr>
        <p:txBody>
          <a:bodyPr/>
          <a:lstStyle/>
          <a:p>
            <a:pPr marL="0" indent="0" algn="just">
              <a:lnSpc>
                <a:spcPct val="90000"/>
              </a:lnSpc>
              <a:buFont typeface="Wingdings" panose="05000000000000000000" pitchFamily="2" charset="2"/>
              <a:buNone/>
            </a:pPr>
            <a:r>
              <a:rPr lang="en-US" altLang="zh-CN" sz="2800" dirty="0">
                <a:solidFill>
                  <a:srgbClr val="FFFF00"/>
                </a:solidFill>
                <a:latin typeface="宋体" panose="02010600030101010101" pitchFamily="2" charset="-122"/>
              </a:rPr>
              <a:t>4.5.1 </a:t>
            </a:r>
            <a:r>
              <a:rPr lang="zh-TW" altLang="en-US" sz="2800" dirty="0">
                <a:solidFill>
                  <a:srgbClr val="FFFF00"/>
                </a:solidFill>
                <a:latin typeface="宋体" panose="02010600030101010101" pitchFamily="2" charset="-122"/>
              </a:rPr>
              <a:t>绩效测量</a:t>
            </a:r>
            <a:r>
              <a:rPr lang="zh-CN" altLang="en-US" sz="2800" dirty="0">
                <a:solidFill>
                  <a:srgbClr val="FFFF00"/>
                </a:solidFill>
                <a:latin typeface="宋体" panose="02010600030101010101" pitchFamily="2" charset="-122"/>
              </a:rPr>
              <a:t>和</a:t>
            </a:r>
            <a:r>
              <a:rPr lang="zh-TW" altLang="en-US" sz="2800" dirty="0">
                <a:solidFill>
                  <a:srgbClr val="FFFF00"/>
                </a:solidFill>
                <a:latin typeface="宋体" panose="02010600030101010101" pitchFamily="2" charset="-122"/>
              </a:rPr>
              <a:t>监视</a:t>
            </a:r>
            <a:endParaRPr lang="zh-CN" altLang="en-US" sz="2800" dirty="0">
              <a:solidFill>
                <a:srgbClr val="FFFF00"/>
              </a:solidFill>
              <a:latin typeface="楷体_GB2312" pitchFamily="49" charset="-122"/>
            </a:endParaRPr>
          </a:p>
          <a:p>
            <a:pPr marL="0" indent="0">
              <a:lnSpc>
                <a:spcPct val="95000"/>
              </a:lnSpc>
            </a:pPr>
            <a:r>
              <a:rPr lang="zh-CN" altLang="zh-CN" sz="2400" dirty="0">
                <a:latin typeface="宋体" panose="02010600030101010101" pitchFamily="2" charset="-122"/>
              </a:rPr>
              <a:t>组织应建立、实施并保持程序，对职业健康安全绩效进行例行监视和测量。程序应规定：</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适合组织需要的定性和定量测量；</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对组织职业健康安全目标满足程度的监视；</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对控制措施有效性（既针对健康也针对安全）的监视；</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主动性绩效测量，即监视是否符合职业健康安全方案、控制措施和运行准则；</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被动性绩效测量，即监视健康损害、事件（包括事故、“未遂事故”等）和其他不良职业健康安全绩效的历史证据；</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a:t>
            </a:r>
            <a:r>
              <a:rPr lang="en-US" altLang="zh-CN" sz="2400" dirty="0">
                <a:latin typeface="宋体" panose="02010600030101010101" pitchFamily="2" charset="-122"/>
              </a:rPr>
              <a:t>——</a:t>
            </a:r>
            <a:r>
              <a:rPr lang="zh-CN" altLang="en-US" sz="2400" dirty="0">
                <a:latin typeface="宋体" panose="02010600030101010101" pitchFamily="2" charset="-122"/>
              </a:rPr>
              <a:t>对监视和测量的数据和结果的记录，以便于其后续的纠正措施和预防措施的分析。</a:t>
            </a:r>
            <a:endParaRPr lang="zh-CN" altLang="en-US" sz="2400" dirty="0">
              <a:latin typeface="宋体" panose="02010600030101010101" pitchFamily="2" charset="-122"/>
            </a:endParaRPr>
          </a:p>
          <a:p>
            <a:pPr marL="0" indent="0">
              <a:lnSpc>
                <a:spcPct val="95000"/>
              </a:lnSpc>
            </a:pPr>
            <a:r>
              <a:rPr lang="zh-CN" altLang="en-US" sz="2400" dirty="0">
                <a:latin typeface="宋体" panose="02010600030101010101" pitchFamily="2" charset="-122"/>
              </a:rPr>
              <a:t> 如果测量或监视绩效需要设备，适当时，组织应建立并保持程序，对此类设备进行校准和维护。应保存校准和维护活动及其结果的记录。</a:t>
            </a:r>
            <a:endParaRPr lang="zh-CN" altLang="en-US" sz="2400" dirty="0">
              <a:latin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2.xml><?xml version="1.0" encoding="utf-8"?>
<p:tagLst xmlns:p="http://schemas.openxmlformats.org/presentationml/2006/main">
  <p:tag name="commondata" val="eyJoZGlkIjoiNDY1MmY4MTY3YzFkZTg4NGM1MWI4N2I1NTA1MWI4MWE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项目总览">
  <a:themeElements>
    <a:clrScheme name="项目总览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项目总览">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2075" tIns="46038" rIns="92075" bIns="46038" numCol="1" anchor="t" anchorCtr="0" compatLnSpc="1"/>
      <a:lstStyle>
        <a:defPPr marL="0" marR="0" indent="0" algn="just"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2075" tIns="46038" rIns="92075" bIns="46038" numCol="1" anchor="t" anchorCtr="0" compatLnSpc="1"/>
      <a:lstStyle>
        <a:defPPr marL="0" marR="0" indent="0" algn="just"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def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项目总览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项目总览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项目总览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Office\Templates\2052\项目总览.pot</Template>
  <TotalTime>0</TotalTime>
  <Words>17608</Words>
  <Application>WPS 演示</Application>
  <PresentationFormat>全屏显示(4:3)</PresentationFormat>
  <Paragraphs>1332</Paragraphs>
  <Slides>123</Slides>
  <Notes>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123</vt:i4>
      </vt:variant>
    </vt:vector>
  </HeadingPairs>
  <TitlesOfParts>
    <vt:vector size="148" baseType="lpstr">
      <vt:lpstr>Arial</vt:lpstr>
      <vt:lpstr>宋体</vt:lpstr>
      <vt:lpstr>Wingdings</vt:lpstr>
      <vt:lpstr>Times New Roman</vt:lpstr>
      <vt:lpstr>楷体_GB2312</vt:lpstr>
      <vt:lpstr>新宋体</vt:lpstr>
      <vt:lpstr>隶书</vt:lpstr>
      <vt:lpstr>微软雅黑</vt:lpstr>
      <vt:lpstr>华文行楷</vt:lpstr>
      <vt:lpstr>Times New Roman</vt:lpstr>
      <vt:lpstr>Arial Unicode MS</vt:lpstr>
      <vt:lpstr>浪漫雅圆</vt:lpstr>
      <vt:lpstr>华文新魏</vt:lpstr>
      <vt:lpstr>Wingdings 3</vt:lpstr>
      <vt:lpstr>百度综艺简体</vt:lpstr>
      <vt:lpstr>新宋体-18030</vt:lpstr>
      <vt:lpstr>Tahoma</vt:lpstr>
      <vt:lpstr>文鼎水管体</vt:lpstr>
      <vt:lpstr>Symbol</vt:lpstr>
      <vt:lpstr>Gulim</vt:lpstr>
      <vt:lpstr>Malgun Gothic</vt:lpstr>
      <vt:lpstr>楷体</vt:lpstr>
      <vt:lpstr>汉仪旗黑-85S</vt:lpstr>
      <vt:lpstr>黑体</vt:lpstr>
      <vt:lpstr>项目总览</vt:lpstr>
      <vt:lpstr>职业健康安全管理体系 GB/T28001:2011  标准介绍</vt:lpstr>
      <vt:lpstr>PowerPoint 演示文稿</vt:lpstr>
      <vt:lpstr>第一章   概述</vt:lpstr>
      <vt:lpstr>     b)  全球每年死于工伤事故和职业病人数约为110万(职业病占1/4)。这高于每年交通事故死亡99万人、暴力死亡56.3万人、局部战争死亡50.2万人和爱滋病死亡31.2万人。    c) 初步估算每天有3000人死于工作，ILO估计劳动疾病到2020年将翻一番 </vt:lpstr>
      <vt:lpstr>PowerPoint 演示文稿</vt:lpstr>
      <vt:lpstr>职业健康安全管理体系</vt:lpstr>
      <vt:lpstr>PowerPoint 演示文稿</vt:lpstr>
      <vt:lpstr>我国职业健康安全管理体系状况</vt:lpstr>
      <vt:lpstr>PowerPoint 演示文稿</vt:lpstr>
      <vt:lpstr>PowerPoint 演示文稿</vt:lpstr>
      <vt:lpstr>PowerPoint 演示文稿</vt:lpstr>
      <vt:lpstr>PowerPoint 演示文稿</vt:lpstr>
      <vt:lpstr>面临着新的挑战和机遇</vt:lpstr>
      <vt:lpstr>职业健康安全管理体系的作用</vt:lpstr>
      <vt:lpstr>PowerPoint 演示文稿</vt:lpstr>
      <vt:lpstr>标准的特点</vt:lpstr>
      <vt:lpstr>PowerPoint 演示文稿</vt:lpstr>
      <vt:lpstr>规范的适用范围</vt:lpstr>
      <vt:lpstr>要素条款的理解-术语和定义</vt:lpstr>
      <vt:lpstr>要素条款的理解-术语和定义</vt:lpstr>
      <vt:lpstr>要素条款的理解-术语和定义</vt:lpstr>
      <vt:lpstr>要素条款的理解-术语和定义</vt:lpstr>
      <vt:lpstr>要素条款的理解-术语和定义</vt:lpstr>
      <vt:lpstr>要素条款的理解-术语和定义</vt:lpstr>
      <vt:lpstr>要素条款的理解-术语和定义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建立体系的组织，首要任务是进行初始评审，评审内容：</vt:lpstr>
      <vt:lpstr>5、 包括三种状态，三个时态和七种类型。</vt:lpstr>
      <vt:lpstr>作业条件危险性评价法</vt:lpstr>
      <vt:lpstr>PowerPoint 演示文稿</vt:lpstr>
      <vt:lpstr>PowerPoint 演示文稿</vt:lpstr>
      <vt:lpstr>危险源汇总表</vt:lpstr>
      <vt:lpstr>风险评价的结果与其他条款关系</vt:lpstr>
      <vt:lpstr>风险控制措施原则</vt:lpstr>
      <vt:lpstr>风险控制措施原则</vt:lpstr>
      <vt:lpstr>常见的机械性伤害</vt:lpstr>
      <vt:lpstr>常见的机械性伤害</vt:lpstr>
      <vt:lpstr>机械的危险部位</vt:lpstr>
      <vt:lpstr>机械的危险部位</vt:lpstr>
      <vt:lpstr>机械意外的成因</vt:lpstr>
      <vt:lpstr>PowerPoint 演示文稿</vt:lpstr>
      <vt:lpstr>PowerPoint 演示文稿</vt:lpstr>
      <vt:lpstr>PowerPoint 演示文稿</vt:lpstr>
      <vt:lpstr>案例</vt:lpstr>
      <vt:lpstr>PowerPoint 演示文稿</vt:lpstr>
      <vt:lpstr>PowerPoint 演示文稿</vt:lpstr>
      <vt:lpstr>PowerPoint 演示文稿</vt:lpstr>
      <vt:lpstr>目标制定的依据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作业危害控制 </vt:lpstr>
      <vt:lpstr>              机械设备控制</vt:lpstr>
      <vt:lpstr>               化学品控制 </vt:lpstr>
      <vt:lpstr>PowerPoint 演示文稿</vt:lpstr>
      <vt:lpstr>化学品控制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广东博深质量咨询公司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职业健康安全管理体系 GB/T28001:2011  标准介绍</dc:title>
  <dc:creator/>
  <cp:lastModifiedBy>little fairy</cp:lastModifiedBy>
  <cp:revision>1</cp:revision>
  <dcterms:created xsi:type="dcterms:W3CDTF">2023-11-24T06:10:11Z</dcterms:created>
  <dcterms:modified xsi:type="dcterms:W3CDTF">2023-11-24T06:10:12Z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0A5C966BAFAE4F119480A9D544358BCC_13</vt:lpwstr>
  </property>
  <property fmtid="{D5CDD505-2E9C-101B-9397-08002B2CF9AE}" pid="3" name="KSOProductBuildVer">
    <vt:lpwstr>2052-12.1.0.15990</vt:lpwstr>
  </property>
</Properties>
</file>