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8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2" r:id="rId27"/>
  </p:sldIdLst>
  <p:sldSz cx="9144000" cy="5143500"/>
  <p:notesSz cx="6662420" cy="9926320"/>
  <p:embeddedFontLst>
    <p:embeddedFont>
      <p:font typeface="Roboto" panose="02000000000000000000"/>
      <p:regular r:id="rId32"/>
    </p:embeddedFont>
    <p:embeddedFont>
      <p:font typeface="Helvetica Neue" panose="020B0604020202020204"/>
      <p:regular r:id="rId33"/>
    </p:embeddedFont>
    <p:embeddedFont>
      <p:font typeface="Calibri" panose="020F0502020204030204"/>
      <p:regular r:id="rId34"/>
      <p:bold r:id="rId35"/>
      <p:italic r:id="rId36"/>
      <p:boldItalic r:id="rId37"/>
    </p:embeddedFont>
    <p:embeddedFont>
      <p:font typeface="微软雅黑" panose="020B0503020204020204" charset="-122"/>
      <p:regular r:id="rId38"/>
    </p:embeddedFont>
    <p:embeddedFont>
      <p:font typeface="楷体" panose="02010609060101010101" charset="-122"/>
      <p:regular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000000"/>
          </p15:clr>
        </p15:guide>
        <p15:guide id="2" pos="2880" userDrawn="1">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5A09BF6-ABB7-4254-8E9F-34CFC9ED82E5}" styleName="Table_0">
    <a:wholeTbl>
      <a:tcTxStyle>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Style>
        <a:tcBdr/>
        <a:fill>
          <a:solidFill>
            <a:srgbClr val="CCD1E0"/>
          </a:solidFill>
        </a:fill>
      </a:tcStyle>
    </a:band1H>
    <a:band2H>
      <a:tcStyle>
        <a:tcBdr/>
      </a:tcStyle>
    </a:band2H>
    <a:band1V>
      <a:tcStyle>
        <a:tcBdr/>
        <a:fill>
          <a:solidFill>
            <a:srgbClr val="CCD1E0"/>
          </a:solidFill>
        </a:fill>
      </a:tcStyle>
    </a:band1V>
    <a:band2V>
      <a:tcStyle>
        <a:tcBdr/>
      </a:tcStyle>
    </a:band2V>
    <a:lastCol>
      <a:tcTxStyle b="on">
        <a:font>
          <a:latin typeface="Arial"/>
          <a:ea typeface="Arial"/>
          <a:cs typeface="Arial"/>
        </a:font>
        <a:schemeClr val="lt1"/>
      </a:tcTxStyle>
      <a:tcStyle>
        <a:tcBdr/>
        <a:fill>
          <a:solidFill>
            <a:schemeClr val="accent1"/>
          </a:solidFill>
        </a:fill>
      </a:tcStyle>
    </a:lastCol>
    <a:firstCol>
      <a:tcTxStyle b="on">
        <a:font>
          <a:latin typeface="Arial"/>
          <a:ea typeface="Arial"/>
          <a:cs typeface="Arial"/>
        </a:font>
        <a:schemeClr val="lt1"/>
      </a:tcTxStyle>
      <a:tcStyle>
        <a:tcBdr/>
        <a:fill>
          <a:solidFill>
            <a:schemeClr val="accent1"/>
          </a:solidFill>
        </a:fill>
      </a:tcStyle>
    </a:firstCol>
    <a:lastRow>
      <a:tcTxStyle b="on">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30.xml"/><Relationship Id="rId4" Type="http://schemas.openxmlformats.org/officeDocument/2006/relationships/notesMaster" Target="notesMasters/notesMaster1.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887663" cy="496886"/>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773487" y="0"/>
            <a:ext cx="2887661" cy="496886"/>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24249" y="744537"/>
            <a:ext cx="6615900" cy="372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360"/>
              </a:spcBef>
              <a:spcAft>
                <a:spcPts val="0"/>
              </a:spcAft>
              <a:buClr>
                <a:schemeClr val="dk1"/>
              </a:buClr>
              <a:buSzPts val="1200"/>
              <a:buFont typeface="Arial" panose="020B0604020202020204"/>
              <a:buChar char="●"/>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04800" algn="l" rtl="0">
              <a:lnSpc>
                <a:spcPct val="100000"/>
              </a:lnSpc>
              <a:spcBef>
                <a:spcPts val="360"/>
              </a:spcBef>
              <a:spcAft>
                <a:spcPts val="0"/>
              </a:spcAft>
              <a:buClr>
                <a:schemeClr val="dk1"/>
              </a:buClr>
              <a:buSzPts val="1200"/>
              <a:buFont typeface="Arial" panose="020B0604020202020204"/>
              <a:buChar char="○"/>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04800" algn="l" rtl="0">
              <a:lnSpc>
                <a:spcPct val="100000"/>
              </a:lnSpc>
              <a:spcBef>
                <a:spcPts val="360"/>
              </a:spcBef>
              <a:spcAft>
                <a:spcPts val="0"/>
              </a:spcAft>
              <a:buClr>
                <a:schemeClr val="dk1"/>
              </a:buClr>
              <a:buSzPts val="1200"/>
              <a:buFont typeface="Arial" panose="020B0604020202020204"/>
              <a:buChar char="■"/>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04800" algn="l" rtl="0">
              <a:lnSpc>
                <a:spcPct val="100000"/>
              </a:lnSpc>
              <a:spcBef>
                <a:spcPts val="360"/>
              </a:spcBef>
              <a:spcAft>
                <a:spcPts val="0"/>
              </a:spcAft>
              <a:buClr>
                <a:schemeClr val="dk1"/>
              </a:buClr>
              <a:buSzPts val="1200"/>
              <a:buFont typeface="Arial" panose="020B0604020202020204"/>
              <a:buChar char="●"/>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04800" algn="l" rtl="0">
              <a:lnSpc>
                <a:spcPct val="100000"/>
              </a:lnSpc>
              <a:spcBef>
                <a:spcPts val="360"/>
              </a:spcBef>
              <a:spcAft>
                <a:spcPts val="0"/>
              </a:spcAft>
              <a:buClr>
                <a:schemeClr val="dk1"/>
              </a:buClr>
              <a:buSzPts val="1200"/>
              <a:buFont typeface="Arial" panose="020B0604020202020204"/>
              <a:buChar char="○"/>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04800" algn="l" rtl="0">
              <a:lnSpc>
                <a:spcPct val="100000"/>
              </a:lnSpc>
              <a:spcBef>
                <a:spcPts val="0"/>
              </a:spcBef>
              <a:spcAft>
                <a:spcPts val="0"/>
              </a:spcAft>
              <a:buClr>
                <a:schemeClr val="dk1"/>
              </a:buClr>
              <a:buSzPts val="1200"/>
              <a:buFont typeface="Calibri" panose="020F050202020403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100000"/>
              </a:lnSpc>
              <a:spcBef>
                <a:spcPts val="0"/>
              </a:spcBef>
              <a:spcAft>
                <a:spcPts val="0"/>
              </a:spcAft>
              <a:buClr>
                <a:schemeClr val="dk1"/>
              </a:buClr>
              <a:buSzPts val="1200"/>
              <a:buFont typeface="Calibri" panose="020F050202020403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100000"/>
              </a:lnSpc>
              <a:spcBef>
                <a:spcPts val="0"/>
              </a:spcBef>
              <a:spcAft>
                <a:spcPts val="0"/>
              </a:spcAft>
              <a:buClr>
                <a:schemeClr val="dk1"/>
              </a:buClr>
              <a:buSzPts val="1200"/>
              <a:buFont typeface="Calibri" panose="020F050202020403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100000"/>
              </a:lnSpc>
              <a:spcBef>
                <a:spcPts val="0"/>
              </a:spcBef>
              <a:spcAft>
                <a:spcPts val="0"/>
              </a:spcAft>
              <a:buClr>
                <a:schemeClr val="dk1"/>
              </a:buClr>
              <a:buSzPts val="1200"/>
              <a:buFont typeface="Calibri" panose="020F050202020403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9428163"/>
            <a:ext cx="2887663" cy="49688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773487" y="9428163"/>
            <a:ext cx="2887661" cy="4968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panose="020B0604020202020204"/>
              <a:buNone/>
            </a:pPr>
            <a:fld id="{00000000-1234-1234-1234-123412341234}" type="slidenum">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Google Shape;106;p1: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欢迎进入受限空间在线学习。</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本模块主要介绍受限空间作业的相关内容。</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在本培训模块内，我们将根据法律、法规和液空程序的要求，介绍受限空间作业的安全管理知识。</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7" name="Google Shape;107;p1: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8" name="Shape 198"/>
        <p:cNvGrpSpPr/>
        <p:nvPr/>
      </p:nvGrpSpPr>
      <p:grpSpPr>
        <a:xfrm>
          <a:off x="0" y="0"/>
          <a:ext cx="0" cy="0"/>
          <a:chOff x="0" y="0"/>
          <a:chExt cx="0" cy="0"/>
        </a:xfrm>
      </p:grpSpPr>
      <p:sp>
        <p:nvSpPr>
          <p:cNvPr id="199" name="Google Shape;199;p11: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0" name="Google Shape;200;p11:notes"/>
          <p:cNvSpPr txBox="1"/>
          <p:nvPr>
            <p:ph type="body" idx="1"/>
          </p:nvPr>
        </p:nvSpPr>
        <p:spPr>
          <a:xfrm>
            <a:off x="666750" y="4714875"/>
            <a:ext cx="5329200" cy="44673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通过前面介绍的受限空间的定义和分类以及受限空间中常见的一些风险，那么我们就结合这个流程图，以工厂内的下水道为例进行一个受限空间的辨</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识。</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首先，进出下水道不方便；其次，下水道的设计目的是排水，并非让人员在其中长期工作；最后下水道空间可以容纳一人甚至多人进入作业，这些都</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符合受限空间的定义，因此下水道是受限空间。</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液空工厂的例行作业场所不包含下水道，其内部未</a:t>
            </a:r>
            <a:r>
              <a:rPr lang="zh-CN" sz="1200" b="0" i="0" u="none" strike="noStrike" cap="none">
                <a:solidFill>
                  <a:schemeClr val="dk2"/>
                </a:solidFill>
                <a:latin typeface="Arial" panose="020B0604020202020204"/>
                <a:ea typeface="Arial" panose="020B0604020202020204"/>
                <a:cs typeface="Arial" panose="020B0604020202020204"/>
                <a:sym typeface="Arial" panose="020B0604020202020204"/>
              </a:rPr>
              <a:t>安装</a:t>
            </a: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确保作业安全的安全设施如通风装置、固定式氧气浓度监测报警仪等，进入下水道作业</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需要办理受限空间准入许可证。</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01" name="Google Shape;201;p11:notes"/>
          <p:cNvSpPr txBox="1"/>
          <p:nvPr>
            <p:ph type="sldNum" idx="12"/>
          </p:nvPr>
        </p:nvSpPr>
        <p:spPr>
          <a:xfrm>
            <a:off x="3773487" y="9428163"/>
            <a:ext cx="2887799" cy="49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 name="Shape 226"/>
        <p:cNvGrpSpPr/>
        <p:nvPr/>
      </p:nvGrpSpPr>
      <p:grpSpPr>
        <a:xfrm>
          <a:off x="0" y="0"/>
          <a:ext cx="0" cy="0"/>
          <a:chOff x="0" y="0"/>
          <a:chExt cx="0" cy="0"/>
        </a:xfrm>
      </p:grpSpPr>
      <p:sp>
        <p:nvSpPr>
          <p:cNvPr id="227" name="Google Shape;227;p12: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8" name="Google Shape;228;p12: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3: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从前面的讲解中我们了解到，受限空间存在较多类型的危害，所以进入受限空间作业必须严格管理。</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当安全工作许可证被批准之前，作业签发人必须负责组织判断是否需要进入受限空间，如果需要进入受限空间或没有警示</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标识的受限空间，必须立即执行“受限空间进入控制指南” ，其中包括签发受限空间准入许可证。 “受限空间进入控制指南”负责人与作业负责人</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必须确保受限空间的危险物质被彻底排除或达到最低水平，作业可以安全进行，所有的安全措施都已实施。在人员进入之前，受限空间必须达到本页</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面所列的最低要求。</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8" name="Google Shape;238;p13: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3" name="Shape 243"/>
        <p:cNvGrpSpPr/>
        <p:nvPr/>
      </p:nvGrpSpPr>
      <p:grpSpPr>
        <a:xfrm>
          <a:off x="0" y="0"/>
          <a:ext cx="0" cy="0"/>
          <a:chOff x="0" y="0"/>
          <a:chExt cx="0" cy="0"/>
        </a:xfrm>
      </p:grpSpPr>
      <p:sp>
        <p:nvSpPr>
          <p:cNvPr id="244" name="Google Shape;244;p14: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5" name="Google Shape;245;p14: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0" name="Shape 250"/>
        <p:cNvGrpSpPr/>
        <p:nvPr/>
      </p:nvGrpSpPr>
      <p:grpSpPr>
        <a:xfrm>
          <a:off x="0" y="0"/>
          <a:ext cx="0" cy="0"/>
          <a:chOff x="0" y="0"/>
          <a:chExt cx="0" cy="0"/>
        </a:xfrm>
      </p:grpSpPr>
      <p:sp>
        <p:nvSpPr>
          <p:cNvPr id="251" name="Google Shape;251;p15: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受限空间作业涉及的人员包括装置/部门/项目经理、作业负责人、作业人、监护人、气体分析人等。其责任的分工分别为：</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rgbClr val="000066"/>
                </a:solidFill>
                <a:latin typeface="Arial" panose="020B0604020202020204"/>
                <a:ea typeface="Arial" panose="020B0604020202020204"/>
                <a:cs typeface="Arial" panose="020B0604020202020204"/>
                <a:sym typeface="Arial" panose="020B0604020202020204"/>
              </a:rPr>
              <a:t>装置/部门/项目经理</a:t>
            </a: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负责签发受限空间准入许可证或书面授权具备受限空间安全作业知识和经验，并有能力利用作业</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危害分析方法，且经培训资格认证合格的</a:t>
            </a:r>
            <a:r>
              <a:rPr lang="zh-CN" sz="1200" b="1" i="0" u="none" strike="noStrike" cap="none">
                <a:solidFill>
                  <a:schemeClr val="dk1"/>
                </a:solidFill>
                <a:latin typeface="Arial" panose="020B0604020202020204"/>
                <a:ea typeface="Arial" panose="020B0604020202020204"/>
                <a:cs typeface="Arial" panose="020B0604020202020204"/>
                <a:sym typeface="Arial" panose="020B0604020202020204"/>
              </a:rPr>
              <a:t>直属下级</a:t>
            </a: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人员代为签发受限空间准入许可证；</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00000"/>
              </a:lnSpc>
              <a:spcBef>
                <a:spcPts val="36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2" indent="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受限空间作业负责人负责申请填写“安全工作许可证”和“受限空间准入许可证”；在受限空间作业环境、作业程序和防护设施及用品达到允许条件后，允许被批准的作业人员进入受限空间；验收现场应急救援准备工作；在受限空间作业完成后，在确定作业者及所携带的设备和物品均已撤离后终止许可；作业负责人可以是液空人员也可以是承包商人员。</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受限空间作业人和监护人</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一项作业至少应有一名监护人员，如果作业者是在垂直下方或上方、救援困难的地点作业时，考虑配备两名监护人员。 作业人和监护人必须熟悉受限空间内的潜在危险，并能辨认此危险对人员发生影响的信号或征兆。作业人和监护人应进行必要的、有效的安全、报警、撤离等双向信息交流；监护人应准确掌握进入作业者的数量和姓名及所属单位。作业人和监护人可以是液空人员也可以是承包商人员。</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00000"/>
              </a:lnSpc>
              <a:spcBef>
                <a:spcPts val="36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气体分析人</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受限空间内环境气体分析人对检测分析结果负责。</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00000"/>
              </a:lnSpc>
              <a:spcBef>
                <a:spcPts val="36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更多信息请参考程序文件</a:t>
            </a:r>
            <a:r>
              <a:rPr lang="zh-CN" sz="1200" b="1" i="0" u="none" strike="noStrike" cap="none">
                <a:solidFill>
                  <a:schemeClr val="dk1"/>
                </a:solidFill>
                <a:latin typeface="Arial" panose="020B0604020202020204"/>
                <a:ea typeface="Arial" panose="020B0604020202020204"/>
                <a:cs typeface="Arial" panose="020B0604020202020204"/>
                <a:sym typeface="Arial" panose="020B0604020202020204"/>
              </a:rPr>
              <a:t>ALC-SSOP-HSE-007 《受限空间》</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2" name="Google Shape;252;p15: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7" name="Shape 257"/>
        <p:cNvGrpSpPr/>
        <p:nvPr/>
      </p:nvGrpSpPr>
      <p:grpSpPr>
        <a:xfrm>
          <a:off x="0" y="0"/>
          <a:ext cx="0" cy="0"/>
          <a:chOff x="0" y="0"/>
          <a:chExt cx="0" cy="0"/>
        </a:xfrm>
      </p:grpSpPr>
      <p:sp>
        <p:nvSpPr>
          <p:cNvPr id="258" name="Google Shape;258;p16: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59" name="Google Shape;259;p16:notes"/>
          <p:cNvSpPr txBox="1"/>
          <p:nvPr>
            <p:ph type="body" idx="1"/>
          </p:nvPr>
        </p:nvSpPr>
        <p:spPr>
          <a:xfrm>
            <a:off x="666750" y="4714875"/>
            <a:ext cx="5329200" cy="446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0" name="Google Shape;260;p16:notes"/>
          <p:cNvSpPr txBox="1"/>
          <p:nvPr>
            <p:ph type="sldNum" idx="12"/>
          </p:nvPr>
        </p:nvSpPr>
        <p:spPr>
          <a:xfrm>
            <a:off x="3773487" y="9428163"/>
            <a:ext cx="2887799" cy="49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17: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作业人员进入受限空间前的准入许可证必须由负责此项工作的作业负责人参照“受限空间进入控制指南”填写，装置/</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项目/部门经理或其授权人签发完成。</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“安全工作许可证”和“准入许可证”必须贴在每个受限空间的入口的指定处，或由作业负责人负责采取其他方式在</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入口处存放。</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作业人员需要进入受限空间时，每个未采取止入措施的进入地点必须加以标记，使之便于识别，或采取其他措施说明</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危险性，并禁止未经批准的作业人员进入。</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准入许可证必须明确填写相关信息。</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00000"/>
              </a:lnSpc>
              <a:spcBef>
                <a:spcPts val="36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如果准入许可证经过修改，则必须把发生变化的情况通知所有与进入受限空间相关的作业人员。</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8" name="Google Shape;268;p17: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3" name="Shape 273"/>
        <p:cNvGrpSpPr/>
        <p:nvPr/>
      </p:nvGrpSpPr>
      <p:grpSpPr>
        <a:xfrm>
          <a:off x="0" y="0"/>
          <a:ext cx="0" cy="0"/>
          <a:chOff x="0" y="0"/>
          <a:chExt cx="0" cy="0"/>
        </a:xfrm>
      </p:grpSpPr>
      <p:sp>
        <p:nvSpPr>
          <p:cNvPr id="274" name="Google Shape;274;p18: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进入受限空间作业之前应做以下安全准备工作：</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rgbClr val="000066"/>
                </a:solidFill>
                <a:latin typeface="Arial" panose="020B0604020202020204"/>
                <a:ea typeface="Arial" panose="020B0604020202020204"/>
                <a:cs typeface="Arial" panose="020B0604020202020204"/>
                <a:sym typeface="Arial" panose="020B0604020202020204"/>
              </a:rPr>
              <a:t>1、锁定/挂牌</a:t>
            </a: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必须严格执行ALC-SSOP-HSE-006_《危险能量的控制-锁定和挂牌程序》；</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2、对受限空间内的气体环境进行控制和监测，确保作业人员安全。</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3、</a:t>
            </a:r>
            <a:r>
              <a:rPr lang="zh-CN" sz="1200" b="0" i="0" u="none" strike="noStrike" cap="none">
                <a:solidFill>
                  <a:srgbClr val="000066"/>
                </a:solidFill>
                <a:latin typeface="Arial" panose="020B0604020202020204"/>
                <a:ea typeface="Arial" panose="020B0604020202020204"/>
                <a:cs typeface="Arial" panose="020B0604020202020204"/>
                <a:sym typeface="Arial" panose="020B0604020202020204"/>
              </a:rPr>
              <a:t>清洁、置换、通风、惰化置换，</a:t>
            </a: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受限空间中已知或已经检测发现含有不适合呼吸的洁净空气时，必须对空间进行清洁、吹扫置换或通风处理以此对危险进行控制，在作业人员进入受限空间之前必须重新对空气再进行检测。</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5" name="Google Shape;275;p18: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0" name="Shape 280"/>
        <p:cNvGrpSpPr/>
        <p:nvPr/>
      </p:nvGrpSpPr>
      <p:grpSpPr>
        <a:xfrm>
          <a:off x="0" y="0"/>
          <a:ext cx="0" cy="0"/>
          <a:chOff x="0" y="0"/>
          <a:chExt cx="0" cy="0"/>
        </a:xfrm>
      </p:grpSpPr>
      <p:sp>
        <p:nvSpPr>
          <p:cNvPr id="281" name="Google Shape;281;p19: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只要作业人员进入受限空间，必须指定另一名作业人员为待命救援队人员，如需要可指定一人或多人，待命救援队员</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不可同时从事其他工作，以免影响其待命和救援的职责履行。救援人员不得单独进入受限空间，除非至少另有一名人员在受限空间外部给予协助。</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00000"/>
              </a:lnSpc>
              <a:spcBef>
                <a:spcPts val="36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进入受限空间时，作业人员必须戴全身式安全带，除非穿戴后会导致更大的危险。</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从顶部进入时，必须在安全带上系上救援绳，且必须安排监护人员在受限空间出入口外部全程监护。</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准备实用的援救设备例如安全带、救援用滑轮、三脚架、呼吸设备等。</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如果一名或多名作业人员进入受限空间，则必须采取措施防止救援绳和其他设备的缠结。</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2" name="Google Shape;282;p19: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8" name="Shape 288"/>
        <p:cNvGrpSpPr/>
        <p:nvPr/>
      </p:nvGrpSpPr>
      <p:grpSpPr>
        <a:xfrm>
          <a:off x="0" y="0"/>
          <a:ext cx="0" cy="0"/>
          <a:chOff x="0" y="0"/>
          <a:chExt cx="0" cy="0"/>
        </a:xfrm>
      </p:grpSpPr>
      <p:sp>
        <p:nvSpPr>
          <p:cNvPr id="289" name="Google Shape;289;p20: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1" i="0" u="none" strike="noStrike" cap="none">
                <a:solidFill>
                  <a:schemeClr val="dk1"/>
                </a:solidFill>
                <a:latin typeface="Arial" panose="020B0604020202020204"/>
                <a:ea typeface="Arial" panose="020B0604020202020204"/>
                <a:cs typeface="Arial" panose="020B0604020202020204"/>
                <a:sym typeface="Arial" panose="020B0604020202020204"/>
              </a:rPr>
              <a:t>关于个体防护装备(PPE)和其他预防措施有两点：</a:t>
            </a:r>
            <a:endParaRPr sz="12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一是安全作业许可/受限空间准入许可证中必须对个体防护服和装备加以确定和说明。进入者必须穿戴全身式安全带，如必要，必须使用专门的阻燃和抗静电服。</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一是进入含有高度有害性大气环境的受限空间的作业人员必须使用正压式空气呼吸器，如果使用空气管呼吸器，则必须连带一个逃生气瓶。</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0" name="Google Shape;290;p20: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9" name="Shape 119"/>
        <p:cNvGrpSpPr/>
        <p:nvPr/>
      </p:nvGrpSpPr>
      <p:grpSpPr>
        <a:xfrm>
          <a:off x="0" y="0"/>
          <a:ext cx="0" cy="0"/>
          <a:chOff x="0" y="0"/>
          <a:chExt cx="0" cy="0"/>
        </a:xfrm>
      </p:grpSpPr>
      <p:sp>
        <p:nvSpPr>
          <p:cNvPr id="120" name="Google Shape;120;p3: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1" name="Google Shape;121;p3:notes"/>
          <p:cNvSpPr txBox="1"/>
          <p:nvPr>
            <p:ph type="body" idx="1"/>
          </p:nvPr>
        </p:nvSpPr>
        <p:spPr>
          <a:xfrm>
            <a:off x="666750" y="4714875"/>
            <a:ext cx="5329200" cy="44673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本培训课程的目的是使接受培训的人员需掌握以下内容：</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1、能够识别受限空间内的风险，</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2、评估受限空间所存在的风险，掌握预防、控制措施，</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3、熟悉进入受限空间的最低安全要求，</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4、掌握应急响应流程。</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None/>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本培训课程的目标是避免发生受限空间作业事故。</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2" name="Google Shape;122;p3:notes"/>
          <p:cNvSpPr txBox="1"/>
          <p:nvPr>
            <p:ph type="sldNum" idx="12"/>
          </p:nvPr>
        </p:nvSpPr>
        <p:spPr>
          <a:xfrm>
            <a:off x="3773487" y="9428163"/>
            <a:ext cx="2887799" cy="49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6" name="Shape 296"/>
        <p:cNvGrpSpPr/>
        <p:nvPr/>
      </p:nvGrpSpPr>
      <p:grpSpPr>
        <a:xfrm>
          <a:off x="0" y="0"/>
          <a:ext cx="0" cy="0"/>
          <a:chOff x="0" y="0"/>
          <a:chExt cx="0" cy="0"/>
        </a:xfrm>
      </p:grpSpPr>
      <p:sp>
        <p:nvSpPr>
          <p:cNvPr id="297" name="Google Shape;297;p21: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1" i="0" u="none" strike="noStrike" cap="none">
                <a:solidFill>
                  <a:schemeClr val="dk1"/>
                </a:solidFill>
                <a:latin typeface="Arial" panose="020B0604020202020204"/>
                <a:ea typeface="Arial" panose="020B0604020202020204"/>
                <a:cs typeface="Arial" panose="020B0604020202020204"/>
                <a:sym typeface="Arial" panose="020B0604020202020204"/>
              </a:rPr>
              <a:t>减少危险的其他预防措施</a:t>
            </a:r>
            <a:endParaRPr lang="zh-CN" sz="12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601345" marR="0" lvl="1" indent="-228600" algn="l" rtl="0">
              <a:lnSpc>
                <a:spcPct val="100000"/>
              </a:lnSpc>
              <a:spcBef>
                <a:spcPts val="360"/>
              </a:spcBef>
              <a:spcAft>
                <a:spcPts val="0"/>
              </a:spcAft>
              <a:buClr>
                <a:schemeClr val="dk1"/>
              </a:buClr>
              <a:buSzPts val="1200"/>
              <a:buFont typeface="Arial" panose="020B0604020202020204"/>
              <a:buAutoNum type="arabicPeriod"/>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压缩或液态气罐不得进入受限空间；</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601345" marR="0" lvl="1" indent="-228600" algn="l" rtl="0">
              <a:lnSpc>
                <a:spcPct val="100000"/>
              </a:lnSpc>
              <a:spcBef>
                <a:spcPts val="360"/>
              </a:spcBef>
              <a:spcAft>
                <a:spcPts val="0"/>
              </a:spcAft>
              <a:buClr>
                <a:schemeClr val="dk1"/>
              </a:buClr>
              <a:buSzPts val="1200"/>
              <a:buFont typeface="Arial" panose="020B0604020202020204"/>
              <a:buAutoNum type="arabicPeriod"/>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焊接等输送软管在不使用时，或受限空间内工作完成时必须及时移出；</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601345" marR="0" lvl="1" indent="-228600" algn="l" rtl="0">
              <a:lnSpc>
                <a:spcPct val="100000"/>
              </a:lnSpc>
              <a:spcBef>
                <a:spcPts val="360"/>
              </a:spcBef>
              <a:spcAft>
                <a:spcPts val="0"/>
              </a:spcAft>
              <a:buClr>
                <a:schemeClr val="dk1"/>
              </a:buClr>
              <a:buSzPts val="1200"/>
              <a:buFont typeface="Arial" panose="020B0604020202020204"/>
              <a:buAutoNum type="arabicPeriod"/>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电气工具和设备须根据特定空气和临近的环境条件进行接地或双重绝缘；</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601345" marR="0" lvl="1" indent="-228600" algn="l" rtl="0">
              <a:lnSpc>
                <a:spcPct val="100000"/>
              </a:lnSpc>
              <a:spcBef>
                <a:spcPts val="360"/>
              </a:spcBef>
              <a:spcAft>
                <a:spcPts val="0"/>
              </a:spcAft>
              <a:buClr>
                <a:schemeClr val="dk1"/>
              </a:buClr>
              <a:buSzPts val="1200"/>
              <a:buFont typeface="Arial" panose="020B0604020202020204"/>
              <a:buAutoNum type="arabicPeriod"/>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潮湿条件、金属容器，照明须用12V安全电压，手持电动工具须用II类或III类工具；</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601345" marR="0" lvl="1" indent="-228600" algn="l" rtl="0">
              <a:lnSpc>
                <a:spcPct val="100000"/>
              </a:lnSpc>
              <a:spcBef>
                <a:spcPts val="360"/>
              </a:spcBef>
              <a:spcAft>
                <a:spcPts val="0"/>
              </a:spcAft>
              <a:buClr>
                <a:schemeClr val="dk1"/>
              </a:buClr>
              <a:buSzPts val="1200"/>
              <a:buFont typeface="Arial" panose="020B0604020202020204"/>
              <a:buAutoNum type="arabicPeriod"/>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易燃易爆环境条件下须用防爆电气工具和设备及不产生火花的工具。</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8" name="Google Shape;298;p21: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5" name="Shape 305"/>
        <p:cNvGrpSpPr/>
        <p:nvPr/>
      </p:nvGrpSpPr>
      <p:grpSpPr>
        <a:xfrm>
          <a:off x="0" y="0"/>
          <a:ext cx="0" cy="0"/>
          <a:chOff x="0" y="0"/>
          <a:chExt cx="0" cy="0"/>
        </a:xfrm>
      </p:grpSpPr>
      <p:sp>
        <p:nvSpPr>
          <p:cNvPr id="306" name="Google Shape;306;p22: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07" name="Google Shape;307;p22:notes"/>
          <p:cNvSpPr txBox="1"/>
          <p:nvPr>
            <p:ph type="body" idx="1"/>
          </p:nvPr>
        </p:nvSpPr>
        <p:spPr>
          <a:xfrm>
            <a:off x="666750" y="4714875"/>
            <a:ext cx="5329200" cy="446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08" name="Google Shape;308;p22:notes"/>
          <p:cNvSpPr txBox="1"/>
          <p:nvPr>
            <p:ph type="sldNum" idx="12"/>
          </p:nvPr>
        </p:nvSpPr>
        <p:spPr>
          <a:xfrm>
            <a:off x="3773487" y="9428163"/>
            <a:ext cx="2887799" cy="49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7" name="Shape 317"/>
        <p:cNvGrpSpPr/>
        <p:nvPr/>
      </p:nvGrpSpPr>
      <p:grpSpPr>
        <a:xfrm>
          <a:off x="0" y="0"/>
          <a:ext cx="0" cy="0"/>
          <a:chOff x="0" y="0"/>
          <a:chExt cx="0" cy="0"/>
        </a:xfrm>
      </p:grpSpPr>
      <p:sp>
        <p:nvSpPr>
          <p:cNvPr id="318" name="Google Shape;318;p23:notes"/>
          <p:cNvSpPr txBox="1"/>
          <p:nvPr>
            <p:ph type="body" idx="1"/>
          </p:nvPr>
        </p:nvSpPr>
        <p:spPr>
          <a:xfrm>
            <a:off x="666750" y="4714875"/>
            <a:ext cx="5329200" cy="446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9" name="Google Shape;319;p23: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7" name="Shape 127"/>
        <p:cNvGrpSpPr/>
        <p:nvPr/>
      </p:nvGrpSpPr>
      <p:grpSpPr>
        <a:xfrm>
          <a:off x="0" y="0"/>
          <a:ext cx="0" cy="0"/>
          <a:chOff x="0" y="0"/>
          <a:chExt cx="0" cy="0"/>
        </a:xfrm>
      </p:grpSpPr>
      <p:sp>
        <p:nvSpPr>
          <p:cNvPr id="128" name="Google Shape;128;p4: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这是本模块所要介绍的全部内容，你可以按顺序学习，也可根据自身情况通过导航自选顺序进行学习</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9" name="Google Shape;129;p4: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p5: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37" name="Google Shape;137;p5: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3" name="Shape 143"/>
        <p:cNvGrpSpPr/>
        <p:nvPr/>
      </p:nvGrpSpPr>
      <p:grpSpPr>
        <a:xfrm>
          <a:off x="0" y="0"/>
          <a:ext cx="0" cy="0"/>
          <a:chOff x="0" y="0"/>
          <a:chExt cx="0" cy="0"/>
        </a:xfrm>
      </p:grpSpPr>
      <p:sp>
        <p:nvSpPr>
          <p:cNvPr id="144" name="Google Shape;144;p6: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Examples of confined spaces include silos, vats, hoppers, utility vaults, tanks, sewers, pipes, access shafts, trucks or rail tank cars, certain warehouses. Ditches and trenches may also be a confined space when access or egress is limited.</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 name="Google Shape;145;p6: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p7: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3" name="Google Shape;153;p7: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p8: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这里列出的是进入受限空间作业常见的12种风险。</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00000"/>
              </a:lnSpc>
              <a:spcBef>
                <a:spcPts val="36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接下来，我们分两个部分进行详细介绍。</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9" name="Google Shape;169;p8: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p9: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77" name="Google Shape;177;p9:notes"/>
          <p:cNvSpPr txBox="1"/>
          <p:nvPr>
            <p:ph type="body" idx="1"/>
          </p:nvPr>
        </p:nvSpPr>
        <p:spPr>
          <a:xfrm>
            <a:off x="666750" y="4714875"/>
            <a:ext cx="5329200" cy="446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8" name="Google Shape;178;p9:notes"/>
          <p:cNvSpPr txBox="1"/>
          <p:nvPr>
            <p:ph type="sldNum" idx="12"/>
          </p:nvPr>
        </p:nvSpPr>
        <p:spPr>
          <a:xfrm>
            <a:off x="3773487" y="9428163"/>
            <a:ext cx="2887799" cy="49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Arial"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1" name="Shape 191"/>
        <p:cNvGrpSpPr/>
        <p:nvPr/>
      </p:nvGrpSpPr>
      <p:grpSpPr>
        <a:xfrm>
          <a:off x="0" y="0"/>
          <a:ext cx="0" cy="0"/>
          <a:chOff x="0" y="0"/>
          <a:chExt cx="0" cy="0"/>
        </a:xfrm>
      </p:grpSpPr>
      <p:sp>
        <p:nvSpPr>
          <p:cNvPr id="192" name="Google Shape;192;p10:notes"/>
          <p:cNvSpPr txBox="1"/>
          <p:nvPr>
            <p:ph type="body" idx="1"/>
          </p:nvPr>
        </p:nvSpPr>
        <p:spPr>
          <a:xfrm>
            <a:off x="666750" y="4714875"/>
            <a:ext cx="5329238" cy="4467224"/>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受限空间除了前面我们介绍的气体环境风险之外，还有下列常见风险：</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1、形状特征导致的风险，例如受限空间内表面湿滑，容易致滑倒；</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2、设备、设施未加防护导致的机械伤害风险，例如未加防护的桨叶，容易导致划伤；</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3、受限空间内使用电气设备带来的电气伤害风险，例如绝缘损坏，容易导致触电；</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4、温度的风险，例如受限空间内存在低温介质，容易导致冻伤；</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5、噪音带来的风险，例如使用电动设备产生的噪音，不仅影响人体健康，还会影响作业人员之间的沟通；</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6、振动的风险，例如使用的电动设备振动过大可能带来手部损伤；</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7、进入口的位置或特点带来的风险，例如垂直进入的受限空间，可能发生高处坠落伤害；</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8、与受限空间相连的介质管线带来的吞没风险，例如循环水管线锁定失效导致循环水侵入受限空间导致淹溺事故。</a:t>
            </a:r>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457200" marR="0" lvl="0" indent="-304800" algn="l" rtl="0">
              <a:lnSpc>
                <a:spcPct val="100000"/>
              </a:lnSpc>
              <a:spcBef>
                <a:spcPts val="360"/>
              </a:spcBef>
              <a:spcAft>
                <a:spcPts val="0"/>
              </a:spcAft>
              <a:buClr>
                <a:schemeClr val="dk1"/>
              </a:buClr>
              <a:buSzPts val="1200"/>
              <a:buFont typeface="Arial" panose="020B0604020202020204"/>
              <a:buChar char="●"/>
            </a:pPr>
            <a:r>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t>上面介绍的这些风险均是进入受限空间作业前需要我们结合作业环境进行考虑的方面。</a:t>
            </a:r>
            <a:endPar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93" name="Google Shape;193;p10:notes"/>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p:cSld name="Cover page">
    <p:spTree>
      <p:nvGrpSpPr>
        <p:cNvPr id="19" name="Shape 19"/>
        <p:cNvGrpSpPr/>
        <p:nvPr/>
      </p:nvGrpSpPr>
      <p:grpSpPr>
        <a:xfrm>
          <a:off x="0" y="0"/>
          <a:ext cx="0" cy="0"/>
          <a:chOff x="0" y="0"/>
          <a:chExt cx="0" cy="0"/>
        </a:xfrm>
      </p:grpSpPr>
      <p:grpSp>
        <p:nvGrpSpPr>
          <p:cNvPr id="20" name="Google Shape;20;p2"/>
          <p:cNvGrpSpPr/>
          <p:nvPr userDrawn="1"/>
        </p:nvGrpSpPr>
        <p:grpSpPr>
          <a:xfrm>
            <a:off x="0" y="-1200"/>
            <a:ext cx="9152723" cy="5161200"/>
            <a:chOff x="0" y="-1200"/>
            <a:chExt cx="9152723" cy="5161200"/>
          </a:xfrm>
        </p:grpSpPr>
        <p:pic>
          <p:nvPicPr>
            <p:cNvPr id="21" name="Google Shape;21;p2" descr="t1.png"/>
            <p:cNvPicPr preferRelativeResize="0"/>
            <p:nvPr/>
          </p:nvPicPr>
          <p:blipFill rotWithShape="1">
            <a:blip r:embed="rId2"/>
            <a:srcRect r="47873"/>
            <a:stretch>
              <a:fillRect/>
            </a:stretch>
          </p:blipFill>
          <p:spPr>
            <a:xfrm>
              <a:off x="0" y="-1200"/>
              <a:ext cx="4766100" cy="5161200"/>
            </a:xfrm>
            <a:prstGeom prst="rect">
              <a:avLst/>
            </a:prstGeom>
            <a:noFill/>
            <a:ln>
              <a:noFill/>
            </a:ln>
          </p:spPr>
        </p:pic>
        <p:pic>
          <p:nvPicPr>
            <p:cNvPr id="22" name="Google Shape;22;p2" descr="t1.png"/>
            <p:cNvPicPr preferRelativeResize="0"/>
            <p:nvPr/>
          </p:nvPicPr>
          <p:blipFill rotWithShape="1">
            <a:blip r:embed="rId2"/>
            <a:srcRect l="51641" b="71834"/>
            <a:stretch>
              <a:fillRect/>
            </a:stretch>
          </p:blipFill>
          <p:spPr>
            <a:xfrm>
              <a:off x="4677924" y="-1200"/>
              <a:ext cx="4474799" cy="1448700"/>
            </a:xfrm>
            <a:prstGeom prst="rect">
              <a:avLst/>
            </a:prstGeom>
            <a:noFill/>
            <a:ln>
              <a:noFill/>
            </a:ln>
          </p:spPr>
        </p:pic>
        <p:pic>
          <p:nvPicPr>
            <p:cNvPr id="23" name="Google Shape;23;p2" descr="t1.png"/>
            <p:cNvPicPr preferRelativeResize="0"/>
            <p:nvPr/>
          </p:nvPicPr>
          <p:blipFill rotWithShape="1">
            <a:blip r:embed="rId2"/>
            <a:srcRect l="51641" t="59224"/>
            <a:stretch>
              <a:fillRect/>
            </a:stretch>
          </p:blipFill>
          <p:spPr>
            <a:xfrm>
              <a:off x="4722050" y="3053875"/>
              <a:ext cx="4422000" cy="2106000"/>
            </a:xfrm>
            <a:prstGeom prst="rect">
              <a:avLst/>
            </a:prstGeom>
            <a:noFill/>
            <a:ln>
              <a:noFill/>
            </a:ln>
          </p:spPr>
        </p:pic>
      </p:grpSp>
      <p:sp>
        <p:nvSpPr>
          <p:cNvPr id="24" name="Google Shape;24;p2"/>
          <p:cNvSpPr/>
          <p:nvPr userDrawn="1"/>
        </p:nvSpPr>
        <p:spPr>
          <a:xfrm>
            <a:off x="323528" y="4371950"/>
            <a:ext cx="4248600" cy="649918"/>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
          <p:cNvSpPr/>
          <p:nvPr userDrawn="1"/>
        </p:nvSpPr>
        <p:spPr>
          <a:xfrm>
            <a:off x="323528" y="4021796"/>
            <a:ext cx="4248600" cy="2985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26" name="Google Shape;26;p2"/>
          <p:cNvSpPr txBox="1"/>
          <p:nvPr>
            <p:ph type="title"/>
          </p:nvPr>
        </p:nvSpPr>
        <p:spPr>
          <a:xfrm>
            <a:off x="260486" y="1316440"/>
            <a:ext cx="3999299" cy="85649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3600" b="0"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375F9B"/>
              </a:buClr>
              <a:buSzPts val="1400"/>
              <a:buFont typeface="Arial" panose="020B0604020202020204"/>
              <a:buNone/>
              <a:defRPr sz="2200" b="0" i="0" u="none" strike="noStrike" cap="none">
                <a:solidFill>
                  <a:srgbClr val="375F9B"/>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375F9B"/>
              </a:buClr>
              <a:buSzPts val="1400"/>
              <a:buFont typeface="Arial" panose="020B0604020202020204"/>
              <a:buNone/>
              <a:defRPr sz="2200" b="0" i="0" u="none" strike="noStrike" cap="none">
                <a:solidFill>
                  <a:srgbClr val="375F9B"/>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375F9B"/>
              </a:buClr>
              <a:buSzPts val="1400"/>
              <a:buFont typeface="Arial" panose="020B0604020202020204"/>
              <a:buNone/>
              <a:defRPr sz="2200" b="0" i="0" u="none" strike="noStrike" cap="none">
                <a:solidFill>
                  <a:srgbClr val="375F9B"/>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375F9B"/>
              </a:buClr>
              <a:buSzPts val="1400"/>
              <a:buFont typeface="Arial" panose="020B0604020202020204"/>
              <a:buNone/>
              <a:defRPr sz="2200" b="0" i="0" u="none" strike="noStrike" cap="none">
                <a:solidFill>
                  <a:srgbClr val="375F9B"/>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375F9B"/>
              </a:buClr>
              <a:buSzPts val="1400"/>
              <a:buFont typeface="Arial" panose="020B0604020202020204"/>
              <a:buNone/>
              <a:defRPr sz="2200" b="0" i="0" u="none" strike="noStrike" cap="none">
                <a:solidFill>
                  <a:srgbClr val="375F9B"/>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375F9B"/>
              </a:buClr>
              <a:buSzPts val="1400"/>
              <a:buFont typeface="Arial" panose="020B0604020202020204"/>
              <a:buNone/>
              <a:defRPr sz="2200" b="0" i="0" u="none" strike="noStrike" cap="none">
                <a:solidFill>
                  <a:srgbClr val="375F9B"/>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375F9B"/>
              </a:buClr>
              <a:buSzPts val="1400"/>
              <a:buFont typeface="Arial" panose="020B0604020202020204"/>
              <a:buNone/>
              <a:defRPr sz="2200" b="0" i="0" u="none" strike="noStrike" cap="none">
                <a:solidFill>
                  <a:srgbClr val="375F9B"/>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375F9B"/>
              </a:buClr>
              <a:buSzPts val="1400"/>
              <a:buFont typeface="Arial" panose="020B0604020202020204"/>
              <a:buNone/>
              <a:defRPr sz="2200" b="0" i="0" u="none" strike="noStrike" cap="none">
                <a:solidFill>
                  <a:srgbClr val="375F9B"/>
                </a:solidFill>
                <a:latin typeface="Arial" panose="020B0604020202020204"/>
                <a:ea typeface="Arial" panose="020B0604020202020204"/>
                <a:cs typeface="Arial" panose="020B0604020202020204"/>
                <a:sym typeface="Arial" panose="020B0604020202020204"/>
              </a:defRPr>
            </a:lvl9pPr>
          </a:lstStyle>
          <a:p/>
        </p:txBody>
      </p:sp>
      <p:sp>
        <p:nvSpPr>
          <p:cNvPr id="27" name="Google Shape;27;p2"/>
          <p:cNvSpPr/>
          <p:nvPr userDrawn="1"/>
        </p:nvSpPr>
        <p:spPr>
          <a:xfrm>
            <a:off x="4494651" y="4140157"/>
            <a:ext cx="0" cy="0"/>
          </a:xfrm>
          <a:custGeom>
            <a:avLst/>
            <a:gdLst/>
            <a:ahLst/>
            <a:cxnLst/>
            <a:rect l="l" t="t" r="r" b="b"/>
            <a:pathLst>
              <a:path w="120000" h="120000" extrusionOk="0">
                <a:moveTo>
                  <a:pt x="0" y="0"/>
                </a:moveTo>
                <a:lnTo>
                  <a:pt x="0" y="0"/>
                </a:lnTo>
              </a:path>
            </a:pathLst>
          </a:custGeom>
          <a:noFill/>
          <a:ln w="12925"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 name="Google Shape;28;p2"/>
          <p:cNvSpPr/>
          <p:nvPr userDrawn="1"/>
        </p:nvSpPr>
        <p:spPr>
          <a:xfrm>
            <a:off x="279158" y="4116092"/>
            <a:ext cx="0" cy="0"/>
          </a:xfrm>
          <a:custGeom>
            <a:avLst/>
            <a:gdLst/>
            <a:ahLst/>
            <a:cxnLst/>
            <a:rect l="l" t="t" r="r" b="b"/>
            <a:pathLst>
              <a:path w="120000" h="120000" extrusionOk="0">
                <a:moveTo>
                  <a:pt x="0" y="0"/>
                </a:moveTo>
                <a:lnTo>
                  <a:pt x="0" y="0"/>
                </a:lnTo>
              </a:path>
            </a:pathLst>
          </a:custGeom>
          <a:noFill/>
          <a:ln w="12925"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 name="Google Shape;29;p2"/>
          <p:cNvSpPr/>
          <p:nvPr userDrawn="1"/>
        </p:nvSpPr>
        <p:spPr>
          <a:xfrm>
            <a:off x="351163" y="4879662"/>
            <a:ext cx="0" cy="0"/>
          </a:xfrm>
          <a:custGeom>
            <a:avLst/>
            <a:gdLst/>
            <a:ahLst/>
            <a:cxnLst/>
            <a:rect l="l" t="t" r="r" b="b"/>
            <a:pathLst>
              <a:path w="120000" h="120000" extrusionOk="0">
                <a:moveTo>
                  <a:pt x="0" y="0"/>
                </a:moveTo>
                <a:lnTo>
                  <a:pt x="0" y="0"/>
                </a:lnTo>
              </a:path>
            </a:pathLst>
          </a:custGeom>
          <a:noFill/>
          <a:ln w="12925"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0" name="Google Shape;30;p2"/>
          <p:cNvSpPr/>
          <p:nvPr userDrawn="1"/>
        </p:nvSpPr>
        <p:spPr>
          <a:xfrm>
            <a:off x="4566660" y="4903726"/>
            <a:ext cx="0" cy="0"/>
          </a:xfrm>
          <a:custGeom>
            <a:avLst/>
            <a:gdLst/>
            <a:ahLst/>
            <a:cxnLst/>
            <a:rect l="l" t="t" r="r" b="b"/>
            <a:pathLst>
              <a:path w="120000" h="120000" extrusionOk="0">
                <a:moveTo>
                  <a:pt x="0" y="0"/>
                </a:moveTo>
                <a:lnTo>
                  <a:pt x="0" y="0"/>
                </a:lnTo>
              </a:path>
            </a:pathLst>
          </a:custGeom>
          <a:noFill/>
          <a:ln w="12925"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 name="Google Shape;31;p2"/>
          <p:cNvSpPr/>
          <p:nvPr userDrawn="1"/>
        </p:nvSpPr>
        <p:spPr>
          <a:xfrm>
            <a:off x="4494651" y="3712826"/>
            <a:ext cx="0" cy="0"/>
          </a:xfrm>
          <a:custGeom>
            <a:avLst/>
            <a:gdLst/>
            <a:ahLst/>
            <a:cxnLst/>
            <a:rect l="l" t="t" r="r" b="b"/>
            <a:pathLst>
              <a:path w="120000" h="120000" extrusionOk="0">
                <a:moveTo>
                  <a:pt x="0" y="0"/>
                </a:moveTo>
                <a:lnTo>
                  <a:pt x="0" y="0"/>
                </a:lnTo>
              </a:path>
            </a:pathLst>
          </a:custGeom>
          <a:noFill/>
          <a:ln w="12925"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2" name="Google Shape;32;p2"/>
          <p:cNvSpPr/>
          <p:nvPr userDrawn="1"/>
        </p:nvSpPr>
        <p:spPr>
          <a:xfrm>
            <a:off x="279158" y="3688762"/>
            <a:ext cx="0" cy="0"/>
          </a:xfrm>
          <a:custGeom>
            <a:avLst/>
            <a:gdLst/>
            <a:ahLst/>
            <a:cxnLst/>
            <a:rect l="l" t="t" r="r" b="b"/>
            <a:pathLst>
              <a:path w="120000" h="120000" extrusionOk="0">
                <a:moveTo>
                  <a:pt x="0" y="0"/>
                </a:moveTo>
                <a:lnTo>
                  <a:pt x="0" y="0"/>
                </a:lnTo>
              </a:path>
            </a:pathLst>
          </a:custGeom>
          <a:noFill/>
          <a:ln w="12925"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3" name="Google Shape;33;p2"/>
          <p:cNvSpPr/>
          <p:nvPr userDrawn="1"/>
        </p:nvSpPr>
        <p:spPr>
          <a:xfrm>
            <a:off x="351163" y="4022639"/>
            <a:ext cx="0" cy="0"/>
          </a:xfrm>
          <a:custGeom>
            <a:avLst/>
            <a:gdLst/>
            <a:ahLst/>
            <a:cxnLst/>
            <a:rect l="l" t="t" r="r" b="b"/>
            <a:pathLst>
              <a:path w="120000" h="120000" extrusionOk="0">
                <a:moveTo>
                  <a:pt x="0" y="0"/>
                </a:moveTo>
                <a:lnTo>
                  <a:pt x="0" y="0"/>
                </a:lnTo>
              </a:path>
            </a:pathLst>
          </a:custGeom>
          <a:noFill/>
          <a:ln w="12925"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 name="Google Shape;34;p2"/>
          <p:cNvSpPr/>
          <p:nvPr userDrawn="1"/>
        </p:nvSpPr>
        <p:spPr>
          <a:xfrm>
            <a:off x="4494651" y="4022639"/>
            <a:ext cx="0" cy="0"/>
          </a:xfrm>
          <a:custGeom>
            <a:avLst/>
            <a:gdLst/>
            <a:ahLst/>
            <a:cxnLst/>
            <a:rect l="l" t="t" r="r" b="b"/>
            <a:pathLst>
              <a:path w="120000" h="120000" extrusionOk="0">
                <a:moveTo>
                  <a:pt x="0" y="0"/>
                </a:moveTo>
                <a:lnTo>
                  <a:pt x="0" y="0"/>
                </a:lnTo>
              </a:path>
            </a:pathLst>
          </a:custGeom>
          <a:noFill/>
          <a:ln w="12925"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5" name="Google Shape;35;p2"/>
          <p:cNvSpPr txBox="1"/>
          <p:nvPr userDrawn="1"/>
        </p:nvSpPr>
        <p:spPr>
          <a:xfrm>
            <a:off x="367390" y="4408652"/>
            <a:ext cx="4132500" cy="665700"/>
          </a:xfrm>
          <a:prstGeom prst="rect">
            <a:avLst/>
          </a:prstGeom>
          <a:noFill/>
          <a:ln>
            <a:noFill/>
          </a:ln>
        </p:spPr>
        <p:txBody>
          <a:bodyPr spcFirstLastPara="1" wrap="square" lIns="0" tIns="0" rIns="0" bIns="0" anchor="t" anchorCtr="0">
            <a:noAutofit/>
          </a:bodyPr>
          <a:lstStyle/>
          <a:p>
            <a:pPr marL="12700" marR="0" lvl="0" indent="0" algn="just" rtl="0">
              <a:lnSpc>
                <a:spcPct val="100000"/>
              </a:lnSpc>
              <a:spcBef>
                <a:spcPts val="0"/>
              </a:spcBef>
              <a:spcAft>
                <a:spcPts val="0"/>
              </a:spcAft>
              <a:buClr>
                <a:srgbClr val="3760A4"/>
              </a:buClr>
              <a:buSzPts val="600"/>
              <a:buFont typeface="Helvetica Neue" panose="020B0604020202020204"/>
              <a:buNone/>
            </a:pPr>
            <a:r>
              <a:rPr lang="zh-CN" sz="600" b="0" i="0" u="none" strike="noStrike" cap="none">
                <a:solidFill>
                  <a:srgbClr val="3760A4"/>
                </a:solidFill>
                <a:latin typeface="Roboto" panose="02000000000000000000"/>
                <a:ea typeface="Roboto" panose="02000000000000000000"/>
                <a:cs typeface="Roboto" panose="02000000000000000000"/>
                <a:sym typeface="Roboto" panose="02000000000000000000"/>
              </a:rPr>
              <a:t>This document and the information contained herein is l’Air Liquide S.A. or one of its affiliates’ property. The document is confidential business information and may furthermore contain confidential technical information. It is provided to certain employees of the Air Liquide Group for their internal use exclusively in the course of their employment. Any reproduction or disclosure of all or part of this document to third parties is prohibited without the express written consent of an authorized representative within the Air Liquide Group. If you have received this document by mistake, please immediately notify the sender and destroy the original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2"/>
          <p:cNvSpPr txBox="1"/>
          <p:nvPr userDrawn="1"/>
        </p:nvSpPr>
        <p:spPr>
          <a:xfrm>
            <a:off x="252813" y="3875037"/>
            <a:ext cx="4176598" cy="4214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50"/>
              <a:buFont typeface="Arial" panose="020B0604020202020204"/>
              <a:buNone/>
            </a:pPr>
            <a:endParaRPr sz="850" b="0" i="0" u="none" strike="noStrike" cap="none">
              <a:solidFill>
                <a:schemeClr val="dk1"/>
              </a:solidFill>
              <a:latin typeface="Roboto" panose="02000000000000000000"/>
              <a:ea typeface="Roboto" panose="02000000000000000000"/>
              <a:cs typeface="Roboto" panose="02000000000000000000"/>
              <a:sym typeface="Roboto" panose="02000000000000000000"/>
            </a:endParaRPr>
          </a:p>
          <a:p>
            <a:pPr marL="114300" marR="0" lvl="0" indent="0" algn="l" rtl="0">
              <a:lnSpc>
                <a:spcPct val="100000"/>
              </a:lnSpc>
              <a:spcBef>
                <a:spcPts val="0"/>
              </a:spcBef>
              <a:spcAft>
                <a:spcPts val="0"/>
              </a:spcAft>
              <a:buClr>
                <a:srgbClr val="3760A4"/>
              </a:buClr>
              <a:buSzPts val="850"/>
              <a:buFont typeface="Helvetica Neue" panose="020B0604020202020204"/>
              <a:buNone/>
            </a:pP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City    </a:t>
            </a:r>
            <a:r>
              <a:rPr lang="zh-CN" sz="1000" b="0" i="0" u="none" strike="noStrike" cap="none">
                <a:solidFill>
                  <a:schemeClr val="dk1"/>
                </a:solidFill>
                <a:latin typeface="Roboto" panose="02000000000000000000"/>
                <a:ea typeface="Roboto" panose="02000000000000000000"/>
                <a:cs typeface="Roboto" panose="02000000000000000000"/>
                <a:sym typeface="Roboto" panose="02000000000000000000"/>
              </a:rPr>
              <a:t>•</a:t>
            </a: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    Date 2018.04.03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114300" marR="0" lvl="0" indent="0" algn="l" rtl="0">
              <a:lnSpc>
                <a:spcPct val="100000"/>
              </a:lnSpc>
              <a:spcBef>
                <a:spcPts val="0"/>
              </a:spcBef>
              <a:spcAft>
                <a:spcPts val="0"/>
              </a:spcAft>
              <a:buClr>
                <a:srgbClr val="3760A4"/>
              </a:buClr>
              <a:buSzPts val="850"/>
              <a:buFont typeface="Helvetica Neue" panose="020B0604020202020204"/>
              <a:buNone/>
            </a:pP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Name &amp; function</a:t>
            </a:r>
            <a:r>
              <a:rPr lang="zh-CN" sz="850" b="0" i="0" u="none" strike="noStrike" cap="none">
                <a:solidFill>
                  <a:schemeClr val="dk1"/>
                </a:solidFill>
                <a:latin typeface="Roboto" panose="02000000000000000000"/>
                <a:ea typeface="Roboto" panose="02000000000000000000"/>
                <a:cs typeface="Roboto" panose="02000000000000000000"/>
                <a:sym typeface="Roboto" panose="02000000000000000000"/>
              </a:rPr>
              <a:t>      </a:t>
            </a:r>
            <a:r>
              <a:rPr lang="zh-CN" sz="1000" b="0" i="0" u="none" strike="noStrike" cap="none">
                <a:solidFill>
                  <a:schemeClr val="dk1"/>
                </a:solidFill>
                <a:latin typeface="Roboto" panose="02000000000000000000"/>
                <a:ea typeface="Roboto" panose="02000000000000000000"/>
                <a:cs typeface="Roboto" panose="02000000000000000000"/>
                <a:sym typeface="Roboto" panose="02000000000000000000"/>
              </a:rPr>
              <a:t>•</a:t>
            </a:r>
            <a:r>
              <a:rPr lang="zh-CN" sz="850" b="0" i="0" u="none" strike="noStrike" cap="none">
                <a:solidFill>
                  <a:schemeClr val="dk1"/>
                </a:solidFill>
                <a:latin typeface="Roboto" panose="02000000000000000000"/>
                <a:ea typeface="Roboto" panose="02000000000000000000"/>
                <a:cs typeface="Roboto" panose="02000000000000000000"/>
                <a:sym typeface="Roboto" panose="02000000000000000000"/>
              </a:rPr>
              <a:t>      </a:t>
            </a: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Department  Zhang Maobin</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2"/>
          <p:cNvSpPr/>
          <p:nvPr userDrawn="1"/>
        </p:nvSpPr>
        <p:spPr>
          <a:xfrm>
            <a:off x="237234" y="3857789"/>
            <a:ext cx="2344800" cy="165600"/>
          </a:xfrm>
          <a:prstGeom prst="rect">
            <a:avLst/>
          </a:prstGeom>
          <a:noFill/>
          <a:ln>
            <a:noFill/>
          </a:ln>
        </p:spPr>
        <p:txBody>
          <a:bodyPr spcFirstLastPara="1" wrap="square" lIns="78700" tIns="39325" rIns="78700" bIns="39325" anchor="t" anchorCtr="0">
            <a:noAutofit/>
          </a:bodyPr>
          <a:lstStyle/>
          <a:p>
            <a:pPr marL="12700" marR="0" lvl="0" indent="0" algn="l" rtl="0">
              <a:lnSpc>
                <a:spcPct val="100000"/>
              </a:lnSpc>
              <a:spcBef>
                <a:spcPts val="0"/>
              </a:spcBef>
              <a:spcAft>
                <a:spcPts val="0"/>
              </a:spcAft>
              <a:buClr>
                <a:srgbClr val="3760A4"/>
              </a:buClr>
              <a:buSzPts val="650"/>
              <a:buFont typeface="Helvetica Neue" panose="020B0604020202020204"/>
              <a:buNone/>
            </a:pPr>
            <a:r>
              <a:rPr lang="zh-CN" sz="650" b="1" i="0" u="none" strike="noStrike" cap="none">
                <a:solidFill>
                  <a:srgbClr val="3760A4"/>
                </a:solidFill>
                <a:latin typeface="Roboto" panose="02000000000000000000"/>
                <a:ea typeface="Roboto" panose="02000000000000000000"/>
                <a:cs typeface="Roboto" panose="02000000000000000000"/>
                <a:sym typeface="Roboto" panose="02000000000000000000"/>
              </a:rPr>
              <a:t>THIS  DOCUMENT  IS  </a:t>
            </a:r>
            <a:r>
              <a:rPr lang="zh-CN" sz="650" b="1" i="0" u="none" strike="noStrike" cap="none">
                <a:solidFill>
                  <a:srgbClr val="7EA243"/>
                </a:solidFill>
                <a:latin typeface="Roboto" panose="02000000000000000000"/>
                <a:ea typeface="Roboto" panose="02000000000000000000"/>
                <a:cs typeface="Roboto" panose="02000000000000000000"/>
                <a:sym typeface="Roboto" panose="02000000000000000000"/>
              </a:rPr>
              <a:t>•INTERNAL</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12700" marR="0" lvl="0" indent="0" algn="l" rtl="0">
              <a:lnSpc>
                <a:spcPct val="100000"/>
              </a:lnSpc>
              <a:spcBef>
                <a:spcPts val="0"/>
              </a:spcBef>
              <a:spcAft>
                <a:spcPts val="0"/>
              </a:spcAft>
              <a:buClr>
                <a:srgbClr val="3760A4"/>
              </a:buClr>
              <a:buSzPts val="650"/>
              <a:buFont typeface="Helvetica Neue" panose="020B0604020202020204"/>
              <a:buNone/>
            </a:pPr>
            <a:endParaRPr sz="650" b="1" i="0" u="none" strike="noStrike" cap="none">
              <a:solidFill>
                <a:srgbClr val="3760A4"/>
              </a:solidFill>
              <a:latin typeface="Roboto" panose="02000000000000000000"/>
              <a:ea typeface="Roboto" panose="02000000000000000000"/>
              <a:cs typeface="Roboto" panose="02000000000000000000"/>
              <a:sym typeface="Roboto" panose="02000000000000000000"/>
            </a:endParaRPr>
          </a:p>
        </p:txBody>
      </p:sp>
      <p:pic>
        <p:nvPicPr>
          <p:cNvPr id="39" name="Google Shape;39;p2"/>
          <p:cNvPicPr preferRelativeResize="0"/>
          <p:nvPr userDrawn="1"/>
        </p:nvPicPr>
        <p:blipFill rotWithShape="1">
          <a:blip r:embed="rId3"/>
          <a:srcRect/>
          <a:stretch>
            <a:fillRect/>
          </a:stretch>
        </p:blipFill>
        <p:spPr>
          <a:xfrm>
            <a:off x="4857752" y="1142990"/>
            <a:ext cx="4115939" cy="2714644"/>
          </a:xfrm>
          <a:prstGeom prst="rect">
            <a:avLst/>
          </a:prstGeom>
          <a:noFill/>
          <a:ln>
            <a:noFill/>
          </a:ln>
        </p:spPr>
      </p:pic>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ext &amp; picture 3">
  <p:cSld name="1_Text &amp; picture 3">
    <p:spTree>
      <p:nvGrpSpPr>
        <p:cNvPr id="88" name="Shape 88"/>
        <p:cNvGrpSpPr/>
        <p:nvPr/>
      </p:nvGrpSpPr>
      <p:grpSpPr>
        <a:xfrm>
          <a:off x="0" y="0"/>
          <a:ext cx="0" cy="0"/>
          <a:chOff x="0" y="0"/>
          <a:chExt cx="0" cy="0"/>
        </a:xfrm>
      </p:grpSpPr>
      <p:sp>
        <p:nvSpPr>
          <p:cNvPr id="89" name="Google Shape;89;p11"/>
          <p:cNvSpPr txBox="1"/>
          <p:nvPr>
            <p:ph type="subTitle" idx="1"/>
          </p:nvPr>
        </p:nvSpPr>
        <p:spPr>
          <a:xfrm>
            <a:off x="604408" y="1095170"/>
            <a:ext cx="7618200" cy="39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1500" b="1"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90" name="Google Shape;90;p11"/>
          <p:cNvSpPr txBox="1"/>
          <p:nvPr>
            <p:ph type="body" idx="2"/>
          </p:nvPr>
        </p:nvSpPr>
        <p:spPr>
          <a:xfrm>
            <a:off x="611560" y="3905953"/>
            <a:ext cx="2703299" cy="537300"/>
          </a:xfrm>
          <a:prstGeom prst="rect">
            <a:avLst/>
          </a:prstGeom>
          <a:noFill/>
          <a:ln>
            <a:noFill/>
          </a:ln>
        </p:spPr>
        <p:txBody>
          <a:bodyPr spcFirstLastPara="1" wrap="square" lIns="91425" tIns="91425" rIns="91425" bIns="91425" anchor="t" anchorCtr="0">
            <a:noAutofit/>
          </a:bodyPr>
          <a:lstStyle>
            <a:lvl1pPr marL="457200" marR="0" lvl="0" indent="-292100" algn="l" rtl="0">
              <a:lnSpc>
                <a:spcPct val="100000"/>
              </a:lnSpc>
              <a:spcBef>
                <a:spcPts val="0"/>
              </a:spcBef>
              <a:spcAft>
                <a:spcPts val="0"/>
              </a:spcAft>
              <a:buClr>
                <a:schemeClr val="accent2"/>
              </a:buClr>
              <a:buSzPts val="1000"/>
              <a:buFont typeface="Roboto" panose="02000000000000000000"/>
              <a:buChar char="●"/>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1pPr>
            <a:lvl2pPr marL="914400" marR="0" lvl="1" indent="-228600" algn="l" rtl="0">
              <a:lnSpc>
                <a:spcPct val="100000"/>
              </a:lnSpc>
              <a:spcBef>
                <a:spcPts val="0"/>
              </a:spcBef>
              <a:spcAft>
                <a:spcPts val="0"/>
              </a:spcAft>
              <a:buClr>
                <a:schemeClr val="accent2"/>
              </a:buClr>
              <a:buSzPts val="1400"/>
              <a:buFont typeface="Roboto" panose="02000000000000000000"/>
              <a:buNone/>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2pPr>
            <a:lvl3pPr marL="1371600" marR="0" lvl="2" indent="-228600" algn="l" rtl="0">
              <a:lnSpc>
                <a:spcPct val="100000"/>
              </a:lnSpc>
              <a:spcBef>
                <a:spcPts val="0"/>
              </a:spcBef>
              <a:spcAft>
                <a:spcPts val="0"/>
              </a:spcAft>
              <a:buClr>
                <a:schemeClr val="accent2"/>
              </a:buClr>
              <a:buSzPts val="1400"/>
              <a:buFont typeface="Roboto" panose="02000000000000000000"/>
              <a:buNone/>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3pPr>
            <a:lvl4pPr marL="1828800" marR="0" lvl="3"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4pPr>
            <a:lvl5pPr marL="2286000" marR="0" lvl="4"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5pPr>
            <a:lvl6pPr marL="2743200" marR="0" lvl="5"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6pPr>
            <a:lvl7pPr marL="3200400" marR="0" lvl="6"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7pPr>
            <a:lvl8pPr marL="3657600" marR="0" lvl="7"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8pPr>
            <a:lvl9pPr marL="4114800" marR="0" lvl="8"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9pPr>
          </a:lstStyle>
          <a:p/>
        </p:txBody>
      </p:sp>
      <p:sp>
        <p:nvSpPr>
          <p:cNvPr id="91" name="Google Shape;91;p11"/>
          <p:cNvSpPr/>
          <p:nvPr/>
        </p:nvSpPr>
        <p:spPr>
          <a:xfrm>
            <a:off x="6248467" y="1513745"/>
            <a:ext cx="2169600" cy="2168999"/>
          </a:xfrm>
          <a:prstGeom prst="rect">
            <a:avLst/>
          </a:prstGeom>
          <a:solidFill>
            <a:srgbClr val="D3D5D5"/>
          </a:solidFill>
          <a:ln>
            <a:noFill/>
          </a:ln>
        </p:spPr>
        <p:txBody>
          <a:bodyPr spcFirstLastPara="1" wrap="square" lIns="78700" tIns="78700" rIns="78700" bIns="78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11"/>
          <p:cNvSpPr txBox="1"/>
          <p:nvPr/>
        </p:nvSpPr>
        <p:spPr>
          <a:xfrm>
            <a:off x="6359132" y="1972141"/>
            <a:ext cx="1948198" cy="1068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207000"/>
              </a:lnSpc>
              <a:spcBef>
                <a:spcPts val="0"/>
              </a:spcBef>
              <a:spcAft>
                <a:spcPts val="0"/>
              </a:spcAft>
              <a:buClr>
                <a:srgbClr val="55555A"/>
              </a:buClr>
              <a:buSzPts val="1200"/>
              <a:buFont typeface="Arial" panose="020B0604020202020204"/>
              <a:buNone/>
            </a:pPr>
            <a:r>
              <a:rPr lang="zh-CN" sz="1200" b="0" i="0" u="none" strike="noStrike" cap="none">
                <a:solidFill>
                  <a:srgbClr val="55555A"/>
                </a:solidFill>
                <a:latin typeface="Arial" panose="020B0604020202020204"/>
                <a:ea typeface="Arial" panose="020B0604020202020204"/>
                <a:cs typeface="Arial" panose="020B0604020202020204"/>
                <a:sym typeface="Arial" panose="020B0604020202020204"/>
              </a:rPr>
              <a:t>The picture to be inserted must be sized to fit the grey area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 name="Google Shape;93;p11"/>
          <p:cNvSpPr/>
          <p:nvPr/>
        </p:nvSpPr>
        <p:spPr>
          <a:xfrm>
            <a:off x="3470294" y="1513745"/>
            <a:ext cx="2169600" cy="2168999"/>
          </a:xfrm>
          <a:prstGeom prst="rect">
            <a:avLst/>
          </a:prstGeom>
          <a:solidFill>
            <a:srgbClr val="D3D5D5"/>
          </a:solidFill>
          <a:ln>
            <a:noFill/>
          </a:ln>
        </p:spPr>
        <p:txBody>
          <a:bodyPr spcFirstLastPara="1" wrap="square" lIns="78700" tIns="78700" rIns="78700" bIns="78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 name="Google Shape;94;p11"/>
          <p:cNvSpPr txBox="1"/>
          <p:nvPr/>
        </p:nvSpPr>
        <p:spPr>
          <a:xfrm>
            <a:off x="3580957" y="1972141"/>
            <a:ext cx="1948198" cy="1068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207000"/>
              </a:lnSpc>
              <a:spcBef>
                <a:spcPts val="0"/>
              </a:spcBef>
              <a:spcAft>
                <a:spcPts val="0"/>
              </a:spcAft>
              <a:buClr>
                <a:srgbClr val="55555A"/>
              </a:buClr>
              <a:buSzPts val="1200"/>
              <a:buFont typeface="Arial" panose="020B0604020202020204"/>
              <a:buNone/>
            </a:pPr>
            <a:r>
              <a:rPr lang="zh-CN" sz="1200" b="0" i="0" u="none" strike="noStrike" cap="none">
                <a:solidFill>
                  <a:srgbClr val="55555A"/>
                </a:solidFill>
                <a:latin typeface="Arial" panose="020B0604020202020204"/>
                <a:ea typeface="Arial" panose="020B0604020202020204"/>
                <a:cs typeface="Arial" panose="020B0604020202020204"/>
                <a:sym typeface="Arial" panose="020B0604020202020204"/>
              </a:rPr>
              <a:t>The picture to be inserted must be sized to fit the grey area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5" name="Google Shape;95;p11"/>
          <p:cNvSpPr/>
          <p:nvPr/>
        </p:nvSpPr>
        <p:spPr>
          <a:xfrm>
            <a:off x="680799" y="1513745"/>
            <a:ext cx="2169600" cy="2168999"/>
          </a:xfrm>
          <a:prstGeom prst="rect">
            <a:avLst/>
          </a:prstGeom>
          <a:solidFill>
            <a:srgbClr val="D3D5D5"/>
          </a:solidFill>
          <a:ln>
            <a:noFill/>
          </a:ln>
        </p:spPr>
        <p:txBody>
          <a:bodyPr spcFirstLastPara="1" wrap="square" lIns="78700" tIns="78700" rIns="78700" bIns="78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6" name="Google Shape;96;p11"/>
          <p:cNvSpPr txBox="1"/>
          <p:nvPr/>
        </p:nvSpPr>
        <p:spPr>
          <a:xfrm>
            <a:off x="791462" y="1972141"/>
            <a:ext cx="1948198" cy="1068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207000"/>
              </a:lnSpc>
              <a:spcBef>
                <a:spcPts val="0"/>
              </a:spcBef>
              <a:spcAft>
                <a:spcPts val="0"/>
              </a:spcAft>
              <a:buClr>
                <a:srgbClr val="55555A"/>
              </a:buClr>
              <a:buSzPts val="1200"/>
              <a:buFont typeface="Arial" panose="020B0604020202020204"/>
              <a:buNone/>
            </a:pPr>
            <a:r>
              <a:rPr lang="zh-CN" sz="1200" b="0" i="0" u="none" strike="noStrike" cap="none">
                <a:solidFill>
                  <a:srgbClr val="55555A"/>
                </a:solidFill>
                <a:latin typeface="Arial" panose="020B0604020202020204"/>
                <a:ea typeface="Arial" panose="020B0604020202020204"/>
                <a:cs typeface="Arial" panose="020B0604020202020204"/>
                <a:sym typeface="Arial" panose="020B0604020202020204"/>
              </a:rPr>
              <a:t>The picture to be inserted must be sized to fit the grey area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11"/>
          <p:cNvSpPr txBox="1"/>
          <p:nvPr>
            <p:ph type="subTitle" idx="3"/>
          </p:nvPr>
        </p:nvSpPr>
        <p:spPr>
          <a:xfrm>
            <a:off x="598189" y="3735390"/>
            <a:ext cx="2450100" cy="246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1300" b="1"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3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3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3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3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3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3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3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3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98" name="Google Shape;98;p11"/>
          <p:cNvSpPr txBox="1"/>
          <p:nvPr>
            <p:ph type="body" idx="4"/>
          </p:nvPr>
        </p:nvSpPr>
        <p:spPr>
          <a:xfrm>
            <a:off x="3419871" y="3905931"/>
            <a:ext cx="2703300" cy="537300"/>
          </a:xfrm>
          <a:prstGeom prst="rect">
            <a:avLst/>
          </a:prstGeom>
          <a:noFill/>
          <a:ln>
            <a:noFill/>
          </a:ln>
        </p:spPr>
        <p:txBody>
          <a:bodyPr spcFirstLastPara="1" wrap="square" lIns="91425" tIns="91425" rIns="91425" bIns="91425" anchor="t" anchorCtr="0">
            <a:noAutofit/>
          </a:bodyPr>
          <a:lstStyle>
            <a:lvl1pPr marL="457200" marR="0" lvl="0" indent="-292100" algn="l" rtl="0">
              <a:lnSpc>
                <a:spcPct val="100000"/>
              </a:lnSpc>
              <a:spcBef>
                <a:spcPts val="0"/>
              </a:spcBef>
              <a:spcAft>
                <a:spcPts val="0"/>
              </a:spcAft>
              <a:buClr>
                <a:schemeClr val="accent2"/>
              </a:buClr>
              <a:buSzPts val="1000"/>
              <a:buFont typeface="Roboto" panose="02000000000000000000"/>
              <a:buChar char="●"/>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1pPr>
            <a:lvl2pPr marL="914400" marR="0" lvl="1" indent="-228600" algn="l" rtl="0">
              <a:lnSpc>
                <a:spcPct val="100000"/>
              </a:lnSpc>
              <a:spcBef>
                <a:spcPts val="0"/>
              </a:spcBef>
              <a:spcAft>
                <a:spcPts val="0"/>
              </a:spcAft>
              <a:buClr>
                <a:schemeClr val="accent2"/>
              </a:buClr>
              <a:buSzPts val="1400"/>
              <a:buFont typeface="Roboto" panose="02000000000000000000"/>
              <a:buNone/>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2pPr>
            <a:lvl3pPr marL="1371600" marR="0" lvl="2" indent="-228600" algn="l" rtl="0">
              <a:lnSpc>
                <a:spcPct val="100000"/>
              </a:lnSpc>
              <a:spcBef>
                <a:spcPts val="0"/>
              </a:spcBef>
              <a:spcAft>
                <a:spcPts val="0"/>
              </a:spcAft>
              <a:buClr>
                <a:schemeClr val="accent2"/>
              </a:buClr>
              <a:buSzPts val="1400"/>
              <a:buFont typeface="Roboto" panose="02000000000000000000"/>
              <a:buNone/>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3pPr>
            <a:lvl4pPr marL="1828800" marR="0" lvl="3"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4pPr>
            <a:lvl5pPr marL="2286000" marR="0" lvl="4"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5pPr>
            <a:lvl6pPr marL="2743200" marR="0" lvl="5"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6pPr>
            <a:lvl7pPr marL="3200400" marR="0" lvl="6"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7pPr>
            <a:lvl8pPr marL="3657600" marR="0" lvl="7"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8pPr>
            <a:lvl9pPr marL="4114800" marR="0" lvl="8"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9pPr>
          </a:lstStyle>
          <a:p/>
        </p:txBody>
      </p:sp>
      <p:sp>
        <p:nvSpPr>
          <p:cNvPr id="99" name="Google Shape;99;p11"/>
          <p:cNvSpPr txBox="1"/>
          <p:nvPr>
            <p:ph type="subTitle" idx="5"/>
          </p:nvPr>
        </p:nvSpPr>
        <p:spPr>
          <a:xfrm>
            <a:off x="3392880" y="3735369"/>
            <a:ext cx="2450100" cy="246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1300" b="1"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00" name="Google Shape;100;p11"/>
          <p:cNvSpPr txBox="1"/>
          <p:nvPr>
            <p:ph type="body" idx="6"/>
          </p:nvPr>
        </p:nvSpPr>
        <p:spPr>
          <a:xfrm>
            <a:off x="6189180" y="3905953"/>
            <a:ext cx="2703300" cy="537300"/>
          </a:xfrm>
          <a:prstGeom prst="rect">
            <a:avLst/>
          </a:prstGeom>
          <a:noFill/>
          <a:ln>
            <a:noFill/>
          </a:ln>
        </p:spPr>
        <p:txBody>
          <a:bodyPr spcFirstLastPara="1" wrap="square" lIns="91425" tIns="91425" rIns="91425" bIns="91425" anchor="t" anchorCtr="0">
            <a:noAutofit/>
          </a:bodyPr>
          <a:lstStyle>
            <a:lvl1pPr marL="457200" marR="0" lvl="0" indent="-292100" algn="l" rtl="0">
              <a:lnSpc>
                <a:spcPct val="100000"/>
              </a:lnSpc>
              <a:spcBef>
                <a:spcPts val="0"/>
              </a:spcBef>
              <a:spcAft>
                <a:spcPts val="0"/>
              </a:spcAft>
              <a:buClr>
                <a:schemeClr val="accent2"/>
              </a:buClr>
              <a:buSzPts val="1000"/>
              <a:buFont typeface="Roboto" panose="02000000000000000000"/>
              <a:buChar char="●"/>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1pPr>
            <a:lvl2pPr marL="914400" marR="0" lvl="1" indent="-228600" algn="l" rtl="0">
              <a:lnSpc>
                <a:spcPct val="100000"/>
              </a:lnSpc>
              <a:spcBef>
                <a:spcPts val="0"/>
              </a:spcBef>
              <a:spcAft>
                <a:spcPts val="0"/>
              </a:spcAft>
              <a:buClr>
                <a:schemeClr val="accent2"/>
              </a:buClr>
              <a:buSzPts val="1400"/>
              <a:buFont typeface="Roboto" panose="02000000000000000000"/>
              <a:buNone/>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2pPr>
            <a:lvl3pPr marL="1371600" marR="0" lvl="2" indent="-228600" algn="l" rtl="0">
              <a:lnSpc>
                <a:spcPct val="100000"/>
              </a:lnSpc>
              <a:spcBef>
                <a:spcPts val="0"/>
              </a:spcBef>
              <a:spcAft>
                <a:spcPts val="0"/>
              </a:spcAft>
              <a:buClr>
                <a:schemeClr val="accent2"/>
              </a:buClr>
              <a:buSzPts val="1400"/>
              <a:buFont typeface="Roboto" panose="02000000000000000000"/>
              <a:buNone/>
              <a:defRPr sz="10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3pPr>
            <a:lvl4pPr marL="1828800" marR="0" lvl="3"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4pPr>
            <a:lvl5pPr marL="2286000" marR="0" lvl="4"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5pPr>
            <a:lvl6pPr marL="2743200" marR="0" lvl="5"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6pPr>
            <a:lvl7pPr marL="3200400" marR="0" lvl="6"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7pPr>
            <a:lvl8pPr marL="3657600" marR="0" lvl="7"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8pPr>
            <a:lvl9pPr marL="4114800" marR="0" lvl="8" indent="-228600" algn="l" rtl="0">
              <a:lnSpc>
                <a:spcPct val="100000"/>
              </a:lnSpc>
              <a:spcBef>
                <a:spcPts val="0"/>
              </a:spcBef>
              <a:spcAft>
                <a:spcPts val="0"/>
              </a:spcAft>
              <a:buClr>
                <a:schemeClr val="accent2"/>
              </a:buClr>
              <a:buSzPts val="1400"/>
              <a:buFont typeface="Roboto" panose="02000000000000000000"/>
              <a:buNone/>
              <a:defRPr sz="8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9pPr>
          </a:lstStyle>
          <a:p/>
        </p:txBody>
      </p:sp>
      <p:sp>
        <p:nvSpPr>
          <p:cNvPr id="101" name="Google Shape;101;p11"/>
          <p:cNvSpPr txBox="1"/>
          <p:nvPr>
            <p:ph type="subTitle" idx="7"/>
          </p:nvPr>
        </p:nvSpPr>
        <p:spPr>
          <a:xfrm>
            <a:off x="6179696" y="3735390"/>
            <a:ext cx="2450100" cy="246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1300" b="1"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02" name="Google Shape;102;p11"/>
          <p:cNvSpPr txBox="1"/>
          <p:nvPr>
            <p:ph type="title"/>
          </p:nvPr>
        </p:nvSpPr>
        <p:spPr>
          <a:xfrm>
            <a:off x="620060" y="79343"/>
            <a:ext cx="6293700" cy="856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2500" b="0"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p:txBody>
      </p:sp>
      <p:sp>
        <p:nvSpPr>
          <p:cNvPr id="103" name="Google Shape;103;p11"/>
          <p:cNvSpPr/>
          <p:nvPr/>
        </p:nvSpPr>
        <p:spPr>
          <a:xfrm>
            <a:off x="716479" y="634125"/>
            <a:ext cx="465000" cy="0"/>
          </a:xfrm>
          <a:custGeom>
            <a:avLst/>
            <a:gdLst/>
            <a:ahLst/>
            <a:cxnLst/>
            <a:rect l="l" t="t" r="r" b="b"/>
            <a:pathLst>
              <a:path w="120000" h="120000" extrusionOk="0">
                <a:moveTo>
                  <a:pt x="0" y="0"/>
                </a:moveTo>
                <a:lnTo>
                  <a:pt x="119915" y="0"/>
                </a:lnTo>
              </a:path>
            </a:pathLst>
          </a:custGeom>
          <a:noFill/>
          <a:ln w="254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4" name="Google Shape;104;p11"/>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574840" y="4762375"/>
            <a:ext cx="2025000" cy="2376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itle &amp; text">
  <p:cSld name="Tiitle &amp; text">
    <p:spTree>
      <p:nvGrpSpPr>
        <p:cNvPr id="40" name="Shape 40"/>
        <p:cNvGrpSpPr/>
        <p:nvPr/>
      </p:nvGrpSpPr>
      <p:grpSpPr>
        <a:xfrm>
          <a:off x="0" y="0"/>
          <a:ext cx="0" cy="0"/>
          <a:chOff x="0" y="0"/>
          <a:chExt cx="0" cy="0"/>
        </a:xfrm>
      </p:grpSpPr>
      <p:sp>
        <p:nvSpPr>
          <p:cNvPr id="41" name="Google Shape;41;p3"/>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2500" b="0"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p:txBody>
      </p:sp>
      <p:sp>
        <p:nvSpPr>
          <p:cNvPr id="42" name="Google Shape;42;p3"/>
          <p:cNvSpPr txBox="1"/>
          <p:nvPr>
            <p:ph type="body" idx="1"/>
          </p:nvPr>
        </p:nvSpPr>
        <p:spPr>
          <a:xfrm>
            <a:off x="476950" y="1102875"/>
            <a:ext cx="7952700" cy="3081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00"/>
              </a:spcBef>
              <a:spcAft>
                <a:spcPts val="0"/>
              </a:spcAft>
              <a:buClr>
                <a:srgbClr val="375F9B"/>
              </a:buClr>
              <a:buSzPts val="1400"/>
              <a:buFont typeface="Roboto" panose="02000000000000000000"/>
              <a:buNone/>
              <a:defRPr sz="1500" b="1"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L="914400" marR="0" lvl="1" indent="-228600" algn="l" rtl="0">
              <a:lnSpc>
                <a:spcPct val="100000"/>
              </a:lnSpc>
              <a:spcBef>
                <a:spcPts val="300"/>
              </a:spcBef>
              <a:spcAft>
                <a:spcPts val="0"/>
              </a:spcAft>
              <a:buClr>
                <a:srgbClr val="6F6F6E"/>
              </a:buClr>
              <a:buSzPts val="1400"/>
              <a:buFont typeface="Roboto" panose="02000000000000000000"/>
              <a:buNone/>
              <a:defRPr sz="1300" b="0" i="0" u="none" strike="noStrike" cap="none">
                <a:solidFill>
                  <a:srgbClr val="6F6F6E"/>
                </a:solidFill>
                <a:latin typeface="Roboto" panose="02000000000000000000"/>
                <a:ea typeface="Roboto" panose="02000000000000000000"/>
                <a:cs typeface="Roboto" panose="02000000000000000000"/>
                <a:sym typeface="Roboto" panose="02000000000000000000"/>
              </a:defRPr>
            </a:lvl2pPr>
            <a:lvl3pPr marL="1371600" marR="0" lvl="2" indent="-228600" algn="l" rtl="0">
              <a:lnSpc>
                <a:spcPct val="100000"/>
              </a:lnSpc>
              <a:spcBef>
                <a:spcPts val="300"/>
              </a:spcBef>
              <a:spcAft>
                <a:spcPts val="0"/>
              </a:spcAft>
              <a:buClr>
                <a:srgbClr val="6F6F6E"/>
              </a:buClr>
              <a:buSzPts val="1400"/>
              <a:buFont typeface="Roboto" panose="02000000000000000000"/>
              <a:buNone/>
              <a:defRPr sz="1200" b="0" i="0" u="none" strike="noStrike" cap="none">
                <a:solidFill>
                  <a:srgbClr val="6F6F6E"/>
                </a:solidFill>
                <a:latin typeface="Roboto" panose="02000000000000000000"/>
                <a:ea typeface="Roboto" panose="02000000000000000000"/>
                <a:cs typeface="Roboto" panose="02000000000000000000"/>
                <a:sym typeface="Roboto" panose="02000000000000000000"/>
              </a:defRPr>
            </a:lvl3pPr>
            <a:lvl4pPr marL="1828800" marR="0" lvl="3" indent="-228600" algn="l" rtl="0">
              <a:lnSpc>
                <a:spcPct val="100000"/>
              </a:lnSpc>
              <a:spcBef>
                <a:spcPts val="200"/>
              </a:spcBef>
              <a:spcAft>
                <a:spcPts val="0"/>
              </a:spcAft>
              <a:buClr>
                <a:srgbClr val="6F6F6E"/>
              </a:buClr>
              <a:buSzPts val="1400"/>
              <a:buFont typeface="Roboto" panose="02000000000000000000"/>
              <a:buNone/>
              <a:defRPr sz="1200" b="0" i="0" u="none" strike="noStrike" cap="none">
                <a:solidFill>
                  <a:srgbClr val="6F6F6E"/>
                </a:solidFill>
                <a:latin typeface="Roboto" panose="02000000000000000000"/>
                <a:ea typeface="Roboto" panose="02000000000000000000"/>
                <a:cs typeface="Roboto" panose="02000000000000000000"/>
                <a:sym typeface="Roboto" panose="02000000000000000000"/>
              </a:defRPr>
            </a:lvl4pPr>
            <a:lvl5pPr marL="2286000" marR="0" lvl="4" indent="-228600" algn="l" rtl="0">
              <a:lnSpc>
                <a:spcPct val="100000"/>
              </a:lnSpc>
              <a:spcBef>
                <a:spcPts val="200"/>
              </a:spcBef>
              <a:spcAft>
                <a:spcPts val="0"/>
              </a:spcAft>
              <a:buClr>
                <a:srgbClr val="6F6F6E"/>
              </a:buClr>
              <a:buSzPts val="1400"/>
              <a:buFont typeface="Roboto" panose="02000000000000000000"/>
              <a:buNone/>
              <a:defRPr sz="1200" b="0" i="0" u="none" strike="noStrike" cap="none">
                <a:solidFill>
                  <a:srgbClr val="6F6F6E"/>
                </a:solidFill>
                <a:latin typeface="Roboto" panose="02000000000000000000"/>
                <a:ea typeface="Roboto" panose="02000000000000000000"/>
                <a:cs typeface="Roboto" panose="02000000000000000000"/>
                <a:sym typeface="Roboto" panose="02000000000000000000"/>
              </a:defRPr>
            </a:lvl5pPr>
            <a:lvl6pPr marL="2743200" marR="0" lvl="5"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6pPr>
            <a:lvl7pPr marL="3200400" marR="0" lvl="6"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7pPr>
            <a:lvl8pPr marL="3657600" marR="0" lvl="7"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8pPr>
            <a:lvl9pPr marL="4114800" marR="0" lvl="8"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9pPr>
          </a:lstStyle>
          <a:p/>
        </p:txBody>
      </p:sp>
      <p:sp>
        <p:nvSpPr>
          <p:cNvPr id="43" name="Google Shape;43;p3"/>
          <p:cNvSpPr/>
          <p:nvPr/>
        </p:nvSpPr>
        <p:spPr>
          <a:xfrm>
            <a:off x="716479" y="634125"/>
            <a:ext cx="465000" cy="0"/>
          </a:xfrm>
          <a:custGeom>
            <a:avLst/>
            <a:gdLst/>
            <a:ahLst/>
            <a:cxnLst/>
            <a:rect l="l" t="t" r="r" b="b"/>
            <a:pathLst>
              <a:path w="120000" h="120000" extrusionOk="0">
                <a:moveTo>
                  <a:pt x="0" y="0"/>
                </a:moveTo>
                <a:lnTo>
                  <a:pt x="119915" y="0"/>
                </a:lnTo>
              </a:path>
            </a:pathLst>
          </a:custGeom>
          <a:noFill/>
          <a:ln w="254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4" name="Google Shape;44;p3"/>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45" name="Shape 45"/>
        <p:cNvGrpSpPr/>
        <p:nvPr/>
      </p:nvGrpSpPr>
      <p:grpSpPr>
        <a:xfrm>
          <a:off x="0" y="0"/>
          <a:ext cx="0" cy="0"/>
          <a:chOff x="0" y="0"/>
          <a:chExt cx="0" cy="0"/>
        </a:xfrm>
      </p:grpSpPr>
      <p:sp>
        <p:nvSpPr>
          <p:cNvPr id="46" name="Google Shape;46;p4"/>
          <p:cNvSpPr/>
          <p:nvPr/>
        </p:nvSpPr>
        <p:spPr>
          <a:xfrm>
            <a:off x="716479" y="634125"/>
            <a:ext cx="465000" cy="0"/>
          </a:xfrm>
          <a:custGeom>
            <a:avLst/>
            <a:gdLst/>
            <a:ahLst/>
            <a:cxnLst/>
            <a:rect l="l" t="t" r="r" b="b"/>
            <a:pathLst>
              <a:path w="120000" h="120000" extrusionOk="0">
                <a:moveTo>
                  <a:pt x="0" y="0"/>
                </a:moveTo>
                <a:lnTo>
                  <a:pt x="119915" y="0"/>
                </a:lnTo>
              </a:path>
            </a:pathLst>
          </a:custGeom>
          <a:noFill/>
          <a:ln w="254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7" name="Google Shape;47;p4"/>
          <p:cNvSpPr txBox="1"/>
          <p:nvPr>
            <p:ph type="title"/>
          </p:nvPr>
        </p:nvSpPr>
        <p:spPr>
          <a:xfrm>
            <a:off x="620060" y="79343"/>
            <a:ext cx="6526800" cy="856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2500" b="0"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p:txBody>
      </p:sp>
      <p:sp>
        <p:nvSpPr>
          <p:cNvPr id="48" name="Google Shape;48;p4"/>
          <p:cNvSpPr txBox="1"/>
          <p:nvPr>
            <p:ph type="body" idx="1"/>
          </p:nvPr>
        </p:nvSpPr>
        <p:spPr>
          <a:xfrm>
            <a:off x="611560" y="1102875"/>
            <a:ext cx="8064821" cy="281969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575756"/>
              </a:buClr>
              <a:buSzPts val="1400"/>
              <a:buFont typeface="Roboto" panose="02000000000000000000"/>
              <a:buNone/>
              <a:defRPr sz="1500" b="0" i="0" u="none" strike="noStrike" cap="none">
                <a:solidFill>
                  <a:srgbClr val="575756"/>
                </a:solidFill>
                <a:latin typeface="Roboto" panose="02000000000000000000"/>
                <a:ea typeface="Roboto" panose="02000000000000000000"/>
                <a:cs typeface="Roboto" panose="02000000000000000000"/>
                <a:sym typeface="Roboto" panose="02000000000000000000"/>
              </a:defRPr>
            </a:lvl1pPr>
            <a:lvl2pPr marL="914400" marR="0" lvl="1" indent="-228600" algn="l" rtl="0">
              <a:lnSpc>
                <a:spcPct val="100000"/>
              </a:lnSpc>
              <a:spcBef>
                <a:spcPts val="900"/>
              </a:spcBef>
              <a:spcAft>
                <a:spcPts val="0"/>
              </a:spcAft>
              <a:buClr>
                <a:srgbClr val="6F6F6E"/>
              </a:buClr>
              <a:buSzPts val="1400"/>
              <a:buFont typeface="Roboto" panose="02000000000000000000"/>
              <a:buNone/>
              <a:defRPr sz="1300" b="0" i="0" u="none" strike="noStrike" cap="none">
                <a:solidFill>
                  <a:srgbClr val="6F6F6E"/>
                </a:solidFill>
                <a:latin typeface="Roboto" panose="02000000000000000000"/>
                <a:ea typeface="Roboto" panose="02000000000000000000"/>
                <a:cs typeface="Roboto" panose="02000000000000000000"/>
                <a:sym typeface="Roboto" panose="02000000000000000000"/>
              </a:defRPr>
            </a:lvl2pPr>
            <a:lvl3pPr marL="1371600" marR="0" lvl="2" indent="-311150" algn="l" rtl="0">
              <a:lnSpc>
                <a:spcPct val="100000"/>
              </a:lnSpc>
              <a:spcBef>
                <a:spcPts val="300"/>
              </a:spcBef>
              <a:spcAft>
                <a:spcPts val="0"/>
              </a:spcAft>
              <a:buClr>
                <a:srgbClr val="6F6F6E"/>
              </a:buClr>
              <a:buSzPts val="1300"/>
              <a:buFont typeface="Roboto" panose="02000000000000000000"/>
              <a:buChar char="■"/>
              <a:defRPr sz="1300" b="1" i="0" u="none" strike="noStrike" cap="none">
                <a:solidFill>
                  <a:srgbClr val="6F6F6E"/>
                </a:solidFill>
                <a:latin typeface="Roboto" panose="02000000000000000000"/>
                <a:ea typeface="Roboto" panose="02000000000000000000"/>
                <a:cs typeface="Roboto" panose="02000000000000000000"/>
                <a:sym typeface="Roboto" panose="02000000000000000000"/>
              </a:defRPr>
            </a:lvl3pPr>
            <a:lvl4pPr marL="1828800" marR="0" lvl="3"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4pPr>
            <a:lvl5pPr marL="2286000" marR="0" lvl="4"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5pPr>
            <a:lvl6pPr marL="2743200" marR="0" lvl="5"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6pPr>
            <a:lvl7pPr marL="3200400" marR="0" lvl="6"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7pPr>
            <a:lvl8pPr marL="3657600" marR="0" lvl="7"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8pPr>
            <a:lvl9pPr marL="4114800" marR="0" lvl="8"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9pPr>
          </a:lstStyle>
          <a:p/>
        </p:txBody>
      </p:sp>
      <p:sp>
        <p:nvSpPr>
          <p:cNvPr id="49" name="Google Shape;49;p4"/>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page">
  <p:cSld name="Picture page">
    <p:spTree>
      <p:nvGrpSpPr>
        <p:cNvPr id="50" name="Shape 50"/>
        <p:cNvGrpSpPr/>
        <p:nvPr/>
      </p:nvGrpSpPr>
      <p:grpSpPr>
        <a:xfrm>
          <a:off x="0" y="0"/>
          <a:ext cx="0" cy="0"/>
          <a:chOff x="0" y="0"/>
          <a:chExt cx="0" cy="0"/>
        </a:xfrm>
      </p:grpSpPr>
      <p:sp>
        <p:nvSpPr>
          <p:cNvPr id="51" name="Google Shape;51;p5"/>
          <p:cNvSpPr/>
          <p:nvPr/>
        </p:nvSpPr>
        <p:spPr>
          <a:xfrm>
            <a:off x="0" y="9"/>
            <a:ext cx="9138000" cy="4337100"/>
          </a:xfrm>
          <a:prstGeom prst="rect">
            <a:avLst/>
          </a:prstGeom>
          <a:blipFill rotWithShape="1">
            <a:blip r:embed="rId2"/>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2" name="Google Shape;52;p5"/>
          <p:cNvSpPr/>
          <p:nvPr/>
        </p:nvSpPr>
        <p:spPr>
          <a:xfrm>
            <a:off x="6208187" y="1419333"/>
            <a:ext cx="2929799" cy="2928900"/>
          </a:xfrm>
          <a:custGeom>
            <a:avLst/>
            <a:gdLst/>
            <a:ahLst/>
            <a:cxnLst/>
            <a:rect l="l" t="t" r="r" b="b"/>
            <a:pathLst>
              <a:path w="120000" h="120000" extrusionOk="0">
                <a:moveTo>
                  <a:pt x="59986" y="0"/>
                </a:moveTo>
                <a:lnTo>
                  <a:pt x="55066" y="198"/>
                </a:lnTo>
                <a:lnTo>
                  <a:pt x="50256" y="785"/>
                </a:lnTo>
                <a:lnTo>
                  <a:pt x="45571" y="1743"/>
                </a:lnTo>
                <a:lnTo>
                  <a:pt x="41026" y="3058"/>
                </a:lnTo>
                <a:lnTo>
                  <a:pt x="36637" y="4715"/>
                </a:lnTo>
                <a:lnTo>
                  <a:pt x="32419" y="6697"/>
                </a:lnTo>
                <a:lnTo>
                  <a:pt x="28388" y="8989"/>
                </a:lnTo>
                <a:lnTo>
                  <a:pt x="24559" y="11576"/>
                </a:lnTo>
                <a:lnTo>
                  <a:pt x="20948" y="14443"/>
                </a:lnTo>
                <a:lnTo>
                  <a:pt x="17570" y="17573"/>
                </a:lnTo>
                <a:lnTo>
                  <a:pt x="14440" y="20952"/>
                </a:lnTo>
                <a:lnTo>
                  <a:pt x="11574" y="24564"/>
                </a:lnTo>
                <a:lnTo>
                  <a:pt x="8987" y="28394"/>
                </a:lnTo>
                <a:lnTo>
                  <a:pt x="6695" y="32426"/>
                </a:lnTo>
                <a:lnTo>
                  <a:pt x="4714" y="36644"/>
                </a:lnTo>
                <a:lnTo>
                  <a:pt x="3058" y="41034"/>
                </a:lnTo>
                <a:lnTo>
                  <a:pt x="1743" y="45579"/>
                </a:lnTo>
                <a:lnTo>
                  <a:pt x="785" y="50265"/>
                </a:lnTo>
                <a:lnTo>
                  <a:pt x="198" y="55076"/>
                </a:lnTo>
                <a:lnTo>
                  <a:pt x="0" y="59997"/>
                </a:lnTo>
                <a:lnTo>
                  <a:pt x="198" y="64917"/>
                </a:lnTo>
                <a:lnTo>
                  <a:pt x="785" y="69729"/>
                </a:lnTo>
                <a:lnTo>
                  <a:pt x="1743" y="74415"/>
                </a:lnTo>
                <a:lnTo>
                  <a:pt x="3058" y="78960"/>
                </a:lnTo>
                <a:lnTo>
                  <a:pt x="4714" y="83350"/>
                </a:lnTo>
                <a:lnTo>
                  <a:pt x="6695" y="87568"/>
                </a:lnTo>
                <a:lnTo>
                  <a:pt x="8987" y="91600"/>
                </a:lnTo>
                <a:lnTo>
                  <a:pt x="11574" y="95430"/>
                </a:lnTo>
                <a:lnTo>
                  <a:pt x="14440" y="99041"/>
                </a:lnTo>
                <a:lnTo>
                  <a:pt x="17570" y="102420"/>
                </a:lnTo>
                <a:lnTo>
                  <a:pt x="20948" y="105551"/>
                </a:lnTo>
                <a:lnTo>
                  <a:pt x="24559" y="108417"/>
                </a:lnTo>
                <a:lnTo>
                  <a:pt x="28388" y="111004"/>
                </a:lnTo>
                <a:lnTo>
                  <a:pt x="32419" y="113296"/>
                </a:lnTo>
                <a:lnTo>
                  <a:pt x="36637" y="115278"/>
                </a:lnTo>
                <a:lnTo>
                  <a:pt x="41026" y="116934"/>
                </a:lnTo>
                <a:lnTo>
                  <a:pt x="45571" y="118249"/>
                </a:lnTo>
                <a:lnTo>
                  <a:pt x="50256" y="119207"/>
                </a:lnTo>
                <a:lnTo>
                  <a:pt x="55066" y="119793"/>
                </a:lnTo>
                <a:lnTo>
                  <a:pt x="59986" y="119992"/>
                </a:lnTo>
                <a:lnTo>
                  <a:pt x="119983" y="119992"/>
                </a:lnTo>
                <a:lnTo>
                  <a:pt x="119984" y="59997"/>
                </a:lnTo>
                <a:lnTo>
                  <a:pt x="119785" y="55076"/>
                </a:lnTo>
                <a:lnTo>
                  <a:pt x="119199" y="50265"/>
                </a:lnTo>
                <a:lnTo>
                  <a:pt x="118240" y="45579"/>
                </a:lnTo>
                <a:lnTo>
                  <a:pt x="116925" y="41034"/>
                </a:lnTo>
                <a:lnTo>
                  <a:pt x="115269" y="36644"/>
                </a:lnTo>
                <a:lnTo>
                  <a:pt x="113288" y="32426"/>
                </a:lnTo>
                <a:lnTo>
                  <a:pt x="110996" y="28394"/>
                </a:lnTo>
                <a:lnTo>
                  <a:pt x="108409" y="24564"/>
                </a:lnTo>
                <a:lnTo>
                  <a:pt x="105542" y="20952"/>
                </a:lnTo>
                <a:lnTo>
                  <a:pt x="102412" y="17573"/>
                </a:lnTo>
                <a:lnTo>
                  <a:pt x="99033" y="14443"/>
                </a:lnTo>
                <a:lnTo>
                  <a:pt x="95421" y="11576"/>
                </a:lnTo>
                <a:lnTo>
                  <a:pt x="91592" y="8989"/>
                </a:lnTo>
                <a:lnTo>
                  <a:pt x="87560" y="6697"/>
                </a:lnTo>
                <a:lnTo>
                  <a:pt x="83341" y="4715"/>
                </a:lnTo>
                <a:lnTo>
                  <a:pt x="78951" y="3058"/>
                </a:lnTo>
                <a:lnTo>
                  <a:pt x="74405" y="1743"/>
                </a:lnTo>
                <a:lnTo>
                  <a:pt x="69718" y="785"/>
                </a:lnTo>
                <a:lnTo>
                  <a:pt x="64907" y="198"/>
                </a:lnTo>
                <a:lnTo>
                  <a:pt x="5998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3" name="Google Shape;53;p5"/>
          <p:cNvSpPr/>
          <p:nvPr/>
        </p:nvSpPr>
        <p:spPr>
          <a:xfrm>
            <a:off x="6776207" y="3487030"/>
            <a:ext cx="465000" cy="0"/>
          </a:xfrm>
          <a:custGeom>
            <a:avLst/>
            <a:gdLst/>
            <a:ahLst/>
            <a:cxnLst/>
            <a:rect l="l" t="t" r="r" b="b"/>
            <a:pathLst>
              <a:path w="120000" h="120000" extrusionOk="0">
                <a:moveTo>
                  <a:pt x="0" y="0"/>
                </a:moveTo>
                <a:lnTo>
                  <a:pt x="119915" y="0"/>
                </a:lnTo>
              </a:path>
            </a:pathLst>
          </a:custGeom>
          <a:noFill/>
          <a:ln w="254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4" name="Google Shape;54;p5"/>
          <p:cNvSpPr txBox="1"/>
          <p:nvPr>
            <p:ph type="title"/>
          </p:nvPr>
        </p:nvSpPr>
        <p:spPr>
          <a:xfrm>
            <a:off x="6668614" y="2201291"/>
            <a:ext cx="2376300" cy="123869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2600" b="0"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5" name="Google Shape;55;p5"/>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page 1">
  <p:cSld name="Chapter page 1">
    <p:spTree>
      <p:nvGrpSpPr>
        <p:cNvPr id="56" name="Shape 56"/>
        <p:cNvGrpSpPr/>
        <p:nvPr/>
      </p:nvGrpSpPr>
      <p:grpSpPr>
        <a:xfrm>
          <a:off x="0" y="0"/>
          <a:ext cx="0" cy="0"/>
          <a:chOff x="0" y="0"/>
          <a:chExt cx="0" cy="0"/>
        </a:xfrm>
      </p:grpSpPr>
      <p:sp>
        <p:nvSpPr>
          <p:cNvPr id="57" name="Google Shape;57;p6"/>
          <p:cNvSpPr/>
          <p:nvPr/>
        </p:nvSpPr>
        <p:spPr>
          <a:xfrm>
            <a:off x="0" y="0"/>
            <a:ext cx="9144000" cy="44438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58" name="Google Shape;58;p6" descr="chapitre1.png"/>
          <p:cNvPicPr preferRelativeResize="0"/>
          <p:nvPr/>
        </p:nvPicPr>
        <p:blipFill rotWithShape="1">
          <a:blip r:embed="rId2"/>
          <a:srcRect l="239" t="417"/>
          <a:stretch>
            <a:fillRect/>
          </a:stretch>
        </p:blipFill>
        <p:spPr>
          <a:xfrm>
            <a:off x="0" y="0"/>
            <a:ext cx="9151499" cy="4515900"/>
          </a:xfrm>
          <a:prstGeom prst="rect">
            <a:avLst/>
          </a:prstGeom>
          <a:noFill/>
          <a:ln>
            <a:noFill/>
          </a:ln>
        </p:spPr>
      </p:pic>
      <p:sp>
        <p:nvSpPr>
          <p:cNvPr id="59" name="Google Shape;59;p6"/>
          <p:cNvSpPr txBox="1"/>
          <p:nvPr>
            <p:ph type="title"/>
          </p:nvPr>
        </p:nvSpPr>
        <p:spPr>
          <a:xfrm>
            <a:off x="2625500" y="485720"/>
            <a:ext cx="1876497" cy="123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Roboto" panose="02000000000000000000"/>
              <a:buNone/>
              <a:defRPr sz="9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60" name="Google Shape;60;p6"/>
          <p:cNvSpPr txBox="1"/>
          <p:nvPr>
            <p:ph type="subTitle" idx="1"/>
          </p:nvPr>
        </p:nvSpPr>
        <p:spPr>
          <a:xfrm>
            <a:off x="2568350" y="1495820"/>
            <a:ext cx="3024299" cy="194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400"/>
              <a:buFont typeface="Roboto" panose="02000000000000000000"/>
              <a:buNone/>
              <a:defRPr sz="26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61" name="Google Shape;61;p6"/>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page 2">
  <p:cSld name="Chapter page 2">
    <p:spTree>
      <p:nvGrpSpPr>
        <p:cNvPr id="62" name="Shape 62"/>
        <p:cNvGrpSpPr/>
        <p:nvPr/>
      </p:nvGrpSpPr>
      <p:grpSpPr>
        <a:xfrm>
          <a:off x="0" y="0"/>
          <a:ext cx="0" cy="0"/>
          <a:chOff x="0" y="0"/>
          <a:chExt cx="0" cy="0"/>
        </a:xfrm>
      </p:grpSpPr>
      <p:sp>
        <p:nvSpPr>
          <p:cNvPr id="63" name="Google Shape;63;p7"/>
          <p:cNvSpPr/>
          <p:nvPr/>
        </p:nvSpPr>
        <p:spPr>
          <a:xfrm>
            <a:off x="0" y="0"/>
            <a:ext cx="9144000" cy="4443898"/>
          </a:xfrm>
          <a:prstGeom prst="rect">
            <a:avLst/>
          </a:prstGeom>
          <a:solidFill>
            <a:srgbClr val="55C2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64" name="Google Shape;64;p7" descr="chapitre1.png"/>
          <p:cNvPicPr preferRelativeResize="0"/>
          <p:nvPr/>
        </p:nvPicPr>
        <p:blipFill rotWithShape="1">
          <a:blip r:embed="rId2"/>
          <a:srcRect l="239" t="417"/>
          <a:stretch>
            <a:fillRect/>
          </a:stretch>
        </p:blipFill>
        <p:spPr>
          <a:xfrm>
            <a:off x="0" y="0"/>
            <a:ext cx="9151499" cy="4515900"/>
          </a:xfrm>
          <a:prstGeom prst="rect">
            <a:avLst/>
          </a:prstGeom>
          <a:noFill/>
          <a:ln>
            <a:noFill/>
          </a:ln>
        </p:spPr>
      </p:pic>
      <p:sp>
        <p:nvSpPr>
          <p:cNvPr id="65" name="Google Shape;65;p7"/>
          <p:cNvSpPr txBox="1"/>
          <p:nvPr>
            <p:ph type="title"/>
          </p:nvPr>
        </p:nvSpPr>
        <p:spPr>
          <a:xfrm>
            <a:off x="2625500" y="485720"/>
            <a:ext cx="1876497" cy="123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Roboto" panose="02000000000000000000"/>
              <a:buNone/>
              <a:defRPr sz="9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66" name="Google Shape;66;p7"/>
          <p:cNvSpPr txBox="1"/>
          <p:nvPr>
            <p:ph type="subTitle" idx="1"/>
          </p:nvPr>
        </p:nvSpPr>
        <p:spPr>
          <a:xfrm>
            <a:off x="2568350" y="1495820"/>
            <a:ext cx="3024299" cy="194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400"/>
              <a:buFont typeface="Roboto" panose="02000000000000000000"/>
              <a:buNone/>
              <a:defRPr sz="26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67" name="Google Shape;67;p7"/>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pter page 3">
  <p:cSld name="Chapter page 3">
    <p:spTree>
      <p:nvGrpSpPr>
        <p:cNvPr id="68" name="Shape 68"/>
        <p:cNvGrpSpPr/>
        <p:nvPr/>
      </p:nvGrpSpPr>
      <p:grpSpPr>
        <a:xfrm>
          <a:off x="0" y="0"/>
          <a:ext cx="0" cy="0"/>
          <a:chOff x="0" y="0"/>
          <a:chExt cx="0" cy="0"/>
        </a:xfrm>
      </p:grpSpPr>
      <p:sp>
        <p:nvSpPr>
          <p:cNvPr id="69" name="Google Shape;69;p8"/>
          <p:cNvSpPr/>
          <p:nvPr/>
        </p:nvSpPr>
        <p:spPr>
          <a:xfrm>
            <a:off x="0" y="0"/>
            <a:ext cx="9144000" cy="4443898"/>
          </a:xfrm>
          <a:prstGeom prst="rect">
            <a:avLst/>
          </a:prstGeom>
          <a:solidFill>
            <a:srgbClr val="183B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70" name="Google Shape;70;p8" descr="chapitre1.png"/>
          <p:cNvPicPr preferRelativeResize="0"/>
          <p:nvPr/>
        </p:nvPicPr>
        <p:blipFill rotWithShape="1">
          <a:blip r:embed="rId2"/>
          <a:srcRect l="239" t="417"/>
          <a:stretch>
            <a:fillRect/>
          </a:stretch>
        </p:blipFill>
        <p:spPr>
          <a:xfrm>
            <a:off x="0" y="0"/>
            <a:ext cx="9151499" cy="4515900"/>
          </a:xfrm>
          <a:prstGeom prst="rect">
            <a:avLst/>
          </a:prstGeom>
          <a:noFill/>
          <a:ln>
            <a:noFill/>
          </a:ln>
        </p:spPr>
      </p:pic>
      <p:sp>
        <p:nvSpPr>
          <p:cNvPr id="71" name="Google Shape;71;p8"/>
          <p:cNvSpPr txBox="1"/>
          <p:nvPr>
            <p:ph type="title"/>
          </p:nvPr>
        </p:nvSpPr>
        <p:spPr>
          <a:xfrm>
            <a:off x="2625500" y="485720"/>
            <a:ext cx="1876497" cy="123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Roboto" panose="02000000000000000000"/>
              <a:buNone/>
              <a:defRPr sz="90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2" name="Google Shape;72;p8"/>
          <p:cNvSpPr txBox="1"/>
          <p:nvPr>
            <p:ph type="subTitle" idx="1"/>
          </p:nvPr>
        </p:nvSpPr>
        <p:spPr>
          <a:xfrm>
            <a:off x="2568350" y="1495820"/>
            <a:ext cx="3024299" cy="194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400"/>
              <a:buFont typeface="Roboto" panose="02000000000000000000"/>
              <a:buNone/>
              <a:defRPr sz="2600" b="0" i="0" u="none" strike="noStrike" cap="none">
                <a:solidFill>
                  <a:schemeClr val="lt1"/>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3" name="Google Shape;73;p8"/>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mp; picture 1">
  <p:cSld name="Text &amp; picture 1">
    <p:spTree>
      <p:nvGrpSpPr>
        <p:cNvPr id="74" name="Shape 74"/>
        <p:cNvGrpSpPr/>
        <p:nvPr/>
      </p:nvGrpSpPr>
      <p:grpSpPr>
        <a:xfrm>
          <a:off x="0" y="0"/>
          <a:ext cx="0" cy="0"/>
          <a:chOff x="0" y="0"/>
          <a:chExt cx="0" cy="0"/>
        </a:xfrm>
      </p:grpSpPr>
      <p:sp>
        <p:nvSpPr>
          <p:cNvPr id="75" name="Google Shape;75;p9"/>
          <p:cNvSpPr txBox="1"/>
          <p:nvPr>
            <p:ph type="title"/>
          </p:nvPr>
        </p:nvSpPr>
        <p:spPr>
          <a:xfrm>
            <a:off x="620066" y="79343"/>
            <a:ext cx="4700400" cy="856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2500" b="0"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p:txBody>
      </p:sp>
      <p:sp>
        <p:nvSpPr>
          <p:cNvPr id="76" name="Google Shape;76;p9"/>
          <p:cNvSpPr txBox="1"/>
          <p:nvPr>
            <p:ph type="body" idx="1"/>
          </p:nvPr>
        </p:nvSpPr>
        <p:spPr>
          <a:xfrm>
            <a:off x="495650" y="1102875"/>
            <a:ext cx="5171700" cy="3081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00"/>
              </a:spcBef>
              <a:spcAft>
                <a:spcPts val="0"/>
              </a:spcAft>
              <a:buClr>
                <a:srgbClr val="375F9B"/>
              </a:buClr>
              <a:buSzPts val="1400"/>
              <a:buFont typeface="Roboto" panose="02000000000000000000"/>
              <a:buNone/>
              <a:defRPr sz="1500" b="1"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L="914400" marR="0" lvl="1" indent="-228600" algn="l" rtl="0">
              <a:lnSpc>
                <a:spcPct val="100000"/>
              </a:lnSpc>
              <a:spcBef>
                <a:spcPts val="300"/>
              </a:spcBef>
              <a:spcAft>
                <a:spcPts val="0"/>
              </a:spcAft>
              <a:buClr>
                <a:srgbClr val="6F6F6E"/>
              </a:buClr>
              <a:buSzPts val="1400"/>
              <a:buFont typeface="Roboto" panose="02000000000000000000"/>
              <a:buNone/>
              <a:defRPr sz="1300" b="0" i="0" u="none" strike="noStrike" cap="none">
                <a:solidFill>
                  <a:srgbClr val="6F6F6E"/>
                </a:solidFill>
                <a:latin typeface="Roboto" panose="02000000000000000000"/>
                <a:ea typeface="Roboto" panose="02000000000000000000"/>
                <a:cs typeface="Roboto" panose="02000000000000000000"/>
                <a:sym typeface="Roboto" panose="02000000000000000000"/>
              </a:defRPr>
            </a:lvl2pPr>
            <a:lvl3pPr marL="1371600" marR="0" lvl="2" indent="-228600" algn="l" rtl="0">
              <a:lnSpc>
                <a:spcPct val="100000"/>
              </a:lnSpc>
              <a:spcBef>
                <a:spcPts val="300"/>
              </a:spcBef>
              <a:spcAft>
                <a:spcPts val="0"/>
              </a:spcAft>
              <a:buClr>
                <a:srgbClr val="6F6F6E"/>
              </a:buClr>
              <a:buSzPts val="1400"/>
              <a:buFont typeface="Roboto" panose="02000000000000000000"/>
              <a:buNone/>
              <a:defRPr sz="1200" b="0" i="0" u="none" strike="noStrike" cap="none">
                <a:solidFill>
                  <a:srgbClr val="6F6F6E"/>
                </a:solidFill>
                <a:latin typeface="Roboto" panose="02000000000000000000"/>
                <a:ea typeface="Roboto" panose="02000000000000000000"/>
                <a:cs typeface="Roboto" panose="02000000000000000000"/>
                <a:sym typeface="Roboto" panose="02000000000000000000"/>
              </a:defRPr>
            </a:lvl3pPr>
            <a:lvl4pPr marL="1828800" marR="0" lvl="3" indent="-228600" algn="l" rtl="0">
              <a:lnSpc>
                <a:spcPct val="100000"/>
              </a:lnSpc>
              <a:spcBef>
                <a:spcPts val="200"/>
              </a:spcBef>
              <a:spcAft>
                <a:spcPts val="0"/>
              </a:spcAft>
              <a:buClr>
                <a:srgbClr val="6F6F6E"/>
              </a:buClr>
              <a:buSzPts val="1400"/>
              <a:buFont typeface="Roboto" panose="02000000000000000000"/>
              <a:buNone/>
              <a:defRPr sz="1200" b="0" i="0" u="none" strike="noStrike" cap="none">
                <a:solidFill>
                  <a:srgbClr val="6F6F6E"/>
                </a:solidFill>
                <a:latin typeface="Roboto" panose="02000000000000000000"/>
                <a:ea typeface="Roboto" panose="02000000000000000000"/>
                <a:cs typeface="Roboto" panose="02000000000000000000"/>
                <a:sym typeface="Roboto" panose="02000000000000000000"/>
              </a:defRPr>
            </a:lvl4pPr>
            <a:lvl5pPr marL="2286000" marR="0" lvl="4" indent="-228600" algn="l" rtl="0">
              <a:lnSpc>
                <a:spcPct val="100000"/>
              </a:lnSpc>
              <a:spcBef>
                <a:spcPts val="200"/>
              </a:spcBef>
              <a:spcAft>
                <a:spcPts val="0"/>
              </a:spcAft>
              <a:buClr>
                <a:srgbClr val="6F6F6E"/>
              </a:buClr>
              <a:buSzPts val="1400"/>
              <a:buFont typeface="Roboto" panose="02000000000000000000"/>
              <a:buNone/>
              <a:defRPr sz="1200" b="0" i="0" u="none" strike="noStrike" cap="none">
                <a:solidFill>
                  <a:srgbClr val="6F6F6E"/>
                </a:solidFill>
                <a:latin typeface="Roboto" panose="02000000000000000000"/>
                <a:ea typeface="Roboto" panose="02000000000000000000"/>
                <a:cs typeface="Roboto" panose="02000000000000000000"/>
                <a:sym typeface="Roboto" panose="02000000000000000000"/>
              </a:defRPr>
            </a:lvl5pPr>
            <a:lvl6pPr marL="2743200" marR="0" lvl="5"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6pPr>
            <a:lvl7pPr marL="3200400" marR="0" lvl="6"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7pPr>
            <a:lvl8pPr marL="3657600" marR="0" lvl="7"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8pPr>
            <a:lvl9pPr marL="4114800" marR="0" lvl="8" indent="-228600" algn="l" rtl="0">
              <a:lnSpc>
                <a:spcPct val="100000"/>
              </a:lnSpc>
              <a:spcBef>
                <a:spcPts val="20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9pPr>
          </a:lstStyle>
          <a:p/>
        </p:txBody>
      </p:sp>
      <p:sp>
        <p:nvSpPr>
          <p:cNvPr id="77" name="Google Shape;77;p9"/>
          <p:cNvSpPr/>
          <p:nvPr/>
        </p:nvSpPr>
        <p:spPr>
          <a:xfrm>
            <a:off x="716479" y="1015125"/>
            <a:ext cx="465000" cy="0"/>
          </a:xfrm>
          <a:custGeom>
            <a:avLst/>
            <a:gdLst/>
            <a:ahLst/>
            <a:cxnLst/>
            <a:rect l="l" t="t" r="r" b="b"/>
            <a:pathLst>
              <a:path w="120000" h="120000" extrusionOk="0">
                <a:moveTo>
                  <a:pt x="0" y="0"/>
                </a:moveTo>
                <a:lnTo>
                  <a:pt x="119915" y="0"/>
                </a:lnTo>
              </a:path>
            </a:pathLst>
          </a:custGeom>
          <a:noFill/>
          <a:ln w="254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 name="Google Shape;78;p9"/>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
        <p:nvSpPr>
          <p:cNvPr id="79" name="Google Shape;79;p9"/>
          <p:cNvSpPr/>
          <p:nvPr/>
        </p:nvSpPr>
        <p:spPr>
          <a:xfrm>
            <a:off x="5753475" y="2"/>
            <a:ext cx="3405600" cy="4337100"/>
          </a:xfrm>
          <a:prstGeom prst="rect">
            <a:avLst/>
          </a:prstGeom>
          <a:solidFill>
            <a:srgbClr val="D3D5D5"/>
          </a:solidFill>
          <a:ln>
            <a:noFill/>
          </a:ln>
        </p:spPr>
        <p:txBody>
          <a:bodyPr spcFirstLastPara="1" wrap="square" lIns="78700" tIns="78700" rIns="78700" bIns="78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0" name="Google Shape;80;p9"/>
          <p:cNvSpPr txBox="1"/>
          <p:nvPr/>
        </p:nvSpPr>
        <p:spPr>
          <a:xfrm>
            <a:off x="6482187" y="1296991"/>
            <a:ext cx="1948199" cy="1068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207000"/>
              </a:lnSpc>
              <a:spcBef>
                <a:spcPts val="0"/>
              </a:spcBef>
              <a:spcAft>
                <a:spcPts val="0"/>
              </a:spcAft>
              <a:buClr>
                <a:srgbClr val="55555A"/>
              </a:buClr>
              <a:buSzPts val="1200"/>
              <a:buFont typeface="Arial" panose="020B0604020202020204"/>
              <a:buNone/>
            </a:pPr>
            <a:r>
              <a:rPr lang="zh-CN" sz="1200" b="0" i="0" u="none" strike="noStrike" cap="none">
                <a:solidFill>
                  <a:srgbClr val="55555A"/>
                </a:solidFill>
                <a:latin typeface="Arial" panose="020B0604020202020204"/>
                <a:ea typeface="Arial" panose="020B0604020202020204"/>
                <a:cs typeface="Arial" panose="020B0604020202020204"/>
                <a:sym typeface="Arial" panose="020B0604020202020204"/>
              </a:rPr>
              <a:t>The picture to be inserted must be sized to fit the grey area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mp; picture 2 ">
  <p:cSld name="Text &amp; picture 2 ">
    <p:spTree>
      <p:nvGrpSpPr>
        <p:cNvPr id="81" name="Shape 81"/>
        <p:cNvGrpSpPr/>
        <p:nvPr/>
      </p:nvGrpSpPr>
      <p:grpSpPr>
        <a:xfrm>
          <a:off x="0" y="0"/>
          <a:ext cx="0" cy="0"/>
          <a:chOff x="0" y="0"/>
          <a:chExt cx="0" cy="0"/>
        </a:xfrm>
      </p:grpSpPr>
      <p:sp>
        <p:nvSpPr>
          <p:cNvPr id="82" name="Google Shape;82;p10"/>
          <p:cNvSpPr/>
          <p:nvPr/>
        </p:nvSpPr>
        <p:spPr>
          <a:xfrm>
            <a:off x="-8112" y="2"/>
            <a:ext cx="3405600" cy="4337100"/>
          </a:xfrm>
          <a:prstGeom prst="rect">
            <a:avLst/>
          </a:prstGeom>
          <a:solidFill>
            <a:srgbClr val="D3D5D5"/>
          </a:solidFill>
          <a:ln>
            <a:noFill/>
          </a:ln>
        </p:spPr>
        <p:txBody>
          <a:bodyPr spcFirstLastPara="1" wrap="square" lIns="78700" tIns="78700" rIns="78700" bIns="78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 name="Google Shape;83;p10"/>
          <p:cNvSpPr txBox="1"/>
          <p:nvPr/>
        </p:nvSpPr>
        <p:spPr>
          <a:xfrm>
            <a:off x="720597" y="1296991"/>
            <a:ext cx="1948198" cy="1068597"/>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rgbClr val="000000"/>
              </a:buClr>
              <a:buSzPts val="1200"/>
              <a:buFont typeface="Arial" panose="020B0604020202020204"/>
              <a:buNone/>
            </a:pP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207000"/>
              </a:lnSpc>
              <a:spcBef>
                <a:spcPts val="0"/>
              </a:spcBef>
              <a:spcAft>
                <a:spcPts val="0"/>
              </a:spcAft>
              <a:buClr>
                <a:srgbClr val="55555A"/>
              </a:buClr>
              <a:buSzPts val="1200"/>
              <a:buFont typeface="Arial" panose="020B0604020202020204"/>
              <a:buNone/>
            </a:pPr>
            <a:r>
              <a:rPr lang="zh-CN" sz="1200" b="0" i="0" u="none" strike="noStrike" cap="none">
                <a:solidFill>
                  <a:srgbClr val="55555A"/>
                </a:solidFill>
                <a:latin typeface="Arial" panose="020B0604020202020204"/>
                <a:ea typeface="Arial" panose="020B0604020202020204"/>
                <a:cs typeface="Arial" panose="020B0604020202020204"/>
                <a:sym typeface="Arial" panose="020B0604020202020204"/>
              </a:rPr>
              <a:t>The picture to be inserted must be sized to fit the grey area</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4" name="Google Shape;84;p10"/>
          <p:cNvSpPr txBox="1"/>
          <p:nvPr>
            <p:ph type="title"/>
          </p:nvPr>
        </p:nvSpPr>
        <p:spPr>
          <a:xfrm>
            <a:off x="3649448" y="79343"/>
            <a:ext cx="4438499" cy="856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75F9B"/>
              </a:buClr>
              <a:buSzPts val="1400"/>
              <a:buFont typeface="Roboto" panose="02000000000000000000"/>
              <a:buNone/>
              <a:defRPr sz="2500" b="0"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R="0" lvl="1"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lt1"/>
              </a:buClr>
              <a:buSzPts val="1400"/>
              <a:buFont typeface="Arial" panose="020B0604020202020204"/>
              <a:buNone/>
              <a:defRPr sz="2200" b="0" i="0" u="none" strike="noStrike" cap="none">
                <a:solidFill>
                  <a:schemeClr val="lt1"/>
                </a:solidFill>
                <a:latin typeface="Arial" panose="020B0604020202020204"/>
                <a:ea typeface="Arial" panose="020B0604020202020204"/>
                <a:cs typeface="Arial" panose="020B0604020202020204"/>
                <a:sym typeface="Arial" panose="020B0604020202020204"/>
              </a:defRPr>
            </a:lvl9pPr>
          </a:lstStyle>
          <a:p/>
        </p:txBody>
      </p:sp>
      <p:sp>
        <p:nvSpPr>
          <p:cNvPr id="85" name="Google Shape;85;p10"/>
          <p:cNvSpPr/>
          <p:nvPr/>
        </p:nvSpPr>
        <p:spPr>
          <a:xfrm>
            <a:off x="3764478" y="634125"/>
            <a:ext cx="465000" cy="0"/>
          </a:xfrm>
          <a:custGeom>
            <a:avLst/>
            <a:gdLst/>
            <a:ahLst/>
            <a:cxnLst/>
            <a:rect l="l" t="t" r="r" b="b"/>
            <a:pathLst>
              <a:path w="120000" h="120000" extrusionOk="0">
                <a:moveTo>
                  <a:pt x="0" y="0"/>
                </a:moveTo>
                <a:lnTo>
                  <a:pt x="119915" y="0"/>
                </a:lnTo>
              </a:path>
            </a:pathLst>
          </a:custGeom>
          <a:noFill/>
          <a:ln w="254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 name="Google Shape;86;p10"/>
          <p:cNvSpPr txBox="1"/>
          <p:nvPr>
            <p:ph type="body" idx="1"/>
          </p:nvPr>
        </p:nvSpPr>
        <p:spPr>
          <a:xfrm>
            <a:off x="3649450" y="1178400"/>
            <a:ext cx="5208598" cy="3158699"/>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00000"/>
              </a:lnSpc>
              <a:spcBef>
                <a:spcPts val="0"/>
              </a:spcBef>
              <a:spcAft>
                <a:spcPts val="0"/>
              </a:spcAft>
              <a:buClr>
                <a:srgbClr val="375F9B"/>
              </a:buClr>
              <a:buSzPts val="1500"/>
              <a:buFont typeface="Roboto" panose="02000000000000000000"/>
              <a:buChar char="●"/>
              <a:defRPr sz="1500" b="1" i="0" u="none" strike="noStrike" cap="none">
                <a:solidFill>
                  <a:srgbClr val="375F9B"/>
                </a:solidFill>
                <a:latin typeface="Roboto" panose="02000000000000000000"/>
                <a:ea typeface="Roboto" panose="02000000000000000000"/>
                <a:cs typeface="Roboto" panose="02000000000000000000"/>
                <a:sym typeface="Roboto" panose="02000000000000000000"/>
              </a:defRPr>
            </a:lvl1pPr>
            <a:lvl2pPr marL="914400" marR="0" lvl="1" indent="-228600" algn="l" rtl="0">
              <a:lnSpc>
                <a:spcPct val="100000"/>
              </a:lnSpc>
              <a:spcBef>
                <a:spcPts val="0"/>
              </a:spcBef>
              <a:spcAft>
                <a:spcPts val="0"/>
              </a:spcAft>
              <a:buClr>
                <a:schemeClr val="accent2"/>
              </a:buClr>
              <a:buSzPts val="1400"/>
              <a:buFont typeface="Roboto" panose="02000000000000000000"/>
              <a:buNone/>
              <a:defRPr sz="13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2pPr>
            <a:lvl3pPr marL="1371600" marR="0" lvl="2" indent="-228600" algn="l" rtl="0">
              <a:lnSpc>
                <a:spcPct val="100000"/>
              </a:lnSpc>
              <a:spcBef>
                <a:spcPts val="0"/>
              </a:spcBef>
              <a:spcAft>
                <a:spcPts val="0"/>
              </a:spcAft>
              <a:buClr>
                <a:schemeClr val="accent2"/>
              </a:buClr>
              <a:buSzPts val="1400"/>
              <a:buFont typeface="Roboto" panose="02000000000000000000"/>
              <a:buNone/>
              <a:defRPr sz="12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3pPr>
            <a:lvl4pPr marL="1828800" marR="0" lvl="3" indent="-228600" algn="l" rtl="0">
              <a:lnSpc>
                <a:spcPct val="100000"/>
              </a:lnSpc>
              <a:spcBef>
                <a:spcPts val="0"/>
              </a:spcBef>
              <a:spcAft>
                <a:spcPts val="0"/>
              </a:spcAft>
              <a:buClr>
                <a:schemeClr val="accent2"/>
              </a:buClr>
              <a:buSzPts val="1400"/>
              <a:buFont typeface="Roboto" panose="02000000000000000000"/>
              <a:buNone/>
              <a:defRPr sz="12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4pPr>
            <a:lvl5pPr marL="2286000" marR="0" lvl="4" indent="-228600" algn="l" rtl="0">
              <a:lnSpc>
                <a:spcPct val="100000"/>
              </a:lnSpc>
              <a:spcBef>
                <a:spcPts val="0"/>
              </a:spcBef>
              <a:spcAft>
                <a:spcPts val="0"/>
              </a:spcAft>
              <a:buClr>
                <a:schemeClr val="accent2"/>
              </a:buClr>
              <a:buSzPts val="1400"/>
              <a:buFont typeface="Roboto" panose="02000000000000000000"/>
              <a:buNone/>
              <a:defRPr sz="1200" b="0" i="0" u="none" strike="noStrike" cap="none">
                <a:solidFill>
                  <a:schemeClr val="accent2"/>
                </a:solidFill>
                <a:latin typeface="Roboto" panose="02000000000000000000"/>
                <a:ea typeface="Roboto" panose="02000000000000000000"/>
                <a:cs typeface="Roboto" panose="02000000000000000000"/>
                <a:sym typeface="Roboto" panose="02000000000000000000"/>
              </a:defRPr>
            </a:lvl5pPr>
            <a:lvl6pPr marL="2743200" marR="0" lvl="5" indent="-228600" algn="l" rtl="0">
              <a:lnSpc>
                <a:spcPct val="100000"/>
              </a:lnSpc>
              <a:spcBef>
                <a:spcPts val="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6pPr>
            <a:lvl7pPr marL="3200400" marR="0" lvl="6" indent="-228600" algn="l" rtl="0">
              <a:lnSpc>
                <a:spcPct val="100000"/>
              </a:lnSpc>
              <a:spcBef>
                <a:spcPts val="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7pPr>
            <a:lvl8pPr marL="3657600" marR="0" lvl="7" indent="-228600" algn="l" rtl="0">
              <a:lnSpc>
                <a:spcPct val="100000"/>
              </a:lnSpc>
              <a:spcBef>
                <a:spcPts val="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8pPr>
            <a:lvl9pPr marL="4114800" marR="0" lvl="8" indent="-228600" algn="l" rtl="0">
              <a:lnSpc>
                <a:spcPct val="100000"/>
              </a:lnSpc>
              <a:spcBef>
                <a:spcPts val="0"/>
              </a:spcBef>
              <a:spcAft>
                <a:spcPts val="0"/>
              </a:spcAft>
              <a:buClr>
                <a:srgbClr val="375F9B"/>
              </a:buClr>
              <a:buSzPts val="1400"/>
              <a:buFont typeface="Roboto" panose="02000000000000000000"/>
              <a:buNone/>
              <a:defRPr sz="1200" b="0" i="0" u="none" strike="noStrike" cap="none">
                <a:solidFill>
                  <a:srgbClr val="375F9B"/>
                </a:solidFill>
                <a:latin typeface="Roboto" panose="02000000000000000000"/>
                <a:ea typeface="Roboto" panose="02000000000000000000"/>
                <a:cs typeface="Roboto" panose="02000000000000000000"/>
                <a:sym typeface="Roboto" panose="02000000000000000000"/>
              </a:defRPr>
            </a:lvl9pPr>
          </a:lstStyle>
          <a:p/>
        </p:txBody>
      </p:sp>
      <p:sp>
        <p:nvSpPr>
          <p:cNvPr id="87" name="Google Shape;87;p10"/>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1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1"/>
          <p:cNvSpPr/>
          <p:nvPr userDrawn="1"/>
        </p:nvSpPr>
        <p:spPr>
          <a:xfrm>
            <a:off x="443985" y="4682216"/>
            <a:ext cx="6803998" cy="309600"/>
          </a:xfrm>
          <a:prstGeom prst="rect">
            <a:avLst/>
          </a:prstGeom>
          <a:no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11" name="Google Shape;11;p1"/>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lvl1pPr marL="0" marR="0" lvl="0"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1pPr>
            <a:lvl2pPr marL="0" marR="0" lvl="1"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2pPr>
            <a:lvl3pPr marL="0" marR="0" lvl="2"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3pPr>
            <a:lvl4pPr marL="0" marR="0" lvl="3"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4pPr>
            <a:lvl5pPr marL="0" marR="0" lvl="4"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5pPr>
            <a:lvl6pPr marL="0" marR="0" lvl="5"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6pPr>
            <a:lvl7pPr marL="0" marR="0" lvl="6"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7pPr>
            <a:lvl8pPr marL="0" marR="0" lvl="7"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8pPr>
            <a:lvl9pPr marL="0" marR="0" lvl="8" indent="0" algn="r" rtl="0">
              <a:lnSpc>
                <a:spcPct val="100000"/>
              </a:lnSpc>
              <a:spcBef>
                <a:spcPts val="0"/>
              </a:spcBef>
              <a:spcAft>
                <a:spcPts val="0"/>
              </a:spcAft>
              <a:buClr>
                <a:schemeClr val="dk1"/>
              </a:buClr>
              <a:buSzPts val="900"/>
              <a:buFont typeface="Helvetica Neue" panose="020B0604020202020204"/>
              <a:buNone/>
              <a:defRPr sz="900" b="1" i="0" u="none" strike="noStrike" cap="none">
                <a:solidFill>
                  <a:schemeClr val="dk1"/>
                </a:solidFill>
                <a:latin typeface="Roboto" panose="02000000000000000000"/>
                <a:ea typeface="Roboto" panose="02000000000000000000"/>
                <a:cs typeface="Roboto" panose="02000000000000000000"/>
                <a:sym typeface="Roboto" panose="02000000000000000000"/>
              </a:defRPr>
            </a:lvl9pPr>
          </a:lstStyle>
          <a:p>
            <a:pPr marL="0" lvl="0" indent="0" algn="r" rtl="0">
              <a:spcBef>
                <a:spcPts val="0"/>
              </a:spcBef>
              <a:spcAft>
                <a:spcPts val="0"/>
              </a:spcAft>
              <a:buNone/>
            </a:pPr>
            <a:fld id="{00000000-1234-1234-1234-123412341234}" type="slidenum">
              <a:rPr lang="zh-CN"/>
            </a:fld>
            <a:endParaRPr sz="1400" b="0">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1"/>
          <p:cNvSpPr txBox="1"/>
          <p:nvPr userDrawn="1"/>
        </p:nvSpPr>
        <p:spPr>
          <a:xfrm>
            <a:off x="2465760" y="4577110"/>
            <a:ext cx="40500" cy="951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3760A4"/>
              </a:buClr>
              <a:buSzPts val="600"/>
              <a:buFont typeface="Arial" panose="020B0604020202020204"/>
              <a:buNone/>
            </a:pPr>
            <a:r>
              <a:rPr lang="zh-CN" sz="600" b="0" i="0" u="none" strike="noStrike" cap="none">
                <a:solidFill>
                  <a:srgbClr val="3760A4"/>
                </a:solidFill>
                <a:latin typeface="Roboto" panose="02000000000000000000"/>
                <a:ea typeface="Roboto" panose="02000000000000000000"/>
                <a:cs typeface="Roboto" panose="02000000000000000000"/>
                <a:sym typeface="Roboto" panose="02000000000000000000"/>
              </a:rPr>
              <a:t>I</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1"/>
          <p:cNvSpPr/>
          <p:nvPr userDrawn="1"/>
        </p:nvSpPr>
        <p:spPr>
          <a:xfrm>
            <a:off x="830900" y="4755255"/>
            <a:ext cx="0" cy="179100"/>
          </a:xfrm>
          <a:custGeom>
            <a:avLst/>
            <a:gdLst/>
            <a:ahLst/>
            <a:cxnLst/>
            <a:rect l="l" t="t" r="r" b="b"/>
            <a:pathLst>
              <a:path w="120000" h="120000" extrusionOk="0">
                <a:moveTo>
                  <a:pt x="0" y="0"/>
                </a:moveTo>
                <a:lnTo>
                  <a:pt x="0" y="119671"/>
                </a:lnTo>
              </a:path>
            </a:pathLst>
          </a:custGeom>
          <a:noFill/>
          <a:ln w="127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14" name="Google Shape;14;p1"/>
          <p:cNvSpPr/>
          <p:nvPr userDrawn="1"/>
        </p:nvSpPr>
        <p:spPr>
          <a:xfrm>
            <a:off x="3995935" y="4755255"/>
            <a:ext cx="0" cy="179100"/>
          </a:xfrm>
          <a:custGeom>
            <a:avLst/>
            <a:gdLst/>
            <a:ahLst/>
            <a:cxnLst/>
            <a:rect l="l" t="t" r="r" b="b"/>
            <a:pathLst>
              <a:path w="120000" h="120000" extrusionOk="0">
                <a:moveTo>
                  <a:pt x="0" y="0"/>
                </a:moveTo>
                <a:lnTo>
                  <a:pt x="0" y="119671"/>
                </a:lnTo>
              </a:path>
            </a:pathLst>
          </a:custGeom>
          <a:noFill/>
          <a:ln w="12700" cap="flat" cmpd="sng">
            <a:solidFill>
              <a:srgbClr val="3760A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panose="020B0604020202020204"/>
              <a:buNone/>
            </a:pPr>
            <a:endParaRPr sz="1500" b="0"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15" name="Google Shape;15;p1"/>
          <p:cNvSpPr txBox="1"/>
          <p:nvPr userDrawn="1"/>
        </p:nvSpPr>
        <p:spPr>
          <a:xfrm>
            <a:off x="1030966" y="4699050"/>
            <a:ext cx="2692200" cy="22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760A4"/>
              </a:buClr>
              <a:buSzPts val="850"/>
              <a:buFont typeface="Helvetica Neue" panose="020B0604020202020204"/>
              <a:buNone/>
            </a:pP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Date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3760A4"/>
              </a:buClr>
              <a:buSzPts val="850"/>
              <a:buFont typeface="Helvetica Neue" panose="020B0604020202020204"/>
              <a:buNone/>
            </a:pP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Name &amp; Function      </a:t>
            </a:r>
            <a:r>
              <a:rPr lang="zh-CN" sz="1000" b="0" i="0" u="none" strike="noStrike" cap="none">
                <a:solidFill>
                  <a:srgbClr val="3760A4"/>
                </a:solidFill>
                <a:latin typeface="Roboto" panose="02000000000000000000"/>
                <a:ea typeface="Roboto" panose="02000000000000000000"/>
                <a:cs typeface="Roboto" panose="02000000000000000000"/>
                <a:sym typeface="Roboto" panose="02000000000000000000"/>
              </a:rPr>
              <a:t>•</a:t>
            </a: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      Department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1"/>
          <p:cNvSpPr txBox="1"/>
          <p:nvPr userDrawn="1"/>
        </p:nvSpPr>
        <p:spPr>
          <a:xfrm>
            <a:off x="4095701" y="4698105"/>
            <a:ext cx="3126899" cy="22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760A4"/>
              </a:buClr>
              <a:buSzPts val="850"/>
              <a:buFont typeface="Helvetica Neue" panose="020B0604020202020204"/>
              <a:buNone/>
            </a:pP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Doc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3760A4"/>
              </a:buClr>
              <a:buSzPts val="850"/>
              <a:buFont typeface="Helvetica Neue" panose="020B0604020202020204"/>
              <a:buNone/>
            </a:pP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Title </a:t>
            </a:r>
            <a:r>
              <a:rPr lang="zh-CN" sz="1000" b="0" i="0" u="none" strike="noStrike" cap="none">
                <a:solidFill>
                  <a:srgbClr val="FFFFFF"/>
                </a:solidFill>
                <a:latin typeface="Roboto" panose="02000000000000000000"/>
                <a:ea typeface="Roboto" panose="02000000000000000000"/>
                <a:cs typeface="Roboto" panose="02000000000000000000"/>
                <a:sym typeface="Roboto" panose="02000000000000000000"/>
              </a:rPr>
              <a:t>•</a:t>
            </a:r>
            <a:r>
              <a:rPr lang="zh-CN" sz="850" b="0" i="0" u="none" strike="noStrike" cap="none">
                <a:solidFill>
                  <a:srgbClr val="3760A4"/>
                </a:solidFill>
                <a:latin typeface="Roboto" panose="02000000000000000000"/>
                <a:ea typeface="Roboto" panose="02000000000000000000"/>
                <a:cs typeface="Roboto" panose="02000000000000000000"/>
                <a:sym typeface="Roboto" panose="02000000000000000000"/>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1"/>
          <p:cNvSpPr/>
          <p:nvPr userDrawn="1"/>
        </p:nvSpPr>
        <p:spPr>
          <a:xfrm>
            <a:off x="352651" y="4530175"/>
            <a:ext cx="1991700" cy="165600"/>
          </a:xfrm>
          <a:prstGeom prst="rect">
            <a:avLst/>
          </a:prstGeom>
          <a:noFill/>
          <a:ln>
            <a:noFill/>
          </a:ln>
        </p:spPr>
        <p:txBody>
          <a:bodyPr spcFirstLastPara="1" wrap="square" lIns="78700" tIns="39325" rIns="78700" bIns="39325" anchor="t" anchorCtr="0">
            <a:noAutofit/>
          </a:bodyPr>
          <a:lstStyle/>
          <a:p>
            <a:pPr marL="12700" marR="0" lvl="0" indent="0" algn="l" rtl="0">
              <a:lnSpc>
                <a:spcPct val="100000"/>
              </a:lnSpc>
              <a:spcBef>
                <a:spcPts val="0"/>
              </a:spcBef>
              <a:spcAft>
                <a:spcPts val="0"/>
              </a:spcAft>
              <a:buClr>
                <a:srgbClr val="3760A4"/>
              </a:buClr>
              <a:buSzPts val="650"/>
              <a:buFont typeface="Helvetica Neue" panose="020B0604020202020204"/>
              <a:buNone/>
            </a:pPr>
            <a:r>
              <a:rPr lang="zh-CN" sz="650" b="1" i="0" u="none" strike="noStrike" cap="none">
                <a:solidFill>
                  <a:srgbClr val="3760A4"/>
                </a:solidFill>
                <a:latin typeface="Roboto" panose="02000000000000000000"/>
                <a:ea typeface="Roboto" panose="02000000000000000000"/>
                <a:cs typeface="Roboto" panose="02000000000000000000"/>
                <a:sym typeface="Roboto" panose="02000000000000000000"/>
              </a:rPr>
              <a:t>THIS  DOCUMENT  IS  </a:t>
            </a:r>
            <a:r>
              <a:rPr lang="zh-CN" sz="650" b="1" i="0" u="none" strike="noStrike" cap="none">
                <a:solidFill>
                  <a:srgbClr val="7EA243"/>
                </a:solidFill>
                <a:latin typeface="Roboto" panose="02000000000000000000"/>
                <a:ea typeface="Roboto" panose="02000000000000000000"/>
                <a:cs typeface="Roboto" panose="02000000000000000000"/>
                <a:sym typeface="Roboto" panose="02000000000000000000"/>
              </a:rPr>
              <a:t>•INTERNAL</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12700" marR="0" lvl="0" indent="0" algn="l" rtl="0">
              <a:lnSpc>
                <a:spcPct val="100000"/>
              </a:lnSpc>
              <a:spcBef>
                <a:spcPts val="0"/>
              </a:spcBef>
              <a:spcAft>
                <a:spcPts val="0"/>
              </a:spcAft>
              <a:buClr>
                <a:srgbClr val="3760A4"/>
              </a:buClr>
              <a:buSzPts val="650"/>
              <a:buFont typeface="Helvetica Neue" panose="020B0604020202020204"/>
              <a:buNone/>
            </a:pPr>
            <a:endParaRPr sz="650" b="1" i="0" u="none" strike="noStrike" cap="none">
              <a:solidFill>
                <a:srgbClr val="3760A4"/>
              </a:solidFill>
              <a:latin typeface="Roboto" panose="02000000000000000000"/>
              <a:ea typeface="Roboto" panose="02000000000000000000"/>
              <a:cs typeface="Roboto" panose="02000000000000000000"/>
              <a:sym typeface="Roboto" panose="02000000000000000000"/>
            </a:endParaRPr>
          </a:p>
        </p:txBody>
      </p:sp>
      <p:sp>
        <p:nvSpPr>
          <p:cNvPr id="18" name="Google Shape;18;p1"/>
          <p:cNvSpPr txBox="1"/>
          <p:nvPr userDrawn="1"/>
        </p:nvSpPr>
        <p:spPr>
          <a:xfrm>
            <a:off x="3226708" y="4565110"/>
            <a:ext cx="4299900" cy="86100"/>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3760A4"/>
              </a:buClr>
              <a:buSzPts val="650"/>
              <a:buFont typeface="Helvetica Neue" panose="020B0604020202020204"/>
              <a:buNone/>
            </a:pPr>
            <a:r>
              <a:rPr lang="zh-CN" sz="650" b="1" i="0" u="none" strike="noStrike" cap="none">
                <a:solidFill>
                  <a:srgbClr val="3760A4"/>
                </a:solidFill>
                <a:latin typeface="Roboto" panose="02000000000000000000"/>
                <a:ea typeface="Roboto" panose="02000000000000000000"/>
                <a:cs typeface="Roboto" panose="02000000000000000000"/>
                <a:sym typeface="Roboto" panose="02000000000000000000"/>
              </a:rPr>
              <a:t>AIR LIQUIDE</a:t>
            </a:r>
            <a:r>
              <a:rPr lang="zh-CN" sz="650" b="0" i="0" u="none" strike="noStrike" cap="none">
                <a:solidFill>
                  <a:srgbClr val="3760A4"/>
                </a:solidFill>
                <a:latin typeface="Roboto" panose="02000000000000000000"/>
                <a:ea typeface="Roboto" panose="02000000000000000000"/>
                <a:cs typeface="Roboto" panose="02000000000000000000"/>
                <a:sym typeface="Roboto" panose="02000000000000000000"/>
              </a:rPr>
              <a:t>, THE WORLD  LEADER IN GASES, TECHNOLOGIES AND SERVICES FOR INDUSTRY AND HEALTH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24.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9.xml"/><Relationship Id="rId7" Type="http://schemas.openxmlformats.org/officeDocument/2006/relationships/hyperlink" Target="http://www.bofety.com/" TargetMode="External"/><Relationship Id="rId6" Type="http://schemas.openxmlformats.org/officeDocument/2006/relationships/tags" Target="../tags/tag28.xml"/><Relationship Id="rId5" Type="http://schemas.openxmlformats.org/officeDocument/2006/relationships/image" Target="../media/image25.jpeg"/><Relationship Id="rId4" Type="http://schemas.openxmlformats.org/officeDocument/2006/relationships/tags" Target="../tags/tag27.xml"/><Relationship Id="rId3" Type="http://schemas.openxmlformats.org/officeDocument/2006/relationships/image" Target="../media/image24.jpeg"/><Relationship Id="rId2" Type="http://schemas.openxmlformats.org/officeDocument/2006/relationships/tags" Target="../tags/tag26.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109" name="Google Shape;109;p12"/>
          <p:cNvSpPr txBox="1"/>
          <p:nvPr>
            <p:ph type="title"/>
          </p:nvPr>
        </p:nvSpPr>
        <p:spPr>
          <a:xfrm>
            <a:off x="260486" y="1316440"/>
            <a:ext cx="3999299" cy="125531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Roboto" panose="02000000000000000000"/>
              <a:buNone/>
            </a:pPr>
            <a:br>
              <a:rPr lang="zh-CN" sz="3600" b="0" i="0" u="none" strike="noStrike" cap="none">
                <a:solidFill>
                  <a:srgbClr val="375F9B"/>
                </a:solidFill>
                <a:latin typeface="Roboto" panose="02000000000000000000"/>
                <a:ea typeface="Roboto" panose="02000000000000000000"/>
                <a:cs typeface="Roboto" panose="02000000000000000000"/>
                <a:sym typeface="Roboto" panose="02000000000000000000"/>
              </a:rPr>
            </a:br>
            <a:endParaRPr sz="3600" b="0"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
        <p:nvSpPr>
          <p:cNvPr id="110" name="Google Shape;110;p12"/>
          <p:cNvSpPr txBox="1"/>
          <p:nvPr/>
        </p:nvSpPr>
        <p:spPr>
          <a:xfrm>
            <a:off x="357158" y="1357304"/>
            <a:ext cx="3999299" cy="85649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Roboto" panose="02000000000000000000"/>
              <a:buNone/>
            </a:pPr>
            <a:r>
              <a:rPr lang="zh-CN" sz="3600" b="1" i="0" u="none" strike="noStrike" cap="none">
                <a:solidFill>
                  <a:srgbClr val="375F9B"/>
                </a:solidFill>
                <a:latin typeface="Roboto" panose="02000000000000000000"/>
                <a:ea typeface="Roboto" panose="02000000000000000000"/>
                <a:cs typeface="Roboto" panose="02000000000000000000"/>
                <a:sym typeface="Roboto" panose="02000000000000000000"/>
              </a:rPr>
              <a:t>受限空间</a:t>
            </a:r>
            <a:br>
              <a:rPr lang="zh-CN" sz="3600" b="1" i="0" u="none" strike="noStrike" cap="none">
                <a:solidFill>
                  <a:srgbClr val="375F9B"/>
                </a:solidFill>
                <a:latin typeface="Roboto" panose="02000000000000000000"/>
                <a:ea typeface="Roboto" panose="02000000000000000000"/>
                <a:cs typeface="Roboto" panose="02000000000000000000"/>
                <a:sym typeface="Roboto" panose="02000000000000000000"/>
              </a:rPr>
            </a:br>
            <a:r>
              <a:rPr lang="zh-CN" sz="2400" b="1" i="0" u="none" strike="noStrike" cap="none">
                <a:solidFill>
                  <a:srgbClr val="375F9B"/>
                </a:solidFill>
                <a:latin typeface="Roboto" panose="02000000000000000000"/>
                <a:ea typeface="Roboto" panose="02000000000000000000"/>
                <a:cs typeface="Roboto" panose="02000000000000000000"/>
                <a:sym typeface="Roboto" panose="02000000000000000000"/>
              </a:rPr>
              <a:t>Confined Spaces</a:t>
            </a:r>
            <a:endParaRPr sz="36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
        <p:nvSpPr>
          <p:cNvPr id="111" name="Google Shape;111;p12"/>
          <p:cNvSpPr txBox="1"/>
          <p:nvPr/>
        </p:nvSpPr>
        <p:spPr>
          <a:xfrm>
            <a:off x="357150" y="3357575"/>
            <a:ext cx="4447500" cy="46170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zh-CN" sz="1000" b="1" i="0" u="none" strike="noStrike" cap="none">
                <a:solidFill>
                  <a:schemeClr val="dk2"/>
                </a:solidFill>
                <a:latin typeface="Arial" panose="020B0604020202020204"/>
                <a:ea typeface="Arial" panose="020B0604020202020204"/>
                <a:cs typeface="Arial" panose="020B0604020202020204"/>
                <a:sym typeface="Arial" panose="020B0604020202020204"/>
              </a:rPr>
              <a:t>Owner : ALC HSE</a:t>
            </a:r>
            <a:endParaRPr lang="zh-CN" sz="1000" b="1" i="0" u="none" strike="noStrike" cap="none">
              <a:solidFill>
                <a:schemeClr val="dk2"/>
              </a:solidFill>
              <a:latin typeface="Arial" panose="020B0604020202020204"/>
              <a:ea typeface="Arial" panose="020B0604020202020204"/>
              <a:cs typeface="Arial" panose="020B0604020202020204"/>
              <a:sym typeface="Arial" panose="020B0604020202020204"/>
            </a:endParaRPr>
          </a:p>
          <a:p>
            <a:pPr marL="0" marR="0" lvl="0" indent="0" algn="l" rtl="0">
              <a:lnSpc>
                <a:spcPct val="120000"/>
              </a:lnSpc>
              <a:spcBef>
                <a:spcPts val="0"/>
              </a:spcBef>
              <a:spcAft>
                <a:spcPts val="0"/>
              </a:spcAft>
              <a:buNone/>
            </a:pPr>
            <a:r>
              <a:rPr lang="zh-CN" sz="1000" b="1">
                <a:solidFill>
                  <a:schemeClr val="dk2"/>
                </a:solidFill>
              </a:rPr>
              <a:t>ALC-TR-HSE-002(1) Annex 1 Ver.B </a:t>
            </a:r>
            <a:r>
              <a:rPr lang="zh-CN" sz="800" b="1">
                <a:solidFill>
                  <a:srgbClr val="000066"/>
                </a:solidFill>
                <a:latin typeface="Helvetica Neue" panose="020B0604020202020204"/>
                <a:ea typeface="Helvetica Neue" panose="020B0604020202020204"/>
                <a:cs typeface="Helvetica Neue" panose="020B0604020202020204"/>
                <a:sym typeface="Helvetica Neue" panose="020B0604020202020204"/>
              </a:rPr>
              <a:t> </a:t>
            </a:r>
            <a:r>
              <a:rPr lang="zh-CN" sz="1000" b="1" i="0" u="none" strike="noStrike" cap="none">
                <a:solidFill>
                  <a:schemeClr val="dk2"/>
                </a:solidFill>
                <a:latin typeface="Arial" panose="020B0604020202020204"/>
                <a:ea typeface="Arial" panose="020B0604020202020204"/>
                <a:cs typeface="Arial" panose="020B0604020202020204"/>
                <a:sym typeface="Arial" panose="020B0604020202020204"/>
              </a:rPr>
              <a:t>Updated by Wen Zhaobo    2018-04</a:t>
            </a:r>
            <a:endParaRPr sz="1000" b="1"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
        <p:nvSpPr>
          <p:cNvPr id="3" name="文本框 2" descr="7b0a2020202022776f7264617274223a20227b5c2269645c223a32353030343531362c5c227469645c223a31333439377d220a7d0a"/>
          <p:cNvSpPr txBox="1"/>
          <p:nvPr>
            <p:custDataLst>
              <p:tags r:id="rId1"/>
            </p:custDataLst>
          </p:nvPr>
        </p:nvSpPr>
        <p:spPr>
          <a:xfrm>
            <a:off x="2676049" y="27854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4910934" y="381922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accent5">
                    <a:lumMod val="10000"/>
                  </a:schemeClr>
                </a:solidFill>
              </a:rPr>
              <a:t>全面</a:t>
            </a:r>
            <a:endParaRPr lang="zh-CN" altLang="en-US" sz="1600" b="1">
              <a:solidFill>
                <a:schemeClr val="accent5">
                  <a:lumMod val="10000"/>
                </a:schemeClr>
              </a:solidFill>
            </a:endParaRPr>
          </a:p>
        </p:txBody>
      </p:sp>
      <p:sp>
        <p:nvSpPr>
          <p:cNvPr id="9" name="椭圆 8"/>
          <p:cNvSpPr/>
          <p:nvPr>
            <p:custDataLst>
              <p:tags r:id="rId3"/>
            </p:custDataLst>
          </p:nvPr>
        </p:nvSpPr>
        <p:spPr>
          <a:xfrm>
            <a:off x="5843270" y="38196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accent5">
                    <a:lumMod val="10000"/>
                  </a:schemeClr>
                </a:solidFill>
              </a:rPr>
              <a:t>专业</a:t>
            </a:r>
            <a:endParaRPr lang="zh-CN" altLang="en-US" sz="1600" b="1">
              <a:solidFill>
                <a:schemeClr val="accent5">
                  <a:lumMod val="10000"/>
                </a:schemeClr>
              </a:solidFill>
            </a:endParaRPr>
          </a:p>
        </p:txBody>
      </p:sp>
      <p:sp>
        <p:nvSpPr>
          <p:cNvPr id="10" name="椭圆 9"/>
          <p:cNvSpPr/>
          <p:nvPr>
            <p:custDataLst>
              <p:tags r:id="rId4"/>
            </p:custDataLst>
          </p:nvPr>
        </p:nvSpPr>
        <p:spPr>
          <a:xfrm>
            <a:off x="6775606" y="38192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accent5">
                    <a:lumMod val="10000"/>
                  </a:schemeClr>
                </a:solidFill>
              </a:rPr>
              <a:t>实用</a:t>
            </a:r>
            <a:endParaRPr lang="zh-CN" altLang="en-US" sz="1600" b="1">
              <a:solidFill>
                <a:schemeClr val="accent5">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94" name="Shape 194"/>
        <p:cNvGrpSpPr/>
        <p:nvPr/>
      </p:nvGrpSpPr>
      <p:grpSpPr>
        <a:xfrm>
          <a:off x="0" y="0"/>
          <a:ext cx="0" cy="0"/>
          <a:chOff x="0" y="0"/>
          <a:chExt cx="0" cy="0"/>
        </a:xfrm>
      </p:grpSpPr>
      <p:sp>
        <p:nvSpPr>
          <p:cNvPr id="195" name="Google Shape;195;p21"/>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2 受限空间的风险 </a:t>
            </a:r>
            <a:r>
              <a:rPr lang="zh-CN" sz="1800" b="1" i="0" u="none" strike="noStrike" cap="none">
                <a:solidFill>
                  <a:srgbClr val="00B0F0"/>
                </a:solidFill>
                <a:latin typeface="Roboto" panose="02000000000000000000"/>
                <a:ea typeface="Roboto" panose="02000000000000000000"/>
                <a:cs typeface="Roboto" panose="02000000000000000000"/>
                <a:sym typeface="Roboto" panose="02000000000000000000"/>
              </a:rPr>
              <a:t>– 其他风险</a:t>
            </a:r>
            <a:endParaRPr sz="1800" b="1" i="0" u="none" strike="noStrike" cap="none">
              <a:solidFill>
                <a:srgbClr val="00B0F0"/>
              </a:solidFill>
              <a:latin typeface="Roboto" panose="02000000000000000000"/>
              <a:ea typeface="Roboto" panose="02000000000000000000"/>
              <a:cs typeface="Roboto" panose="02000000000000000000"/>
              <a:sym typeface="Roboto" panose="02000000000000000000"/>
            </a:endParaRPr>
          </a:p>
        </p:txBody>
      </p:sp>
      <p:sp>
        <p:nvSpPr>
          <p:cNvPr id="196" name="Google Shape;196;p21"/>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pic>
        <p:nvPicPr>
          <p:cNvPr id="197" name="Google Shape;197;p21"/>
          <p:cNvPicPr preferRelativeResize="0"/>
          <p:nvPr/>
        </p:nvPicPr>
        <p:blipFill rotWithShape="1">
          <a:blip r:embed="rId1"/>
          <a:srcRect t="13778"/>
          <a:stretch>
            <a:fillRect/>
          </a:stretch>
        </p:blipFill>
        <p:spPr>
          <a:xfrm>
            <a:off x="687350" y="769400"/>
            <a:ext cx="6986275" cy="3675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02" name="Shape 202"/>
        <p:cNvGrpSpPr/>
        <p:nvPr/>
      </p:nvGrpSpPr>
      <p:grpSpPr>
        <a:xfrm>
          <a:off x="0" y="0"/>
          <a:ext cx="0" cy="0"/>
          <a:chOff x="0" y="0"/>
          <a:chExt cx="0" cy="0"/>
        </a:xfrm>
      </p:grpSpPr>
      <p:sp>
        <p:nvSpPr>
          <p:cNvPr id="203" name="Google Shape;203;p22"/>
          <p:cNvSpPr txBox="1"/>
          <p:nvPr>
            <p:ph type="sldNum" idx="12"/>
          </p:nvPr>
        </p:nvSpPr>
        <p:spPr>
          <a:xfrm>
            <a:off x="202618" y="4647982"/>
            <a:ext cx="548700" cy="393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chemeClr val="dk1"/>
              </a:buClr>
              <a:buSzPts val="1400"/>
              <a:buFont typeface="Helvetica Neue"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2"/>
          <p:cNvSpPr txBox="1"/>
          <p:nvPr/>
        </p:nvSpPr>
        <p:spPr>
          <a:xfrm>
            <a:off x="751205" y="158115"/>
            <a:ext cx="4332605" cy="3962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2000" b="1" i="0" u="none" strike="noStrike" cap="none">
                <a:solidFill>
                  <a:srgbClr val="375F9B"/>
                </a:solidFill>
                <a:latin typeface="Arial" panose="020B0604020202020204"/>
                <a:ea typeface="Arial" panose="020B0604020202020204"/>
                <a:cs typeface="Arial" panose="020B0604020202020204"/>
                <a:sym typeface="Arial" panose="020B0604020202020204"/>
              </a:rPr>
              <a:t>3 受限空间辨识</a:t>
            </a:r>
            <a:endParaRPr sz="1600" b="0" i="0" u="none" strike="noStrike" cap="none">
              <a:solidFill>
                <a:srgbClr val="375F9B"/>
              </a:solidFill>
              <a:latin typeface="Arial" panose="020B0604020202020204"/>
              <a:ea typeface="Arial" panose="020B0604020202020204"/>
              <a:cs typeface="Arial" panose="020B0604020202020204"/>
              <a:sym typeface="Arial" panose="020B0604020202020204"/>
            </a:endParaRPr>
          </a:p>
        </p:txBody>
      </p:sp>
      <p:grpSp>
        <p:nvGrpSpPr>
          <p:cNvPr id="205" name="Google Shape;205;p22"/>
          <p:cNvGrpSpPr/>
          <p:nvPr/>
        </p:nvGrpSpPr>
        <p:grpSpPr>
          <a:xfrm>
            <a:off x="1130300" y="554355"/>
            <a:ext cx="6984300" cy="3731769"/>
            <a:chOff x="323" y="114"/>
            <a:chExt cx="3983" cy="2397"/>
          </a:xfrm>
        </p:grpSpPr>
        <p:cxnSp>
          <p:nvCxnSpPr>
            <p:cNvPr id="206" name="Google Shape;206;p22"/>
            <p:cNvCxnSpPr/>
            <p:nvPr/>
          </p:nvCxnSpPr>
          <p:spPr>
            <a:xfrm>
              <a:off x="2138" y="541"/>
              <a:ext cx="0" cy="178"/>
            </a:xfrm>
            <a:prstGeom prst="straightConnector1">
              <a:avLst/>
            </a:prstGeom>
            <a:noFill/>
            <a:ln w="19050" cap="flat" cmpd="sng">
              <a:solidFill>
                <a:srgbClr val="000000"/>
              </a:solidFill>
              <a:prstDash val="solid"/>
              <a:round/>
              <a:headEnd type="none" w="sm" len="sm"/>
              <a:tailEnd type="triangle" w="med" len="med"/>
            </a:ln>
          </p:spPr>
        </p:cxnSp>
        <p:cxnSp>
          <p:nvCxnSpPr>
            <p:cNvPr id="207" name="Google Shape;207;p22"/>
            <p:cNvCxnSpPr/>
            <p:nvPr/>
          </p:nvCxnSpPr>
          <p:spPr>
            <a:xfrm rot="10800000">
              <a:off x="2138" y="930"/>
              <a:ext cx="0" cy="211"/>
            </a:xfrm>
            <a:prstGeom prst="straightConnector1">
              <a:avLst/>
            </a:prstGeom>
            <a:noFill/>
            <a:ln w="19050" cap="flat" cmpd="sng">
              <a:solidFill>
                <a:srgbClr val="000000"/>
              </a:solidFill>
              <a:prstDash val="solid"/>
              <a:round/>
              <a:headEnd type="none" w="sm" len="sm"/>
              <a:tailEnd type="none" w="sm" len="sm"/>
            </a:ln>
          </p:spPr>
        </p:cxnSp>
        <p:cxnSp>
          <p:nvCxnSpPr>
            <p:cNvPr id="208" name="Google Shape;208;p22"/>
            <p:cNvCxnSpPr/>
            <p:nvPr/>
          </p:nvCxnSpPr>
          <p:spPr>
            <a:xfrm>
              <a:off x="2850" y="461"/>
              <a:ext cx="596" cy="116"/>
            </a:xfrm>
            <a:prstGeom prst="straightConnector1">
              <a:avLst/>
            </a:prstGeom>
            <a:noFill/>
            <a:ln w="19050" cap="flat" cmpd="sng">
              <a:solidFill>
                <a:srgbClr val="000000"/>
              </a:solidFill>
              <a:prstDash val="solid"/>
              <a:round/>
              <a:headEnd type="none" w="sm" len="sm"/>
              <a:tailEnd type="triangle" w="med" len="med"/>
            </a:ln>
          </p:spPr>
        </p:cxnSp>
        <p:cxnSp>
          <p:nvCxnSpPr>
            <p:cNvPr id="209" name="Google Shape;209;p22"/>
            <p:cNvCxnSpPr/>
            <p:nvPr/>
          </p:nvCxnSpPr>
          <p:spPr>
            <a:xfrm rot="10800000" flipH="1">
              <a:off x="2762" y="677"/>
              <a:ext cx="644" cy="212"/>
            </a:xfrm>
            <a:prstGeom prst="straightConnector1">
              <a:avLst/>
            </a:prstGeom>
            <a:noFill/>
            <a:ln w="19050" cap="flat" cmpd="sng">
              <a:solidFill>
                <a:srgbClr val="000000"/>
              </a:solidFill>
              <a:prstDash val="solid"/>
              <a:round/>
              <a:headEnd type="none" w="sm" len="sm"/>
              <a:tailEnd type="triangle" w="med" len="med"/>
            </a:ln>
          </p:spPr>
        </p:cxnSp>
        <p:sp>
          <p:nvSpPr>
            <p:cNvPr id="210" name="Google Shape;210;p22"/>
            <p:cNvSpPr/>
            <p:nvPr/>
          </p:nvSpPr>
          <p:spPr>
            <a:xfrm>
              <a:off x="3406" y="329"/>
              <a:ext cx="900" cy="600"/>
            </a:xfrm>
            <a:prstGeom prst="ellipse">
              <a:avLst/>
            </a:prstGeom>
            <a:gradFill>
              <a:gsLst>
                <a:gs pos="0">
                  <a:srgbClr val="A0A000"/>
                </a:gs>
                <a:gs pos="50000">
                  <a:srgbClr val="E6E600"/>
                </a:gs>
                <a:gs pos="100000">
                  <a:srgbClr val="FFFF00"/>
                </a:gs>
              </a:gsLst>
              <a:lin ang="2700000" scaled="0"/>
            </a:gradFill>
            <a:ln w="12700" cap="flat" cmpd="sng">
              <a:solidFill>
                <a:srgbClr val="000000"/>
              </a:solidFill>
              <a:prstDash val="solid"/>
              <a:round/>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None/>
              </a:pPr>
              <a:r>
                <a:rPr lang="zh-CN" sz="1600" b="0" i="0" u="none" strike="noStrike" cap="none">
                  <a:solidFill>
                    <a:srgbClr val="3517B3"/>
                  </a:solidFill>
                  <a:latin typeface="Arial" panose="020B0604020202020204"/>
                  <a:ea typeface="Arial" panose="020B0604020202020204"/>
                  <a:cs typeface="Arial" panose="020B0604020202020204"/>
                  <a:sym typeface="Arial" panose="020B0604020202020204"/>
                </a:rPr>
                <a:t>不是一个</a:t>
              </a:r>
              <a:endParaRPr lang="zh-CN" sz="1600" b="0" i="0" u="none" strike="noStrike" cap="none">
                <a:solidFill>
                  <a:srgbClr val="3517B3"/>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zh-CN" sz="1600" b="0" i="0" u="none" strike="noStrike" cap="none">
                  <a:solidFill>
                    <a:srgbClr val="3517B3"/>
                  </a:solidFill>
                  <a:latin typeface="Arial" panose="020B0604020202020204"/>
                  <a:ea typeface="Arial" panose="020B0604020202020204"/>
                  <a:cs typeface="Arial" panose="020B0604020202020204"/>
                  <a:sym typeface="Arial" panose="020B0604020202020204"/>
                </a:rPr>
                <a:t>受限空间</a:t>
              </a:r>
              <a:endParaRPr sz="1600" b="0" i="0" u="none" strike="noStrike" cap="none">
                <a:solidFill>
                  <a:srgbClr val="3517B3"/>
                </a:solidFill>
                <a:latin typeface="Arial" panose="020B0604020202020204"/>
                <a:ea typeface="Arial" panose="020B0604020202020204"/>
                <a:cs typeface="Arial" panose="020B0604020202020204"/>
                <a:sym typeface="Arial" panose="020B0604020202020204"/>
              </a:endParaRPr>
            </a:p>
          </p:txBody>
        </p:sp>
        <p:sp>
          <p:nvSpPr>
            <p:cNvPr id="211" name="Google Shape;211;p22"/>
            <p:cNvSpPr/>
            <p:nvPr/>
          </p:nvSpPr>
          <p:spPr>
            <a:xfrm>
              <a:off x="2117" y="534"/>
              <a:ext cx="211" cy="2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是</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2" name="Google Shape;212;p22"/>
            <p:cNvSpPr/>
            <p:nvPr/>
          </p:nvSpPr>
          <p:spPr>
            <a:xfrm>
              <a:off x="2110" y="922"/>
              <a:ext cx="198" cy="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1600" b="0" i="0" u="none" strike="noStrike" cap="none">
                  <a:solidFill>
                    <a:srgbClr val="FF0000"/>
                  </a:solidFill>
                  <a:latin typeface="Arial" panose="020B0604020202020204"/>
                  <a:ea typeface="Arial" panose="020B0604020202020204"/>
                  <a:cs typeface="Arial" panose="020B0604020202020204"/>
                  <a:sym typeface="Arial" panose="020B0604020202020204"/>
                </a:rPr>
                <a:t>否</a:t>
              </a:r>
              <a:endParaRPr sz="16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213" name="Google Shape;213;p22"/>
            <p:cNvSpPr/>
            <p:nvPr/>
          </p:nvSpPr>
          <p:spPr>
            <a:xfrm>
              <a:off x="3048" y="351"/>
              <a:ext cx="199" cy="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1600" b="0" i="0" u="none" strike="noStrike" cap="none">
                  <a:solidFill>
                    <a:srgbClr val="FF0000"/>
                  </a:solidFill>
                  <a:latin typeface="Arial" panose="020B0604020202020204"/>
                  <a:ea typeface="Arial" panose="020B0604020202020204"/>
                  <a:cs typeface="Arial" panose="020B0604020202020204"/>
                  <a:sym typeface="Arial" panose="020B0604020202020204"/>
                </a:rPr>
                <a:t>否</a:t>
              </a:r>
              <a:endParaRPr sz="16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214" name="Google Shape;214;p22"/>
            <p:cNvSpPr/>
            <p:nvPr/>
          </p:nvSpPr>
          <p:spPr>
            <a:xfrm>
              <a:off x="3009" y="577"/>
              <a:ext cx="198" cy="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1600" b="0" i="0" u="none" strike="noStrike" cap="none">
                  <a:solidFill>
                    <a:srgbClr val="000000"/>
                  </a:solidFill>
                  <a:latin typeface="Arial" panose="020B0604020202020204"/>
                  <a:ea typeface="Arial" panose="020B0604020202020204"/>
                  <a:cs typeface="Arial" panose="020B0604020202020204"/>
                  <a:sym typeface="Arial" panose="020B0604020202020204"/>
                </a:rPr>
                <a:t>是</a:t>
              </a: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22"/>
            <p:cNvSpPr/>
            <p:nvPr/>
          </p:nvSpPr>
          <p:spPr>
            <a:xfrm>
              <a:off x="1567" y="2106"/>
              <a:ext cx="1142" cy="405"/>
            </a:xfrm>
            <a:prstGeom prst="ellipse">
              <a:avLst/>
            </a:prstGeom>
            <a:gradFill>
              <a:gsLst>
                <a:gs pos="0">
                  <a:srgbClr val="770000"/>
                </a:gs>
                <a:gs pos="50000">
                  <a:srgbClr val="AD0000"/>
                </a:gs>
                <a:gs pos="100000">
                  <a:srgbClr val="CE0000"/>
                </a:gs>
              </a:gsLst>
              <a:lin ang="2700000" scaled="0"/>
            </a:gradFill>
            <a:ln w="12700" cap="flat" cmpd="sng">
              <a:solidFill>
                <a:srgbClr val="000000"/>
              </a:solidFill>
              <a:prstDash val="solid"/>
              <a:round/>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None/>
              </a:pPr>
              <a:r>
                <a:rPr lang="zh-CN" sz="1600" b="0" i="0" u="none" strike="noStrike" cap="none">
                  <a:solidFill>
                    <a:schemeClr val="lt1"/>
                  </a:solidFill>
                  <a:latin typeface="Arial" panose="020B0604020202020204"/>
                  <a:ea typeface="Arial" panose="020B0604020202020204"/>
                  <a:cs typeface="Arial" panose="020B0604020202020204"/>
                  <a:sym typeface="Arial" panose="020B0604020202020204"/>
                </a:rPr>
                <a:t>需要受限空间</a:t>
              </a:r>
              <a:endParaRPr sz="16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zh-CN" sz="1600" b="0" i="0" u="none" strike="noStrike" cap="none">
                  <a:solidFill>
                    <a:schemeClr val="lt1"/>
                  </a:solidFill>
                  <a:latin typeface="Arial" panose="020B0604020202020204"/>
                  <a:ea typeface="Arial" panose="020B0604020202020204"/>
                  <a:cs typeface="Arial" panose="020B0604020202020204"/>
                  <a:sym typeface="Arial" panose="020B0604020202020204"/>
                </a:rPr>
                <a:t>准入许可证</a:t>
              </a:r>
              <a:endParaRPr sz="16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16" name="Google Shape;216;p22"/>
            <p:cNvSpPr/>
            <p:nvPr/>
          </p:nvSpPr>
          <p:spPr>
            <a:xfrm>
              <a:off x="323" y="114"/>
              <a:ext cx="3752" cy="311"/>
            </a:xfrm>
            <a:prstGeom prst="rect">
              <a:avLst/>
            </a:prstGeom>
            <a:noFill/>
            <a:ln>
              <a:noFill/>
            </a:ln>
          </p:spPr>
          <p:txBody>
            <a:bodyPr spcFirstLastPara="1" wrap="square" lIns="68725" tIns="34350" rIns="68725" bIns="34350" anchor="ctr" anchorCtr="0">
              <a:noAutofit/>
            </a:bodyPr>
            <a:lstStyle/>
            <a:p>
              <a:pPr marL="0" marR="0" lvl="0" indent="0" algn="l" rtl="0">
                <a:lnSpc>
                  <a:spcPct val="100000"/>
                </a:lnSpc>
                <a:spcBef>
                  <a:spcPts val="0"/>
                </a:spcBef>
                <a:spcAft>
                  <a:spcPts val="0"/>
                </a:spcAft>
                <a:buNone/>
              </a:pPr>
              <a:endParaRPr sz="1400" b="0" i="1"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cxnSp>
          <p:nvCxnSpPr>
            <p:cNvPr id="217" name="Google Shape;217;p22"/>
            <p:cNvCxnSpPr/>
            <p:nvPr/>
          </p:nvCxnSpPr>
          <p:spPr>
            <a:xfrm>
              <a:off x="2138" y="1883"/>
              <a:ext cx="0" cy="178"/>
            </a:xfrm>
            <a:prstGeom prst="straightConnector1">
              <a:avLst/>
            </a:prstGeom>
            <a:noFill/>
            <a:ln w="19050" cap="flat" cmpd="sng">
              <a:solidFill>
                <a:srgbClr val="000000"/>
              </a:solidFill>
              <a:prstDash val="solid"/>
              <a:round/>
              <a:headEnd type="none" w="sm" len="sm"/>
              <a:tailEnd type="triangle" w="med" len="med"/>
            </a:ln>
          </p:spPr>
        </p:cxnSp>
        <p:sp>
          <p:nvSpPr>
            <p:cNvPr id="218" name="Google Shape;218;p22"/>
            <p:cNvSpPr/>
            <p:nvPr/>
          </p:nvSpPr>
          <p:spPr>
            <a:xfrm>
              <a:off x="2180" y="1429"/>
              <a:ext cx="211" cy="2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是</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219" name="Google Shape;219;p22"/>
            <p:cNvCxnSpPr/>
            <p:nvPr/>
          </p:nvCxnSpPr>
          <p:spPr>
            <a:xfrm rot="10800000" flipH="1">
              <a:off x="3207" y="803"/>
              <a:ext cx="307" cy="396"/>
            </a:xfrm>
            <a:prstGeom prst="straightConnector1">
              <a:avLst/>
            </a:prstGeom>
            <a:noFill/>
            <a:ln w="19050" cap="flat" cmpd="sng">
              <a:solidFill>
                <a:srgbClr val="000000"/>
              </a:solidFill>
              <a:prstDash val="solid"/>
              <a:round/>
              <a:headEnd type="none" w="sm" len="sm"/>
              <a:tailEnd type="triangle" w="med" len="med"/>
            </a:ln>
          </p:spPr>
        </p:cxnSp>
        <p:sp>
          <p:nvSpPr>
            <p:cNvPr id="220" name="Google Shape;220;p22"/>
            <p:cNvSpPr/>
            <p:nvPr/>
          </p:nvSpPr>
          <p:spPr>
            <a:xfrm>
              <a:off x="1502" y="329"/>
              <a:ext cx="1308" cy="211"/>
            </a:xfrm>
            <a:prstGeom prst="roundRect">
              <a:avLst>
                <a:gd name="adj" fmla="val 12486"/>
              </a:avLst>
            </a:prstGeom>
            <a:solidFill>
              <a:srgbClr val="7A9CD3"/>
            </a:solidFill>
            <a:ln w="12700" cap="flat" cmpd="sng">
              <a:solidFill>
                <a:srgbClr val="000000"/>
              </a:solidFill>
              <a:prstDash val="solid"/>
              <a:round/>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None/>
              </a:pPr>
              <a:r>
                <a:rPr lang="zh-CN" sz="1600" b="0" i="0" u="none" strike="noStrike" cap="none">
                  <a:solidFill>
                    <a:srgbClr val="3517B3"/>
                  </a:solidFill>
                  <a:latin typeface="Arial" panose="020B0604020202020204"/>
                  <a:ea typeface="Arial" panose="020B0604020202020204"/>
                  <a:cs typeface="Arial" panose="020B0604020202020204"/>
                  <a:sym typeface="Arial" panose="020B0604020202020204"/>
                </a:rPr>
                <a:t>进出此空间受到限制</a:t>
              </a:r>
              <a:endParaRPr sz="1600" b="0" i="0" u="none" strike="noStrike" cap="none">
                <a:solidFill>
                  <a:srgbClr val="3517B3"/>
                </a:solidFill>
                <a:latin typeface="Arial" panose="020B0604020202020204"/>
                <a:ea typeface="Arial" panose="020B0604020202020204"/>
                <a:cs typeface="Arial" panose="020B0604020202020204"/>
                <a:sym typeface="Arial" panose="020B0604020202020204"/>
              </a:endParaRPr>
            </a:p>
          </p:txBody>
        </p:sp>
        <p:sp>
          <p:nvSpPr>
            <p:cNvPr id="221" name="Google Shape;221;p22"/>
            <p:cNvSpPr/>
            <p:nvPr/>
          </p:nvSpPr>
          <p:spPr>
            <a:xfrm>
              <a:off x="1502" y="718"/>
              <a:ext cx="1308" cy="212"/>
            </a:xfrm>
            <a:prstGeom prst="roundRect">
              <a:avLst>
                <a:gd name="adj" fmla="val 12486"/>
              </a:avLst>
            </a:prstGeom>
            <a:solidFill>
              <a:srgbClr val="7A9CD3"/>
            </a:solidFill>
            <a:ln w="12700" cap="flat" cmpd="sng">
              <a:solidFill>
                <a:srgbClr val="000000"/>
              </a:solidFill>
              <a:prstDash val="solid"/>
              <a:round/>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None/>
              </a:pPr>
              <a:r>
                <a:rPr lang="zh-CN" sz="1600" b="0" i="0" u="none" strike="noStrike" cap="none">
                  <a:solidFill>
                    <a:srgbClr val="3517B3"/>
                  </a:solidFill>
                  <a:latin typeface="Arial" panose="020B0604020202020204"/>
                  <a:ea typeface="Arial" panose="020B0604020202020204"/>
                  <a:cs typeface="Arial" panose="020B0604020202020204"/>
                  <a:sym typeface="Arial" panose="020B0604020202020204"/>
                </a:rPr>
                <a:t>为人长期工作所设计</a:t>
              </a:r>
              <a:endParaRPr sz="1600" b="0" i="0" u="none" strike="noStrike" cap="none">
                <a:solidFill>
                  <a:srgbClr val="3517B3"/>
                </a:solidFill>
                <a:latin typeface="Arial" panose="020B0604020202020204"/>
                <a:ea typeface="Arial" panose="020B0604020202020204"/>
                <a:cs typeface="Arial" panose="020B0604020202020204"/>
                <a:sym typeface="Arial" panose="020B0604020202020204"/>
              </a:endParaRPr>
            </a:p>
          </p:txBody>
        </p:sp>
        <p:sp>
          <p:nvSpPr>
            <p:cNvPr id="222" name="Google Shape;222;p22"/>
            <p:cNvSpPr/>
            <p:nvPr/>
          </p:nvSpPr>
          <p:spPr>
            <a:xfrm>
              <a:off x="1477" y="1636"/>
              <a:ext cx="1373" cy="207"/>
            </a:xfrm>
            <a:prstGeom prst="roundRect">
              <a:avLst>
                <a:gd name="adj" fmla="val 12486"/>
              </a:avLst>
            </a:prstGeom>
            <a:gradFill>
              <a:gsLst>
                <a:gs pos="0">
                  <a:srgbClr val="A0A000"/>
                </a:gs>
                <a:gs pos="50000">
                  <a:srgbClr val="E6E600"/>
                </a:gs>
                <a:gs pos="100000">
                  <a:srgbClr val="FFFF00"/>
                </a:gs>
              </a:gsLst>
              <a:lin ang="2700000" scaled="0"/>
            </a:gradFill>
            <a:ln w="12700" cap="flat" cmpd="sng">
              <a:solidFill>
                <a:srgbClr val="000000"/>
              </a:solidFill>
              <a:prstDash val="solid"/>
              <a:round/>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None/>
              </a:pPr>
              <a:r>
                <a:rPr lang="zh-CN" sz="1600" b="0" i="0" u="none" strike="noStrike" cap="none">
                  <a:solidFill>
                    <a:srgbClr val="3517B3"/>
                  </a:solidFill>
                  <a:latin typeface="Arial" panose="020B0604020202020204"/>
                  <a:ea typeface="Arial" panose="020B0604020202020204"/>
                  <a:cs typeface="Arial" panose="020B0604020202020204"/>
                  <a:sym typeface="Arial" panose="020B0604020202020204"/>
                </a:rPr>
                <a:t>受限空间</a:t>
              </a:r>
              <a:endParaRPr sz="1600" b="0" i="0" u="none" strike="noStrike" cap="none">
                <a:solidFill>
                  <a:srgbClr val="3517B3"/>
                </a:solidFill>
                <a:latin typeface="Arial" panose="020B0604020202020204"/>
                <a:ea typeface="Arial" panose="020B0604020202020204"/>
                <a:cs typeface="Arial" panose="020B0604020202020204"/>
                <a:sym typeface="Arial" panose="020B0604020202020204"/>
              </a:endParaRPr>
            </a:p>
          </p:txBody>
        </p:sp>
      </p:grpSp>
      <p:cxnSp>
        <p:nvCxnSpPr>
          <p:cNvPr id="223" name="Google Shape;223;p22"/>
          <p:cNvCxnSpPr/>
          <p:nvPr/>
        </p:nvCxnSpPr>
        <p:spPr>
          <a:xfrm>
            <a:off x="4338955" y="2570480"/>
            <a:ext cx="635" cy="283210"/>
          </a:xfrm>
          <a:prstGeom prst="straightConnector1">
            <a:avLst/>
          </a:prstGeom>
          <a:noFill/>
          <a:ln w="19050" cap="flat" cmpd="sng">
            <a:solidFill>
              <a:srgbClr val="000000"/>
            </a:solidFill>
            <a:prstDash val="solid"/>
            <a:round/>
            <a:headEnd type="none" w="sm" len="sm"/>
            <a:tailEnd type="triangle" w="med" len="med"/>
          </a:ln>
        </p:spPr>
      </p:cxnSp>
      <p:sp>
        <p:nvSpPr>
          <p:cNvPr id="224" name="Google Shape;224;p22"/>
          <p:cNvSpPr/>
          <p:nvPr/>
        </p:nvSpPr>
        <p:spPr>
          <a:xfrm>
            <a:off x="6187136" y="1627012"/>
            <a:ext cx="348952" cy="3518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1600" b="0" i="0" u="none" strike="noStrike" cap="none">
                <a:solidFill>
                  <a:srgbClr val="FF0000"/>
                </a:solidFill>
                <a:latin typeface="Arial" panose="020B0604020202020204"/>
                <a:ea typeface="Arial" panose="020B0604020202020204"/>
                <a:cs typeface="Arial" panose="020B0604020202020204"/>
                <a:sym typeface="Arial" panose="020B0604020202020204"/>
              </a:rPr>
              <a:t>否</a:t>
            </a:r>
            <a:endParaRPr sz="16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225" name="Google Shape;225;p22"/>
          <p:cNvSpPr/>
          <p:nvPr/>
        </p:nvSpPr>
        <p:spPr>
          <a:xfrm>
            <a:off x="2193925" y="2209165"/>
            <a:ext cx="5225415" cy="337820"/>
          </a:xfrm>
          <a:prstGeom prst="roundRect">
            <a:avLst>
              <a:gd name="adj" fmla="val 12486"/>
            </a:avLst>
          </a:prstGeom>
          <a:solidFill>
            <a:srgbClr val="7A9CD3"/>
          </a:solidFill>
          <a:ln w="12700" cap="flat" cmpd="sng">
            <a:solidFill>
              <a:srgbClr val="000000"/>
            </a:solidFill>
            <a:prstDash val="solid"/>
            <a:round/>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None/>
            </a:pPr>
            <a:r>
              <a:rPr lang="zh-CN" sz="1600" b="0" i="0" u="none" strike="noStrike" cap="none">
                <a:solidFill>
                  <a:srgbClr val="3517B3"/>
                </a:solidFill>
                <a:latin typeface="Arial" panose="020B0604020202020204"/>
                <a:ea typeface="Arial" panose="020B0604020202020204"/>
                <a:cs typeface="Arial" panose="020B0604020202020204"/>
                <a:sym typeface="Arial" panose="020B0604020202020204"/>
              </a:rPr>
              <a:t>能够允许一个人进入并有足够的空间来执行指定的工作</a:t>
            </a:r>
            <a:endParaRPr lang="zh-CN" sz="1600" b="0" i="0" u="none" strike="noStrike" cap="none">
              <a:solidFill>
                <a:srgbClr val="3517B3"/>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4 受限空间管理</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231" name="Google Shape;231;p23"/>
          <p:cNvSpPr txBox="1"/>
          <p:nvPr>
            <p:ph type="body" idx="1"/>
          </p:nvPr>
        </p:nvSpPr>
        <p:spPr>
          <a:xfrm>
            <a:off x="500034" y="642924"/>
            <a:ext cx="7952700" cy="30819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24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需要办理许可证</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标识为受限空间（无许可不得入内）；</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如需进入执行“受限空间进入控制指南”(简称”CS指南”)、ALC-SSOP-HSE-007 （3）《受限空间》程序并申请受限空间准入许可证。</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165100" marR="0" lvl="0" indent="-12700" algn="l" rtl="0">
              <a:lnSpc>
                <a:spcPct val="100000"/>
              </a:lnSpc>
              <a:spcBef>
                <a:spcPts val="0"/>
              </a:spcBef>
              <a:spcAft>
                <a:spcPts val="0"/>
              </a:spcAft>
              <a:buClr>
                <a:srgbClr val="375F9B"/>
              </a:buClr>
              <a:buSzPts val="900"/>
              <a:buFont typeface="Roboto" panose="02000000000000000000"/>
              <a:buNone/>
            </a:pP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
        <p:nvSpPr>
          <p:cNvPr id="232" name="Google Shape;232;p23"/>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233" name="Google Shape;233;p23"/>
          <p:cNvSpPr/>
          <p:nvPr/>
        </p:nvSpPr>
        <p:spPr>
          <a:xfrm>
            <a:off x="5715008" y="428610"/>
            <a:ext cx="2895891" cy="851158"/>
          </a:xfrm>
          <a:prstGeom prst="rect">
            <a:avLst/>
          </a:prstGeom>
          <a:solidFill>
            <a:srgbClr val="FAFD00"/>
          </a:solidFill>
          <a:ln w="50800" cap="flat" cmpd="sng">
            <a:solidFill>
              <a:srgbClr val="000000"/>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zh-CN" sz="1400" b="1" i="0" u="none" strike="noStrike" cap="none">
                <a:solidFill>
                  <a:srgbClr val="000000"/>
                </a:solidFill>
                <a:latin typeface="Calibri" panose="020F0502020204030204"/>
                <a:ea typeface="Calibri" panose="020F0502020204030204"/>
                <a:cs typeface="Calibri" panose="020F0502020204030204"/>
                <a:sym typeface="Calibri" panose="020F0502020204030204"/>
              </a:rPr>
              <a:t>CONFINED SPACE </a:t>
            </a:r>
            <a:endParaRPr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r>
              <a:rPr lang="zh-CN"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（Permit  Required）</a:t>
            </a:r>
            <a:endParaRPr sz="12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r>
              <a:rPr lang="zh-CN" sz="1400" b="1" i="0" u="none" strike="noStrike" cap="none">
                <a:solidFill>
                  <a:srgbClr val="000000"/>
                </a:solidFill>
                <a:latin typeface="Calibri" panose="020F0502020204030204"/>
                <a:ea typeface="Calibri" panose="020F0502020204030204"/>
                <a:cs typeface="Calibri" panose="020F0502020204030204"/>
                <a:sym typeface="Calibri" panose="020F0502020204030204"/>
              </a:rPr>
              <a:t>受限空间 </a:t>
            </a:r>
            <a:r>
              <a:rPr lang="zh-CN" sz="1200" b="1" i="0" u="none" strike="noStrike" cap="none">
                <a:solidFill>
                  <a:srgbClr val="000000"/>
                </a:solidFill>
                <a:latin typeface="Calibri" panose="020F0502020204030204"/>
                <a:ea typeface="Calibri" panose="020F0502020204030204"/>
                <a:cs typeface="Calibri" panose="020F0502020204030204"/>
                <a:sym typeface="Calibri" panose="020F0502020204030204"/>
              </a:rPr>
              <a:t>(无许可不得入内)</a:t>
            </a: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34" name="Google Shape;234;p23"/>
          <p:cNvPicPr preferRelativeResize="0"/>
          <p:nvPr/>
        </p:nvPicPr>
        <p:blipFill rotWithShape="1">
          <a:blip r:embed="rId1"/>
          <a:srcRect/>
          <a:stretch>
            <a:fillRect/>
          </a:stretch>
        </p:blipFill>
        <p:spPr>
          <a:xfrm>
            <a:off x="785786" y="2143122"/>
            <a:ext cx="7315200" cy="2438400"/>
          </a:xfrm>
          <a:prstGeom prst="rect">
            <a:avLst/>
          </a:prstGeom>
          <a:noFill/>
          <a:ln>
            <a:noFill/>
          </a:ln>
        </p:spPr>
      </p:pic>
      <p:pic>
        <p:nvPicPr>
          <p:cNvPr id="235" name="Google Shape;235;p23" descr="https://lh3.googleusercontent.com/7wGoWh7ITtzJSsRYNMbIby7_Aj10qD60mvTTJo8XJfY7nlPSMXJhwsPmEAMtqJiuE4MGG0h5QGdt3hEzniy9-tsCe8wCL9F6G3p67KGyfaOXEF-zpjAbd-_60uMUvVAo-9YL7g4ep1L9GfWYPg"/>
          <p:cNvPicPr preferRelativeResize="0"/>
          <p:nvPr/>
        </p:nvPicPr>
        <p:blipFill rotWithShape="1">
          <a:blip r:embed="rId2"/>
          <a:srcRect/>
          <a:stretch>
            <a:fillRect/>
          </a:stretch>
        </p:blipFill>
        <p:spPr>
          <a:xfrm>
            <a:off x="1142976" y="2357436"/>
            <a:ext cx="1585911" cy="4950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39" name="Shape 239"/>
        <p:cNvGrpSpPr/>
        <p:nvPr/>
      </p:nvGrpSpPr>
      <p:grpSpPr>
        <a:xfrm>
          <a:off x="0" y="0"/>
          <a:ext cx="0" cy="0"/>
          <a:chOff x="0" y="0"/>
          <a:chExt cx="0" cy="0"/>
        </a:xfrm>
      </p:grpSpPr>
      <p:sp>
        <p:nvSpPr>
          <p:cNvPr id="240" name="Google Shape;240;p24"/>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4 受限空间管理 </a:t>
            </a:r>
            <a:r>
              <a:rPr lang="zh-CN" sz="2000" b="1" i="0" u="none" strike="noStrike" cap="none">
                <a:solidFill>
                  <a:srgbClr val="000000"/>
                </a:solidFill>
                <a:latin typeface="Roboto" panose="02000000000000000000"/>
                <a:ea typeface="Roboto" panose="02000000000000000000"/>
                <a:cs typeface="Roboto" panose="02000000000000000000"/>
                <a:sym typeface="Roboto" panose="02000000000000000000"/>
              </a:rPr>
              <a:t>- 受限空间进入前要求</a:t>
            </a:r>
            <a:endParaRPr sz="20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241" name="Google Shape;241;p24"/>
          <p:cNvSpPr txBox="1"/>
          <p:nvPr>
            <p:ph type="body" idx="1"/>
          </p:nvPr>
        </p:nvSpPr>
        <p:spPr>
          <a:xfrm>
            <a:off x="500034" y="642924"/>
            <a:ext cx="7952700" cy="30819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在人员进入之前，受限空间必须达到以下最低要求：</a:t>
            </a:r>
            <a:endPar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氧含量须在19.5%～22.5%之间，且由新鲜空气供应或连续监测</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可燃气体浓度：当被测气体或蒸气的爆炸下限大于等于4％时，其被测浓度不大于0.5%（体积百分数）；当被测气体或蒸气的爆炸下限小于4％时，其被测浓度不大于0.2%(体积百分数)。</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有毒气体的含量必须小于许可暴露极限（PEL）。</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没有腐蚀液体残余。</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不存在没顶的危害</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没有电击的危害</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没有机械割伤的危害。</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受限空间内的温度必须在－5ºC～35ºC之间。</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165100" marR="0" lvl="0" indent="-12700" algn="l" rtl="0">
              <a:lnSpc>
                <a:spcPct val="100000"/>
              </a:lnSpc>
              <a:spcBef>
                <a:spcPts val="0"/>
              </a:spcBef>
              <a:spcAft>
                <a:spcPts val="0"/>
              </a:spcAft>
              <a:buClr>
                <a:srgbClr val="375F9B"/>
              </a:buClr>
              <a:buSzPts val="900"/>
              <a:buFont typeface="Roboto" panose="02000000000000000000"/>
              <a:buNone/>
            </a:pP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
        <p:nvSpPr>
          <p:cNvPr id="242" name="Google Shape;242;p24"/>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Arial" panose="020B0604020202020204"/>
                <a:ea typeface="Arial" panose="020B0604020202020204"/>
                <a:cs typeface="Arial" panose="020B0604020202020204"/>
                <a:sym typeface="Arial" panose="020B0604020202020204"/>
              </a:rPr>
              <a:t>4 受限空间管理 </a:t>
            </a:r>
            <a:r>
              <a:rPr lang="zh-CN" sz="2800" b="1" i="0" u="none" strike="noStrike" cap="none">
                <a:solidFill>
                  <a:srgbClr val="000000"/>
                </a:solidFill>
                <a:latin typeface="Roboto" panose="02000000000000000000"/>
                <a:ea typeface="Roboto" panose="02000000000000000000"/>
                <a:cs typeface="Roboto" panose="02000000000000000000"/>
                <a:sym typeface="Roboto" panose="02000000000000000000"/>
              </a:rPr>
              <a:t>- 受限空间进入控制指南</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248" name="Google Shape;248;p25"/>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249" name="Google Shape;249;p25"/>
          <p:cNvSpPr/>
          <p:nvPr/>
        </p:nvSpPr>
        <p:spPr>
          <a:xfrm>
            <a:off x="571472" y="714362"/>
            <a:ext cx="8001056" cy="45735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zh-CN" sz="1400" b="1" i="0" u="none" strike="noStrike" cap="none">
                <a:solidFill>
                  <a:srgbClr val="0070C0"/>
                </a:solidFill>
                <a:latin typeface="Arial" panose="020B0604020202020204"/>
                <a:ea typeface="Arial" panose="020B0604020202020204"/>
                <a:cs typeface="Arial" panose="020B0604020202020204"/>
                <a:sym typeface="Arial" panose="020B0604020202020204"/>
              </a:rPr>
              <a:t>在人员被允许进入受限空间之前，作业负责人按照“受限空间进入控制指南”申请受限空间准入许可证，其中包括如下四部分：</a:t>
            </a:r>
            <a:endParaRPr lang="zh-CN" sz="1400" b="1" i="0" u="none" strike="noStrike" cap="none">
              <a:solidFill>
                <a:srgbClr val="0070C0"/>
              </a:solidFill>
              <a:latin typeface="Arial" panose="020B0604020202020204"/>
              <a:ea typeface="Arial" panose="020B0604020202020204"/>
              <a:cs typeface="Arial" panose="020B0604020202020204"/>
              <a:sym typeface="Arial" panose="020B0604020202020204"/>
            </a:endParaRPr>
          </a:p>
          <a:p>
            <a:pPr marL="0" marR="0" lvl="1" indent="-88900" algn="l" rtl="0">
              <a:lnSpc>
                <a:spcPct val="100000"/>
              </a:lnSpc>
              <a:spcBef>
                <a:spcPts val="600"/>
              </a:spcBef>
              <a:spcAft>
                <a:spcPts val="0"/>
              </a:spcAft>
              <a:buClr>
                <a:srgbClr val="000000"/>
              </a:buClr>
              <a:buSzPts val="1400"/>
              <a:buFont typeface="Noto Sans Symbols"/>
              <a:buChar char="◆"/>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 责任的分工，</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1" indent="-88900" algn="l" rtl="0">
              <a:lnSpc>
                <a:spcPct val="100000"/>
              </a:lnSpc>
              <a:spcBef>
                <a:spcPts val="600"/>
              </a:spcBef>
              <a:spcAft>
                <a:spcPts val="0"/>
              </a:spcAft>
              <a:buClr>
                <a:srgbClr val="000000"/>
              </a:buClr>
              <a:buSzPts val="1400"/>
              <a:buFont typeface="Noto Sans Symbols"/>
              <a:buChar char="◆"/>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 危险的评估；</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1" indent="-88900" algn="l" rtl="0">
              <a:lnSpc>
                <a:spcPct val="100000"/>
              </a:lnSpc>
              <a:spcBef>
                <a:spcPts val="600"/>
              </a:spcBef>
              <a:spcAft>
                <a:spcPts val="0"/>
              </a:spcAft>
              <a:buClr>
                <a:srgbClr val="000000"/>
              </a:buClr>
              <a:buSzPts val="1400"/>
              <a:buFont typeface="Noto Sans Symbols"/>
              <a:buChar char="◆"/>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 受限空间准入许可证；</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1" indent="-88900" algn="l" rtl="0">
              <a:lnSpc>
                <a:spcPct val="100000"/>
              </a:lnSpc>
              <a:spcBef>
                <a:spcPts val="600"/>
              </a:spcBef>
              <a:spcAft>
                <a:spcPts val="0"/>
              </a:spcAft>
              <a:buClr>
                <a:srgbClr val="000000"/>
              </a:buClr>
              <a:buSzPts val="1400"/>
              <a:buFont typeface="Noto Sans Symbols"/>
              <a:buChar char="◆"/>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 进入受限空间的安全准备工作，包括：</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锁定/挂牌；</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对受限空间大气状况进行检测和控制；</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清洁、置换、排放和/或惰化置换；</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通风；</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组织待命的救援队伍；</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救援设备（如：安全带、救援用的滑轮升降器材、支撑用的三脚架、呼吸设备等）；</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个体防护装备的使用；</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对在受限空间内将进行的工作可能引入的危险的识别；</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88900" algn="l" rtl="0">
              <a:lnSpc>
                <a:spcPct val="100000"/>
              </a:lnSpc>
              <a:spcBef>
                <a:spcPts val="600"/>
              </a:spcBef>
              <a:spcAft>
                <a:spcPts val="0"/>
              </a:spcAft>
              <a:buClr>
                <a:srgbClr val="0D1829"/>
              </a:buClr>
              <a:buSzPts val="1400"/>
              <a:buFont typeface="Noto Sans Symbols"/>
              <a:buChar char="✓"/>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作业活动的协调。</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2" indent="0" algn="l" rtl="0">
              <a:lnSpc>
                <a:spcPct val="100000"/>
              </a:lnSpc>
              <a:spcBef>
                <a:spcPts val="600"/>
              </a:spcBef>
              <a:spcAft>
                <a:spcPts val="0"/>
              </a:spcAft>
              <a:buClr>
                <a:srgbClr val="0D1829"/>
              </a:buClr>
              <a:buSzPts val="1400"/>
              <a:buFont typeface="Noto Sans Symbols"/>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53" name="Shape 253"/>
        <p:cNvGrpSpPr/>
        <p:nvPr/>
      </p:nvGrpSpPr>
      <p:grpSpPr>
        <a:xfrm>
          <a:off x="0" y="0"/>
          <a:ext cx="0" cy="0"/>
          <a:chOff x="0" y="0"/>
          <a:chExt cx="0" cy="0"/>
        </a:xfrm>
      </p:grpSpPr>
      <p:sp>
        <p:nvSpPr>
          <p:cNvPr id="254" name="Google Shape;254;p26"/>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Arial" panose="020B0604020202020204"/>
                <a:ea typeface="Arial" panose="020B0604020202020204"/>
                <a:cs typeface="Arial" panose="020B0604020202020204"/>
                <a:sym typeface="Arial" panose="020B0604020202020204"/>
              </a:rPr>
              <a:t>4 受限空间管理 </a:t>
            </a: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 </a:t>
            </a:r>
            <a:r>
              <a:rPr lang="zh-CN" sz="1800" b="1" i="0" u="none" strike="noStrike" cap="none">
                <a:solidFill>
                  <a:srgbClr val="000000"/>
                </a:solidFill>
                <a:latin typeface="Roboto" panose="02000000000000000000"/>
                <a:ea typeface="Roboto" panose="02000000000000000000"/>
                <a:cs typeface="Roboto" panose="02000000000000000000"/>
                <a:sym typeface="Roboto" panose="02000000000000000000"/>
              </a:rPr>
              <a:t>责任的分工</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255" name="Google Shape;255;p26"/>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pic>
        <p:nvPicPr>
          <p:cNvPr id="256" name="Google Shape;256;p26"/>
          <p:cNvPicPr preferRelativeResize="0"/>
          <p:nvPr/>
        </p:nvPicPr>
        <p:blipFill>
          <a:blip r:embed="rId1"/>
          <a:stretch>
            <a:fillRect/>
          </a:stretch>
        </p:blipFill>
        <p:spPr>
          <a:xfrm>
            <a:off x="1316900" y="593538"/>
            <a:ext cx="6819751" cy="39564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61" name="Shape 261"/>
        <p:cNvGrpSpPr/>
        <p:nvPr/>
      </p:nvGrpSpPr>
      <p:grpSpPr>
        <a:xfrm>
          <a:off x="0" y="0"/>
          <a:ext cx="0" cy="0"/>
          <a:chOff x="0" y="0"/>
          <a:chExt cx="0" cy="0"/>
        </a:xfrm>
      </p:grpSpPr>
      <p:sp>
        <p:nvSpPr>
          <p:cNvPr id="262" name="Google Shape;262;p27"/>
          <p:cNvSpPr txBox="1"/>
          <p:nvPr>
            <p:ph type="sldNum" idx="12"/>
          </p:nvPr>
        </p:nvSpPr>
        <p:spPr>
          <a:xfrm>
            <a:off x="202618" y="4647982"/>
            <a:ext cx="548700" cy="393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chemeClr val="dk1"/>
              </a:buClr>
              <a:buSzPts val="1400"/>
              <a:buFont typeface="Helvetica Neue"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7"/>
          <p:cNvSpPr txBox="1"/>
          <p:nvPr/>
        </p:nvSpPr>
        <p:spPr>
          <a:xfrm>
            <a:off x="751205" y="158115"/>
            <a:ext cx="4721225" cy="3962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2000" b="1" i="0" u="none" strike="noStrike" cap="none">
                <a:solidFill>
                  <a:srgbClr val="375F9B"/>
                </a:solidFill>
                <a:latin typeface="Arial" panose="020B0604020202020204"/>
                <a:ea typeface="Arial" panose="020B0604020202020204"/>
                <a:cs typeface="Arial" panose="020B0604020202020204"/>
                <a:sym typeface="Arial" panose="020B0604020202020204"/>
              </a:rPr>
              <a:t>4 受限空间管理 - </a:t>
            </a:r>
            <a:r>
              <a:rPr lang="zh-CN" sz="1600" b="0" i="0" u="none" strike="noStrike" cap="none">
                <a:solidFill>
                  <a:srgbClr val="375F9B"/>
                </a:solidFill>
                <a:latin typeface="Arial" panose="020B0604020202020204"/>
                <a:ea typeface="Arial" panose="020B0604020202020204"/>
                <a:cs typeface="Arial" panose="020B0604020202020204"/>
                <a:sym typeface="Arial" panose="020B0604020202020204"/>
              </a:rPr>
              <a:t>危险性评估</a:t>
            </a:r>
            <a:endParaRPr lang="zh-CN" sz="1600" b="0" i="0" u="none" strike="noStrike" cap="none">
              <a:solidFill>
                <a:srgbClr val="375F9B"/>
              </a:solidFill>
              <a:latin typeface="Arial" panose="020B0604020202020204"/>
              <a:ea typeface="Arial" panose="020B0604020202020204"/>
              <a:cs typeface="Arial" panose="020B0604020202020204"/>
              <a:sym typeface="Arial" panose="020B0604020202020204"/>
            </a:endParaRPr>
          </a:p>
        </p:txBody>
      </p:sp>
      <p:sp>
        <p:nvSpPr>
          <p:cNvPr id="264" name="Google Shape;264;p27"/>
          <p:cNvSpPr/>
          <p:nvPr/>
        </p:nvSpPr>
        <p:spPr>
          <a:xfrm>
            <a:off x="742950" y="800735"/>
            <a:ext cx="7902575" cy="995045"/>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rgbClr val="1C3052"/>
              </a:buClr>
              <a:buSzPts val="1980"/>
              <a:buFont typeface="Noto Sans Symbols"/>
              <a:buChar char="◆"/>
            </a:pPr>
            <a:r>
              <a:rPr lang="zh-CN" sz="1800" b="1" i="0" u="none" strike="noStrike" cap="none">
                <a:solidFill>
                  <a:srgbClr val="000000"/>
                </a:solidFill>
                <a:latin typeface="Arial" panose="020B0604020202020204"/>
                <a:ea typeface="Arial" panose="020B0604020202020204"/>
                <a:cs typeface="Arial" panose="020B0604020202020204"/>
                <a:sym typeface="Arial" panose="020B0604020202020204"/>
              </a:rPr>
              <a:t>危险性评估应由在危险因素识别、评估和控制等方面受过培训，具备丰富经验并且熟悉受限空间现场的人员完成；</a:t>
            </a:r>
            <a:endParaRPr lang="zh-CN" sz="18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90000"/>
              </a:lnSpc>
              <a:spcBef>
                <a:spcPts val="960"/>
              </a:spcBef>
              <a:spcAft>
                <a:spcPts val="0"/>
              </a:spcAft>
              <a:buClr>
                <a:srgbClr val="1C3052"/>
              </a:buClr>
              <a:buSzPts val="1980"/>
              <a:buFont typeface="Noto Sans Symbols"/>
              <a:buChar char="◆"/>
            </a:pPr>
            <a:r>
              <a:rPr lang="zh-CN" sz="1800" b="1" i="0" u="none" strike="noStrike" cap="none">
                <a:solidFill>
                  <a:srgbClr val="000000"/>
                </a:solidFill>
                <a:latin typeface="Arial" panose="020B0604020202020204"/>
                <a:ea typeface="Arial" panose="020B0604020202020204"/>
                <a:cs typeface="Arial" panose="020B0604020202020204"/>
                <a:sym typeface="Arial" panose="020B0604020202020204"/>
              </a:rPr>
              <a:t>评估人员应与”受限空间进入控制指南”负责人以及相关的人员进行磋商。</a:t>
            </a:r>
            <a:endParaRPr lang="zh-CN" sz="18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5" name="Google Shape;265;p27"/>
          <p:cNvSpPr txBox="1"/>
          <p:nvPr/>
        </p:nvSpPr>
        <p:spPr>
          <a:xfrm>
            <a:off x="751205" y="1920875"/>
            <a:ext cx="7705725" cy="3349625"/>
          </a:xfrm>
          <a:prstGeom prst="rect">
            <a:avLst/>
          </a:prstGeom>
          <a:noFill/>
          <a:ln>
            <a:noFill/>
          </a:ln>
        </p:spPr>
        <p:txBody>
          <a:bodyPr spcFirstLastPara="1" wrap="square" lIns="92075" tIns="46025" rIns="92075" bIns="46025" anchor="t" anchorCtr="0">
            <a:noAutofit/>
          </a:bodyPr>
          <a:lstStyle/>
          <a:p>
            <a:pPr marL="285750" marR="0" lvl="0" indent="-285750" algn="l" rtl="0">
              <a:lnSpc>
                <a:spcPct val="90000"/>
              </a:lnSpc>
              <a:spcBef>
                <a:spcPts val="0"/>
              </a:spcBef>
              <a:spcAft>
                <a:spcPts val="0"/>
              </a:spcAft>
              <a:buClr>
                <a:srgbClr val="1C3052"/>
              </a:buClr>
              <a:buSzPts val="1980"/>
              <a:buFont typeface="Noto Sans Symbols"/>
              <a:buChar char="◆"/>
            </a:pPr>
            <a:r>
              <a:rPr lang="zh-CN" sz="1800" b="0" i="0" u="none" strike="noStrike" cap="none">
                <a:solidFill>
                  <a:srgbClr val="000000"/>
                </a:solidFill>
                <a:latin typeface="Arial" panose="020B0604020202020204"/>
                <a:ea typeface="Arial" panose="020B0604020202020204"/>
                <a:cs typeface="Arial" panose="020B0604020202020204"/>
                <a:sym typeface="Arial" panose="020B0604020202020204"/>
              </a:rPr>
              <a:t>危险性评估</a:t>
            </a:r>
            <a:endParaRPr lang="zh-CN"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736600" marR="0" lvl="1" indent="-285750" algn="l" rtl="0">
              <a:lnSpc>
                <a:spcPct val="150000"/>
              </a:lnSpc>
              <a:spcBef>
                <a:spcPts val="600"/>
              </a:spcBef>
              <a:spcAft>
                <a:spcPts val="0"/>
              </a:spcAft>
              <a:buClr>
                <a:srgbClr val="1C3052"/>
              </a:buClr>
              <a:buSzPts val="1400"/>
              <a:buFont typeface="Noto Sans Symbols"/>
              <a:buChar char="➢"/>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考虑到由于设计、位置、用途等因素而可能存在的状况，以及在受限空间内部的作业活动可能引入的或产生的影响；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736600" marR="0" lvl="1" indent="-285750" algn="l" rtl="0">
              <a:lnSpc>
                <a:spcPct val="150000"/>
              </a:lnSpc>
              <a:spcBef>
                <a:spcPts val="600"/>
              </a:spcBef>
              <a:spcAft>
                <a:spcPts val="0"/>
              </a:spcAft>
              <a:buClr>
                <a:srgbClr val="1C3052"/>
              </a:buClr>
              <a:buSzPts val="1400"/>
              <a:buFont typeface="Noto Sans Symbols"/>
              <a:buChar char="➢"/>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考虑到各种危险条件的可能性，如富氧和缺氧、可燃性气体、蒸气或雾状体、易燃粉尘、其他危险大气环境、需要锁定和隔离的有害物质、淹没和受困以及其他危险状况等；</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736600" marR="0" lvl="1" indent="-285750" algn="l" rtl="0">
              <a:lnSpc>
                <a:spcPct val="150000"/>
              </a:lnSpc>
              <a:spcBef>
                <a:spcPts val="600"/>
              </a:spcBef>
              <a:spcAft>
                <a:spcPts val="0"/>
              </a:spcAft>
              <a:buClr>
                <a:srgbClr val="1C3052"/>
              </a:buClr>
              <a:buSzPts val="1400"/>
              <a:buFont typeface="Noto Sans Symbols"/>
              <a:buChar char="➢"/>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明确列出清除或使潜在危险最小化的方法。</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196850" algn="l" rtl="0">
              <a:lnSpc>
                <a:spcPct val="150000"/>
              </a:lnSpc>
              <a:spcBef>
                <a:spcPts val="0"/>
              </a:spcBef>
              <a:spcAft>
                <a:spcPts val="0"/>
              </a:spcAft>
              <a:buClr>
                <a:srgbClr val="1C3052"/>
              </a:buClr>
              <a:buSzPts val="1400"/>
              <a:buFont typeface="Noto Sans Symbols"/>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1" indent="-184150" algn="l" rtl="0">
              <a:lnSpc>
                <a:spcPct val="100000"/>
              </a:lnSpc>
              <a:spcBef>
                <a:spcPts val="0"/>
              </a:spcBef>
              <a:spcAft>
                <a:spcPts val="0"/>
              </a:spcAft>
              <a:buClr>
                <a:srgbClr val="000000"/>
              </a:buClr>
              <a:buSzPts val="1600"/>
              <a:buFont typeface="Noto Sans Symbols"/>
              <a:buNone/>
            </a:pPr>
            <a:endParaRPr sz="16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1" indent="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69" name="Shape 269"/>
        <p:cNvGrpSpPr/>
        <p:nvPr/>
      </p:nvGrpSpPr>
      <p:grpSpPr>
        <a:xfrm>
          <a:off x="0" y="0"/>
          <a:ext cx="0" cy="0"/>
          <a:chOff x="0" y="0"/>
          <a:chExt cx="0" cy="0"/>
        </a:xfrm>
      </p:grpSpPr>
      <p:sp>
        <p:nvSpPr>
          <p:cNvPr id="270" name="Google Shape;270;p28"/>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Arial" panose="020B0604020202020204"/>
                <a:ea typeface="Arial" panose="020B0604020202020204"/>
                <a:cs typeface="Arial" panose="020B0604020202020204"/>
                <a:sym typeface="Arial" panose="020B0604020202020204"/>
              </a:rPr>
              <a:t>4 受限空间管理 </a:t>
            </a: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 </a:t>
            </a:r>
            <a:r>
              <a:rPr lang="zh-CN" sz="1800" b="1" i="0" u="none" strike="noStrike" cap="none">
                <a:solidFill>
                  <a:srgbClr val="000000"/>
                </a:solidFill>
                <a:latin typeface="Roboto" panose="02000000000000000000"/>
                <a:ea typeface="Roboto" panose="02000000000000000000"/>
                <a:cs typeface="Roboto" panose="02000000000000000000"/>
                <a:sym typeface="Roboto" panose="02000000000000000000"/>
              </a:rPr>
              <a:t>准入许可证</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271" name="Google Shape;271;p28"/>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272" name="Google Shape;272;p28"/>
          <p:cNvSpPr txBox="1"/>
          <p:nvPr/>
        </p:nvSpPr>
        <p:spPr>
          <a:xfrm>
            <a:off x="500034" y="642924"/>
            <a:ext cx="8143932" cy="4331465"/>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装置/项目/部门经理或其授权人签发完成</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9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置于受限空间的指定位置</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9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载明信息</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作业地点、作业活动、相关人员</a:t>
            </a:r>
            <a:endParaRPr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风险及控制措施、监测数据</a:t>
            </a:r>
            <a:endParaRPr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许可有效日期</a:t>
            </a:r>
            <a:endParaRPr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457200" marR="0" lvl="0" indent="-228600" algn="l" rtl="0">
              <a:lnSpc>
                <a:spcPct val="9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遇有下列情况，准入许可证应重新审批和签发</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每次换班后；</a:t>
            </a:r>
            <a:endParaRPr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此项工作的作业负责人发生变动后</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出现不符合准入许可的条件，或发生了事件、伤害或晕眩等时。</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作业环境和条件发生变化</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作业内容发生改变</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现场作业与作业计划的要求发生重大偏离</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发现有可能造成人身伤害的不安全行为</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现场作业人员发现重大安全隐患</a:t>
            </a:r>
            <a:endParaRPr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282575" marR="0" lvl="0" indent="-282575" algn="l" rtl="0">
              <a:lnSpc>
                <a:spcPct val="100000"/>
              </a:lnSpc>
              <a:spcBef>
                <a:spcPts val="300"/>
              </a:spcBef>
              <a:spcAft>
                <a:spcPts val="0"/>
              </a:spcAft>
              <a:buClr>
                <a:srgbClr val="375F9B"/>
              </a:buClr>
              <a:buSzPts val="1400"/>
              <a:buFont typeface="Arial" panose="020B0604020202020204"/>
              <a:buNone/>
            </a:pP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76" name="Shape 276"/>
        <p:cNvGrpSpPr/>
        <p:nvPr/>
      </p:nvGrpSpPr>
      <p:grpSpPr>
        <a:xfrm>
          <a:off x="0" y="0"/>
          <a:ext cx="0" cy="0"/>
          <a:chOff x="0" y="0"/>
          <a:chExt cx="0" cy="0"/>
        </a:xfrm>
      </p:grpSpPr>
      <p:sp>
        <p:nvSpPr>
          <p:cNvPr id="277" name="Google Shape;277;p29"/>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Arial" panose="020B0604020202020204"/>
                <a:ea typeface="Arial" panose="020B0604020202020204"/>
                <a:cs typeface="Arial" panose="020B0604020202020204"/>
                <a:sym typeface="Arial" panose="020B0604020202020204"/>
              </a:rPr>
              <a:t>5 进入受限空间的安全准备工作</a:t>
            </a:r>
            <a:endParaRPr sz="2500" b="0"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278" name="Google Shape;278;p29"/>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279" name="Google Shape;279;p29"/>
          <p:cNvSpPr txBox="1"/>
          <p:nvPr/>
        </p:nvSpPr>
        <p:spPr>
          <a:xfrm>
            <a:off x="590550" y="925513"/>
            <a:ext cx="7705725" cy="314643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5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锁定/挂牌	</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5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大气条件的控制和监测</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5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清洁、置换、通风、惰化置换</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5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救援队伍的组织</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5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救援设备</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5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个体防护装备(PPE)和其他预防措施</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5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减少危险的其他预防措施</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5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工作活动的协调</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100000"/>
              </a:lnSpc>
              <a:spcBef>
                <a:spcPts val="300"/>
              </a:spcBef>
              <a:spcAft>
                <a:spcPts val="0"/>
              </a:spcAft>
              <a:buClr>
                <a:srgbClr val="375F9B"/>
              </a:buClr>
              <a:buSzPts val="1400"/>
              <a:buFont typeface="Arial" panose="020B0604020202020204"/>
              <a:buNone/>
            </a:pP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83" name="Shape 283"/>
        <p:cNvGrpSpPr/>
        <p:nvPr/>
      </p:nvGrpSpPr>
      <p:grpSpPr>
        <a:xfrm>
          <a:off x="0" y="0"/>
          <a:ext cx="0" cy="0"/>
          <a:chOff x="0" y="0"/>
          <a:chExt cx="0" cy="0"/>
        </a:xfrm>
      </p:grpSpPr>
      <p:sp>
        <p:nvSpPr>
          <p:cNvPr id="284" name="Google Shape;284;p30"/>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Arial" panose="020B0604020202020204"/>
                <a:ea typeface="Arial" panose="020B0604020202020204"/>
                <a:cs typeface="Arial" panose="020B0604020202020204"/>
                <a:sym typeface="Arial" panose="020B0604020202020204"/>
              </a:rPr>
              <a:t>5 进入受限空间的安全准备工作 </a:t>
            </a:r>
            <a:r>
              <a:rPr lang="zh-CN" sz="2000" b="0" i="0" u="none" strike="noStrike" cap="none">
                <a:solidFill>
                  <a:srgbClr val="000000"/>
                </a:solidFill>
                <a:latin typeface="Arial" panose="020B0604020202020204"/>
                <a:ea typeface="Arial" panose="020B0604020202020204"/>
                <a:cs typeface="Arial" panose="020B0604020202020204"/>
                <a:sym typeface="Arial" panose="020B0604020202020204"/>
              </a:rPr>
              <a:t>- </a:t>
            </a:r>
            <a:r>
              <a:rPr lang="zh-CN" sz="2000" b="0" i="0" u="none" strike="noStrike" cap="none">
                <a:solidFill>
                  <a:srgbClr val="000000"/>
                </a:solidFill>
                <a:latin typeface="Roboto" panose="02000000000000000000"/>
                <a:ea typeface="Roboto" panose="02000000000000000000"/>
                <a:cs typeface="Roboto" panose="02000000000000000000"/>
                <a:sym typeface="Roboto" panose="02000000000000000000"/>
              </a:rPr>
              <a:t>应急救援</a:t>
            </a:r>
            <a:endParaRPr sz="2500" b="0"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285" name="Google Shape;285;p30"/>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286" name="Google Shape;286;p30"/>
          <p:cNvSpPr txBox="1"/>
          <p:nvPr/>
        </p:nvSpPr>
        <p:spPr>
          <a:xfrm>
            <a:off x="642910" y="785800"/>
            <a:ext cx="7427167" cy="3889391"/>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救援人员</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待命的救援队员必须保持和受限空间内部人员的联系</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待命救援人员必须能够立即召集经过培训的救援人员</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救援队成员必须经过培训</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救援人员不得单独进入受限空间，除非另有人员在外部协助</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救援方案必须尽一切可能排除、控制或减少救援人员在紧急响应时以及使用机械通风时遭受的风险</a:t>
            </a:r>
            <a:endParaRPr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457200" marR="0" lvl="0" indent="-228600" algn="l" rtl="0">
              <a:lnSpc>
                <a:spcPct val="100000"/>
              </a:lnSpc>
              <a:spcBef>
                <a:spcPts val="6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救援设备</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进入受限空间时，作业人员必须戴全身式安全带，除非穿戴后会导致更大的危险。</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 从顶部进入时，必须在安全带上系上救援绳，且必须安排监护人员在受限空间出入口外部全程监护。</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如果一名或多名作业人员进入受限空间，则必须采取措施防止救援绳和其他设备的缠结。</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准备实用的援救设备（例：安全带、救援用滑轮、三脚架、呼吸设备等）。</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282575" marR="0" lvl="0" indent="-206375" algn="l" rtl="0">
              <a:lnSpc>
                <a:spcPct val="100000"/>
              </a:lnSpc>
              <a:spcBef>
                <a:spcPts val="300"/>
              </a:spcBef>
              <a:spcAft>
                <a:spcPts val="0"/>
              </a:spcAft>
              <a:buClr>
                <a:srgbClr val="0000CC"/>
              </a:buClr>
              <a:buSzPts val="1200"/>
              <a:buFont typeface="Noto Sans Symbols"/>
              <a:buNone/>
            </a:pPr>
            <a:endParaRPr sz="1500" b="1" i="0" u="none" strike="noStrike" cap="none">
              <a:solidFill>
                <a:srgbClr val="000066"/>
              </a:solidFill>
              <a:latin typeface="Roboto" panose="02000000000000000000"/>
              <a:ea typeface="Roboto" panose="02000000000000000000"/>
              <a:cs typeface="Roboto" panose="02000000000000000000"/>
              <a:sym typeface="Roboto" panose="02000000000000000000"/>
            </a:endParaRPr>
          </a:p>
        </p:txBody>
      </p:sp>
      <p:pic>
        <p:nvPicPr>
          <p:cNvPr id="287" name="Google Shape;287;p30" descr="http://www.capitalsafety.cn/Pic_Img_Upload/20101013173156267.jpg"/>
          <p:cNvPicPr preferRelativeResize="0"/>
          <p:nvPr/>
        </p:nvPicPr>
        <p:blipFill rotWithShape="1">
          <a:blip r:embed="rId1"/>
          <a:srcRect t="1546" r="18726" b="2827"/>
          <a:stretch>
            <a:fillRect/>
          </a:stretch>
        </p:blipFill>
        <p:spPr>
          <a:xfrm>
            <a:off x="8001024" y="714362"/>
            <a:ext cx="997381" cy="32905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900" y="857250"/>
            <a:ext cx="5946140" cy="189928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0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91" name="Shape 291"/>
        <p:cNvGrpSpPr/>
        <p:nvPr/>
      </p:nvGrpSpPr>
      <p:grpSpPr>
        <a:xfrm>
          <a:off x="0" y="0"/>
          <a:ext cx="0" cy="0"/>
          <a:chOff x="0" y="0"/>
          <a:chExt cx="0" cy="0"/>
        </a:xfrm>
      </p:grpSpPr>
      <p:sp>
        <p:nvSpPr>
          <p:cNvPr id="292" name="Google Shape;292;p31"/>
          <p:cNvSpPr txBox="1"/>
          <p:nvPr>
            <p:ph type="title"/>
          </p:nvPr>
        </p:nvSpPr>
        <p:spPr>
          <a:xfrm>
            <a:off x="620058" y="79343"/>
            <a:ext cx="8023908"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375F9B"/>
                </a:solidFill>
                <a:latin typeface="Arial" panose="020B0604020202020204"/>
                <a:ea typeface="Arial" panose="020B0604020202020204"/>
                <a:cs typeface="Arial" panose="020B0604020202020204"/>
                <a:sym typeface="Arial" panose="020B0604020202020204"/>
              </a:rPr>
              <a:t>5 进入受限空间的安全准备工作</a:t>
            </a:r>
            <a:r>
              <a:rPr lang="zh-CN" sz="2000" b="1" i="0" u="none" strike="noStrike" cap="none">
                <a:solidFill>
                  <a:srgbClr val="375F9B"/>
                </a:solidFill>
                <a:latin typeface="Arial" panose="020B0604020202020204"/>
                <a:ea typeface="Arial" panose="020B0604020202020204"/>
                <a:cs typeface="Arial" panose="020B0604020202020204"/>
                <a:sym typeface="Arial" panose="020B0604020202020204"/>
              </a:rPr>
              <a:t>－</a:t>
            </a:r>
            <a:r>
              <a:rPr lang="zh-CN" sz="1800" b="1" i="0" u="none" strike="noStrike" cap="none">
                <a:solidFill>
                  <a:srgbClr val="375F9B"/>
                </a:solidFill>
                <a:latin typeface="Roboto" panose="02000000000000000000"/>
                <a:ea typeface="Roboto" panose="02000000000000000000"/>
                <a:cs typeface="Roboto" panose="02000000000000000000"/>
                <a:sym typeface="Roboto" panose="02000000000000000000"/>
              </a:rPr>
              <a:t>个体防护装备和其他预防措施</a:t>
            </a:r>
            <a:endParaRPr sz="2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
        <p:nvSpPr>
          <p:cNvPr id="293" name="Google Shape;293;p31"/>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294" name="Google Shape;294;p31"/>
          <p:cNvSpPr txBox="1"/>
          <p:nvPr/>
        </p:nvSpPr>
        <p:spPr>
          <a:xfrm>
            <a:off x="539750" y="992188"/>
            <a:ext cx="7705725" cy="204787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个体防护装备的使用</a:t>
            </a:r>
            <a:endPar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安全作业许可/受限空间准入许可中必须对个体防护服和装备加以确定和说明。进入者必须穿戴全身式安全带，如必要，必须使用专门的阻燃和抗静电服。</a:t>
            </a:r>
            <a:endPar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0" i="0" u="none" strike="noStrike" cap="none">
                <a:solidFill>
                  <a:srgbClr val="6F6F6E"/>
                </a:solidFill>
                <a:latin typeface="Roboto" panose="02000000000000000000"/>
                <a:ea typeface="Roboto" panose="02000000000000000000"/>
                <a:cs typeface="Roboto" panose="02000000000000000000"/>
                <a:sym typeface="Roboto" panose="02000000000000000000"/>
              </a:rPr>
              <a:t>进入含有高度有害性大气环境的受限空间的作业人员必须使用正压式空气呼吸器，如果使用空气管呼吸器，则必须连带一个逃生气瓶。</a:t>
            </a:r>
            <a:endParaRPr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p:txBody>
      </p:sp>
      <p:pic>
        <p:nvPicPr>
          <p:cNvPr id="295" name="Google Shape;295;p31" descr="http://www.izhixun.com/uploadImages/supplyImages/2010116120550328.jpg"/>
          <p:cNvPicPr preferRelativeResize="0"/>
          <p:nvPr/>
        </p:nvPicPr>
        <p:blipFill rotWithShape="1">
          <a:blip r:embed="rId1"/>
          <a:srcRect/>
          <a:stretch>
            <a:fillRect/>
          </a:stretch>
        </p:blipFill>
        <p:spPr>
          <a:xfrm>
            <a:off x="4786314" y="2357436"/>
            <a:ext cx="2218861" cy="18541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99" name="Shape 299"/>
        <p:cNvGrpSpPr/>
        <p:nvPr/>
      </p:nvGrpSpPr>
      <p:grpSpPr>
        <a:xfrm>
          <a:off x="0" y="0"/>
          <a:ext cx="0" cy="0"/>
          <a:chOff x="0" y="0"/>
          <a:chExt cx="0" cy="0"/>
        </a:xfrm>
      </p:grpSpPr>
      <p:sp>
        <p:nvSpPr>
          <p:cNvPr id="300" name="Google Shape;300;p32"/>
          <p:cNvSpPr txBox="1"/>
          <p:nvPr>
            <p:ph type="title"/>
          </p:nvPr>
        </p:nvSpPr>
        <p:spPr>
          <a:xfrm>
            <a:off x="620058" y="79343"/>
            <a:ext cx="8095346"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0" i="0" u="none" strike="noStrike" cap="none">
                <a:solidFill>
                  <a:srgbClr val="000000"/>
                </a:solidFill>
                <a:latin typeface="Arial" panose="020B0604020202020204"/>
                <a:ea typeface="Arial" panose="020B0604020202020204"/>
                <a:cs typeface="Arial" panose="020B0604020202020204"/>
                <a:sym typeface="Arial" panose="020B0604020202020204"/>
              </a:rPr>
              <a:t>5 进入受限空间的安全准备工作 </a:t>
            </a:r>
            <a:r>
              <a:rPr lang="zh-CN" sz="2000" b="0" i="0" u="none" strike="noStrike" cap="none">
                <a:solidFill>
                  <a:srgbClr val="000000"/>
                </a:solidFill>
                <a:latin typeface="Arial" panose="020B0604020202020204"/>
                <a:ea typeface="Arial" panose="020B0604020202020204"/>
                <a:cs typeface="Arial" panose="020B0604020202020204"/>
                <a:sym typeface="Arial" panose="020B0604020202020204"/>
              </a:rPr>
              <a:t>- </a:t>
            </a:r>
            <a:r>
              <a:rPr lang="zh-CN" sz="1800" b="0" i="0" u="none" strike="noStrike" cap="none">
                <a:solidFill>
                  <a:srgbClr val="000000"/>
                </a:solidFill>
                <a:latin typeface="Roboto" panose="02000000000000000000"/>
                <a:ea typeface="Roboto" panose="02000000000000000000"/>
                <a:cs typeface="Roboto" panose="02000000000000000000"/>
                <a:sym typeface="Roboto" panose="02000000000000000000"/>
              </a:rPr>
              <a:t>减少危害的其他预防措施</a:t>
            </a:r>
            <a:endParaRPr sz="2500" b="0"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301" name="Google Shape;301;p32"/>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302" name="Google Shape;302;p32"/>
          <p:cNvSpPr txBox="1"/>
          <p:nvPr/>
        </p:nvSpPr>
        <p:spPr>
          <a:xfrm>
            <a:off x="539750" y="914401"/>
            <a:ext cx="7705725" cy="237173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减少危险的其他预防措施</a:t>
            </a:r>
            <a:endPar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压缩或液态气罐不得进入受限空间</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焊接等输送软管在不使用时，或受限空间内工作完成时须被移出</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电气工具和设备须根据特定空气和临近的环境条件接地或双重绝缘</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潮湿条件、金属容器，照明须用12V安全电压，手持电动工具须用II类或III类工具</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易燃易爆环境条件下须用防爆电气工具和设备</a:t>
            </a:r>
            <a:endPar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00000"/>
              </a:lnSpc>
              <a:spcBef>
                <a:spcPts val="60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易燃易爆环境条件下须用不产生火花的工具。</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p:txBody>
      </p:sp>
      <p:pic>
        <p:nvPicPr>
          <p:cNvPr id="303" name="Google Shape;303;p32" descr="http://xn--rhqw0t.com/upload/image/rbpwuwxf.jpg"/>
          <p:cNvPicPr preferRelativeResize="0"/>
          <p:nvPr/>
        </p:nvPicPr>
        <p:blipFill rotWithShape="1">
          <a:blip r:embed="rId1"/>
          <a:srcRect l="14699" t="16601" r="16111" b="22273"/>
          <a:stretch>
            <a:fillRect/>
          </a:stretch>
        </p:blipFill>
        <p:spPr>
          <a:xfrm>
            <a:off x="1285852" y="3000378"/>
            <a:ext cx="2236483" cy="1484952"/>
          </a:xfrm>
          <a:prstGeom prst="rect">
            <a:avLst/>
          </a:prstGeom>
          <a:noFill/>
          <a:ln>
            <a:noFill/>
          </a:ln>
        </p:spPr>
      </p:pic>
      <p:pic>
        <p:nvPicPr>
          <p:cNvPr id="304" name="Google Shape;304;p32" descr="http://img.diytrade.com/cdimg/906890/9282845/0/1244278472.jpg"/>
          <p:cNvPicPr preferRelativeResize="0"/>
          <p:nvPr/>
        </p:nvPicPr>
        <p:blipFill rotWithShape="1">
          <a:blip r:embed="rId2"/>
          <a:srcRect/>
          <a:stretch>
            <a:fillRect/>
          </a:stretch>
        </p:blipFill>
        <p:spPr>
          <a:xfrm>
            <a:off x="4786314" y="2857502"/>
            <a:ext cx="2428892" cy="14721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09" name="Shape 309"/>
        <p:cNvGrpSpPr/>
        <p:nvPr/>
      </p:nvGrpSpPr>
      <p:grpSpPr>
        <a:xfrm>
          <a:off x="0" y="0"/>
          <a:ext cx="0" cy="0"/>
          <a:chOff x="0" y="0"/>
          <a:chExt cx="0" cy="0"/>
        </a:xfrm>
      </p:grpSpPr>
      <p:sp>
        <p:nvSpPr>
          <p:cNvPr id="310" name="Google Shape;310;p33"/>
          <p:cNvSpPr txBox="1"/>
          <p:nvPr>
            <p:ph type="sldNum" idx="12"/>
          </p:nvPr>
        </p:nvSpPr>
        <p:spPr>
          <a:xfrm>
            <a:off x="202618" y="4647982"/>
            <a:ext cx="548700" cy="393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chemeClr val="dk1"/>
              </a:buClr>
              <a:buSzPts val="1400"/>
              <a:buFont typeface="Helvetica Neue"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1" name="Google Shape;311;p33"/>
          <p:cNvSpPr txBox="1"/>
          <p:nvPr/>
        </p:nvSpPr>
        <p:spPr>
          <a:xfrm>
            <a:off x="751205" y="158115"/>
            <a:ext cx="7394575" cy="3962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2000" b="1" i="0" u="none" strike="noStrike" cap="none">
                <a:solidFill>
                  <a:srgbClr val="375F9B"/>
                </a:solidFill>
                <a:latin typeface="Arial" panose="020B0604020202020204"/>
                <a:ea typeface="Arial" panose="020B0604020202020204"/>
                <a:cs typeface="Arial" panose="020B0604020202020204"/>
                <a:sym typeface="Arial" panose="020B0604020202020204"/>
              </a:rPr>
              <a:t>6 总结</a:t>
            </a:r>
            <a:endParaRPr lang="zh-CN" sz="2000" b="1" i="0" u="none" strike="noStrike" cap="none">
              <a:solidFill>
                <a:srgbClr val="375F9B"/>
              </a:solidFill>
              <a:latin typeface="Arial" panose="020B0604020202020204"/>
              <a:ea typeface="Arial" panose="020B0604020202020204"/>
              <a:cs typeface="Arial" panose="020B0604020202020204"/>
              <a:sym typeface="Arial" panose="020B0604020202020204"/>
            </a:endParaRPr>
          </a:p>
        </p:txBody>
      </p:sp>
      <p:graphicFrame>
        <p:nvGraphicFramePr>
          <p:cNvPr id="312" name="Google Shape;312;p33"/>
          <p:cNvGraphicFramePr/>
          <p:nvPr/>
        </p:nvGraphicFramePr>
        <p:xfrm>
          <a:off x="1346200" y="884555"/>
          <a:ext cx="6452225" cy="3000000"/>
        </p:xfrm>
        <a:graphic>
          <a:graphicData uri="http://schemas.openxmlformats.org/drawingml/2006/table">
            <a:tbl>
              <a:tblPr firstRow="1" bandRow="1">
                <a:noFill/>
                <a:tableStyleId>{55A09BF6-ABB7-4254-8E9F-34CFC9ED82E5}</a:tableStyleId>
              </a:tblPr>
              <a:tblGrid>
                <a:gridCol w="3226425"/>
                <a:gridCol w="3225800"/>
              </a:tblGrid>
              <a:tr h="396250">
                <a:tc gridSpan="2">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u="none" strike="noStrike" cap="none">
                          <a:latin typeface="Arial" panose="020B0604020202020204"/>
                          <a:ea typeface="Arial" panose="020B0604020202020204"/>
                          <a:cs typeface="Arial" panose="020B0604020202020204"/>
                          <a:sym typeface="Arial" panose="020B0604020202020204"/>
                        </a:rPr>
                        <a:t>       受限</a:t>
                      </a:r>
                      <a:r>
                        <a:rPr lang="zh-CN" sz="1400" u="none" strike="noStrike" cap="none">
                          <a:latin typeface="Arial" panose="020B0604020202020204"/>
                          <a:ea typeface="Arial" panose="020B0604020202020204"/>
                          <a:cs typeface="Arial" panose="020B0604020202020204"/>
                          <a:sym typeface="Arial" panose="020B0604020202020204"/>
                        </a:rPr>
                        <a:t>空间定义</a:t>
                      </a:r>
                      <a:r>
                        <a:rPr lang="zh-CN" sz="2000" b="1" u="none" strike="noStrike" cap="none">
                          <a:solidFill>
                            <a:srgbClr val="375F9B"/>
                          </a:solidFill>
                          <a:latin typeface="Arial" panose="020B0604020202020204"/>
                          <a:ea typeface="Arial" panose="020B0604020202020204"/>
                          <a:cs typeface="Arial" panose="020B0604020202020204"/>
                          <a:sym typeface="Arial" panose="020B0604020202020204"/>
                        </a:rPr>
                        <a:t>受限</a:t>
                      </a:r>
                      <a:r>
                        <a:rPr lang="zh-CN" sz="1400" b="1" u="none" strike="noStrike" cap="none">
                          <a:latin typeface="Arial" panose="020B0604020202020204"/>
                          <a:ea typeface="Arial" panose="020B0604020202020204"/>
                          <a:cs typeface="Arial" panose="020B0604020202020204"/>
                          <a:sym typeface="Arial" panose="020B0604020202020204"/>
                        </a:rPr>
                        <a:t>  </a:t>
                      </a:r>
                      <a:endParaRPr lang="zh-CN" sz="1400" b="1" u="none" strike="noStrike" cap="none">
                        <a:latin typeface="Arial" panose="020B0604020202020204"/>
                        <a:ea typeface="Arial" panose="020B0604020202020204"/>
                        <a:cs typeface="Arial" panose="020B0604020202020204"/>
                        <a:sym typeface="Arial" panose="020B0604020202020204"/>
                      </a:endParaRPr>
                    </a:p>
                  </a:txBody>
                  <a:tcPr marL="91450" marR="91450" marT="45725" marB="45725"/>
                </a:tc>
                <a:tc hMerge="1">
                  <a:tcPr/>
                </a:tc>
              </a:tr>
              <a:tr h="38100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t>定义，分类</a:t>
                      </a:r>
                      <a:endParaRPr lang="zh-CN" sz="18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t>典型受限空间举例</a:t>
                      </a:r>
                      <a:endParaRPr lang="zh-CN" sz="1800" b="1" u="none" strike="noStrike" cap="none"/>
                    </a:p>
                  </a:txBody>
                  <a:tcPr marL="91450" marR="91450" marT="45725" marB="45725"/>
                </a:tc>
              </a:tr>
            </a:tbl>
          </a:graphicData>
        </a:graphic>
      </p:graphicFrame>
      <p:sp>
        <p:nvSpPr>
          <p:cNvPr id="313" name="Google Shape;313;p33"/>
          <p:cNvSpPr/>
          <p:nvPr/>
        </p:nvSpPr>
        <p:spPr>
          <a:xfrm>
            <a:off x="4320540" y="1733550"/>
            <a:ext cx="504190" cy="360045"/>
          </a:xfrm>
          <a:prstGeom prst="down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314" name="Google Shape;314;p33"/>
          <p:cNvGraphicFramePr/>
          <p:nvPr/>
        </p:nvGraphicFramePr>
        <p:xfrm>
          <a:off x="1378585" y="2093595"/>
          <a:ext cx="6452225" cy="3000000"/>
        </p:xfrm>
        <a:graphic>
          <a:graphicData uri="http://schemas.openxmlformats.org/drawingml/2006/table">
            <a:tbl>
              <a:tblPr firstRow="1" bandRow="1">
                <a:noFill/>
                <a:tableStyleId>{55A09BF6-ABB7-4254-8E9F-34CFC9ED82E5}</a:tableStyleId>
              </a:tblPr>
              <a:tblGrid>
                <a:gridCol w="3226425"/>
                <a:gridCol w="3225800"/>
              </a:tblGrid>
              <a:tr h="396250">
                <a:tc gridSpan="2">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u="none" strike="noStrike" cap="none">
                          <a:latin typeface="Arial" panose="020B0604020202020204"/>
                          <a:ea typeface="Arial" panose="020B0604020202020204"/>
                          <a:cs typeface="Arial" panose="020B0604020202020204"/>
                          <a:sym typeface="Arial" panose="020B0604020202020204"/>
                        </a:rPr>
                        <a:t>       受限</a:t>
                      </a:r>
                      <a:r>
                        <a:rPr lang="zh-CN" sz="1400" u="none" strike="noStrike" cap="none">
                          <a:latin typeface="Arial" panose="020B0604020202020204"/>
                          <a:ea typeface="Arial" panose="020B0604020202020204"/>
                          <a:cs typeface="Arial" panose="020B0604020202020204"/>
                          <a:sym typeface="Arial" panose="020B0604020202020204"/>
                        </a:rPr>
                        <a:t>空间风险</a:t>
                      </a:r>
                      <a:r>
                        <a:rPr lang="zh-CN" sz="2000" b="1" u="none" strike="noStrike" cap="none">
                          <a:solidFill>
                            <a:srgbClr val="375F9B"/>
                          </a:solidFill>
                          <a:latin typeface="Arial" panose="020B0604020202020204"/>
                          <a:ea typeface="Arial" panose="020B0604020202020204"/>
                          <a:cs typeface="Arial" panose="020B0604020202020204"/>
                          <a:sym typeface="Arial" panose="020B0604020202020204"/>
                        </a:rPr>
                        <a:t>受限</a:t>
                      </a:r>
                      <a:r>
                        <a:rPr lang="zh-CN" sz="1400" b="1" u="none" strike="noStrike" cap="none">
                          <a:latin typeface="Arial" panose="020B0604020202020204"/>
                          <a:ea typeface="Arial" panose="020B0604020202020204"/>
                          <a:cs typeface="Arial" panose="020B0604020202020204"/>
                          <a:sym typeface="Arial" panose="020B0604020202020204"/>
                        </a:rPr>
                        <a:t>  </a:t>
                      </a:r>
                      <a:endParaRPr lang="zh-CN" sz="1400" b="1" u="none" strike="noStrike" cap="none">
                        <a:latin typeface="Arial" panose="020B0604020202020204"/>
                        <a:ea typeface="Arial" panose="020B0604020202020204"/>
                        <a:cs typeface="Arial" panose="020B0604020202020204"/>
                        <a:sym typeface="Arial" panose="020B0604020202020204"/>
                      </a:endParaRPr>
                    </a:p>
                  </a:txBody>
                  <a:tcPr marL="91450" marR="91450" marT="45725" marB="45725"/>
                </a:tc>
                <a:tc hMerge="1">
                  <a:tcPr/>
                </a:tc>
              </a:tr>
              <a:tr h="38100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t>气体环境风险</a:t>
                      </a:r>
                      <a:endParaRPr lang="zh-CN" sz="18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t>其他风险</a:t>
                      </a:r>
                      <a:endParaRPr lang="zh-CN" sz="1800" b="1" u="none" strike="noStrike" cap="none"/>
                    </a:p>
                  </a:txBody>
                  <a:tcPr marL="91450" marR="91450" marT="45725" marB="45725"/>
                </a:tc>
              </a:tr>
            </a:tbl>
          </a:graphicData>
        </a:graphic>
      </p:graphicFrame>
      <p:sp>
        <p:nvSpPr>
          <p:cNvPr id="315" name="Google Shape;315;p33"/>
          <p:cNvSpPr/>
          <p:nvPr/>
        </p:nvSpPr>
        <p:spPr>
          <a:xfrm>
            <a:off x="4352925" y="2869565"/>
            <a:ext cx="504190" cy="360045"/>
          </a:xfrm>
          <a:prstGeom prst="down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316" name="Google Shape;316;p33"/>
          <p:cNvGraphicFramePr/>
          <p:nvPr/>
        </p:nvGraphicFramePr>
        <p:xfrm>
          <a:off x="1405890" y="3234055"/>
          <a:ext cx="6398300" cy="3000000"/>
        </p:xfrm>
        <a:graphic>
          <a:graphicData uri="http://schemas.openxmlformats.org/drawingml/2006/table">
            <a:tbl>
              <a:tblPr firstRow="1" bandRow="1">
                <a:noFill/>
                <a:tableStyleId>{55A09BF6-ABB7-4254-8E9F-34CFC9ED82E5}</a:tableStyleId>
              </a:tblPr>
              <a:tblGrid>
                <a:gridCol w="1599575"/>
                <a:gridCol w="1599575"/>
                <a:gridCol w="1599575"/>
                <a:gridCol w="1599575"/>
              </a:tblGrid>
              <a:tr h="381000">
                <a:tc gridSpan="4">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u="none" strike="noStrike" cap="none">
                          <a:latin typeface="Arial" panose="020B0604020202020204"/>
                          <a:ea typeface="Arial" panose="020B0604020202020204"/>
                          <a:cs typeface="Arial" panose="020B0604020202020204"/>
                          <a:sym typeface="Arial" panose="020B0604020202020204"/>
                        </a:rPr>
                        <a:t>受限空间进入指南</a:t>
                      </a:r>
                      <a:endParaRPr lang="zh-CN" sz="1400" u="none" strike="noStrike" cap="none">
                        <a:latin typeface="Arial" panose="020B0604020202020204"/>
                        <a:ea typeface="Arial" panose="020B0604020202020204"/>
                        <a:cs typeface="Arial" panose="020B0604020202020204"/>
                        <a:sym typeface="Arial" panose="020B0604020202020204"/>
                      </a:endParaRPr>
                    </a:p>
                  </a:txBody>
                  <a:tcPr marL="91450" marR="91450" marT="45725" marB="45725"/>
                </a:tc>
                <a:tc hMerge="1">
                  <a:tcPr/>
                </a:tc>
                <a:tc hMerge="1">
                  <a:tcPr/>
                </a:tc>
                <a:tc hMerge="1">
                  <a:tcPr/>
                </a:tc>
              </a:tr>
              <a:tr h="38100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t>分工</a:t>
                      </a:r>
                      <a:endParaRPr lang="zh-CN" sz="18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t>危险评估</a:t>
                      </a:r>
                      <a:endParaRPr lang="zh-CN" sz="18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t>准入许可</a:t>
                      </a:r>
                      <a:endParaRPr lang="zh-CN" sz="18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t>安全准备</a:t>
                      </a:r>
                      <a:endParaRPr lang="zh-CN" sz="1800" b="1" u="none" strike="noStrike" cap="none"/>
                    </a:p>
                  </a:txBody>
                  <a:tcPr marL="91450" marR="91450" marT="45725" marB="457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0" i="0" u="none" strike="noStrike" cap="none">
                <a:solidFill>
                  <a:srgbClr val="375F9B"/>
                </a:solidFill>
                <a:latin typeface="Roboto" panose="02000000000000000000"/>
                <a:ea typeface="Roboto" panose="02000000000000000000"/>
                <a:cs typeface="Roboto" panose="02000000000000000000"/>
                <a:sym typeface="Roboto" panose="02000000000000000000"/>
              </a:rPr>
              <a:t>Q&amp;A</a:t>
            </a:r>
            <a:endParaRPr sz="2500" b="0"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
        <p:nvSpPr>
          <p:cNvPr id="322" name="Google Shape;322;p34"/>
          <p:cNvSpPr txBox="1"/>
          <p:nvPr>
            <p:ph type="body" idx="1"/>
          </p:nvPr>
        </p:nvSpPr>
        <p:spPr>
          <a:xfrm>
            <a:off x="476950" y="1102875"/>
            <a:ext cx="7952700" cy="3081900"/>
          </a:xfrm>
          <a:prstGeom prst="rect">
            <a:avLst/>
          </a:prstGeom>
          <a:noFill/>
          <a:ln>
            <a:noFill/>
          </a:ln>
        </p:spPr>
        <p:txBody>
          <a:bodyPr spcFirstLastPara="1" wrap="square" lIns="91425" tIns="91425" rIns="91425" bIns="91425" anchor="t" anchorCtr="0">
            <a:noAutofit/>
          </a:bodyPr>
          <a:lstStyle/>
          <a:p>
            <a:pPr marL="165100" marR="0" lvl="0" indent="-57150" algn="l" rtl="0">
              <a:lnSpc>
                <a:spcPct val="100000"/>
              </a:lnSpc>
              <a:spcBef>
                <a:spcPts val="0"/>
              </a:spcBef>
              <a:spcAft>
                <a:spcPts val="0"/>
              </a:spcAft>
              <a:buClr>
                <a:srgbClr val="375F9B"/>
              </a:buClr>
              <a:buSzPts val="900"/>
              <a:buFont typeface="Roboto" panose="02000000000000000000"/>
              <a:buChar char="●"/>
            </a:pPr>
            <a:r>
              <a:rPr lang="zh-CN" sz="1500" b="1" i="0" u="none" strike="noStrike" cap="none">
                <a:solidFill>
                  <a:srgbClr val="375F9B"/>
                </a:solidFill>
                <a:latin typeface="Roboto" panose="02000000000000000000"/>
                <a:ea typeface="Roboto" panose="02000000000000000000"/>
                <a:cs typeface="Roboto" panose="02000000000000000000"/>
                <a:sym typeface="Roboto" panose="02000000000000000000"/>
              </a:rPr>
              <a:t> 您的角色？   </a:t>
            </a: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a:p>
            <a:pPr marL="660400" marR="0" lvl="1" indent="-127000" algn="l" rtl="0">
              <a:lnSpc>
                <a:spcPct val="100000"/>
              </a:lnSpc>
              <a:spcBef>
                <a:spcPts val="300"/>
              </a:spcBef>
              <a:spcAft>
                <a:spcPts val="0"/>
              </a:spcAft>
              <a:buClr>
                <a:srgbClr val="6F6F6E"/>
              </a:buClr>
              <a:buSzPts val="1300"/>
              <a:buFont typeface="Roboto" panose="02000000000000000000"/>
              <a:buNone/>
            </a:pPr>
            <a:endParaRPr sz="1300" b="0"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165100" marR="0" lvl="0" indent="-57150" algn="l" rtl="0">
              <a:lnSpc>
                <a:spcPct val="100000"/>
              </a:lnSpc>
              <a:spcBef>
                <a:spcPts val="300"/>
              </a:spcBef>
              <a:spcAft>
                <a:spcPts val="0"/>
              </a:spcAft>
              <a:buClr>
                <a:srgbClr val="375F9B"/>
              </a:buClr>
              <a:buSzPts val="900"/>
              <a:buFont typeface="Roboto" panose="02000000000000000000"/>
              <a:buChar char="●"/>
            </a:pPr>
            <a:r>
              <a:rPr lang="zh-CN" sz="1500" b="1" i="0" u="none" strike="noStrike" cap="none">
                <a:solidFill>
                  <a:srgbClr val="375F9B"/>
                </a:solidFill>
                <a:latin typeface="Roboto" panose="02000000000000000000"/>
                <a:ea typeface="Roboto" panose="02000000000000000000"/>
                <a:cs typeface="Roboto" panose="02000000000000000000"/>
                <a:sym typeface="Roboto" panose="02000000000000000000"/>
              </a:rPr>
              <a:t> 怎样识别受限空间&amp; 缺氧环境？</a:t>
            </a: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a:p>
            <a:pPr marL="165100" marR="0" lvl="0" indent="-12700" algn="l" rtl="0">
              <a:lnSpc>
                <a:spcPct val="100000"/>
              </a:lnSpc>
              <a:spcBef>
                <a:spcPts val="300"/>
              </a:spcBef>
              <a:spcAft>
                <a:spcPts val="0"/>
              </a:spcAft>
              <a:buClr>
                <a:srgbClr val="375F9B"/>
              </a:buClr>
              <a:buSzPts val="900"/>
              <a:buFont typeface="Roboto" panose="02000000000000000000"/>
              <a:buNone/>
            </a:pP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a:p>
            <a:pPr marL="165100" marR="0" lvl="0" indent="-57150" algn="l" rtl="0">
              <a:lnSpc>
                <a:spcPct val="100000"/>
              </a:lnSpc>
              <a:spcBef>
                <a:spcPts val="300"/>
              </a:spcBef>
              <a:spcAft>
                <a:spcPts val="0"/>
              </a:spcAft>
              <a:buClr>
                <a:srgbClr val="375F9B"/>
              </a:buClr>
              <a:buSzPts val="900"/>
              <a:buFont typeface="Roboto" panose="02000000000000000000"/>
              <a:buChar char="●"/>
            </a:pPr>
            <a:r>
              <a:rPr lang="zh-CN" sz="1500" b="1" i="0" u="none" strike="noStrike" cap="none">
                <a:solidFill>
                  <a:srgbClr val="375F9B"/>
                </a:solidFill>
                <a:latin typeface="Roboto" panose="02000000000000000000"/>
                <a:ea typeface="Roboto" panose="02000000000000000000"/>
                <a:cs typeface="Roboto" panose="02000000000000000000"/>
                <a:sym typeface="Roboto" panose="02000000000000000000"/>
              </a:rPr>
              <a:t>怎样施救？</a:t>
            </a: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
        <p:nvSpPr>
          <p:cNvPr id="323" name="Google Shape;323;p34"/>
          <p:cNvSpPr txBox="1"/>
          <p:nvPr>
            <p:ph type="sldNum" idx="12"/>
          </p:nvPr>
        </p:nvSpPr>
        <p:spPr>
          <a:xfrm>
            <a:off x="202618" y="4647982"/>
            <a:ext cx="548700"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2320" y="3111500"/>
            <a:ext cx="2966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58510" y="3373755"/>
            <a:ext cx="103505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05066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23" name="Shape 123"/>
        <p:cNvGrpSpPr/>
        <p:nvPr/>
      </p:nvGrpSpPr>
      <p:grpSpPr>
        <a:xfrm>
          <a:off x="0" y="0"/>
          <a:ext cx="0" cy="0"/>
          <a:chOff x="0" y="0"/>
          <a:chExt cx="0" cy="0"/>
        </a:xfrm>
      </p:grpSpPr>
      <p:sp>
        <p:nvSpPr>
          <p:cNvPr id="124" name="Google Shape;124;p14"/>
          <p:cNvSpPr txBox="1"/>
          <p:nvPr>
            <p:ph type="title"/>
          </p:nvPr>
        </p:nvSpPr>
        <p:spPr>
          <a:xfrm>
            <a:off x="620060" y="79343"/>
            <a:ext cx="65268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9B"/>
              </a:buClr>
              <a:buSzPts val="1400"/>
              <a:buFont typeface="Roboto" panose="02000000000000000000"/>
              <a:buNone/>
            </a:pP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引言</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125" name="Google Shape;125;p14"/>
          <p:cNvSpPr txBox="1"/>
          <p:nvPr>
            <p:ph type="sldNum" idx="12"/>
          </p:nvPr>
        </p:nvSpPr>
        <p:spPr>
          <a:xfrm>
            <a:off x="202618" y="4647982"/>
            <a:ext cx="548700" cy="393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chemeClr val="dk1"/>
              </a:buClr>
              <a:buSzPts val="1400"/>
              <a:buFont typeface="Helvetica Neue"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126" name="Google Shape;126;p14"/>
          <p:cNvSpPr txBox="1"/>
          <p:nvPr>
            <p:ph type="body" idx="1"/>
          </p:nvPr>
        </p:nvSpPr>
        <p:spPr>
          <a:xfrm>
            <a:off x="611560" y="1102875"/>
            <a:ext cx="8064821" cy="2819699"/>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0"/>
              </a:spcBef>
              <a:spcAft>
                <a:spcPts val="0"/>
              </a:spcAft>
              <a:buClr>
                <a:srgbClr val="575756"/>
              </a:buClr>
              <a:buSzPts val="1400"/>
              <a:buFont typeface="Roboto" panose="02000000000000000000"/>
              <a:buNone/>
            </a:pPr>
            <a:r>
              <a:rPr lang="zh-CN" sz="2000" b="1" i="0" u="none" strike="noStrike" cap="none">
                <a:solidFill>
                  <a:srgbClr val="C00000"/>
                </a:solidFill>
                <a:latin typeface="Arial" panose="020B0604020202020204"/>
                <a:ea typeface="Arial" panose="020B0604020202020204"/>
                <a:cs typeface="Arial" panose="020B0604020202020204"/>
                <a:sym typeface="Arial" panose="020B0604020202020204"/>
              </a:rPr>
              <a:t>培训目的</a:t>
            </a:r>
            <a:endParaRPr sz="2000" b="1" i="0" u="none" strike="noStrike" cap="none">
              <a:solidFill>
                <a:srgbClr val="C00000"/>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600"/>
              </a:spcBef>
              <a:spcAft>
                <a:spcPts val="0"/>
              </a:spcAft>
              <a:buClr>
                <a:srgbClr val="6F6F6E"/>
              </a:buClr>
              <a:buSzPts val="1400"/>
              <a:buFont typeface="Noto Sans Symbols"/>
              <a:buChar char="■"/>
            </a:pPr>
            <a:r>
              <a:rPr lang="zh-CN" sz="1800" b="1" i="0" u="none" strike="noStrike" cap="none">
                <a:solidFill>
                  <a:srgbClr val="6F6F6E"/>
                </a:solidFill>
                <a:latin typeface="Arial" panose="020B0604020202020204"/>
                <a:ea typeface="Arial" panose="020B0604020202020204"/>
                <a:cs typeface="Arial" panose="020B0604020202020204"/>
                <a:sym typeface="Arial" panose="020B0604020202020204"/>
              </a:rPr>
              <a:t>识别受限空间内的风险</a:t>
            </a:r>
            <a:endParaRPr sz="1800" b="1" i="0" u="none" strike="noStrike" cap="none">
              <a:solidFill>
                <a:srgbClr val="6F6F6E"/>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600"/>
              </a:spcBef>
              <a:spcAft>
                <a:spcPts val="0"/>
              </a:spcAft>
              <a:buClr>
                <a:srgbClr val="6F6F6E"/>
              </a:buClr>
              <a:buSzPts val="1400"/>
              <a:buFont typeface="Noto Sans Symbols"/>
              <a:buChar char="■"/>
            </a:pPr>
            <a:r>
              <a:rPr lang="zh-CN" sz="1800" b="1" i="0" u="none" strike="noStrike" cap="none">
                <a:solidFill>
                  <a:srgbClr val="6F6F6E"/>
                </a:solidFill>
                <a:latin typeface="Arial" panose="020B0604020202020204"/>
                <a:ea typeface="Arial" panose="020B0604020202020204"/>
                <a:cs typeface="Arial" panose="020B0604020202020204"/>
                <a:sym typeface="Arial" panose="020B0604020202020204"/>
              </a:rPr>
              <a:t>掌握风险的预防、控制措施；</a:t>
            </a:r>
            <a:endParaRPr sz="1800" b="1" i="0" u="none" strike="noStrike" cap="none">
              <a:solidFill>
                <a:srgbClr val="6F6F6E"/>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600"/>
              </a:spcBef>
              <a:spcAft>
                <a:spcPts val="0"/>
              </a:spcAft>
              <a:buClr>
                <a:srgbClr val="6F6F6E"/>
              </a:buClr>
              <a:buSzPts val="1400"/>
              <a:buFont typeface="Noto Sans Symbols"/>
              <a:buChar char="■"/>
            </a:pPr>
            <a:r>
              <a:rPr lang="zh-CN" sz="1800" b="1" i="0" u="none" strike="noStrike" cap="none">
                <a:solidFill>
                  <a:srgbClr val="6F6F6E"/>
                </a:solidFill>
                <a:latin typeface="Arial" panose="020B0604020202020204"/>
                <a:ea typeface="Arial" panose="020B0604020202020204"/>
                <a:cs typeface="Arial" panose="020B0604020202020204"/>
                <a:sym typeface="Arial" panose="020B0604020202020204"/>
              </a:rPr>
              <a:t>熟悉进入受限空间的最低安全要求；</a:t>
            </a:r>
            <a:endParaRPr sz="1800" b="1" i="0" u="none" strike="noStrike" cap="none">
              <a:solidFill>
                <a:srgbClr val="6F6F6E"/>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600"/>
              </a:spcBef>
              <a:spcAft>
                <a:spcPts val="0"/>
              </a:spcAft>
              <a:buClr>
                <a:srgbClr val="6F6F6E"/>
              </a:buClr>
              <a:buSzPts val="1400"/>
              <a:buFont typeface="Noto Sans Symbols"/>
              <a:buChar char="■"/>
            </a:pPr>
            <a:r>
              <a:rPr lang="zh-CN" sz="1800" b="1" i="0" u="none" strike="noStrike" cap="none">
                <a:solidFill>
                  <a:srgbClr val="6F6F6E"/>
                </a:solidFill>
                <a:latin typeface="Arial" panose="020B0604020202020204"/>
                <a:ea typeface="Arial" panose="020B0604020202020204"/>
                <a:cs typeface="Arial" panose="020B0604020202020204"/>
                <a:sym typeface="Arial" panose="020B0604020202020204"/>
              </a:rPr>
              <a:t>掌握应急响应流程。</a:t>
            </a:r>
            <a:endParaRPr sz="1800" b="1" i="0" u="none" strike="noStrike" cap="none">
              <a:solidFill>
                <a:srgbClr val="6F6F6E"/>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0" name="Shape 130"/>
        <p:cNvGrpSpPr/>
        <p:nvPr/>
      </p:nvGrpSpPr>
      <p:grpSpPr>
        <a:xfrm>
          <a:off x="0" y="0"/>
          <a:ext cx="0" cy="0"/>
          <a:chOff x="0" y="0"/>
          <a:chExt cx="0" cy="0"/>
        </a:xfrm>
      </p:grpSpPr>
      <p:sp>
        <p:nvSpPr>
          <p:cNvPr id="131" name="Google Shape;131;p15"/>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目录</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132" name="Google Shape;132;p15"/>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133" name="Google Shape;133;p15"/>
          <p:cNvSpPr txBox="1"/>
          <p:nvPr>
            <p:ph type="body" idx="1"/>
          </p:nvPr>
        </p:nvSpPr>
        <p:spPr>
          <a:xfrm>
            <a:off x="428596" y="1000114"/>
            <a:ext cx="7953375" cy="3081337"/>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12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1、受限空间基本知识</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0"/>
              </a:spcBef>
              <a:spcAft>
                <a:spcPts val="0"/>
              </a:spcAft>
              <a:buClr>
                <a:srgbClr val="6F6F6E"/>
              </a:buClr>
              <a:buSzPts val="1400"/>
              <a:buFont typeface="Roboto" panose="02000000000000000000"/>
              <a:buNone/>
            </a:pPr>
            <a:r>
              <a:rPr lang="zh-CN" sz="1300" b="1" i="0" u="none" strike="noStrike" cap="none">
                <a:solidFill>
                  <a:srgbClr val="6F6F6E"/>
                </a:solidFill>
                <a:latin typeface="Arial" panose="020B0604020202020204"/>
                <a:ea typeface="Arial" panose="020B0604020202020204"/>
                <a:cs typeface="Arial" panose="020B0604020202020204"/>
                <a:sym typeface="Arial" panose="020B0604020202020204"/>
              </a:rPr>
              <a:t>1.1受限空间定义</a:t>
            </a:r>
            <a:endParaRPr sz="1300" b="1" i="0" u="none" strike="noStrike" cap="none">
              <a:solidFill>
                <a:srgbClr val="6F6F6E"/>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0"/>
              </a:spcBef>
              <a:spcAft>
                <a:spcPts val="0"/>
              </a:spcAft>
              <a:buClr>
                <a:srgbClr val="6F6F6E"/>
              </a:buClr>
              <a:buSzPts val="1400"/>
              <a:buFont typeface="Roboto" panose="02000000000000000000"/>
              <a:buNone/>
            </a:pPr>
            <a:r>
              <a:rPr lang="zh-CN" sz="1300" b="1" i="0" u="none" strike="noStrike" cap="none">
                <a:solidFill>
                  <a:srgbClr val="6F6F6E"/>
                </a:solidFill>
                <a:latin typeface="Arial" panose="020B0604020202020204"/>
                <a:ea typeface="Arial" panose="020B0604020202020204"/>
                <a:cs typeface="Arial" panose="020B0604020202020204"/>
                <a:sym typeface="Arial" panose="020B0604020202020204"/>
              </a:rPr>
              <a:t>1.2 典型受限空间举例</a:t>
            </a:r>
            <a:endParaRPr sz="1300" b="1" i="0" u="none" strike="noStrike" cap="none">
              <a:solidFill>
                <a:srgbClr val="6F6F6E"/>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0"/>
              </a:spcBef>
              <a:spcAft>
                <a:spcPts val="0"/>
              </a:spcAft>
              <a:buClr>
                <a:srgbClr val="6F6F6E"/>
              </a:buClr>
              <a:buSzPts val="1400"/>
              <a:buFont typeface="Roboto" panose="02000000000000000000"/>
              <a:buNone/>
            </a:pPr>
            <a:r>
              <a:rPr lang="zh-CN" sz="1300" b="1" i="0" u="none" strike="noStrike" cap="none">
                <a:solidFill>
                  <a:srgbClr val="6F6F6E"/>
                </a:solidFill>
                <a:latin typeface="Arial" panose="020B0604020202020204"/>
                <a:ea typeface="Arial" panose="020B0604020202020204"/>
                <a:cs typeface="Arial" panose="020B0604020202020204"/>
                <a:sym typeface="Arial" panose="020B0604020202020204"/>
              </a:rPr>
              <a:t>1.3 受限空间作业安全标识</a:t>
            </a:r>
            <a:endParaRPr lang="zh-CN" sz="1300" b="1" i="0" u="none" strike="noStrike" cap="none">
              <a:solidFill>
                <a:srgbClr val="6F6F6E"/>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90000"/>
              </a:lnSpc>
              <a:spcBef>
                <a:spcPts val="12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2、受限空间的风险</a:t>
            </a:r>
            <a:endPar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90000"/>
              </a:lnSpc>
              <a:spcBef>
                <a:spcPts val="12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3、受限空间辨识</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90000"/>
              </a:lnSpc>
              <a:spcBef>
                <a:spcPts val="12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4、受限空间管理</a:t>
            </a:r>
            <a:endParaRPr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90000"/>
              </a:lnSpc>
              <a:spcBef>
                <a:spcPts val="12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5、进入受限空间的安全准备工作</a:t>
            </a:r>
            <a:endPar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p:txBody>
      </p:sp>
      <p:pic>
        <p:nvPicPr>
          <p:cNvPr id="134" name="Google Shape;134;p15" descr="http://www.esafety.cn/bbs/UploadFile/2009-11/200911301713469858.jpg"/>
          <p:cNvPicPr preferRelativeResize="0"/>
          <p:nvPr/>
        </p:nvPicPr>
        <p:blipFill rotWithShape="1">
          <a:blip r:embed="rId1"/>
          <a:srcRect l="11264" t="22936" r="43217" b="6587"/>
          <a:stretch>
            <a:fillRect/>
          </a:stretch>
        </p:blipFill>
        <p:spPr>
          <a:xfrm>
            <a:off x="5286380" y="1357304"/>
            <a:ext cx="3355975" cy="25225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sp>
        <p:nvSpPr>
          <p:cNvPr id="139" name="Google Shape;139;p16"/>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1.1 受限空间定义</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140" name="Google Shape;140;p16"/>
          <p:cNvSpPr txBox="1"/>
          <p:nvPr>
            <p:ph type="sldNum" idx="12"/>
          </p:nvPr>
        </p:nvSpPr>
        <p:spPr>
          <a:xfrm>
            <a:off x="121683" y="4227291"/>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141" name="Google Shape;141;p16"/>
          <p:cNvSpPr txBox="1"/>
          <p:nvPr/>
        </p:nvSpPr>
        <p:spPr>
          <a:xfrm>
            <a:off x="571472" y="642924"/>
            <a:ext cx="7934325" cy="50482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300"/>
              </a:spcBef>
              <a:spcAft>
                <a:spcPts val="0"/>
              </a:spcAft>
              <a:buClr>
                <a:srgbClr val="375F9B"/>
              </a:buClr>
              <a:buSzPts val="1400"/>
              <a:buFont typeface="Roboto" panose="02000000000000000000"/>
              <a:buNone/>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受限空间（confined space）</a:t>
            </a:r>
            <a:endPar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0"/>
              </a:spcBef>
              <a:spcAft>
                <a:spcPts val="0"/>
              </a:spcAft>
              <a:buClr>
                <a:srgbClr val="6F6F6E"/>
              </a:buClr>
              <a:buSzPts val="1400"/>
              <a:buFont typeface="Roboto" panose="02000000000000000000"/>
              <a:buNone/>
            </a:pPr>
            <a:r>
              <a:rPr lang="zh-CN" sz="1600" b="0" i="0" u="none" strike="noStrike" cap="none">
                <a:solidFill>
                  <a:srgbClr val="6F6F6E"/>
                </a:solidFill>
                <a:latin typeface="Arial" panose="020B0604020202020204"/>
                <a:ea typeface="Arial" panose="020B0604020202020204"/>
                <a:cs typeface="Arial" panose="020B0604020202020204"/>
                <a:sym typeface="Arial" panose="020B0604020202020204"/>
              </a:rPr>
              <a:t>指进出此空间是受到限制的，其设计目的不是用来让人持续开展工作的空间，其构造能够允许一个人进入并有足够的空间来执行指定的工作。</a:t>
            </a:r>
            <a:endParaRPr sz="1600" b="0" i="0" u="none" strike="noStrike" cap="none">
              <a:solidFill>
                <a:srgbClr val="6F6F6E"/>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0"/>
              </a:spcBef>
              <a:spcAft>
                <a:spcPts val="0"/>
              </a:spcAft>
              <a:buClr>
                <a:srgbClr val="6F6F6E"/>
              </a:buClr>
              <a:buSzPts val="1400"/>
              <a:buFont typeface="Roboto" panose="02000000000000000000"/>
              <a:buNone/>
            </a:pPr>
            <a:r>
              <a:rPr lang="zh-CN" sz="1600" b="0" i="0" u="none" strike="noStrike" cap="none">
                <a:solidFill>
                  <a:srgbClr val="6F6F6E"/>
                </a:solidFill>
                <a:latin typeface="Arial" panose="020B0604020202020204"/>
                <a:ea typeface="Arial" panose="020B0604020202020204"/>
                <a:cs typeface="Arial" panose="020B0604020202020204"/>
                <a:sym typeface="Arial" panose="020B0604020202020204"/>
              </a:rPr>
              <a:t>受限空间同时又具备下列特点：该封闭或半封闭的场所没有良好的通风，或者有可能含有可燃气体、窒息性气体或有毒有害物质.包括储罐、密闭排放槽、冷箱及地下排水管和阀门井等。 </a:t>
            </a:r>
            <a:endParaRPr lang="zh-CN" sz="1600" b="0" i="0" u="none" strike="noStrike" cap="none">
              <a:solidFill>
                <a:srgbClr val="6F6F6E"/>
              </a:solidFill>
              <a:latin typeface="Arial" panose="020B0604020202020204"/>
              <a:ea typeface="Arial" panose="020B0604020202020204"/>
              <a:cs typeface="Arial" panose="020B0604020202020204"/>
              <a:sym typeface="Arial" panose="020B0604020202020204"/>
            </a:endParaRPr>
          </a:p>
          <a:p>
            <a:pPr marL="457200" marR="0" lvl="0" indent="-228600" algn="l" rtl="0">
              <a:lnSpc>
                <a:spcPct val="90000"/>
              </a:lnSpc>
              <a:spcBef>
                <a:spcPts val="300"/>
              </a:spcBef>
              <a:spcAft>
                <a:spcPts val="0"/>
              </a:spcAft>
              <a:buClr>
                <a:srgbClr val="375F9B"/>
              </a:buClr>
              <a:buSzPts val="1400"/>
              <a:buFont typeface="Arial" panose="020B0604020202020204"/>
              <a:buNone/>
            </a:pPr>
            <a:endParaRPr sz="18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a:p>
            <a:pPr marL="457200" marR="0" lvl="0" indent="-228600" algn="l" rtl="0">
              <a:lnSpc>
                <a:spcPct val="90000"/>
              </a:lnSpc>
              <a:spcBef>
                <a:spcPts val="300"/>
              </a:spcBef>
              <a:spcAft>
                <a:spcPts val="0"/>
              </a:spcAft>
              <a:buClr>
                <a:srgbClr val="375F9B"/>
              </a:buClr>
              <a:buSzPts val="1400"/>
              <a:buFont typeface="Roboto" panose="02000000000000000000"/>
              <a:buNone/>
            </a:pPr>
            <a:endParaRPr sz="1500" b="1" i="0" u="none" strike="noStrike" cap="none">
              <a:solidFill>
                <a:srgbClr val="375F9B"/>
              </a:solidFill>
              <a:latin typeface="Roboto" panose="02000000000000000000"/>
              <a:ea typeface="Roboto" panose="02000000000000000000"/>
              <a:cs typeface="Roboto" panose="02000000000000000000"/>
              <a:sym typeface="Roboto" panose="02000000000000000000"/>
            </a:endParaRPr>
          </a:p>
        </p:txBody>
      </p:sp>
      <p:sp>
        <p:nvSpPr>
          <p:cNvPr id="142" name="Google Shape;142;p16"/>
          <p:cNvSpPr/>
          <p:nvPr/>
        </p:nvSpPr>
        <p:spPr>
          <a:xfrm>
            <a:off x="2714612" y="3071816"/>
            <a:ext cx="3543300" cy="1128713"/>
          </a:xfrm>
          <a:prstGeom prst="rect">
            <a:avLst/>
          </a:prstGeom>
          <a:solidFill>
            <a:srgbClr val="FAFD00"/>
          </a:solidFill>
          <a:ln w="50800" cap="flat" cmpd="sng">
            <a:solidFill>
              <a:srgbClr val="000000"/>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zh-CN" sz="2400" b="1" i="0" u="none" strike="noStrike" cap="none">
                <a:solidFill>
                  <a:srgbClr val="000000"/>
                </a:solidFill>
                <a:latin typeface="Calibri" panose="020F0502020204030204"/>
                <a:ea typeface="Calibri" panose="020F0502020204030204"/>
                <a:cs typeface="Calibri" panose="020F0502020204030204"/>
                <a:sym typeface="Calibri" panose="020F0502020204030204"/>
              </a:rPr>
              <a:t>CONFINED SPACE </a:t>
            </a:r>
            <a:endParaRPr sz="2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r>
              <a:rPr lang="zh-CN" sz="1400" b="1" i="0" u="none" strike="noStrike" cap="none">
                <a:solidFill>
                  <a:srgbClr val="000000"/>
                </a:solidFill>
                <a:latin typeface="Calibri" panose="020F0502020204030204"/>
                <a:ea typeface="Calibri" panose="020F0502020204030204"/>
                <a:cs typeface="Calibri" panose="020F0502020204030204"/>
                <a:sym typeface="Calibri" panose="020F0502020204030204"/>
              </a:rPr>
              <a:t>（Permit  Required）</a:t>
            </a:r>
            <a:endParaRPr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r>
              <a:rPr lang="zh-CN" sz="2400" b="1" i="0" u="none" strike="noStrike" cap="none">
                <a:solidFill>
                  <a:srgbClr val="000000"/>
                </a:solidFill>
                <a:latin typeface="Calibri" panose="020F0502020204030204"/>
                <a:ea typeface="Calibri" panose="020F0502020204030204"/>
                <a:cs typeface="Calibri" panose="020F0502020204030204"/>
                <a:sym typeface="Calibri" panose="020F0502020204030204"/>
              </a:rPr>
              <a:t>受限空间</a:t>
            </a:r>
            <a:r>
              <a:rPr lang="zh-CN" sz="1400" b="1" i="0" u="none" strike="noStrike" cap="none">
                <a:solidFill>
                  <a:srgbClr val="000000"/>
                </a:solidFill>
                <a:latin typeface="Calibri" panose="020F0502020204030204"/>
                <a:ea typeface="Calibri" panose="020F0502020204030204"/>
                <a:cs typeface="Calibri" panose="020F0502020204030204"/>
                <a:sym typeface="Calibri" panose="020F0502020204030204"/>
              </a:rPr>
              <a:t> (无许可不得入内)</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46" name="Shape 146"/>
        <p:cNvGrpSpPr/>
        <p:nvPr/>
      </p:nvGrpSpPr>
      <p:grpSpPr>
        <a:xfrm>
          <a:off x="0" y="0"/>
          <a:ext cx="0" cy="0"/>
          <a:chOff x="0" y="0"/>
          <a:chExt cx="0" cy="0"/>
        </a:xfrm>
      </p:grpSpPr>
      <p:sp>
        <p:nvSpPr>
          <p:cNvPr id="147" name="Google Shape;147;p17"/>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1.2 典型受限空间举例</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148" name="Google Shape;148;p17"/>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pic>
        <p:nvPicPr>
          <p:cNvPr id="149" name="Google Shape;149;p17" descr="New Pict_0.tmp"/>
          <p:cNvPicPr preferRelativeResize="0"/>
          <p:nvPr/>
        </p:nvPicPr>
        <p:blipFill rotWithShape="1">
          <a:blip r:embed="rId1"/>
          <a:srcRect t="1881"/>
          <a:stretch>
            <a:fillRect/>
          </a:stretch>
        </p:blipFill>
        <p:spPr>
          <a:xfrm>
            <a:off x="1368425" y="914401"/>
            <a:ext cx="4703773" cy="3980478"/>
          </a:xfrm>
          <a:prstGeom prst="rect">
            <a:avLst/>
          </a:prstGeom>
          <a:noFill/>
          <a:ln>
            <a:noFill/>
          </a:ln>
        </p:spPr>
      </p:pic>
      <p:sp>
        <p:nvSpPr>
          <p:cNvPr id="150" name="Google Shape;150;p17"/>
          <p:cNvSpPr/>
          <p:nvPr/>
        </p:nvSpPr>
        <p:spPr>
          <a:xfrm>
            <a:off x="6072198" y="2000246"/>
            <a:ext cx="2786082" cy="1754326"/>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1200" b="1" i="0" u="none" strike="noStrike" cap="none">
                <a:solidFill>
                  <a:srgbClr val="0070C0"/>
                </a:solidFill>
                <a:latin typeface="Arial" panose="020B0604020202020204"/>
                <a:ea typeface="Arial" panose="020B0604020202020204"/>
                <a:cs typeface="Arial" panose="020B0604020202020204"/>
                <a:sym typeface="Arial" panose="020B0604020202020204"/>
              </a:rPr>
              <a:t>生活、工作中我们常见到一些比较典型的受限空间：包括地下储藏间、储罐、排水道、管道、竖井、一些仓库等。</a:t>
            </a:r>
            <a:endParaRPr sz="1200" b="1" i="0" u="none" strike="noStrike" cap="none">
              <a:solidFill>
                <a:srgbClr val="0070C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200" b="1" i="0" u="none" strike="noStrike" cap="none">
              <a:solidFill>
                <a:srgbClr val="0070C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200" b="1" i="0" u="none" strike="noStrike" cap="none">
                <a:solidFill>
                  <a:srgbClr val="0070C0"/>
                </a:solidFill>
                <a:latin typeface="Arial" panose="020B0604020202020204"/>
                <a:ea typeface="Arial" panose="020B0604020202020204"/>
                <a:cs typeface="Arial" panose="020B0604020202020204"/>
                <a:sym typeface="Arial" panose="020B0604020202020204"/>
              </a:rPr>
              <a:t>这些受限空间可能在地下，也可能在地面上。几乎在任何地方均能看到受限空间。尽管称为受限空间，但其面积未必</a:t>
            </a:r>
            <a:endParaRPr sz="1200" b="1" i="0" u="none" strike="noStrike" cap="none">
              <a:solidFill>
                <a:srgbClr val="0070C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200" b="1" i="0" u="none" strike="noStrike" cap="none">
                <a:solidFill>
                  <a:srgbClr val="0070C0"/>
                </a:solidFill>
                <a:latin typeface="Arial" panose="020B0604020202020204"/>
                <a:ea typeface="Arial" panose="020B0604020202020204"/>
                <a:cs typeface="Arial" panose="020B0604020202020204"/>
                <a:sym typeface="Arial" panose="020B0604020202020204"/>
              </a:rPr>
              <a:t>小。如果出入受限，则沟、渠也可能成为受限空间</a:t>
            </a:r>
            <a:endParaRPr sz="1200" b="1" i="0" u="none" strike="noStrike" cap="none">
              <a:solidFill>
                <a:srgbClr val="0070C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4" name="Shape 154"/>
        <p:cNvGrpSpPr/>
        <p:nvPr/>
      </p:nvGrpSpPr>
      <p:grpSpPr>
        <a:xfrm>
          <a:off x="0" y="0"/>
          <a:ext cx="0" cy="0"/>
          <a:chOff x="0" y="0"/>
          <a:chExt cx="0" cy="0"/>
        </a:xfrm>
      </p:grpSpPr>
      <p:sp>
        <p:nvSpPr>
          <p:cNvPr id="155" name="Google Shape;155;p18"/>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1.3 受限空间作业安全标识</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156" name="Google Shape;156;p18"/>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157" name="Google Shape;157;p18"/>
          <p:cNvSpPr/>
          <p:nvPr/>
        </p:nvSpPr>
        <p:spPr>
          <a:xfrm>
            <a:off x="606715" y="1593266"/>
            <a:ext cx="4229100" cy="1589088"/>
          </a:xfrm>
          <a:prstGeom prst="rect">
            <a:avLst/>
          </a:prstGeom>
          <a:solidFill>
            <a:srgbClr val="FAFD00"/>
          </a:solidFill>
          <a:ln w="50800" cap="flat" cmpd="sng">
            <a:solidFill>
              <a:srgbClr val="000000"/>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None/>
            </a:pPr>
            <a:r>
              <a:rPr lang="zh-CN" sz="2400" b="1" i="0" u="none" strike="noStrike" cap="none">
                <a:solidFill>
                  <a:srgbClr val="000066"/>
                </a:solidFill>
                <a:latin typeface="Times New Roman" panose="02020603050405020304"/>
                <a:ea typeface="Times New Roman" panose="02020603050405020304"/>
                <a:cs typeface="Times New Roman" panose="02020603050405020304"/>
                <a:sym typeface="Times New Roman" panose="02020603050405020304"/>
              </a:rPr>
              <a:t>CONFINED SPACE </a:t>
            </a:r>
            <a:endParaRPr lang="zh-CN" sz="2400" b="1" i="0" u="none" strike="noStrike" cap="none">
              <a:solidFill>
                <a:srgbClr val="00006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r>
              <a:rPr lang="zh-CN" sz="1400" b="1" i="0" u="none" strike="noStrike" cap="none">
                <a:solidFill>
                  <a:srgbClr val="000066"/>
                </a:solidFill>
                <a:latin typeface="Times New Roman" panose="02020603050405020304"/>
                <a:ea typeface="Times New Roman" panose="02020603050405020304"/>
                <a:cs typeface="Times New Roman" panose="02020603050405020304"/>
                <a:sym typeface="Times New Roman" panose="02020603050405020304"/>
              </a:rPr>
              <a:t>（Permit  Required）</a:t>
            </a:r>
            <a:endParaRPr lang="zh-CN" sz="1400" b="1" i="0" u="none" strike="noStrike" cap="none">
              <a:solidFill>
                <a:srgbClr val="00006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r>
              <a:rPr lang="zh-CN" sz="2400" b="1" i="0" u="none" strike="noStrike" cap="none">
                <a:solidFill>
                  <a:srgbClr val="000066"/>
                </a:solidFill>
                <a:latin typeface="Times New Roman" panose="02020603050405020304"/>
                <a:ea typeface="Times New Roman" panose="02020603050405020304"/>
                <a:cs typeface="Times New Roman" panose="02020603050405020304"/>
                <a:sym typeface="Times New Roman" panose="02020603050405020304"/>
              </a:rPr>
              <a:t>受限空间</a:t>
            </a:r>
            <a:r>
              <a:rPr lang="zh-CN" sz="1400" b="1" i="0" u="none" strike="noStrike" cap="none">
                <a:solidFill>
                  <a:srgbClr val="000066"/>
                </a:solidFill>
                <a:latin typeface="Times New Roman" panose="02020603050405020304"/>
                <a:ea typeface="Times New Roman" panose="02020603050405020304"/>
                <a:cs typeface="Times New Roman" panose="02020603050405020304"/>
                <a:sym typeface="Times New Roman" panose="02020603050405020304"/>
              </a:rPr>
              <a:t> (无许可不得入内)</a:t>
            </a:r>
            <a:endParaRPr sz="2400" b="1" i="0" u="none" strike="noStrike" cap="none">
              <a:solidFill>
                <a:srgbClr val="000066"/>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endParaRPr sz="1400" b="0" i="0" u="none" strike="noStrike" cap="none">
              <a:solidFill>
                <a:srgbClr val="000066"/>
              </a:solidFill>
              <a:latin typeface="Arial" panose="020B0604020202020204"/>
              <a:ea typeface="Arial" panose="020B0604020202020204"/>
              <a:cs typeface="Arial" panose="020B0604020202020204"/>
              <a:sym typeface="Arial" panose="020B0604020202020204"/>
            </a:endParaRPr>
          </a:p>
        </p:txBody>
      </p:sp>
      <p:pic>
        <p:nvPicPr>
          <p:cNvPr id="158" name="Google Shape;158;p18"/>
          <p:cNvPicPr preferRelativeResize="0"/>
          <p:nvPr/>
        </p:nvPicPr>
        <p:blipFill rotWithShape="1">
          <a:blip r:embed="rId1"/>
          <a:srcRect/>
          <a:stretch>
            <a:fillRect/>
          </a:stretch>
        </p:blipFill>
        <p:spPr>
          <a:xfrm>
            <a:off x="5574682" y="423436"/>
            <a:ext cx="1066758" cy="1068093"/>
          </a:xfrm>
          <a:prstGeom prst="rect">
            <a:avLst/>
          </a:prstGeom>
          <a:noFill/>
          <a:ln>
            <a:noFill/>
          </a:ln>
        </p:spPr>
      </p:pic>
      <p:sp>
        <p:nvSpPr>
          <p:cNvPr id="159" name="Google Shape;159;p18"/>
          <p:cNvSpPr txBox="1"/>
          <p:nvPr/>
        </p:nvSpPr>
        <p:spPr>
          <a:xfrm>
            <a:off x="5214942" y="1428742"/>
            <a:ext cx="1712248" cy="835899"/>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Asphyxiation</a:t>
            </a:r>
            <a:endParaRPr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r>
              <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窒息危险</a:t>
            </a:r>
            <a:r>
              <a:rPr lang="zh-CN" sz="22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0" name="Google Shape;160;p18"/>
          <p:cNvPicPr preferRelativeResize="0"/>
          <p:nvPr/>
        </p:nvPicPr>
        <p:blipFill rotWithShape="1">
          <a:blip r:embed="rId2"/>
          <a:srcRect/>
          <a:stretch>
            <a:fillRect/>
          </a:stretch>
        </p:blipFill>
        <p:spPr>
          <a:xfrm>
            <a:off x="7462202" y="379777"/>
            <a:ext cx="1139800" cy="1099052"/>
          </a:xfrm>
          <a:prstGeom prst="rect">
            <a:avLst/>
          </a:prstGeom>
          <a:noFill/>
          <a:ln>
            <a:noFill/>
          </a:ln>
        </p:spPr>
      </p:pic>
      <p:sp>
        <p:nvSpPr>
          <p:cNvPr id="161" name="Google Shape;161;p18"/>
          <p:cNvSpPr txBox="1"/>
          <p:nvPr/>
        </p:nvSpPr>
        <p:spPr>
          <a:xfrm>
            <a:off x="7170742" y="1441442"/>
            <a:ext cx="1712248" cy="835899"/>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Toxic gases</a:t>
            </a:r>
            <a:endPar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None/>
            </a:pPr>
            <a:r>
              <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有毒气体</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2" name="Google Shape;162;p18"/>
          <p:cNvPicPr preferRelativeResize="0"/>
          <p:nvPr/>
        </p:nvPicPr>
        <p:blipFill rotWithShape="1">
          <a:blip r:embed="rId3"/>
          <a:srcRect/>
          <a:stretch>
            <a:fillRect/>
          </a:stretch>
        </p:blipFill>
        <p:spPr>
          <a:xfrm>
            <a:off x="6073356" y="2811058"/>
            <a:ext cx="973331" cy="1006175"/>
          </a:xfrm>
          <a:prstGeom prst="rect">
            <a:avLst/>
          </a:prstGeom>
          <a:noFill/>
          <a:ln>
            <a:noFill/>
          </a:ln>
        </p:spPr>
      </p:pic>
      <p:pic>
        <p:nvPicPr>
          <p:cNvPr id="163" name="Google Shape;163;p18"/>
          <p:cNvPicPr preferRelativeResize="0"/>
          <p:nvPr/>
        </p:nvPicPr>
        <p:blipFill rotWithShape="1">
          <a:blip r:embed="rId4"/>
          <a:srcRect/>
          <a:stretch>
            <a:fillRect/>
          </a:stretch>
        </p:blipFill>
        <p:spPr>
          <a:xfrm>
            <a:off x="5286443" y="2696265"/>
            <a:ext cx="898590" cy="926841"/>
          </a:xfrm>
          <a:prstGeom prst="rect">
            <a:avLst/>
          </a:prstGeom>
          <a:noFill/>
          <a:ln>
            <a:noFill/>
          </a:ln>
        </p:spPr>
      </p:pic>
      <p:sp>
        <p:nvSpPr>
          <p:cNvPr id="164" name="Google Shape;164;p18"/>
          <p:cNvSpPr txBox="1"/>
          <p:nvPr/>
        </p:nvSpPr>
        <p:spPr>
          <a:xfrm>
            <a:off x="5283219" y="3870334"/>
            <a:ext cx="1712248" cy="835899"/>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Burn, Explosive</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燃烧, 爆炸危险</a:t>
            </a:r>
            <a:r>
              <a:rPr lang="zh-CN" sz="22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5" name="Google Shape;165;p18"/>
          <p:cNvPicPr preferRelativeResize="0"/>
          <p:nvPr/>
        </p:nvPicPr>
        <p:blipFill rotWithShape="1">
          <a:blip r:embed="rId5"/>
          <a:srcRect/>
          <a:stretch>
            <a:fillRect/>
          </a:stretch>
        </p:blipFill>
        <p:spPr>
          <a:xfrm>
            <a:off x="7563105" y="2826538"/>
            <a:ext cx="1029387" cy="990695"/>
          </a:xfrm>
          <a:prstGeom prst="rect">
            <a:avLst/>
          </a:prstGeom>
          <a:noFill/>
          <a:ln>
            <a:noFill/>
          </a:ln>
        </p:spPr>
      </p:pic>
      <p:sp>
        <p:nvSpPr>
          <p:cNvPr id="166" name="Google Shape;166;p18"/>
          <p:cNvSpPr txBox="1"/>
          <p:nvPr/>
        </p:nvSpPr>
        <p:spPr>
          <a:xfrm>
            <a:off x="7215206" y="3857634"/>
            <a:ext cx="1712248" cy="835899"/>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Oxidzing gases</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zh-CN" sz="14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富氧助燃</a:t>
            </a:r>
            <a:r>
              <a:rPr lang="zh-CN" sz="2200" b="1"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620058" y="79343"/>
            <a:ext cx="71604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75FA4"/>
              </a:buClr>
              <a:buSzPts val="1400"/>
              <a:buFont typeface="Roboto" panose="02000000000000000000"/>
              <a:buNone/>
            </a:pPr>
            <a:r>
              <a:rPr lang="zh-CN" sz="2500" b="1" i="0" u="none" strike="noStrike" cap="none">
                <a:solidFill>
                  <a:srgbClr val="000000"/>
                </a:solidFill>
                <a:latin typeface="Roboto" panose="02000000000000000000"/>
                <a:ea typeface="Roboto" panose="02000000000000000000"/>
                <a:cs typeface="Roboto" panose="02000000000000000000"/>
                <a:sym typeface="Roboto" panose="02000000000000000000"/>
              </a:rPr>
              <a:t>2 受限空间的风险</a:t>
            </a:r>
            <a:endParaRPr sz="2500" b="1" i="0" u="none" strike="noStrike" cap="none">
              <a:solidFill>
                <a:srgbClr val="000000"/>
              </a:solidFill>
              <a:latin typeface="Roboto" panose="02000000000000000000"/>
              <a:ea typeface="Roboto" panose="02000000000000000000"/>
              <a:cs typeface="Roboto" panose="02000000000000000000"/>
              <a:sym typeface="Roboto" panose="02000000000000000000"/>
            </a:endParaRPr>
          </a:p>
        </p:txBody>
      </p:sp>
      <p:sp>
        <p:nvSpPr>
          <p:cNvPr id="172" name="Google Shape;172;p19"/>
          <p:cNvSpPr txBox="1"/>
          <p:nvPr>
            <p:ph type="sldNum" idx="12"/>
          </p:nvPr>
        </p:nvSpPr>
        <p:spPr>
          <a:xfrm>
            <a:off x="202618" y="4647982"/>
            <a:ext cx="548699" cy="393600"/>
          </a:xfrm>
          <a:prstGeom prst="rect">
            <a:avLst/>
          </a:prstGeom>
          <a:noFill/>
          <a:ln>
            <a:noFill/>
          </a:ln>
        </p:spPr>
        <p:txBody>
          <a:bodyPr spcFirstLastPara="1" wrap="square" lIns="78700" tIns="78700" rIns="78700" bIns="78700" anchor="ctr" anchorCtr="0">
            <a:noAutofit/>
          </a:bodyPr>
          <a:lstStyle/>
          <a:p>
            <a:pPr marL="0" marR="0" lvl="0" indent="0" algn="r" rtl="0">
              <a:lnSpc>
                <a:spcPct val="100000"/>
              </a:lnSpc>
              <a:spcBef>
                <a:spcPts val="0"/>
              </a:spcBef>
              <a:spcAft>
                <a:spcPts val="0"/>
              </a:spcAft>
              <a:buClr>
                <a:schemeClr val="dk1"/>
              </a:buClr>
              <a:buSzPts val="900"/>
              <a:buFont typeface="Helvetica Neue" panose="020B0604020202020204"/>
              <a:buNone/>
            </a:pPr>
            <a:fld id="{00000000-1234-1234-1234-123412341234}" type="slidenum">
              <a:rPr lang="zh-CN" sz="900" b="1" i="0" u="none" strike="noStrike" cap="none">
                <a:solidFill>
                  <a:schemeClr val="dk1"/>
                </a:solidFill>
                <a:latin typeface="Roboto" panose="02000000000000000000"/>
                <a:ea typeface="Roboto" panose="02000000000000000000"/>
                <a:cs typeface="Roboto" panose="02000000000000000000"/>
                <a:sym typeface="Roboto" panose="02000000000000000000"/>
              </a:rPr>
            </a:fld>
            <a:endParaRPr sz="900" b="1" i="0" u="none" strike="noStrike" cap="none">
              <a:solidFill>
                <a:schemeClr val="dk1"/>
              </a:solidFill>
              <a:latin typeface="Roboto" panose="02000000000000000000"/>
              <a:ea typeface="Roboto" panose="02000000000000000000"/>
              <a:cs typeface="Roboto" panose="02000000000000000000"/>
              <a:sym typeface="Roboto" panose="02000000000000000000"/>
            </a:endParaRPr>
          </a:p>
        </p:txBody>
      </p:sp>
      <p:sp>
        <p:nvSpPr>
          <p:cNvPr id="173" name="Google Shape;173;p19"/>
          <p:cNvSpPr txBox="1"/>
          <p:nvPr/>
        </p:nvSpPr>
        <p:spPr>
          <a:xfrm>
            <a:off x="620060" y="935849"/>
            <a:ext cx="7705800" cy="43959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300"/>
              </a:spcBef>
              <a:spcAft>
                <a:spcPts val="0"/>
              </a:spcAft>
              <a:buClr>
                <a:srgbClr val="375F9B"/>
              </a:buClr>
              <a:buSzPts val="1400"/>
              <a:buFont typeface="Noto Sans Symbols"/>
              <a:buChar char="•"/>
            </a:pPr>
            <a:r>
              <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rPr>
              <a:t>受限空间的危险性包括下列各种风险：</a:t>
            </a:r>
            <a:endParaRPr lang="zh-CN" sz="1500" b="1" i="0" u="none" strike="noStrike" cap="none">
              <a:solidFill>
                <a:srgbClr val="375F9B"/>
              </a:solidFill>
              <a:latin typeface="Arial" panose="020B0604020202020204"/>
              <a:ea typeface="Arial" panose="020B0604020202020204"/>
              <a:cs typeface="Arial" panose="020B0604020202020204"/>
              <a:sym typeface="Arial" panose="020B0604020202020204"/>
            </a:endParaRPr>
          </a:p>
          <a:p>
            <a:pPr marL="914400" marR="0" lvl="1" indent="-228600" algn="l" rtl="0">
              <a:lnSpc>
                <a:spcPct val="150000"/>
              </a:lnSpc>
              <a:spcBef>
                <a:spcPts val="0"/>
              </a:spcBef>
              <a:spcAft>
                <a:spcPts val="0"/>
              </a:spcAft>
              <a:buClr>
                <a:srgbClr val="6F6F6E"/>
              </a:buClr>
              <a:buSzPts val="1400"/>
              <a:buFont typeface="Roboto" panose="02000000000000000000"/>
              <a:buNone/>
            </a:pPr>
            <a:endParaRPr sz="1300" b="1">
              <a:solidFill>
                <a:srgbClr val="6F6F6E"/>
              </a:solidFill>
              <a:latin typeface="Roboto" panose="02000000000000000000"/>
              <a:ea typeface="Roboto" panose="02000000000000000000"/>
              <a:cs typeface="Roboto" panose="02000000000000000000"/>
              <a:sym typeface="Roboto" panose="02000000000000000000"/>
            </a:endParaRPr>
          </a:p>
          <a:p>
            <a:pPr marL="914400" marR="0" lvl="1" indent="-228600" algn="l" rtl="0">
              <a:lnSpc>
                <a:spcPct val="150000"/>
              </a:lnSpc>
              <a:spcBef>
                <a:spcPts val="0"/>
              </a:spcBef>
              <a:spcAft>
                <a:spcPts val="0"/>
              </a:spcAft>
              <a:buClr>
                <a:srgbClr val="6F6F6E"/>
              </a:buClr>
              <a:buSzPts val="1400"/>
              <a:buFont typeface="Roboto" panose="02000000000000000000"/>
              <a:buNone/>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气体环境风险</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1080135" marR="0" lvl="1" indent="-228600" algn="l" rtl="0">
              <a:lnSpc>
                <a:spcPct val="166000"/>
              </a:lnSpc>
              <a:spcBef>
                <a:spcPts val="0"/>
              </a:spcBef>
              <a:spcAft>
                <a:spcPts val="0"/>
              </a:spcAft>
              <a:buClr>
                <a:srgbClr val="6F6F6E"/>
              </a:buClr>
              <a:buSzPts val="1400"/>
              <a:buFont typeface="Noto Sans Symbols"/>
              <a:buChar char="✓"/>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缺氧环境</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1080135" marR="0" lvl="1" indent="-228600" algn="l" rtl="0">
              <a:lnSpc>
                <a:spcPct val="166000"/>
              </a:lnSpc>
              <a:spcBef>
                <a:spcPts val="0"/>
              </a:spcBef>
              <a:spcAft>
                <a:spcPts val="0"/>
              </a:spcAft>
              <a:buClr>
                <a:srgbClr val="6F6F6E"/>
              </a:buClr>
              <a:buSzPts val="1400"/>
              <a:buFont typeface="Noto Sans Symbols"/>
              <a:buChar char="✓"/>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富氧环境</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1080135" marR="0" lvl="1" indent="-228600" algn="l" rtl="0">
              <a:lnSpc>
                <a:spcPct val="166000"/>
              </a:lnSpc>
              <a:spcBef>
                <a:spcPts val="0"/>
              </a:spcBef>
              <a:spcAft>
                <a:spcPts val="0"/>
              </a:spcAft>
              <a:buClr>
                <a:srgbClr val="6F6F6E"/>
              </a:buClr>
              <a:buSzPts val="1400"/>
              <a:buFont typeface="Noto Sans Symbols"/>
              <a:buChar char="✓"/>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易燃气体</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1080135" marR="0" lvl="1" indent="-228600" algn="l" rtl="0">
              <a:lnSpc>
                <a:spcPct val="166000"/>
              </a:lnSpc>
              <a:spcBef>
                <a:spcPts val="0"/>
              </a:spcBef>
              <a:spcAft>
                <a:spcPts val="0"/>
              </a:spcAft>
              <a:buClr>
                <a:srgbClr val="6F6F6E"/>
              </a:buClr>
              <a:buSzPts val="1400"/>
              <a:buFont typeface="Noto Sans Symbols"/>
              <a:buChar char="✓"/>
            </a:pPr>
            <a:r>
              <a:rPr lang="zh-CN" sz="1300" b="1" i="0" u="none" strike="noStrike" cap="none">
                <a:solidFill>
                  <a:srgbClr val="6F6F6E"/>
                </a:solidFill>
                <a:latin typeface="Roboto" panose="02000000000000000000"/>
                <a:ea typeface="Roboto" panose="02000000000000000000"/>
                <a:cs typeface="Roboto" panose="02000000000000000000"/>
                <a:sym typeface="Roboto" panose="02000000000000000000"/>
              </a:rPr>
              <a:t>有毒气体</a:t>
            </a:r>
            <a:endParaRPr sz="1300" b="1" i="0" u="none" strike="noStrike" cap="none">
              <a:solidFill>
                <a:srgbClr val="6F6F6E"/>
              </a:solidFill>
              <a:latin typeface="Roboto" panose="02000000000000000000"/>
              <a:ea typeface="Roboto" panose="02000000000000000000"/>
              <a:cs typeface="Roboto" panose="02000000000000000000"/>
              <a:sym typeface="Roboto" panose="02000000000000000000"/>
            </a:endParaRPr>
          </a:p>
          <a:p>
            <a:pPr marL="1080135" marR="0" lvl="1" indent="-228600" algn="l" rtl="0">
              <a:lnSpc>
                <a:spcPct val="166000"/>
              </a:lnSpc>
              <a:spcBef>
                <a:spcPts val="0"/>
              </a:spcBef>
              <a:spcAft>
                <a:spcPts val="0"/>
              </a:spcAft>
              <a:buClr>
                <a:srgbClr val="6F6F6E"/>
              </a:buClr>
              <a:buSzPts val="1400"/>
              <a:buFont typeface="Noto Sans Symbols"/>
              <a:buChar char="✓"/>
            </a:pPr>
          </a:p>
        </p:txBody>
      </p:sp>
      <p:sp>
        <p:nvSpPr>
          <p:cNvPr id="174" name="Google Shape;174;p19"/>
          <p:cNvSpPr txBox="1"/>
          <p:nvPr/>
        </p:nvSpPr>
        <p:spPr>
          <a:xfrm>
            <a:off x="3704475" y="1439025"/>
            <a:ext cx="4260000" cy="1709700"/>
          </a:xfrm>
          <a:prstGeom prst="rect">
            <a:avLst/>
          </a:prstGeom>
          <a:noFill/>
          <a:ln>
            <a:noFill/>
          </a:ln>
        </p:spPr>
        <p:txBody>
          <a:bodyPr spcFirstLastPara="1" wrap="square" lIns="91425" tIns="91425" rIns="91425" bIns="91425" anchor="t" anchorCtr="0">
            <a:noAutofit/>
          </a:bodyPr>
          <a:lstStyle/>
          <a:p>
            <a:pPr marL="914400" lvl="1" indent="-228600" algn="l" rtl="0">
              <a:lnSpc>
                <a:spcPct val="150000"/>
              </a:lnSpc>
              <a:spcBef>
                <a:spcPts val="0"/>
              </a:spcBef>
              <a:spcAft>
                <a:spcPts val="0"/>
              </a:spcAft>
              <a:buClr>
                <a:schemeClr val="accent2"/>
              </a:buClr>
              <a:buSzPts val="1400"/>
              <a:buFont typeface="Roboto" panose="02000000000000000000"/>
              <a:buNone/>
            </a:pPr>
            <a:r>
              <a:rPr lang="zh-CN" sz="1300" b="1">
                <a:solidFill>
                  <a:schemeClr val="accent2"/>
                </a:solidFill>
                <a:latin typeface="Roboto" panose="02000000000000000000"/>
                <a:ea typeface="Roboto" panose="02000000000000000000"/>
                <a:cs typeface="Roboto" panose="02000000000000000000"/>
                <a:sym typeface="Roboto" panose="02000000000000000000"/>
              </a:rPr>
              <a:t>其他风险</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1080135" lvl="1" indent="-228600" algn="l" rtl="0">
              <a:lnSpc>
                <a:spcPct val="166000"/>
              </a:lnSpc>
              <a:spcBef>
                <a:spcPts val="0"/>
              </a:spcBef>
              <a:spcAft>
                <a:spcPts val="0"/>
              </a:spcAft>
              <a:buClr>
                <a:schemeClr val="accent2"/>
              </a:buClr>
              <a:buSzPts val="1400"/>
              <a:buFont typeface="Noto Sans Symbols"/>
              <a:buChar char="✓"/>
            </a:pPr>
            <a:r>
              <a:rPr lang="zh-CN" sz="1300" b="1">
                <a:solidFill>
                  <a:schemeClr val="accent2"/>
                </a:solidFill>
                <a:latin typeface="Roboto" panose="02000000000000000000"/>
                <a:ea typeface="Roboto" panose="02000000000000000000"/>
                <a:cs typeface="Roboto" panose="02000000000000000000"/>
                <a:sym typeface="Roboto" panose="02000000000000000000"/>
              </a:rPr>
              <a:t>形状特征</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1080135" lvl="1" indent="-228600" algn="l" rtl="0">
              <a:lnSpc>
                <a:spcPct val="166000"/>
              </a:lnSpc>
              <a:spcBef>
                <a:spcPts val="0"/>
              </a:spcBef>
              <a:spcAft>
                <a:spcPts val="0"/>
              </a:spcAft>
              <a:buClr>
                <a:schemeClr val="accent2"/>
              </a:buClr>
              <a:buSzPts val="1400"/>
              <a:buFont typeface="Noto Sans Symbols"/>
              <a:buChar char="✓"/>
            </a:pPr>
            <a:r>
              <a:rPr lang="zh-CN" sz="1300" b="1">
                <a:solidFill>
                  <a:schemeClr val="accent2"/>
                </a:solidFill>
                <a:latin typeface="Roboto" panose="02000000000000000000"/>
                <a:ea typeface="Roboto" panose="02000000000000000000"/>
                <a:cs typeface="Roboto" panose="02000000000000000000"/>
                <a:sym typeface="Roboto" panose="02000000000000000000"/>
              </a:rPr>
              <a:t>设备、设施</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1080135" lvl="1" indent="-228600" algn="l" rtl="0">
              <a:lnSpc>
                <a:spcPct val="166000"/>
              </a:lnSpc>
              <a:spcBef>
                <a:spcPts val="0"/>
              </a:spcBef>
              <a:spcAft>
                <a:spcPts val="0"/>
              </a:spcAft>
              <a:buClr>
                <a:schemeClr val="accent2"/>
              </a:buClr>
              <a:buSzPts val="1400"/>
              <a:buFont typeface="Noto Sans Symbols"/>
              <a:buChar char="✓"/>
            </a:pPr>
            <a:r>
              <a:rPr lang="zh-CN" sz="1300" b="1">
                <a:solidFill>
                  <a:schemeClr val="accent2"/>
                </a:solidFill>
                <a:latin typeface="Roboto" panose="02000000000000000000"/>
                <a:ea typeface="Roboto" panose="02000000000000000000"/>
                <a:cs typeface="Roboto" panose="02000000000000000000"/>
                <a:sym typeface="Roboto" panose="02000000000000000000"/>
              </a:rPr>
              <a:t>电气</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1080135" lvl="1" indent="-228600" algn="l" rtl="0">
              <a:lnSpc>
                <a:spcPct val="166000"/>
              </a:lnSpc>
              <a:spcBef>
                <a:spcPts val="0"/>
              </a:spcBef>
              <a:spcAft>
                <a:spcPts val="0"/>
              </a:spcAft>
              <a:buClr>
                <a:schemeClr val="accent2"/>
              </a:buClr>
              <a:buSzPts val="1400"/>
              <a:buFont typeface="Noto Sans Symbols"/>
              <a:buChar char="✓"/>
            </a:pPr>
            <a:r>
              <a:rPr lang="zh-CN" sz="1300" b="1">
                <a:solidFill>
                  <a:schemeClr val="accent2"/>
                </a:solidFill>
                <a:latin typeface="Roboto" panose="02000000000000000000"/>
                <a:ea typeface="Roboto" panose="02000000000000000000"/>
                <a:cs typeface="Roboto" panose="02000000000000000000"/>
                <a:sym typeface="Roboto" panose="02000000000000000000"/>
              </a:rPr>
              <a:t>温度</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1080135" lvl="1" indent="-228600" algn="l" rtl="0">
              <a:lnSpc>
                <a:spcPct val="166000"/>
              </a:lnSpc>
              <a:spcBef>
                <a:spcPts val="0"/>
              </a:spcBef>
              <a:spcAft>
                <a:spcPts val="0"/>
              </a:spcAft>
              <a:buClr>
                <a:schemeClr val="accent2"/>
              </a:buClr>
              <a:buSzPts val="1400"/>
              <a:buFont typeface="Noto Sans Symbols"/>
              <a:buChar char="✓"/>
            </a:pPr>
            <a:r>
              <a:rPr lang="zh-CN" sz="1300" b="1">
                <a:solidFill>
                  <a:schemeClr val="accent2"/>
                </a:solidFill>
                <a:latin typeface="Roboto" panose="02000000000000000000"/>
                <a:ea typeface="Roboto" panose="02000000000000000000"/>
                <a:cs typeface="Roboto" panose="02000000000000000000"/>
                <a:sym typeface="Roboto" panose="02000000000000000000"/>
              </a:rPr>
              <a:t>噪音</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1080135" lvl="1" indent="-228600" algn="l" rtl="0">
              <a:lnSpc>
                <a:spcPct val="166000"/>
              </a:lnSpc>
              <a:spcBef>
                <a:spcPts val="0"/>
              </a:spcBef>
              <a:spcAft>
                <a:spcPts val="0"/>
              </a:spcAft>
              <a:buClr>
                <a:schemeClr val="accent2"/>
              </a:buClr>
              <a:buSzPts val="1400"/>
              <a:buFont typeface="Noto Sans Symbols"/>
              <a:buChar char="✓"/>
            </a:pPr>
            <a:r>
              <a:rPr lang="zh-CN" sz="1300" b="1">
                <a:solidFill>
                  <a:schemeClr val="accent2"/>
                </a:solidFill>
                <a:latin typeface="Roboto" panose="02000000000000000000"/>
                <a:ea typeface="Roboto" panose="02000000000000000000"/>
                <a:cs typeface="Roboto" panose="02000000000000000000"/>
                <a:sym typeface="Roboto" panose="02000000000000000000"/>
              </a:rPr>
              <a:t>振动</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1080135" lvl="1" indent="-228600" algn="l" rtl="0">
              <a:lnSpc>
                <a:spcPct val="166000"/>
              </a:lnSpc>
              <a:spcBef>
                <a:spcPts val="0"/>
              </a:spcBef>
              <a:spcAft>
                <a:spcPts val="0"/>
              </a:spcAft>
              <a:buClr>
                <a:schemeClr val="accent2"/>
              </a:buClr>
              <a:buSzPts val="1400"/>
              <a:buFont typeface="Noto Sans Symbols"/>
              <a:buChar char="✓"/>
            </a:pPr>
            <a:r>
              <a:rPr lang="zh-CN" sz="1300" b="1">
                <a:solidFill>
                  <a:schemeClr val="accent2"/>
                </a:solidFill>
                <a:latin typeface="Roboto" panose="02000000000000000000"/>
                <a:ea typeface="Roboto" panose="02000000000000000000"/>
                <a:cs typeface="Roboto" panose="02000000000000000000"/>
                <a:sym typeface="Roboto" panose="02000000000000000000"/>
              </a:rPr>
              <a:t>吞没</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1080135" lvl="1" indent="-228600" algn="l" rtl="0">
              <a:lnSpc>
                <a:spcPct val="166000"/>
              </a:lnSpc>
              <a:spcBef>
                <a:spcPts val="0"/>
              </a:spcBef>
              <a:spcAft>
                <a:spcPts val="0"/>
              </a:spcAft>
              <a:buClr>
                <a:schemeClr val="accent2"/>
              </a:buClr>
              <a:buSzPts val="1400"/>
              <a:buFont typeface="Noto Sans Symbols"/>
              <a:buChar char="✓"/>
            </a:pPr>
            <a:r>
              <a:rPr lang="zh-CN" sz="1300" b="1">
                <a:solidFill>
                  <a:schemeClr val="accent2"/>
                </a:solidFill>
                <a:latin typeface="Roboto" panose="02000000000000000000"/>
                <a:ea typeface="Roboto" panose="02000000000000000000"/>
                <a:cs typeface="Roboto" panose="02000000000000000000"/>
                <a:sym typeface="Roboto" panose="02000000000000000000"/>
              </a:rPr>
              <a:t>进入点</a:t>
            </a:r>
            <a:endParaRPr lang="zh-CN" sz="1300" b="1">
              <a:solidFill>
                <a:schemeClr val="accent2"/>
              </a:solidFill>
              <a:latin typeface="Roboto" panose="02000000000000000000"/>
              <a:ea typeface="Roboto" panose="02000000000000000000"/>
              <a:cs typeface="Roboto" panose="02000000000000000000"/>
              <a:sym typeface="Roboto" panose="02000000000000000000"/>
            </a:endParaRPr>
          </a:p>
          <a:p>
            <a:pPr marL="0" lvl="0" indent="0" algn="l" rtl="0">
              <a:spcBef>
                <a:spcPts val="0"/>
              </a:spcBef>
              <a:spcAft>
                <a:spcPts val="0"/>
              </a:spcAft>
              <a:buNone/>
            </a:p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79" name="Shape 179"/>
        <p:cNvGrpSpPr/>
        <p:nvPr/>
      </p:nvGrpSpPr>
      <p:grpSpPr>
        <a:xfrm>
          <a:off x="0" y="0"/>
          <a:ext cx="0" cy="0"/>
          <a:chOff x="0" y="0"/>
          <a:chExt cx="0" cy="0"/>
        </a:xfrm>
      </p:grpSpPr>
      <p:sp>
        <p:nvSpPr>
          <p:cNvPr id="180" name="Google Shape;180;p20"/>
          <p:cNvSpPr txBox="1"/>
          <p:nvPr>
            <p:ph type="sldNum" idx="12"/>
          </p:nvPr>
        </p:nvSpPr>
        <p:spPr>
          <a:xfrm>
            <a:off x="202618" y="4647982"/>
            <a:ext cx="548700" cy="393600"/>
          </a:xfrm>
          <a:prstGeom prst="rect">
            <a:avLst/>
          </a:prstGeom>
          <a:noFill/>
          <a:ln>
            <a:noFill/>
          </a:ln>
        </p:spPr>
        <p:txBody>
          <a:bodyPr spcFirstLastPara="1" wrap="square" lIns="78700" tIns="78700" rIns="78700" bIns="78700" anchor="ctr" anchorCtr="0">
            <a:noAutofit/>
          </a:bodyPr>
          <a:lstStyle/>
          <a:p>
            <a:pPr marL="0" marR="0" lvl="0" indent="0" algn="l" rtl="0">
              <a:lnSpc>
                <a:spcPct val="100000"/>
              </a:lnSpc>
              <a:spcBef>
                <a:spcPts val="0"/>
              </a:spcBef>
              <a:spcAft>
                <a:spcPts val="0"/>
              </a:spcAft>
              <a:buClr>
                <a:schemeClr val="dk1"/>
              </a:buClr>
              <a:buSzPts val="1400"/>
              <a:buFont typeface="Helvetica Neue" panose="020B0604020202020204"/>
              <a:buNone/>
            </a:pPr>
            <a:fld id="{00000000-1234-1234-1234-123412341234}" type="slidenum">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20"/>
          <p:cNvSpPr txBox="1"/>
          <p:nvPr/>
        </p:nvSpPr>
        <p:spPr>
          <a:xfrm>
            <a:off x="751205" y="158115"/>
            <a:ext cx="4332605" cy="3962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CN" sz="2000" b="1" i="0" u="none" strike="noStrike" cap="none">
                <a:solidFill>
                  <a:srgbClr val="375F9B"/>
                </a:solidFill>
                <a:latin typeface="Arial" panose="020B0604020202020204"/>
                <a:ea typeface="Arial" panose="020B0604020202020204"/>
                <a:cs typeface="Arial" panose="020B0604020202020204"/>
                <a:sym typeface="Arial" panose="020B0604020202020204"/>
              </a:rPr>
              <a:t>2 受限空间的风险 - </a:t>
            </a:r>
            <a:r>
              <a:rPr lang="zh-CN" sz="1600" b="0" i="0" u="none" strike="noStrike" cap="none">
                <a:solidFill>
                  <a:srgbClr val="375F9B"/>
                </a:solidFill>
                <a:latin typeface="Arial" panose="020B0604020202020204"/>
                <a:ea typeface="Arial" panose="020B0604020202020204"/>
                <a:cs typeface="Arial" panose="020B0604020202020204"/>
                <a:sym typeface="Arial" panose="020B0604020202020204"/>
              </a:rPr>
              <a:t>气体环境风险</a:t>
            </a:r>
            <a:endParaRPr lang="zh-CN" sz="1600" b="0" i="0" u="none" strike="noStrike" cap="none">
              <a:solidFill>
                <a:srgbClr val="375F9B"/>
              </a:solidFill>
              <a:latin typeface="Arial" panose="020B0604020202020204"/>
              <a:ea typeface="Arial" panose="020B0604020202020204"/>
              <a:cs typeface="Arial" panose="020B0604020202020204"/>
              <a:sym typeface="Arial" panose="020B0604020202020204"/>
            </a:endParaRPr>
          </a:p>
        </p:txBody>
      </p:sp>
      <p:pic>
        <p:nvPicPr>
          <p:cNvPr id="182" name="Google Shape;182;p20" descr="图片1"/>
          <p:cNvPicPr preferRelativeResize="0"/>
          <p:nvPr/>
        </p:nvPicPr>
        <p:blipFill rotWithShape="1">
          <a:blip r:embed="rId1"/>
          <a:srcRect/>
          <a:stretch>
            <a:fillRect/>
          </a:stretch>
        </p:blipFill>
        <p:spPr>
          <a:xfrm>
            <a:off x="1323975" y="860425"/>
            <a:ext cx="5135880" cy="3566160"/>
          </a:xfrm>
          <a:prstGeom prst="rect">
            <a:avLst/>
          </a:prstGeom>
          <a:noFill/>
          <a:ln>
            <a:noFill/>
          </a:ln>
        </p:spPr>
      </p:pic>
      <p:sp>
        <p:nvSpPr>
          <p:cNvPr id="183" name="Google Shape;183;p20"/>
          <p:cNvSpPr/>
          <p:nvPr/>
        </p:nvSpPr>
        <p:spPr>
          <a:xfrm>
            <a:off x="2840355" y="2125980"/>
            <a:ext cx="384810" cy="199390"/>
          </a:xfrm>
          <a:prstGeom prst="right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4" name="Google Shape;184;p20"/>
          <p:cNvSpPr/>
          <p:nvPr/>
        </p:nvSpPr>
        <p:spPr>
          <a:xfrm>
            <a:off x="2840355" y="2698750"/>
            <a:ext cx="384810" cy="199390"/>
          </a:xfrm>
          <a:prstGeom prst="right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5" name="Google Shape;185;p20"/>
          <p:cNvSpPr/>
          <p:nvPr/>
        </p:nvSpPr>
        <p:spPr>
          <a:xfrm>
            <a:off x="2840355" y="3305810"/>
            <a:ext cx="384810" cy="199390"/>
          </a:xfrm>
          <a:prstGeom prst="right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6" name="Google Shape;186;p20"/>
          <p:cNvSpPr/>
          <p:nvPr/>
        </p:nvSpPr>
        <p:spPr>
          <a:xfrm>
            <a:off x="2840355" y="3854450"/>
            <a:ext cx="384810" cy="199390"/>
          </a:xfrm>
          <a:prstGeom prst="right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7" name="Google Shape;187;p20"/>
          <p:cNvSpPr/>
          <p:nvPr/>
        </p:nvSpPr>
        <p:spPr>
          <a:xfrm>
            <a:off x="4578985" y="2125980"/>
            <a:ext cx="384810" cy="199390"/>
          </a:xfrm>
          <a:prstGeom prst="right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8" name="Google Shape;188;p20"/>
          <p:cNvSpPr/>
          <p:nvPr/>
        </p:nvSpPr>
        <p:spPr>
          <a:xfrm>
            <a:off x="4578985" y="2698750"/>
            <a:ext cx="384810" cy="199390"/>
          </a:xfrm>
          <a:prstGeom prst="right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9" name="Google Shape;189;p20"/>
          <p:cNvSpPr/>
          <p:nvPr/>
        </p:nvSpPr>
        <p:spPr>
          <a:xfrm>
            <a:off x="4578985" y="3305810"/>
            <a:ext cx="384810" cy="199390"/>
          </a:xfrm>
          <a:prstGeom prst="right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p:nvPr/>
        </p:nvSpPr>
        <p:spPr>
          <a:xfrm>
            <a:off x="4578985" y="3854450"/>
            <a:ext cx="384810" cy="199390"/>
          </a:xfrm>
          <a:prstGeom prst="rightArrow">
            <a:avLst>
              <a:gd name="adj1" fmla="val 50000"/>
              <a:gd name="adj2" fmla="val 50000"/>
            </a:avLst>
          </a:prstGeom>
          <a:gradFill>
            <a:gsLst>
              <a:gs pos="0">
                <a:srgbClr val="A3B8F1"/>
              </a:gs>
              <a:gs pos="35000">
                <a:srgbClr val="BFCBF3"/>
              </a:gs>
              <a:gs pos="100000">
                <a:srgbClr val="E4EBFC"/>
              </a:gs>
            </a:gsLst>
            <a:lin ang="16200000" scaled="0"/>
          </a:gradFill>
          <a:ln w="9525" cap="flat" cmpd="sng">
            <a:solidFill>
              <a:srgbClr val="325CA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commondata" val="eyJoZGlkIjoiNDY1MmY4MTY3YzFkZTg4NGM1MWI4N2I1NTA1MWI4MWE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Corporate_Internal">
  <a:themeElements>
    <a:clrScheme name="AL">
      <a:dk1>
        <a:srgbClr val="3760A4"/>
      </a:dk1>
      <a:lt1>
        <a:srgbClr val="FFFFFF"/>
      </a:lt1>
      <a:dk2>
        <a:srgbClr val="3760A4"/>
      </a:dk2>
      <a:lt2>
        <a:srgbClr val="FFFFFF"/>
      </a:lt2>
      <a:accent1>
        <a:srgbClr val="3760A4"/>
      </a:accent1>
      <a:accent2>
        <a:srgbClr val="6F6F6E"/>
      </a:accent2>
      <a:accent3>
        <a:srgbClr val="3760A4"/>
      </a:accent3>
      <a:accent4>
        <a:srgbClr val="3760A4"/>
      </a:accent4>
      <a:accent5>
        <a:srgbClr val="3760A4"/>
      </a:accent5>
      <a:accent6>
        <a:srgbClr val="3760A4"/>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3361</Words>
  <Application>WPS 演示</Application>
  <PresentationFormat/>
  <Paragraphs>354</Paragraphs>
  <Slides>24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Arial</vt:lpstr>
      <vt:lpstr>Roboto</vt:lpstr>
      <vt:lpstr>Helvetica Neue</vt:lpstr>
      <vt:lpstr>Calibri</vt:lpstr>
      <vt:lpstr>Noto Sans Symbols</vt:lpstr>
      <vt:lpstr>ksdb</vt:lpstr>
      <vt:lpstr>Times New Roman</vt:lpstr>
      <vt:lpstr>微软雅黑</vt:lpstr>
      <vt:lpstr>Arial Unicode MS</vt:lpstr>
      <vt:lpstr>楷体</vt:lpstr>
      <vt:lpstr>汉仪旗黑-85S</vt:lpstr>
      <vt:lpstr>黑体</vt:lpstr>
      <vt:lpstr>Corporate_Internal</vt:lpstr>
      <vt:lpstr> </vt:lpstr>
      <vt:lpstr>PowerPoint 演示文稿</vt:lpstr>
      <vt:lpstr>引言</vt:lpstr>
      <vt:lpstr>目录</vt:lpstr>
      <vt:lpstr>1.1 受限空间定义</vt:lpstr>
      <vt:lpstr>1.2 典型受限空间举例</vt:lpstr>
      <vt:lpstr>1.3 受限空间作业安全标识</vt:lpstr>
      <vt:lpstr>2 受限空间的风险</vt:lpstr>
      <vt:lpstr>PowerPoint 演示文稿</vt:lpstr>
      <vt:lpstr>2 受限空间的风险 – 其他风险</vt:lpstr>
      <vt:lpstr>PowerPoint 演示文稿</vt:lpstr>
      <vt:lpstr>4 受限空间管理</vt:lpstr>
      <vt:lpstr>4 受限空间管理 - 受限空间进入前要求</vt:lpstr>
      <vt:lpstr>4 受限空间管理 - 受限空间进入控制指南</vt:lpstr>
      <vt:lpstr>4 受限空间管理 - 责任的分工</vt:lpstr>
      <vt:lpstr>PowerPoint 演示文稿</vt:lpstr>
      <vt:lpstr>4 受限空间管理 - 准入许可证</vt:lpstr>
      <vt:lpstr>5 进入受限空间的安全准备工作</vt:lpstr>
      <vt:lpstr>5 进入受限空间的安全准备工作 - 应急救援</vt:lpstr>
      <vt:lpstr>5 进入受限空间的安全准备工作－个体防护装备和其他预防措施</vt:lpstr>
      <vt:lpstr>5 进入受限空间的安全准备工作 - 减少危害的其他预防措施</vt:lpstr>
      <vt:lpstr>PowerPoint 演示文稿</vt:lpstr>
      <vt:lpstr>Q&amp;A</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dc:title>
  <dc:creator/>
  <cp:lastModifiedBy>little fairy</cp:lastModifiedBy>
  <cp:revision>1</cp:revision>
  <dcterms:created xsi:type="dcterms:W3CDTF">2023-11-24T06:24:08Z</dcterms:created>
  <dcterms:modified xsi:type="dcterms:W3CDTF">2023-11-24T06:24:13Z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E43949CA55DD41B8958749D65A7C1120_13</vt:lpwstr>
  </property>
  <property fmtid="{D5CDD505-2E9C-101B-9397-08002B2CF9AE}" pid="3" name="KSOProductBuildVer">
    <vt:lpwstr>2052-12.1.0.15990</vt:lpwstr>
  </property>
</Properties>
</file>