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300" r:id="rId4"/>
    <p:sldId id="417" r:id="rId6"/>
    <p:sldId id="376" r:id="rId7"/>
    <p:sldId id="258" r:id="rId8"/>
    <p:sldId id="377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85" r:id="rId17"/>
    <p:sldId id="393" r:id="rId18"/>
    <p:sldId id="338" r:id="rId19"/>
    <p:sldId id="394" r:id="rId20"/>
    <p:sldId id="395" r:id="rId21"/>
    <p:sldId id="396" r:id="rId22"/>
    <p:sldId id="398" r:id="rId23"/>
    <p:sldId id="399" r:id="rId24"/>
    <p:sldId id="400" r:id="rId25"/>
    <p:sldId id="401" r:id="rId26"/>
    <p:sldId id="403" r:id="rId27"/>
    <p:sldId id="404" r:id="rId28"/>
    <p:sldId id="405" r:id="rId29"/>
    <p:sldId id="406" r:id="rId30"/>
    <p:sldId id="414" r:id="rId31"/>
    <p:sldId id="415" r:id="rId32"/>
    <p:sldId id="267" r:id="rId33"/>
  </p:sldIdLst>
  <p:sldSz cx="12190095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37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3BF"/>
    <a:srgbClr val="8DC32D"/>
    <a:srgbClr val="BE0000"/>
    <a:srgbClr val="D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howGuides="1">
      <p:cViewPr varScale="1">
        <p:scale>
          <a:sx n="92" d="100"/>
          <a:sy n="92" d="100"/>
        </p:scale>
        <p:origin x="60" y="232"/>
      </p:cViewPr>
      <p:guideLst>
        <p:guide orient="horz" pos="1774"/>
        <p:guide pos="3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gs" Target="tags/tag79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3E6E-FCEC-4BA5-86E5-9DDC7DA390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C3BB-6006-4AFD-9420-7C9BEBDBB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4B0-ACDD-4D2E-BA7D-73EAAA782F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F79-2743-4217-8A7E-25E7B439DA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739" y="378959"/>
            <a:ext cx="614266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314" y="2089484"/>
            <a:ext cx="5362525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114" y="3209187"/>
            <a:ext cx="5362525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6901" y="3809063"/>
            <a:ext cx="5361737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138" y="804067"/>
            <a:ext cx="5401423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199951" y="1800369"/>
            <a:ext cx="3576866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0988" y="2662659"/>
            <a:ext cx="5283573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0988" y="3950373"/>
            <a:ext cx="5283573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74901" y="190500"/>
            <a:ext cx="1237422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2DB34B0-ACDD-4D2E-BA7D-73EAAA782F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A5FDF79-2743-4217-8A7E-25E7B439DA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2.png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34B0-ACDD-4D2E-BA7D-73EAAA782F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DF79-2743-4217-8A7E-25E7B439DA4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07" y="189101"/>
            <a:ext cx="1197274" cy="604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34B0-ACDD-4D2E-BA7D-73EAAA782F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DF79-2743-4217-8A7E-25E7B439DA4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07" y="189101"/>
            <a:ext cx="1197274" cy="604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../media/image7.jpeg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6.jpe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4" Type="http://schemas.openxmlformats.org/officeDocument/2006/relationships/notesSlide" Target="../notesSlides/notesSlide28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hyperlink" Target="http://www.bofety.com/" TargetMode="External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4.xml"/><Relationship Id="rId17" Type="http://schemas.openxmlformats.org/officeDocument/2006/relationships/themeOverride" Target="../theme/themeOverride1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238838" y="908720"/>
            <a:ext cx="1224136" cy="7200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238838" y="2564904"/>
            <a:ext cx="1728192" cy="7200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5400000">
            <a:off x="4446750" y="1736812"/>
            <a:ext cx="1656184" cy="7200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5400000">
            <a:off x="6300956" y="1934834"/>
            <a:ext cx="1260140" cy="7200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26"/>
          <p:cNvSpPr/>
          <p:nvPr/>
        </p:nvSpPr>
        <p:spPr bwMode="auto">
          <a:xfrm>
            <a:off x="6575741" y="692696"/>
            <a:ext cx="527577" cy="54714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造字工房尚黑 G0v1 粗体" pitchFamily="50" charset="-122"/>
              <a:ea typeface="造字工房尚黑 G0v1 粗体" pitchFamily="50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9514" y="1067252"/>
            <a:ext cx="14071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D00000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</a:rPr>
              <a:t>安全</a:t>
            </a:r>
            <a:endParaRPr lang="en-US" altLang="zh-CN" sz="4800" b="1" dirty="0">
              <a:solidFill>
                <a:srgbClr val="D00000"/>
              </a:solidFill>
              <a:latin typeface="方正粗宋简体" panose="03000509000000000000" pitchFamily="1" charset="-122"/>
              <a:ea typeface="方正粗宋简体" panose="03000509000000000000" pitchFamily="1" charset="-122"/>
            </a:endParaRPr>
          </a:p>
          <a:p>
            <a:r>
              <a:rPr lang="zh-CN" altLang="en-US" sz="4800" b="1" dirty="0">
                <a:solidFill>
                  <a:srgbClr val="D00000"/>
                </a:solidFill>
                <a:latin typeface="方正粗宋简体" panose="03000509000000000000" pitchFamily="1" charset="-122"/>
                <a:ea typeface="方正粗宋简体" panose="03000509000000000000" pitchFamily="1" charset="-122"/>
              </a:rPr>
              <a:t>第一</a:t>
            </a:r>
            <a:endParaRPr lang="en-US" altLang="zh-CN" sz="4800" b="1" dirty="0">
              <a:solidFill>
                <a:srgbClr val="D00000"/>
              </a:solidFill>
              <a:latin typeface="方正粗宋简体" panose="03000509000000000000" pitchFamily="1" charset="-122"/>
              <a:ea typeface="方正粗宋简体" panose="03000509000000000000" pitchFamily="1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3540" y="2816860"/>
            <a:ext cx="11405235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年度公司安全环保职业健康（EHS）</a:t>
            </a:r>
            <a:endParaRPr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</a:t>
            </a:r>
            <a:endParaRPr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344959"/>
            <a:ext cx="12190413" cy="2513041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4"/>
          <p:cNvSpPr txBox="1"/>
          <p:nvPr/>
        </p:nvSpPr>
        <p:spPr>
          <a:xfrm>
            <a:off x="3214886" y="4797152"/>
            <a:ext cx="5513932" cy="267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anja diagonal 27"/>
          <p:cNvSpPr/>
          <p:nvPr/>
        </p:nvSpPr>
        <p:spPr>
          <a:xfrm rot="5400000">
            <a:off x="10992455" y="-36757"/>
            <a:ext cx="1190171" cy="1208918"/>
          </a:xfrm>
          <a:prstGeom prst="diagStrip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 rot="2700000">
            <a:off x="11307557" y="200087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2021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8255863" y="3717115"/>
            <a:ext cx="2364371" cy="4774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7805934" y="4964851"/>
            <a:ext cx="899859" cy="899859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9048854" y="4965464"/>
            <a:ext cx="899859" cy="899859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10291775" y="4964851"/>
            <a:ext cx="899859" cy="899859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6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600"/>
                            </p:stCondLst>
                            <p:childTnLst>
                              <p:par>
                                <p:cTn id="52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7" grpId="0" animBg="1"/>
      <p:bldP spid="19" grpId="0"/>
      <p:bldP spid="31" grpId="0"/>
      <p:bldP spid="3" grpId="0" animBg="1"/>
      <p:bldP spid="20" grpId="0"/>
      <p:bldP spid="24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3870960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第一章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a-DK" altLang="zh-CN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年度HSE工作五定计划</a:t>
            </a:r>
            <a:endParaRPr lang="zh-CN" altLang="en-US" dirty="0">
              <a:solidFill>
                <a:srgbClr val="B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04495" y="741045"/>
          <a:ext cx="11357610" cy="555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70"/>
                <a:gridCol w="1049655"/>
                <a:gridCol w="890905"/>
                <a:gridCol w="890905"/>
                <a:gridCol w="6744335"/>
                <a:gridCol w="1145540"/>
              </a:tblGrid>
              <a:tr h="5060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</a:tr>
              <a:tr h="31051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16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电气安全管理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工厂防雷设施年检（含仓库）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仓库防雷年检(一年一次,甲类仓库一年两次）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88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电器具每季进行检查,保存点检记录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17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防灾管理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组织防灾减灾应急模拟训练和演习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88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检查防灾减灾物资,并保存检查记录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496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组织宣传普及防灾减灾和救护、疏散等知识（在班组活动中体现，两周）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18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消防管理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开展防火安全教育和培训（119消防日活动日)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31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开展消防应急演练,并保存相关培训、应急演练和评估记录（必要时可邀请消防支队消防员演练）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建立消防器材台帐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88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灭火器、消防栓每月点检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烟感报警点检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88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厂房消防设施年检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243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建立消防安全重点部位的分级管理,建立清单及管理档案,实管控措施,悬挂安全标志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8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19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交通安全管理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开展交通安全学习（在班组活动中体现,两周）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开展交通安全应急演练（5.25交通安全宣传日)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3870960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第一章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a-DK" altLang="zh-CN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年度HSE工作五定计划</a:t>
            </a:r>
            <a:endParaRPr lang="zh-CN" altLang="en-US" dirty="0">
              <a:solidFill>
                <a:srgbClr val="B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96240" y="747395"/>
          <a:ext cx="11396980" cy="552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810"/>
                <a:gridCol w="1043940"/>
                <a:gridCol w="894715"/>
                <a:gridCol w="894715"/>
                <a:gridCol w="6774180"/>
                <a:gridCol w="1150620"/>
              </a:tblGrid>
              <a:tr h="537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</a:tr>
              <a:tr h="33020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20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元旦、春节、五一、端午、清明、中秋、国庆节前安全检查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956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安全员每日巡查、生产班组每班巡查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危险源每月专项安全检查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每周综合检查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21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危险废弃物处置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签订危废合同,环保备案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021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制定危废管理台账,台账明确危废名称、贮存量、处置量等重要信息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150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监管危险废弃物存放:制定检查表每周检查（规范、分类摆放，有明显的标识，有进出流水账）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956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22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环保体系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开展环境因素识别,建立重要环境因素清单,有记录有措施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8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环保相关培训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956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开展环境事件应急响应演练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第三方排污检测（废水、废气、噪音、饮用水）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956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污染物排放数据与信息统计报表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83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23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网络汇报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每月安监网络更新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956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每季度排污数据更新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QQ截图2016051314034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"/>
          <p:cNvSpPr/>
          <p:nvPr/>
        </p:nvSpPr>
        <p:spPr>
          <a:xfrm>
            <a:off x="5295531" y="1"/>
            <a:ext cx="1512168" cy="1196752"/>
          </a:xfrm>
          <a:custGeom>
            <a:avLst/>
            <a:gdLst>
              <a:gd name="connsiteX0" fmla="*/ 0 w 1512168"/>
              <a:gd name="connsiteY0" fmla="*/ 0 h 1268760"/>
              <a:gd name="connsiteX1" fmla="*/ 1512168 w 1512168"/>
              <a:gd name="connsiteY1" fmla="*/ 0 h 1268760"/>
              <a:gd name="connsiteX2" fmla="*/ 1512168 w 1512168"/>
              <a:gd name="connsiteY2" fmla="*/ 1268760 h 1268760"/>
              <a:gd name="connsiteX3" fmla="*/ 0 w 1512168"/>
              <a:gd name="connsiteY3" fmla="*/ 1268760 h 1268760"/>
              <a:gd name="connsiteX4" fmla="*/ 0 w 1512168"/>
              <a:gd name="connsiteY4" fmla="*/ 0 h 1268760"/>
              <a:gd name="connsiteX0-1" fmla="*/ 0 w 1512168"/>
              <a:gd name="connsiteY0-2" fmla="*/ 0 h 1268760"/>
              <a:gd name="connsiteX1-3" fmla="*/ 1512168 w 1512168"/>
              <a:gd name="connsiteY1-4" fmla="*/ 0 h 1268760"/>
              <a:gd name="connsiteX2-5" fmla="*/ 1512168 w 1512168"/>
              <a:gd name="connsiteY2-6" fmla="*/ 1268760 h 1268760"/>
              <a:gd name="connsiteX3-7" fmla="*/ 742727 w 1512168"/>
              <a:gd name="connsiteY3-8" fmla="*/ 1257300 h 1268760"/>
              <a:gd name="connsiteX4-9" fmla="*/ 0 w 1512168"/>
              <a:gd name="connsiteY4-10" fmla="*/ 1268760 h 1268760"/>
              <a:gd name="connsiteX5" fmla="*/ 0 w 1512168"/>
              <a:gd name="connsiteY5" fmla="*/ 0 h 1268760"/>
              <a:gd name="connsiteX0-11" fmla="*/ 0 w 1512168"/>
              <a:gd name="connsiteY0-12" fmla="*/ 0 h 1643063"/>
              <a:gd name="connsiteX1-13" fmla="*/ 1512168 w 1512168"/>
              <a:gd name="connsiteY1-14" fmla="*/ 0 h 1643063"/>
              <a:gd name="connsiteX2-15" fmla="*/ 1512168 w 1512168"/>
              <a:gd name="connsiteY2-16" fmla="*/ 1268760 h 1643063"/>
              <a:gd name="connsiteX3-17" fmla="*/ 757014 w 1512168"/>
              <a:gd name="connsiteY3-18" fmla="*/ 1643063 h 1643063"/>
              <a:gd name="connsiteX4-19" fmla="*/ 0 w 1512168"/>
              <a:gd name="connsiteY4-20" fmla="*/ 1268760 h 1643063"/>
              <a:gd name="connsiteX5-21" fmla="*/ 0 w 1512168"/>
              <a:gd name="connsiteY5-22" fmla="*/ 0 h 164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512168" h="1643063">
                <a:moveTo>
                  <a:pt x="0" y="0"/>
                </a:moveTo>
                <a:lnTo>
                  <a:pt x="1512168" y="0"/>
                </a:lnTo>
                <a:lnTo>
                  <a:pt x="1512168" y="1268760"/>
                </a:lnTo>
                <a:lnTo>
                  <a:pt x="757014" y="1643063"/>
                </a:lnTo>
                <a:lnTo>
                  <a:pt x="0" y="1268760"/>
                </a:lnTo>
                <a:lnTo>
                  <a:pt x="0" y="0"/>
                </a:lnTo>
                <a:close/>
              </a:path>
            </a:pathLst>
          </a:cu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5670616" y="403905"/>
            <a:ext cx="76200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94806" y="2492896"/>
            <a:ext cx="720080" cy="2088232"/>
            <a:chOff x="1846734" y="2492896"/>
            <a:chExt cx="720080" cy="2088232"/>
          </a:xfrm>
          <a:solidFill>
            <a:srgbClr val="BE0000"/>
          </a:solidFill>
        </p:grpSpPr>
        <p:sp>
          <p:nvSpPr>
            <p:cNvPr id="10" name="矩形 9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4295006" y="2492896"/>
            <a:ext cx="720080" cy="2088232"/>
            <a:chOff x="1846734" y="2492896"/>
            <a:chExt cx="720080" cy="2088232"/>
          </a:xfrm>
          <a:solidFill>
            <a:srgbClr val="BE0000"/>
          </a:solidFill>
        </p:grpSpPr>
        <p:sp>
          <p:nvSpPr>
            <p:cNvPr id="14" name="矩形 13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9"/>
          <p:cNvSpPr txBox="1"/>
          <p:nvPr/>
        </p:nvSpPr>
        <p:spPr>
          <a:xfrm>
            <a:off x="3071566" y="2317373"/>
            <a:ext cx="1387239" cy="262379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166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4327" y="2683223"/>
            <a:ext cx="5071705" cy="64516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EHS培训计划</a:t>
            </a:r>
            <a:endParaRPr lang="zh-CN" altLang="en-US" sz="3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39122" y="3397932"/>
            <a:ext cx="4932548" cy="761745"/>
          </a:xfrm>
          <a:prstGeom prst="rect">
            <a:avLst/>
          </a:prstGeom>
        </p:spPr>
        <p:txBody>
          <a:bodyPr wrap="square" lIns="68578" tIns="34289" rIns="68578" bIns="34289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企业赖以生存的是效益和效率，只有尊崇这两个法则才能维持企业自身的生命和未来发展，才能维系每一个人，每一个员工的生活物质保障。然而关乎这两个的重点就是实效，实事求是，与时俱进，才能不被打败，才能立足这个日益竞争激烈的社会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5877272"/>
            <a:ext cx="12190413" cy="98072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7" grpId="0"/>
      <p:bldP spid="18" grpId="0" bldLvl="0" animBg="1"/>
      <p:bldP spid="19" grpId="0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5353" y="167094"/>
            <a:ext cx="3037525" cy="412425"/>
            <a:chOff x="5423085" y="5733256"/>
            <a:chExt cx="3037525" cy="412425"/>
          </a:xfrm>
        </p:grpSpPr>
        <p:sp>
          <p:nvSpPr>
            <p:cNvPr id="4" name="Rounded Rectangle 28"/>
            <p:cNvSpPr/>
            <p:nvPr/>
          </p:nvSpPr>
          <p:spPr>
            <a:xfrm>
              <a:off x="5423085" y="5733256"/>
              <a:ext cx="3037525" cy="412424"/>
            </a:xfrm>
            <a:prstGeom prst="round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Rounded Rectangle 29"/>
            <p:cNvSpPr/>
            <p:nvPr/>
          </p:nvSpPr>
          <p:spPr>
            <a:xfrm>
              <a:off x="5423085" y="5733257"/>
              <a:ext cx="1104169" cy="412424"/>
            </a:xfrm>
            <a:prstGeom prst="roundRect">
              <a:avLst/>
            </a:prstGeom>
            <a:solidFill>
              <a:srgbClr val="B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90550" y="18864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第二章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1656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EHS培训计划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79730" y="738505"/>
          <a:ext cx="11353800" cy="556704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55320"/>
                <a:gridCol w="2772410"/>
                <a:gridCol w="916940"/>
                <a:gridCol w="917575"/>
                <a:gridCol w="4279265"/>
                <a:gridCol w="1156970"/>
                <a:gridCol w="655320"/>
              </a:tblGrid>
              <a:tr h="547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完成时间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安全管理目标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开展员工安全履职培训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环保体系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环保相关培训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危险源辨识及评价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开展危险源,安全隐患基础知识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B w="3175">
                      <a:solidFill>
                        <a:srgbClr val="1784C7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开展危险源培训全员培训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岗位安全操作培训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学习行业事故,举一反三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交通安全管理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开展交通安全学习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6月安全月主题活动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安全事故学习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清洁生产工作开展培训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清洁生产的讲解操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观看安全视频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危险化学品管理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我司化学品总类,特性防范措施培训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防灾管理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组织宜传晋及防灭减灾和救护、疏散等知识（在班组活动中体现两周）</a:t>
                      </a:r>
                      <a:endParaRPr lang="zh-CN" altLang="en-US" sz="1400" b="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开展防火安全教育和培训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5295531" y="1"/>
            <a:ext cx="1512168" cy="1196752"/>
          </a:xfrm>
          <a:custGeom>
            <a:avLst/>
            <a:gdLst>
              <a:gd name="connsiteX0" fmla="*/ 0 w 1512168"/>
              <a:gd name="connsiteY0" fmla="*/ 0 h 1268760"/>
              <a:gd name="connsiteX1" fmla="*/ 1512168 w 1512168"/>
              <a:gd name="connsiteY1" fmla="*/ 0 h 1268760"/>
              <a:gd name="connsiteX2" fmla="*/ 1512168 w 1512168"/>
              <a:gd name="connsiteY2" fmla="*/ 1268760 h 1268760"/>
              <a:gd name="connsiteX3" fmla="*/ 0 w 1512168"/>
              <a:gd name="connsiteY3" fmla="*/ 1268760 h 1268760"/>
              <a:gd name="connsiteX4" fmla="*/ 0 w 1512168"/>
              <a:gd name="connsiteY4" fmla="*/ 0 h 1268760"/>
              <a:gd name="connsiteX0-1" fmla="*/ 0 w 1512168"/>
              <a:gd name="connsiteY0-2" fmla="*/ 0 h 1268760"/>
              <a:gd name="connsiteX1-3" fmla="*/ 1512168 w 1512168"/>
              <a:gd name="connsiteY1-4" fmla="*/ 0 h 1268760"/>
              <a:gd name="connsiteX2-5" fmla="*/ 1512168 w 1512168"/>
              <a:gd name="connsiteY2-6" fmla="*/ 1268760 h 1268760"/>
              <a:gd name="connsiteX3-7" fmla="*/ 742727 w 1512168"/>
              <a:gd name="connsiteY3-8" fmla="*/ 1257300 h 1268760"/>
              <a:gd name="connsiteX4-9" fmla="*/ 0 w 1512168"/>
              <a:gd name="connsiteY4-10" fmla="*/ 1268760 h 1268760"/>
              <a:gd name="connsiteX5" fmla="*/ 0 w 1512168"/>
              <a:gd name="connsiteY5" fmla="*/ 0 h 1268760"/>
              <a:gd name="connsiteX0-11" fmla="*/ 0 w 1512168"/>
              <a:gd name="connsiteY0-12" fmla="*/ 0 h 1643063"/>
              <a:gd name="connsiteX1-13" fmla="*/ 1512168 w 1512168"/>
              <a:gd name="connsiteY1-14" fmla="*/ 0 h 1643063"/>
              <a:gd name="connsiteX2-15" fmla="*/ 1512168 w 1512168"/>
              <a:gd name="connsiteY2-16" fmla="*/ 1268760 h 1643063"/>
              <a:gd name="connsiteX3-17" fmla="*/ 757014 w 1512168"/>
              <a:gd name="connsiteY3-18" fmla="*/ 1643063 h 1643063"/>
              <a:gd name="connsiteX4-19" fmla="*/ 0 w 1512168"/>
              <a:gd name="connsiteY4-20" fmla="*/ 1268760 h 1643063"/>
              <a:gd name="connsiteX5-21" fmla="*/ 0 w 1512168"/>
              <a:gd name="connsiteY5-22" fmla="*/ 0 h 164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512168" h="1643063">
                <a:moveTo>
                  <a:pt x="0" y="0"/>
                </a:moveTo>
                <a:lnTo>
                  <a:pt x="1512168" y="0"/>
                </a:lnTo>
                <a:lnTo>
                  <a:pt x="1512168" y="1268760"/>
                </a:lnTo>
                <a:lnTo>
                  <a:pt x="757014" y="1643063"/>
                </a:lnTo>
                <a:lnTo>
                  <a:pt x="0" y="1268760"/>
                </a:lnTo>
                <a:lnTo>
                  <a:pt x="0" y="0"/>
                </a:lnTo>
                <a:close/>
              </a:path>
            </a:pathLst>
          </a:cu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5670616" y="403905"/>
            <a:ext cx="76200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94806" y="2492896"/>
            <a:ext cx="720080" cy="2088232"/>
            <a:chOff x="1846734" y="2492896"/>
            <a:chExt cx="720080" cy="2088232"/>
          </a:xfrm>
          <a:solidFill>
            <a:srgbClr val="BE0000"/>
          </a:solidFill>
        </p:grpSpPr>
        <p:sp>
          <p:nvSpPr>
            <p:cNvPr id="10" name="矩形 9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4295006" y="2492896"/>
            <a:ext cx="720080" cy="2088232"/>
            <a:chOff x="1846734" y="2492896"/>
            <a:chExt cx="720080" cy="2088232"/>
          </a:xfrm>
          <a:solidFill>
            <a:srgbClr val="BE0000"/>
          </a:solidFill>
        </p:grpSpPr>
        <p:sp>
          <p:nvSpPr>
            <p:cNvPr id="14" name="矩形 13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9"/>
          <p:cNvSpPr txBox="1"/>
          <p:nvPr/>
        </p:nvSpPr>
        <p:spPr>
          <a:xfrm>
            <a:off x="3078433" y="2317373"/>
            <a:ext cx="1373505" cy="26231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sz="166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166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4327" y="2683223"/>
            <a:ext cx="5071705" cy="64516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应急演练计划</a:t>
            </a:r>
            <a:endParaRPr lang="zh-CN" altLang="en-US" sz="3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39122" y="3397932"/>
            <a:ext cx="4932548" cy="761745"/>
          </a:xfrm>
          <a:prstGeom prst="rect">
            <a:avLst/>
          </a:prstGeom>
        </p:spPr>
        <p:txBody>
          <a:bodyPr wrap="square" lIns="68578" tIns="34289" rIns="68578" bIns="34289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企业赖以生存的是效益和效率，只有尊崇这两个法则才能维持企业自身的生命和未来发展，才能维系每一个人，每一个员工的生活物质保障。然而关乎这两个的重点就是实效，实事求是，与时俱进，才能不被打败，才能立足这个日益竞争激烈的社会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5877272"/>
            <a:ext cx="12190413" cy="98072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7" grpId="0"/>
      <p:bldP spid="18" grpId="0" bldLvl="0" animBg="1"/>
      <p:bldP spid="19" grpId="0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5353" y="167094"/>
            <a:ext cx="3037525" cy="412425"/>
            <a:chOff x="5423085" y="5733256"/>
            <a:chExt cx="3037525" cy="412425"/>
          </a:xfrm>
        </p:grpSpPr>
        <p:sp>
          <p:nvSpPr>
            <p:cNvPr id="4" name="Rounded Rectangle 28"/>
            <p:cNvSpPr/>
            <p:nvPr/>
          </p:nvSpPr>
          <p:spPr>
            <a:xfrm>
              <a:off x="5423085" y="5733256"/>
              <a:ext cx="3037525" cy="412424"/>
            </a:xfrm>
            <a:prstGeom prst="round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Rounded Rectangle 29"/>
            <p:cNvSpPr/>
            <p:nvPr/>
          </p:nvSpPr>
          <p:spPr>
            <a:xfrm>
              <a:off x="5423085" y="5733257"/>
              <a:ext cx="1104169" cy="412424"/>
            </a:xfrm>
            <a:prstGeom prst="roundRect">
              <a:avLst/>
            </a:prstGeom>
            <a:solidFill>
              <a:srgbClr val="B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90550" y="18864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第三章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1656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B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应急演练计划</a:t>
            </a:r>
            <a:endParaRPr lang="zh-CN" altLang="en-US" dirty="0">
              <a:solidFill>
                <a:srgbClr val="B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459740" y="845820"/>
          <a:ext cx="11315700" cy="53721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{9DCAF9ED-07DC-4A11-8D7F-57B35C25682E}</a:tableStyleId>
              </a:tblPr>
              <a:tblGrid>
                <a:gridCol w="657860"/>
                <a:gridCol w="2416175"/>
                <a:gridCol w="920750"/>
                <a:gridCol w="920750"/>
                <a:gridCol w="4580890"/>
                <a:gridCol w="1161415"/>
                <a:gridCol w="657860"/>
              </a:tblGrid>
              <a:tr h="591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FFFFFF"/>
                          </a:solidFill>
                        </a:rPr>
                        <a:t>序号</a:t>
                      </a:r>
                      <a:endParaRPr lang="zh-CN" altLang="en-US" sz="1600">
                        <a:solidFill>
                          <a:srgbClr val="FFFFFF"/>
                        </a:solidFill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E34D4D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E34D4D"/>
                      </a:solidFill>
                      <a:prstDash val="solid"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FFFFFF"/>
                          </a:solidFill>
                        </a:rPr>
                        <a:t>项目</a:t>
                      </a:r>
                      <a:endParaRPr lang="zh-CN" altLang="en-US" sz="1600">
                        <a:solidFill>
                          <a:srgbClr val="FFFFFF"/>
                        </a:solidFill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E34D4D"/>
                      </a:solidFill>
                      <a:prstDash val="solid"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FFFFFF"/>
                          </a:solidFill>
                        </a:rPr>
                        <a:t>负责人</a:t>
                      </a:r>
                      <a:endParaRPr lang="zh-CN" altLang="en-US" sz="1600">
                        <a:solidFill>
                          <a:srgbClr val="FFFFFF"/>
                        </a:solidFill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E34D4D"/>
                      </a:solidFill>
                      <a:prstDash val="solid"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FFFFFF"/>
                          </a:solidFill>
                        </a:rPr>
                        <a:t>执行人</a:t>
                      </a:r>
                      <a:endParaRPr lang="zh-CN" altLang="en-US" sz="1600">
                        <a:solidFill>
                          <a:srgbClr val="FFFFFF"/>
                        </a:solidFill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E34D4D"/>
                      </a:solidFill>
                      <a:prstDash val="solid"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FFFFFF"/>
                          </a:solidFill>
                        </a:rPr>
                        <a:t>措施内容</a:t>
                      </a:r>
                      <a:endParaRPr lang="zh-CN" altLang="en-US" sz="1600">
                        <a:solidFill>
                          <a:srgbClr val="FFFFFF"/>
                        </a:solidFill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E34D4D"/>
                      </a:solidFill>
                      <a:prstDash val="solid"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FFFFFF"/>
                          </a:solidFill>
                        </a:rPr>
                        <a:t>完成时间</a:t>
                      </a:r>
                      <a:endParaRPr lang="zh-CN" altLang="en-US" sz="1600">
                        <a:solidFill>
                          <a:srgbClr val="FFFFFF"/>
                        </a:solidFill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E34D4D"/>
                      </a:solidFill>
                      <a:prstDash val="solid"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FFFFFF"/>
                          </a:solidFill>
                        </a:rPr>
                        <a:t>检查</a:t>
                      </a:r>
                      <a:endParaRPr lang="zh-CN" altLang="en-US" sz="1600">
                        <a:solidFill>
                          <a:srgbClr val="FFFFFF"/>
                        </a:solidFill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E34D4D"/>
                      </a:solidFill>
                      <a:prstDash val="solid"/>
                    </a:lnR>
                    <a:lnT w="19050" cap="rnd">
                      <a:solidFill>
                        <a:srgbClr val="E34D4D"/>
                      </a:solidFill>
                      <a:prstDash val="solid"/>
                    </a:lnT>
                    <a:lnB w="19050">
                      <a:solidFill>
                        <a:srgbClr val="E34D4D"/>
                      </a:solidFill>
                      <a:prstDash val="solid"/>
                    </a:lnB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</a:tcPr>
                </a:tc>
              </a:tr>
              <a:tr h="4641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E34D4D"/>
                      </a:solidFill>
                      <a:prstDash val="solid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19050">
                      <a:solidFill>
                        <a:srgbClr val="E34D4D"/>
                      </a:solidFill>
                      <a:prstDash val="solid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危险化学品管理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19050">
                      <a:solidFill>
                        <a:srgbClr val="E34D4D"/>
                      </a:solidFill>
                      <a:prstDash val="solid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19050">
                      <a:solidFill>
                        <a:srgbClr val="E34D4D"/>
                      </a:solidFill>
                      <a:prstDash val="solid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19050">
                      <a:solidFill>
                        <a:srgbClr val="E34D4D"/>
                      </a:solidFill>
                      <a:prstDash val="solid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定期组织危险化学品应急演，并保存相关演练、评估记录。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19050">
                      <a:solidFill>
                        <a:srgbClr val="E34D4D"/>
                      </a:solidFill>
                      <a:prstDash val="solid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19050">
                      <a:solidFill>
                        <a:srgbClr val="E34D4D"/>
                      </a:solidFill>
                      <a:prstDash val="solid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19050" cap="rnd">
                      <a:solidFill>
                        <a:srgbClr val="E34D4D"/>
                      </a:solidFill>
                      <a:prstDash val="solid"/>
                    </a:lnR>
                    <a:lnT w="19050">
                      <a:solidFill>
                        <a:srgbClr val="E34D4D"/>
                      </a:solidFill>
                      <a:prstDash val="solid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E34D4D"/>
                      </a:solidFill>
                      <a:prstDash val="solid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危险源辨识及评价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三级以上（含三级）危险源制定应急预案,制定演练计划,开展防汛防台应急演练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19050" cap="rnd">
                      <a:solidFill>
                        <a:srgbClr val="E34D4D"/>
                      </a:solidFill>
                      <a:prstDash val="solid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E34D4D"/>
                      </a:solidFill>
                      <a:prstDash val="solid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6月安全月主题活动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19050" cap="rnd">
                      <a:solidFill>
                        <a:srgbClr val="E34D4D"/>
                      </a:solidFill>
                      <a:prstDash val="solid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E34D4D"/>
                      </a:solidFill>
                      <a:prstDash val="solid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环保体系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开展环境事件应急响应演练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19050" cap="rnd">
                      <a:solidFill>
                        <a:srgbClr val="E34D4D"/>
                      </a:solidFill>
                      <a:prstDash val="solid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E34D4D"/>
                      </a:solidFill>
                      <a:prstDash val="solid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防灾管理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织防灾减灾应急模拟训练和演习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19050" cap="rnd">
                      <a:solidFill>
                        <a:srgbClr val="E34D4D"/>
                      </a:solidFill>
                      <a:prstDash val="solid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E34D4D"/>
                      </a:solidFill>
                      <a:prstDash val="solid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职业健康管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建立职业病危害应急预案并每年组级演习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19050" cap="rnd">
                      <a:solidFill>
                        <a:srgbClr val="E34D4D"/>
                      </a:solidFill>
                      <a:prstDash val="solid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E34D4D"/>
                      </a:solidFill>
                      <a:prstDash val="solid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消防管理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开展消防应急演练,并保存相关培训、应急演练和评估记录（必要时可邀请消防支队消防员演练）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19050" cap="rnd">
                      <a:solidFill>
                        <a:srgbClr val="E34D4D"/>
                      </a:solidFill>
                      <a:prstDash val="solid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3175">
                      <a:solidFill>
                        <a:srgbClr val="E34D4D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E34D4D"/>
                      </a:solidFill>
                      <a:prstDash val="solid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19050" cap="rnd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危险废弃物意外事故应急预案</a:t>
                      </a:r>
                      <a:endParaRPr lang="zh-CN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19050" cap="rnd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19050" cap="rnd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19050" cap="rnd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19050" cap="rnd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3175">
                      <a:solidFill>
                        <a:srgbClr val="E34D4D"/>
                      </a:solidFill>
                      <a:prstDash val="dot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19050" cap="rnd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E34D4D"/>
                      </a:solidFill>
                      <a:prstDash val="dot"/>
                    </a:lnL>
                    <a:lnR w="19050" cap="rnd">
                      <a:solidFill>
                        <a:srgbClr val="E34D4D"/>
                      </a:solidFill>
                      <a:prstDash val="solid"/>
                    </a:lnR>
                    <a:lnT w="3175">
                      <a:solidFill>
                        <a:srgbClr val="E34D4D"/>
                      </a:solidFill>
                      <a:prstDash val="dot"/>
                    </a:lnT>
                    <a:lnB w="19050" cap="rnd">
                      <a:solidFill>
                        <a:srgbClr val="E34D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5295531" y="1"/>
            <a:ext cx="1512168" cy="1196752"/>
          </a:xfrm>
          <a:custGeom>
            <a:avLst/>
            <a:gdLst>
              <a:gd name="connsiteX0" fmla="*/ 0 w 1512168"/>
              <a:gd name="connsiteY0" fmla="*/ 0 h 1268760"/>
              <a:gd name="connsiteX1" fmla="*/ 1512168 w 1512168"/>
              <a:gd name="connsiteY1" fmla="*/ 0 h 1268760"/>
              <a:gd name="connsiteX2" fmla="*/ 1512168 w 1512168"/>
              <a:gd name="connsiteY2" fmla="*/ 1268760 h 1268760"/>
              <a:gd name="connsiteX3" fmla="*/ 0 w 1512168"/>
              <a:gd name="connsiteY3" fmla="*/ 1268760 h 1268760"/>
              <a:gd name="connsiteX4" fmla="*/ 0 w 1512168"/>
              <a:gd name="connsiteY4" fmla="*/ 0 h 1268760"/>
              <a:gd name="connsiteX0-1" fmla="*/ 0 w 1512168"/>
              <a:gd name="connsiteY0-2" fmla="*/ 0 h 1268760"/>
              <a:gd name="connsiteX1-3" fmla="*/ 1512168 w 1512168"/>
              <a:gd name="connsiteY1-4" fmla="*/ 0 h 1268760"/>
              <a:gd name="connsiteX2-5" fmla="*/ 1512168 w 1512168"/>
              <a:gd name="connsiteY2-6" fmla="*/ 1268760 h 1268760"/>
              <a:gd name="connsiteX3-7" fmla="*/ 742727 w 1512168"/>
              <a:gd name="connsiteY3-8" fmla="*/ 1257300 h 1268760"/>
              <a:gd name="connsiteX4-9" fmla="*/ 0 w 1512168"/>
              <a:gd name="connsiteY4-10" fmla="*/ 1268760 h 1268760"/>
              <a:gd name="connsiteX5" fmla="*/ 0 w 1512168"/>
              <a:gd name="connsiteY5" fmla="*/ 0 h 1268760"/>
              <a:gd name="connsiteX0-11" fmla="*/ 0 w 1512168"/>
              <a:gd name="connsiteY0-12" fmla="*/ 0 h 1643063"/>
              <a:gd name="connsiteX1-13" fmla="*/ 1512168 w 1512168"/>
              <a:gd name="connsiteY1-14" fmla="*/ 0 h 1643063"/>
              <a:gd name="connsiteX2-15" fmla="*/ 1512168 w 1512168"/>
              <a:gd name="connsiteY2-16" fmla="*/ 1268760 h 1643063"/>
              <a:gd name="connsiteX3-17" fmla="*/ 757014 w 1512168"/>
              <a:gd name="connsiteY3-18" fmla="*/ 1643063 h 1643063"/>
              <a:gd name="connsiteX4-19" fmla="*/ 0 w 1512168"/>
              <a:gd name="connsiteY4-20" fmla="*/ 1268760 h 1643063"/>
              <a:gd name="connsiteX5-21" fmla="*/ 0 w 1512168"/>
              <a:gd name="connsiteY5-22" fmla="*/ 0 h 164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512168" h="1643063">
                <a:moveTo>
                  <a:pt x="0" y="0"/>
                </a:moveTo>
                <a:lnTo>
                  <a:pt x="1512168" y="0"/>
                </a:lnTo>
                <a:lnTo>
                  <a:pt x="1512168" y="1268760"/>
                </a:lnTo>
                <a:lnTo>
                  <a:pt x="757014" y="1643063"/>
                </a:lnTo>
                <a:lnTo>
                  <a:pt x="0" y="1268760"/>
                </a:lnTo>
                <a:lnTo>
                  <a:pt x="0" y="0"/>
                </a:lnTo>
                <a:close/>
              </a:path>
            </a:pathLst>
          </a:cu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5670616" y="403905"/>
            <a:ext cx="76200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94806" y="2492896"/>
            <a:ext cx="720080" cy="2088232"/>
            <a:chOff x="1846734" y="2492896"/>
            <a:chExt cx="720080" cy="2088232"/>
          </a:xfrm>
          <a:solidFill>
            <a:srgbClr val="BE0000"/>
          </a:solidFill>
        </p:grpSpPr>
        <p:sp>
          <p:nvSpPr>
            <p:cNvPr id="10" name="矩形 9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4295006" y="2492896"/>
            <a:ext cx="720080" cy="2088232"/>
            <a:chOff x="1846734" y="2492896"/>
            <a:chExt cx="720080" cy="2088232"/>
          </a:xfrm>
          <a:solidFill>
            <a:srgbClr val="BE0000"/>
          </a:solidFill>
        </p:grpSpPr>
        <p:sp>
          <p:nvSpPr>
            <p:cNvPr id="14" name="矩形 13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9"/>
          <p:cNvSpPr txBox="1"/>
          <p:nvPr/>
        </p:nvSpPr>
        <p:spPr>
          <a:xfrm>
            <a:off x="3078433" y="2317373"/>
            <a:ext cx="1373505" cy="26231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sz="166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166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4327" y="2683223"/>
            <a:ext cx="5071705" cy="64516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da-DK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endParaRPr lang="zh-CN" altLang="da-DK" sz="3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39122" y="3397932"/>
            <a:ext cx="4932548" cy="761745"/>
          </a:xfrm>
          <a:prstGeom prst="rect">
            <a:avLst/>
          </a:prstGeom>
        </p:spPr>
        <p:txBody>
          <a:bodyPr wrap="square" lIns="68578" tIns="34289" rIns="68578" bIns="34289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企业赖以生存的是效益和效率，只有尊崇这两个法则才能维持企业自身的生命和未来发展，才能维系每一个人，每一个员工的生活物质保障。然而关乎这两个的重点就是实效，实事求是，与时俱进，才能不被打败，才能立足这个日益竞争激烈的社会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5877272"/>
            <a:ext cx="12190413" cy="98072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7" grpId="0"/>
      <p:bldP spid="18" grpId="0" bldLvl="0" animBg="1"/>
      <p:bldP spid="19" grpId="0"/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--每月固定事项</a:t>
            </a:r>
            <a:endParaRPr lang="en-US" altLang="da-DK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63220" y="713740"/>
          <a:ext cx="11450955" cy="540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1803400"/>
                <a:gridCol w="789305"/>
                <a:gridCol w="788670"/>
                <a:gridCol w="5946140"/>
                <a:gridCol w="995680"/>
                <a:gridCol w="563880"/>
              </a:tblGrid>
              <a:tr h="3892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安全管理目标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制定月度工作计划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29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安全生产预警指数SPI数据表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事故隐患、教育培训、应急演练、安全事故(第1-8项）。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生产设备（第9-13项）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现场员工(第16项）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安全管理目标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机构变更、发生安全生产事故后等应及时对安全生产目标、指标进行评审，如需调整，应以文件形式发布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2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危险源辨识及评估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对"新工艺、新设备、新技术、新材料"法律改变，发生事故时，开展动态危险源辨识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69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月度安全例会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上月安全生产怒表指标情况，安全费用使用情况分析，安全工作实施情况分析评价，月度安全教育评估，下月安全计划分配到各部门，（每半年召开党委会）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1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文件制度修订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根据法律法规、上级部门文件修订我司安全体系。（安全管理制度:安全生产责任制度;安全生产检查管理办法;安全生产应急管理办法;危险化学品管理办法;消防安全管理办法;治安保卫管理办法:建设项目安全设施三同时管理办法:受限空间作业安全管理办法;事故、事件记录、事故档案;员工安全培训记录;检测、报警仪器维护校验记录;职业病防治管理办法;内部审核检查表和内审报告:安全规程审批记录;协力人员清单;违章违纪记录;安全生产事故问责办法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--每月固定事项</a:t>
            </a:r>
            <a:endParaRPr lang="en-US" altLang="da-DK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53390" y="742950"/>
          <a:ext cx="11259185" cy="550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5"/>
                <a:gridCol w="1772920"/>
                <a:gridCol w="775970"/>
                <a:gridCol w="775970"/>
                <a:gridCol w="5846445"/>
                <a:gridCol w="979170"/>
                <a:gridCol w="554355"/>
              </a:tblGrid>
              <a:tr h="3790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28194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HSE法律，法规合规合理性性评价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收集符合我司的法律、法规并评价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法律、修订后后及时评价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人员安全资质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发现即将到期人员及时通知复证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安全教育培训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每月培训并开展培训评估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对新进员工进行三级安全教育。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新员工师徒带教。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022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职业健康管理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劳动合同或岗位聘用书中告知员工可能产生的职业病危害及其后果、耳业病防护措施和待遇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建立、完善员工职业健康监护档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要求组织员工参加闵岗前、离职体检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022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易耗劳防用品（手套、耳塞）采购（安全员）发放(各部门主管）保留领用记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对入库劳防用品进行质量检查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危险化学品管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要求供应商根据不同的产品提供相关的危险化学品的MSD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灭火器、消防栓每月点检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危险源每月专项安全检查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3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每月综合检查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危险废弃物处置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监管危险废弃物存放:制定检查表每周检查（规范、分类摆放,有明标识,有进出流水账）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（一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39750" y="824230"/>
          <a:ext cx="11279505" cy="538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50"/>
                <a:gridCol w="1852930"/>
                <a:gridCol w="864235"/>
                <a:gridCol w="864235"/>
                <a:gridCol w="4363720"/>
                <a:gridCol w="1111885"/>
                <a:gridCol w="1111250"/>
              </a:tblGrid>
              <a:tr h="655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78232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安全管理目标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修订《安全生产方针目标》确定安全，职业健康、环保、消防、交通目标、指标（审核、评审，签发）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4013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制作安全生产目标指标评审表。每月对的安全生产目标、指标的进行评审;根据评审结果,组织对完成目标的措施、行动计划进行补充、完善。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5184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安全目标责任书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分解安全、职业健康、环保、消防、交通目标、指标，制定安全生产目标责任书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43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公司领导与上级公司签订安全日标责任书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公司领导与部门领导签订安全日标责任书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部门领导与下属全权签订安全日标责任书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全员签订安全承诺书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开展员工安全、环保覆职要素培训。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42" y="1143357"/>
            <a:ext cx="742072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1286" y="4343257"/>
            <a:ext cx="6863912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14" y="3962317"/>
            <a:ext cx="3763057" cy="2508112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2762" y="1143357"/>
            <a:ext cx="3745280" cy="249643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61" y="189101"/>
            <a:ext cx="6814390" cy="596807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07" y="189101"/>
            <a:ext cx="1197274" cy="60464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（一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37515" y="742950"/>
          <a:ext cx="11335385" cy="5485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965"/>
                <a:gridCol w="1861820"/>
                <a:gridCol w="868680"/>
                <a:gridCol w="868680"/>
                <a:gridCol w="4385310"/>
                <a:gridCol w="1116965"/>
                <a:gridCol w="1116965"/>
              </a:tblGrid>
              <a:tr h="5670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23615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安全费用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建立安全费用月度预算，使用清单，每月安全费用分析（安全防护设施支出,包括监控、监测、消防、防爆等设施支出;应急救援器材和应急演练支出;重大危险源和事故隐患评占、监控和整改支出;安全生产检查、评价和标准化建设支出:安全生产宣传、教育、培训支出;作业人员安全防护用品支出;安全生产新技术、新装备的推广应用支出;特种设备检伤保险费、安全生产责任保险费:提供按时工伤保险的缴费凭证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修订消防器材台账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春节前安全检查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3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危险废弃物处理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签订危害合同，环保备案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151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制定危害管理台账，台账明确危害名称，储存量，处理量等重要信息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网络汇报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排污数据更新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环保体系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污染物排放数据与信息统计报表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（二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70535" y="795020"/>
          <a:ext cx="11294110" cy="547052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12520"/>
                <a:gridCol w="1854200"/>
                <a:gridCol w="864870"/>
                <a:gridCol w="865505"/>
                <a:gridCol w="4371975"/>
                <a:gridCol w="1112520"/>
                <a:gridCol w="1112520"/>
              </a:tblGrid>
              <a:tr h="5594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526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5年规划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定安全及工厂管理5年规划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人员安全资质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建立我司持证标准,安全管理人员，特种设备人员清单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4205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危险化学品管理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建立使用的危险化学品清单,并根据入库及时更新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05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修订仓库四牌一图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05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我司化学品总类,特性防范措施培训|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152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定期组织危险化学品应急演练,并保存相关演练，评估记录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9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建立消防安全重点部位的分级管理，建立清单及管理档案，落实管控措施，悬挂安全标示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（三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02590" y="781685"/>
          <a:ext cx="11362055" cy="542988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18870"/>
                <a:gridCol w="1865630"/>
                <a:gridCol w="869950"/>
                <a:gridCol w="870585"/>
                <a:gridCol w="4398645"/>
                <a:gridCol w="1119505"/>
                <a:gridCol w="1118870"/>
              </a:tblGrid>
              <a:tr h="5994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39497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危险源辨识及评价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开展危险源,安全隐患基础知识培训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497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自下而上全员进行危险源辨识。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职业健康管理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对劳防用品使用情况、产品质量进行检查,并及时反馈整改情况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电气家全管理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电器具每季进行检查,保存点检记录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烟燃报警点检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清明节前安全检查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834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危险化学品管理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建立使用的危险化学品清单,并根据入库及时更新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497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修订仓库四牌一图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497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我司化学品种类，特性防范措施培训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834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定期组织危险化学品应急演练,并保存相关演练，评估记录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（四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01637" y="758825"/>
          <a:ext cx="11365865" cy="54813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36270"/>
                <a:gridCol w="2162810"/>
                <a:gridCol w="890270"/>
                <a:gridCol w="890905"/>
                <a:gridCol w="4495165"/>
                <a:gridCol w="1145540"/>
                <a:gridCol w="1144905"/>
              </a:tblGrid>
              <a:tr h="573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848995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危险源辨识及评价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干展评审会:开展风险评价,明{危险源等级,制定管控措施,加强高危作业、异常作业危险源的辨控和管理（制订清单）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786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汇总危险源辨识清单，明确各级区域危险源责任人，领导审核，签发危险源。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82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建立危险源风险监控和监视测量仪器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82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三级以上（含三级）危险源制定应急预案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846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开展危险源全员培训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82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开展危险源班组培训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职业健康管理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工作服，工作鞋采购，发放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厂房消防设施年检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五一劳动节前安全检查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网络汇报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排污数据更新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环保体系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污染物排放数据与信息统计报表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（五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53720" y="1012190"/>
          <a:ext cx="11228070" cy="392620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79755"/>
                <a:gridCol w="2839085"/>
                <a:gridCol w="811530"/>
                <a:gridCol w="811530"/>
                <a:gridCol w="4100195"/>
                <a:gridCol w="1042670"/>
                <a:gridCol w="1043305"/>
              </a:tblGrid>
              <a:tr h="981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HSE法律、法规合理性评价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每年对法律法规进行合理性评审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81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交通安全管理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开展交通安全学习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81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开展交通安全应急演练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（六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00710" y="879475"/>
          <a:ext cx="11202035" cy="533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85"/>
                <a:gridCol w="2834005"/>
                <a:gridCol w="810260"/>
                <a:gridCol w="809625"/>
                <a:gridCol w="4087495"/>
                <a:gridCol w="1040765"/>
                <a:gridCol w="1041400"/>
              </a:tblGrid>
              <a:tr h="4508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7372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安全管理目标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定HSE半年/半年评价总结。(对安全目标指标年度评审,对《规划》进行评价,根据结论进行调整）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78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6月安全月主题活动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制定活动计划,并根据计划实施:(历年安全事故学习,安全综合大位章、防汛防合应急演练）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HSE法律、法规合规性评价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教育员工学习法律法规（班组活:台账中学习2周)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718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岗位规程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对安全规程进行评价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71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安规规程培训学习。</a:t>
                      </a:r>
                      <a:endParaRPr lang="zh-CN" altLang="en-US" sz="1400" b="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71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班组活动学习安全操作规程。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职业健康管理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对劳保用品使用情况、产品质量进项检查，并及时反馈整改情况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电气安全管理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电器具每季进行检查，保存点检记录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烟感报警点检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654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端午节前安全检查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71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安全目标，指标评估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71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安全生产责任制考核，评估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（七</a:t>
            </a: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八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87680" y="1221105"/>
          <a:ext cx="11043920" cy="2465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30"/>
                <a:gridCol w="2794000"/>
                <a:gridCol w="798830"/>
                <a:gridCol w="798195"/>
                <a:gridCol w="4029710"/>
                <a:gridCol w="1026795"/>
                <a:gridCol w="1026160"/>
              </a:tblGrid>
              <a:tr h="446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48514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环保体系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措施内容开展环境因素识别,建立重要环:因素清单,有记录有措施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7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环保相关培训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7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开展环境事件应急响应演练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640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第三方排污检测（废水，废气，饮用水)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7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污染物排放数据与信息统计报表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网络汇报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排污数据更新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380490" y="669290"/>
            <a:ext cx="922337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月度工作计划（七月）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9245" y="3810000"/>
            <a:ext cx="922337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月度工作计划（八月）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487680" y="4291965"/>
          <a:ext cx="11043285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30"/>
                <a:gridCol w="2794000"/>
                <a:gridCol w="798195"/>
                <a:gridCol w="798195"/>
                <a:gridCol w="4029710"/>
                <a:gridCol w="1026795"/>
                <a:gridCol w="1026160"/>
              </a:tblGrid>
              <a:tr h="474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3251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防灾管理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组织防灾减灾应急模拟训练和演习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12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检查防灾减灾物资，并保存检查记录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12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组织宣传及防灾减灾和救护，疏散等知识.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环保体系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污染物排放数据与信息统计报表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213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（九</a:t>
            </a: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十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80490" y="669290"/>
            <a:ext cx="922337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月度工作计划（九月）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9245" y="3810000"/>
            <a:ext cx="922337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月度工作计划（十月）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18770" y="1037590"/>
          <a:ext cx="11326495" cy="267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835"/>
                <a:gridCol w="2865755"/>
                <a:gridCol w="818515"/>
                <a:gridCol w="819150"/>
                <a:gridCol w="4132580"/>
                <a:gridCol w="1052830"/>
                <a:gridCol w="1052830"/>
              </a:tblGrid>
              <a:tr h="4387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28956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职业健康管理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开展职业病危害因素检查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956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工作服，工鞋采购及发放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419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对劳防用品使用情况、产品质量进行检查，并及时反馈整改情况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956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电气安全管理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电器具每李进行检查,保存点检记录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92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烟感器警点检查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956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中秋节前安全检查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956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国庆节前安全检查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318770" y="4265930"/>
          <a:ext cx="11326495" cy="194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835"/>
                <a:gridCol w="2864485"/>
                <a:gridCol w="818515"/>
                <a:gridCol w="817880"/>
                <a:gridCol w="4136390"/>
                <a:gridCol w="1052195"/>
                <a:gridCol w="1052195"/>
              </a:tblGrid>
              <a:tr h="4400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30099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职业健康管理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组织员工参加岗中体检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99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建立职业病危害应急预案并每年组织演练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99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开展职业病危害教育培训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网络汇报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排污数据更新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环保体系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污染物排放数据与信息统计报表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4603115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第四章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5255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（十一</a:t>
            </a: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十二</a:t>
            </a:r>
            <a:r>
              <a:rPr lang="en-US" altLang="da-DK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80490" y="597535"/>
            <a:ext cx="922337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月度工作计划（十一月）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9245" y="2590165"/>
            <a:ext cx="922337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月度工作计划（十二月）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77825" y="965835"/>
          <a:ext cx="11396345" cy="160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10"/>
                <a:gridCol w="2882265"/>
                <a:gridCol w="823595"/>
                <a:gridCol w="823595"/>
                <a:gridCol w="4161155"/>
                <a:gridCol w="1059180"/>
                <a:gridCol w="1058545"/>
              </a:tblGrid>
              <a:tr h="353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职业健康管理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职业健康报告备案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513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消防管理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开展防火安全教育和培训（119消防日活动日)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785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开展消防应急演练,并保存相关培训、应急演练和评估记录（必要时可邀请消防支队消防员演练）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377825" y="2958465"/>
          <a:ext cx="11395710" cy="365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645"/>
                <a:gridCol w="2882900"/>
                <a:gridCol w="823595"/>
                <a:gridCol w="824230"/>
                <a:gridCol w="4157980"/>
                <a:gridCol w="1059180"/>
                <a:gridCol w="1059180"/>
              </a:tblGrid>
              <a:tr h="3416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措施内容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B8A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检查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93B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安全管理目标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制定HSE半年/半年评价总结。（对安全目标指标年度评审,对《规划》进行评价,根据结论进行调整）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67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安全教育培训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编制安全教育培训计划（全员覆盖，月度评估）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67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进行年度安全评估（培训策划、培训实施、培训效果等含在HSE总结中)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职业健康管理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对劳保/防用品使用情况、产品质!行检查,并及时反馈整改情况</a:t>
                      </a:r>
                      <a:endParaRPr lang="zh-CN" altLang="en-US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电气安全管理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电器具每季进行检查,保存点检记录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消防管理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烟感报警点检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元旦前安全检查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安全标准化系统实施评估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v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安全生产标准化绩效考核评定报告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5877272"/>
            <a:ext cx="12190413" cy="98072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55114" y="1485045"/>
            <a:ext cx="5283573" cy="1179423"/>
          </a:xfrm>
          <a:prstGeom prst="rect">
            <a:avLst/>
          </a:prstGeom>
        </p:spPr>
        <p:txBody>
          <a:bodyPr vert="horz" lIns="90000" tIns="46800" rIns="90000" bIns="0" rtlCol="0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07960" y="4149090"/>
            <a:ext cx="3961765" cy="15836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80345" y="4213092"/>
            <a:ext cx="1187814" cy="1187814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931649" y="4509215"/>
            <a:ext cx="1257738" cy="86917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035" y="4267060"/>
            <a:ext cx="1106556" cy="107983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703695" y="4292708"/>
            <a:ext cx="4019421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2124379" y="2997020"/>
            <a:ext cx="3145933" cy="1048221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10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9406898" y="5400907"/>
            <a:ext cx="93595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10588344" y="5399652"/>
            <a:ext cx="93595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>
            <p:custDataLst>
              <p:tags r:id="rId1"/>
            </p:custDataLst>
          </p:nvPr>
        </p:nvSpPr>
        <p:spPr>
          <a:xfrm>
            <a:off x="5375126" y="0"/>
            <a:ext cx="1512168" cy="1196752"/>
          </a:xfrm>
          <a:custGeom>
            <a:avLst/>
            <a:gdLst>
              <a:gd name="connsiteX0" fmla="*/ 0 w 1512168"/>
              <a:gd name="connsiteY0" fmla="*/ 0 h 1268760"/>
              <a:gd name="connsiteX1" fmla="*/ 1512168 w 1512168"/>
              <a:gd name="connsiteY1" fmla="*/ 0 h 1268760"/>
              <a:gd name="connsiteX2" fmla="*/ 1512168 w 1512168"/>
              <a:gd name="connsiteY2" fmla="*/ 1268760 h 1268760"/>
              <a:gd name="connsiteX3" fmla="*/ 0 w 1512168"/>
              <a:gd name="connsiteY3" fmla="*/ 1268760 h 1268760"/>
              <a:gd name="connsiteX4" fmla="*/ 0 w 1512168"/>
              <a:gd name="connsiteY4" fmla="*/ 0 h 1268760"/>
              <a:gd name="connsiteX0-1" fmla="*/ 0 w 1512168"/>
              <a:gd name="connsiteY0-2" fmla="*/ 0 h 1268760"/>
              <a:gd name="connsiteX1-3" fmla="*/ 1512168 w 1512168"/>
              <a:gd name="connsiteY1-4" fmla="*/ 0 h 1268760"/>
              <a:gd name="connsiteX2-5" fmla="*/ 1512168 w 1512168"/>
              <a:gd name="connsiteY2-6" fmla="*/ 1268760 h 1268760"/>
              <a:gd name="connsiteX3-7" fmla="*/ 742727 w 1512168"/>
              <a:gd name="connsiteY3-8" fmla="*/ 1257300 h 1268760"/>
              <a:gd name="connsiteX4-9" fmla="*/ 0 w 1512168"/>
              <a:gd name="connsiteY4-10" fmla="*/ 1268760 h 1268760"/>
              <a:gd name="connsiteX5" fmla="*/ 0 w 1512168"/>
              <a:gd name="connsiteY5" fmla="*/ 0 h 1268760"/>
              <a:gd name="connsiteX0-11" fmla="*/ 0 w 1512168"/>
              <a:gd name="connsiteY0-12" fmla="*/ 0 h 1643063"/>
              <a:gd name="connsiteX1-13" fmla="*/ 1512168 w 1512168"/>
              <a:gd name="connsiteY1-14" fmla="*/ 0 h 1643063"/>
              <a:gd name="connsiteX2-15" fmla="*/ 1512168 w 1512168"/>
              <a:gd name="connsiteY2-16" fmla="*/ 1268760 h 1643063"/>
              <a:gd name="connsiteX3-17" fmla="*/ 757014 w 1512168"/>
              <a:gd name="connsiteY3-18" fmla="*/ 1643063 h 1643063"/>
              <a:gd name="connsiteX4-19" fmla="*/ 0 w 1512168"/>
              <a:gd name="connsiteY4-20" fmla="*/ 1268760 h 1643063"/>
              <a:gd name="connsiteX5-21" fmla="*/ 0 w 1512168"/>
              <a:gd name="connsiteY5-22" fmla="*/ 0 h 164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512168" h="1643063">
                <a:moveTo>
                  <a:pt x="0" y="0"/>
                </a:moveTo>
                <a:lnTo>
                  <a:pt x="1512168" y="0"/>
                </a:lnTo>
                <a:lnTo>
                  <a:pt x="1512168" y="1268760"/>
                </a:lnTo>
                <a:lnTo>
                  <a:pt x="757014" y="1643063"/>
                </a:lnTo>
                <a:lnTo>
                  <a:pt x="0" y="1268760"/>
                </a:lnTo>
                <a:lnTo>
                  <a:pt x="0" y="0"/>
                </a:lnTo>
                <a:close/>
              </a:path>
            </a:pathLst>
          </a:cu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5591150" y="260647"/>
            <a:ext cx="10081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591150" y="764703"/>
            <a:ext cx="10081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5303118" y="260647"/>
            <a:ext cx="165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目   录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方正兰亭黑_GBK" pitchFamily="2" charset="-122"/>
            </a:endParaRPr>
          </a:p>
        </p:txBody>
      </p:sp>
      <p:sp>
        <p:nvSpPr>
          <p:cNvPr id="82" name="矩形 81"/>
          <p:cNvSpPr/>
          <p:nvPr>
            <p:custDataLst>
              <p:tags r:id="rId5"/>
            </p:custDataLst>
          </p:nvPr>
        </p:nvSpPr>
        <p:spPr>
          <a:xfrm>
            <a:off x="0" y="5877272"/>
            <a:ext cx="12190413" cy="98072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3" name="Franja diagonal 27"/>
          <p:cNvSpPr/>
          <p:nvPr>
            <p:custDataLst>
              <p:tags r:id="rId6"/>
            </p:custDataLst>
          </p:nvPr>
        </p:nvSpPr>
        <p:spPr>
          <a:xfrm rot="5400000">
            <a:off x="10992455" y="-36757"/>
            <a:ext cx="1190171" cy="1208918"/>
          </a:xfrm>
          <a:prstGeom prst="diagStrip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>
            <p:custDataLst>
              <p:tags r:id="rId7"/>
            </p:custDataLst>
          </p:nvPr>
        </p:nvSpPr>
        <p:spPr>
          <a:xfrm rot="2700000">
            <a:off x="11307556" y="200087"/>
            <a:ext cx="861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Impact MT Std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2021</a:t>
            </a:r>
            <a:endParaRPr lang="en-US" altLang="zh-CN" sz="2400" dirty="0">
              <a:solidFill>
                <a:srgbClr val="FFFFFF"/>
              </a:solidFill>
              <a:latin typeface="Impact MT Std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8"/>
            </p:custDataLst>
          </p:nvPr>
        </p:nvSpPr>
        <p:spPr>
          <a:xfrm>
            <a:off x="685166" y="2150010"/>
            <a:ext cx="6398758" cy="1020519"/>
          </a:xfrm>
          <a:custGeom>
            <a:avLst/>
            <a:gdLst>
              <a:gd name="connsiteX0" fmla="*/ 0 w 7268305"/>
              <a:gd name="connsiteY0" fmla="*/ 0 h 1159200"/>
              <a:gd name="connsiteX1" fmla="*/ 7268305 w 7268305"/>
              <a:gd name="connsiteY1" fmla="*/ 0 h 1159200"/>
              <a:gd name="connsiteX2" fmla="*/ 6125659 w 7268305"/>
              <a:gd name="connsiteY2" fmla="*/ 1159200 h 1159200"/>
              <a:gd name="connsiteX3" fmla="*/ 0 w 7268305"/>
              <a:gd name="connsiteY3" fmla="*/ 1159200 h 1159200"/>
              <a:gd name="connsiteX4" fmla="*/ 0 w 7268305"/>
              <a:gd name="connsiteY4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8305" h="1159200">
                <a:moveTo>
                  <a:pt x="0" y="0"/>
                </a:moveTo>
                <a:lnTo>
                  <a:pt x="7268305" y="0"/>
                </a:lnTo>
                <a:lnTo>
                  <a:pt x="6125659" y="1159200"/>
                </a:lnTo>
                <a:lnTo>
                  <a:pt x="0" y="1159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>
            <p:custDataLst>
              <p:tags r:id="rId9"/>
            </p:custDataLst>
          </p:nvPr>
        </p:nvSpPr>
        <p:spPr>
          <a:xfrm>
            <a:off x="6567501" y="2150010"/>
            <a:ext cx="4851069" cy="1020519"/>
          </a:xfrm>
          <a:custGeom>
            <a:avLst/>
            <a:gdLst>
              <a:gd name="connsiteX0" fmla="*/ 1142645 w 5510296"/>
              <a:gd name="connsiteY0" fmla="*/ 0 h 1159200"/>
              <a:gd name="connsiteX1" fmla="*/ 5510296 w 5510296"/>
              <a:gd name="connsiteY1" fmla="*/ 0 h 1159200"/>
              <a:gd name="connsiteX2" fmla="*/ 5510296 w 5510296"/>
              <a:gd name="connsiteY2" fmla="*/ 1159200 h 1159200"/>
              <a:gd name="connsiteX3" fmla="*/ 0 w 5510296"/>
              <a:gd name="connsiteY3" fmla="*/ 1159200 h 1159200"/>
              <a:gd name="connsiteX4" fmla="*/ 1142645 w 5510296"/>
              <a:gd name="connsiteY4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0296" h="1159200">
                <a:moveTo>
                  <a:pt x="1142645" y="0"/>
                </a:moveTo>
                <a:lnTo>
                  <a:pt x="5510296" y="0"/>
                </a:lnTo>
                <a:lnTo>
                  <a:pt x="5510296" y="1159200"/>
                </a:lnTo>
                <a:lnTo>
                  <a:pt x="0" y="1159200"/>
                </a:lnTo>
                <a:lnTo>
                  <a:pt x="1142645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任意多边形 26"/>
          <p:cNvSpPr/>
          <p:nvPr>
            <p:custDataLst>
              <p:tags r:id="rId10"/>
            </p:custDataLst>
          </p:nvPr>
        </p:nvSpPr>
        <p:spPr>
          <a:xfrm>
            <a:off x="685164" y="3599019"/>
            <a:ext cx="5133716" cy="1020519"/>
          </a:xfrm>
          <a:custGeom>
            <a:avLst/>
            <a:gdLst>
              <a:gd name="connsiteX0" fmla="*/ 0 w 5831352"/>
              <a:gd name="connsiteY0" fmla="*/ 0 h 1159200"/>
              <a:gd name="connsiteX1" fmla="*/ 5831352 w 5831352"/>
              <a:gd name="connsiteY1" fmla="*/ 0 h 1159200"/>
              <a:gd name="connsiteX2" fmla="*/ 4688706 w 5831352"/>
              <a:gd name="connsiteY2" fmla="*/ 1159200 h 1159200"/>
              <a:gd name="connsiteX3" fmla="*/ 0 w 5831352"/>
              <a:gd name="connsiteY3" fmla="*/ 1159200 h 1159200"/>
              <a:gd name="connsiteX4" fmla="*/ 0 w 5831352"/>
              <a:gd name="connsiteY4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352" h="1159200">
                <a:moveTo>
                  <a:pt x="0" y="0"/>
                </a:moveTo>
                <a:lnTo>
                  <a:pt x="5831352" y="0"/>
                </a:lnTo>
                <a:lnTo>
                  <a:pt x="4688706" y="1159200"/>
                </a:lnTo>
                <a:lnTo>
                  <a:pt x="0" y="11592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任意多边形 25"/>
          <p:cNvSpPr/>
          <p:nvPr>
            <p:custDataLst>
              <p:tags r:id="rId11"/>
            </p:custDataLst>
          </p:nvPr>
        </p:nvSpPr>
        <p:spPr>
          <a:xfrm>
            <a:off x="5302458" y="3599019"/>
            <a:ext cx="6116112" cy="1020519"/>
          </a:xfrm>
          <a:custGeom>
            <a:avLst/>
            <a:gdLst>
              <a:gd name="connsiteX0" fmla="*/ 1142646 w 6947249"/>
              <a:gd name="connsiteY0" fmla="*/ 0 h 1159200"/>
              <a:gd name="connsiteX1" fmla="*/ 6947249 w 6947249"/>
              <a:gd name="connsiteY1" fmla="*/ 0 h 1159200"/>
              <a:gd name="connsiteX2" fmla="*/ 6947249 w 6947249"/>
              <a:gd name="connsiteY2" fmla="*/ 1159200 h 1159200"/>
              <a:gd name="connsiteX3" fmla="*/ 0 w 6947249"/>
              <a:gd name="connsiteY3" fmla="*/ 1159200 h 1159200"/>
              <a:gd name="connsiteX4" fmla="*/ 1142646 w 6947249"/>
              <a:gd name="connsiteY4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249" h="1159200">
                <a:moveTo>
                  <a:pt x="1142646" y="0"/>
                </a:moveTo>
                <a:lnTo>
                  <a:pt x="6947249" y="0"/>
                </a:lnTo>
                <a:lnTo>
                  <a:pt x="6947249" y="1159200"/>
                </a:lnTo>
                <a:lnTo>
                  <a:pt x="0" y="1159200"/>
                </a:lnTo>
                <a:lnTo>
                  <a:pt x="11426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702310" y="2096770"/>
            <a:ext cx="5866130" cy="1094105"/>
          </a:xfrm>
          <a:prstGeom prst="rect">
            <a:avLst/>
          </a:prstGeom>
          <a:noFill/>
        </p:spPr>
        <p:txBody>
          <a:bodyPr wrap="square" rtlCol="0" anchor="ctr" anchorCtr="0">
            <a:normAutofit fontScale="95000"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第一章：</a:t>
            </a:r>
            <a:r>
              <a:rPr lang="da-DK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年度HSE工作五定计划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7164705" y="2096770"/>
            <a:ext cx="4253865" cy="1094105"/>
          </a:xfrm>
          <a:prstGeom prst="rect">
            <a:avLst/>
          </a:prstGeom>
          <a:noFill/>
        </p:spPr>
        <p:txBody>
          <a:bodyPr wrap="square" rtlCol="0" anchor="ctr" anchorCtr="0">
            <a:normAutofit fontScale="95000"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第二章：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EHS培训计划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702310" y="3557270"/>
            <a:ext cx="4177665" cy="1094105"/>
          </a:xfrm>
          <a:prstGeom prst="rect">
            <a:avLst/>
          </a:prstGeom>
          <a:noFill/>
        </p:spPr>
        <p:txBody>
          <a:bodyPr wrap="square" rtlCol="0" anchor="ctr" anchorCtr="0">
            <a:normAutofit fontScale="95000"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第三章：应急演练计划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6088380" y="3557270"/>
            <a:ext cx="5330825" cy="109410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</a:t>
            </a:r>
            <a:r>
              <a:rPr lang="zh-CN" altLang="da-DK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月度工作计划</a:t>
            </a:r>
            <a:endParaRPr lang="zh-CN" altLang="da-DK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/>
      <p:bldP spid="82" grpId="0" bldLvl="0" animBg="1"/>
      <p:bldP spid="83" grpId="0" bldLvl="0" animBg="1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5295531" y="1"/>
            <a:ext cx="1512168" cy="1196752"/>
          </a:xfrm>
          <a:custGeom>
            <a:avLst/>
            <a:gdLst>
              <a:gd name="connsiteX0" fmla="*/ 0 w 1512168"/>
              <a:gd name="connsiteY0" fmla="*/ 0 h 1268760"/>
              <a:gd name="connsiteX1" fmla="*/ 1512168 w 1512168"/>
              <a:gd name="connsiteY1" fmla="*/ 0 h 1268760"/>
              <a:gd name="connsiteX2" fmla="*/ 1512168 w 1512168"/>
              <a:gd name="connsiteY2" fmla="*/ 1268760 h 1268760"/>
              <a:gd name="connsiteX3" fmla="*/ 0 w 1512168"/>
              <a:gd name="connsiteY3" fmla="*/ 1268760 h 1268760"/>
              <a:gd name="connsiteX4" fmla="*/ 0 w 1512168"/>
              <a:gd name="connsiteY4" fmla="*/ 0 h 1268760"/>
              <a:gd name="connsiteX0-1" fmla="*/ 0 w 1512168"/>
              <a:gd name="connsiteY0-2" fmla="*/ 0 h 1268760"/>
              <a:gd name="connsiteX1-3" fmla="*/ 1512168 w 1512168"/>
              <a:gd name="connsiteY1-4" fmla="*/ 0 h 1268760"/>
              <a:gd name="connsiteX2-5" fmla="*/ 1512168 w 1512168"/>
              <a:gd name="connsiteY2-6" fmla="*/ 1268760 h 1268760"/>
              <a:gd name="connsiteX3-7" fmla="*/ 742727 w 1512168"/>
              <a:gd name="connsiteY3-8" fmla="*/ 1257300 h 1268760"/>
              <a:gd name="connsiteX4-9" fmla="*/ 0 w 1512168"/>
              <a:gd name="connsiteY4-10" fmla="*/ 1268760 h 1268760"/>
              <a:gd name="connsiteX5" fmla="*/ 0 w 1512168"/>
              <a:gd name="connsiteY5" fmla="*/ 0 h 1268760"/>
              <a:gd name="connsiteX0-11" fmla="*/ 0 w 1512168"/>
              <a:gd name="connsiteY0-12" fmla="*/ 0 h 1643063"/>
              <a:gd name="connsiteX1-13" fmla="*/ 1512168 w 1512168"/>
              <a:gd name="connsiteY1-14" fmla="*/ 0 h 1643063"/>
              <a:gd name="connsiteX2-15" fmla="*/ 1512168 w 1512168"/>
              <a:gd name="connsiteY2-16" fmla="*/ 1268760 h 1643063"/>
              <a:gd name="connsiteX3-17" fmla="*/ 757014 w 1512168"/>
              <a:gd name="connsiteY3-18" fmla="*/ 1643063 h 1643063"/>
              <a:gd name="connsiteX4-19" fmla="*/ 0 w 1512168"/>
              <a:gd name="connsiteY4-20" fmla="*/ 1268760 h 1643063"/>
              <a:gd name="connsiteX5-21" fmla="*/ 0 w 1512168"/>
              <a:gd name="connsiteY5-22" fmla="*/ 0 h 164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512168" h="1643063">
                <a:moveTo>
                  <a:pt x="0" y="0"/>
                </a:moveTo>
                <a:lnTo>
                  <a:pt x="1512168" y="0"/>
                </a:lnTo>
                <a:lnTo>
                  <a:pt x="1512168" y="1268760"/>
                </a:lnTo>
                <a:lnTo>
                  <a:pt x="757014" y="1643063"/>
                </a:lnTo>
                <a:lnTo>
                  <a:pt x="0" y="1268760"/>
                </a:lnTo>
                <a:lnTo>
                  <a:pt x="0" y="0"/>
                </a:lnTo>
                <a:close/>
              </a:path>
            </a:pathLst>
          </a:cu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5338445" y="403860"/>
            <a:ext cx="1468755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94806" y="2492896"/>
            <a:ext cx="720080" cy="2088232"/>
            <a:chOff x="1846734" y="2492896"/>
            <a:chExt cx="720080" cy="2088232"/>
          </a:xfrm>
          <a:solidFill>
            <a:srgbClr val="BE0000"/>
          </a:solidFill>
        </p:grpSpPr>
        <p:sp>
          <p:nvSpPr>
            <p:cNvPr id="10" name="矩形 9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4295006" y="2492896"/>
            <a:ext cx="720080" cy="2088232"/>
            <a:chOff x="1846734" y="2492896"/>
            <a:chExt cx="720080" cy="2088232"/>
          </a:xfrm>
          <a:solidFill>
            <a:srgbClr val="BE0000"/>
          </a:solidFill>
        </p:grpSpPr>
        <p:sp>
          <p:nvSpPr>
            <p:cNvPr id="14" name="矩形 13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9"/>
          <p:cNvSpPr txBox="1"/>
          <p:nvPr/>
        </p:nvSpPr>
        <p:spPr>
          <a:xfrm>
            <a:off x="3071566" y="2317373"/>
            <a:ext cx="1387239" cy="262379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166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4327" y="2970243"/>
            <a:ext cx="5071705" cy="64516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altLang="zh-CN" sz="3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年度HSE工作五定计划</a:t>
            </a:r>
            <a:endParaRPr lang="da-DK" altLang="zh-CN" sz="3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39122" y="3828462"/>
            <a:ext cx="4932548" cy="761745"/>
          </a:xfrm>
          <a:prstGeom prst="rect">
            <a:avLst/>
          </a:prstGeom>
        </p:spPr>
        <p:txBody>
          <a:bodyPr wrap="square" lIns="68578" tIns="34289" rIns="68578" bIns="34289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企业赖以生存的是效益和效率，只有尊崇这两个法则才能维持企业自身的生命和未来发展，才能维系每一个人，每一个员工的生活物质保障。然而关乎这两个的重点就是实效，实事求是，与时俱进，才能不被打败，才能立足这个日益竞争激烈的社会。</a:t>
            </a:r>
            <a:endParaRPr lang="zh-CN" altLang="en-US" sz="1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5877272"/>
            <a:ext cx="12190413" cy="98072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/>
      <p:bldP spid="18" grpId="0" bldLvl="0" animBg="1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3870960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第一章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a-DK" altLang="zh-CN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年度HSE工作五定计划</a:t>
            </a:r>
            <a:endParaRPr lang="zh-CN" altLang="en-US" dirty="0">
              <a:solidFill>
                <a:srgbClr val="B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426085" y="797560"/>
          <a:ext cx="11375390" cy="550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540"/>
                <a:gridCol w="1039495"/>
                <a:gridCol w="892810"/>
                <a:gridCol w="891540"/>
                <a:gridCol w="6767195"/>
                <a:gridCol w="1146810"/>
              </a:tblGrid>
              <a:tr h="4133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</a:tr>
              <a:tr h="284480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安全管理目标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制定交全及工管理5年规划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11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制定年度安全工作计划,制定五定计划表,红头文件签发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448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制定月度工作计划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641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修订《安全生产方针目标》确定安全、职业健康、环保、消防、交通目标、指标（审核、评审、签发)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55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机构变更、发生安全生产事故后等应及时对安全生产目标、标进行评审,如需调整,应以文件形式发布。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642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制作安全生产目标指标评审表。每月对的安全生产目标、指标的进行评审，根据评审结果，组织对完成的目标实施，行动计划进行补充、完善: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55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制定HSE半年/半年评价总结。（对安全目标指标年度评审,对《规划》进行评价,根据结详进行调整）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164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分解安全、职业健康、环保、消防、交通目标、指标,制定安全生产目标责任书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28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安全目标责任书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公司领导与上级公司签订安全目标责任书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28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公司领导与部门领导签订安全目标责任书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64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部门领导与下属全权签订安全目标责任书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91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全员签订安全承诺书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64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开展员工安全、环保职业培训。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3870960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第一章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a-DK" altLang="zh-CN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年度HSE工作五定计划</a:t>
            </a:r>
            <a:endParaRPr lang="zh-CN" altLang="en-US" dirty="0">
              <a:solidFill>
                <a:srgbClr val="B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81635" y="742950"/>
          <a:ext cx="11409680" cy="543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445"/>
                <a:gridCol w="1054100"/>
                <a:gridCol w="895350"/>
                <a:gridCol w="894715"/>
                <a:gridCol w="6775450"/>
                <a:gridCol w="1150620"/>
              </a:tblGrid>
              <a:tr h="5372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</a:tr>
              <a:tr h="313690">
                <a:tc rowSpan="9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危险源辨识及评价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开展危险源,安全隐患基础知识培训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432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自下而上全员进行危险源辨识.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166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开展评审会:开展风险评价,明确危险源等级,制定管控措施,加强高危作业、异常作业危险源的辨控和管理（制订清单）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汇总危险源辨识清单,明确各级、个区域危险源责任人，领导审核、签发危险源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69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建立危险源风险监控和监视测量仪器（设备）的控制程序。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497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三级以上（含三级）危险源制定应急预案,制定演练计划,开展演练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432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开展危险源培训全员培训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69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开展危险源班组培训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750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对"新工艺、新设备、新技术、新材料"、法律改变，发生事故时，开展动态危险源辨识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69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隐患排查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各班组、各部门每月组织隐患排查并及时上交安全员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496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归纳总结隐患排查表,并上交安环部</a:t>
                      </a:r>
                      <a:endParaRPr lang="zh-CN" altLang="en-US" sz="1400" b="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020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安全生产预警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安全生产预警指数SPI数据表事故隐患、教育培训、应急演练、安全事故（第1-8项）。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69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安全生产预警指数SPI数据表生产设备（第9-13项）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69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安全生产预警指数SPI数据表现场员工(第16项）。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3870960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第一章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a-DK" altLang="zh-CN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年度HSE工作五定计划</a:t>
            </a:r>
            <a:endParaRPr lang="zh-CN" altLang="en-US" dirty="0">
              <a:solidFill>
                <a:srgbClr val="B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49580" y="725805"/>
          <a:ext cx="11346180" cy="549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35"/>
                <a:gridCol w="1049020"/>
                <a:gridCol w="889635"/>
                <a:gridCol w="889635"/>
                <a:gridCol w="6737985"/>
                <a:gridCol w="1144270"/>
              </a:tblGrid>
              <a:tr h="523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月度安全例会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上月安全生产目标指标情况、安全费用使用情况分析、安全工作实施情况分析评价、月度安全教育评估、下月安全计划分配到各部门。（每半年召开党委会）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7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6月安全月主题活动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活动计划,并根据计划实施。(历年安全事故学习,安全综合大检查、防汛防台应急演练）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741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8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文件制度修订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据法律法规、上级部门文件修订我司安全体系文件。（安全管理制度:安全生产责任制度:安全生产检查管理办法;安全生产应急管理办法;危险化学品管理办法;消防安全管理办法:治安保卫管理办法:建设项目安全设施三同时管理办法;受限空间作业安全管理办法;事故、事件记录、事故档案;员工安全培训记录;检测、报警仪器维护校验记录;职业病防治管理办法;内部审核检查表和内审报告;安全规程审批记录;协力人员清单;违章违纪记录;安全生产事故问责办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9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HSE法律、法规合规性评价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收集符合公司的法律、法规并评价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法律、修订后后及时评价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每年对法律法规进行合规性评审。（评审会、签发）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教育员工学习法律法规（班组活动台账中学习2周）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9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10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人员安全资质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建立我司持证标准;安全管理人员、特种设备人员清单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464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发现即将到期人员及时通知复证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3870960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第一章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a-DK" altLang="zh-CN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年度HSE工作五定计划</a:t>
            </a:r>
            <a:endParaRPr lang="zh-CN" altLang="en-US" dirty="0">
              <a:solidFill>
                <a:srgbClr val="B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74015" y="753110"/>
          <a:ext cx="11419205" cy="551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445"/>
                <a:gridCol w="1052830"/>
                <a:gridCol w="895350"/>
                <a:gridCol w="894080"/>
                <a:gridCol w="6786880"/>
                <a:gridCol w="1150620"/>
              </a:tblGrid>
              <a:tr h="556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</a:tr>
              <a:tr h="14522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11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安全费用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立安全费用月度预算，使用清单，每月安全费用分析（安全防护设施支出,包括监控、监测、消防、防爆等设施支出;应急救援器材和应急演练支出;重大危险源和事故隐患评占、监控和整改支出;安全生产检查、评价和标准化建设支出:安全生产宣传、教育、培训支出;作业人员安全防护用品支出;安全生产新技术、新装备的推广应用支出;特种设备检伤保险费、安全生产责任保险费:提供按时工伤保险的缴费凭证）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8765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12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岗位规程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对安全规程进行评价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94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安规规程培训学习。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94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班组活动学习安全操作规程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073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对"新工艺、新设备、新技术、新材料"、法律改变、发生事故时,开展动态危险源辨识,修订岗位规程,（修订评估、学习、培训)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940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13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安全教育培训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编制安全教育培训计划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94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每月培训并开展培训评估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876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修订三级安全教育教材。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94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对新进员工进行三级安全教育。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94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新员工师徒带教。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308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进行年度安全评估（培训策划、培训实施、培训效果等含在HSE总结中)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8"/>
          <p:cNvSpPr/>
          <p:nvPr/>
        </p:nvSpPr>
        <p:spPr>
          <a:xfrm>
            <a:off x="105410" y="144780"/>
            <a:ext cx="3870960" cy="412115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105410" y="167005"/>
            <a:ext cx="1111885" cy="412115"/>
          </a:xfrm>
          <a:prstGeom prst="round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9"/>
          <p:cNvSpPr>
            <a:spLocks noChangeArrowheads="1"/>
          </p:cNvSpPr>
          <p:nvPr/>
        </p:nvSpPr>
        <p:spPr bwMode="auto">
          <a:xfrm flipH="1">
            <a:off x="156895" y="220390"/>
            <a:ext cx="100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第一章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487170" y="188595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a-DK" altLang="zh-CN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年度HSE工作五定计划</a:t>
            </a:r>
            <a:endParaRPr lang="zh-CN" altLang="en-US" dirty="0">
              <a:solidFill>
                <a:srgbClr val="B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56590" y="5445224"/>
            <a:ext cx="1459296" cy="1440160"/>
          </a:xfrm>
          <a:custGeom>
            <a:avLst/>
            <a:gdLst>
              <a:gd name="connsiteX0" fmla="*/ 0 w 1459296"/>
              <a:gd name="connsiteY0" fmla="*/ 1440160 h 1440160"/>
              <a:gd name="connsiteX1" fmla="*/ 1459296 w 1459296"/>
              <a:gd name="connsiteY1" fmla="*/ 0 h 1440160"/>
              <a:gd name="connsiteX2" fmla="*/ 1459296 w 1459296"/>
              <a:gd name="connsiteY2" fmla="*/ 1440160 h 1440160"/>
              <a:gd name="connsiteX3" fmla="*/ 0 w 1459296"/>
              <a:gd name="connsiteY3" fmla="*/ 1440160 h 1440160"/>
              <a:gd name="connsiteX0-1" fmla="*/ 0 w 1459296"/>
              <a:gd name="connsiteY0-2" fmla="*/ 1440160 h 1440160"/>
              <a:gd name="connsiteX1-3" fmla="*/ 1459296 w 1459296"/>
              <a:gd name="connsiteY1-4" fmla="*/ 0 h 1440160"/>
              <a:gd name="connsiteX2-5" fmla="*/ 1459296 w 1459296"/>
              <a:gd name="connsiteY2-6" fmla="*/ 1440160 h 1440160"/>
              <a:gd name="connsiteX3-7" fmla="*/ 0 w 1459296"/>
              <a:gd name="connsiteY3-8" fmla="*/ 1440160 h 1440160"/>
              <a:gd name="connsiteX0-9" fmla="*/ 0 w 1459296"/>
              <a:gd name="connsiteY0-10" fmla="*/ 1440160 h 1440160"/>
              <a:gd name="connsiteX1-11" fmla="*/ 1459296 w 1459296"/>
              <a:gd name="connsiteY1-12" fmla="*/ 0 h 1440160"/>
              <a:gd name="connsiteX2-13" fmla="*/ 1459296 w 1459296"/>
              <a:gd name="connsiteY2-14" fmla="*/ 1440160 h 1440160"/>
              <a:gd name="connsiteX3-15" fmla="*/ 0 w 1459296"/>
              <a:gd name="connsiteY3-16" fmla="*/ 1440160 h 1440160"/>
              <a:gd name="connsiteX0-17" fmla="*/ 0 w 1459296"/>
              <a:gd name="connsiteY0-18" fmla="*/ 1440160 h 1440160"/>
              <a:gd name="connsiteX1-19" fmla="*/ 1459296 w 1459296"/>
              <a:gd name="connsiteY1-20" fmla="*/ 0 h 1440160"/>
              <a:gd name="connsiteX2-21" fmla="*/ 1459296 w 1459296"/>
              <a:gd name="connsiteY2-22" fmla="*/ 1440160 h 1440160"/>
              <a:gd name="connsiteX3-23" fmla="*/ 0 w 1459296"/>
              <a:gd name="connsiteY3-24" fmla="*/ 1440160 h 144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296" h="1440160">
                <a:moveTo>
                  <a:pt x="0" y="1440160"/>
                </a:moveTo>
                <a:cubicBezTo>
                  <a:pt x="848821" y="1217150"/>
                  <a:pt x="1246763" y="804518"/>
                  <a:pt x="1459296" y="0"/>
                </a:cubicBezTo>
                <a:lnTo>
                  <a:pt x="1459296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474980" y="710565"/>
          <a:ext cx="11299825" cy="573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"/>
                <a:gridCol w="1042670"/>
                <a:gridCol w="885190"/>
                <a:gridCol w="885190"/>
                <a:gridCol w="6716395"/>
                <a:gridCol w="1137920"/>
              </a:tblGrid>
              <a:tr h="441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执行人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实施内容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完成日期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</a:tr>
              <a:tr h="543560">
                <a:tc rowSpan="1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14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职业健康管理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劳动合同或岗位聘用书中告知员工可能产生的职业病危害及其后果、职业病防护措施和待遇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建立、完善员工职业健康监护档案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要求组织员工参加岗前、离职体检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组织员工参加岗中体检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37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建立职业病危害应急预案并每年组织演练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开展职业危害教育培训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开展职业病危害因素检查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37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职业健康报告备案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工作服、工作鞋采购、发放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62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易损耗劳防用品（手套、耳塞）采购（安全员）发放（各部门主管）,并保留领用记录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对劳防用品使用情况、产品质量进行检查,并及时反馈整改情况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37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3175">
                      <a:solidFill>
                        <a:srgbClr val="144D7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对入库劳保用品进行质量检查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3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</a:rPr>
                        <a:t>15</a:t>
                      </a: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危险化学品管理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建立使用的危险化学品清单,并根据入库及时更新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10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要求供应商根据不同的产品提供相关的危险化学品的MSD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修订仓库四牌一图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370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我司化学品总类,特性防范措施培训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2735">
                <a:tc vMerge="1">
                  <a:tcPr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B w="19050" cap="rnd">
                      <a:solidFill>
                        <a:srgbClr val="144D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定期组织危险化学品应急演练,并保存相关演练、评估记录</a:t>
                      </a:r>
                      <a:endParaRPr lang="zh-CN" altLang="en-US" sz="14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40404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REFSHAPE" val="115432004"/>
</p:tagLst>
</file>

<file path=ppt/tags/tag16.xml><?xml version="1.0" encoding="utf-8"?>
<p:tagLst xmlns:p="http://schemas.openxmlformats.org/presentationml/2006/main">
  <p:tag name="REFSHAPE" val="115431868"/>
</p:tagLst>
</file>

<file path=ppt/tags/tag17.xml><?xml version="1.0" encoding="utf-8"?>
<p:tagLst xmlns:p="http://schemas.openxmlformats.org/presentationml/2006/main">
  <p:tag name="REFSHAPE" val="115431732"/>
</p:tagLst>
</file>

<file path=ppt/tags/tag18.xml><?xml version="1.0" encoding="utf-8"?>
<p:tagLst xmlns:p="http://schemas.openxmlformats.org/presentationml/2006/main">
  <p:tag name="REFSHAPE" val="110733052"/>
</p:tagLst>
</file>

<file path=ppt/tags/tag19.xml><?xml version="1.0" encoding="utf-8"?>
<p:tagLst xmlns:p="http://schemas.openxmlformats.org/presentationml/2006/main">
  <p:tag name="REFSHAPE" val="11073386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REFSHAPE" val="110733188"/>
</p:tagLst>
</file>

<file path=ppt/tags/tag21.xml><?xml version="1.0" encoding="utf-8"?>
<p:tagLst xmlns:p="http://schemas.openxmlformats.org/presentationml/2006/main">
  <p:tag name="REFSHAPE" val="110733324"/>
</p:tagLst>
</file>

<file path=ppt/tags/tag22.xml><?xml version="1.0" encoding="utf-8"?>
<p:tagLst xmlns:p="http://schemas.openxmlformats.org/presentationml/2006/main">
  <p:tag name="REFSHAPE" val="110732508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REFSHAPE" val="115439620"/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REFSHAPE" val="115435676"/>
</p:tagLst>
</file>

<file path=ppt/tags/tag32.xml><?xml version="1.0" encoding="utf-8"?>
<p:tagLst xmlns:p="http://schemas.openxmlformats.org/presentationml/2006/main">
  <p:tag name="REFSHAPE" val="115435132"/>
</p:tagLst>
</file>

<file path=ppt/tags/tag33.xml><?xml version="1.0" encoding="utf-8"?>
<p:tagLst xmlns:p="http://schemas.openxmlformats.org/presentationml/2006/main">
  <p:tag name="REFSHAPE" val="115438532"/>
  <p:tag name="KSO_WM_UNIT_TEXT_FILL_FORE_SCHEMECOLOR_INDEX_BRIGHTNESS" val="0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REFSHAPE" val="115443836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REFSHAPE" val="115443972"/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REFSHAPE" val="115444108"/>
  <p:tag name="KSO_WM_UNIT_TEXT_FILL_FORE_SCHEMECOLOR_INDEX_BRIGHTNESS" val="0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00"/>
  <p:tag name="KSO_WM_UNIT_TYPE" val="l_i"/>
  <p:tag name="KSO_WM_UNIT_INDEX" val="1_1"/>
  <p:tag name="KSO_WM_UNIT_LAYERLEVEL" val="1_1"/>
  <p:tag name="KSO_WM_UNIT_ID" val="diagram20174700_4*l_i*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REFSHAPE" val="420604644"/>
  <p:tag name="KSO_WM_UNIT_USESOURCEFORMAT_APPLY" val="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00"/>
  <p:tag name="KSO_WM_UNIT_TYPE" val="l_i"/>
  <p:tag name="KSO_WM_UNIT_INDEX" val="1_2"/>
  <p:tag name="KSO_WM_UNIT_LAYERLEVEL" val="1_1"/>
  <p:tag name="KSO_WM_UNIT_ID" val="diagram20174700_4*l_i*1_2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REFSHAPE" val="420604780"/>
  <p:tag name="KSO_WM_UNIT_USESOURCEFORMAT_APPLY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00"/>
  <p:tag name="KSO_WM_UNIT_TYPE" val="l_i"/>
  <p:tag name="KSO_WM_UNIT_INDEX" val="1_3"/>
  <p:tag name="KSO_WM_UNIT_LAYERLEVEL" val="1_1"/>
  <p:tag name="KSO_WM_UNIT_ID" val="diagram20174700_4*l_i*1_3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  <p:tag name="REFSHAPE" val="420605324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00"/>
  <p:tag name="KSO_WM_UNIT_TYPE" val="l_i"/>
  <p:tag name="KSO_WM_UNIT_INDEX" val="1_4"/>
  <p:tag name="KSO_WM_UNIT_LAYERLEVEL" val="1_1"/>
  <p:tag name="KSO_WM_UNIT_ID" val="diagram20174700_4*l_i*1_4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REFSHAPE" val="420605188"/>
  <p:tag name="KSO_WM_UNIT_USESOURCEFORMAT_APPLY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00"/>
  <p:tag name="KSO_WM_UNIT_TYPE" val="l_h_i"/>
  <p:tag name="KSO_WM_UNIT_INDEX" val="1_1_1"/>
  <p:tag name="KSO_WM_UNIT_ID" val="diagram20174700_4*l_h_i*1_1_1"/>
  <p:tag name="KSO_WM_UNIT_LAYERLEVEL" val="1_1_1"/>
  <p:tag name="KSO_WM_DIAGRAM_GROUP_CODE" val="l1-1"/>
  <p:tag name="KSO_WM_UNIT_TEXT_FILL_FORE_SCHEMECOLOR_INDEX" val="14"/>
  <p:tag name="KSO_WM_UNIT_TEXT_FILL_TYPE" val="1"/>
  <p:tag name="REFSHAPE" val="420605596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00"/>
  <p:tag name="KSO_WM_UNIT_TYPE" val="l_h_i"/>
  <p:tag name="KSO_WM_UNIT_INDEX" val="1_2_1"/>
  <p:tag name="KSO_WM_UNIT_ID" val="diagram20174700_4*l_h_i*1_2_1"/>
  <p:tag name="KSO_WM_UNIT_LAYERLEVEL" val="1_1_1"/>
  <p:tag name="KSO_WM_DIAGRAM_GROUP_CODE" val="l1-1"/>
  <p:tag name="KSO_WM_UNIT_TEXT_FILL_FORE_SCHEMECOLOR_INDEX" val="14"/>
  <p:tag name="KSO_WM_UNIT_TEXT_FILL_TYPE" val="1"/>
  <p:tag name="REFSHAPE" val="420605732"/>
  <p:tag name="KSO_WM_UNIT_USESOURCEFORMAT_APPLY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00"/>
  <p:tag name="KSO_WM_UNIT_TYPE" val="l_h_i"/>
  <p:tag name="KSO_WM_UNIT_INDEX" val="1_3_1"/>
  <p:tag name="KSO_WM_UNIT_ID" val="diagram20174700_4*l_h_i*1_3_1"/>
  <p:tag name="KSO_WM_UNIT_LAYERLEVEL" val="1_1_1"/>
  <p:tag name="KSO_WM_DIAGRAM_GROUP_CODE" val="l1-1"/>
  <p:tag name="KSO_WM_UNIT_TEXT_FILL_FORE_SCHEMECOLOR_INDEX" val="14"/>
  <p:tag name="KSO_WM_UNIT_TEXT_FILL_TYPE" val="1"/>
  <p:tag name="REFSHAPE" val="420605052"/>
  <p:tag name="KSO_WM_UNIT_USESOURCEFORMAT_APPLY" val="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00"/>
  <p:tag name="KSO_WM_UNIT_TYPE" val="l_h_i"/>
  <p:tag name="KSO_WM_UNIT_INDEX" val="1_4_1"/>
  <p:tag name="KSO_WM_UNIT_ID" val="diagram20174700_4*l_h_i*1_4_1"/>
  <p:tag name="KSO_WM_UNIT_LAYERLEVEL" val="1_1_1"/>
  <p:tag name="KSO_WM_DIAGRAM_GROUP_CODE" val="l1-1"/>
  <p:tag name="KSO_WM_UNIT_TEXT_FILL_FORE_SCHEMECOLOR_INDEX" val="14"/>
  <p:tag name="KSO_WM_UNIT_TEXT_FILL_TYPE" val="1"/>
  <p:tag name="REFSHAPE" val="420605868"/>
  <p:tag name="KSO_WM_UNIT_USESOURCEFORMAT_APPLY" val="1"/>
</p:tagLst>
</file>

<file path=ppt/tags/tag45.xml><?xml version="1.0" encoding="utf-8"?>
<p:tagLst xmlns:p="http://schemas.openxmlformats.org/presentationml/2006/main">
  <p:tag name="ORIGINALNOUSEDACCENT" val="1"/>
  <p:tag name="STRIPEENUMTEXTTINT" val="1"/>
</p:tagLst>
</file>

<file path=ppt/tags/tag46.xml><?xml version="1.0" encoding="utf-8"?>
<p:tagLst xmlns:p="http://schemas.openxmlformats.org/presentationml/2006/main">
  <p:tag name="KSO_WM_UNIT_TABLE_BEAUTIFY" val="smartTable{938beff7-49f8-4aea-9baf-f49643acf627}"/>
  <p:tag name="TABLE_SKINIDX" val="0"/>
  <p:tag name="TABLE_COLORIDX" val="a"/>
</p:tagLst>
</file>

<file path=ppt/tags/tag47.xml><?xml version="1.0" encoding="utf-8"?>
<p:tagLst xmlns:p="http://schemas.openxmlformats.org/presentationml/2006/main">
  <p:tag name="KSO_WM_UNIT_TABLE_BEAUTIFY" val="smartTable{eca34f0a-d629-44d3-a48b-ff5c4d2653ea}"/>
  <p:tag name="TABLE_SKINIDX" val="0"/>
  <p:tag name="TABLE_COLORIDX" val="a"/>
</p:tagLst>
</file>

<file path=ppt/tags/tag48.xml><?xml version="1.0" encoding="utf-8"?>
<p:tagLst xmlns:p="http://schemas.openxmlformats.org/presentationml/2006/main">
  <p:tag name="KSO_WM_UNIT_TABLE_BEAUTIFY" val="smartTable{16e7298e-3e4a-4103-8b51-5ecc104b0d78}"/>
  <p:tag name="TABLE_SKINIDX" val="0"/>
  <p:tag name="TABLE_COLORIDX" val="a"/>
</p:tagLst>
</file>

<file path=ppt/tags/tag49.xml><?xml version="1.0" encoding="utf-8"?>
<p:tagLst xmlns:p="http://schemas.openxmlformats.org/presentationml/2006/main">
  <p:tag name="KSO_WM_UNIT_TABLE_BEAUTIFY" val="smartTable{525430ab-d72a-4d1a-a82a-fe7e7c8f2b5e}"/>
  <p:tag name="TABLE_SKINIDX" val="0"/>
  <p:tag name="TABLE_COLORIDX" val="a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TABLE_BEAUTIFY" val="smartTable{14108ccf-59d7-4ea9-ac7a-5bd7d9390e68}"/>
  <p:tag name="TABLE_SKINIDX" val="0"/>
  <p:tag name="TABLE_COLORIDX" val="a"/>
</p:tagLst>
</file>

<file path=ppt/tags/tag51.xml><?xml version="1.0" encoding="utf-8"?>
<p:tagLst xmlns:p="http://schemas.openxmlformats.org/presentationml/2006/main">
  <p:tag name="KSO_WM_UNIT_TABLE_BEAUTIFY" val="smartTable{eb3bbd4a-aa75-4af6-a405-1437b72db477}"/>
  <p:tag name="TABLE_SKINIDX" val="0"/>
  <p:tag name="TABLE_COLORIDX" val="a"/>
</p:tagLst>
</file>

<file path=ppt/tags/tag52.xml><?xml version="1.0" encoding="utf-8"?>
<p:tagLst xmlns:p="http://schemas.openxmlformats.org/presentationml/2006/main">
  <p:tag name="KSO_WM_UNIT_TABLE_BEAUTIFY" val="smartTable{a41a649e-abd4-4ce9-9db9-564535ec1b28}"/>
  <p:tag name="TABLE_SKINIDX" val="0"/>
  <p:tag name="TABLE_COLORIDX" val="a"/>
</p:tagLst>
</file>

<file path=ppt/tags/tag53.xml><?xml version="1.0" encoding="utf-8"?>
<p:tagLst xmlns:p="http://schemas.openxmlformats.org/presentationml/2006/main">
  <p:tag name="KSO_WM_UNIT_TABLE_BEAUTIFY" val="smartTable{b91ea27f-7757-4a94-b51c-c222838a05b1}"/>
  <p:tag name="TABLE_SKINIDX" val="0"/>
  <p:tag name="TABLE_COLORIDX" val="d"/>
</p:tagLst>
</file>

<file path=ppt/tags/tag54.xml><?xml version="1.0" encoding="utf-8"?>
<p:tagLst xmlns:p="http://schemas.openxmlformats.org/presentationml/2006/main">
  <p:tag name="KSO_WM_UNIT_TABLE_BEAUTIFY" val="smartTable{94d93765-1bd4-4396-9b55-ae9dbcaa4b50}"/>
  <p:tag name="TABLE_SKINIDX" val="0"/>
  <p:tag name="TABLE_COLORIDX" val="c"/>
</p:tagLst>
</file>

<file path=ppt/tags/tag55.xml><?xml version="1.0" encoding="utf-8"?>
<p:tagLst xmlns:p="http://schemas.openxmlformats.org/presentationml/2006/main">
  <p:tag name="KSO_WM_UNIT_TABLE_BEAUTIFY" val="smartTable{0138d9ec-bd88-4981-9c54-bc5706f6d8e1}"/>
  <p:tag name="TABLE_SKINIDX" val="3"/>
  <p:tag name="TABLE_COLORIDX" val="c"/>
</p:tagLst>
</file>

<file path=ppt/tags/tag56.xml><?xml version="1.0" encoding="utf-8"?>
<p:tagLst xmlns:p="http://schemas.openxmlformats.org/presentationml/2006/main">
  <p:tag name="KSO_WM_UNIT_TABLE_BEAUTIFY" val="smartTable{8438f144-3f1c-41ab-8d87-88c8bf8ea5bd}"/>
  <p:tag name="TABLE_SKINIDX" val="3"/>
  <p:tag name="TABLE_COLORIDX" val="c"/>
</p:tagLst>
</file>

<file path=ppt/tags/tag57.xml><?xml version="1.0" encoding="utf-8"?>
<p:tagLst xmlns:p="http://schemas.openxmlformats.org/presentationml/2006/main">
  <p:tag name="KSO_WM_UNIT_TABLE_BEAUTIFY" val="smartTable{05166d83-7196-476e-a493-5bb5d4ef7431}"/>
  <p:tag name="TABLE_SKINIDX" val="3"/>
  <p:tag name="TABLE_COLORIDX" val="c"/>
</p:tagLst>
</file>

<file path=ppt/tags/tag58.xml><?xml version="1.0" encoding="utf-8"?>
<p:tagLst xmlns:p="http://schemas.openxmlformats.org/presentationml/2006/main">
  <p:tag name="KSO_WM_UNIT_TABLE_BEAUTIFY" val="smartTable{e400deda-3a97-4721-82a6-68d2bb4123b6}"/>
  <p:tag name="TABLE_SKINIDX" val="3"/>
  <p:tag name="TABLE_COLORIDX" val="c"/>
</p:tagLst>
</file>

<file path=ppt/tags/tag59.xml><?xml version="1.0" encoding="utf-8"?>
<p:tagLst xmlns:p="http://schemas.openxmlformats.org/presentationml/2006/main">
  <p:tag name="KSO_WM_UNIT_TABLE_BEAUTIFY" val="smartTable{a110449c-0f06-4a5a-b3d0-8d7c0ff05986}"/>
  <p:tag name="TABLE_SKINIDX" val="3"/>
  <p:tag name="TABLE_COLORIDX" val="c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ABLE_BEAUTIFY" val="smartTable{63f19cdc-5d6f-45e3-92d4-8e08458c1e78}"/>
  <p:tag name="TABLE_SKINIDX" val="3"/>
  <p:tag name="TABLE_COLORIDX" val="c"/>
</p:tagLst>
</file>

<file path=ppt/tags/tag61.xml><?xml version="1.0" encoding="utf-8"?>
<p:tagLst xmlns:p="http://schemas.openxmlformats.org/presentationml/2006/main">
  <p:tag name="KSO_WM_UNIT_TABLE_BEAUTIFY" val="smartTable{3311c568-198d-491f-9f62-84b2737ae337}"/>
  <p:tag name="TABLE_SKINIDX" val="3"/>
  <p:tag name="TABLE_COLORIDX" val="c"/>
</p:tagLst>
</file>

<file path=ppt/tags/tag62.xml><?xml version="1.0" encoding="utf-8"?>
<p:tagLst xmlns:p="http://schemas.openxmlformats.org/presentationml/2006/main">
  <p:tag name="KSO_WM_UNIT_TABLE_BEAUTIFY" val="smartTable{8f8efef3-3998-43ed-a103-fa042410e478}"/>
  <p:tag name="REFSHAPE" val="729307908"/>
  <p:tag name="TABLE_SKINIDX" val="3"/>
  <p:tag name="TABLE_COLORIDX" val="c"/>
</p:tagLst>
</file>

<file path=ppt/tags/tag63.xml><?xml version="1.0" encoding="utf-8"?>
<p:tagLst xmlns:p="http://schemas.openxmlformats.org/presentationml/2006/main">
  <p:tag name="KSO_WM_UNIT_TABLE_BEAUTIFY" val="smartTable{49c5f855-e019-4ffc-ad29-e51a60cdc29a}"/>
  <p:tag name="TABLE_SKINIDX" val="3"/>
  <p:tag name="TABLE_COLORIDX" val="c"/>
</p:tagLst>
</file>

<file path=ppt/tags/tag64.xml><?xml version="1.0" encoding="utf-8"?>
<p:tagLst xmlns:p="http://schemas.openxmlformats.org/presentationml/2006/main">
  <p:tag name="KSO_WM_UNIT_TABLE_BEAUTIFY" val="smartTable{476a4f7c-94a6-4a62-8a16-014b6c9500fa}"/>
  <p:tag name="TABLE_SKINIDX" val="3"/>
  <p:tag name="TABLE_COLORIDX" val="c"/>
</p:tagLst>
</file>

<file path=ppt/tags/tag65.xml><?xml version="1.0" encoding="utf-8"?>
<p:tagLst xmlns:p="http://schemas.openxmlformats.org/presentationml/2006/main">
  <p:tag name="KSO_WM_UNIT_TABLE_BEAUTIFY" val="smartTable{8e7a74f2-7fbc-4c52-ab3a-c7bf171e733f}"/>
  <p:tag name="TABLE_SKINIDX" val="3"/>
  <p:tag name="TABLE_COLORIDX" val="c"/>
</p:tagLst>
</file>

<file path=ppt/tags/tag66.xml><?xml version="1.0" encoding="utf-8"?>
<p:tagLst xmlns:p="http://schemas.openxmlformats.org/presentationml/2006/main">
  <p:tag name="KSO_WM_UNIT_TABLE_BEAUTIFY" val="smartTable{42aa792b-68ff-4117-8ceb-a2c75df8f616}"/>
  <p:tag name="TABLE_SKINIDX" val="3"/>
  <p:tag name="TABLE_COLORIDX" val="c"/>
</p:tagLst>
</file>

<file path=ppt/tags/tag67.xml><?xml version="1.0" encoding="utf-8"?>
<p:tagLst xmlns:p="http://schemas.openxmlformats.org/presentationml/2006/main">
  <p:tag name="KSO_WM_UNIT_TABLE_BEAUTIFY" val="smartTable{bd2358d6-dbf9-402a-9cc7-6173448c7333}"/>
  <p:tag name="TABLE_SKINIDX" val="3"/>
  <p:tag name="TABLE_COLORIDX" val="c"/>
</p:tagLst>
</file>

<file path=ppt/tags/tag68.xml><?xml version="1.0" encoding="utf-8"?>
<p:tagLst xmlns:p="http://schemas.openxmlformats.org/presentationml/2006/main">
  <p:tag name="KSO_WM_UNIT_TABLE_BEAUTIFY" val="smartTable{2e2c6107-8068-446b-8f2b-015b8c085460}"/>
  <p:tag name="TABLE_SKINIDX" val="3"/>
  <p:tag name="TABLE_COLORIDX" val="c"/>
</p:tagLst>
</file>

<file path=ppt/tags/tag69.xml><?xml version="1.0" encoding="utf-8"?>
<p:tagLst xmlns:p="http://schemas.openxmlformats.org/presentationml/2006/main">
  <p:tag name="KSO_WM_UNIT_TABLE_BEAUTIFY" val="smartTable{a970bc20-4b15-45dd-a3da-32e039dfd266}"/>
  <p:tag name="TABLE_SKINIDX" val="3"/>
  <p:tag name="TABLE_COLORIDX" val="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"/>
  <p:tag name="KSO_WM_UNIT_PRESET_TEXT" val="感谢观看"/>
</p:tagLst>
</file>

<file path=ppt/tags/tag7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commondata" val="eyJoZGlkIjoiNDY1MmY4MTY3YzFkZTg4NGM1MWI4N2I1NTA1MWI4MW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098" g="7450" b="7450">
        <a:alpha val="100000"/>
      </a:scrgbClr>
    </a:dk2>
    <a:lt2>
      <a:scrgbClr r="100000" g="100000" b="100000">
        <a:alpha val="100000"/>
      </a:scrgbClr>
    </a:lt2>
    <a:accent1>
      <a:scrgbClr r="50196" g="84313" b="57647">
        <a:alpha val="100000"/>
      </a:scrgbClr>
    </a:accent1>
    <a:accent2>
      <a:scrgbClr r="62745" g="77647" b="47058">
        <a:alpha val="100000"/>
      </a:scrgbClr>
    </a:accent2>
    <a:accent3>
      <a:scrgbClr r="74509" g="73725" b="43137">
        <a:alpha val="100000"/>
      </a:scrgbClr>
    </a:accent3>
    <a:accent4>
      <a:scrgbClr r="80784" g="67843" b="42745">
        <a:alpha val="100000"/>
      </a:scrgbClr>
    </a:accent4>
    <a:accent5>
      <a:scrgbClr r="84705" g="61960" b="44705">
        <a:alpha val="100000"/>
      </a:scrgbClr>
    </a:accent5>
    <a:accent6>
      <a:scrgbClr r="84313" g="57647" b="50196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8616</Words>
  <Application>WPS 演示</Application>
  <PresentationFormat>自定义</PresentationFormat>
  <Paragraphs>1870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Wingdings</vt:lpstr>
      <vt:lpstr>造字工房尚黑 G0v1 粗体</vt:lpstr>
      <vt:lpstr>方正粗宋简体</vt:lpstr>
      <vt:lpstr>微软雅黑</vt:lpstr>
      <vt:lpstr>Impact MT Std</vt:lpstr>
      <vt:lpstr>Arial Unicode MS</vt:lpstr>
      <vt:lpstr>方正兰亭黑_GBK</vt:lpstr>
      <vt:lpstr>黑体</vt:lpstr>
      <vt:lpstr>Lato Light</vt:lpstr>
      <vt:lpstr>ksdb</vt:lpstr>
      <vt:lpstr>Calibri</vt:lpstr>
      <vt:lpstr>Arial Unicode MS</vt:lpstr>
      <vt:lpstr>AvantGarde Md BT</vt:lpstr>
      <vt:lpstr>楷体</vt:lpstr>
      <vt:lpstr>汉仪旗黑-85S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little fairy</cp:lastModifiedBy>
  <cp:revision>4</cp:revision>
  <dcterms:created xsi:type="dcterms:W3CDTF">2020-11-02T11:51:00Z</dcterms:created>
  <dcterms:modified xsi:type="dcterms:W3CDTF">2023-11-27T05:48:35Z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D72BB786A20047F78973D2659E390F84_13</vt:lpwstr>
  </property>
</Properties>
</file>