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5" r:id="rId4"/>
  </p:sldMasterIdLst>
  <p:notesMasterIdLst>
    <p:notesMasterId r:id="rId6"/>
  </p:notesMasterIdLst>
  <p:sldIdLst>
    <p:sldId id="333" r:id="rId5"/>
    <p:sldId id="935" r:id="rId7"/>
    <p:sldId id="292" r:id="rId8"/>
    <p:sldId id="444" r:id="rId9"/>
    <p:sldId id="295" r:id="rId10"/>
    <p:sldId id="267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639" r:id="rId23"/>
    <p:sldId id="456" r:id="rId24"/>
    <p:sldId id="457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638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727" r:id="rId42"/>
    <p:sldId id="728" r:id="rId43"/>
    <p:sldId id="729" r:id="rId44"/>
    <p:sldId id="730" r:id="rId45"/>
    <p:sldId id="731" r:id="rId46"/>
    <p:sldId id="732" r:id="rId47"/>
    <p:sldId id="733" r:id="rId48"/>
    <p:sldId id="735" r:id="rId49"/>
    <p:sldId id="736" r:id="rId50"/>
    <p:sldId id="737" r:id="rId51"/>
    <p:sldId id="734" r:id="rId52"/>
    <p:sldId id="738" r:id="rId53"/>
    <p:sldId id="739" r:id="rId54"/>
    <p:sldId id="740" r:id="rId55"/>
    <p:sldId id="741" r:id="rId56"/>
    <p:sldId id="742" r:id="rId57"/>
    <p:sldId id="799" r:id="rId58"/>
    <p:sldId id="800" r:id="rId59"/>
    <p:sldId id="801" r:id="rId60"/>
    <p:sldId id="802" r:id="rId61"/>
    <p:sldId id="803" r:id="rId62"/>
    <p:sldId id="804" r:id="rId63"/>
    <p:sldId id="805" r:id="rId64"/>
    <p:sldId id="806" r:id="rId65"/>
    <p:sldId id="807" r:id="rId66"/>
    <p:sldId id="808" r:id="rId67"/>
    <p:sldId id="809" r:id="rId68"/>
    <p:sldId id="810" r:id="rId69"/>
    <p:sldId id="852" r:id="rId70"/>
    <p:sldId id="853" r:id="rId71"/>
    <p:sldId id="854" r:id="rId72"/>
    <p:sldId id="855" r:id="rId73"/>
    <p:sldId id="856" r:id="rId74"/>
    <p:sldId id="859" r:id="rId75"/>
    <p:sldId id="860" r:id="rId76"/>
    <p:sldId id="861" r:id="rId77"/>
    <p:sldId id="862" r:id="rId78"/>
    <p:sldId id="863" r:id="rId79"/>
    <p:sldId id="936" r:id="rId80"/>
  </p:sldIdLst>
  <p:sldSz cx="9144000" cy="5143500" type="screen16x9"/>
  <p:notesSz cx="6858000" cy="9144000"/>
  <p:custDataLst>
    <p:tags r:id="rId8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B4C"/>
    <a:srgbClr val="B77792"/>
    <a:srgbClr val="915D9F"/>
    <a:srgbClr val="A16599"/>
    <a:srgbClr val="456BB4"/>
    <a:srgbClr val="015FAF"/>
    <a:srgbClr val="205381"/>
    <a:srgbClr val="FFFFFF"/>
    <a:srgbClr val="FFC56C"/>
    <a:srgbClr val="FF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4" autoAdjust="0"/>
    <p:restoredTop sz="94988" autoAdjust="0"/>
  </p:normalViewPr>
  <p:slideViewPr>
    <p:cSldViewPr snapToGrid="0" showGuides="1">
      <p:cViewPr varScale="1">
        <p:scale>
          <a:sx n="141" d="100"/>
          <a:sy n="141" d="100"/>
        </p:scale>
        <p:origin x="36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5" Type="http://schemas.openxmlformats.org/officeDocument/2006/relationships/tags" Target="tags/tag31.xml"/><Relationship Id="rId84" Type="http://schemas.openxmlformats.org/officeDocument/2006/relationships/commentAuthors" Target="commentAuthors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slide" Target="slides/slide75.xml"/><Relationship Id="rId8" Type="http://schemas.openxmlformats.org/officeDocument/2006/relationships/slide" Target="slides/slide3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2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1020-DED3-4C3E-9FAD-4BC43B367B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C3E1-71E7-408F-9C24-6F1687104B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EC5DD-2C2E-4DC7-B8E1-B2DA8D4E2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C121-02EB-4531-B536-1449C27415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F46-C9AF-4B3D-9CB7-152F7A7C37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FA37-7BD1-4C1E-B418-2A5338BE213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flipH="1">
            <a:off x="0" y="55245"/>
            <a:ext cx="9144000" cy="581025"/>
            <a:chOff x="0" y="-580956"/>
            <a:chExt cx="12192000" cy="5527522"/>
          </a:xfrm>
        </p:grpSpPr>
        <p:sp>
          <p:nvSpPr>
            <p:cNvPr id="8" name="矩形 7"/>
            <p:cNvSpPr/>
            <p:nvPr/>
          </p:nvSpPr>
          <p:spPr>
            <a:xfrm>
              <a:off x="0" y="3886200"/>
              <a:ext cx="12192000" cy="1027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>
              <a:off x="11672147" y="-580956"/>
              <a:ext cx="519853" cy="5527522"/>
            </a:xfrm>
            <a:custGeom>
              <a:avLst/>
              <a:gdLst>
                <a:gd name="connsiteX0" fmla="*/ 0 w 7353300"/>
                <a:gd name="connsiteY0" fmla="*/ 485786 h 5314950"/>
                <a:gd name="connsiteX1" fmla="*/ 485786 w 7353300"/>
                <a:gd name="connsiteY1" fmla="*/ 0 h 5314950"/>
                <a:gd name="connsiteX2" fmla="*/ 6867514 w 7353300"/>
                <a:gd name="connsiteY2" fmla="*/ 0 h 5314950"/>
                <a:gd name="connsiteX3" fmla="*/ 7353300 w 7353300"/>
                <a:gd name="connsiteY3" fmla="*/ 485786 h 5314950"/>
                <a:gd name="connsiteX4" fmla="*/ 7353300 w 7353300"/>
                <a:gd name="connsiteY4" fmla="*/ 4829164 h 5314950"/>
                <a:gd name="connsiteX5" fmla="*/ 6867514 w 7353300"/>
                <a:gd name="connsiteY5" fmla="*/ 5314950 h 5314950"/>
                <a:gd name="connsiteX6" fmla="*/ 485786 w 7353300"/>
                <a:gd name="connsiteY6" fmla="*/ 5314950 h 5314950"/>
                <a:gd name="connsiteX7" fmla="*/ 0 w 7353300"/>
                <a:gd name="connsiteY7" fmla="*/ 4829164 h 5314950"/>
                <a:gd name="connsiteX8" fmla="*/ 0 w 7353300"/>
                <a:gd name="connsiteY8" fmla="*/ 485786 h 5314950"/>
                <a:gd name="connsiteX0-1" fmla="*/ 188659 w 7541959"/>
                <a:gd name="connsiteY0-2" fmla="*/ 485786 h 5314950"/>
                <a:gd name="connsiteX1-3" fmla="*/ 674445 w 7541959"/>
                <a:gd name="connsiteY1-4" fmla="*/ 0 h 5314950"/>
                <a:gd name="connsiteX2-5" fmla="*/ 7056173 w 7541959"/>
                <a:gd name="connsiteY2-6" fmla="*/ 0 h 5314950"/>
                <a:gd name="connsiteX3-7" fmla="*/ 7541959 w 7541959"/>
                <a:gd name="connsiteY3-8" fmla="*/ 485786 h 5314950"/>
                <a:gd name="connsiteX4-9" fmla="*/ 7541959 w 7541959"/>
                <a:gd name="connsiteY4-10" fmla="*/ 4829164 h 5314950"/>
                <a:gd name="connsiteX5-11" fmla="*/ 7056173 w 7541959"/>
                <a:gd name="connsiteY5-12" fmla="*/ 5314950 h 5314950"/>
                <a:gd name="connsiteX6-13" fmla="*/ 674445 w 7541959"/>
                <a:gd name="connsiteY6-14" fmla="*/ 5314950 h 5314950"/>
                <a:gd name="connsiteX7-15" fmla="*/ 188659 w 7541959"/>
                <a:gd name="connsiteY7-16" fmla="*/ 485786 h 5314950"/>
                <a:gd name="connsiteX0-17" fmla="*/ 0 w 7353300"/>
                <a:gd name="connsiteY0-18" fmla="*/ 485786 h 5314950"/>
                <a:gd name="connsiteX1-19" fmla="*/ 485786 w 7353300"/>
                <a:gd name="connsiteY1-20" fmla="*/ 0 h 5314950"/>
                <a:gd name="connsiteX2-21" fmla="*/ 6867514 w 7353300"/>
                <a:gd name="connsiteY2-22" fmla="*/ 0 h 5314950"/>
                <a:gd name="connsiteX3-23" fmla="*/ 7353300 w 7353300"/>
                <a:gd name="connsiteY3-24" fmla="*/ 485786 h 5314950"/>
                <a:gd name="connsiteX4-25" fmla="*/ 7353300 w 7353300"/>
                <a:gd name="connsiteY4-26" fmla="*/ 4829164 h 5314950"/>
                <a:gd name="connsiteX5-27" fmla="*/ 6867514 w 7353300"/>
                <a:gd name="connsiteY5-28" fmla="*/ 5314950 h 5314950"/>
                <a:gd name="connsiteX6-29" fmla="*/ 485786 w 7353300"/>
                <a:gd name="connsiteY6-30" fmla="*/ 5314950 h 5314950"/>
                <a:gd name="connsiteX7-31" fmla="*/ 0 w 7353300"/>
                <a:gd name="connsiteY7-32" fmla="*/ 485786 h 5314950"/>
                <a:gd name="connsiteX0-33" fmla="*/ 1123939 w 8477239"/>
                <a:gd name="connsiteY0-34" fmla="*/ 485786 h 5324475"/>
                <a:gd name="connsiteX1-35" fmla="*/ 1609725 w 8477239"/>
                <a:gd name="connsiteY1-36" fmla="*/ 0 h 5324475"/>
                <a:gd name="connsiteX2-37" fmla="*/ 7991453 w 8477239"/>
                <a:gd name="connsiteY2-38" fmla="*/ 0 h 5324475"/>
                <a:gd name="connsiteX3-39" fmla="*/ 8477239 w 8477239"/>
                <a:gd name="connsiteY3-40" fmla="*/ 485786 h 5324475"/>
                <a:gd name="connsiteX4-41" fmla="*/ 8477239 w 8477239"/>
                <a:gd name="connsiteY4-42" fmla="*/ 4829164 h 5324475"/>
                <a:gd name="connsiteX5-43" fmla="*/ 7991453 w 8477239"/>
                <a:gd name="connsiteY5-44" fmla="*/ 5314950 h 5324475"/>
                <a:gd name="connsiteX6-45" fmla="*/ 0 w 8477239"/>
                <a:gd name="connsiteY6-46" fmla="*/ 5324475 h 5324475"/>
                <a:gd name="connsiteX7-47" fmla="*/ 1123939 w 8477239"/>
                <a:gd name="connsiteY7-48" fmla="*/ 485786 h 5324475"/>
                <a:gd name="connsiteX0-49" fmla="*/ 1438264 w 8791564"/>
                <a:gd name="connsiteY0-50" fmla="*/ 485786 h 5314950"/>
                <a:gd name="connsiteX1-51" fmla="*/ 1924050 w 8791564"/>
                <a:gd name="connsiteY1-52" fmla="*/ 0 h 5314950"/>
                <a:gd name="connsiteX2-53" fmla="*/ 8305778 w 8791564"/>
                <a:gd name="connsiteY2-54" fmla="*/ 0 h 5314950"/>
                <a:gd name="connsiteX3-55" fmla="*/ 8791564 w 8791564"/>
                <a:gd name="connsiteY3-56" fmla="*/ 485786 h 5314950"/>
                <a:gd name="connsiteX4-57" fmla="*/ 8791564 w 8791564"/>
                <a:gd name="connsiteY4-58" fmla="*/ 4829164 h 5314950"/>
                <a:gd name="connsiteX5-59" fmla="*/ 8305778 w 8791564"/>
                <a:gd name="connsiteY5-60" fmla="*/ 5314950 h 5314950"/>
                <a:gd name="connsiteX6-61" fmla="*/ 0 w 8791564"/>
                <a:gd name="connsiteY6-62" fmla="*/ 5305425 h 5314950"/>
                <a:gd name="connsiteX7-63" fmla="*/ 1438264 w 8791564"/>
                <a:gd name="connsiteY7-64" fmla="*/ 485786 h 5314950"/>
                <a:gd name="connsiteX0-65" fmla="*/ 1438264 w 8791564"/>
                <a:gd name="connsiteY0-66" fmla="*/ 485786 h 5314950"/>
                <a:gd name="connsiteX1-67" fmla="*/ 1924050 w 8791564"/>
                <a:gd name="connsiteY1-68" fmla="*/ 0 h 5314950"/>
                <a:gd name="connsiteX2-69" fmla="*/ 8305778 w 8791564"/>
                <a:gd name="connsiteY2-70" fmla="*/ 0 h 5314950"/>
                <a:gd name="connsiteX3-71" fmla="*/ 8791564 w 8791564"/>
                <a:gd name="connsiteY3-72" fmla="*/ 485786 h 5314950"/>
                <a:gd name="connsiteX4-73" fmla="*/ 8305778 w 8791564"/>
                <a:gd name="connsiteY4-74" fmla="*/ 5314950 h 5314950"/>
                <a:gd name="connsiteX5-75" fmla="*/ 0 w 8791564"/>
                <a:gd name="connsiteY5-76" fmla="*/ 5305425 h 5314950"/>
                <a:gd name="connsiteX6-77" fmla="*/ 1438264 w 8791564"/>
                <a:gd name="connsiteY6-78" fmla="*/ 485786 h 5314950"/>
                <a:gd name="connsiteX0-79" fmla="*/ 1438264 w 8791564"/>
                <a:gd name="connsiteY0-80" fmla="*/ 485786 h 5305425"/>
                <a:gd name="connsiteX1-81" fmla="*/ 1924050 w 8791564"/>
                <a:gd name="connsiteY1-82" fmla="*/ 0 h 5305425"/>
                <a:gd name="connsiteX2-83" fmla="*/ 8305778 w 8791564"/>
                <a:gd name="connsiteY2-84" fmla="*/ 0 h 5305425"/>
                <a:gd name="connsiteX3-85" fmla="*/ 8791564 w 8791564"/>
                <a:gd name="connsiteY3-86" fmla="*/ 485786 h 5305425"/>
                <a:gd name="connsiteX4-87" fmla="*/ 8791553 w 8791564"/>
                <a:gd name="connsiteY4-88" fmla="*/ 5286375 h 5305425"/>
                <a:gd name="connsiteX5-89" fmla="*/ 0 w 8791564"/>
                <a:gd name="connsiteY5-90" fmla="*/ 5305425 h 5305425"/>
                <a:gd name="connsiteX6-91" fmla="*/ 1438264 w 8791564"/>
                <a:gd name="connsiteY6-92" fmla="*/ 485786 h 5305425"/>
                <a:gd name="connsiteX0-93" fmla="*/ 1438264 w 9548784"/>
                <a:gd name="connsiteY0-94" fmla="*/ 485786 h 5305425"/>
                <a:gd name="connsiteX1-95" fmla="*/ 1924050 w 9548784"/>
                <a:gd name="connsiteY1-96" fmla="*/ 0 h 5305425"/>
                <a:gd name="connsiteX2-97" fmla="*/ 8305778 w 9548784"/>
                <a:gd name="connsiteY2-98" fmla="*/ 0 h 5305425"/>
                <a:gd name="connsiteX3-99" fmla="*/ 8791553 w 9548784"/>
                <a:gd name="connsiteY3-100" fmla="*/ 5286375 h 5305425"/>
                <a:gd name="connsiteX4-101" fmla="*/ 0 w 9548784"/>
                <a:gd name="connsiteY4-102" fmla="*/ 5305425 h 5305425"/>
                <a:gd name="connsiteX5-103" fmla="*/ 1438264 w 9548784"/>
                <a:gd name="connsiteY5-104" fmla="*/ 485786 h 5305425"/>
                <a:gd name="connsiteX0-105" fmla="*/ 1438264 w 8791553"/>
                <a:gd name="connsiteY0-106" fmla="*/ 485786 h 5305425"/>
                <a:gd name="connsiteX1-107" fmla="*/ 1924050 w 8791553"/>
                <a:gd name="connsiteY1-108" fmla="*/ 0 h 5305425"/>
                <a:gd name="connsiteX2-109" fmla="*/ 8305778 w 8791553"/>
                <a:gd name="connsiteY2-110" fmla="*/ 0 h 5305425"/>
                <a:gd name="connsiteX3-111" fmla="*/ 8791553 w 8791553"/>
                <a:gd name="connsiteY3-112" fmla="*/ 5286375 h 5305425"/>
                <a:gd name="connsiteX4-113" fmla="*/ 0 w 8791553"/>
                <a:gd name="connsiteY4-114" fmla="*/ 5305425 h 5305425"/>
                <a:gd name="connsiteX5-115" fmla="*/ 1438264 w 8791553"/>
                <a:gd name="connsiteY5-116" fmla="*/ 485786 h 5305425"/>
                <a:gd name="connsiteX0-117" fmla="*/ 1438264 w 8801078"/>
                <a:gd name="connsiteY0-118" fmla="*/ 485786 h 5305425"/>
                <a:gd name="connsiteX1-119" fmla="*/ 1924050 w 8801078"/>
                <a:gd name="connsiteY1-120" fmla="*/ 0 h 5305425"/>
                <a:gd name="connsiteX2-121" fmla="*/ 8801078 w 8801078"/>
                <a:gd name="connsiteY2-122" fmla="*/ 19050 h 5305425"/>
                <a:gd name="connsiteX3-123" fmla="*/ 8791553 w 8801078"/>
                <a:gd name="connsiteY3-124" fmla="*/ 5286375 h 5305425"/>
                <a:gd name="connsiteX4-125" fmla="*/ 0 w 8801078"/>
                <a:gd name="connsiteY4-126" fmla="*/ 5305425 h 5305425"/>
                <a:gd name="connsiteX5-127" fmla="*/ 1438264 w 8801078"/>
                <a:gd name="connsiteY5-128" fmla="*/ 485786 h 5305425"/>
                <a:gd name="connsiteX0-129" fmla="*/ 1438264 w 8791553"/>
                <a:gd name="connsiteY0-130" fmla="*/ 485786 h 5305425"/>
                <a:gd name="connsiteX1-131" fmla="*/ 1924050 w 8791553"/>
                <a:gd name="connsiteY1-132" fmla="*/ 0 h 5305425"/>
                <a:gd name="connsiteX2-133" fmla="*/ 8791553 w 8791553"/>
                <a:gd name="connsiteY2-134" fmla="*/ 19050 h 5305425"/>
                <a:gd name="connsiteX3-135" fmla="*/ 8791553 w 8791553"/>
                <a:gd name="connsiteY3-136" fmla="*/ 5286375 h 5305425"/>
                <a:gd name="connsiteX4-137" fmla="*/ 0 w 8791553"/>
                <a:gd name="connsiteY4-138" fmla="*/ 5305425 h 5305425"/>
                <a:gd name="connsiteX5-139" fmla="*/ 1438264 w 8791553"/>
                <a:gd name="connsiteY5-140" fmla="*/ 485786 h 5305425"/>
                <a:gd name="connsiteX0-141" fmla="*/ 1419214 w 8791553"/>
                <a:gd name="connsiteY0-142" fmla="*/ 485786 h 5305425"/>
                <a:gd name="connsiteX1-143" fmla="*/ 1924050 w 8791553"/>
                <a:gd name="connsiteY1-144" fmla="*/ 0 h 5305425"/>
                <a:gd name="connsiteX2-145" fmla="*/ 8791553 w 8791553"/>
                <a:gd name="connsiteY2-146" fmla="*/ 19050 h 5305425"/>
                <a:gd name="connsiteX3-147" fmla="*/ 8791553 w 8791553"/>
                <a:gd name="connsiteY3-148" fmla="*/ 5286375 h 5305425"/>
                <a:gd name="connsiteX4-149" fmla="*/ 0 w 8791553"/>
                <a:gd name="connsiteY4-150" fmla="*/ 5305425 h 5305425"/>
                <a:gd name="connsiteX5-151" fmla="*/ 1419214 w 8791553"/>
                <a:gd name="connsiteY5-152" fmla="*/ 485786 h 5305425"/>
                <a:gd name="connsiteX0-153" fmla="*/ 1419214 w 8791553"/>
                <a:gd name="connsiteY0-154" fmla="*/ 485786 h 5305425"/>
                <a:gd name="connsiteX1-155" fmla="*/ 1924050 w 8791553"/>
                <a:gd name="connsiteY1-156" fmla="*/ 0 h 5305425"/>
                <a:gd name="connsiteX2-157" fmla="*/ 8791553 w 8791553"/>
                <a:gd name="connsiteY2-158" fmla="*/ 19050 h 5305425"/>
                <a:gd name="connsiteX3-159" fmla="*/ 8791553 w 8791553"/>
                <a:gd name="connsiteY3-160" fmla="*/ 5286375 h 5305425"/>
                <a:gd name="connsiteX4-161" fmla="*/ 0 w 8791553"/>
                <a:gd name="connsiteY4-162" fmla="*/ 5305425 h 5305425"/>
                <a:gd name="connsiteX5-163" fmla="*/ 1419214 w 8791553"/>
                <a:gd name="connsiteY5-164" fmla="*/ 485786 h 5305425"/>
                <a:gd name="connsiteX0-165" fmla="*/ 266689 w 7639028"/>
                <a:gd name="connsiteY0-166" fmla="*/ 485786 h 5305425"/>
                <a:gd name="connsiteX1-167" fmla="*/ 771525 w 7639028"/>
                <a:gd name="connsiteY1-168" fmla="*/ 0 h 5305425"/>
                <a:gd name="connsiteX2-169" fmla="*/ 7639028 w 7639028"/>
                <a:gd name="connsiteY2-170" fmla="*/ 19050 h 5305425"/>
                <a:gd name="connsiteX3-171" fmla="*/ 7639028 w 7639028"/>
                <a:gd name="connsiteY3-172" fmla="*/ 5286375 h 5305425"/>
                <a:gd name="connsiteX4-173" fmla="*/ 0 w 7639028"/>
                <a:gd name="connsiteY4-174" fmla="*/ 5305425 h 5305425"/>
                <a:gd name="connsiteX5-175" fmla="*/ 266689 w 7639028"/>
                <a:gd name="connsiteY5-176" fmla="*/ 485786 h 5305425"/>
                <a:gd name="connsiteX0-177" fmla="*/ 266689 w 7639028"/>
                <a:gd name="connsiteY0-178" fmla="*/ 522797 h 5342436"/>
                <a:gd name="connsiteX1-179" fmla="*/ 623887 w 7639028"/>
                <a:gd name="connsiteY1-180" fmla="*/ 0 h 5342436"/>
                <a:gd name="connsiteX2-181" fmla="*/ 7639028 w 7639028"/>
                <a:gd name="connsiteY2-182" fmla="*/ 56061 h 5342436"/>
                <a:gd name="connsiteX3-183" fmla="*/ 7639028 w 7639028"/>
                <a:gd name="connsiteY3-184" fmla="*/ 5323386 h 5342436"/>
                <a:gd name="connsiteX4-185" fmla="*/ 0 w 7639028"/>
                <a:gd name="connsiteY4-186" fmla="*/ 5342436 h 5342436"/>
                <a:gd name="connsiteX5-187" fmla="*/ 266689 w 7639028"/>
                <a:gd name="connsiteY5-188" fmla="*/ 522797 h 5342436"/>
                <a:gd name="connsiteX0-189" fmla="*/ 266689 w 7639028"/>
                <a:gd name="connsiteY0-190" fmla="*/ 595529 h 5415168"/>
                <a:gd name="connsiteX1-191" fmla="*/ 623887 w 7639028"/>
                <a:gd name="connsiteY1-192" fmla="*/ 72732 h 5415168"/>
                <a:gd name="connsiteX2-193" fmla="*/ 7639028 w 7639028"/>
                <a:gd name="connsiteY2-194" fmla="*/ 128793 h 5415168"/>
                <a:gd name="connsiteX3-195" fmla="*/ 7639028 w 7639028"/>
                <a:gd name="connsiteY3-196" fmla="*/ 5396118 h 5415168"/>
                <a:gd name="connsiteX4-197" fmla="*/ 0 w 7639028"/>
                <a:gd name="connsiteY4-198" fmla="*/ 5415168 h 5415168"/>
                <a:gd name="connsiteX5-199" fmla="*/ 266689 w 7639028"/>
                <a:gd name="connsiteY5-200" fmla="*/ 595529 h 5415168"/>
                <a:gd name="connsiteX0-201" fmla="*/ 183346 w 7555685"/>
                <a:gd name="connsiteY0-202" fmla="*/ 595529 h 5415168"/>
                <a:gd name="connsiteX1-203" fmla="*/ 540544 w 7555685"/>
                <a:gd name="connsiteY1-204" fmla="*/ 72732 h 5415168"/>
                <a:gd name="connsiteX2-205" fmla="*/ 7555685 w 7555685"/>
                <a:gd name="connsiteY2-206" fmla="*/ 128793 h 5415168"/>
                <a:gd name="connsiteX3-207" fmla="*/ 7555685 w 7555685"/>
                <a:gd name="connsiteY3-208" fmla="*/ 5396118 h 5415168"/>
                <a:gd name="connsiteX4-209" fmla="*/ 0 w 7555685"/>
                <a:gd name="connsiteY4-210" fmla="*/ 5415168 h 5415168"/>
                <a:gd name="connsiteX5-211" fmla="*/ 183346 w 7555685"/>
                <a:gd name="connsiteY5-212" fmla="*/ 595529 h 5415168"/>
                <a:gd name="connsiteX0-213" fmla="*/ 183346 w 7555685"/>
                <a:gd name="connsiteY0-214" fmla="*/ 765661 h 5585300"/>
                <a:gd name="connsiteX1-215" fmla="*/ 554831 w 7555685"/>
                <a:gd name="connsiteY1-216" fmla="*/ 57778 h 5585300"/>
                <a:gd name="connsiteX2-217" fmla="*/ 7555685 w 7555685"/>
                <a:gd name="connsiteY2-218" fmla="*/ 298925 h 5585300"/>
                <a:gd name="connsiteX3-219" fmla="*/ 7555685 w 7555685"/>
                <a:gd name="connsiteY3-220" fmla="*/ 5566250 h 5585300"/>
                <a:gd name="connsiteX4-221" fmla="*/ 0 w 7555685"/>
                <a:gd name="connsiteY4-222" fmla="*/ 5585300 h 5585300"/>
                <a:gd name="connsiteX5-223" fmla="*/ 183346 w 7555685"/>
                <a:gd name="connsiteY5-224" fmla="*/ 765661 h 5585300"/>
                <a:gd name="connsiteX0-225" fmla="*/ 183346 w 7555685"/>
                <a:gd name="connsiteY0-226" fmla="*/ 707883 h 5527522"/>
                <a:gd name="connsiteX1-227" fmla="*/ 554831 w 7555685"/>
                <a:gd name="connsiteY1-228" fmla="*/ 0 h 5527522"/>
                <a:gd name="connsiteX2-229" fmla="*/ 7555685 w 7555685"/>
                <a:gd name="connsiteY2-230" fmla="*/ 241147 h 5527522"/>
                <a:gd name="connsiteX3-231" fmla="*/ 7555685 w 7555685"/>
                <a:gd name="connsiteY3-232" fmla="*/ 5508472 h 5527522"/>
                <a:gd name="connsiteX4-233" fmla="*/ 0 w 7555685"/>
                <a:gd name="connsiteY4-234" fmla="*/ 5527522 h 5527522"/>
                <a:gd name="connsiteX5-235" fmla="*/ 183346 w 7555685"/>
                <a:gd name="connsiteY5-236" fmla="*/ 707883 h 5527522"/>
                <a:gd name="connsiteX0-237" fmla="*/ 185727 w 7555685"/>
                <a:gd name="connsiteY0-238" fmla="*/ 781907 h 5527522"/>
                <a:gd name="connsiteX1-239" fmla="*/ 554831 w 7555685"/>
                <a:gd name="connsiteY1-240" fmla="*/ 0 h 5527522"/>
                <a:gd name="connsiteX2-241" fmla="*/ 7555685 w 7555685"/>
                <a:gd name="connsiteY2-242" fmla="*/ 241147 h 5527522"/>
                <a:gd name="connsiteX3-243" fmla="*/ 7555685 w 7555685"/>
                <a:gd name="connsiteY3-244" fmla="*/ 5508472 h 5527522"/>
                <a:gd name="connsiteX4-245" fmla="*/ 0 w 7555685"/>
                <a:gd name="connsiteY4-246" fmla="*/ 5527522 h 5527522"/>
                <a:gd name="connsiteX5-247" fmla="*/ 185727 w 7555685"/>
                <a:gd name="connsiteY5-248" fmla="*/ 781907 h 5527522"/>
                <a:gd name="connsiteX0-249" fmla="*/ 185727 w 7555685"/>
                <a:gd name="connsiteY0-250" fmla="*/ 781907 h 5527522"/>
                <a:gd name="connsiteX1-251" fmla="*/ 554831 w 7555685"/>
                <a:gd name="connsiteY1-252" fmla="*/ 0 h 5527522"/>
                <a:gd name="connsiteX2-253" fmla="*/ 7555685 w 7555685"/>
                <a:gd name="connsiteY2-254" fmla="*/ 241147 h 5527522"/>
                <a:gd name="connsiteX3-255" fmla="*/ 7555685 w 7555685"/>
                <a:gd name="connsiteY3-256" fmla="*/ 5508472 h 5527522"/>
                <a:gd name="connsiteX4-257" fmla="*/ 0 w 7555685"/>
                <a:gd name="connsiteY4-258" fmla="*/ 5527522 h 5527522"/>
                <a:gd name="connsiteX5-259" fmla="*/ 185727 w 7555685"/>
                <a:gd name="connsiteY5-260" fmla="*/ 781907 h 5527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55685" h="5527522">
                  <a:moveTo>
                    <a:pt x="185727" y="781907"/>
                  </a:moveTo>
                  <a:cubicBezTo>
                    <a:pt x="226208" y="161443"/>
                    <a:pt x="219863" y="0"/>
                    <a:pt x="554831" y="0"/>
                  </a:cubicBezTo>
                  <a:lnTo>
                    <a:pt x="7555685" y="241147"/>
                  </a:lnTo>
                  <a:lnTo>
                    <a:pt x="7555685" y="5508472"/>
                  </a:lnTo>
                  <a:lnTo>
                    <a:pt x="0" y="5527522"/>
                  </a:lnTo>
                  <a:lnTo>
                    <a:pt x="185727" y="781907"/>
                  </a:lnTo>
                  <a:close/>
                </a:path>
              </a:pathLst>
            </a:custGeom>
            <a:solidFill>
              <a:srgbClr val="011B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F46-C9AF-4B3D-9CB7-152F7A7C37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FA37-7BD1-4C1E-B418-2A5338BE213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flipH="1">
            <a:off x="0" y="55245"/>
            <a:ext cx="9144000" cy="581025"/>
            <a:chOff x="0" y="-580956"/>
            <a:chExt cx="12192000" cy="5527522"/>
          </a:xfrm>
        </p:grpSpPr>
        <p:sp>
          <p:nvSpPr>
            <p:cNvPr id="8" name="矩形 7"/>
            <p:cNvSpPr/>
            <p:nvPr/>
          </p:nvSpPr>
          <p:spPr>
            <a:xfrm>
              <a:off x="0" y="3886200"/>
              <a:ext cx="12192000" cy="10274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>
              <a:off x="11672147" y="-580956"/>
              <a:ext cx="519853" cy="5527522"/>
            </a:xfrm>
            <a:custGeom>
              <a:avLst/>
              <a:gdLst>
                <a:gd name="connsiteX0" fmla="*/ 0 w 7353300"/>
                <a:gd name="connsiteY0" fmla="*/ 485786 h 5314950"/>
                <a:gd name="connsiteX1" fmla="*/ 485786 w 7353300"/>
                <a:gd name="connsiteY1" fmla="*/ 0 h 5314950"/>
                <a:gd name="connsiteX2" fmla="*/ 6867514 w 7353300"/>
                <a:gd name="connsiteY2" fmla="*/ 0 h 5314950"/>
                <a:gd name="connsiteX3" fmla="*/ 7353300 w 7353300"/>
                <a:gd name="connsiteY3" fmla="*/ 485786 h 5314950"/>
                <a:gd name="connsiteX4" fmla="*/ 7353300 w 7353300"/>
                <a:gd name="connsiteY4" fmla="*/ 4829164 h 5314950"/>
                <a:gd name="connsiteX5" fmla="*/ 6867514 w 7353300"/>
                <a:gd name="connsiteY5" fmla="*/ 5314950 h 5314950"/>
                <a:gd name="connsiteX6" fmla="*/ 485786 w 7353300"/>
                <a:gd name="connsiteY6" fmla="*/ 5314950 h 5314950"/>
                <a:gd name="connsiteX7" fmla="*/ 0 w 7353300"/>
                <a:gd name="connsiteY7" fmla="*/ 4829164 h 5314950"/>
                <a:gd name="connsiteX8" fmla="*/ 0 w 7353300"/>
                <a:gd name="connsiteY8" fmla="*/ 485786 h 5314950"/>
                <a:gd name="connsiteX0-1" fmla="*/ 188659 w 7541959"/>
                <a:gd name="connsiteY0-2" fmla="*/ 485786 h 5314950"/>
                <a:gd name="connsiteX1-3" fmla="*/ 674445 w 7541959"/>
                <a:gd name="connsiteY1-4" fmla="*/ 0 h 5314950"/>
                <a:gd name="connsiteX2-5" fmla="*/ 7056173 w 7541959"/>
                <a:gd name="connsiteY2-6" fmla="*/ 0 h 5314950"/>
                <a:gd name="connsiteX3-7" fmla="*/ 7541959 w 7541959"/>
                <a:gd name="connsiteY3-8" fmla="*/ 485786 h 5314950"/>
                <a:gd name="connsiteX4-9" fmla="*/ 7541959 w 7541959"/>
                <a:gd name="connsiteY4-10" fmla="*/ 4829164 h 5314950"/>
                <a:gd name="connsiteX5-11" fmla="*/ 7056173 w 7541959"/>
                <a:gd name="connsiteY5-12" fmla="*/ 5314950 h 5314950"/>
                <a:gd name="connsiteX6-13" fmla="*/ 674445 w 7541959"/>
                <a:gd name="connsiteY6-14" fmla="*/ 5314950 h 5314950"/>
                <a:gd name="connsiteX7-15" fmla="*/ 188659 w 7541959"/>
                <a:gd name="connsiteY7-16" fmla="*/ 485786 h 5314950"/>
                <a:gd name="connsiteX0-17" fmla="*/ 0 w 7353300"/>
                <a:gd name="connsiteY0-18" fmla="*/ 485786 h 5314950"/>
                <a:gd name="connsiteX1-19" fmla="*/ 485786 w 7353300"/>
                <a:gd name="connsiteY1-20" fmla="*/ 0 h 5314950"/>
                <a:gd name="connsiteX2-21" fmla="*/ 6867514 w 7353300"/>
                <a:gd name="connsiteY2-22" fmla="*/ 0 h 5314950"/>
                <a:gd name="connsiteX3-23" fmla="*/ 7353300 w 7353300"/>
                <a:gd name="connsiteY3-24" fmla="*/ 485786 h 5314950"/>
                <a:gd name="connsiteX4-25" fmla="*/ 7353300 w 7353300"/>
                <a:gd name="connsiteY4-26" fmla="*/ 4829164 h 5314950"/>
                <a:gd name="connsiteX5-27" fmla="*/ 6867514 w 7353300"/>
                <a:gd name="connsiteY5-28" fmla="*/ 5314950 h 5314950"/>
                <a:gd name="connsiteX6-29" fmla="*/ 485786 w 7353300"/>
                <a:gd name="connsiteY6-30" fmla="*/ 5314950 h 5314950"/>
                <a:gd name="connsiteX7-31" fmla="*/ 0 w 7353300"/>
                <a:gd name="connsiteY7-32" fmla="*/ 485786 h 5314950"/>
                <a:gd name="connsiteX0-33" fmla="*/ 1123939 w 8477239"/>
                <a:gd name="connsiteY0-34" fmla="*/ 485786 h 5324475"/>
                <a:gd name="connsiteX1-35" fmla="*/ 1609725 w 8477239"/>
                <a:gd name="connsiteY1-36" fmla="*/ 0 h 5324475"/>
                <a:gd name="connsiteX2-37" fmla="*/ 7991453 w 8477239"/>
                <a:gd name="connsiteY2-38" fmla="*/ 0 h 5324475"/>
                <a:gd name="connsiteX3-39" fmla="*/ 8477239 w 8477239"/>
                <a:gd name="connsiteY3-40" fmla="*/ 485786 h 5324475"/>
                <a:gd name="connsiteX4-41" fmla="*/ 8477239 w 8477239"/>
                <a:gd name="connsiteY4-42" fmla="*/ 4829164 h 5324475"/>
                <a:gd name="connsiteX5-43" fmla="*/ 7991453 w 8477239"/>
                <a:gd name="connsiteY5-44" fmla="*/ 5314950 h 5324475"/>
                <a:gd name="connsiteX6-45" fmla="*/ 0 w 8477239"/>
                <a:gd name="connsiteY6-46" fmla="*/ 5324475 h 5324475"/>
                <a:gd name="connsiteX7-47" fmla="*/ 1123939 w 8477239"/>
                <a:gd name="connsiteY7-48" fmla="*/ 485786 h 5324475"/>
                <a:gd name="connsiteX0-49" fmla="*/ 1438264 w 8791564"/>
                <a:gd name="connsiteY0-50" fmla="*/ 485786 h 5314950"/>
                <a:gd name="connsiteX1-51" fmla="*/ 1924050 w 8791564"/>
                <a:gd name="connsiteY1-52" fmla="*/ 0 h 5314950"/>
                <a:gd name="connsiteX2-53" fmla="*/ 8305778 w 8791564"/>
                <a:gd name="connsiteY2-54" fmla="*/ 0 h 5314950"/>
                <a:gd name="connsiteX3-55" fmla="*/ 8791564 w 8791564"/>
                <a:gd name="connsiteY3-56" fmla="*/ 485786 h 5314950"/>
                <a:gd name="connsiteX4-57" fmla="*/ 8791564 w 8791564"/>
                <a:gd name="connsiteY4-58" fmla="*/ 4829164 h 5314950"/>
                <a:gd name="connsiteX5-59" fmla="*/ 8305778 w 8791564"/>
                <a:gd name="connsiteY5-60" fmla="*/ 5314950 h 5314950"/>
                <a:gd name="connsiteX6-61" fmla="*/ 0 w 8791564"/>
                <a:gd name="connsiteY6-62" fmla="*/ 5305425 h 5314950"/>
                <a:gd name="connsiteX7-63" fmla="*/ 1438264 w 8791564"/>
                <a:gd name="connsiteY7-64" fmla="*/ 485786 h 5314950"/>
                <a:gd name="connsiteX0-65" fmla="*/ 1438264 w 8791564"/>
                <a:gd name="connsiteY0-66" fmla="*/ 485786 h 5314950"/>
                <a:gd name="connsiteX1-67" fmla="*/ 1924050 w 8791564"/>
                <a:gd name="connsiteY1-68" fmla="*/ 0 h 5314950"/>
                <a:gd name="connsiteX2-69" fmla="*/ 8305778 w 8791564"/>
                <a:gd name="connsiteY2-70" fmla="*/ 0 h 5314950"/>
                <a:gd name="connsiteX3-71" fmla="*/ 8791564 w 8791564"/>
                <a:gd name="connsiteY3-72" fmla="*/ 485786 h 5314950"/>
                <a:gd name="connsiteX4-73" fmla="*/ 8305778 w 8791564"/>
                <a:gd name="connsiteY4-74" fmla="*/ 5314950 h 5314950"/>
                <a:gd name="connsiteX5-75" fmla="*/ 0 w 8791564"/>
                <a:gd name="connsiteY5-76" fmla="*/ 5305425 h 5314950"/>
                <a:gd name="connsiteX6-77" fmla="*/ 1438264 w 8791564"/>
                <a:gd name="connsiteY6-78" fmla="*/ 485786 h 5314950"/>
                <a:gd name="connsiteX0-79" fmla="*/ 1438264 w 8791564"/>
                <a:gd name="connsiteY0-80" fmla="*/ 485786 h 5305425"/>
                <a:gd name="connsiteX1-81" fmla="*/ 1924050 w 8791564"/>
                <a:gd name="connsiteY1-82" fmla="*/ 0 h 5305425"/>
                <a:gd name="connsiteX2-83" fmla="*/ 8305778 w 8791564"/>
                <a:gd name="connsiteY2-84" fmla="*/ 0 h 5305425"/>
                <a:gd name="connsiteX3-85" fmla="*/ 8791564 w 8791564"/>
                <a:gd name="connsiteY3-86" fmla="*/ 485786 h 5305425"/>
                <a:gd name="connsiteX4-87" fmla="*/ 8791553 w 8791564"/>
                <a:gd name="connsiteY4-88" fmla="*/ 5286375 h 5305425"/>
                <a:gd name="connsiteX5-89" fmla="*/ 0 w 8791564"/>
                <a:gd name="connsiteY5-90" fmla="*/ 5305425 h 5305425"/>
                <a:gd name="connsiteX6-91" fmla="*/ 1438264 w 8791564"/>
                <a:gd name="connsiteY6-92" fmla="*/ 485786 h 5305425"/>
                <a:gd name="connsiteX0-93" fmla="*/ 1438264 w 9548784"/>
                <a:gd name="connsiteY0-94" fmla="*/ 485786 h 5305425"/>
                <a:gd name="connsiteX1-95" fmla="*/ 1924050 w 9548784"/>
                <a:gd name="connsiteY1-96" fmla="*/ 0 h 5305425"/>
                <a:gd name="connsiteX2-97" fmla="*/ 8305778 w 9548784"/>
                <a:gd name="connsiteY2-98" fmla="*/ 0 h 5305425"/>
                <a:gd name="connsiteX3-99" fmla="*/ 8791553 w 9548784"/>
                <a:gd name="connsiteY3-100" fmla="*/ 5286375 h 5305425"/>
                <a:gd name="connsiteX4-101" fmla="*/ 0 w 9548784"/>
                <a:gd name="connsiteY4-102" fmla="*/ 5305425 h 5305425"/>
                <a:gd name="connsiteX5-103" fmla="*/ 1438264 w 9548784"/>
                <a:gd name="connsiteY5-104" fmla="*/ 485786 h 5305425"/>
                <a:gd name="connsiteX0-105" fmla="*/ 1438264 w 8791553"/>
                <a:gd name="connsiteY0-106" fmla="*/ 485786 h 5305425"/>
                <a:gd name="connsiteX1-107" fmla="*/ 1924050 w 8791553"/>
                <a:gd name="connsiteY1-108" fmla="*/ 0 h 5305425"/>
                <a:gd name="connsiteX2-109" fmla="*/ 8305778 w 8791553"/>
                <a:gd name="connsiteY2-110" fmla="*/ 0 h 5305425"/>
                <a:gd name="connsiteX3-111" fmla="*/ 8791553 w 8791553"/>
                <a:gd name="connsiteY3-112" fmla="*/ 5286375 h 5305425"/>
                <a:gd name="connsiteX4-113" fmla="*/ 0 w 8791553"/>
                <a:gd name="connsiteY4-114" fmla="*/ 5305425 h 5305425"/>
                <a:gd name="connsiteX5-115" fmla="*/ 1438264 w 8791553"/>
                <a:gd name="connsiteY5-116" fmla="*/ 485786 h 5305425"/>
                <a:gd name="connsiteX0-117" fmla="*/ 1438264 w 8801078"/>
                <a:gd name="connsiteY0-118" fmla="*/ 485786 h 5305425"/>
                <a:gd name="connsiteX1-119" fmla="*/ 1924050 w 8801078"/>
                <a:gd name="connsiteY1-120" fmla="*/ 0 h 5305425"/>
                <a:gd name="connsiteX2-121" fmla="*/ 8801078 w 8801078"/>
                <a:gd name="connsiteY2-122" fmla="*/ 19050 h 5305425"/>
                <a:gd name="connsiteX3-123" fmla="*/ 8791553 w 8801078"/>
                <a:gd name="connsiteY3-124" fmla="*/ 5286375 h 5305425"/>
                <a:gd name="connsiteX4-125" fmla="*/ 0 w 8801078"/>
                <a:gd name="connsiteY4-126" fmla="*/ 5305425 h 5305425"/>
                <a:gd name="connsiteX5-127" fmla="*/ 1438264 w 8801078"/>
                <a:gd name="connsiteY5-128" fmla="*/ 485786 h 5305425"/>
                <a:gd name="connsiteX0-129" fmla="*/ 1438264 w 8791553"/>
                <a:gd name="connsiteY0-130" fmla="*/ 485786 h 5305425"/>
                <a:gd name="connsiteX1-131" fmla="*/ 1924050 w 8791553"/>
                <a:gd name="connsiteY1-132" fmla="*/ 0 h 5305425"/>
                <a:gd name="connsiteX2-133" fmla="*/ 8791553 w 8791553"/>
                <a:gd name="connsiteY2-134" fmla="*/ 19050 h 5305425"/>
                <a:gd name="connsiteX3-135" fmla="*/ 8791553 w 8791553"/>
                <a:gd name="connsiteY3-136" fmla="*/ 5286375 h 5305425"/>
                <a:gd name="connsiteX4-137" fmla="*/ 0 w 8791553"/>
                <a:gd name="connsiteY4-138" fmla="*/ 5305425 h 5305425"/>
                <a:gd name="connsiteX5-139" fmla="*/ 1438264 w 8791553"/>
                <a:gd name="connsiteY5-140" fmla="*/ 485786 h 5305425"/>
                <a:gd name="connsiteX0-141" fmla="*/ 1419214 w 8791553"/>
                <a:gd name="connsiteY0-142" fmla="*/ 485786 h 5305425"/>
                <a:gd name="connsiteX1-143" fmla="*/ 1924050 w 8791553"/>
                <a:gd name="connsiteY1-144" fmla="*/ 0 h 5305425"/>
                <a:gd name="connsiteX2-145" fmla="*/ 8791553 w 8791553"/>
                <a:gd name="connsiteY2-146" fmla="*/ 19050 h 5305425"/>
                <a:gd name="connsiteX3-147" fmla="*/ 8791553 w 8791553"/>
                <a:gd name="connsiteY3-148" fmla="*/ 5286375 h 5305425"/>
                <a:gd name="connsiteX4-149" fmla="*/ 0 w 8791553"/>
                <a:gd name="connsiteY4-150" fmla="*/ 5305425 h 5305425"/>
                <a:gd name="connsiteX5-151" fmla="*/ 1419214 w 8791553"/>
                <a:gd name="connsiteY5-152" fmla="*/ 485786 h 5305425"/>
                <a:gd name="connsiteX0-153" fmla="*/ 1419214 w 8791553"/>
                <a:gd name="connsiteY0-154" fmla="*/ 485786 h 5305425"/>
                <a:gd name="connsiteX1-155" fmla="*/ 1924050 w 8791553"/>
                <a:gd name="connsiteY1-156" fmla="*/ 0 h 5305425"/>
                <a:gd name="connsiteX2-157" fmla="*/ 8791553 w 8791553"/>
                <a:gd name="connsiteY2-158" fmla="*/ 19050 h 5305425"/>
                <a:gd name="connsiteX3-159" fmla="*/ 8791553 w 8791553"/>
                <a:gd name="connsiteY3-160" fmla="*/ 5286375 h 5305425"/>
                <a:gd name="connsiteX4-161" fmla="*/ 0 w 8791553"/>
                <a:gd name="connsiteY4-162" fmla="*/ 5305425 h 5305425"/>
                <a:gd name="connsiteX5-163" fmla="*/ 1419214 w 8791553"/>
                <a:gd name="connsiteY5-164" fmla="*/ 485786 h 5305425"/>
                <a:gd name="connsiteX0-165" fmla="*/ 266689 w 7639028"/>
                <a:gd name="connsiteY0-166" fmla="*/ 485786 h 5305425"/>
                <a:gd name="connsiteX1-167" fmla="*/ 771525 w 7639028"/>
                <a:gd name="connsiteY1-168" fmla="*/ 0 h 5305425"/>
                <a:gd name="connsiteX2-169" fmla="*/ 7639028 w 7639028"/>
                <a:gd name="connsiteY2-170" fmla="*/ 19050 h 5305425"/>
                <a:gd name="connsiteX3-171" fmla="*/ 7639028 w 7639028"/>
                <a:gd name="connsiteY3-172" fmla="*/ 5286375 h 5305425"/>
                <a:gd name="connsiteX4-173" fmla="*/ 0 w 7639028"/>
                <a:gd name="connsiteY4-174" fmla="*/ 5305425 h 5305425"/>
                <a:gd name="connsiteX5-175" fmla="*/ 266689 w 7639028"/>
                <a:gd name="connsiteY5-176" fmla="*/ 485786 h 5305425"/>
                <a:gd name="connsiteX0-177" fmla="*/ 266689 w 7639028"/>
                <a:gd name="connsiteY0-178" fmla="*/ 522797 h 5342436"/>
                <a:gd name="connsiteX1-179" fmla="*/ 623887 w 7639028"/>
                <a:gd name="connsiteY1-180" fmla="*/ 0 h 5342436"/>
                <a:gd name="connsiteX2-181" fmla="*/ 7639028 w 7639028"/>
                <a:gd name="connsiteY2-182" fmla="*/ 56061 h 5342436"/>
                <a:gd name="connsiteX3-183" fmla="*/ 7639028 w 7639028"/>
                <a:gd name="connsiteY3-184" fmla="*/ 5323386 h 5342436"/>
                <a:gd name="connsiteX4-185" fmla="*/ 0 w 7639028"/>
                <a:gd name="connsiteY4-186" fmla="*/ 5342436 h 5342436"/>
                <a:gd name="connsiteX5-187" fmla="*/ 266689 w 7639028"/>
                <a:gd name="connsiteY5-188" fmla="*/ 522797 h 5342436"/>
                <a:gd name="connsiteX0-189" fmla="*/ 266689 w 7639028"/>
                <a:gd name="connsiteY0-190" fmla="*/ 595529 h 5415168"/>
                <a:gd name="connsiteX1-191" fmla="*/ 623887 w 7639028"/>
                <a:gd name="connsiteY1-192" fmla="*/ 72732 h 5415168"/>
                <a:gd name="connsiteX2-193" fmla="*/ 7639028 w 7639028"/>
                <a:gd name="connsiteY2-194" fmla="*/ 128793 h 5415168"/>
                <a:gd name="connsiteX3-195" fmla="*/ 7639028 w 7639028"/>
                <a:gd name="connsiteY3-196" fmla="*/ 5396118 h 5415168"/>
                <a:gd name="connsiteX4-197" fmla="*/ 0 w 7639028"/>
                <a:gd name="connsiteY4-198" fmla="*/ 5415168 h 5415168"/>
                <a:gd name="connsiteX5-199" fmla="*/ 266689 w 7639028"/>
                <a:gd name="connsiteY5-200" fmla="*/ 595529 h 5415168"/>
                <a:gd name="connsiteX0-201" fmla="*/ 183346 w 7555685"/>
                <a:gd name="connsiteY0-202" fmla="*/ 595529 h 5415168"/>
                <a:gd name="connsiteX1-203" fmla="*/ 540544 w 7555685"/>
                <a:gd name="connsiteY1-204" fmla="*/ 72732 h 5415168"/>
                <a:gd name="connsiteX2-205" fmla="*/ 7555685 w 7555685"/>
                <a:gd name="connsiteY2-206" fmla="*/ 128793 h 5415168"/>
                <a:gd name="connsiteX3-207" fmla="*/ 7555685 w 7555685"/>
                <a:gd name="connsiteY3-208" fmla="*/ 5396118 h 5415168"/>
                <a:gd name="connsiteX4-209" fmla="*/ 0 w 7555685"/>
                <a:gd name="connsiteY4-210" fmla="*/ 5415168 h 5415168"/>
                <a:gd name="connsiteX5-211" fmla="*/ 183346 w 7555685"/>
                <a:gd name="connsiteY5-212" fmla="*/ 595529 h 5415168"/>
                <a:gd name="connsiteX0-213" fmla="*/ 183346 w 7555685"/>
                <a:gd name="connsiteY0-214" fmla="*/ 765661 h 5585300"/>
                <a:gd name="connsiteX1-215" fmla="*/ 554831 w 7555685"/>
                <a:gd name="connsiteY1-216" fmla="*/ 57778 h 5585300"/>
                <a:gd name="connsiteX2-217" fmla="*/ 7555685 w 7555685"/>
                <a:gd name="connsiteY2-218" fmla="*/ 298925 h 5585300"/>
                <a:gd name="connsiteX3-219" fmla="*/ 7555685 w 7555685"/>
                <a:gd name="connsiteY3-220" fmla="*/ 5566250 h 5585300"/>
                <a:gd name="connsiteX4-221" fmla="*/ 0 w 7555685"/>
                <a:gd name="connsiteY4-222" fmla="*/ 5585300 h 5585300"/>
                <a:gd name="connsiteX5-223" fmla="*/ 183346 w 7555685"/>
                <a:gd name="connsiteY5-224" fmla="*/ 765661 h 5585300"/>
                <a:gd name="connsiteX0-225" fmla="*/ 183346 w 7555685"/>
                <a:gd name="connsiteY0-226" fmla="*/ 707883 h 5527522"/>
                <a:gd name="connsiteX1-227" fmla="*/ 554831 w 7555685"/>
                <a:gd name="connsiteY1-228" fmla="*/ 0 h 5527522"/>
                <a:gd name="connsiteX2-229" fmla="*/ 7555685 w 7555685"/>
                <a:gd name="connsiteY2-230" fmla="*/ 241147 h 5527522"/>
                <a:gd name="connsiteX3-231" fmla="*/ 7555685 w 7555685"/>
                <a:gd name="connsiteY3-232" fmla="*/ 5508472 h 5527522"/>
                <a:gd name="connsiteX4-233" fmla="*/ 0 w 7555685"/>
                <a:gd name="connsiteY4-234" fmla="*/ 5527522 h 5527522"/>
                <a:gd name="connsiteX5-235" fmla="*/ 183346 w 7555685"/>
                <a:gd name="connsiteY5-236" fmla="*/ 707883 h 5527522"/>
                <a:gd name="connsiteX0-237" fmla="*/ 185727 w 7555685"/>
                <a:gd name="connsiteY0-238" fmla="*/ 781907 h 5527522"/>
                <a:gd name="connsiteX1-239" fmla="*/ 554831 w 7555685"/>
                <a:gd name="connsiteY1-240" fmla="*/ 0 h 5527522"/>
                <a:gd name="connsiteX2-241" fmla="*/ 7555685 w 7555685"/>
                <a:gd name="connsiteY2-242" fmla="*/ 241147 h 5527522"/>
                <a:gd name="connsiteX3-243" fmla="*/ 7555685 w 7555685"/>
                <a:gd name="connsiteY3-244" fmla="*/ 5508472 h 5527522"/>
                <a:gd name="connsiteX4-245" fmla="*/ 0 w 7555685"/>
                <a:gd name="connsiteY4-246" fmla="*/ 5527522 h 5527522"/>
                <a:gd name="connsiteX5-247" fmla="*/ 185727 w 7555685"/>
                <a:gd name="connsiteY5-248" fmla="*/ 781907 h 5527522"/>
                <a:gd name="connsiteX0-249" fmla="*/ 185727 w 7555685"/>
                <a:gd name="connsiteY0-250" fmla="*/ 781907 h 5527522"/>
                <a:gd name="connsiteX1-251" fmla="*/ 554831 w 7555685"/>
                <a:gd name="connsiteY1-252" fmla="*/ 0 h 5527522"/>
                <a:gd name="connsiteX2-253" fmla="*/ 7555685 w 7555685"/>
                <a:gd name="connsiteY2-254" fmla="*/ 241147 h 5527522"/>
                <a:gd name="connsiteX3-255" fmla="*/ 7555685 w 7555685"/>
                <a:gd name="connsiteY3-256" fmla="*/ 5508472 h 5527522"/>
                <a:gd name="connsiteX4-257" fmla="*/ 0 w 7555685"/>
                <a:gd name="connsiteY4-258" fmla="*/ 5527522 h 5527522"/>
                <a:gd name="connsiteX5-259" fmla="*/ 185727 w 7555685"/>
                <a:gd name="connsiteY5-260" fmla="*/ 781907 h 55275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555685" h="5527522">
                  <a:moveTo>
                    <a:pt x="185727" y="781907"/>
                  </a:moveTo>
                  <a:cubicBezTo>
                    <a:pt x="226208" y="161443"/>
                    <a:pt x="219863" y="0"/>
                    <a:pt x="554831" y="0"/>
                  </a:cubicBezTo>
                  <a:lnTo>
                    <a:pt x="7555685" y="241147"/>
                  </a:lnTo>
                  <a:lnTo>
                    <a:pt x="7555685" y="5508472"/>
                  </a:lnTo>
                  <a:lnTo>
                    <a:pt x="0" y="5527522"/>
                  </a:lnTo>
                  <a:lnTo>
                    <a:pt x="185727" y="781907"/>
                  </a:lnTo>
                  <a:close/>
                </a:path>
              </a:pathLst>
            </a:custGeom>
            <a:solidFill>
              <a:srgbClr val="011B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>
            <a:off x="-4233" y="1296035"/>
            <a:ext cx="9144067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481705" y="1633855"/>
            <a:ext cx="5666105" cy="1713865"/>
          </a:xfrm>
          <a:prstGeom prst="rect">
            <a:avLst/>
          </a:prstGeom>
          <a:solidFill>
            <a:srgbClr val="011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42875"/>
            <a:ext cx="928211" cy="4691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1.png"/><Relationship Id="rId5" Type="http://schemas.openxmlformats.org/officeDocument/2006/relationships/tags" Target="../tags/tag19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59" y="535957"/>
            <a:ext cx="1559651" cy="1322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35" y="2159000"/>
            <a:ext cx="2298700" cy="1537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1697" y="3743325"/>
            <a:ext cx="2847068" cy="901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10" y="3358515"/>
            <a:ext cx="2298700" cy="15373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7410" y="2159000"/>
            <a:ext cx="2298700" cy="153733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3810" y="1915160"/>
            <a:ext cx="9144067" cy="1713865"/>
          </a:xfrm>
          <a:prstGeom prst="rect">
            <a:avLst/>
          </a:prstGeom>
          <a:solidFill>
            <a:srgbClr val="011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5" y="20320"/>
            <a:ext cx="9105265" cy="5106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3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9.xml"/><Relationship Id="rId5" Type="http://schemas.openxmlformats.org/officeDocument/2006/relationships/image" Target="../media/image19.jpeg"/><Relationship Id="rId4" Type="http://schemas.openxmlformats.org/officeDocument/2006/relationships/tags" Target="../tags/tag28.xml"/><Relationship Id="rId3" Type="http://schemas.openxmlformats.org/officeDocument/2006/relationships/image" Target="../media/image18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99840" y="1891815"/>
            <a:ext cx="503047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spc="10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6S</a:t>
            </a:r>
            <a:r>
              <a:rPr kumimoji="0" lang="zh-CN" altLang="en-US" sz="7200" b="1" i="0" spc="10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现场管理</a:t>
            </a:r>
            <a:endParaRPr kumimoji="0" lang="zh-CN" altLang="en-US" sz="7200" b="1" i="0" spc="10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4991894" y="31283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54394" y="406433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586730" y="40647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519066" y="40643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14040" y="892175"/>
            <a:ext cx="2915920" cy="713105"/>
            <a:chOff x="4907" y="1715"/>
            <a:chExt cx="4592" cy="1123"/>
          </a:xfrm>
        </p:grpSpPr>
        <p:sp>
          <p:nvSpPr>
            <p:cNvPr id="15" name="文本框 14"/>
            <p:cNvSpPr txBox="1"/>
            <p:nvPr/>
          </p:nvSpPr>
          <p:spPr>
            <a:xfrm>
              <a:off x="4918" y="1715"/>
              <a:ext cx="456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6S现场管理--意识层面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6S的意义与作用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3" y="542"/>
              <a:ext cx="0" cy="459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494155" y="1855470"/>
            <a:ext cx="6155690" cy="2906395"/>
            <a:chOff x="810" y="2247"/>
            <a:chExt cx="9694" cy="4577"/>
          </a:xfrm>
        </p:grpSpPr>
        <p:sp>
          <p:nvSpPr>
            <p:cNvPr id="118" name="Rectangle 2"/>
            <p:cNvSpPr/>
            <p:nvPr/>
          </p:nvSpPr>
          <p:spPr>
            <a:xfrm>
              <a:off x="810" y="2827"/>
              <a:ext cx="9695" cy="19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1、被客户称赞为干净整洁的企业，顾客对这样的企业有信心，乐于与之合作，并口碑相传，会有很多人来企业参观学习。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2、整洁明朗的环境，会使大家希望到这样的企业工作。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0" y="2247"/>
              <a:ext cx="521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6S是最佳推销员（Sales）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0" y="4768"/>
              <a:ext cx="436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6S是节约（Saving）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810" y="5348"/>
              <a:ext cx="9695" cy="1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1、降低很多不必要的材料及工具的浪费，减少“寻找”的浪费，节约很多宝贵的时间。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2、能降低工时，提高效率。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94155" y="1855470"/>
            <a:ext cx="6156325" cy="2906395"/>
            <a:chOff x="810" y="2247"/>
            <a:chExt cx="9695" cy="4577"/>
          </a:xfrm>
        </p:grpSpPr>
        <p:sp>
          <p:nvSpPr>
            <p:cNvPr id="118" name="Rectangle 2"/>
            <p:cNvSpPr/>
            <p:nvPr/>
          </p:nvSpPr>
          <p:spPr>
            <a:xfrm>
              <a:off x="810" y="2827"/>
              <a:ext cx="9695" cy="15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1、宽广明亮，视野开阔的工作场所，流、物一目了然。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2、遵守安全制度，标识明晰，危险处一目了然。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3、走道明确，不会造成杂乱情形而影响工作的顺畅。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0" y="2247"/>
              <a:ext cx="541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6S对安全有保障（Safety）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0" y="4394"/>
              <a:ext cx="799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6S是标准化的推动者（Standardization）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810" y="4974"/>
              <a:ext cx="9695" cy="1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1、“三定（定点、定容、定量）”、“三要素（场所、方法、标识）”原则规范现场操作。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2、大家都正确的按照规定执行任务。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3、程序稳定，带来服务品质稳定，成本受控。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14040" y="892175"/>
            <a:ext cx="2915920" cy="713105"/>
            <a:chOff x="4907" y="1715"/>
            <a:chExt cx="4592" cy="1123"/>
          </a:xfrm>
        </p:grpSpPr>
        <p:sp>
          <p:nvSpPr>
            <p:cNvPr id="15" name="文本框 14"/>
            <p:cNvSpPr txBox="1"/>
            <p:nvPr/>
          </p:nvSpPr>
          <p:spPr>
            <a:xfrm>
              <a:off x="4918" y="1715"/>
              <a:ext cx="456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6S现场管理--意识层面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6S的意义与作用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3" y="542"/>
              <a:ext cx="0" cy="459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56778" y="2417445"/>
            <a:ext cx="4830445" cy="2211070"/>
            <a:chOff x="810" y="1692"/>
            <a:chExt cx="7607" cy="3482"/>
          </a:xfrm>
        </p:grpSpPr>
        <p:sp>
          <p:nvSpPr>
            <p:cNvPr id="118" name="Rectangle 2"/>
            <p:cNvSpPr/>
            <p:nvPr/>
          </p:nvSpPr>
          <p:spPr>
            <a:xfrm>
              <a:off x="810" y="2827"/>
              <a:ext cx="7607" cy="23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lnSpc>
                  <a:spcPct val="2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1、明亮、清洁的工作场所。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2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2、员工动手做改善、有成就感。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0" y="1692"/>
              <a:ext cx="7607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6S形成令人满意的职场（Satisfaction）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14040" y="1073150"/>
            <a:ext cx="2915920" cy="713105"/>
            <a:chOff x="4907" y="1715"/>
            <a:chExt cx="4592" cy="1123"/>
          </a:xfrm>
        </p:grpSpPr>
        <p:sp>
          <p:nvSpPr>
            <p:cNvPr id="15" name="文本框 14"/>
            <p:cNvSpPr txBox="1"/>
            <p:nvPr/>
          </p:nvSpPr>
          <p:spPr>
            <a:xfrm>
              <a:off x="4918" y="1715"/>
              <a:ext cx="456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6S现场管理--意识层面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6S的意义与作用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3" y="542"/>
              <a:ext cx="0" cy="459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88005" y="887730"/>
            <a:ext cx="2967990" cy="706755"/>
            <a:chOff x="4864" y="1715"/>
            <a:chExt cx="4674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864" y="1715"/>
              <a:ext cx="4674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6S现场管理--6S的盲点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6S与工作的关系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8" y="503"/>
              <a:ext cx="0" cy="4649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/>
          <p:nvPr/>
        </p:nvSpPr>
        <p:spPr>
          <a:xfrm>
            <a:off x="1925955" y="1877060"/>
            <a:ext cx="5292090" cy="2984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 6S是我日常工作中不可分割的一部分。”</a:t>
            </a:r>
            <a:endParaRPr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“我是6S工作实施第一执行人，我有责任和义务保持个人责任区域环境整洁明了、物品干净有序的状态！”</a:t>
            </a:r>
            <a:endParaRPr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 我有责任和义务帮助团队成员察觉6S工作的不足或缺陷，提升我们团队整体的6S水平！”</a:t>
            </a:r>
            <a:endParaRPr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 工作不息，6S不止。”</a:t>
            </a:r>
            <a:endParaRPr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88005" y="986790"/>
            <a:ext cx="2967990" cy="706755"/>
            <a:chOff x="4864" y="1715"/>
            <a:chExt cx="4674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864" y="1715"/>
              <a:ext cx="4674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6S现场管理--6S的盲点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6S管理的五大对象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8" y="503"/>
              <a:ext cx="0" cy="4649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703830" y="2305050"/>
            <a:ext cx="3736340" cy="2432685"/>
            <a:chOff x="2165" y="3405"/>
            <a:chExt cx="5884" cy="3831"/>
          </a:xfrm>
        </p:grpSpPr>
        <p:sp>
          <p:nvSpPr>
            <p:cNvPr id="3" name="Rectangle 2"/>
            <p:cNvSpPr/>
            <p:nvPr/>
          </p:nvSpPr>
          <p:spPr>
            <a:xfrm>
              <a:off x="2165" y="3405"/>
              <a:ext cx="3608" cy="38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marL="285750" indent="-285750" algn="l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Man：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Environment</a:t>
              </a: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Machine：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Material：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Method：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73" y="3405"/>
              <a:ext cx="2276" cy="3831"/>
            </a:xfrm>
            <a:prstGeom prst="rect">
              <a:avLst/>
            </a:prstGeom>
            <a:solidFill>
              <a:srgbClr val="011B4C"/>
            </a:solidFill>
          </p:spPr>
          <p:txBody>
            <a:bodyPr wrap="square" lIns="179705" tIns="71755" rIns="179705" bIns="71755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人员</a:t>
              </a:r>
              <a:endParaRPr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环境</a:t>
              </a:r>
              <a:endParaRPr lang="zh-CN" altLang="en-US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设备</a:t>
              </a:r>
              <a:r>
                <a:rPr lang="en-US" alt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/</a:t>
              </a:r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工具</a:t>
              </a:r>
              <a:endParaRPr lang="zh-CN" altLang="en-US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物品</a:t>
              </a:r>
              <a:endParaRPr lang="zh-CN" altLang="en-US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方法</a:t>
              </a:r>
              <a:endParaRPr lang="zh-CN" altLang="en-US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484" name="Picture 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4285" y="779780"/>
            <a:ext cx="6615430" cy="4234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5743" y="1574165"/>
            <a:ext cx="6152515" cy="35071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889885" y="935990"/>
            <a:ext cx="3364230" cy="398780"/>
            <a:chOff x="4551" y="1715"/>
            <a:chExt cx="5298" cy="628"/>
          </a:xfrm>
        </p:grpSpPr>
        <p:sp>
          <p:nvSpPr>
            <p:cNvPr id="15" name="文本框 14"/>
            <p:cNvSpPr txBox="1"/>
            <p:nvPr/>
          </p:nvSpPr>
          <p:spPr>
            <a:xfrm>
              <a:off x="4551" y="1715"/>
              <a:ext cx="529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游戏：比比看谁找的快……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7" y="-294"/>
              <a:ext cx="0" cy="527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2530" name="表格 22529"/>
          <p:cNvGraphicFramePr/>
          <p:nvPr/>
        </p:nvGraphicFramePr>
        <p:xfrm>
          <a:off x="1763078" y="1602672"/>
          <a:ext cx="5617845" cy="3362325"/>
        </p:xfrm>
        <a:graphic>
          <a:graphicData uri="http://schemas.openxmlformats.org/drawingml/2006/table">
            <a:tbl>
              <a:tblPr/>
              <a:tblGrid>
                <a:gridCol w="702310"/>
                <a:gridCol w="728980"/>
                <a:gridCol w="689610"/>
                <a:gridCol w="688340"/>
                <a:gridCol w="702310"/>
                <a:gridCol w="702945"/>
                <a:gridCol w="701040"/>
                <a:gridCol w="702310"/>
              </a:tblGrid>
              <a:tr h="5588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33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34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38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39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zh-CN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889885" y="935990"/>
            <a:ext cx="3364230" cy="398780"/>
            <a:chOff x="4551" y="1715"/>
            <a:chExt cx="5298" cy="628"/>
          </a:xfrm>
        </p:grpSpPr>
        <p:sp>
          <p:nvSpPr>
            <p:cNvPr id="4" name="文本框 3"/>
            <p:cNvSpPr txBox="1"/>
            <p:nvPr/>
          </p:nvSpPr>
          <p:spPr>
            <a:xfrm>
              <a:off x="4551" y="1715"/>
              <a:ext cx="529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游戏：比比看谁找的快……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 rot="16200000">
              <a:off x="7187" y="-294"/>
              <a:ext cx="0" cy="527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34185" y="2434590"/>
            <a:ext cx="6696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5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79420" y="724535"/>
            <a:ext cx="3185160" cy="398780"/>
            <a:chOff x="4692" y="1715"/>
            <a:chExt cx="5016" cy="628"/>
          </a:xfrm>
        </p:grpSpPr>
        <p:sp>
          <p:nvSpPr>
            <p:cNvPr id="15" name="文本框 14"/>
            <p:cNvSpPr txBox="1"/>
            <p:nvPr/>
          </p:nvSpPr>
          <p:spPr>
            <a:xfrm>
              <a:off x="4692" y="1715"/>
              <a:ext cx="501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6S管理的推行步骤与技巧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7" y="-153"/>
              <a:ext cx="0" cy="4989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2"/>
          <p:cNvSpPr/>
          <p:nvPr/>
        </p:nvSpPr>
        <p:spPr>
          <a:xfrm>
            <a:off x="1061974" y="1229360"/>
            <a:ext cx="7020052" cy="3837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indent="38100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None/>
            </a:pPr>
            <a:r>
              <a: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6S起源于日本,是对生产现场中</a:t>
            </a:r>
            <a:r>
              <a:rPr sz="1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人员、环境、机器、物料、方法</a:t>
            </a:r>
            <a:r>
              <a: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生产要素进行有效的管理，是日本企业独特的一种管理方法。1955年，日本的5S的宣传口号为“安全始于整理，终于整顿”。当时只推行了前两个S，其目的仅为了确保作业空间和安全。后因生产和品质控制的需要而又逐步提出了3S，也就是清扫、清洁、修养，从而使5S的应用空间及适用范围进一步拓展，到了1986年，日本的5S的著作逐渐问世，从而对当时的整个现场管理模式起到了冲击的作用，并由此掀起了5S管理的热潮。</a:t>
            </a:r>
            <a:endParaRPr sz="14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8100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None/>
            </a:pPr>
            <a:r>
              <a: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第二次世界大战后，日本式企业将5S运动作为各项管理工作的基础，推行各种品质管理手法，产品品质得以迅速地提升，奠定了经济大国的地位；在丰田公司的倡导推行下，5S对于塑造企业的形象、降低成本、准时交货、安全生产、高度的标准化、创造令人心旷神怡的工作场所、现场改善等方面发挥了巨大的作用，取得了令人瞩目的效果，5S逐渐被各国的管理界认识。随着世界经济的发展，5S已经成为工厂管理的一股新潮流。</a:t>
            </a:r>
            <a:endParaRPr sz="14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8100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None/>
            </a:pPr>
            <a:r>
              <a: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根据企业进一步发展的需要，有的公司在原来5S的基础上又增加了节约（Save）及</a:t>
            </a:r>
            <a:r>
              <a:rPr sz="1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安全（Safety）</a:t>
            </a:r>
            <a:r>
              <a: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这两个要素，形成了“7S”，也有的企来加上习惯化（Shiukanka）、服务（Service）、及坚持（Shikoku）,形成了“10S”。但是万变不离其宗，所谓“7S”、“10S”都是从“5S”里衍生出来的。</a:t>
            </a:r>
            <a:endParaRPr sz="14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70865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051493" y="953135"/>
            <a:ext cx="3041015" cy="706755"/>
            <a:chOff x="4805" y="1715"/>
            <a:chExt cx="4789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806" y="1715"/>
              <a:ext cx="4788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First S: Organization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(SEIRI)第一个S：整理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6" y="447"/>
              <a:ext cx="0" cy="476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443355" y="2421255"/>
            <a:ext cx="6257290" cy="2211705"/>
            <a:chOff x="2273" y="3348"/>
            <a:chExt cx="9854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9855" cy="580"/>
              <a:chOff x="3111" y="3348"/>
              <a:chExt cx="9855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826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要与不要，一留一弃。（区分存废、去芜存菁）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9855" cy="580"/>
              <a:chOff x="3219" y="4793"/>
              <a:chExt cx="9855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826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把</a:t>
                </a:r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要与不要</a:t>
                </a: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区分开，把没用的东西快速</a:t>
                </a:r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处理</a:t>
                </a: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掉。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3015" cy="580"/>
              <a:chOff x="3111" y="6251"/>
              <a:chExt cx="301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14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空间</a:t>
                </a: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969895" y="953135"/>
            <a:ext cx="3204210" cy="706755"/>
            <a:chOff x="4678" y="1715"/>
            <a:chExt cx="5046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678" y="1715"/>
              <a:ext cx="5044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SecondS: Orderliness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(SEITON)第二个S：整顿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1" y="304"/>
              <a:ext cx="0" cy="5046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322388" y="2421255"/>
            <a:ext cx="6499225" cy="2211705"/>
            <a:chOff x="2273" y="3348"/>
            <a:chExt cx="10235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9095" cy="580"/>
              <a:chOff x="3111" y="3348"/>
              <a:chExt cx="9095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75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分门别类、各就各位（目视管理、三定）。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10235" cy="580"/>
              <a:chOff x="3219" y="4793"/>
              <a:chExt cx="10235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8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追求合乎品质、效率、安全要求的物品放置方法。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2835" cy="580"/>
              <a:chOff x="3111" y="6251"/>
              <a:chExt cx="283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12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时间</a:t>
                </a: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22388" y="2421255"/>
            <a:ext cx="6499225" cy="2211705"/>
            <a:chOff x="2273" y="3348"/>
            <a:chExt cx="10235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5675" cy="580"/>
              <a:chOff x="3111" y="3348"/>
              <a:chExt cx="5675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408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环境设备、清扫维护。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10235" cy="580"/>
              <a:chOff x="3219" y="4793"/>
              <a:chExt cx="10235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8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保持设备清洁干净，使设备、工具保持</a:t>
                </a:r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最佳状态</a:t>
                </a:r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5295" cy="580"/>
              <a:chOff x="3111" y="6251"/>
              <a:chExt cx="529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37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物品、工具、环境。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138680" y="914400"/>
            <a:ext cx="4885055" cy="786130"/>
            <a:chOff x="4853" y="1440"/>
            <a:chExt cx="7693" cy="1238"/>
          </a:xfrm>
        </p:grpSpPr>
        <p:grpSp>
          <p:nvGrpSpPr>
            <p:cNvPr id="14" name="组合 13"/>
            <p:cNvGrpSpPr/>
            <p:nvPr/>
          </p:nvGrpSpPr>
          <p:grpSpPr>
            <a:xfrm>
              <a:off x="4853" y="1501"/>
              <a:ext cx="4706" cy="1177"/>
              <a:chOff x="4853" y="1715"/>
              <a:chExt cx="4706" cy="117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54" y="1715"/>
                <a:ext cx="4693" cy="111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ThirdS: Cleanliness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(SEISO)第三个S：清扫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rot="16200000">
                <a:off x="7206" y="539"/>
                <a:ext cx="0" cy="4706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/>
            <p:cNvSpPr txBox="1"/>
            <p:nvPr/>
          </p:nvSpPr>
          <p:spPr>
            <a:xfrm>
              <a:off x="11118" y="1766"/>
              <a:ext cx="14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闪光的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7" name="十字星 16"/>
            <p:cNvSpPr/>
            <p:nvPr/>
          </p:nvSpPr>
          <p:spPr bwMode="auto">
            <a:xfrm>
              <a:off x="9655" y="1440"/>
              <a:ext cx="1463" cy="1238"/>
            </a:xfrm>
            <a:prstGeom prst="star4">
              <a:avLst/>
            </a:prstGeom>
            <a:solidFill>
              <a:srgbClr val="011B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81088" y="2421255"/>
            <a:ext cx="6981825" cy="2211705"/>
            <a:chOff x="2273" y="3348"/>
            <a:chExt cx="10995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8335" cy="580"/>
              <a:chOff x="3111" y="3348"/>
              <a:chExt cx="8335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67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消除隐患、排除险情，预防安全事故。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10995" cy="580"/>
              <a:chOff x="3219" y="4793"/>
              <a:chExt cx="10995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94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保障员工人身安全、保障运营连续性、减少经济损失。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7575" cy="580"/>
              <a:chOff x="3111" y="6251"/>
              <a:chExt cx="757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598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人员、机器、物料、环境、方法</a:t>
                </a:r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969895" y="953135"/>
            <a:ext cx="3204210" cy="707390"/>
            <a:chOff x="4694" y="1715"/>
            <a:chExt cx="5046" cy="1114"/>
          </a:xfrm>
        </p:grpSpPr>
        <p:sp>
          <p:nvSpPr>
            <p:cNvPr id="15" name="文本框 14"/>
            <p:cNvSpPr txBox="1"/>
            <p:nvPr/>
          </p:nvSpPr>
          <p:spPr>
            <a:xfrm>
              <a:off x="4696" y="1715"/>
              <a:ext cx="5012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SixS: Security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(FAFETY)第四个S：安全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17" y="306"/>
              <a:ext cx="0" cy="5046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79905" y="2421255"/>
            <a:ext cx="5584190" cy="2211705"/>
            <a:chOff x="2273" y="3348"/>
            <a:chExt cx="8794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5374" cy="580"/>
              <a:chOff x="3111" y="3348"/>
              <a:chExt cx="5374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3787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3S彻底、一尘不染。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8794" cy="580"/>
              <a:chOff x="3219" y="4793"/>
              <a:chExt cx="8794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7207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通过</a:t>
                </a:r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标准化</a:t>
                </a:r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彻底维护以上3S的良好水平。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3015" cy="580"/>
              <a:chOff x="3111" y="6251"/>
              <a:chExt cx="301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14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制度。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826068" y="953135"/>
            <a:ext cx="3491865" cy="706755"/>
            <a:chOff x="4454" y="1715"/>
            <a:chExt cx="5499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454" y="1715"/>
              <a:ext cx="549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FourthS：Adherence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(SEIKETSU)第五个S：清洁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3" y="78"/>
              <a:ext cx="0" cy="5499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76655" y="2421255"/>
            <a:ext cx="6790690" cy="2211705"/>
            <a:chOff x="2273" y="3348"/>
            <a:chExt cx="10694" cy="3483"/>
          </a:xfrm>
        </p:grpSpPr>
        <p:grpSp>
          <p:nvGrpSpPr>
            <p:cNvPr id="7" name="组合 6"/>
            <p:cNvGrpSpPr/>
            <p:nvPr/>
          </p:nvGrpSpPr>
          <p:grpSpPr>
            <a:xfrm>
              <a:off x="2273" y="3348"/>
              <a:ext cx="7195" cy="580"/>
              <a:chOff x="3111" y="3348"/>
              <a:chExt cx="7195" cy="58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1" y="336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698" y="3348"/>
                <a:ext cx="56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人人依规定行事、养成好习惯。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73" y="4799"/>
              <a:ext cx="10694" cy="580"/>
              <a:chOff x="3219" y="4793"/>
              <a:chExt cx="10694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3219" y="4806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  义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06" y="4793"/>
                <a:ext cx="9107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将5S要求视为分内工作，养成自动自发施行的习惯。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273" y="6251"/>
              <a:ext cx="3015" cy="580"/>
              <a:chOff x="3111" y="6251"/>
              <a:chExt cx="3015" cy="580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3111" y="6251"/>
                <a:ext cx="1587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lang="zh-CN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98" y="6251"/>
                <a:ext cx="14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习惯</a:t>
                </a:r>
                <a:r>
                  <a:rPr lang="zh-CN" altLang="en-US" spc="100" dirty="0"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。</a:t>
                </a:r>
                <a:endParaRPr lang="zh-CN" altLang="en-US" spc="100" dirty="0"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796223" y="953135"/>
            <a:ext cx="3551555" cy="706755"/>
            <a:chOff x="4406" y="1715"/>
            <a:chExt cx="5593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4406" y="1715"/>
              <a:ext cx="5593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FifthS：Self-Discipline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(SHITSUKE)第六个S：素养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184" y="50"/>
              <a:ext cx="0" cy="5556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9963" y="915035"/>
            <a:ext cx="2124075" cy="399415"/>
            <a:chOff x="5531" y="1715"/>
            <a:chExt cx="3345" cy="629"/>
          </a:xfrm>
        </p:grpSpPr>
        <p:sp>
          <p:nvSpPr>
            <p:cNvPr id="17" name="文本框 16"/>
            <p:cNvSpPr txBox="1"/>
            <p:nvPr/>
          </p:nvSpPr>
          <p:spPr>
            <a:xfrm>
              <a:off x="5532" y="1715"/>
              <a:ext cx="333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6个S之间的关系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rot="16200000">
              <a:off x="7203" y="671"/>
              <a:ext cx="0" cy="334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834833" y="1805305"/>
            <a:ext cx="5474335" cy="3021330"/>
            <a:chOff x="2856" y="2198"/>
            <a:chExt cx="8621" cy="4758"/>
          </a:xfrm>
        </p:grpSpPr>
        <p:sp>
          <p:nvSpPr>
            <p:cNvPr id="23" name="文本框 22"/>
            <p:cNvSpPr txBox="1"/>
            <p:nvPr/>
          </p:nvSpPr>
          <p:spPr>
            <a:xfrm>
              <a:off x="6410" y="2198"/>
              <a:ext cx="1580" cy="662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179705" tIns="71755" rIns="179705" bIns="71755" rtlCol="0" anchor="ctr" anchorCtr="0">
              <a:spAutoFit/>
            </a:bodyPr>
            <a:lstStyle/>
            <a:p>
              <a:pPr algn="ctr"/>
              <a:r>
                <a: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素  养</a:t>
              </a:r>
              <a:endParaRPr lang="zh-CN" altLang="en-US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553" y="3750"/>
              <a:ext cx="7294" cy="3207"/>
              <a:chOff x="3553" y="3750"/>
              <a:chExt cx="7294" cy="320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410" y="6295"/>
                <a:ext cx="1580" cy="662"/>
              </a:xfrm>
              <a:prstGeom prst="rect">
                <a:avLst/>
              </a:prstGeom>
              <a:solidFill>
                <a:srgbClr val="011B4C"/>
              </a:solidFill>
            </p:spPr>
            <p:txBody>
              <a:bodyPr wrap="none" lIns="179705" tIns="71755" rIns="179705" bIns="71755" rtlCol="0" anchor="ctr" anchorCtr="0">
                <a:spAutoFit/>
              </a:bodyPr>
              <a:lstStyle/>
              <a:p>
                <a:pPr algn="ctr"/>
                <a:r>
                  <a: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清  洁</a:t>
                </a:r>
                <a:endParaRPr lang="zh-CN" altLang="en-US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3553" y="3750"/>
                <a:ext cx="7294" cy="1320"/>
                <a:chOff x="2979" y="3750"/>
                <a:chExt cx="7294" cy="132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2979" y="3750"/>
                  <a:ext cx="7295" cy="662"/>
                  <a:chOff x="2709" y="3450"/>
                  <a:chExt cx="7295" cy="662"/>
                </a:xfrm>
              </p:grpSpPr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2709" y="3450"/>
                    <a:ext cx="1582" cy="662"/>
                  </a:xfrm>
                  <a:prstGeom prst="rect">
                    <a:avLst/>
                  </a:prstGeom>
                  <a:solidFill>
                    <a:srgbClr val="011B4C"/>
                  </a:solidFill>
                </p:spPr>
                <p:txBody>
                  <a:bodyPr wrap="none" lIns="179705" tIns="71755" rIns="179705" bIns="71755" rtlCol="0" anchor="ctr" anchorCtr="0">
                    <a:spAutoFit/>
                  </a:bodyPr>
                  <a:lstStyle/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整  理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5562" y="3450"/>
                    <a:ext cx="1580" cy="662"/>
                  </a:xfrm>
                  <a:prstGeom prst="rect">
                    <a:avLst/>
                  </a:prstGeom>
                  <a:solidFill>
                    <a:srgbClr val="011B4C"/>
                  </a:solidFill>
                </p:spPr>
                <p:txBody>
                  <a:bodyPr wrap="none" lIns="179705" tIns="71755" rIns="179705" bIns="71755" rtlCol="0" anchor="ctr" anchorCtr="0">
                    <a:spAutoFit/>
                  </a:bodyPr>
                  <a:lstStyle/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整  顿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8424" y="3450"/>
                    <a:ext cx="1580" cy="662"/>
                  </a:xfrm>
                  <a:prstGeom prst="rect">
                    <a:avLst/>
                  </a:prstGeom>
                  <a:solidFill>
                    <a:srgbClr val="011B4C"/>
                  </a:solidFill>
                </p:spPr>
                <p:txBody>
                  <a:bodyPr wrap="none" lIns="179705" tIns="71755" rIns="179705" bIns="71755" rtlCol="0" anchor="ctr" anchorCtr="0">
                    <a:spAutoFit/>
                  </a:bodyPr>
                  <a:lstStyle/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清  扫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  <p:cxnSp>
                <p:nvCxnSpPr>
                  <p:cNvPr id="25" name="直接箭头连接符 24"/>
                  <p:cNvCxnSpPr/>
                  <p:nvPr/>
                </p:nvCxnSpPr>
                <p:spPr>
                  <a:xfrm rot="16200000">
                    <a:off x="4902" y="3214"/>
                    <a:ext cx="0" cy="1134"/>
                  </a:xfrm>
                  <a:prstGeom prst="straightConnector1">
                    <a:avLst/>
                  </a:prstGeom>
                  <a:ln w="254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箭头连接符 26"/>
                  <p:cNvCxnSpPr/>
                  <p:nvPr/>
                </p:nvCxnSpPr>
                <p:spPr>
                  <a:xfrm rot="16200000">
                    <a:off x="7753" y="3214"/>
                    <a:ext cx="0" cy="1134"/>
                  </a:xfrm>
                  <a:prstGeom prst="straightConnector1">
                    <a:avLst/>
                  </a:prstGeom>
                  <a:ln w="254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直接箭头连接符 28"/>
                <p:cNvCxnSpPr/>
                <p:nvPr/>
              </p:nvCxnSpPr>
              <p:spPr>
                <a:xfrm rot="10800000">
                  <a:off x="9484" y="4446"/>
                  <a:ext cx="0" cy="624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/>
                <p:cNvCxnSpPr/>
                <p:nvPr/>
              </p:nvCxnSpPr>
              <p:spPr>
                <a:xfrm rot="10800000">
                  <a:off x="3770" y="4502"/>
                  <a:ext cx="0" cy="567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箭头连接符 30"/>
                <p:cNvCxnSpPr/>
                <p:nvPr/>
              </p:nvCxnSpPr>
              <p:spPr>
                <a:xfrm rot="5400000">
                  <a:off x="6626" y="2178"/>
                  <a:ext cx="0" cy="5783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接箭头连接符 33"/>
              <p:cNvCxnSpPr/>
              <p:nvPr/>
            </p:nvCxnSpPr>
            <p:spPr>
              <a:xfrm>
                <a:off x="7200" y="5070"/>
                <a:ext cx="0" cy="1134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箭头连接符 35"/>
            <p:cNvCxnSpPr/>
            <p:nvPr/>
          </p:nvCxnSpPr>
          <p:spPr>
            <a:xfrm rot="5400000">
              <a:off x="9748" y="799"/>
              <a:ext cx="0" cy="345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rot="5400000">
              <a:off x="9776" y="4925"/>
              <a:ext cx="0" cy="340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11447" y="2529"/>
              <a:ext cx="0" cy="408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 flipH="1">
              <a:off x="2856" y="2529"/>
              <a:ext cx="3458" cy="4098"/>
              <a:chOff x="8219" y="2728"/>
              <a:chExt cx="3458" cy="4098"/>
            </a:xfrm>
          </p:grpSpPr>
          <p:cxnSp>
            <p:nvCxnSpPr>
              <p:cNvPr id="39" name="直接箭头连接符 38"/>
              <p:cNvCxnSpPr/>
              <p:nvPr/>
            </p:nvCxnSpPr>
            <p:spPr>
              <a:xfrm rot="5400000">
                <a:off x="9948" y="999"/>
                <a:ext cx="0" cy="3458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rot="5400000">
                <a:off x="9976" y="5125"/>
                <a:ext cx="0" cy="3402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11647" y="2729"/>
                <a:ext cx="0" cy="4082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34110" y="1410335"/>
            <a:ext cx="6875780" cy="3622040"/>
            <a:chOff x="1673" y="2221"/>
            <a:chExt cx="10828" cy="5704"/>
          </a:xfrm>
        </p:grpSpPr>
        <p:sp>
          <p:nvSpPr>
            <p:cNvPr id="118" name="Rectangle 2"/>
            <p:cNvSpPr/>
            <p:nvPr/>
          </p:nvSpPr>
          <p:spPr>
            <a:xfrm>
              <a:off x="1673" y="2221"/>
              <a:ext cx="10828" cy="11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整理、整顿、清扫、安全、清洁、素养这6个S并不是各自独立，互不相关的。它们之间是一种相辅相成，缺一不可的关系。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673" y="3419"/>
              <a:ext cx="10827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一）整理是整顿的基础，整顿又是整理的巩固，清扫是显现整理、整顿的效果，安全是对人的保护，没有安全就没有幸福可言。而通过清洁（各种规章制度）对四项进行规范。工作的开展与完成，关键是人员，通过人员修养的提高，才能把前</a:t>
              </a: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5S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做实，素养提升了，才能通过清洁（各种制度）、对整理、整顿以及清扫、安全的效果进行保持体现。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（二）“整理、整顿、清扫”以空间、时间、物品等“硬环境”为对象，是</a:t>
              </a: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中关于现场状况改进提升的三个基本行动。“安全、清洁、素养”主要以行为、制度、习惯等“软环境”为对象，促进</a:t>
              </a: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向“形式化</a:t>
              </a: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行事化</a:t>
              </a: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习惯化”演变。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09963" y="810260"/>
            <a:ext cx="2124075" cy="399415"/>
            <a:chOff x="5531" y="1715"/>
            <a:chExt cx="3345" cy="629"/>
          </a:xfrm>
        </p:grpSpPr>
        <p:sp>
          <p:nvSpPr>
            <p:cNvPr id="6" name="文本框 5"/>
            <p:cNvSpPr txBox="1"/>
            <p:nvPr/>
          </p:nvSpPr>
          <p:spPr>
            <a:xfrm>
              <a:off x="5532" y="1715"/>
              <a:ext cx="333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6个S之间的关系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rot="16200000">
              <a:off x="7203" y="671"/>
              <a:ext cx="0" cy="334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636010" y="791210"/>
            <a:ext cx="1871980" cy="401955"/>
            <a:chOff x="5737" y="1715"/>
            <a:chExt cx="2948" cy="633"/>
          </a:xfrm>
        </p:grpSpPr>
        <p:sp>
          <p:nvSpPr>
            <p:cNvPr id="17" name="文本框 16"/>
            <p:cNvSpPr txBox="1"/>
            <p:nvPr/>
          </p:nvSpPr>
          <p:spPr>
            <a:xfrm>
              <a:off x="5742" y="1715"/>
              <a:ext cx="291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6S推行的层次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rot="16200000" flipH="1">
              <a:off x="7211" y="874"/>
              <a:ext cx="0" cy="294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79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1322705"/>
            <a:ext cx="6319520" cy="3710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245803" y="772160"/>
            <a:ext cx="2652395" cy="399415"/>
            <a:chOff x="5111" y="1715"/>
            <a:chExt cx="4177" cy="629"/>
          </a:xfrm>
        </p:grpSpPr>
        <p:sp>
          <p:nvSpPr>
            <p:cNvPr id="17" name="文本框 16"/>
            <p:cNvSpPr txBox="1"/>
            <p:nvPr/>
          </p:nvSpPr>
          <p:spPr>
            <a:xfrm>
              <a:off x="5112" y="1715"/>
              <a:ext cx="417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6S项目具体推进步骤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rot="16200000">
              <a:off x="7180" y="274"/>
              <a:ext cx="0" cy="4139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89723" y="1362710"/>
            <a:ext cx="5946140" cy="3658235"/>
            <a:chOff x="1986" y="2146"/>
            <a:chExt cx="9364" cy="5761"/>
          </a:xfrm>
        </p:grpSpPr>
        <p:grpSp>
          <p:nvGrpSpPr>
            <p:cNvPr id="9" name="组合 8"/>
            <p:cNvGrpSpPr/>
            <p:nvPr/>
          </p:nvGrpSpPr>
          <p:grpSpPr>
            <a:xfrm>
              <a:off x="4257" y="2146"/>
              <a:ext cx="7092" cy="1727"/>
              <a:chOff x="1928" y="3016"/>
              <a:chExt cx="7092" cy="1727"/>
            </a:xfrm>
          </p:grpSpPr>
          <p:sp>
            <p:nvSpPr>
              <p:cNvPr id="118" name="Rectangle 2"/>
              <p:cNvSpPr/>
              <p:nvPr/>
            </p:nvSpPr>
            <p:spPr>
              <a:xfrm>
                <a:off x="1928" y="3016"/>
                <a:ext cx="7093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l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第一步：外行看热闹，树立正确的意识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928" y="3583"/>
                <a:ext cx="636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地、物明朗有序，管理状态清清楚楚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928" y="4163"/>
                <a:ext cx="29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重在改善、维持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986" y="3775"/>
              <a:ext cx="776" cy="2504"/>
              <a:chOff x="600" y="3514"/>
              <a:chExt cx="776" cy="250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652" y="3974"/>
                <a:ext cx="724" cy="2044"/>
              </a:xfrm>
              <a:prstGeom prst="rect">
                <a:avLst/>
              </a:prstGeom>
              <a:noFill/>
            </p:spPr>
            <p:txBody>
              <a:bodyPr vert="eaVert" wrap="none" rtlCol="0" anchor="ctr" anchorCtr="0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推行三部曲</a:t>
                </a:r>
                <a:endPara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00" y="3514"/>
                <a:ext cx="767" cy="5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6S</a:t>
                </a:r>
                <a:endPara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257" y="6180"/>
              <a:ext cx="7093" cy="1727"/>
              <a:chOff x="1928" y="3016"/>
              <a:chExt cx="7093" cy="1727"/>
            </a:xfrm>
          </p:grpSpPr>
          <p:sp>
            <p:nvSpPr>
              <p:cNvPr id="16" name="Rectangle 2"/>
              <p:cNvSpPr/>
              <p:nvPr/>
            </p:nvSpPr>
            <p:spPr>
              <a:xfrm>
                <a:off x="1928" y="3016"/>
                <a:ext cx="7093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705" tIns="71755" rIns="179705" bIns="71755" rtlCol="0" anchor="ctr"/>
              <a:lstStyle/>
              <a:p>
                <a:pPr indent="0" algn="l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第三步：企业看文化，凡事彻底执行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928" y="3583"/>
                <a:ext cx="18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循序渐进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28" y="4163"/>
                <a:ext cx="37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持之以恒，不断突破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257" y="3873"/>
              <a:ext cx="7092" cy="2307"/>
              <a:chOff x="1836" y="3873"/>
              <a:chExt cx="7092" cy="2307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836" y="3873"/>
                <a:ext cx="7093" cy="1727"/>
                <a:chOff x="1928" y="3016"/>
                <a:chExt cx="7093" cy="1727"/>
              </a:xfrm>
            </p:grpSpPr>
            <p:sp>
              <p:nvSpPr>
                <p:cNvPr id="11" name="Rectangle 2"/>
                <p:cNvSpPr/>
                <p:nvPr/>
              </p:nvSpPr>
              <p:spPr>
                <a:xfrm>
                  <a:off x="1928" y="3016"/>
                  <a:ext cx="7093" cy="56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79705" tIns="71755" rIns="179705" bIns="71755" rtlCol="0" anchor="ctr"/>
                <a:lstStyle/>
                <a:p>
                  <a:pPr indent="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第二步：内行看门道，明确岗位规范</a:t>
                  </a:r>
                  <a:endPara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1928" y="3583"/>
                  <a:ext cx="2188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管理的精细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928" y="4163"/>
                  <a:ext cx="2188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管理的精确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1836" y="5600"/>
                <a:ext cx="218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管理的精益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739753" y="92230"/>
            <a:ext cx="3664494" cy="1137336"/>
            <a:chOff x="4138625" y="282835"/>
            <a:chExt cx="4885992" cy="1516448"/>
          </a:xfrm>
        </p:grpSpPr>
        <p:sp>
          <p:nvSpPr>
            <p:cNvPr id="45" name="文本框 44"/>
            <p:cNvSpPr txBox="1"/>
            <p:nvPr/>
          </p:nvSpPr>
          <p:spPr>
            <a:xfrm>
              <a:off x="4933963" y="1247256"/>
              <a:ext cx="3295317" cy="5520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100" b="1" dirty="0" smtClean="0">
                  <a:solidFill>
                    <a:srgbClr val="011B4C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en-US" altLang="zh-CN" sz="2100" b="1" dirty="0" smtClean="0">
                <a:solidFill>
                  <a:srgbClr val="011B4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138625" y="282835"/>
              <a:ext cx="4885992" cy="10447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lnSpc>
                  <a:spcPct val="100000"/>
                </a:lnSpc>
              </a:pPr>
              <a:r>
                <a:rPr lang="zh-CN" altLang="en-US" sz="4500" b="1" spc="100" dirty="0" smtClean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  <a:endParaRPr lang="zh-CN" altLang="en-US" sz="4500" b="1" spc="100" dirty="0" smtClean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9940" y="1492250"/>
            <a:ext cx="7564755" cy="3493926"/>
            <a:chOff x="1124" y="2545"/>
            <a:chExt cx="11913" cy="5028"/>
          </a:xfrm>
        </p:grpSpPr>
        <p:sp>
          <p:nvSpPr>
            <p:cNvPr id="3" name="文本框 2"/>
            <p:cNvSpPr txBox="1"/>
            <p:nvPr/>
          </p:nvSpPr>
          <p:spPr>
            <a:xfrm>
              <a:off x="1124" y="2545"/>
              <a:ext cx="11913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一、认识我们的问题并深刻理解</a:t>
              </a:r>
              <a:r>
                <a:rPr lang="en-US" alt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</a:t>
              </a:r>
              <a:r>
                <a:rPr lang="zh-CN" altLang="en-US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的真正意义和作用</a:t>
              </a:r>
              <a:endParaRPr lang="zh-CN" altLang="en-US"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24" y="3270"/>
              <a:ext cx="8913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二、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掌握6S活动的详细推行步骤和技巧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24" y="3995"/>
              <a:ext cx="9372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掌握如何运用PDCA循环推进6S工作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24" y="4720"/>
              <a:ext cx="9913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四、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了解推进6S活动的难点并掌握应对措施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24" y="5445"/>
              <a:ext cx="8913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五、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熟练运用6S推进过程中的激励手段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24" y="6170"/>
              <a:ext cx="7413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六、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6S推行方法的固化和标准化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24" y="6910"/>
              <a:ext cx="7288" cy="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七、</a:t>
              </a:r>
              <a:r>
                <a:rPr sz="2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制订切实可行的行动计划书</a:t>
              </a:r>
              <a:endParaRPr sz="24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783715" y="668020"/>
            <a:ext cx="5576570" cy="4433570"/>
            <a:chOff x="2809" y="1052"/>
            <a:chExt cx="8782" cy="6982"/>
          </a:xfrm>
        </p:grpSpPr>
        <p:grpSp>
          <p:nvGrpSpPr>
            <p:cNvPr id="13" name="组合 12"/>
            <p:cNvGrpSpPr/>
            <p:nvPr/>
          </p:nvGrpSpPr>
          <p:grpSpPr>
            <a:xfrm>
              <a:off x="2809" y="2976"/>
              <a:ext cx="772" cy="3134"/>
              <a:chOff x="6934" y="3248"/>
              <a:chExt cx="772" cy="313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34" y="3268"/>
                <a:ext cx="772" cy="3084"/>
              </a:xfrm>
              <a:prstGeom prst="rect">
                <a:avLst/>
              </a:prstGeom>
              <a:noFill/>
            </p:spPr>
            <p:txBody>
              <a:bodyPr vert="eaVert" wrap="none" rtlCol="0" anchor="ctr" anchorCtr="0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整理推行流程图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 rot="16200000">
                <a:off x="7319" y="2933"/>
                <a:ext cx="0" cy="629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rot="16200000">
                <a:off x="7320" y="6067"/>
                <a:ext cx="0" cy="629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5107" y="1052"/>
              <a:ext cx="6484" cy="6982"/>
              <a:chOff x="3459" y="1007"/>
              <a:chExt cx="6484" cy="698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3927" y="1007"/>
                <a:ext cx="5984" cy="6982"/>
                <a:chOff x="3927" y="1007"/>
                <a:chExt cx="5984" cy="6982"/>
              </a:xfrm>
            </p:grpSpPr>
            <p:sp>
              <p:nvSpPr>
                <p:cNvPr id="2" name="文本框 1"/>
                <p:cNvSpPr txBox="1"/>
                <p:nvPr/>
              </p:nvSpPr>
              <p:spPr>
                <a:xfrm>
                  <a:off x="6374" y="1007"/>
                  <a:ext cx="1090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开  始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5127" y="1706"/>
                  <a:ext cx="35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在工作现场选择一处地方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3927" y="2416"/>
                  <a:ext cx="59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设定准则：将需要和不需要的物品分开出来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5127" y="3852"/>
                  <a:ext cx="35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小组中有不同的意见吗？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5277" y="4581"/>
                  <a:ext cx="32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沟通并需求解决的方法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627" y="7501"/>
                  <a:ext cx="5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完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3927" y="6772"/>
                  <a:ext cx="59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处理不需要的物品包括丢弃放回仓库或卖掉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5277" y="6034"/>
                  <a:ext cx="32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把不需要的物品再分类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4677" y="5312"/>
                  <a:ext cx="44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把红色纸片张贴在不需要的物品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5577" y="3137"/>
                  <a:ext cx="26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确定不需要的物品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39" name="直接箭头连接符 38"/>
                <p:cNvCxnSpPr/>
                <p:nvPr/>
              </p:nvCxnSpPr>
              <p:spPr>
                <a:xfrm>
                  <a:off x="6919" y="1488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/>
                <p:cNvCxnSpPr/>
                <p:nvPr/>
              </p:nvCxnSpPr>
              <p:spPr>
                <a:xfrm>
                  <a:off x="6919" y="2190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6919" y="2900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>
                <a:xfrm>
                  <a:off x="6919" y="3621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箭头连接符 42"/>
                <p:cNvCxnSpPr/>
                <p:nvPr/>
              </p:nvCxnSpPr>
              <p:spPr>
                <a:xfrm>
                  <a:off x="6919" y="4351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/>
              </p:nvCxnSpPr>
              <p:spPr>
                <a:xfrm>
                  <a:off x="6919" y="5065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箭头连接符 44"/>
                <p:cNvCxnSpPr/>
                <p:nvPr/>
              </p:nvCxnSpPr>
              <p:spPr>
                <a:xfrm>
                  <a:off x="6919" y="5796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/>
                <p:cNvCxnSpPr/>
                <p:nvPr/>
              </p:nvCxnSpPr>
              <p:spPr>
                <a:xfrm>
                  <a:off x="6919" y="6533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46"/>
                <p:cNvCxnSpPr/>
                <p:nvPr/>
              </p:nvCxnSpPr>
              <p:spPr>
                <a:xfrm>
                  <a:off x="6919" y="7271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文本框 48"/>
              <p:cNvSpPr txBox="1"/>
              <p:nvPr/>
            </p:nvSpPr>
            <p:spPr>
              <a:xfrm>
                <a:off x="9161" y="4183"/>
                <a:ext cx="783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 fontAlgn="auto"/>
                <a:r>
                  <a:rPr lang="en-US" altLang="zh-CN" sz="1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yes</a:t>
                </a:r>
                <a:endParaRPr lang="en-US" altLang="zh-CN"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8717" y="4021"/>
                <a:ext cx="444" cy="810"/>
                <a:chOff x="8053" y="3173"/>
                <a:chExt cx="3458" cy="4098"/>
              </a:xfrm>
            </p:grpSpPr>
            <p:cxnSp>
              <p:nvCxnSpPr>
                <p:cNvPr id="50" name="直接箭头连接符 49"/>
                <p:cNvCxnSpPr/>
                <p:nvPr/>
              </p:nvCxnSpPr>
              <p:spPr>
                <a:xfrm rot="5400000">
                  <a:off x="9782" y="1444"/>
                  <a:ext cx="0" cy="3458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/>
                <p:cNvCxnSpPr/>
                <p:nvPr/>
              </p:nvCxnSpPr>
              <p:spPr>
                <a:xfrm rot="5400000">
                  <a:off x="9810" y="5570"/>
                  <a:ext cx="0" cy="340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>
                  <a:off x="11481" y="3174"/>
                  <a:ext cx="0" cy="408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文本框 53"/>
              <p:cNvSpPr txBox="1"/>
              <p:nvPr/>
            </p:nvSpPr>
            <p:spPr>
              <a:xfrm flipH="1">
                <a:off x="3459" y="4590"/>
                <a:ext cx="679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 fontAlgn="auto"/>
                <a:r>
                  <a:rPr lang="en-US" altLang="zh-CN" sz="1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no</a:t>
                </a:r>
                <a:endParaRPr lang="en-US" altLang="zh-CN"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flipH="1">
                <a:off x="4134" y="4035"/>
                <a:ext cx="964" cy="1516"/>
                <a:chOff x="4003" y="3171"/>
                <a:chExt cx="7508" cy="4100"/>
              </a:xfrm>
            </p:grpSpPr>
            <p:cxnSp>
              <p:nvCxnSpPr>
                <p:cNvPr id="56" name="直接箭头连接符 55"/>
                <p:cNvCxnSpPr/>
                <p:nvPr/>
              </p:nvCxnSpPr>
              <p:spPr>
                <a:xfrm rot="5400000">
                  <a:off x="7756" y="-582"/>
                  <a:ext cx="0" cy="7506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箭头连接符 56"/>
                <p:cNvCxnSpPr/>
                <p:nvPr/>
              </p:nvCxnSpPr>
              <p:spPr>
                <a:xfrm rot="5400000">
                  <a:off x="9810" y="5570"/>
                  <a:ext cx="0" cy="340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箭头连接符 57"/>
                <p:cNvCxnSpPr/>
                <p:nvPr/>
              </p:nvCxnSpPr>
              <p:spPr>
                <a:xfrm>
                  <a:off x="11481" y="3174"/>
                  <a:ext cx="0" cy="408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58578" y="1086485"/>
            <a:ext cx="1426845" cy="400050"/>
            <a:chOff x="6077" y="1715"/>
            <a:chExt cx="2247" cy="630"/>
          </a:xfrm>
        </p:grpSpPr>
        <p:sp>
          <p:nvSpPr>
            <p:cNvPr id="5" name="文本框 4"/>
            <p:cNvSpPr txBox="1"/>
            <p:nvPr/>
          </p:nvSpPr>
          <p:spPr>
            <a:xfrm>
              <a:off x="6079" y="1715"/>
              <a:ext cx="2245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整理SEIRI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182" y="1239"/>
              <a:ext cx="0" cy="221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087120" y="2051685"/>
            <a:ext cx="6970395" cy="2856230"/>
            <a:chOff x="1711" y="3036"/>
            <a:chExt cx="10977" cy="449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11" y="3036"/>
              <a:ext cx="5807" cy="580"/>
              <a:chOff x="2819" y="2995"/>
              <a:chExt cx="5807" cy="580"/>
            </a:xfrm>
          </p:grpSpPr>
          <p:sp>
            <p:nvSpPr>
              <p:cNvPr id="118" name="Rectangle 2"/>
              <p:cNvSpPr/>
              <p:nvPr/>
            </p:nvSpPr>
            <p:spPr>
              <a:xfrm>
                <a:off x="2819" y="2995"/>
                <a:ext cx="2099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对  象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918" y="2995"/>
                <a:ext cx="370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工作场所的所有东西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712" y="3614"/>
              <a:ext cx="10977" cy="1452"/>
              <a:chOff x="2820" y="3977"/>
              <a:chExt cx="10977" cy="1452"/>
            </a:xfrm>
          </p:grpSpPr>
          <p:sp>
            <p:nvSpPr>
              <p:cNvPr id="9" name="Rectangle 2"/>
              <p:cNvSpPr/>
              <p:nvPr/>
            </p:nvSpPr>
            <p:spPr>
              <a:xfrm>
                <a:off x="2820" y="4414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基本内容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918" y="3977"/>
                <a:ext cx="8879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1、将工作场所的所有东西区分为必要的与不必要的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2、把必要与不必要的东西明确地、严格地区分开来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3、不必要的东西要尽快处理掉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712" y="5066"/>
              <a:ext cx="6417" cy="1452"/>
              <a:chOff x="2820" y="3977"/>
              <a:chExt cx="6417" cy="1452"/>
            </a:xfrm>
          </p:grpSpPr>
          <p:sp>
            <p:nvSpPr>
              <p:cNvPr id="16" name="Rectangle 2"/>
              <p:cNvSpPr/>
              <p:nvPr/>
            </p:nvSpPr>
            <p:spPr>
              <a:xfrm>
                <a:off x="2820" y="4414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目  的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918" y="3977"/>
                <a:ext cx="4319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1、腾出空间、空间活用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2、防止误用、误送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3、塑造清爽的工作场所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712" y="6518"/>
              <a:ext cx="7937" cy="1016"/>
              <a:chOff x="2820" y="3977"/>
              <a:chExt cx="7937" cy="1016"/>
            </a:xfrm>
          </p:grpSpPr>
          <p:sp>
            <p:nvSpPr>
              <p:cNvPr id="22" name="Rectangle 2"/>
              <p:cNvSpPr/>
              <p:nvPr/>
            </p:nvSpPr>
            <p:spPr>
              <a:xfrm>
                <a:off x="2820" y="4196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原  则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918" y="3977"/>
                <a:ext cx="5839" cy="101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1、清理：区分需要品和不需要品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2、处理：处理不需要品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51155" y="1816100"/>
            <a:ext cx="8308340" cy="3192145"/>
            <a:chOff x="573" y="2665"/>
            <a:chExt cx="13084" cy="5027"/>
          </a:xfrm>
        </p:grpSpPr>
        <p:grpSp>
          <p:nvGrpSpPr>
            <p:cNvPr id="25" name="组合 24"/>
            <p:cNvGrpSpPr/>
            <p:nvPr/>
          </p:nvGrpSpPr>
          <p:grpSpPr>
            <a:xfrm>
              <a:off x="573" y="2665"/>
              <a:ext cx="10545" cy="5027"/>
              <a:chOff x="1142" y="2755"/>
              <a:chExt cx="10545" cy="50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42" y="2755"/>
                <a:ext cx="9752" cy="2943"/>
                <a:chOff x="2250" y="2714"/>
                <a:chExt cx="9752" cy="2943"/>
              </a:xfrm>
            </p:grpSpPr>
            <p:sp>
              <p:nvSpPr>
                <p:cNvPr id="118" name="Rectangle 2"/>
                <p:cNvSpPr/>
                <p:nvPr/>
              </p:nvSpPr>
              <p:spPr>
                <a:xfrm>
                  <a:off x="2250" y="3914"/>
                  <a:ext cx="2495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实施步骤</a:t>
                  </a:r>
                  <a:endPara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4745" y="2714"/>
                  <a:ext cx="7257" cy="294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1、将工作场所全面检查，包括看到的和看不到的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2、制定“要”和“不要”判别基准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3、将不要的物品清除出工作场所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4、对需要的调查使用频率，决定日常用量及放置位置 （转下页）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5、制定废弃物处理方法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6、每日自我检查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42" y="5821"/>
                <a:ext cx="10545" cy="1961"/>
                <a:chOff x="2250" y="3280"/>
                <a:chExt cx="10545" cy="1961"/>
              </a:xfrm>
            </p:grpSpPr>
            <p:sp>
              <p:nvSpPr>
                <p:cNvPr id="22" name="Rectangle 2"/>
                <p:cNvSpPr/>
                <p:nvPr/>
              </p:nvSpPr>
              <p:spPr>
                <a:xfrm>
                  <a:off x="2250" y="3725"/>
                  <a:ext cx="2495" cy="107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lang="zh-CN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“不要”整理实施要点</a:t>
                  </a:r>
                  <a:endPara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745" y="3280"/>
                  <a:ext cx="8050" cy="196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 fontAlgn="auto"/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1、专门设定不要物品放置处。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/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2、将工作场所找到的不要物品放到不要物品处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/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3、将不要的物品、设备、工具、文件资料等造册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/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4、审核批准后废弃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just" fontAlgn="auto"/>
                  <a:r>
                    <a:rPr lang="zh-CN" altLang="en-US" sz="1500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5、制定废弃不要物品的标准制度。（变成日常业务）</a:t>
                  </a:r>
                  <a:endParaRPr lang="zh-CN" altLang="en-US" sz="15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</p:grpSp>
        <p:sp>
          <p:nvSpPr>
            <p:cNvPr id="19" name="Rectangle 2"/>
            <p:cNvSpPr/>
            <p:nvPr/>
          </p:nvSpPr>
          <p:spPr>
            <a:xfrm>
              <a:off x="10199" y="2665"/>
              <a:ext cx="3458" cy="2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“不要” ：</a:t>
              </a: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不知道是什么？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不清楚有什么用？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没有人负责？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超过保存期限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破损严重无法使用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没有价值的。</a:t>
              </a:r>
              <a:endParaRPr sz="14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0969" name="Line 9"/>
            <p:cNvSpPr/>
            <p:nvPr/>
          </p:nvSpPr>
          <p:spPr>
            <a:xfrm>
              <a:off x="7421" y="3165"/>
              <a:ext cx="2778" cy="0"/>
            </a:xfrm>
            <a:prstGeom prst="line">
              <a:avLst/>
            </a:prstGeom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24" name="组合 23"/>
            <p:cNvGrpSpPr/>
            <p:nvPr/>
          </p:nvGrpSpPr>
          <p:grpSpPr>
            <a:xfrm>
              <a:off x="1908" y="3760"/>
              <a:ext cx="6582" cy="2416"/>
              <a:chOff x="1638" y="2860"/>
              <a:chExt cx="6582" cy="2416"/>
            </a:xfrm>
          </p:grpSpPr>
          <p:sp>
            <p:nvSpPr>
              <p:cNvPr id="40970" name="Line 10"/>
              <p:cNvSpPr/>
              <p:nvPr/>
            </p:nvSpPr>
            <p:spPr>
              <a:xfrm rot="16200000" flipH="1">
                <a:off x="1354" y="4992"/>
                <a:ext cx="567" cy="0"/>
              </a:xfrm>
              <a:prstGeom prst="line">
                <a:avLst/>
              </a:prstGeom>
              <a:ln w="190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</p:sp>
          <p:sp>
            <p:nvSpPr>
              <p:cNvPr id="40971" name="Line 11"/>
              <p:cNvSpPr/>
              <p:nvPr/>
            </p:nvSpPr>
            <p:spPr>
              <a:xfrm>
                <a:off x="8220" y="2860"/>
                <a:ext cx="0" cy="1814"/>
              </a:xfrm>
              <a:prstGeom prst="line">
                <a:avLst/>
              </a:prstGeom>
              <a:ln w="190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0972" name="Line 12"/>
              <p:cNvSpPr/>
              <p:nvPr/>
            </p:nvSpPr>
            <p:spPr>
              <a:xfrm flipH="1">
                <a:off x="7881" y="2860"/>
                <a:ext cx="339" cy="0"/>
              </a:xfrm>
              <a:prstGeom prst="line">
                <a:avLst/>
              </a:prstGeom>
              <a:ln w="1905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6" name="Line 11"/>
            <p:cNvSpPr/>
            <p:nvPr/>
          </p:nvSpPr>
          <p:spPr>
            <a:xfrm rot="16200000">
              <a:off x="5196" y="2336"/>
              <a:ext cx="0" cy="6576"/>
            </a:xfrm>
            <a:prstGeom prst="line">
              <a:avLst/>
            </a:prstGeom>
            <a:ln w="1905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2" name="组合 1"/>
          <p:cNvGrpSpPr/>
          <p:nvPr/>
        </p:nvGrpSpPr>
        <p:grpSpPr>
          <a:xfrm>
            <a:off x="3858578" y="1086485"/>
            <a:ext cx="1426845" cy="400050"/>
            <a:chOff x="6077" y="1715"/>
            <a:chExt cx="2247" cy="630"/>
          </a:xfrm>
        </p:grpSpPr>
        <p:sp>
          <p:nvSpPr>
            <p:cNvPr id="8" name="文本框 7"/>
            <p:cNvSpPr txBox="1"/>
            <p:nvPr/>
          </p:nvSpPr>
          <p:spPr>
            <a:xfrm>
              <a:off x="6079" y="1715"/>
              <a:ext cx="2245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整理SEIRI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rot="16200000">
              <a:off x="7182" y="1239"/>
              <a:ext cx="0" cy="221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46100" y="1887855"/>
            <a:ext cx="8051800" cy="3154045"/>
            <a:chOff x="860" y="2763"/>
            <a:chExt cx="12680" cy="4967"/>
          </a:xfrm>
        </p:grpSpPr>
        <p:grpSp>
          <p:nvGrpSpPr>
            <p:cNvPr id="6" name="组合 5"/>
            <p:cNvGrpSpPr/>
            <p:nvPr/>
          </p:nvGrpSpPr>
          <p:grpSpPr>
            <a:xfrm>
              <a:off x="861" y="2763"/>
              <a:ext cx="11385" cy="580"/>
              <a:chOff x="1902" y="3688"/>
              <a:chExt cx="11385" cy="580"/>
            </a:xfrm>
          </p:grpSpPr>
          <p:sp>
            <p:nvSpPr>
              <p:cNvPr id="4" name="Rectangle 2"/>
              <p:cNvSpPr/>
              <p:nvPr/>
            </p:nvSpPr>
            <p:spPr>
              <a:xfrm>
                <a:off x="1902" y="3701"/>
                <a:ext cx="4025" cy="5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“要”整理实施要点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927" y="3688"/>
                <a:ext cx="7360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调查使用频率，决定日常用量及放置位置。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0" y="3718"/>
              <a:ext cx="12680" cy="4012"/>
              <a:chOff x="290" y="3718"/>
              <a:chExt cx="12680" cy="4012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90" y="3718"/>
                <a:ext cx="12680" cy="584"/>
                <a:chOff x="558" y="4573"/>
                <a:chExt cx="12680" cy="5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558" y="4573"/>
                  <a:ext cx="4779" cy="584"/>
                  <a:chOff x="1925" y="418"/>
                  <a:chExt cx="4779" cy="584"/>
                </a:xfrm>
              </p:grpSpPr>
              <p:sp>
                <p:nvSpPr>
                  <p:cNvPr id="7" name="文本框 6"/>
                  <p:cNvSpPr txBox="1"/>
                  <p:nvPr/>
                </p:nvSpPr>
                <p:spPr>
                  <a:xfrm>
                    <a:off x="1925" y="418"/>
                    <a:ext cx="4464" cy="584"/>
                  </a:xfrm>
                  <a:prstGeom prst="rect">
                    <a:avLst/>
                  </a:prstGeom>
                  <a:solidFill>
                    <a:srgbClr val="011B4C"/>
                  </a:solidFill>
                </p:spPr>
                <p:txBody>
                  <a:bodyPr wrap="square" lIns="90170" tIns="46990" rIns="90170" bIns="46990" rtlCol="0" anchor="ctr" anchorCtr="0">
                    <a:noAutofit/>
                  </a:bodyPr>
                  <a:lstStyle/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每天到每周用一次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  <p:cxnSp>
                <p:nvCxnSpPr>
                  <p:cNvPr id="40" name="直接箭头连接符 39"/>
                  <p:cNvCxnSpPr/>
                  <p:nvPr/>
                </p:nvCxnSpPr>
                <p:spPr>
                  <a:xfrm rot="16200000">
                    <a:off x="6562" y="568"/>
                    <a:ext cx="0" cy="283"/>
                  </a:xfrm>
                  <a:prstGeom prst="straightConnector1">
                    <a:avLst/>
                  </a:prstGeom>
                  <a:ln w="254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文本框 8"/>
                <p:cNvSpPr txBox="1"/>
                <p:nvPr/>
              </p:nvSpPr>
              <p:spPr>
                <a:xfrm>
                  <a:off x="5427" y="4573"/>
                  <a:ext cx="142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经常用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254" y="4573"/>
                  <a:ext cx="598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l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放在工作场所。如：抽屉、文件架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15" name="直接箭头连接符 14"/>
                <p:cNvCxnSpPr/>
                <p:nvPr/>
              </p:nvCxnSpPr>
              <p:spPr>
                <a:xfrm rot="16200000">
                  <a:off x="7022" y="4723"/>
                  <a:ext cx="0" cy="283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9"/>
              <p:cNvGrpSpPr/>
              <p:nvPr/>
            </p:nvGrpSpPr>
            <p:grpSpPr>
              <a:xfrm>
                <a:off x="291" y="4729"/>
                <a:ext cx="12679" cy="1020"/>
                <a:chOff x="559" y="4355"/>
                <a:chExt cx="12679" cy="102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559" y="4355"/>
                  <a:ext cx="4778" cy="1020"/>
                  <a:chOff x="1926" y="200"/>
                  <a:chExt cx="4778" cy="1020"/>
                </a:xfrm>
              </p:grpSpPr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1926" y="200"/>
                    <a:ext cx="4463" cy="1020"/>
                  </a:xfrm>
                  <a:prstGeom prst="rect">
                    <a:avLst/>
                  </a:prstGeom>
                  <a:solidFill>
                    <a:srgbClr val="011B4C"/>
                  </a:solidFill>
                </p:spPr>
                <p:txBody>
                  <a:bodyPr wrap="square" lIns="90170" tIns="46990" rIns="90170" bIns="46990" rtlCol="0" anchor="ctr" anchorCtr="0">
                    <a:noAutofit/>
                  </a:bodyPr>
                  <a:lstStyle/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1个月到3个月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  <a:p>
                    <a:pPr algn="ctr"/>
                    <a:r>
                      <a:rPr lang="zh-CN" altLang="en-US" b="1" spc="100" dirty="0">
                        <a:solidFill>
                          <a:schemeClr val="bg1">
                            <a:lumMod val="95000"/>
                          </a:schemeClr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左右用一次</a:t>
                    </a:r>
                    <a:endPara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endParaRPr>
                  </a:p>
                </p:txBody>
              </p:sp>
              <p:cxnSp>
                <p:nvCxnSpPr>
                  <p:cNvPr id="30" name="直接箭头连接符 29"/>
                  <p:cNvCxnSpPr/>
                  <p:nvPr/>
                </p:nvCxnSpPr>
                <p:spPr>
                  <a:xfrm rot="16200000">
                    <a:off x="6562" y="568"/>
                    <a:ext cx="0" cy="283"/>
                  </a:xfrm>
                  <a:prstGeom prst="straightConnector1">
                    <a:avLst/>
                  </a:prstGeom>
                  <a:ln w="254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文本框 30"/>
                <p:cNvSpPr txBox="1"/>
                <p:nvPr/>
              </p:nvSpPr>
              <p:spPr>
                <a:xfrm>
                  <a:off x="5427" y="4573"/>
                  <a:ext cx="142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少使用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7254" y="4573"/>
                  <a:ext cx="598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noAutofit/>
                </a:bodyPr>
                <a:lstStyle/>
                <a:p>
                  <a:pPr algn="l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放档案柜底层、储存室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33" name="直接箭头连接符 32"/>
                <p:cNvCxnSpPr/>
                <p:nvPr/>
              </p:nvCxnSpPr>
              <p:spPr>
                <a:xfrm rot="16200000">
                  <a:off x="7022" y="4723"/>
                  <a:ext cx="0" cy="283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组合 44"/>
              <p:cNvGrpSpPr/>
              <p:nvPr/>
            </p:nvGrpSpPr>
            <p:grpSpPr>
              <a:xfrm>
                <a:off x="5159" y="6631"/>
                <a:ext cx="7811" cy="584"/>
                <a:chOff x="5159" y="6698"/>
                <a:chExt cx="7811" cy="584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5159" y="6698"/>
                  <a:ext cx="142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很少用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6986" y="6698"/>
                  <a:ext cx="598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noAutofit/>
                </a:bodyPr>
                <a:lstStyle/>
                <a:p>
                  <a:pPr algn="l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放储藏室、仓库内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41" name="直接箭头连接符 40"/>
                <p:cNvCxnSpPr/>
                <p:nvPr/>
              </p:nvCxnSpPr>
              <p:spPr>
                <a:xfrm rot="16200000">
                  <a:off x="6754" y="6848"/>
                  <a:ext cx="0" cy="283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组合 43"/>
              <p:cNvGrpSpPr/>
              <p:nvPr/>
            </p:nvGrpSpPr>
            <p:grpSpPr>
              <a:xfrm>
                <a:off x="290" y="6114"/>
                <a:ext cx="4465" cy="1617"/>
                <a:chOff x="290" y="6114"/>
                <a:chExt cx="4465" cy="1617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290" y="6114"/>
                  <a:ext cx="4463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noAutofit/>
                </a:bodyPr>
                <a:lstStyle/>
                <a:p>
                  <a:pPr algn="ctr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6个月到1年左右用一次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291" y="7147"/>
                  <a:ext cx="4464" cy="584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可能会再使用（一年内）</a:t>
                  </a:r>
                  <a:endParaRPr lang="zh-CN" altLang="en-US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cxnSp>
            <p:nvCxnSpPr>
              <p:cNvPr id="43" name="肘形连接符 42"/>
              <p:cNvCxnSpPr/>
              <p:nvPr/>
            </p:nvCxnSpPr>
            <p:spPr>
              <a:xfrm>
                <a:off x="4786" y="6358"/>
                <a:ext cx="283" cy="454"/>
              </a:xfrm>
              <a:prstGeom prst="bentConnector3">
                <a:avLst>
                  <a:gd name="adj1" fmla="val 50115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/>
              <p:nvPr/>
            </p:nvCxnSpPr>
            <p:spPr>
              <a:xfrm flipV="1">
                <a:off x="4786" y="7042"/>
                <a:ext cx="283" cy="454"/>
              </a:xfrm>
              <a:prstGeom prst="bentConnector3">
                <a:avLst>
                  <a:gd name="adj1" fmla="val 50115"/>
                </a:avLst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3858578" y="1086485"/>
            <a:ext cx="1426845" cy="400050"/>
            <a:chOff x="6077" y="1715"/>
            <a:chExt cx="2247" cy="630"/>
          </a:xfrm>
        </p:grpSpPr>
        <p:sp>
          <p:nvSpPr>
            <p:cNvPr id="13" name="文本框 12"/>
            <p:cNvSpPr txBox="1"/>
            <p:nvPr/>
          </p:nvSpPr>
          <p:spPr>
            <a:xfrm>
              <a:off x="6079" y="1715"/>
              <a:ext cx="2245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整理SEIRI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rot="16200000">
              <a:off x="7182" y="1239"/>
              <a:ext cx="0" cy="221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317625" y="848995"/>
            <a:ext cx="6508750" cy="4021455"/>
            <a:chOff x="2809" y="992"/>
            <a:chExt cx="10250" cy="6333"/>
          </a:xfrm>
        </p:grpSpPr>
        <p:grpSp>
          <p:nvGrpSpPr>
            <p:cNvPr id="11" name="组合 10"/>
            <p:cNvGrpSpPr/>
            <p:nvPr/>
          </p:nvGrpSpPr>
          <p:grpSpPr>
            <a:xfrm>
              <a:off x="2809" y="2976"/>
              <a:ext cx="772" cy="3134"/>
              <a:chOff x="6934" y="3248"/>
              <a:chExt cx="772" cy="313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934" y="3268"/>
                <a:ext cx="772" cy="3084"/>
              </a:xfrm>
              <a:prstGeom prst="rect">
                <a:avLst/>
              </a:prstGeom>
              <a:noFill/>
            </p:spPr>
            <p:txBody>
              <a:bodyPr vert="eaVert" wrap="none" rtlCol="0" anchor="ctr" anchorCtr="0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整顿推行流程图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 rot="16200000">
                <a:off x="7319" y="2933"/>
                <a:ext cx="0" cy="629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rot="16200000">
                <a:off x="7320" y="6067"/>
                <a:ext cx="0" cy="629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4075" y="992"/>
              <a:ext cx="8984" cy="6333"/>
              <a:chOff x="2427" y="947"/>
              <a:chExt cx="8984" cy="633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427" y="947"/>
                <a:ext cx="8984" cy="6333"/>
                <a:chOff x="2427" y="947"/>
                <a:chExt cx="8984" cy="6333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6374" y="947"/>
                  <a:ext cx="1090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开  始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4077" y="1691"/>
                  <a:ext cx="56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在工作现场选择适当的地方摆放需要物品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5427" y="2416"/>
                  <a:ext cx="29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决定物品属于哪一类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5127" y="3852"/>
                  <a:ext cx="35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小组中有不同的意见吗？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5277" y="4581"/>
                  <a:ext cx="32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沟通并需求解决的方法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6627" y="6793"/>
                  <a:ext cx="5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完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3027" y="6034"/>
                  <a:ext cx="77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有条理存储需要的物品（以员工易于找到和取得为原则）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5877" y="5312"/>
                  <a:ext cx="20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推行识别系统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2427" y="3137"/>
                  <a:ext cx="8984" cy="487"/>
                </a:xfrm>
                <a:prstGeom prst="rect">
                  <a:avLst/>
                </a:prstGeom>
                <a:solidFill>
                  <a:srgbClr val="011B4C"/>
                </a:solidFill>
              </p:spPr>
              <p:txBody>
                <a:bodyPr wrap="none" lIns="90170" tIns="46990" rIns="90170" bIns="46990" rtlCol="0" anchor="ctr" anchorCtr="0">
                  <a:spAutoFit/>
                </a:bodyPr>
                <a:lstStyle/>
                <a:p>
                  <a:pPr algn="ctr"/>
                  <a:r>
                    <a:rPr lang="zh-CN" altLang="en-US" sz="1400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建立识别工作区域及物品的系统（列明物品名称存放位置及数量）</a:t>
                  </a:r>
                  <a:endPara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cxnSp>
              <p:nvCxnSpPr>
                <p:cNvPr id="50" name="直接箭头连接符 49"/>
                <p:cNvCxnSpPr/>
                <p:nvPr/>
              </p:nvCxnSpPr>
              <p:spPr>
                <a:xfrm>
                  <a:off x="6919" y="1443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箭头连接符 50"/>
                <p:cNvCxnSpPr/>
                <p:nvPr/>
              </p:nvCxnSpPr>
              <p:spPr>
                <a:xfrm>
                  <a:off x="6919" y="2190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>
                  <a:off x="6919" y="2900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>
                  <a:off x="6919" y="3621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箭头连接符 53"/>
                <p:cNvCxnSpPr/>
                <p:nvPr/>
              </p:nvCxnSpPr>
              <p:spPr>
                <a:xfrm>
                  <a:off x="6919" y="4351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箭头连接符 54"/>
                <p:cNvCxnSpPr/>
                <p:nvPr/>
              </p:nvCxnSpPr>
              <p:spPr>
                <a:xfrm>
                  <a:off x="6919" y="5065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箭头连接符 55"/>
                <p:cNvCxnSpPr/>
                <p:nvPr/>
              </p:nvCxnSpPr>
              <p:spPr>
                <a:xfrm>
                  <a:off x="6919" y="5796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箭头连接符 56"/>
                <p:cNvCxnSpPr/>
                <p:nvPr/>
              </p:nvCxnSpPr>
              <p:spPr>
                <a:xfrm>
                  <a:off x="6919" y="6533"/>
                  <a:ext cx="0" cy="170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文本框 58"/>
              <p:cNvSpPr txBox="1"/>
              <p:nvPr/>
            </p:nvSpPr>
            <p:spPr>
              <a:xfrm>
                <a:off x="9161" y="4183"/>
                <a:ext cx="783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 fontAlgn="auto"/>
                <a:r>
                  <a:rPr lang="en-US" altLang="zh-CN" sz="1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yes</a:t>
                </a:r>
                <a:endParaRPr lang="en-US" altLang="zh-CN"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8717" y="4021"/>
                <a:ext cx="444" cy="810"/>
                <a:chOff x="8053" y="3173"/>
                <a:chExt cx="3458" cy="4098"/>
              </a:xfrm>
            </p:grpSpPr>
            <p:cxnSp>
              <p:nvCxnSpPr>
                <p:cNvPr id="63" name="直接箭头连接符 62"/>
                <p:cNvCxnSpPr/>
                <p:nvPr/>
              </p:nvCxnSpPr>
              <p:spPr>
                <a:xfrm rot="5400000">
                  <a:off x="9782" y="1444"/>
                  <a:ext cx="0" cy="3458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箭头连接符 63"/>
                <p:cNvCxnSpPr/>
                <p:nvPr/>
              </p:nvCxnSpPr>
              <p:spPr>
                <a:xfrm rot="5400000">
                  <a:off x="9810" y="5570"/>
                  <a:ext cx="0" cy="340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箭头连接符 64"/>
                <p:cNvCxnSpPr/>
                <p:nvPr/>
              </p:nvCxnSpPr>
              <p:spPr>
                <a:xfrm>
                  <a:off x="11481" y="3174"/>
                  <a:ext cx="0" cy="408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文本框 65"/>
              <p:cNvSpPr txBox="1"/>
              <p:nvPr/>
            </p:nvSpPr>
            <p:spPr>
              <a:xfrm flipH="1">
                <a:off x="3459" y="4590"/>
                <a:ext cx="679" cy="48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 fontAlgn="auto"/>
                <a:r>
                  <a:rPr lang="en-US" altLang="zh-CN" sz="1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no</a:t>
                </a:r>
                <a:endParaRPr lang="en-US" altLang="zh-CN" sz="1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 flipH="1">
                <a:off x="4133" y="4035"/>
                <a:ext cx="1644" cy="1520"/>
                <a:chOff x="-1285" y="3171"/>
                <a:chExt cx="12805" cy="4110"/>
              </a:xfrm>
            </p:grpSpPr>
            <p:cxnSp>
              <p:nvCxnSpPr>
                <p:cNvPr id="68" name="直接箭头连接符 67"/>
                <p:cNvCxnSpPr/>
                <p:nvPr/>
              </p:nvCxnSpPr>
              <p:spPr>
                <a:xfrm rot="5400000">
                  <a:off x="7756" y="-582"/>
                  <a:ext cx="0" cy="7506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箭头连接符 68"/>
                <p:cNvCxnSpPr/>
                <p:nvPr/>
              </p:nvCxnSpPr>
              <p:spPr>
                <a:xfrm rot="5400000">
                  <a:off x="5118" y="878"/>
                  <a:ext cx="0" cy="12805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箭头连接符 69"/>
                <p:cNvCxnSpPr/>
                <p:nvPr/>
              </p:nvCxnSpPr>
              <p:spPr>
                <a:xfrm>
                  <a:off x="11481" y="3174"/>
                  <a:ext cx="0" cy="4082"/>
                </a:xfrm>
                <a:prstGeom prst="straightConnector1">
                  <a:avLst/>
                </a:prstGeom>
                <a:ln w="254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95830" y="743585"/>
            <a:ext cx="4752340" cy="4257675"/>
            <a:chOff x="4077" y="1003"/>
            <a:chExt cx="7484" cy="6705"/>
          </a:xfrm>
        </p:grpSpPr>
        <p:sp>
          <p:nvSpPr>
            <p:cNvPr id="22" name="文本框 21"/>
            <p:cNvSpPr txBox="1"/>
            <p:nvPr/>
          </p:nvSpPr>
          <p:spPr>
            <a:xfrm>
              <a:off x="6927" y="1003"/>
              <a:ext cx="17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宣传、培训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877" y="1610"/>
              <a:ext cx="38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责任区域明确，选择样板区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7" y="2224"/>
              <a:ext cx="26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要与不要物的判定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27" y="3474"/>
              <a:ext cx="35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不要物登记处理（车间）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77" y="4105"/>
              <a:ext cx="74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划线、定位、标识设计、实施（“三定三要素”原则）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37" y="6009"/>
              <a:ext cx="6365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责任区域、清扫标准明确（6S日常检查确认）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87" y="5378"/>
              <a:ext cx="1865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6S考核评比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077" y="4724"/>
              <a:ext cx="14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红牌作战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877" y="2843"/>
              <a:ext cx="3884" cy="397"/>
            </a:xfrm>
            <a:prstGeom prst="rect">
              <a:avLst/>
            </a:prstGeom>
            <a:solidFill>
              <a:srgbClr val="011B4C"/>
            </a:solidFill>
          </p:spPr>
          <p:txBody>
            <a:bodyPr wrap="none" lIns="90170" tIns="46990" rIns="90170" bIns="46990" rtlCol="0" anchor="ctr" anchorCtr="0">
              <a:spAutoFit/>
            </a:bodyPr>
            <a:lstStyle/>
            <a:p>
              <a:pPr algn="ctr"/>
              <a:r>
                <a: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不要物放置区指定（部门）</a:t>
              </a:r>
              <a:endParaRPr lang="zh-CN" altLang="en-US" sz="14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50" name="直接箭头连接符 49"/>
            <p:cNvCxnSpPr/>
            <p:nvPr/>
          </p:nvCxnSpPr>
          <p:spPr>
            <a:xfrm>
              <a:off x="7819" y="1388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7819" y="2012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7819" y="2624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7819" y="3243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7819" y="3875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7819" y="4505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7819" y="5124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7819" y="5777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028" y="6650"/>
              <a:ext cx="3584" cy="1058"/>
              <a:chOff x="5972" y="5337"/>
              <a:chExt cx="3584" cy="105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6878" y="5998"/>
                <a:ext cx="1770" cy="397"/>
              </a:xfrm>
              <a:prstGeom prst="rect">
                <a:avLst/>
              </a:prstGeom>
              <a:solidFill>
                <a:srgbClr val="011B4C"/>
              </a:solidFill>
            </p:spPr>
            <p:txBody>
              <a:bodyPr wrap="none" lIns="90170" tIns="46990" rIns="90170" bIns="46990" rtlCol="0" anchor="ctr" anchorCtr="0">
                <a:spAutoFit/>
              </a:bodyPr>
              <a:lstStyle/>
              <a:p>
                <a:pPr algn="ctr"/>
                <a:r>
                  <a: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PDCA循环</a:t>
                </a:r>
                <a:endPara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5972" y="5337"/>
                <a:ext cx="3584" cy="397"/>
              </a:xfrm>
              <a:prstGeom prst="rect">
                <a:avLst/>
              </a:prstGeom>
              <a:solidFill>
                <a:srgbClr val="011B4C"/>
              </a:solidFill>
            </p:spPr>
            <p:txBody>
              <a:bodyPr wrap="none" lIns="90170" tIns="46990" rIns="90170" bIns="46990" rtlCol="0" anchor="ctr" anchorCtr="0">
                <a:spAutoFit/>
              </a:bodyPr>
              <a:lstStyle/>
              <a:p>
                <a:pPr algn="ctr"/>
                <a:r>
                  <a:rPr lang="zh-CN" altLang="en-US" sz="1400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目视管理、看板管理强化</a:t>
                </a:r>
                <a:endParaRPr lang="zh-CN" altLang="en-US" sz="1400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5" name="直接箭头连接符 4"/>
              <p:cNvCxnSpPr/>
              <p:nvPr/>
            </p:nvCxnSpPr>
            <p:spPr>
              <a:xfrm>
                <a:off x="7763" y="5754"/>
                <a:ext cx="0" cy="170"/>
              </a:xfrm>
              <a:prstGeom prst="straightConnector1">
                <a:avLst/>
              </a:prstGeom>
              <a:ln w="254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箭头连接符 6"/>
            <p:cNvCxnSpPr/>
            <p:nvPr/>
          </p:nvCxnSpPr>
          <p:spPr>
            <a:xfrm>
              <a:off x="7820" y="6406"/>
              <a:ext cx="0" cy="17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98558" y="991235"/>
            <a:ext cx="1746885" cy="399415"/>
            <a:chOff x="5827" y="1715"/>
            <a:chExt cx="2751" cy="629"/>
          </a:xfrm>
        </p:grpSpPr>
        <p:sp>
          <p:nvSpPr>
            <p:cNvPr id="12" name="文本框 11"/>
            <p:cNvSpPr txBox="1"/>
            <p:nvPr/>
          </p:nvSpPr>
          <p:spPr>
            <a:xfrm>
              <a:off x="5827" y="1715"/>
              <a:ext cx="2751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整顿SEITON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187" y="983"/>
              <a:ext cx="0" cy="272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051685" y="1823085"/>
            <a:ext cx="5040630" cy="3042285"/>
            <a:chOff x="1711" y="3036"/>
            <a:chExt cx="7938" cy="4791"/>
          </a:xfrm>
        </p:grpSpPr>
        <p:grpSp>
          <p:nvGrpSpPr>
            <p:cNvPr id="2" name="组合 1"/>
            <p:cNvGrpSpPr/>
            <p:nvPr/>
          </p:nvGrpSpPr>
          <p:grpSpPr>
            <a:xfrm>
              <a:off x="1711" y="3036"/>
              <a:ext cx="5427" cy="580"/>
              <a:chOff x="2819" y="2995"/>
              <a:chExt cx="5427" cy="580"/>
            </a:xfrm>
          </p:grpSpPr>
          <p:sp>
            <p:nvSpPr>
              <p:cNvPr id="118" name="Rectangle 2"/>
              <p:cNvSpPr/>
              <p:nvPr/>
            </p:nvSpPr>
            <p:spPr>
              <a:xfrm>
                <a:off x="2819" y="2995"/>
                <a:ext cx="2099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整顿对象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918" y="2995"/>
                <a:ext cx="332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所有“要”的东西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712" y="3614"/>
              <a:ext cx="7937" cy="1452"/>
              <a:chOff x="2820" y="3977"/>
              <a:chExt cx="7937" cy="1452"/>
            </a:xfrm>
          </p:grpSpPr>
          <p:sp>
            <p:nvSpPr>
              <p:cNvPr id="9" name="Rectangle 2"/>
              <p:cNvSpPr/>
              <p:nvPr/>
            </p:nvSpPr>
            <p:spPr>
              <a:xfrm>
                <a:off x="2820" y="4414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整顿目标</a:t>
                </a:r>
                <a:endPara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918" y="3977"/>
                <a:ext cx="5839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1、区域明确（场所规划图）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2、物料取用方便，标识清晰设定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3、工具摆放经济，标识明确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712" y="5066"/>
              <a:ext cx="6417" cy="2761"/>
              <a:chOff x="2820" y="3977"/>
              <a:chExt cx="6417" cy="2761"/>
            </a:xfrm>
          </p:grpSpPr>
          <p:sp>
            <p:nvSpPr>
              <p:cNvPr id="16" name="Rectangle 2"/>
              <p:cNvSpPr/>
              <p:nvPr/>
            </p:nvSpPr>
            <p:spPr>
              <a:xfrm>
                <a:off x="2820" y="5069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基本内容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918" y="3977"/>
                <a:ext cx="4319" cy="276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1、节约时间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2、规划放置场所及位置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3、规划放置的数量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4、限定放置的数量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5、放置标识、看板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l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6、摆放整齐、明朗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4380" y="1584960"/>
            <a:ext cx="7635240" cy="3407410"/>
            <a:chOff x="1762" y="2676"/>
            <a:chExt cx="12024" cy="5366"/>
          </a:xfrm>
        </p:grpSpPr>
        <p:grpSp>
          <p:nvGrpSpPr>
            <p:cNvPr id="25" name="组合 24"/>
            <p:cNvGrpSpPr/>
            <p:nvPr/>
          </p:nvGrpSpPr>
          <p:grpSpPr>
            <a:xfrm>
              <a:off x="1762" y="2676"/>
              <a:ext cx="12024" cy="2610"/>
              <a:chOff x="1187" y="3036"/>
              <a:chExt cx="12024" cy="261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187" y="3036"/>
                <a:ext cx="12024" cy="580"/>
                <a:chOff x="2295" y="2995"/>
                <a:chExt cx="12024" cy="580"/>
              </a:xfrm>
            </p:grpSpPr>
            <p:sp>
              <p:nvSpPr>
                <p:cNvPr id="118" name="Rectangle 2"/>
                <p:cNvSpPr/>
                <p:nvPr/>
              </p:nvSpPr>
              <p:spPr>
                <a:xfrm>
                  <a:off x="2295" y="2995"/>
                  <a:ext cx="2623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整顿三要素</a:t>
                  </a:r>
                  <a:endPara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4918" y="2995"/>
                  <a:ext cx="9401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场所  方法  标识 （体现好的整顿现象是：容易放回去）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1187" y="3614"/>
                <a:ext cx="2430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1、放置场所</a:t>
                </a:r>
                <a:endPara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87" y="4194"/>
                <a:ext cx="7809" cy="145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285750" indent="-285750" algn="l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物品的放置场所原则上要100%设定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物品的保管要实施3定：定点、定容、定量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个人办公区域内只能放真正需要的物品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762" y="5286"/>
              <a:ext cx="243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fontAlgn="auto"/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2、放置方法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2" y="5866"/>
              <a:ext cx="4538" cy="101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易取放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在放置方法上多下功夫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" y="6882"/>
              <a:ext cx="192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fontAlgn="auto"/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3、标  识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62" y="7462"/>
              <a:ext cx="1137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制定公司统一规定的标识，将标识作为企业文化形象的一部分。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98558" y="867410"/>
            <a:ext cx="1746885" cy="399415"/>
            <a:chOff x="5827" y="1715"/>
            <a:chExt cx="2751" cy="629"/>
          </a:xfrm>
        </p:grpSpPr>
        <p:sp>
          <p:nvSpPr>
            <p:cNvPr id="9" name="文本框 8"/>
            <p:cNvSpPr txBox="1"/>
            <p:nvPr/>
          </p:nvSpPr>
          <p:spPr>
            <a:xfrm>
              <a:off x="5827" y="1715"/>
              <a:ext cx="2751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整顿SEITON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rot="16200000">
              <a:off x="7187" y="983"/>
              <a:ext cx="0" cy="272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20738" y="1880870"/>
            <a:ext cx="7502525" cy="2967990"/>
            <a:chOff x="1712" y="1597"/>
            <a:chExt cx="11815" cy="4674"/>
          </a:xfrm>
        </p:grpSpPr>
        <p:sp>
          <p:nvSpPr>
            <p:cNvPr id="4" name="文本框 3"/>
            <p:cNvSpPr txBox="1"/>
            <p:nvPr/>
          </p:nvSpPr>
          <p:spPr>
            <a:xfrm>
              <a:off x="3811" y="1597"/>
              <a:ext cx="9716" cy="38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1、在工作现场选择适当地方摆放需要物品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2、决定物品属于哪一类别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3、建立标识工作区域及物品的系统（列明物品名称存放位置及数量）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4、小组沟通，寻求解决方法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5、推行识别系统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6、有条理储存需要物品（</a:t>
              </a: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以员工易于找到和取得为原则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1712" y="3211"/>
              <a:ext cx="2099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实施步骤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1712" y="5693"/>
              <a:ext cx="2099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整顿技巧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11" y="5691"/>
              <a:ext cx="6552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标识 显示板 摆放 区划线 定位标示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98558" y="991235"/>
            <a:ext cx="1746885" cy="399415"/>
            <a:chOff x="5827" y="1715"/>
            <a:chExt cx="2751" cy="629"/>
          </a:xfrm>
        </p:grpSpPr>
        <p:sp>
          <p:nvSpPr>
            <p:cNvPr id="6" name="文本框 5"/>
            <p:cNvSpPr txBox="1"/>
            <p:nvPr/>
          </p:nvSpPr>
          <p:spPr>
            <a:xfrm>
              <a:off x="5827" y="1715"/>
              <a:ext cx="2751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整顿SEITON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rot="16200000">
              <a:off x="7187" y="983"/>
              <a:ext cx="0" cy="272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09365" y="1124585"/>
            <a:ext cx="1525270" cy="400050"/>
            <a:chOff x="6001" y="1715"/>
            <a:chExt cx="2402" cy="630"/>
          </a:xfrm>
        </p:grpSpPr>
        <p:sp>
          <p:nvSpPr>
            <p:cNvPr id="12" name="文本框 11"/>
            <p:cNvSpPr txBox="1"/>
            <p:nvPr/>
          </p:nvSpPr>
          <p:spPr>
            <a:xfrm>
              <a:off x="6003" y="1715"/>
              <a:ext cx="240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清扫SEISO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191" y="1154"/>
              <a:ext cx="0" cy="238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365250" y="2175510"/>
            <a:ext cx="6413500" cy="2489200"/>
            <a:chOff x="1669" y="2496"/>
            <a:chExt cx="10100" cy="3920"/>
          </a:xfrm>
        </p:grpSpPr>
        <p:sp>
          <p:nvSpPr>
            <p:cNvPr id="118" name="Rectangle 2"/>
            <p:cNvSpPr/>
            <p:nvPr/>
          </p:nvSpPr>
          <p:spPr>
            <a:xfrm>
              <a:off x="1669" y="2496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清扫对象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11" y="2496"/>
              <a:ext cx="599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工作场所环境、物品、设备/工具。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1669" y="3731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清扫目的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11" y="3076"/>
              <a:ext cx="7958" cy="188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消除脏污，‘保持工作场所干净、亮丽’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保持工具和设备在最佳状态，随时可以使用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稳定办公室高效工作“品质”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减少意外伤害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1669" y="5401"/>
              <a:ext cx="323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清扫的三扫原则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901" y="4964"/>
              <a:ext cx="4918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扫漏：清扫角落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扫黑：清除落下物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扫怪：扫清不对劲的地方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890" y="55245"/>
            <a:ext cx="34118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spc="10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现场管理</a:t>
            </a:r>
            <a:r>
              <a:rPr lang="en-US" altLang="zh-CN" sz="2400" b="1" spc="10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</a:t>
            </a:r>
            <a:r>
              <a:rPr lang="zh-CN" altLang="en-US" sz="2400" b="1" spc="10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课程目标</a:t>
            </a:r>
            <a:endParaRPr lang="zh-CN" altLang="en-US" sz="2400" b="1" spc="10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06090" y="965200"/>
            <a:ext cx="3131820" cy="399415"/>
            <a:chOff x="4745" y="1715"/>
            <a:chExt cx="4932" cy="629"/>
          </a:xfrm>
        </p:grpSpPr>
        <p:sp>
          <p:nvSpPr>
            <p:cNvPr id="9" name="文本框 8"/>
            <p:cNvSpPr txBox="1"/>
            <p:nvPr/>
          </p:nvSpPr>
          <p:spPr>
            <a:xfrm>
              <a:off x="4746" y="1715"/>
              <a:ext cx="490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通过培训可以解决的问题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11" y="-122"/>
              <a:ext cx="0" cy="493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256665" y="1671320"/>
            <a:ext cx="6630670" cy="3224530"/>
            <a:chOff x="1822" y="2467"/>
            <a:chExt cx="10442" cy="5078"/>
          </a:xfrm>
        </p:grpSpPr>
        <p:grpSp>
          <p:nvGrpSpPr>
            <p:cNvPr id="25" name="组合 24"/>
            <p:cNvGrpSpPr/>
            <p:nvPr/>
          </p:nvGrpSpPr>
          <p:grpSpPr>
            <a:xfrm>
              <a:off x="3524" y="3391"/>
              <a:ext cx="7139" cy="3329"/>
              <a:chOff x="3563" y="2926"/>
              <a:chExt cx="7139" cy="332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563" y="5627"/>
                <a:ext cx="196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意识层面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734" y="5627"/>
                <a:ext cx="196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执行层面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010" y="2926"/>
                <a:ext cx="280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工作指导结果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822" y="2467"/>
              <a:ext cx="10443" cy="5078"/>
              <a:chOff x="1979" y="1676"/>
              <a:chExt cx="10443" cy="5078"/>
            </a:xfrm>
          </p:grpSpPr>
          <p:sp>
            <p:nvSpPr>
              <p:cNvPr id="30" name="Freeform 9"/>
              <p:cNvSpPr/>
              <p:nvPr/>
            </p:nvSpPr>
            <p:spPr bwMode="auto">
              <a:xfrm>
                <a:off x="1979" y="1676"/>
                <a:ext cx="10443" cy="5078"/>
              </a:xfrm>
              <a:custGeom>
                <a:avLst/>
                <a:gdLst>
                  <a:gd name="T0" fmla="*/ 30278 w 32079"/>
                  <a:gd name="T1" fmla="*/ 4424 h 15622"/>
                  <a:gd name="T2" fmla="*/ 2783 w 32079"/>
                  <a:gd name="T3" fmla="*/ 15622 h 15622"/>
                  <a:gd name="T4" fmla="*/ 0 w 32079"/>
                  <a:gd name="T5" fmla="*/ 15523 h 15622"/>
                  <a:gd name="T6" fmla="*/ 26897 w 32079"/>
                  <a:gd name="T7" fmla="*/ 2112 h 15622"/>
                  <a:gd name="T8" fmla="*/ 25060 w 32079"/>
                  <a:gd name="T9" fmla="*/ 856 h 15622"/>
                  <a:gd name="T10" fmla="*/ 27928 w 32079"/>
                  <a:gd name="T11" fmla="*/ 428 h 15622"/>
                  <a:gd name="T12" fmla="*/ 30796 w 32079"/>
                  <a:gd name="T13" fmla="*/ 0 h 15622"/>
                  <a:gd name="T14" fmla="*/ 31438 w 32079"/>
                  <a:gd name="T15" fmla="*/ 2828 h 15622"/>
                  <a:gd name="T16" fmla="*/ 32079 w 32079"/>
                  <a:gd name="T17" fmla="*/ 5656 h 15622"/>
                  <a:gd name="T18" fmla="*/ 30278 w 32079"/>
                  <a:gd name="T19" fmla="*/ 4424 h 15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79" h="15622">
                    <a:moveTo>
                      <a:pt x="30278" y="4424"/>
                    </a:moveTo>
                    <a:cubicBezTo>
                      <a:pt x="23182" y="11352"/>
                      <a:pt x="13481" y="15622"/>
                      <a:pt x="2783" y="15622"/>
                    </a:cubicBezTo>
                    <a:cubicBezTo>
                      <a:pt x="1847" y="15622"/>
                      <a:pt x="920" y="15587"/>
                      <a:pt x="0" y="15523"/>
                    </a:cubicBezTo>
                    <a:cubicBezTo>
                      <a:pt x="10716" y="14774"/>
                      <a:pt x="20250" y="9734"/>
                      <a:pt x="26897" y="2112"/>
                    </a:cubicBezTo>
                    <a:lnTo>
                      <a:pt x="25060" y="856"/>
                    </a:lnTo>
                    <a:lnTo>
                      <a:pt x="27928" y="428"/>
                    </a:lnTo>
                    <a:lnTo>
                      <a:pt x="30796" y="0"/>
                    </a:lnTo>
                    <a:lnTo>
                      <a:pt x="31438" y="2828"/>
                    </a:lnTo>
                    <a:lnTo>
                      <a:pt x="32079" y="5656"/>
                    </a:lnTo>
                    <a:lnTo>
                      <a:pt x="30278" y="4424"/>
                    </a:lnTo>
                    <a:close/>
                  </a:path>
                </a:pathLst>
              </a:custGeom>
              <a:solidFill>
                <a:srgbClr val="011B4C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504" y="6046"/>
                <a:ext cx="282" cy="2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349" y="4770"/>
                <a:ext cx="366" cy="3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0501" y="3033"/>
                <a:ext cx="465" cy="4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53778" y="848360"/>
            <a:ext cx="2036445" cy="401955"/>
            <a:chOff x="5598" y="1715"/>
            <a:chExt cx="3207" cy="633"/>
          </a:xfrm>
        </p:grpSpPr>
        <p:sp>
          <p:nvSpPr>
            <p:cNvPr id="12" name="文本框 11"/>
            <p:cNvSpPr txBox="1"/>
            <p:nvPr/>
          </p:nvSpPr>
          <p:spPr>
            <a:xfrm>
              <a:off x="5602" y="1715"/>
              <a:ext cx="3203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清洁SEIKETSU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185" y="760"/>
              <a:ext cx="0" cy="317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42315" y="1527810"/>
            <a:ext cx="7659370" cy="3501390"/>
            <a:chOff x="1109" y="2076"/>
            <a:chExt cx="12062" cy="55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109" y="2076"/>
              <a:ext cx="12062" cy="4500"/>
              <a:chOff x="1109" y="3051"/>
              <a:chExt cx="12062" cy="45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109" y="3051"/>
                <a:ext cx="12062" cy="580"/>
                <a:chOff x="1595" y="3291"/>
                <a:chExt cx="12062" cy="580"/>
              </a:xfrm>
            </p:grpSpPr>
            <p:sp>
              <p:nvSpPr>
                <p:cNvPr id="4" name="Rectangle 2"/>
                <p:cNvSpPr/>
                <p:nvPr/>
              </p:nvSpPr>
              <p:spPr>
                <a:xfrm>
                  <a:off x="1595" y="3291"/>
                  <a:ext cx="2142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基本内容</a:t>
                  </a:r>
                  <a:endPara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3737" y="3291"/>
                  <a:ext cx="9921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将以上3S的做法制度化、规范化，并贯彻执行及维护结果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1109" y="3631"/>
                <a:ext cx="5718" cy="580"/>
                <a:chOff x="1595" y="4541"/>
                <a:chExt cx="5718" cy="580"/>
              </a:xfrm>
            </p:grpSpPr>
            <p:sp>
              <p:nvSpPr>
                <p:cNvPr id="9" name="Rectangle 2"/>
                <p:cNvSpPr/>
                <p:nvPr/>
              </p:nvSpPr>
              <p:spPr>
                <a:xfrm>
                  <a:off x="1595" y="4541"/>
                  <a:ext cx="2142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lang="zh-CN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目  的</a:t>
                  </a:r>
                  <a:endPara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737" y="4541"/>
                  <a:ext cx="3576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维护上面3S的结果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09" y="4211"/>
                <a:ext cx="11848" cy="1888"/>
                <a:chOff x="1169" y="4996"/>
                <a:chExt cx="11848" cy="1888"/>
              </a:xfrm>
            </p:grpSpPr>
            <p:sp>
              <p:nvSpPr>
                <p:cNvPr id="17" name="Rectangle 2"/>
                <p:cNvSpPr/>
                <p:nvPr/>
              </p:nvSpPr>
              <p:spPr>
                <a:xfrm>
                  <a:off x="1169" y="5651"/>
                  <a:ext cx="3232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lang="zh-CN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实施步骤和要点</a:t>
                  </a:r>
                  <a:endPara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4401" y="4996"/>
                  <a:ext cx="8617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1、落实前面3S工作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2、制定6S实施办法，制定目视、看板管理的标准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3、制定奖惩制度并执行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l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4、高阶主管经常带头巡查，重视6S活动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09" y="6099"/>
                <a:ext cx="5718" cy="1452"/>
                <a:chOff x="1595" y="3291"/>
                <a:chExt cx="5718" cy="1452"/>
              </a:xfrm>
            </p:grpSpPr>
            <p:sp>
              <p:nvSpPr>
                <p:cNvPr id="23" name="Rectangle 2"/>
                <p:cNvSpPr/>
                <p:nvPr/>
              </p:nvSpPr>
              <p:spPr>
                <a:xfrm>
                  <a:off x="1595" y="3291"/>
                  <a:ext cx="2142" cy="5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实施原则</a:t>
                  </a:r>
                  <a:endParaRPr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3737" y="3291"/>
                  <a:ext cx="3576" cy="145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/>
                  <a:r>
                    <a:rPr lang="zh-CN" altLang="en-US" b="1" spc="100" dirty="0">
                      <a:solidFill>
                        <a:srgbClr val="011B4C"/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维持</a:t>
                  </a: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   不制造脏乱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l" fontAlgn="auto"/>
                  <a:r>
                    <a:rPr lang="zh-CN" altLang="en-US" b="1" spc="100" dirty="0">
                      <a:solidFill>
                        <a:srgbClr val="011B4C"/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保持</a:t>
                  </a: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   不扩散脏乱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algn="l" fontAlgn="auto"/>
                  <a:r>
                    <a:rPr lang="zh-CN" altLang="en-US" b="1" spc="100" dirty="0">
                      <a:solidFill>
                        <a:srgbClr val="011B4C"/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坚持</a:t>
                  </a: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   不恢复脏乱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</p:grpSp>
        <p:sp>
          <p:nvSpPr>
            <p:cNvPr id="26" name="Rectangle 2"/>
            <p:cNvSpPr/>
            <p:nvPr/>
          </p:nvSpPr>
          <p:spPr>
            <a:xfrm>
              <a:off x="1109" y="6576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常用技巧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51" y="6574"/>
              <a:ext cx="714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1、红牌标签 2、摄影作战 3、目视管理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l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4、看板管理 5、检查表    6、区域改善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32823" y="1019810"/>
            <a:ext cx="2078355" cy="401955"/>
            <a:chOff x="5565" y="1715"/>
            <a:chExt cx="3273" cy="633"/>
          </a:xfrm>
        </p:grpSpPr>
        <p:sp>
          <p:nvSpPr>
            <p:cNvPr id="12" name="文本框 11"/>
            <p:cNvSpPr txBox="1"/>
            <p:nvPr/>
          </p:nvSpPr>
          <p:spPr>
            <a:xfrm>
              <a:off x="5570" y="1715"/>
              <a:ext cx="32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安全SECURITY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152" y="760"/>
              <a:ext cx="0" cy="317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1085850" y="2029460"/>
            <a:ext cx="6972300" cy="2857500"/>
            <a:chOff x="2040" y="2461"/>
            <a:chExt cx="10980" cy="4500"/>
          </a:xfrm>
        </p:grpSpPr>
        <p:grpSp>
          <p:nvGrpSpPr>
            <p:cNvPr id="7" name="组合 6"/>
            <p:cNvGrpSpPr/>
            <p:nvPr/>
          </p:nvGrpSpPr>
          <p:grpSpPr>
            <a:xfrm>
              <a:off x="2040" y="2461"/>
              <a:ext cx="10979" cy="1016"/>
              <a:chOff x="1169" y="2986"/>
              <a:chExt cx="10979" cy="1016"/>
            </a:xfrm>
          </p:grpSpPr>
          <p:sp>
            <p:nvSpPr>
              <p:cNvPr id="2" name="Rectangle 2"/>
              <p:cNvSpPr/>
              <p:nvPr/>
            </p:nvSpPr>
            <p:spPr>
              <a:xfrm>
                <a:off x="1169" y="2986"/>
                <a:ext cx="2142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目  的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311" y="2986"/>
                <a:ext cx="8837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 fontAlgn="auto"/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清除安全隐患、防止安全事故发生、安全操作、正确操作。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8" name="Rectangle 2"/>
            <p:cNvSpPr/>
            <p:nvPr/>
          </p:nvSpPr>
          <p:spPr>
            <a:xfrm>
              <a:off x="2040" y="3477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实施要诀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82" y="3477"/>
              <a:ext cx="8837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清查设备有效时间及保养记录卡；清查电源线路，各类管道；化学原辅材料安全放置，定点、定量放置；安全预防设施，建立安全责任人，定期清查。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Rectangle 2"/>
            <p:cNvSpPr/>
            <p:nvPr/>
          </p:nvSpPr>
          <p:spPr>
            <a:xfrm>
              <a:off x="2040" y="4929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类  别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82" y="4929"/>
              <a:ext cx="8838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1、人身财产安全类 2、交通安全类 3、消防安全类。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4、资金安全类       5、工伤类      6、货物安全类。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0" name="Rectangle 2"/>
            <p:cNvSpPr/>
            <p:nvPr/>
          </p:nvSpPr>
          <p:spPr>
            <a:xfrm>
              <a:off x="2040" y="5945"/>
              <a:ext cx="2142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原  则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182" y="5945"/>
              <a:ext cx="757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无不安全设备    无不安全场所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fontAlgn="auto"/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无不安全作业    无不安全人员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53460" y="1038860"/>
            <a:ext cx="2037080" cy="401955"/>
            <a:chOff x="5598" y="1715"/>
            <a:chExt cx="3208" cy="633"/>
          </a:xfrm>
        </p:grpSpPr>
        <p:sp>
          <p:nvSpPr>
            <p:cNvPr id="12" name="文本框 11"/>
            <p:cNvSpPr txBox="1"/>
            <p:nvPr/>
          </p:nvSpPr>
          <p:spPr>
            <a:xfrm>
              <a:off x="5603" y="1715"/>
              <a:ext cx="3203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清洁SEIKETSU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185" y="760"/>
              <a:ext cx="0" cy="317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521778" y="1962785"/>
            <a:ext cx="6100445" cy="2711450"/>
            <a:chOff x="2470" y="3091"/>
            <a:chExt cx="9607" cy="4270"/>
          </a:xfrm>
        </p:grpSpPr>
        <p:sp>
          <p:nvSpPr>
            <p:cNvPr id="6" name="Rectangle 2"/>
            <p:cNvSpPr/>
            <p:nvPr/>
          </p:nvSpPr>
          <p:spPr>
            <a:xfrm>
              <a:off x="7065" y="3821"/>
              <a:ext cx="5012" cy="3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just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" name="Rectangle 2"/>
            <p:cNvSpPr/>
            <p:nvPr/>
          </p:nvSpPr>
          <p:spPr>
            <a:xfrm>
              <a:off x="2470" y="3821"/>
              <a:ext cx="4472" cy="35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just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70" y="3091"/>
              <a:ext cx="9462" cy="4176"/>
              <a:chOff x="1720" y="2626"/>
              <a:chExt cx="9462" cy="417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720" y="2626"/>
                <a:ext cx="4473" cy="4174"/>
                <a:chOff x="1710" y="2941"/>
                <a:chExt cx="4473" cy="4174"/>
              </a:xfrm>
            </p:grpSpPr>
            <p:sp>
              <p:nvSpPr>
                <p:cNvPr id="4" name="Rectangle 2"/>
                <p:cNvSpPr/>
                <p:nvPr/>
              </p:nvSpPr>
              <p:spPr>
                <a:xfrm>
                  <a:off x="1710" y="2941"/>
                  <a:ext cx="2142" cy="578"/>
                </a:xfrm>
                <a:prstGeom prst="rect">
                  <a:avLst/>
                </a:prstGeom>
                <a:solidFill>
                  <a:srgbClr val="011B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lang="zh-CN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清洁步骤</a:t>
                  </a:r>
                  <a:endPara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1710" y="3776"/>
                  <a:ext cx="4473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现场产生的5大初始资料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710" y="4356"/>
                  <a:ext cx="3477" cy="275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marL="285750" indent="-285750"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物品清单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定制图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目视档案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清扫责任区图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5S点检、巡检表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6565" y="3461"/>
                <a:ext cx="4617" cy="3341"/>
                <a:chOff x="1710" y="3776"/>
                <a:chExt cx="4617" cy="3341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1710" y="3776"/>
                  <a:ext cx="4473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just" fontAlgn="auto"/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编写6大程序文件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1710" y="4356"/>
                  <a:ext cx="4617" cy="276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红单程序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定制管理与标识程序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目视管理程序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光洁管理程序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5S检查与评比制度程序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  <a:p>
                  <a:pPr marL="285750" indent="-285750" algn="l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Char char="l"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5S激励制度程序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35058" y="1038860"/>
            <a:ext cx="1873885" cy="401320"/>
            <a:chOff x="5728" y="1715"/>
            <a:chExt cx="2951" cy="632"/>
          </a:xfrm>
        </p:grpSpPr>
        <p:sp>
          <p:nvSpPr>
            <p:cNvPr id="12" name="文本框 11"/>
            <p:cNvSpPr txBox="1"/>
            <p:nvPr/>
          </p:nvSpPr>
          <p:spPr>
            <a:xfrm>
              <a:off x="5732" y="1715"/>
              <a:ext cx="2947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素养shitsuke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202" y="873"/>
              <a:ext cx="0" cy="294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099185" y="1837690"/>
            <a:ext cx="6945630" cy="2675255"/>
            <a:chOff x="1731" y="2339"/>
            <a:chExt cx="10938" cy="4213"/>
          </a:xfrm>
        </p:grpSpPr>
        <p:grpSp>
          <p:nvGrpSpPr>
            <p:cNvPr id="7" name="组合 6"/>
            <p:cNvGrpSpPr/>
            <p:nvPr/>
          </p:nvGrpSpPr>
          <p:grpSpPr>
            <a:xfrm>
              <a:off x="1731" y="2339"/>
              <a:ext cx="10939" cy="2107"/>
              <a:chOff x="2605" y="2339"/>
              <a:chExt cx="10939" cy="2107"/>
            </a:xfrm>
          </p:grpSpPr>
          <p:sp>
            <p:nvSpPr>
              <p:cNvPr id="2" name="Rectangle 2"/>
              <p:cNvSpPr/>
              <p:nvPr/>
            </p:nvSpPr>
            <p:spPr>
              <a:xfrm>
                <a:off x="2605" y="3104"/>
                <a:ext cx="2142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基本内容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747" y="2339"/>
                <a:ext cx="8797" cy="210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285750" indent="-28575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通过晨会等手段，提高全员文明礼貌水准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培养每位成员养成良好的习惯，并遵守规则做事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开展6S容易，但长时间的坚持必须靠素养的提升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731" y="4446"/>
              <a:ext cx="7820" cy="2107"/>
              <a:chOff x="2605" y="2339"/>
              <a:chExt cx="7820" cy="2107"/>
            </a:xfrm>
          </p:grpSpPr>
          <p:sp>
            <p:nvSpPr>
              <p:cNvPr id="10" name="Rectangle 2"/>
              <p:cNvSpPr/>
              <p:nvPr/>
            </p:nvSpPr>
            <p:spPr>
              <a:xfrm>
                <a:off x="2605" y="3104"/>
                <a:ext cx="2142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目  的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747" y="2339"/>
                <a:ext cx="5678" cy="210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285750" indent="-28575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提高员工有好习惯，遵守规则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提高员工文明礼貌水准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营造团队精神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5648" y="1578610"/>
            <a:ext cx="7672705" cy="3228340"/>
            <a:chOff x="1696" y="1616"/>
            <a:chExt cx="12083" cy="5084"/>
          </a:xfrm>
        </p:grpSpPr>
        <p:grpSp>
          <p:nvGrpSpPr>
            <p:cNvPr id="22" name="组合 21"/>
            <p:cNvGrpSpPr/>
            <p:nvPr/>
          </p:nvGrpSpPr>
          <p:grpSpPr>
            <a:xfrm>
              <a:off x="1696" y="1616"/>
              <a:ext cx="11010" cy="3415"/>
              <a:chOff x="2605" y="1247"/>
              <a:chExt cx="11010" cy="3415"/>
            </a:xfrm>
          </p:grpSpPr>
          <p:sp>
            <p:nvSpPr>
              <p:cNvPr id="23" name="Rectangle 2"/>
              <p:cNvSpPr/>
              <p:nvPr/>
            </p:nvSpPr>
            <p:spPr>
              <a:xfrm>
                <a:off x="2605" y="2666"/>
                <a:ext cx="2891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实施步骤要点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496" y="1247"/>
                <a:ext cx="8119" cy="34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indent="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1、制定服装、仪容、识别证标准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2、制定共同遵守的有关规定，规定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3、制定礼仪守则             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4、教育新人（新人强化5S教育实践）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50000"/>
                  </a:lnSpc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5、提到各种精神提升活动（晨会、礼貌活动）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4" name="Rectangle 2"/>
            <p:cNvSpPr/>
            <p:nvPr/>
          </p:nvSpPr>
          <p:spPr>
            <a:xfrm>
              <a:off x="1696" y="5033"/>
              <a:ext cx="2891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实 施 原 则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7" y="5031"/>
              <a:ext cx="660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 algn="l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身美的3守原则 守时间 守标准 守规定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6" y="5684"/>
              <a:ext cx="12083" cy="1016"/>
              <a:chOff x="1696" y="5609"/>
              <a:chExt cx="12083" cy="1016"/>
            </a:xfrm>
          </p:grpSpPr>
          <p:sp>
            <p:nvSpPr>
              <p:cNvPr id="13" name="Rectangle 2"/>
              <p:cNvSpPr/>
              <p:nvPr/>
            </p:nvSpPr>
            <p:spPr>
              <a:xfrm>
                <a:off x="1696" y="5611"/>
                <a:ext cx="2891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8 大 素 养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587" y="5609"/>
                <a:ext cx="9193" cy="101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indent="0" algn="l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1、积极主动 2、追求完美 3、社会公德 4、遵守规范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l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5、勇于创新 6、承担责任 7、持续改善 8、坚持不懈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635058" y="943610"/>
            <a:ext cx="1873885" cy="401320"/>
            <a:chOff x="5728" y="1715"/>
            <a:chExt cx="2951" cy="632"/>
          </a:xfrm>
        </p:grpSpPr>
        <p:sp>
          <p:nvSpPr>
            <p:cNvPr id="5" name="文本框 4"/>
            <p:cNvSpPr txBox="1"/>
            <p:nvPr/>
          </p:nvSpPr>
          <p:spPr>
            <a:xfrm>
              <a:off x="5732" y="1715"/>
              <a:ext cx="2947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素养shitsuke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2" y="873"/>
              <a:ext cx="0" cy="294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40088" y="1038860"/>
            <a:ext cx="2663825" cy="401320"/>
            <a:chOff x="5103" y="1715"/>
            <a:chExt cx="4195" cy="632"/>
          </a:xfrm>
        </p:grpSpPr>
        <p:sp>
          <p:nvSpPr>
            <p:cNvPr id="12" name="文本框 11"/>
            <p:cNvSpPr txBox="1"/>
            <p:nvPr/>
          </p:nvSpPr>
          <p:spPr>
            <a:xfrm>
              <a:off x="5118" y="1715"/>
              <a:ext cx="417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6S效果的确认与调整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5400000">
              <a:off x="7200" y="249"/>
              <a:ext cx="0" cy="419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710055" y="1894840"/>
            <a:ext cx="5723890" cy="2901315"/>
            <a:chOff x="2283" y="2684"/>
            <a:chExt cx="9014" cy="4569"/>
          </a:xfrm>
        </p:grpSpPr>
        <p:sp>
          <p:nvSpPr>
            <p:cNvPr id="10" name="文本框 9"/>
            <p:cNvSpPr txBox="1"/>
            <p:nvPr/>
          </p:nvSpPr>
          <p:spPr>
            <a:xfrm>
              <a:off x="2283" y="2684"/>
              <a:ext cx="29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fontAlgn="auto"/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效果确认及评价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83" y="3654"/>
              <a:ext cx="263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检讨与奖罚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" name="Rectangle 2"/>
            <p:cNvSpPr/>
            <p:nvPr/>
          </p:nvSpPr>
          <p:spPr>
            <a:xfrm>
              <a:off x="2283" y="4609"/>
              <a:ext cx="9014" cy="2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just" fontAlgn="auto">
                <a:lnSpc>
                  <a:spcPct val="15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根据每周/月6S考评，公布结果及对应灯号，分析问题原因及敦促改进，鼓励优秀、鞭策落后，创造持续推行的能力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掌握6S活动的详细推行步骤和技巧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10055" y="1996440"/>
            <a:ext cx="5723890" cy="2815590"/>
            <a:chOff x="2283" y="2504"/>
            <a:chExt cx="9014" cy="4434"/>
          </a:xfrm>
        </p:grpSpPr>
        <p:sp>
          <p:nvSpPr>
            <p:cNvPr id="7" name="文本框 6"/>
            <p:cNvSpPr txBox="1"/>
            <p:nvPr/>
          </p:nvSpPr>
          <p:spPr>
            <a:xfrm>
              <a:off x="2283" y="2504"/>
              <a:ext cx="370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fontAlgn="auto"/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调整与制度的标准化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83" y="3084"/>
              <a:ext cx="5298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各种制度的制定、贯彻实施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PDCA循环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6S发布会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" name="Rectangle 2"/>
            <p:cNvSpPr/>
            <p:nvPr/>
          </p:nvSpPr>
          <p:spPr>
            <a:xfrm>
              <a:off x="2283" y="4654"/>
              <a:ext cx="9014" cy="22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在推行过程中消化吸收、理解创新的成功方法与良好经验，加以标准化、制度化、员工行为的习惯化，积累企业的管理财富，进入SDCA阶段，为下一轮PDCA循环展开打下基础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40088" y="1038860"/>
            <a:ext cx="2663825" cy="401320"/>
            <a:chOff x="5103" y="1715"/>
            <a:chExt cx="4195" cy="632"/>
          </a:xfrm>
        </p:grpSpPr>
        <p:sp>
          <p:nvSpPr>
            <p:cNvPr id="12" name="文本框 11"/>
            <p:cNvSpPr txBox="1"/>
            <p:nvPr/>
          </p:nvSpPr>
          <p:spPr>
            <a:xfrm>
              <a:off x="5118" y="1715"/>
              <a:ext cx="417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6S效果的确认与调整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5400000">
              <a:off x="7200" y="249"/>
              <a:ext cx="0" cy="419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48460" y="2434590"/>
            <a:ext cx="70205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5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20720" y="1038860"/>
            <a:ext cx="2702560" cy="404495"/>
            <a:chOff x="5074" y="1715"/>
            <a:chExt cx="4256" cy="637"/>
          </a:xfrm>
        </p:grpSpPr>
        <p:sp>
          <p:nvSpPr>
            <p:cNvPr id="9" name="文本框 8"/>
            <p:cNvSpPr txBox="1"/>
            <p:nvPr/>
          </p:nvSpPr>
          <p:spPr>
            <a:xfrm>
              <a:off x="5083" y="1715"/>
              <a:ext cx="4247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PDCA/戴明环的定义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200" y="226"/>
              <a:ext cx="0" cy="425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911985" y="2034540"/>
            <a:ext cx="5320030" cy="2659380"/>
            <a:chOff x="3037" y="2949"/>
            <a:chExt cx="8378" cy="4188"/>
          </a:xfrm>
        </p:grpSpPr>
        <p:grpSp>
          <p:nvGrpSpPr>
            <p:cNvPr id="5" name="组合 4"/>
            <p:cNvGrpSpPr/>
            <p:nvPr/>
          </p:nvGrpSpPr>
          <p:grpSpPr>
            <a:xfrm>
              <a:off x="4585" y="2949"/>
              <a:ext cx="5184" cy="4188"/>
              <a:chOff x="4585" y="2589"/>
              <a:chExt cx="5184" cy="4188"/>
            </a:xfrm>
          </p:grpSpPr>
          <p:sp>
            <p:nvSpPr>
              <p:cNvPr id="20490" name="Oval 149"/>
              <p:cNvSpPr>
                <a:spLocks noChangeArrowheads="1"/>
              </p:cNvSpPr>
              <p:nvPr/>
            </p:nvSpPr>
            <p:spPr bwMode="auto">
              <a:xfrm>
                <a:off x="4585" y="3470"/>
                <a:ext cx="375" cy="377"/>
              </a:xfrm>
              <a:prstGeom prst="ellipse">
                <a:avLst/>
              </a:prstGeom>
              <a:solidFill>
                <a:srgbClr val="011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20491" name="Oval 150"/>
              <p:cNvSpPr>
                <a:spLocks noChangeArrowheads="1"/>
              </p:cNvSpPr>
              <p:nvPr/>
            </p:nvSpPr>
            <p:spPr bwMode="auto">
              <a:xfrm>
                <a:off x="4585" y="5444"/>
                <a:ext cx="375" cy="37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20489" name="Oval 148"/>
              <p:cNvSpPr>
                <a:spLocks noChangeArrowheads="1"/>
              </p:cNvSpPr>
              <p:nvPr/>
            </p:nvSpPr>
            <p:spPr bwMode="auto">
              <a:xfrm>
                <a:off x="9395" y="3470"/>
                <a:ext cx="375" cy="37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cs typeface="+mn-ea"/>
                  <a:sym typeface="Impact" panose="020B0806030902050204" pitchFamily="34" charset="0"/>
                </a:endParaRPr>
              </a:p>
            </p:txBody>
          </p:sp>
          <p:sp>
            <p:nvSpPr>
              <p:cNvPr id="20492" name="Oval 152"/>
              <p:cNvSpPr>
                <a:spLocks noChangeArrowheads="1"/>
              </p:cNvSpPr>
              <p:nvPr/>
            </p:nvSpPr>
            <p:spPr bwMode="auto">
              <a:xfrm>
                <a:off x="9395" y="5440"/>
                <a:ext cx="375" cy="377"/>
              </a:xfrm>
              <a:prstGeom prst="ellipse">
                <a:avLst/>
              </a:prstGeom>
              <a:solidFill>
                <a:srgbClr val="011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cs typeface="+mn-ea"/>
                  <a:sym typeface="Impact" panose="020B0806030902050204" pitchFamily="34" charset="0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5104" y="2589"/>
                <a:ext cx="4192" cy="4188"/>
                <a:chOff x="4321175" y="2190750"/>
                <a:chExt cx="3549650" cy="3546475"/>
              </a:xfrm>
            </p:grpSpPr>
            <p:sp>
              <p:nvSpPr>
                <p:cNvPr id="20493" name="Freeform 8@|5FFC:4308095|FBC:16777215|LFC:0|LBC:16777215"/>
                <p:cNvSpPr/>
                <p:nvPr/>
              </p:nvSpPr>
              <p:spPr bwMode="auto">
                <a:xfrm>
                  <a:off x="4321175" y="2239963"/>
                  <a:ext cx="1868488" cy="1778000"/>
                </a:xfrm>
                <a:custGeom>
                  <a:avLst/>
                  <a:gdLst>
                    <a:gd name="T0" fmla="*/ 497 w 497"/>
                    <a:gd name="T1" fmla="*/ 134 h 473"/>
                    <a:gd name="T2" fmla="*/ 408 w 497"/>
                    <a:gd name="T3" fmla="*/ 225 h 473"/>
                    <a:gd name="T4" fmla="*/ 230 w 497"/>
                    <a:gd name="T5" fmla="*/ 440 h 473"/>
                    <a:gd name="T6" fmla="*/ 130 w 497"/>
                    <a:gd name="T7" fmla="*/ 342 h 473"/>
                    <a:gd name="T8" fmla="*/ 0 w 497"/>
                    <a:gd name="T9" fmla="*/ 473 h 473"/>
                    <a:gd name="T10" fmla="*/ 0 w 497"/>
                    <a:gd name="T11" fmla="*/ 459 h 473"/>
                    <a:gd name="T12" fmla="*/ 361 w 497"/>
                    <a:gd name="T13" fmla="*/ 0 h 473"/>
                    <a:gd name="T14" fmla="*/ 497 w 497"/>
                    <a:gd name="T15" fmla="*/ 134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7" h="473">
                      <a:moveTo>
                        <a:pt x="497" y="134"/>
                      </a:moveTo>
                      <a:cubicBezTo>
                        <a:pt x="408" y="225"/>
                        <a:pt x="408" y="225"/>
                        <a:pt x="408" y="225"/>
                      </a:cubicBezTo>
                      <a:cubicBezTo>
                        <a:pt x="311" y="252"/>
                        <a:pt x="238" y="337"/>
                        <a:pt x="230" y="440"/>
                      </a:cubicBezTo>
                      <a:cubicBezTo>
                        <a:pt x="130" y="342"/>
                        <a:pt x="130" y="342"/>
                        <a:pt x="130" y="342"/>
                      </a:cubicBezTo>
                      <a:cubicBezTo>
                        <a:pt x="0" y="473"/>
                        <a:pt x="0" y="473"/>
                        <a:pt x="0" y="473"/>
                      </a:cubicBezTo>
                      <a:cubicBezTo>
                        <a:pt x="0" y="468"/>
                        <a:pt x="0" y="463"/>
                        <a:pt x="0" y="459"/>
                      </a:cubicBezTo>
                      <a:cubicBezTo>
                        <a:pt x="0" y="236"/>
                        <a:pt x="154" y="50"/>
                        <a:pt x="361" y="0"/>
                      </a:cubicBezTo>
                      <a:lnTo>
                        <a:pt x="497" y="134"/>
                      </a:lnTo>
                      <a:close/>
                    </a:path>
                  </a:pathLst>
                </a:custGeom>
                <a:solidFill>
                  <a:srgbClr val="011B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ea"/>
                    <a:sym typeface="Impact" panose="020B0806030902050204" pitchFamily="34" charset="0"/>
                  </a:endParaRPr>
                </a:p>
              </p:txBody>
            </p:sp>
            <p:sp>
              <p:nvSpPr>
                <p:cNvPr id="20494" name="Freeform 5@|5FFC:1554685|FBC:16777215|LFC:0|LBC:16777215"/>
                <p:cNvSpPr/>
                <p:nvPr/>
              </p:nvSpPr>
              <p:spPr bwMode="auto">
                <a:xfrm>
                  <a:off x="5997575" y="2190750"/>
                  <a:ext cx="1836738" cy="1898650"/>
                </a:xfrm>
                <a:custGeom>
                  <a:avLst/>
                  <a:gdLst>
                    <a:gd name="T0" fmla="*/ 488 w 488"/>
                    <a:gd name="T1" fmla="*/ 376 h 505"/>
                    <a:gd name="T2" fmla="*/ 360 w 488"/>
                    <a:gd name="T3" fmla="*/ 505 h 505"/>
                    <a:gd name="T4" fmla="*/ 259 w 488"/>
                    <a:gd name="T5" fmla="*/ 406 h 505"/>
                    <a:gd name="T6" fmla="*/ 63 w 488"/>
                    <a:gd name="T7" fmla="*/ 232 h 505"/>
                    <a:gd name="T8" fmla="*/ 148 w 488"/>
                    <a:gd name="T9" fmla="*/ 146 h 505"/>
                    <a:gd name="T10" fmla="*/ 0 w 488"/>
                    <a:gd name="T11" fmla="*/ 1 h 505"/>
                    <a:gd name="T12" fmla="*/ 26 w 488"/>
                    <a:gd name="T13" fmla="*/ 0 h 505"/>
                    <a:gd name="T14" fmla="*/ 488 w 488"/>
                    <a:gd name="T15" fmla="*/ 376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8" h="505">
                      <a:moveTo>
                        <a:pt x="488" y="376"/>
                      </a:moveTo>
                      <a:cubicBezTo>
                        <a:pt x="360" y="505"/>
                        <a:pt x="360" y="505"/>
                        <a:pt x="360" y="505"/>
                      </a:cubicBezTo>
                      <a:cubicBezTo>
                        <a:pt x="259" y="406"/>
                        <a:pt x="259" y="406"/>
                        <a:pt x="259" y="406"/>
                      </a:cubicBezTo>
                      <a:cubicBezTo>
                        <a:pt x="234" y="316"/>
                        <a:pt x="158" y="247"/>
                        <a:pt x="63" y="232"/>
                      </a:cubicBezTo>
                      <a:cubicBezTo>
                        <a:pt x="148" y="146"/>
                        <a:pt x="148" y="146"/>
                        <a:pt x="148" y="14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9" y="0"/>
                        <a:pt x="17" y="0"/>
                        <a:pt x="26" y="0"/>
                      </a:cubicBezTo>
                      <a:cubicBezTo>
                        <a:pt x="254" y="0"/>
                        <a:pt x="444" y="161"/>
                        <a:pt x="488" y="37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ea"/>
                    <a:sym typeface="Impact" panose="020B0806030902050204" pitchFamily="34" charset="0"/>
                  </a:endParaRPr>
                </a:p>
              </p:txBody>
            </p:sp>
            <p:sp>
              <p:nvSpPr>
                <p:cNvPr id="20495" name="Freeform 7@|5FFC:2381804|FBC:16777215|LFC:0|LBC:16777215"/>
                <p:cNvSpPr/>
                <p:nvPr/>
              </p:nvSpPr>
              <p:spPr bwMode="auto">
                <a:xfrm>
                  <a:off x="4362450" y="3886200"/>
                  <a:ext cx="1804988" cy="1851025"/>
                </a:xfrm>
                <a:custGeom>
                  <a:avLst/>
                  <a:gdLst>
                    <a:gd name="T0" fmla="*/ 480 w 480"/>
                    <a:gd name="T1" fmla="*/ 492 h 492"/>
                    <a:gd name="T2" fmla="*/ 461 w 480"/>
                    <a:gd name="T3" fmla="*/ 492 h 492"/>
                    <a:gd name="T4" fmla="*/ 0 w 480"/>
                    <a:gd name="T5" fmla="*/ 122 h 492"/>
                    <a:gd name="T6" fmla="*/ 120 w 480"/>
                    <a:gd name="T7" fmla="*/ 0 h 492"/>
                    <a:gd name="T8" fmla="*/ 239 w 480"/>
                    <a:gd name="T9" fmla="*/ 118 h 492"/>
                    <a:gd name="T10" fmla="*/ 424 w 480"/>
                    <a:gd name="T11" fmla="*/ 260 h 492"/>
                    <a:gd name="T12" fmla="*/ 335 w 480"/>
                    <a:gd name="T13" fmla="*/ 350 h 492"/>
                    <a:gd name="T14" fmla="*/ 480 w 480"/>
                    <a:gd name="T15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0" h="492">
                      <a:moveTo>
                        <a:pt x="480" y="492"/>
                      </a:moveTo>
                      <a:cubicBezTo>
                        <a:pt x="474" y="492"/>
                        <a:pt x="467" y="492"/>
                        <a:pt x="461" y="492"/>
                      </a:cubicBezTo>
                      <a:cubicBezTo>
                        <a:pt x="235" y="492"/>
                        <a:pt x="46" y="334"/>
                        <a:pt x="0" y="122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239" y="118"/>
                        <a:pt x="239" y="118"/>
                        <a:pt x="239" y="118"/>
                      </a:cubicBezTo>
                      <a:cubicBezTo>
                        <a:pt x="271" y="192"/>
                        <a:pt x="341" y="247"/>
                        <a:pt x="424" y="260"/>
                      </a:cubicBezTo>
                      <a:cubicBezTo>
                        <a:pt x="335" y="350"/>
                        <a:pt x="335" y="350"/>
                        <a:pt x="335" y="350"/>
                      </a:cubicBezTo>
                      <a:lnTo>
                        <a:pt x="480" y="4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ea"/>
                    <a:sym typeface="Impact" panose="020B0806030902050204" pitchFamily="34" charset="0"/>
                  </a:endParaRPr>
                </a:p>
              </p:txBody>
            </p:sp>
            <p:sp>
              <p:nvSpPr>
                <p:cNvPr id="20496" name="Freeform 6@|5FFC:14657585|FBC:16777215|LFC:0|LBC:16777215"/>
                <p:cNvSpPr/>
                <p:nvPr/>
              </p:nvSpPr>
              <p:spPr bwMode="auto">
                <a:xfrm>
                  <a:off x="5986463" y="3932238"/>
                  <a:ext cx="1884362" cy="1763712"/>
                </a:xfrm>
                <a:custGeom>
                  <a:avLst/>
                  <a:gdLst>
                    <a:gd name="T0" fmla="*/ 501 w 501"/>
                    <a:gd name="T1" fmla="*/ 9 h 469"/>
                    <a:gd name="T2" fmla="*/ 134 w 501"/>
                    <a:gd name="T3" fmla="*/ 469 h 469"/>
                    <a:gd name="T4" fmla="*/ 0 w 501"/>
                    <a:gd name="T5" fmla="*/ 337 h 469"/>
                    <a:gd name="T6" fmla="*/ 93 w 501"/>
                    <a:gd name="T7" fmla="*/ 242 h 469"/>
                    <a:gd name="T8" fmla="*/ 93 w 501"/>
                    <a:gd name="T9" fmla="*/ 242 h 469"/>
                    <a:gd name="T10" fmla="*/ 269 w 501"/>
                    <a:gd name="T11" fmla="*/ 45 h 469"/>
                    <a:gd name="T12" fmla="*/ 364 w 501"/>
                    <a:gd name="T13" fmla="*/ 139 h 469"/>
                    <a:gd name="T14" fmla="*/ 501 w 501"/>
                    <a:gd name="T15" fmla="*/ 0 h 469"/>
                    <a:gd name="T16" fmla="*/ 501 w 501"/>
                    <a:gd name="T17" fmla="*/ 9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1" h="469">
                      <a:moveTo>
                        <a:pt x="501" y="9"/>
                      </a:moveTo>
                      <a:cubicBezTo>
                        <a:pt x="501" y="233"/>
                        <a:pt x="344" y="421"/>
                        <a:pt x="134" y="469"/>
                      </a:cubicBezTo>
                      <a:cubicBezTo>
                        <a:pt x="0" y="337"/>
                        <a:pt x="0" y="337"/>
                        <a:pt x="0" y="337"/>
                      </a:cubicBezTo>
                      <a:cubicBezTo>
                        <a:pt x="93" y="242"/>
                        <a:pt x="93" y="242"/>
                        <a:pt x="93" y="242"/>
                      </a:cubicBezTo>
                      <a:cubicBezTo>
                        <a:pt x="93" y="242"/>
                        <a:pt x="93" y="242"/>
                        <a:pt x="93" y="242"/>
                      </a:cubicBezTo>
                      <a:cubicBezTo>
                        <a:pt x="184" y="217"/>
                        <a:pt x="254" y="140"/>
                        <a:pt x="269" y="45"/>
                      </a:cubicBezTo>
                      <a:cubicBezTo>
                        <a:pt x="364" y="139"/>
                        <a:pt x="364" y="139"/>
                        <a:pt x="364" y="139"/>
                      </a:cubicBezTo>
                      <a:cubicBezTo>
                        <a:pt x="501" y="0"/>
                        <a:pt x="501" y="0"/>
                        <a:pt x="501" y="0"/>
                      </a:cubicBezTo>
                      <a:cubicBezTo>
                        <a:pt x="501" y="3"/>
                        <a:pt x="501" y="6"/>
                        <a:pt x="501" y="9"/>
                      </a:cubicBezTo>
                      <a:close/>
                    </a:path>
                  </a:pathLst>
                </a:custGeom>
                <a:solidFill>
                  <a:srgbClr val="011B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ea"/>
                    <a:sym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0" name="文本框 9"/>
            <p:cNvSpPr txBox="1"/>
            <p:nvPr/>
          </p:nvSpPr>
          <p:spPr>
            <a:xfrm>
              <a:off x="3399" y="3462"/>
              <a:ext cx="118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 algn="r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Plan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r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70" y="3462"/>
              <a:ext cx="1128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Do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实施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37" y="5435"/>
              <a:ext cx="1548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 algn="r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Check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r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770" y="5432"/>
              <a:ext cx="1645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Action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indent="0" algn="l" fontAlgn="auto">
                <a:lnSpc>
                  <a:spcPct val="100000"/>
                </a:lnSpc>
                <a:buClr>
                  <a:srgbClr val="011B4C"/>
                </a:buClr>
                <a:buSzPct val="75000"/>
                <a:buNone/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改进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143" y="969645"/>
            <a:ext cx="6609715" cy="3858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3915" y="2089785"/>
            <a:ext cx="619315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认识我们的问题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并深刻理解</a:t>
            </a:r>
            <a:r>
              <a:rPr lang="en-US" altLang="zh-CN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5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2763" y="1219835"/>
            <a:ext cx="3038475" cy="405130"/>
            <a:chOff x="4810" y="1715"/>
            <a:chExt cx="4785" cy="638"/>
          </a:xfrm>
        </p:grpSpPr>
        <p:sp>
          <p:nvSpPr>
            <p:cNvPr id="9" name="文本框 8"/>
            <p:cNvSpPr txBox="1"/>
            <p:nvPr/>
          </p:nvSpPr>
          <p:spPr>
            <a:xfrm>
              <a:off x="4820" y="1715"/>
              <a:ext cx="4775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PDCA/戴明环与6S推进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191" y="-28"/>
              <a:ext cx="0" cy="476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095625" y="2345690"/>
            <a:ext cx="2952750" cy="2305050"/>
            <a:chOff x="954" y="1909"/>
            <a:chExt cx="4650" cy="3630"/>
          </a:xfrm>
        </p:grpSpPr>
        <p:sp>
          <p:nvSpPr>
            <p:cNvPr id="2" name="文本框 1"/>
            <p:cNvSpPr txBox="1"/>
            <p:nvPr/>
          </p:nvSpPr>
          <p:spPr>
            <a:xfrm>
              <a:off x="954" y="3377"/>
              <a:ext cx="19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fontAlgn="auto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</a:t>
              </a:r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阶段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056" y="1909"/>
              <a:ext cx="1548" cy="3630"/>
              <a:chOff x="4056" y="1909"/>
              <a:chExt cx="1548" cy="363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056" y="4911"/>
                <a:ext cx="154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找</a:t>
                </a:r>
                <a:r>
                  <a:rPr lang="zh-CN" altLang="en-US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方法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056" y="1909"/>
                <a:ext cx="154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 fontAlgn="auto"/>
                <a:r>
                  <a:rPr lang="zh-CN" altLang="en-US" sz="20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定</a:t>
                </a:r>
                <a:r>
                  <a:rPr lang="zh-CN" altLang="en-US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目标</a:t>
                </a:r>
                <a:endPara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cxnSp>
          <p:nvCxnSpPr>
            <p:cNvPr id="8" name="肘形连接符 7"/>
            <p:cNvCxnSpPr/>
            <p:nvPr/>
          </p:nvCxnSpPr>
          <p:spPr>
            <a:xfrm rot="10800000" flipH="1">
              <a:off x="2922" y="2234"/>
              <a:ext cx="1134" cy="141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/>
            <p:cNvCxnSpPr/>
            <p:nvPr/>
          </p:nvCxnSpPr>
          <p:spPr>
            <a:xfrm>
              <a:off x="2922" y="3810"/>
              <a:ext cx="1134" cy="141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32138" y="1219835"/>
            <a:ext cx="2879725" cy="405130"/>
            <a:chOff x="4938" y="1715"/>
            <a:chExt cx="4535" cy="638"/>
          </a:xfrm>
        </p:grpSpPr>
        <p:sp>
          <p:nvSpPr>
            <p:cNvPr id="9" name="文本框 8"/>
            <p:cNvSpPr txBox="1"/>
            <p:nvPr/>
          </p:nvSpPr>
          <p:spPr>
            <a:xfrm>
              <a:off x="4948" y="1715"/>
              <a:ext cx="452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定目标：SMART 原则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205" y="85"/>
              <a:ext cx="0" cy="4535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2"/>
          <p:cNvSpPr/>
          <p:nvPr/>
        </p:nvSpPr>
        <p:spPr>
          <a:xfrm>
            <a:off x="3079750" y="2200910"/>
            <a:ext cx="2984500" cy="24504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具体的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M：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可衡量的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A：可实现的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R：结果导向的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T：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有时间限制的</a:t>
            </a:r>
            <a:endParaRPr lang="zh-CN" b="1" spc="100" dirty="0">
              <a:solidFill>
                <a:srgbClr val="011B4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10055" y="848360"/>
            <a:ext cx="5723890" cy="404495"/>
            <a:chOff x="2701" y="1715"/>
            <a:chExt cx="9014" cy="637"/>
          </a:xfrm>
        </p:grpSpPr>
        <p:sp>
          <p:nvSpPr>
            <p:cNvPr id="9" name="文本框 8"/>
            <p:cNvSpPr txBox="1"/>
            <p:nvPr/>
          </p:nvSpPr>
          <p:spPr>
            <a:xfrm>
              <a:off x="2711" y="1715"/>
              <a:ext cx="8994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Plan阶段相关工具-鱼骨图法分析问题根本原因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208" y="-2155"/>
              <a:ext cx="0" cy="901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151890" y="1538605"/>
            <a:ext cx="6840220" cy="3501390"/>
            <a:chOff x="948" y="2288"/>
            <a:chExt cx="10772" cy="5514"/>
          </a:xfrm>
        </p:grpSpPr>
        <p:grpSp>
          <p:nvGrpSpPr>
            <p:cNvPr id="6" name="组合 5"/>
            <p:cNvGrpSpPr/>
            <p:nvPr/>
          </p:nvGrpSpPr>
          <p:grpSpPr>
            <a:xfrm>
              <a:off x="948" y="2288"/>
              <a:ext cx="10772" cy="1888"/>
              <a:chOff x="918" y="3353"/>
              <a:chExt cx="10772" cy="1888"/>
            </a:xfrm>
          </p:grpSpPr>
          <p:sp>
            <p:nvSpPr>
              <p:cNvPr id="2" name="Rectangle 2"/>
              <p:cNvSpPr/>
              <p:nvPr/>
            </p:nvSpPr>
            <p:spPr>
              <a:xfrm>
                <a:off x="918" y="3353"/>
                <a:ext cx="209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定  义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016" y="3353"/>
                <a:ext cx="8674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一个问题的特性（结果）受到一些要因（原因）的影响时，需将这些要因加以整理，成为相互关系而有条理的图形，这种图形称为特性要因图，由于该图型形状如同鱼骨，又叫鱼骨图。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7" name="Rectangle 2"/>
            <p:cNvSpPr/>
            <p:nvPr/>
          </p:nvSpPr>
          <p:spPr>
            <a:xfrm>
              <a:off x="948" y="4176"/>
              <a:ext cx="2098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制作方法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46" y="4176"/>
              <a:ext cx="7937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1、明确决定问题点和期望效果的特性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46" y="4754"/>
              <a:ext cx="8674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问题点：现场脏乱、客户投诉、故障率、物品找不到、外观不整齐等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期望效果：工作现场洁净、安全、工作效率、品质提升等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46" y="6642"/>
              <a:ext cx="7937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2、组成小组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46" y="7222"/>
              <a:ext cx="867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小组成员：以4～10人组成，成员不受级别限制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00113" y="1299210"/>
            <a:ext cx="7343775" cy="3740150"/>
            <a:chOff x="1417" y="2301"/>
            <a:chExt cx="11565" cy="58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418" y="2301"/>
              <a:ext cx="11565" cy="1449"/>
              <a:chOff x="2296" y="2301"/>
              <a:chExt cx="11565" cy="144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296" y="2301"/>
                <a:ext cx="9809" cy="1160"/>
                <a:chOff x="1887" y="2631"/>
                <a:chExt cx="9809" cy="116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1887" y="2631"/>
                  <a:ext cx="5687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l" fontAlgn="auto">
                    <a:buClr>
                      <a:srgbClr val="011B4C"/>
                    </a:buClr>
                    <a:buSzPct val="75000"/>
                    <a:buNone/>
                  </a:pPr>
                  <a:r>
                    <a:rPr lang="zh-CN" altLang="en-US" b="1" spc="100" dirty="0">
                      <a:solidFill>
                        <a:srgbClr val="011B4C"/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3、绘制鱼骨图的骨架（大骨）</a:t>
                  </a:r>
                  <a:endPara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888" y="3211"/>
                  <a:ext cx="9809" cy="58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indent="0" algn="just" fontAlgn="auto">
                    <a:buClr>
                      <a:srgbClr val="011B4C"/>
                    </a:buClr>
                    <a:buSzPct val="75000"/>
                    <a:buNone/>
                  </a:pPr>
                  <a:r>
                    <a:rPr lang="zh-CN" altLang="en-US" spc="1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sym typeface="+mn-ea"/>
                    </a:rPr>
                    <a:t>在纸的中央自左到右绘制一条箭头图，在箭头处标明特性</a:t>
                  </a:r>
                  <a:endPara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sp>
            <p:nvSpPr>
              <p:cNvPr id="47109" name="Line 7"/>
              <p:cNvSpPr/>
              <p:nvPr/>
            </p:nvSpPr>
            <p:spPr>
              <a:xfrm>
                <a:off x="2297" y="3461"/>
                <a:ext cx="9978" cy="0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" name="Rectangle 2"/>
              <p:cNvSpPr/>
              <p:nvPr/>
            </p:nvSpPr>
            <p:spPr>
              <a:xfrm>
                <a:off x="12275" y="3172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特  性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419" y="3461"/>
              <a:ext cx="980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just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4、将大的原因画于中骨上，并以     圈起，一般可将大原因列为4M1E，分别为人（MEN）、机（MACHINE）、料（MATERAL）、法（METHOD）和环境（ENVIRONMENT）。绘制中骨时，一般与主骨成60°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7113" name="Rectangle 11"/>
            <p:cNvSpPr/>
            <p:nvPr/>
          </p:nvSpPr>
          <p:spPr>
            <a:xfrm>
              <a:off x="7344" y="3555"/>
              <a:ext cx="510" cy="426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黑体" panose="0201060906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417" y="5349"/>
              <a:ext cx="11565" cy="2843"/>
              <a:chOff x="1417" y="5349"/>
              <a:chExt cx="11565" cy="284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418" y="6507"/>
                <a:ext cx="11564" cy="578"/>
                <a:chOff x="1619" y="3372"/>
                <a:chExt cx="11564" cy="578"/>
              </a:xfrm>
            </p:grpSpPr>
            <p:sp>
              <p:nvSpPr>
                <p:cNvPr id="22" name="Line 7"/>
                <p:cNvSpPr/>
                <p:nvPr/>
              </p:nvSpPr>
              <p:spPr>
                <a:xfrm>
                  <a:off x="1619" y="3661"/>
                  <a:ext cx="9978" cy="0"/>
                </a:xfrm>
                <a:prstGeom prst="line">
                  <a:avLst/>
                </a:prstGeom>
                <a:ln w="63500" cap="flat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23" name="Rectangle 2"/>
                <p:cNvSpPr/>
                <p:nvPr/>
              </p:nvSpPr>
              <p:spPr>
                <a:xfrm>
                  <a:off x="11597" y="3372"/>
                  <a:ext cx="1587" cy="578"/>
                </a:xfrm>
                <a:prstGeom prst="rect">
                  <a:avLst/>
                </a:prstGeom>
                <a:solidFill>
                  <a:srgbClr val="011B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79705" tIns="71755" rIns="179705" bIns="71755" rtlCol="0" anchor="ctr">
                  <a:noAutofit/>
                </a:bodyPr>
                <a:lstStyle/>
                <a:p>
                  <a:pPr indent="0" algn="ctr" fontAlgn="auto">
                    <a:buClr>
                      <a:srgbClr val="011B4C"/>
                    </a:buClr>
                    <a:buSzPct val="75000"/>
                    <a:buFont typeface="Wingdings" panose="05000000000000000000" pitchFamily="2" charset="2"/>
                    <a:buNone/>
                  </a:pPr>
                  <a:r>
                    <a:rPr lang="zh-CN" b="1" spc="100" dirty="0">
                      <a:solidFill>
                        <a:schemeClr val="bg1">
                          <a:lumMod val="95000"/>
                        </a:schemeClr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特  性</a:t>
                  </a:r>
                  <a:endPara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sp>
            <p:nvSpPr>
              <p:cNvPr id="25" name="Rectangle 2"/>
              <p:cNvSpPr/>
              <p:nvPr/>
            </p:nvSpPr>
            <p:spPr>
              <a:xfrm>
                <a:off x="1417" y="5349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环  境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6" name="Line 7"/>
              <p:cNvSpPr/>
              <p:nvPr/>
            </p:nvSpPr>
            <p:spPr>
              <a:xfrm>
                <a:off x="2158" y="5982"/>
                <a:ext cx="1566" cy="724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7" name="Line 7"/>
              <p:cNvSpPr/>
              <p:nvPr/>
            </p:nvSpPr>
            <p:spPr>
              <a:xfrm>
                <a:off x="4901" y="5982"/>
                <a:ext cx="1566" cy="724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8" name="Line 7"/>
              <p:cNvSpPr/>
              <p:nvPr/>
            </p:nvSpPr>
            <p:spPr>
              <a:xfrm>
                <a:off x="7643" y="5982"/>
                <a:ext cx="1566" cy="724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9" name="Line 7"/>
              <p:cNvSpPr/>
              <p:nvPr/>
            </p:nvSpPr>
            <p:spPr>
              <a:xfrm flipV="1">
                <a:off x="3618" y="6890"/>
                <a:ext cx="1566" cy="724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" name="Line 7"/>
              <p:cNvSpPr/>
              <p:nvPr/>
            </p:nvSpPr>
            <p:spPr>
              <a:xfrm flipV="1">
                <a:off x="6288" y="6890"/>
                <a:ext cx="1566" cy="724"/>
              </a:xfrm>
              <a:prstGeom prst="line">
                <a:avLst/>
              </a:prstGeom>
              <a:ln w="63500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1" name="Rectangle 2"/>
              <p:cNvSpPr/>
              <p:nvPr/>
            </p:nvSpPr>
            <p:spPr>
              <a:xfrm>
                <a:off x="6805" y="5349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人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2" name="Rectangle 2"/>
              <p:cNvSpPr/>
              <p:nvPr/>
            </p:nvSpPr>
            <p:spPr>
              <a:xfrm>
                <a:off x="4111" y="5349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机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3" name="Rectangle 2"/>
              <p:cNvSpPr/>
              <p:nvPr/>
            </p:nvSpPr>
            <p:spPr>
              <a:xfrm>
                <a:off x="2862" y="7614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法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4" name="Rectangle 2"/>
              <p:cNvSpPr/>
              <p:nvPr/>
            </p:nvSpPr>
            <p:spPr>
              <a:xfrm>
                <a:off x="5530" y="7614"/>
                <a:ext cx="1587" cy="578"/>
              </a:xfrm>
              <a:prstGeom prst="rect">
                <a:avLst/>
              </a:pr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b="1" spc="100" dirty="0">
                    <a:solidFill>
                      <a:schemeClr val="bg1">
                        <a:lumMod val="9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料</a:t>
                </a:r>
                <a:endParaRPr lang="zh-CN" b="1" spc="100" dirty="0">
                  <a:solidFill>
                    <a:schemeClr val="bg1">
                      <a:lumMod val="9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10055" y="810260"/>
            <a:ext cx="5723890" cy="404495"/>
            <a:chOff x="2701" y="1715"/>
            <a:chExt cx="9014" cy="637"/>
          </a:xfrm>
        </p:grpSpPr>
        <p:sp>
          <p:nvSpPr>
            <p:cNvPr id="5" name="文本框 4"/>
            <p:cNvSpPr txBox="1"/>
            <p:nvPr/>
          </p:nvSpPr>
          <p:spPr>
            <a:xfrm>
              <a:off x="2711" y="1715"/>
              <a:ext cx="8994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Plan阶段相关工具-鱼骨图法分析问题根本原因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8" y="-2155"/>
              <a:ext cx="0" cy="901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4405" y="1346835"/>
            <a:ext cx="7235190" cy="3677920"/>
            <a:chOff x="1503" y="2046"/>
            <a:chExt cx="11394" cy="5792"/>
          </a:xfrm>
        </p:grpSpPr>
        <p:grpSp>
          <p:nvGrpSpPr>
            <p:cNvPr id="6" name="组合 5"/>
            <p:cNvGrpSpPr/>
            <p:nvPr/>
          </p:nvGrpSpPr>
          <p:grpSpPr>
            <a:xfrm>
              <a:off x="1503" y="2046"/>
              <a:ext cx="11394" cy="1596"/>
              <a:chOff x="879" y="2046"/>
              <a:chExt cx="11394" cy="1596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879" y="2046"/>
                <a:ext cx="459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5、探讨原因（脑力激荡）</a:t>
                </a:r>
                <a:endPara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79" y="2626"/>
                <a:ext cx="11395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运用脑力激荡法，寻找中小要因，一般以3～5个为宜。将各个要因 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indent="0" algn="just" fontAlgn="auto">
                  <a:buClr>
                    <a:srgbClr val="011B4C"/>
                  </a:buClr>
                  <a:buSzPct val="75000"/>
                  <a:buNone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绘制中骨上逐层展开找到根本原因（小原因一般与中骨成60°）。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503" y="3642"/>
              <a:ext cx="9752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6、根据根本原因，制定相应的改进措施（SMART原则）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03" y="4222"/>
              <a:ext cx="10364" cy="361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710055" y="810260"/>
            <a:ext cx="5723890" cy="404495"/>
            <a:chOff x="2701" y="1715"/>
            <a:chExt cx="9014" cy="637"/>
          </a:xfrm>
        </p:grpSpPr>
        <p:sp>
          <p:nvSpPr>
            <p:cNvPr id="12" name="文本框 11"/>
            <p:cNvSpPr txBox="1"/>
            <p:nvPr/>
          </p:nvSpPr>
          <p:spPr>
            <a:xfrm>
              <a:off x="2711" y="1715"/>
              <a:ext cx="8994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Plan阶段相关工具-鱼骨图法分析问题根本原因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rot="16200000">
              <a:off x="7208" y="-2155"/>
              <a:ext cx="0" cy="901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245" y="790575"/>
            <a:ext cx="6747510" cy="418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13175" y="915035"/>
            <a:ext cx="1517650" cy="400050"/>
            <a:chOff x="6012" y="1715"/>
            <a:chExt cx="2390" cy="630"/>
          </a:xfrm>
        </p:grpSpPr>
        <p:sp>
          <p:nvSpPr>
            <p:cNvPr id="9" name="文本框 8"/>
            <p:cNvSpPr txBox="1"/>
            <p:nvPr/>
          </p:nvSpPr>
          <p:spPr>
            <a:xfrm>
              <a:off x="6014" y="1715"/>
              <a:ext cx="23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计划的设定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202" y="1154"/>
              <a:ext cx="0" cy="238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591435" y="1661160"/>
            <a:ext cx="29159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buClr>
                <a:srgbClr val="011B4C"/>
              </a:buClr>
              <a:buSzPct val="75000"/>
              <a:buNone/>
            </a:pPr>
            <a:r>
              <a: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制定计划包含的要素：</a:t>
            </a:r>
            <a:endParaRPr lang="zh-CN" altLang="en-US" b="1" spc="100" dirty="0">
              <a:solidFill>
                <a:srgbClr val="011B4C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91435" y="2229485"/>
            <a:ext cx="3961130" cy="2507615"/>
            <a:chOff x="1503" y="2701"/>
            <a:chExt cx="6238" cy="3949"/>
          </a:xfrm>
        </p:grpSpPr>
        <p:sp>
          <p:nvSpPr>
            <p:cNvPr id="7" name="Rectangle 2"/>
            <p:cNvSpPr/>
            <p:nvPr/>
          </p:nvSpPr>
          <p:spPr>
            <a:xfrm>
              <a:off x="1503" y="2701"/>
              <a:ext cx="1757" cy="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noAutofit/>
            </a:bodyPr>
            <a:lstStyle/>
            <a:p>
              <a:pPr indent="0" algn="ctr" fontAlgn="auto">
                <a:buClr>
                  <a:srgbClr val="011B4C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定目标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60" y="2701"/>
              <a:ext cx="4481" cy="17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W：为什么做？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W：什么时候做？ 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W：什么范围？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503" y="4414"/>
              <a:ext cx="6238" cy="2236"/>
              <a:chOff x="1703" y="3162"/>
              <a:chExt cx="6238" cy="2236"/>
            </a:xfrm>
          </p:grpSpPr>
          <p:sp>
            <p:nvSpPr>
              <p:cNvPr id="5" name="Rectangle 2"/>
              <p:cNvSpPr/>
              <p:nvPr/>
            </p:nvSpPr>
            <p:spPr>
              <a:xfrm>
                <a:off x="1703" y="3162"/>
                <a:ext cx="1757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找方法</a:t>
                </a:r>
                <a:endPara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460" y="3162"/>
                <a:ext cx="4481" cy="223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indent="-28575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W：做什么？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W：谁来做？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H：怎么做？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285750" indent="-285750"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S：给予什么支持？</a:t>
                </a:r>
                <a:endPara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42080" y="915035"/>
            <a:ext cx="1259840" cy="399415"/>
            <a:chOff x="6222" y="1715"/>
            <a:chExt cx="1984" cy="629"/>
          </a:xfrm>
        </p:grpSpPr>
        <p:sp>
          <p:nvSpPr>
            <p:cNvPr id="9" name="文本框 8"/>
            <p:cNvSpPr txBox="1"/>
            <p:nvPr/>
          </p:nvSpPr>
          <p:spPr>
            <a:xfrm>
              <a:off x="6224" y="1715"/>
              <a:ext cx="19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任务分配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214" y="1352"/>
              <a:ext cx="0" cy="198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2"/>
          <p:cNvSpPr/>
          <p:nvPr/>
        </p:nvSpPr>
        <p:spPr>
          <a:xfrm>
            <a:off x="2089150" y="1725295"/>
            <a:ext cx="4965700" cy="3154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说明某项任务如何与整体配合及其结果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相互同意可衡量的表现标准 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相互认定必要的技能资源及授权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确定优先顺序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检讨及检查对方是否理解及做出承诺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订立量期进度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任务分配最好的时间是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目标明确时</a:t>
            </a:r>
            <a:endParaRPr lang="zh-CN" b="1" spc="100" dirty="0">
              <a:solidFill>
                <a:srgbClr val="011B4C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78063" y="1038860"/>
            <a:ext cx="4587875" cy="408940"/>
            <a:chOff x="3587" y="1715"/>
            <a:chExt cx="7225" cy="644"/>
          </a:xfrm>
        </p:grpSpPr>
        <p:sp>
          <p:nvSpPr>
            <p:cNvPr id="9" name="文本框 8"/>
            <p:cNvSpPr txBox="1"/>
            <p:nvPr/>
          </p:nvSpPr>
          <p:spPr>
            <a:xfrm>
              <a:off x="3604" y="1715"/>
              <a:ext cx="720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Do阶段（任务分配）与执行力的关系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rot="16200000">
              <a:off x="7187" y="-1241"/>
              <a:ext cx="0" cy="7200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2"/>
          <p:cNvSpPr/>
          <p:nvPr/>
        </p:nvSpPr>
        <p:spPr>
          <a:xfrm>
            <a:off x="2089150" y="1753870"/>
            <a:ext cx="4965700" cy="1002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任务分配的清晰程度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工作内容的可量化程度/易检查程度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工作内容的均衡程度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8873" y="2994660"/>
            <a:ext cx="1786255" cy="401320"/>
            <a:chOff x="5799" y="1715"/>
            <a:chExt cx="2813" cy="632"/>
          </a:xfrm>
        </p:grpSpPr>
        <p:sp>
          <p:nvSpPr>
            <p:cNvPr id="5" name="文本框 4"/>
            <p:cNvSpPr txBox="1"/>
            <p:nvPr/>
          </p:nvSpPr>
          <p:spPr>
            <a:xfrm>
              <a:off x="5804" y="1715"/>
              <a:ext cx="280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执行的六不要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188" y="958"/>
              <a:ext cx="0" cy="277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089468" y="3719195"/>
            <a:ext cx="4965065" cy="1002030"/>
            <a:chOff x="3290" y="5047"/>
            <a:chExt cx="7819" cy="1578"/>
          </a:xfrm>
        </p:grpSpPr>
        <p:sp>
          <p:nvSpPr>
            <p:cNvPr id="8" name="Rectangle 2"/>
            <p:cNvSpPr/>
            <p:nvPr/>
          </p:nvSpPr>
          <p:spPr>
            <a:xfrm>
              <a:off x="3290" y="5047"/>
              <a:ext cx="4101" cy="1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不减少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不增加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不折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7391" y="5047"/>
              <a:ext cx="3718" cy="1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不扣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不抱怨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不找借口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13175" y="1038860"/>
            <a:ext cx="1517650" cy="400050"/>
            <a:chOff x="6012" y="1715"/>
            <a:chExt cx="2390" cy="630"/>
          </a:xfrm>
        </p:grpSpPr>
        <p:sp>
          <p:nvSpPr>
            <p:cNvPr id="14" name="文本框 13"/>
            <p:cNvSpPr txBox="1"/>
            <p:nvPr/>
          </p:nvSpPr>
          <p:spPr>
            <a:xfrm>
              <a:off x="6014" y="1715"/>
              <a:ext cx="23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检查的方式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202" y="1154"/>
              <a:ext cx="0" cy="238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046923" y="1873250"/>
            <a:ext cx="5050155" cy="2862580"/>
            <a:chOff x="3426" y="2605"/>
            <a:chExt cx="7953" cy="4508"/>
          </a:xfrm>
        </p:grpSpPr>
        <p:sp>
          <p:nvSpPr>
            <p:cNvPr id="18" name="Rectangle 2"/>
            <p:cNvSpPr/>
            <p:nvPr/>
          </p:nvSpPr>
          <p:spPr>
            <a:xfrm>
              <a:off x="3426" y="2867"/>
              <a:ext cx="2811" cy="39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marL="285750" indent="-28575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  查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督  导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汇  报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285750" indent="-285750"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会  议</a:t>
              </a:r>
              <a:endPara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67594" name="Picture 13" descr="`SC6%K`K@VYTKHX7R40PS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41" y="2605"/>
              <a:ext cx="4339" cy="45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14040" y="908050"/>
            <a:ext cx="2915920" cy="713105"/>
            <a:chOff x="4906" y="1473"/>
            <a:chExt cx="4592" cy="1123"/>
          </a:xfrm>
        </p:grpSpPr>
        <p:sp>
          <p:nvSpPr>
            <p:cNvPr id="9" name="文本框 8"/>
            <p:cNvSpPr txBox="1"/>
            <p:nvPr/>
          </p:nvSpPr>
          <p:spPr>
            <a:xfrm>
              <a:off x="4917" y="1473"/>
              <a:ext cx="456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6S现场管理--意识层面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认识我们的问题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02" y="300"/>
              <a:ext cx="0" cy="459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202180" y="2202180"/>
            <a:ext cx="4739640" cy="2218055"/>
            <a:chOff x="2175" y="2944"/>
            <a:chExt cx="7464" cy="3493"/>
          </a:xfrm>
        </p:grpSpPr>
        <p:sp>
          <p:nvSpPr>
            <p:cNvPr id="8" name="文本框 7"/>
            <p:cNvSpPr txBox="1"/>
            <p:nvPr/>
          </p:nvSpPr>
          <p:spPr>
            <a:xfrm>
              <a:off x="2175" y="2944"/>
              <a:ext cx="7464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世界是由</a:t>
              </a: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细节</a:t>
              </a: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构成</a:t>
              </a: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细节</a:t>
              </a: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与上帝同在你忽略</a:t>
              </a: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细节</a:t>
              </a:r>
              <a:r>
                <a:rPr lang="zh-CN" altLang="en-US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。魔鬼就将找上门</a:t>
              </a:r>
              <a:endPara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55" y="5857"/>
              <a:ext cx="6484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just"/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————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西方谚语“魔鬼藏于细节”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61945" y="1162685"/>
            <a:ext cx="3420110" cy="405765"/>
            <a:chOff x="4511" y="1715"/>
            <a:chExt cx="5386" cy="639"/>
          </a:xfrm>
        </p:grpSpPr>
        <p:sp>
          <p:nvSpPr>
            <p:cNvPr id="14" name="文本框 13"/>
            <p:cNvSpPr txBox="1"/>
            <p:nvPr/>
          </p:nvSpPr>
          <p:spPr>
            <a:xfrm>
              <a:off x="4522" y="1715"/>
              <a:ext cx="5373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Check阶段与执行力的关系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204" y="-339"/>
              <a:ext cx="0" cy="5386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202180" y="2078355"/>
            <a:ext cx="4739640" cy="2218055"/>
            <a:chOff x="2175" y="2944"/>
            <a:chExt cx="7464" cy="3493"/>
          </a:xfrm>
        </p:grpSpPr>
        <p:sp>
          <p:nvSpPr>
            <p:cNvPr id="8" name="文本框 7"/>
            <p:cNvSpPr txBox="1"/>
            <p:nvPr/>
          </p:nvSpPr>
          <p:spPr>
            <a:xfrm>
              <a:off x="2175" y="2944"/>
              <a:ext cx="7464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spc="100" dirty="0"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没有人主动做你所</a:t>
              </a: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希望</a:t>
              </a:r>
              <a:r>
                <a:rPr lang="zh-CN" altLang="en-US" sz="2000" spc="100" dirty="0"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的，但几乎所有人都会主动的做你所</a:t>
              </a: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检查</a:t>
              </a:r>
              <a:r>
                <a:rPr lang="zh-CN" altLang="en-US" sz="2000" spc="100" dirty="0"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的。</a:t>
              </a:r>
              <a:endParaRPr lang="zh-CN" altLang="en-US" sz="2000" spc="1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32" y="5857"/>
              <a:ext cx="5107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just"/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————IBM CEO：郭士纳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52115" y="1162685"/>
            <a:ext cx="3239770" cy="405765"/>
            <a:chOff x="4655" y="1715"/>
            <a:chExt cx="5102" cy="639"/>
          </a:xfrm>
        </p:grpSpPr>
        <p:sp>
          <p:nvSpPr>
            <p:cNvPr id="14" name="文本框 13"/>
            <p:cNvSpPr txBox="1"/>
            <p:nvPr/>
          </p:nvSpPr>
          <p:spPr>
            <a:xfrm>
              <a:off x="4666" y="1715"/>
              <a:ext cx="5087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PDCA/戴明环与推进实例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206" y="-197"/>
              <a:ext cx="0" cy="510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885842" y="2029460"/>
            <a:ext cx="3372316" cy="2491105"/>
            <a:chOff x="3691" y="2386"/>
            <a:chExt cx="5311" cy="3923"/>
          </a:xfrm>
        </p:grpSpPr>
        <p:sp>
          <p:nvSpPr>
            <p:cNvPr id="5" name="文本框 4"/>
            <p:cNvSpPr txBox="1"/>
            <p:nvPr/>
          </p:nvSpPr>
          <p:spPr>
            <a:xfrm>
              <a:off x="3691" y="2386"/>
              <a:ext cx="213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buClr>
                  <a:srgbClr val="011B4C"/>
                </a:buClr>
                <a:buSzPct val="75000"/>
                <a:buNone/>
              </a:pP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改进过程：</a:t>
              </a:r>
              <a:endParaRPr lang="zh-CN" altLang="en-US" sz="20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91" y="3511"/>
              <a:ext cx="5311" cy="2798"/>
              <a:chOff x="3691" y="3511"/>
              <a:chExt cx="5311" cy="2798"/>
            </a:xfrm>
          </p:grpSpPr>
          <p:sp>
            <p:nvSpPr>
              <p:cNvPr id="7" name="Rectangle 2"/>
              <p:cNvSpPr/>
              <p:nvPr/>
            </p:nvSpPr>
            <p:spPr>
              <a:xfrm>
                <a:off x="3691" y="351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改善建议</a:t>
                </a:r>
                <a:endParaRPr lang="zh-CN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5" name="Rectangle 2"/>
              <p:cNvSpPr/>
              <p:nvPr/>
            </p:nvSpPr>
            <p:spPr>
              <a:xfrm>
                <a:off x="3691" y="462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鼓励创新</a:t>
                </a:r>
                <a:endParaRPr lang="zh-CN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8" name="Rectangle 2"/>
              <p:cNvSpPr/>
              <p:nvPr/>
            </p:nvSpPr>
            <p:spPr>
              <a:xfrm>
                <a:off x="6734" y="573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形成制度</a:t>
                </a:r>
                <a:endParaRPr lang="zh-CN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9" name="Rectangle 2"/>
              <p:cNvSpPr/>
              <p:nvPr/>
            </p:nvSpPr>
            <p:spPr>
              <a:xfrm>
                <a:off x="3691" y="573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确定结果</a:t>
                </a:r>
                <a:endParaRPr lang="zh-CN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Rectangle 2"/>
              <p:cNvSpPr/>
              <p:nvPr/>
            </p:nvSpPr>
            <p:spPr>
              <a:xfrm>
                <a:off x="6734" y="462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及时激励</a:t>
                </a:r>
                <a:endParaRPr lang="zh-CN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1" name="Rectangle 2"/>
              <p:cNvSpPr/>
              <p:nvPr/>
            </p:nvSpPr>
            <p:spPr>
              <a:xfrm>
                <a:off x="6734" y="3511"/>
                <a:ext cx="2268" cy="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noAutofit/>
              </a:bodyPr>
              <a:lstStyle/>
              <a:p>
                <a:pPr indent="0" algn="ctr" fontAlgn="auto">
                  <a:buClr>
                    <a:srgbClr val="011B4C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集中讨论</a:t>
                </a:r>
                <a:endParaRPr lang="zh-CN"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76930" y="1162685"/>
            <a:ext cx="2390140" cy="403225"/>
            <a:chOff x="5324" y="1715"/>
            <a:chExt cx="3764" cy="635"/>
          </a:xfrm>
        </p:grpSpPr>
        <p:sp>
          <p:nvSpPr>
            <p:cNvPr id="14" name="文本框 13"/>
            <p:cNvSpPr txBox="1"/>
            <p:nvPr/>
          </p:nvSpPr>
          <p:spPr>
            <a:xfrm>
              <a:off x="5332" y="1715"/>
              <a:ext cx="375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6S管理推行的技巧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195" y="479"/>
              <a:ext cx="0" cy="374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"/>
          <p:cNvSpPr/>
          <p:nvPr/>
        </p:nvSpPr>
        <p:spPr>
          <a:xfrm>
            <a:off x="2051050" y="2049145"/>
            <a:ext cx="5041900" cy="2529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高质量的培训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红牌作战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定点摄影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稽核及查核表评分结果揭示（评分+灯号）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目视管理及看板管理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42080" y="924560"/>
            <a:ext cx="1259840" cy="399415"/>
            <a:chOff x="6224" y="1715"/>
            <a:chExt cx="1984" cy="629"/>
          </a:xfrm>
        </p:grpSpPr>
        <p:sp>
          <p:nvSpPr>
            <p:cNvPr id="14" name="文本框 13"/>
            <p:cNvSpPr txBox="1"/>
            <p:nvPr/>
          </p:nvSpPr>
          <p:spPr>
            <a:xfrm>
              <a:off x="6226" y="1715"/>
              <a:ext cx="19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红牌作战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216" y="1352"/>
              <a:ext cx="0" cy="198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89343" y="1697990"/>
            <a:ext cx="6965315" cy="3230880"/>
            <a:chOff x="2135" y="2629"/>
            <a:chExt cx="10969" cy="5088"/>
          </a:xfrm>
        </p:grpSpPr>
        <p:sp>
          <p:nvSpPr>
            <p:cNvPr id="4" name="Rectangle 2"/>
            <p:cNvSpPr/>
            <p:nvPr/>
          </p:nvSpPr>
          <p:spPr>
            <a:xfrm>
              <a:off x="2135" y="2748"/>
              <a:ext cx="5401" cy="4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705" tIns="71755" rIns="179705" bIns="71755" rtlCol="0" anchor="ctr"/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1、“红牌作战”即使用红色的标签对企业各角落的“问题点”，不管是谁，都可以发觉，并加以整理的方法，是6S活动运用的技巧之一。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2、6S导入初期</a:t>
              </a:r>
              <a:endPara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每周一次、辅导期每月1次，到每季度1次</a:t>
              </a:r>
              <a:r>
                <a:rPr 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72707" name="Picture 8" descr="[OWE91WPBSN$9[@K@J5$ZF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36" y="2629"/>
              <a:ext cx="5268" cy="508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42080" y="810260"/>
            <a:ext cx="1259840" cy="398780"/>
            <a:chOff x="6226" y="1715"/>
            <a:chExt cx="1984" cy="628"/>
          </a:xfrm>
        </p:grpSpPr>
        <p:sp>
          <p:nvSpPr>
            <p:cNvPr id="14" name="文本框 13"/>
            <p:cNvSpPr txBox="1"/>
            <p:nvPr/>
          </p:nvSpPr>
          <p:spPr>
            <a:xfrm>
              <a:off x="6226" y="1715"/>
              <a:ext cx="19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定点摄影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6200000">
              <a:off x="7218" y="1350"/>
              <a:ext cx="0" cy="1984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/>
          <p:cNvSpPr/>
          <p:nvPr/>
        </p:nvSpPr>
        <p:spPr>
          <a:xfrm>
            <a:off x="1343660" y="1393825"/>
            <a:ext cx="6456680" cy="69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71755" rIns="179705" bIns="71755" rtlCol="0" anchor="ctr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None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对问题现场进行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定点摄影</a:t>
            </a: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，予以曝光。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None/>
            </a:pP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改善后，在同一地点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定点摄影</a:t>
            </a:r>
            <a:r>
              <a:rPr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，予以表扬！</a:t>
            </a:r>
            <a:endParaRPr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75965" y="2370455"/>
            <a:ext cx="2592070" cy="403225"/>
            <a:chOff x="5169" y="1715"/>
            <a:chExt cx="4082" cy="635"/>
          </a:xfrm>
        </p:grpSpPr>
        <p:sp>
          <p:nvSpPr>
            <p:cNvPr id="8" name="文本框 7"/>
            <p:cNvSpPr txBox="1"/>
            <p:nvPr/>
          </p:nvSpPr>
          <p:spPr>
            <a:xfrm>
              <a:off x="5176" y="1715"/>
              <a:ext cx="40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目视管理与看板管理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rot="16200000">
              <a:off x="7210" y="309"/>
              <a:ext cx="0" cy="408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/>
          <p:nvPr/>
        </p:nvSpPr>
        <p:spPr>
          <a:xfrm>
            <a:off x="1343025" y="2934018"/>
            <a:ext cx="6457950" cy="2082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71755" rIns="179705" bIns="71755" rtlCol="0" anchor="ctr">
            <a:spAutoFit/>
          </a:bodyPr>
          <a:lstStyle/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None/>
            </a:pP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目视管理：通过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视觉</a:t>
            </a: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导致人的</a:t>
            </a:r>
            <a:r>
              <a:rPr 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意识变化</a:t>
            </a: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的一种管理方法。</a:t>
            </a:r>
            <a:endParaRPr lang="zh-CN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None/>
            </a:pP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何为目视管理：</a:t>
            </a:r>
            <a:endParaRPr lang="zh-CN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None/>
            </a:pPr>
            <a:r>
              <a:rPr 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目视管理就是通过视觉导致人的意识变化的一种管理方法。据统计，人的行为的</a:t>
            </a:r>
            <a:r>
              <a:rPr lang="en-US" alt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60%</a:t>
            </a:r>
            <a:r>
              <a: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是从</a:t>
            </a:r>
            <a:r>
              <a:rPr lang="en-US" alt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视觉</a:t>
            </a:r>
            <a:r>
              <a:rPr lang="en-US" alt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的感知开始的。因此，在企业管理中，强调各种管理状态、管理方法清楚明了，达到 </a:t>
            </a:r>
            <a:r>
              <a:rPr lang="en-US" alt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 </a:t>
            </a:r>
            <a:r>
              <a: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一目了然 </a:t>
            </a:r>
            <a:r>
              <a:rPr lang="en-US" altLang="zh-CN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 </a:t>
            </a:r>
            <a:r>
              <a: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，从而容易明白、易于遵守，让员工自主性地完全理解、接受、执行各项工作。</a:t>
            </a:r>
            <a:endParaRPr lang="zh-CN" altLang="en-US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951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掌握如何运用PDCA循环推进6S工作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75965" y="1051560"/>
            <a:ext cx="2592070" cy="403225"/>
            <a:chOff x="5169" y="1715"/>
            <a:chExt cx="4082" cy="635"/>
          </a:xfrm>
        </p:grpSpPr>
        <p:sp>
          <p:nvSpPr>
            <p:cNvPr id="5" name="文本框 4"/>
            <p:cNvSpPr txBox="1"/>
            <p:nvPr/>
          </p:nvSpPr>
          <p:spPr>
            <a:xfrm>
              <a:off x="5176" y="1715"/>
              <a:ext cx="406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目视管理与看板管理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10" y="309"/>
              <a:ext cx="0" cy="4082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776413" y="1863725"/>
            <a:ext cx="5591175" cy="2836545"/>
            <a:chOff x="3440" y="2695"/>
            <a:chExt cx="8805" cy="4467"/>
          </a:xfrm>
        </p:grpSpPr>
        <p:sp>
          <p:nvSpPr>
            <p:cNvPr id="8" name="文本框 7"/>
            <p:cNvSpPr txBox="1"/>
            <p:nvPr/>
          </p:nvSpPr>
          <p:spPr>
            <a:xfrm>
              <a:off x="3441" y="2695"/>
              <a:ext cx="29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效果确认及评价</a:t>
              </a:r>
              <a:endParaRPr lang="zh-CN" altLang="en-US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3440" y="3275"/>
              <a:ext cx="8805" cy="3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spAutoFit/>
            </a:bodyPr>
            <a:lstStyle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、班前及班后</a:t>
              </a: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会议地点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b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、及时记录</a:t>
              </a: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改善对策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、宣达实际与计划差异的弥补对策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、改善工作的</a:t>
              </a: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过程跟踪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e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、针对顾客抱怨及损失的信息进行质量意识提升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f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、改善及脑力激荡会议的资料取材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None/>
              </a:pPr>
              <a:r>
                <a:rPr lang="en-US" altLang="zh-CN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、奖惩事迹说明及</a:t>
              </a:r>
              <a:r>
                <a:rPr lang="zh-CN" altLang="en-US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安全示例</a:t>
              </a:r>
              <a:r>
                <a:rPr lang="zh-CN" altLang="en-US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检讨</a:t>
              </a:r>
              <a:endParaRPr lang="zh-CN" altLang="en-US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1270" y="2434590"/>
            <a:ext cx="75215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了解推进6S活动的难点并掌握应对措施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0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629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了解推进6S活动的难点并掌握应对措施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6170" y="1203960"/>
            <a:ext cx="1851660" cy="398780"/>
            <a:chOff x="5752" y="1715"/>
            <a:chExt cx="2916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5752" y="1715"/>
              <a:ext cx="291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6S活动的难点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1" y="894"/>
              <a:ext cx="0" cy="289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666558" y="2085340"/>
            <a:ext cx="5810250" cy="2237105"/>
            <a:chOff x="2799" y="2864"/>
            <a:chExt cx="9150" cy="3523"/>
          </a:xfrm>
        </p:grpSpPr>
        <p:grpSp>
          <p:nvGrpSpPr>
            <p:cNvPr id="4" name="组合 3"/>
            <p:cNvGrpSpPr/>
            <p:nvPr/>
          </p:nvGrpSpPr>
          <p:grpSpPr>
            <a:xfrm>
              <a:off x="2799" y="2864"/>
              <a:ext cx="9150" cy="1338"/>
              <a:chOff x="3441" y="2624"/>
              <a:chExt cx="9150" cy="1338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441" y="2624"/>
                <a:ext cx="154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zh-CN" altLang="en-US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参与性</a:t>
                </a:r>
                <a:endPara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3441" y="3252"/>
                <a:ext cx="9150" cy="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None/>
                </a:pPr>
                <a:r>
                  <a:rPr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讨论并呈现：如何提高6S活动中的员工参与性</a:t>
                </a:r>
                <a:endPara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799" y="4923"/>
              <a:ext cx="9150" cy="1464"/>
              <a:chOff x="3441" y="3208"/>
              <a:chExt cx="9150" cy="1464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441" y="3208"/>
                <a:ext cx="1548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zh-CN" altLang="en-US" sz="2000" b="1" spc="100" dirty="0">
                    <a:solidFill>
                      <a:srgbClr val="011B4C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持续性</a:t>
                </a:r>
                <a:endPara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4" name="Rectangle 2"/>
              <p:cNvSpPr/>
              <p:nvPr/>
            </p:nvSpPr>
            <p:spPr>
              <a:xfrm>
                <a:off x="3441" y="3962"/>
                <a:ext cx="9150" cy="7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79705" tIns="71755" rIns="179705" bIns="71755" rtlCol="0" anchor="ctr">
                <a:spAutoFit/>
              </a:bodyPr>
              <a:lstStyle/>
              <a:p>
                <a:pPr indent="0" algn="just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11B4C"/>
                  </a:buClr>
                  <a:buSzPct val="75000"/>
                  <a:buNone/>
                </a:pPr>
                <a:r>
                  <a:rPr sz="20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讨论并呈现：如何提高6S活动中的员工持续性</a:t>
                </a:r>
                <a:endPara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1270" y="2434590"/>
            <a:ext cx="75215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熟练运用6S推进过程中的激励手段</a:t>
            </a:r>
            <a:endParaRPr lang="zh-CN" altLang="en-US" sz="32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0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5659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熟练运用6S推进过程中的激励手段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0143" y="1203960"/>
            <a:ext cx="1783715" cy="398780"/>
            <a:chOff x="5805" y="1715"/>
            <a:chExt cx="2809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5806" y="1715"/>
              <a:ext cx="280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激励的三要素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194" y="954"/>
              <a:ext cx="0" cy="277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/>
          <p:nvPr/>
        </p:nvSpPr>
        <p:spPr>
          <a:xfrm>
            <a:off x="3014663" y="2328228"/>
            <a:ext cx="3114675" cy="19900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9705" tIns="71755" rIns="179705" bIns="71755" rtlCol="0" anchor="ctr">
            <a:spAutoFit/>
          </a:bodyPr>
          <a:lstStyle/>
          <a:p>
            <a:pPr marL="285750" indent="-2857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方向性（正/负向）</a:t>
            </a:r>
            <a:endParaRPr sz="20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确定性</a:t>
            </a:r>
            <a:endParaRPr lang="zh-CN" sz="20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及时性</a:t>
            </a:r>
            <a:endParaRPr lang="zh-CN" sz="20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8" name="Rectangle 2"/>
          <p:cNvSpPr/>
          <p:nvPr/>
        </p:nvSpPr>
        <p:spPr>
          <a:xfrm>
            <a:off x="1493977" y="857885"/>
            <a:ext cx="6156046" cy="4060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705" tIns="71755" rIns="179705" bIns="71755" rtlCol="0" anchor="ctr"/>
          <a:lstStyle/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美国太空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号快到月球了，却登不上月球，损失数亿美元，原因一块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元的电池坏了。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每次飞机失事，都是油管漏油，轮胎放不下来等小事故造成的。从没有机翼掉落等重大原因造成。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2009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月，某区域总监驾驶公司商务车行驶至番禺大石南大路长隆路段时，与迎面而来的一辆小货车迎面相撞，致使车辆严重受损，经济损失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12500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，经调查因驾驶时看手机短信，致使车辆跑偏越过路中心实线所致。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2009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月车队维修部在对车辆进行例检时发现一辆东风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吨车驾驶室左车门有喷漆修复的痕迹，而维修部并无此车的相关维修记录。后经调查得知：司机因停车未拉手刹导致车辆前溜，而撞到一台半挂车。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2009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年离春节二天，一司机发生追尾，严重受伤，公司耗费</a:t>
            </a:r>
            <a:r>
              <a:rPr lang="en-US" altLang="zh-CN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</a:t>
            </a: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万，终未能挽救生命，因为开车时睡着了。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buClr>
                <a:srgbClr val="011B4C"/>
              </a:buClr>
              <a:buSzPct val="75000"/>
              <a:buFont typeface="Wingdings" panose="05000000000000000000" pitchFamily="2" charset="2"/>
              <a:buChar char="l"/>
            </a:pPr>
            <a:r>
              <a:rPr lang="zh-CN" altLang="en-US" sz="17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每次安全交通事故，多是疏忽细节造成。</a:t>
            </a:r>
            <a:endParaRPr lang="zh-CN" altLang="en-US" sz="1700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1270" y="2372995"/>
            <a:ext cx="7521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6S推行方法的固化和标准化</a:t>
            </a:r>
            <a:endParaRPr lang="zh-CN" altLang="en-US" sz="40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0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47072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六、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6S推行方法的固化和标准化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3848" y="1184910"/>
            <a:ext cx="3456305" cy="403225"/>
            <a:chOff x="4486" y="1715"/>
            <a:chExt cx="5443" cy="635"/>
          </a:xfrm>
        </p:grpSpPr>
        <p:sp>
          <p:nvSpPr>
            <p:cNvPr id="5" name="文本框 4"/>
            <p:cNvSpPr txBox="1"/>
            <p:nvPr/>
          </p:nvSpPr>
          <p:spPr>
            <a:xfrm>
              <a:off x="4492" y="1715"/>
              <a:ext cx="543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6S推进工作的固化和标准化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7" y="-372"/>
              <a:ext cx="0" cy="5443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633980" y="1996440"/>
            <a:ext cx="3876040" cy="2757170"/>
            <a:chOff x="2625" y="2994"/>
            <a:chExt cx="6104" cy="4342"/>
          </a:xfrm>
        </p:grpSpPr>
        <p:sp>
          <p:nvSpPr>
            <p:cNvPr id="7" name="文本框 6"/>
            <p:cNvSpPr txBox="1"/>
            <p:nvPr/>
          </p:nvSpPr>
          <p:spPr>
            <a:xfrm>
              <a:off x="2625" y="2994"/>
              <a:ext cx="375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6S体系文件的完善</a:t>
              </a:r>
              <a:endParaRPr lang="zh-CN" altLang="en-US" sz="20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1" name="Rectangle 2"/>
            <p:cNvSpPr/>
            <p:nvPr/>
          </p:nvSpPr>
          <p:spPr>
            <a:xfrm>
              <a:off x="2625" y="3622"/>
              <a:ext cx="6105" cy="37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spAutoFit/>
            </a:bodyPr>
            <a:lstStyle/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6S推行手册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6S推行实施办法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6S标准细则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6S活动检查评比办法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6S活动内部审核办法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6S活动奖惩制度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1270" y="2372678"/>
            <a:ext cx="7521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制订切实可行的行动计划书</a:t>
            </a:r>
            <a:endParaRPr lang="zh-CN" altLang="en-US" sz="40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090" y="2311083"/>
            <a:ext cx="8051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spc="100" dirty="0">
                <a:solidFill>
                  <a:schemeClr val="bg1">
                    <a:lumMod val="9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</a:t>
            </a:r>
            <a:endParaRPr lang="zh-CN" altLang="en-US" sz="4800" b="1" spc="100" dirty="0">
              <a:solidFill>
                <a:schemeClr val="bg1">
                  <a:lumMod val="9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4627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制订切实可行的行动计划书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13810" y="1184910"/>
            <a:ext cx="1516380" cy="398780"/>
            <a:chOff x="6016" y="1715"/>
            <a:chExt cx="2388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6016" y="1715"/>
              <a:ext cx="23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行动计划书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7" y="1152"/>
              <a:ext cx="0" cy="238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371408" y="2450465"/>
            <a:ext cx="4401185" cy="1620520"/>
            <a:chOff x="1950" y="3814"/>
            <a:chExt cx="6931" cy="2552"/>
          </a:xfrm>
        </p:grpSpPr>
        <p:sp>
          <p:nvSpPr>
            <p:cNvPr id="9" name="文本框 8"/>
            <p:cNvSpPr txBox="1"/>
            <p:nvPr/>
          </p:nvSpPr>
          <p:spPr>
            <a:xfrm>
              <a:off x="1950" y="4776"/>
              <a:ext cx="23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sz="2000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寻找我们的</a:t>
              </a:r>
              <a:endParaRPr lang="zh-CN" altLang="en-US" sz="2000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5265" y="3814"/>
              <a:ext cx="3616" cy="25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9705" tIns="71755" rIns="179705" bIns="71755" rtlCol="0" anchor="ctr">
              <a:spAutoFit/>
            </a:bodyPr>
            <a:lstStyle/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   优势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W  劣势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O  机会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1B4C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sz="20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T   风险</a:t>
              </a:r>
              <a:endParaRPr sz="2000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50" y="58420"/>
            <a:ext cx="4627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七、</a:t>
            </a:r>
            <a:r>
              <a:rPr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制订切实可行的行动计划书</a:t>
            </a:r>
            <a:endParaRPr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14445" y="956310"/>
            <a:ext cx="1516380" cy="398780"/>
            <a:chOff x="6016" y="1715"/>
            <a:chExt cx="2388" cy="628"/>
          </a:xfrm>
        </p:grpSpPr>
        <p:sp>
          <p:nvSpPr>
            <p:cNvPr id="5" name="文本框 4"/>
            <p:cNvSpPr txBox="1"/>
            <p:nvPr/>
          </p:nvSpPr>
          <p:spPr>
            <a:xfrm>
              <a:off x="6016" y="1715"/>
              <a:ext cx="23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行动计划书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rot="16200000">
              <a:off x="7207" y="1152"/>
              <a:ext cx="0" cy="2381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793" y="1605280"/>
            <a:ext cx="6114415" cy="324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82640" y="3111500"/>
            <a:ext cx="29464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3275" y="3373755"/>
            <a:ext cx="10452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5640" y="4050665"/>
            <a:ext cx="73279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02765" y="1459865"/>
            <a:ext cx="5538470" cy="2543175"/>
            <a:chOff x="2839" y="2299"/>
            <a:chExt cx="8722" cy="4005"/>
          </a:xfrm>
        </p:grpSpPr>
        <p:grpSp>
          <p:nvGrpSpPr>
            <p:cNvPr id="7" name="组合 6"/>
            <p:cNvGrpSpPr/>
            <p:nvPr/>
          </p:nvGrpSpPr>
          <p:grpSpPr>
            <a:xfrm>
              <a:off x="3180" y="2299"/>
              <a:ext cx="8040" cy="1578"/>
              <a:chOff x="1586" y="2574"/>
              <a:chExt cx="8040" cy="1102"/>
            </a:xfrm>
          </p:grpSpPr>
          <p:sp>
            <p:nvSpPr>
              <p:cNvPr id="8" name="免费的模板下载：www.ainippt.com     _5"/>
              <p:cNvSpPr/>
              <p:nvPr/>
            </p:nvSpPr>
            <p:spPr>
              <a:xfrm rot="16200000">
                <a:off x="3692" y="2466"/>
                <a:ext cx="613" cy="1806"/>
              </a:xfrm>
              <a:custGeom>
                <a:avLst/>
                <a:gdLst>
                  <a:gd name="connsiteX0" fmla="*/ 0 w 1484312"/>
                  <a:gd name="connsiteY0" fmla="*/ 0 h 1039018"/>
                  <a:gd name="connsiteX1" fmla="*/ 964803 w 1484312"/>
                  <a:gd name="connsiteY1" fmla="*/ 0 h 1039018"/>
                  <a:gd name="connsiteX2" fmla="*/ 1484312 w 1484312"/>
                  <a:gd name="connsiteY2" fmla="*/ 519509 h 1039018"/>
                  <a:gd name="connsiteX3" fmla="*/ 964803 w 1484312"/>
                  <a:gd name="connsiteY3" fmla="*/ 1039018 h 1039018"/>
                  <a:gd name="connsiteX4" fmla="*/ 0 w 1484312"/>
                  <a:gd name="connsiteY4" fmla="*/ 1039018 h 1039018"/>
                  <a:gd name="connsiteX5" fmla="*/ 519509 w 1484312"/>
                  <a:gd name="connsiteY5" fmla="*/ 519509 h 1039018"/>
                  <a:gd name="connsiteX6" fmla="*/ 0 w 1484312"/>
                  <a:gd name="connsiteY6" fmla="*/ 0 h 103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312" h="1039018">
                    <a:moveTo>
                      <a:pt x="1484312" y="0"/>
                    </a:moveTo>
                    <a:lnTo>
                      <a:pt x="1484312" y="675362"/>
                    </a:lnTo>
                    <a:lnTo>
                      <a:pt x="742156" y="1039018"/>
                    </a:lnTo>
                    <a:lnTo>
                      <a:pt x="0" y="675362"/>
                    </a:lnTo>
                    <a:lnTo>
                      <a:pt x="0" y="0"/>
                    </a:lnTo>
                    <a:lnTo>
                      <a:pt x="742156" y="363656"/>
                    </a:lnTo>
                    <a:lnTo>
                      <a:pt x="1484312" y="0"/>
                    </a:lnTo>
                    <a:close/>
                  </a:path>
                </a:pathLst>
              </a:custGeom>
              <a:solidFill>
                <a:srgbClr val="011B4C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05" tIns="425892" rIns="13607" bIns="425892" numCol="1" spcCol="1270" anchor="ctr" anchorCtr="0">
                <a:noAutofit/>
              </a:bodyPr>
              <a:lstStyle/>
              <a:p>
                <a:pPr algn="ctr" defTabSz="1269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20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586" y="3124"/>
                <a:ext cx="1510" cy="47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体  系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8116" y="3124"/>
                <a:ext cx="1510" cy="47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成  败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902" y="3134"/>
                <a:ext cx="1510" cy="47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细  节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" name="免费的模板下载：www.ainippt.com     _5"/>
              <p:cNvSpPr/>
              <p:nvPr/>
            </p:nvSpPr>
            <p:spPr>
              <a:xfrm rot="16200000">
                <a:off x="6905" y="2456"/>
                <a:ext cx="613" cy="1809"/>
              </a:xfrm>
              <a:custGeom>
                <a:avLst/>
                <a:gdLst>
                  <a:gd name="connsiteX0" fmla="*/ 0 w 1484312"/>
                  <a:gd name="connsiteY0" fmla="*/ 0 h 1039018"/>
                  <a:gd name="connsiteX1" fmla="*/ 964803 w 1484312"/>
                  <a:gd name="connsiteY1" fmla="*/ 0 h 1039018"/>
                  <a:gd name="connsiteX2" fmla="*/ 1484312 w 1484312"/>
                  <a:gd name="connsiteY2" fmla="*/ 519509 h 1039018"/>
                  <a:gd name="connsiteX3" fmla="*/ 964803 w 1484312"/>
                  <a:gd name="connsiteY3" fmla="*/ 1039018 h 1039018"/>
                  <a:gd name="connsiteX4" fmla="*/ 0 w 1484312"/>
                  <a:gd name="connsiteY4" fmla="*/ 1039018 h 1039018"/>
                  <a:gd name="connsiteX5" fmla="*/ 519509 w 1484312"/>
                  <a:gd name="connsiteY5" fmla="*/ 519509 h 1039018"/>
                  <a:gd name="connsiteX6" fmla="*/ 0 w 1484312"/>
                  <a:gd name="connsiteY6" fmla="*/ 0 h 103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312" h="1039018">
                    <a:moveTo>
                      <a:pt x="1484312" y="0"/>
                    </a:moveTo>
                    <a:lnTo>
                      <a:pt x="1484312" y="675362"/>
                    </a:lnTo>
                    <a:lnTo>
                      <a:pt x="742156" y="1039018"/>
                    </a:lnTo>
                    <a:lnTo>
                      <a:pt x="0" y="675362"/>
                    </a:lnTo>
                    <a:lnTo>
                      <a:pt x="0" y="0"/>
                    </a:lnTo>
                    <a:lnTo>
                      <a:pt x="742156" y="363656"/>
                    </a:lnTo>
                    <a:lnTo>
                      <a:pt x="148431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605" tIns="425892" rIns="13607" bIns="425892" numCol="1" spcCol="1270" anchor="ctr" anchorCtr="0">
                <a:noAutofit/>
              </a:bodyPr>
              <a:lstStyle/>
              <a:p>
                <a:pPr algn="ctr" defTabSz="1269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935" y="2574"/>
                <a:ext cx="2128" cy="47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人的品质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839" y="5628"/>
              <a:ext cx="8723" cy="676"/>
              <a:chOff x="2364" y="6108"/>
              <a:chExt cx="8723" cy="67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364" y="6108"/>
                <a:ext cx="4888" cy="6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管理者的产品是？？？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499" y="6108"/>
                <a:ext cx="2588" cy="6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2200" b="1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属下的行为</a:t>
                </a:r>
                <a:endParaRPr lang="zh-CN" altLang="en-US" sz="22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11" name="直接箭头连接符 10"/>
              <p:cNvCxnSpPr>
                <a:endCxn id="10" idx="1"/>
              </p:cNvCxnSpPr>
              <p:nvPr/>
            </p:nvCxnSpPr>
            <p:spPr>
              <a:xfrm flipV="1">
                <a:off x="7252" y="6447"/>
                <a:ext cx="1247" cy="1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1950" y="58420"/>
            <a:ext cx="7564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一、认识我们的问题并深刻理解</a:t>
            </a:r>
            <a:r>
              <a:rPr lang="en-US" altLang="zh-CN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6S</a:t>
            </a:r>
            <a:r>
              <a:rPr lang="zh-C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的真正意义和作用</a:t>
            </a:r>
            <a:endParaRPr lang="zh-CN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36010" y="703580"/>
            <a:ext cx="1871980" cy="401320"/>
            <a:chOff x="5737" y="1715"/>
            <a:chExt cx="2948" cy="632"/>
          </a:xfrm>
        </p:grpSpPr>
        <p:sp>
          <p:nvSpPr>
            <p:cNvPr id="15" name="文本框 14"/>
            <p:cNvSpPr txBox="1"/>
            <p:nvPr/>
          </p:nvSpPr>
          <p:spPr>
            <a:xfrm>
              <a:off x="5742" y="1715"/>
              <a:ext cx="2916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 spc="10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6S与管理体系</a:t>
              </a:r>
              <a:endParaRPr lang="zh-CN" altLang="en-US" sz="2000" b="1" spc="1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>
              <a:off x="7211" y="873"/>
              <a:ext cx="0" cy="2948"/>
            </a:xfrm>
            <a:prstGeom prst="straightConnector1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280478" y="923244"/>
            <a:ext cx="6583045" cy="4133895"/>
            <a:chOff x="2812" y="422"/>
            <a:chExt cx="10367" cy="6510"/>
          </a:xfrm>
        </p:grpSpPr>
        <p:grpSp>
          <p:nvGrpSpPr>
            <p:cNvPr id="12291" name="组合 21"/>
            <p:cNvGrpSpPr/>
            <p:nvPr/>
          </p:nvGrpSpPr>
          <p:grpSpPr>
            <a:xfrm>
              <a:off x="4247" y="422"/>
              <a:ext cx="6835" cy="4680"/>
              <a:chOff x="2071670" y="357166"/>
              <a:chExt cx="5786478" cy="3961691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2071670" y="3643299"/>
                <a:ext cx="1000132" cy="675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3071802" y="3000359"/>
                <a:ext cx="1000132" cy="675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4071934" y="2357421"/>
                <a:ext cx="1000132" cy="675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5072066" y="1785919"/>
                <a:ext cx="1000132" cy="675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右箭头 20"/>
              <p:cNvSpPr/>
              <p:nvPr/>
            </p:nvSpPr>
            <p:spPr bwMode="auto">
              <a:xfrm>
                <a:off x="6072198" y="357166"/>
                <a:ext cx="1785950" cy="2390068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293" name="TextBox 24"/>
            <p:cNvSpPr txBox="1"/>
            <p:nvPr/>
          </p:nvSpPr>
          <p:spPr>
            <a:xfrm>
              <a:off x="3825" y="6352"/>
              <a:ext cx="9354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现场管理的基石：整理，整顿，清扫，安全，清洁，素养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270" name="TextBox 26"/>
            <p:cNvSpPr txBox="1"/>
            <p:nvPr/>
          </p:nvSpPr>
          <p:spPr>
            <a:xfrm>
              <a:off x="2812" y="6352"/>
              <a:ext cx="101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spc="100" dirty="0">
                  <a:solidFill>
                    <a:srgbClr val="011B4C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6S</a:t>
              </a:r>
              <a:endParaRPr lang="en-US" altLang="zh-CN" b="1" spc="100" dirty="0">
                <a:solidFill>
                  <a:srgbClr val="011B4C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6" name="TextBox 28"/>
            <p:cNvSpPr txBox="1"/>
            <p:nvPr/>
          </p:nvSpPr>
          <p:spPr>
            <a:xfrm>
              <a:off x="5111" y="5722"/>
              <a:ext cx="3713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打破现状的改善活动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7" name="TextBox 29"/>
            <p:cNvSpPr txBox="1"/>
            <p:nvPr/>
          </p:nvSpPr>
          <p:spPr>
            <a:xfrm>
              <a:off x="4942" y="3759"/>
              <a:ext cx="581" cy="1888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品质提升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8" name="TextBox 30"/>
            <p:cNvSpPr txBox="1"/>
            <p:nvPr/>
          </p:nvSpPr>
          <p:spPr>
            <a:xfrm>
              <a:off x="6028" y="3759"/>
              <a:ext cx="581" cy="1888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效率调高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9" name="TextBox 31"/>
            <p:cNvSpPr txBox="1"/>
            <p:nvPr/>
          </p:nvSpPr>
          <p:spPr>
            <a:xfrm>
              <a:off x="7200" y="3759"/>
              <a:ext cx="581" cy="1888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成本降低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0" name="TextBox 32"/>
            <p:cNvSpPr txBox="1"/>
            <p:nvPr/>
          </p:nvSpPr>
          <p:spPr>
            <a:xfrm>
              <a:off x="8391" y="3759"/>
              <a:ext cx="581" cy="1888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事业拓展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1" name="TextBox 33"/>
            <p:cNvSpPr txBox="1"/>
            <p:nvPr/>
          </p:nvSpPr>
          <p:spPr>
            <a:xfrm>
              <a:off x="3825" y="3038"/>
              <a:ext cx="6582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低成本，高效率，高品质服务满足客户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2" name="TextBox 34"/>
            <p:cNvSpPr txBox="1"/>
            <p:nvPr/>
          </p:nvSpPr>
          <p:spPr>
            <a:xfrm>
              <a:off x="2981" y="2278"/>
              <a:ext cx="1961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满足客户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3" name="TextBox 35"/>
            <p:cNvSpPr txBox="1"/>
            <p:nvPr/>
          </p:nvSpPr>
          <p:spPr>
            <a:xfrm>
              <a:off x="5111" y="2278"/>
              <a:ext cx="1921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满足公司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4" name="TextBox 36"/>
            <p:cNvSpPr txBox="1"/>
            <p:nvPr/>
          </p:nvSpPr>
          <p:spPr>
            <a:xfrm>
              <a:off x="7200" y="2278"/>
              <a:ext cx="1772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满足员工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5" name="TextBox 37"/>
            <p:cNvSpPr txBox="1"/>
            <p:nvPr/>
          </p:nvSpPr>
          <p:spPr>
            <a:xfrm>
              <a:off x="9071" y="2278"/>
              <a:ext cx="2011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满足社会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06" name="TextBox 38"/>
            <p:cNvSpPr txBox="1"/>
            <p:nvPr/>
          </p:nvSpPr>
          <p:spPr>
            <a:xfrm>
              <a:off x="4563" y="1395"/>
              <a:ext cx="4494" cy="580"/>
            </a:xfrm>
            <a:prstGeom prst="rect">
              <a:avLst/>
            </a:prstGeom>
            <a:solidFill>
              <a:srgbClr val="011B4C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具有持续发展动力的企业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SPECIAL_SOURCE" val="bdnull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1.xml><?xml version="1.0" encoding="utf-8"?>
<p:tagLst xmlns:p="http://schemas.openxmlformats.org/presentationml/2006/main">
  <p:tag name="commondata" val="eyJoZGlkIjoiNDY1MmY4MTY3YzFkZTg4NGM1MWI4N2I1NTA1MWI4MW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8901</Words>
  <Application>WPS 演示</Application>
  <PresentationFormat>全屏显示(16:9)</PresentationFormat>
  <Paragraphs>1130</Paragraphs>
  <Slides>75</Slides>
  <Notes>80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75</vt:i4>
      </vt:variant>
    </vt:vector>
  </HeadingPairs>
  <TitlesOfParts>
    <vt:vector size="91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Impact</vt:lpstr>
      <vt:lpstr>黑体</vt:lpstr>
      <vt:lpstr>Calibri Light</vt:lpstr>
      <vt:lpstr>等线 Light</vt:lpstr>
      <vt:lpstr>楷体</vt:lpstr>
      <vt:lpstr>汉仪旗黑-85S</vt:lpstr>
      <vt:lpstr>Office Theme</vt:lpstr>
      <vt:lpstr>4_自定义设计方案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dc:description>更多免费资料，请添加“安应”微信号：heywjade</dc:description>
  <cp:category>EHS</cp:category>
  <cp:lastModifiedBy>little fairy</cp:lastModifiedBy>
  <cp:revision>5</cp:revision>
  <dcterms:created xsi:type="dcterms:W3CDTF">1900-01-01T00:00:00Z</dcterms:created>
  <dcterms:modified xsi:type="dcterms:W3CDTF">2023-11-24T07:05:29Z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48BAB5912D2043ED8333519105F8BFA4_13</vt:lpwstr>
  </property>
</Properties>
</file>