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98" r:id="rId5"/>
    <p:sldId id="257" r:id="rId6"/>
    <p:sldId id="310" r:id="rId7"/>
    <p:sldId id="311" r:id="rId8"/>
    <p:sldId id="312" r:id="rId9"/>
    <p:sldId id="341" r:id="rId10"/>
    <p:sldId id="356" r:id="rId11"/>
    <p:sldId id="308" r:id="rId12"/>
    <p:sldId id="309" r:id="rId13"/>
    <p:sldId id="314" r:id="rId14"/>
    <p:sldId id="315" r:id="rId15"/>
    <p:sldId id="316" r:id="rId16"/>
    <p:sldId id="336" r:id="rId17"/>
    <p:sldId id="338" r:id="rId18"/>
    <p:sldId id="339" r:id="rId19"/>
    <p:sldId id="258" r:id="rId20"/>
    <p:sldId id="317" r:id="rId21"/>
    <p:sldId id="274" r:id="rId22"/>
    <p:sldId id="323" r:id="rId23"/>
    <p:sldId id="324" r:id="rId24"/>
    <p:sldId id="355" r:id="rId25"/>
    <p:sldId id="259" r:id="rId26"/>
    <p:sldId id="342" r:id="rId27"/>
    <p:sldId id="276" r:id="rId28"/>
    <p:sldId id="344" r:id="rId29"/>
    <p:sldId id="346" r:id="rId30"/>
    <p:sldId id="343" r:id="rId31"/>
    <p:sldId id="369" r:id="rId32"/>
    <p:sldId id="370" r:id="rId33"/>
    <p:sldId id="353" r:id="rId34"/>
    <p:sldId id="354" r:id="rId35"/>
    <p:sldId id="348" r:id="rId36"/>
    <p:sldId id="278" r:id="rId37"/>
    <p:sldId id="279" r:id="rId38"/>
    <p:sldId id="277" r:id="rId39"/>
    <p:sldId id="280" r:id="rId40"/>
    <p:sldId id="347" r:id="rId41"/>
    <p:sldId id="350" r:id="rId42"/>
    <p:sldId id="352" r:id="rId43"/>
    <p:sldId id="349" r:id="rId44"/>
    <p:sldId id="351" r:id="rId45"/>
    <p:sldId id="333" r:id="rId46"/>
    <p:sldId id="318" r:id="rId47"/>
    <p:sldId id="330" r:id="rId48"/>
    <p:sldId id="261" r:id="rId49"/>
    <p:sldId id="265" r:id="rId50"/>
    <p:sldId id="263" r:id="rId51"/>
    <p:sldId id="273" r:id="rId52"/>
  </p:sldIdLst>
  <p:sldSz cx="9144000" cy="6858000" type="screen4x3"/>
  <p:notesSz cx="6858000" cy="9144000"/>
  <p:custDataLst>
    <p:tags r:id="rId57"/>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D5E6"/>
    <a:srgbClr val="23B9D6"/>
    <a:srgbClr val="17375E"/>
    <a:srgbClr val="93634C"/>
    <a:srgbClr val="94634C"/>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4" d="100"/>
          <a:sy n="94" d="100"/>
        </p:scale>
        <p:origin x="884" y="68"/>
      </p:cViewPr>
      <p:guideLst>
        <p:guide orient="horz" pos="2194"/>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7" Type="http://schemas.openxmlformats.org/officeDocument/2006/relationships/tags" Target="tags/tag28.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071D71-E0D0-45A2-9B06-458394AFD91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6480A885-66A5-4DF1-96BC-4CBDBC47C689}">
      <dgm:prSet custT="1"/>
      <dgm:spPr/>
      <dgm:t>
        <a:bodyPr/>
        <a:lstStyle/>
        <a:p>
          <a:pPr rtl="0"/>
          <a:r>
            <a:rPr lang="zh-CN" altLang="en-US" sz="2800" b="1" dirty="0"/>
            <a:t>什么是职业健康监护？</a:t>
          </a:r>
        </a:p>
      </dgm:t>
    </dgm:pt>
    <dgm:pt modelId="{69C6F51E-097D-4E1B-A35C-C8A97C1C0FF3}" cxnId="{BF27D505-797A-4D88-8FC9-89993223B81E}" type="parTrans">
      <dgm:prSet/>
      <dgm:spPr/>
      <dgm:t>
        <a:bodyPr/>
        <a:lstStyle/>
        <a:p>
          <a:endParaRPr lang="zh-CN" altLang="en-US"/>
        </a:p>
      </dgm:t>
    </dgm:pt>
    <dgm:pt modelId="{99825504-5CE4-40A7-A77E-35362CB7E7C5}" cxnId="{BF27D505-797A-4D88-8FC9-89993223B81E}" type="sibTrans">
      <dgm:prSet/>
      <dgm:spPr/>
      <dgm:t>
        <a:bodyPr/>
        <a:lstStyle/>
        <a:p>
          <a:endParaRPr lang="zh-CN" altLang="en-US"/>
        </a:p>
      </dgm:t>
    </dgm:pt>
    <dgm:pt modelId="{11810C83-D394-488C-8CED-DC9D9926DF3F}" type="pres">
      <dgm:prSet presAssocID="{89071D71-E0D0-45A2-9B06-458394AFD913}" presName="Name0" presStyleCnt="0">
        <dgm:presLayoutVars>
          <dgm:dir/>
          <dgm:resizeHandles val="exact"/>
        </dgm:presLayoutVars>
      </dgm:prSet>
      <dgm:spPr/>
    </dgm:pt>
    <dgm:pt modelId="{2DA0A41A-C6E8-4790-8FA0-4B73A3E76A71}" type="pres">
      <dgm:prSet presAssocID="{6480A885-66A5-4DF1-96BC-4CBDBC47C689}" presName="node" presStyleLbl="node1" presStyleIdx="0" presStyleCnt="1" custScaleX="70736">
        <dgm:presLayoutVars>
          <dgm:bulletEnabled val="1"/>
        </dgm:presLayoutVars>
      </dgm:prSet>
      <dgm:spPr/>
    </dgm:pt>
  </dgm:ptLst>
  <dgm:cxnLst>
    <dgm:cxn modelId="{BF27D505-797A-4D88-8FC9-89993223B81E}" srcId="{89071D71-E0D0-45A2-9B06-458394AFD913}" destId="{6480A885-66A5-4DF1-96BC-4CBDBC47C689}" srcOrd="0" destOrd="0" parTransId="{69C6F51E-097D-4E1B-A35C-C8A97C1C0FF3}" sibTransId="{99825504-5CE4-40A7-A77E-35362CB7E7C5}"/>
    <dgm:cxn modelId="{C1BC403D-E48F-4320-99E7-1BAD131E65B3}" type="presOf" srcId="{6480A885-66A5-4DF1-96BC-4CBDBC47C689}" destId="{2DA0A41A-C6E8-4790-8FA0-4B73A3E76A71}" srcOrd="0" destOrd="0" presId="urn:microsoft.com/office/officeart/2005/8/layout/process1"/>
    <dgm:cxn modelId="{E4ADDFCF-7240-430B-B3A0-87583A2FF3AD}" type="presOf" srcId="{89071D71-E0D0-45A2-9B06-458394AFD913}" destId="{11810C83-D394-488C-8CED-DC9D9926DF3F}" srcOrd="0" destOrd="0" presId="urn:microsoft.com/office/officeart/2005/8/layout/process1"/>
    <dgm:cxn modelId="{AF229AAE-FAA6-4079-AC0B-F9661FFADB7C}" type="presParOf" srcId="{11810C83-D394-488C-8CED-DC9D9926DF3F}" destId="{2DA0A41A-C6E8-4790-8FA0-4B73A3E76A71}"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097AEFA-42F2-41C3-B8AD-552005A0EAB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4A17DDDB-C42E-4354-88F8-6746D07BB777}">
      <dgm:prSet/>
      <dgm:spPr/>
      <dgm:t>
        <a:bodyPr/>
        <a:lstStyle/>
        <a:p>
          <a:pPr rtl="0"/>
          <a:r>
            <a:rPr lang="zh-CN" b="1" dirty="0"/>
            <a:t>职业健康检查项目</a:t>
          </a:r>
        </a:p>
      </dgm:t>
    </dgm:pt>
    <dgm:pt modelId="{0E90985C-2789-485E-A27E-76271A39A218}" cxnId="{428E5BBF-E712-4523-8FFB-0D2E29715245}" type="parTrans">
      <dgm:prSet/>
      <dgm:spPr/>
      <dgm:t>
        <a:bodyPr/>
        <a:lstStyle/>
        <a:p>
          <a:endParaRPr lang="zh-CN" altLang="en-US"/>
        </a:p>
      </dgm:t>
    </dgm:pt>
    <dgm:pt modelId="{4963B382-8107-437A-BD5A-99E1DECEDB30}" cxnId="{428E5BBF-E712-4523-8FFB-0D2E29715245}" type="sibTrans">
      <dgm:prSet/>
      <dgm:spPr/>
      <dgm:t>
        <a:bodyPr/>
        <a:lstStyle/>
        <a:p>
          <a:endParaRPr lang="zh-CN" altLang="en-US"/>
        </a:p>
      </dgm:t>
    </dgm:pt>
    <dgm:pt modelId="{EFEE3BE1-FA48-45EB-A280-9C7431C718C2}" type="pres">
      <dgm:prSet presAssocID="{2097AEFA-42F2-41C3-B8AD-552005A0EAB6}" presName="Name0" presStyleCnt="0">
        <dgm:presLayoutVars>
          <dgm:dir/>
          <dgm:resizeHandles val="exact"/>
        </dgm:presLayoutVars>
      </dgm:prSet>
      <dgm:spPr/>
    </dgm:pt>
    <dgm:pt modelId="{ED9C3F2B-69F6-46D7-BA9D-4DDAF31C4A26}" type="pres">
      <dgm:prSet presAssocID="{4A17DDDB-C42E-4354-88F8-6746D07BB777}" presName="node" presStyleLbl="node1" presStyleIdx="0" presStyleCnt="1">
        <dgm:presLayoutVars>
          <dgm:bulletEnabled val="1"/>
        </dgm:presLayoutVars>
      </dgm:prSet>
      <dgm:spPr/>
    </dgm:pt>
  </dgm:ptLst>
  <dgm:cxnLst>
    <dgm:cxn modelId="{825CC9B3-A2EC-4256-8FEF-DA194A9FF42C}" type="presOf" srcId="{2097AEFA-42F2-41C3-B8AD-552005A0EAB6}" destId="{EFEE3BE1-FA48-45EB-A280-9C7431C718C2}" srcOrd="0" destOrd="0" presId="urn:microsoft.com/office/officeart/2005/8/layout/process1"/>
    <dgm:cxn modelId="{428E5BBF-E712-4523-8FFB-0D2E29715245}" srcId="{2097AEFA-42F2-41C3-B8AD-552005A0EAB6}" destId="{4A17DDDB-C42E-4354-88F8-6746D07BB777}" srcOrd="0" destOrd="0" parTransId="{0E90985C-2789-485E-A27E-76271A39A218}" sibTransId="{4963B382-8107-437A-BD5A-99E1DECEDB30}"/>
    <dgm:cxn modelId="{A8F941C7-D3DB-4E76-85E9-73E36FC652E5}" type="presOf" srcId="{4A17DDDB-C42E-4354-88F8-6746D07BB777}" destId="{ED9C3F2B-69F6-46D7-BA9D-4DDAF31C4A26}" srcOrd="0" destOrd="0" presId="urn:microsoft.com/office/officeart/2005/8/layout/process1"/>
    <dgm:cxn modelId="{7E421F98-2ACB-453C-855D-5D8842521BF7}" type="presParOf" srcId="{EFEE3BE1-FA48-45EB-A280-9C7431C718C2}" destId="{ED9C3F2B-69F6-46D7-BA9D-4DDAF31C4A2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B448BB-7D88-404E-890E-0F7BCD56A5F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F2AF2913-5E1A-4B36-9CB5-9C5A0496F748}">
      <dgm:prSet/>
      <dgm:spPr/>
      <dgm:t>
        <a:bodyPr/>
        <a:lstStyle/>
        <a:p>
          <a:pPr rtl="0"/>
          <a:r>
            <a:rPr lang="zh-CN" b="1" dirty="0"/>
            <a:t>职业健康监护目的</a:t>
          </a:r>
          <a:r>
            <a:rPr lang="en-US" b="1" dirty="0"/>
            <a:t> </a:t>
          </a:r>
          <a:endParaRPr lang="zh-CN" b="1" dirty="0"/>
        </a:p>
      </dgm:t>
    </dgm:pt>
    <dgm:pt modelId="{F848F826-BC9D-4315-BD35-AAAA5CE3462A}" cxnId="{859B2CE1-0743-42A8-922F-6DBDE8EEB1C6}" type="parTrans">
      <dgm:prSet/>
      <dgm:spPr/>
      <dgm:t>
        <a:bodyPr/>
        <a:lstStyle/>
        <a:p>
          <a:endParaRPr lang="zh-CN" altLang="en-US"/>
        </a:p>
      </dgm:t>
    </dgm:pt>
    <dgm:pt modelId="{7F1F58FF-47D3-408F-B296-687C73DB467D}" cxnId="{859B2CE1-0743-42A8-922F-6DBDE8EEB1C6}" type="sibTrans">
      <dgm:prSet/>
      <dgm:spPr/>
      <dgm:t>
        <a:bodyPr/>
        <a:lstStyle/>
        <a:p>
          <a:endParaRPr lang="zh-CN" altLang="en-US"/>
        </a:p>
      </dgm:t>
    </dgm:pt>
    <dgm:pt modelId="{8000CB61-42BC-4D19-8656-F509711CA6C0}" type="pres">
      <dgm:prSet presAssocID="{DCB448BB-7D88-404E-890E-0F7BCD56A5FA}" presName="Name0" presStyleCnt="0">
        <dgm:presLayoutVars>
          <dgm:dir/>
          <dgm:resizeHandles val="exact"/>
        </dgm:presLayoutVars>
      </dgm:prSet>
      <dgm:spPr/>
    </dgm:pt>
    <dgm:pt modelId="{FAF0586E-D190-4C97-8DEF-AAF1AE36EAFA}" type="pres">
      <dgm:prSet presAssocID="{F2AF2913-5E1A-4B36-9CB5-9C5A0496F748}" presName="node" presStyleLbl="node1" presStyleIdx="0" presStyleCnt="1">
        <dgm:presLayoutVars>
          <dgm:bulletEnabled val="1"/>
        </dgm:presLayoutVars>
      </dgm:prSet>
      <dgm:spPr/>
    </dgm:pt>
  </dgm:ptLst>
  <dgm:cxnLst>
    <dgm:cxn modelId="{614EDE14-9E42-477D-8107-F440034F31EF}" type="presOf" srcId="{F2AF2913-5E1A-4B36-9CB5-9C5A0496F748}" destId="{FAF0586E-D190-4C97-8DEF-AAF1AE36EAFA}" srcOrd="0" destOrd="0" presId="urn:microsoft.com/office/officeart/2005/8/layout/process1"/>
    <dgm:cxn modelId="{FE1CCE85-0524-46F3-A6F5-E5FAAE33D137}" type="presOf" srcId="{DCB448BB-7D88-404E-890E-0F7BCD56A5FA}" destId="{8000CB61-42BC-4D19-8656-F509711CA6C0}" srcOrd="0" destOrd="0" presId="urn:microsoft.com/office/officeart/2005/8/layout/process1"/>
    <dgm:cxn modelId="{859B2CE1-0743-42A8-922F-6DBDE8EEB1C6}" srcId="{DCB448BB-7D88-404E-890E-0F7BCD56A5FA}" destId="{F2AF2913-5E1A-4B36-9CB5-9C5A0496F748}" srcOrd="0" destOrd="0" parTransId="{F848F826-BC9D-4315-BD35-AAAA5CE3462A}" sibTransId="{7F1F58FF-47D3-408F-B296-687C73DB467D}"/>
    <dgm:cxn modelId="{81F00435-BB4C-4CE8-848F-3013A203DA6E}" type="presParOf" srcId="{8000CB61-42BC-4D19-8656-F509711CA6C0}" destId="{FAF0586E-D190-4C97-8DEF-AAF1AE36EAFA}"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44FCB9-6C25-4451-96C4-54D10292176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550D3EDE-FE09-4CF2-B4E2-118B89074709}">
      <dgm:prSet custT="1"/>
      <dgm:spPr/>
      <dgm:t>
        <a:bodyPr/>
        <a:lstStyle/>
        <a:p>
          <a:pPr rtl="0"/>
          <a:r>
            <a:rPr lang="zh-CN" altLang="en-US" sz="3200" b="1" dirty="0"/>
            <a:t>职业健康监护人群</a:t>
          </a:r>
        </a:p>
      </dgm:t>
    </dgm:pt>
    <dgm:pt modelId="{7EBB24EE-B0F6-4616-9322-808DAE06D478}" cxnId="{2CF69EE0-F259-48E5-80CE-676559949967}" type="parTrans">
      <dgm:prSet/>
      <dgm:spPr/>
      <dgm:t>
        <a:bodyPr/>
        <a:lstStyle/>
        <a:p>
          <a:endParaRPr lang="zh-CN" altLang="en-US"/>
        </a:p>
      </dgm:t>
    </dgm:pt>
    <dgm:pt modelId="{46169C78-7BB7-43DA-9A3B-9BDE8721D8D0}" cxnId="{2CF69EE0-F259-48E5-80CE-676559949967}" type="sibTrans">
      <dgm:prSet/>
      <dgm:spPr/>
      <dgm:t>
        <a:bodyPr/>
        <a:lstStyle/>
        <a:p>
          <a:endParaRPr lang="zh-CN" altLang="en-US"/>
        </a:p>
      </dgm:t>
    </dgm:pt>
    <dgm:pt modelId="{B6930F8E-8CC0-45CF-9D1F-792689D92744}" type="pres">
      <dgm:prSet presAssocID="{1B44FCB9-6C25-4451-96C4-54D102921768}" presName="Name0" presStyleCnt="0">
        <dgm:presLayoutVars>
          <dgm:dir/>
          <dgm:resizeHandles val="exact"/>
        </dgm:presLayoutVars>
      </dgm:prSet>
      <dgm:spPr/>
    </dgm:pt>
    <dgm:pt modelId="{38469173-7FC4-4D10-B074-094898654194}" type="pres">
      <dgm:prSet presAssocID="{550D3EDE-FE09-4CF2-B4E2-118B89074709}" presName="node" presStyleLbl="node1" presStyleIdx="0" presStyleCnt="1">
        <dgm:presLayoutVars>
          <dgm:bulletEnabled val="1"/>
        </dgm:presLayoutVars>
      </dgm:prSet>
      <dgm:spPr/>
    </dgm:pt>
  </dgm:ptLst>
  <dgm:cxnLst>
    <dgm:cxn modelId="{29A1A99F-EC34-412B-90DA-F5961B75C35C}" type="presOf" srcId="{1B44FCB9-6C25-4451-96C4-54D102921768}" destId="{B6930F8E-8CC0-45CF-9D1F-792689D92744}" srcOrd="0" destOrd="0" presId="urn:microsoft.com/office/officeart/2005/8/layout/process1"/>
    <dgm:cxn modelId="{0726F7AA-35DD-4215-9C2C-32EE2B672E18}" type="presOf" srcId="{550D3EDE-FE09-4CF2-B4E2-118B89074709}" destId="{38469173-7FC4-4D10-B074-094898654194}" srcOrd="0" destOrd="0" presId="urn:microsoft.com/office/officeart/2005/8/layout/process1"/>
    <dgm:cxn modelId="{2CF69EE0-F259-48E5-80CE-676559949967}" srcId="{1B44FCB9-6C25-4451-96C4-54D102921768}" destId="{550D3EDE-FE09-4CF2-B4E2-118B89074709}" srcOrd="0" destOrd="0" parTransId="{7EBB24EE-B0F6-4616-9322-808DAE06D478}" sibTransId="{46169C78-7BB7-43DA-9A3B-9BDE8721D8D0}"/>
    <dgm:cxn modelId="{A1C960B3-8B43-470C-8D09-59FFF7CC9A6C}" type="presParOf" srcId="{B6930F8E-8CC0-45CF-9D1F-792689D92744}" destId="{38469173-7FC4-4D10-B074-094898654194}"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D9029-329B-4DAF-9577-AAD0B88CBAB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2BC9920F-1AE4-44C0-A2DB-6AE11B9FC91F}">
      <dgm:prSet custT="1"/>
      <dgm:spPr/>
      <dgm:t>
        <a:bodyPr/>
        <a:lstStyle/>
        <a:p>
          <a:pPr rtl="0"/>
          <a:r>
            <a:rPr lang="zh-CN" altLang="en-US" sz="3200" b="1" dirty="0"/>
            <a:t>上岗前检查</a:t>
          </a:r>
          <a:endParaRPr lang="zh-CN" altLang="en-US" sz="3200" dirty="0"/>
        </a:p>
      </dgm:t>
    </dgm:pt>
    <dgm:pt modelId="{DEEE1CFE-96D0-4C54-BA6C-B45F183A1B0E}" cxnId="{E9BDBAEF-EFBF-4FBD-A8F1-D25E46E632F5}" type="parTrans">
      <dgm:prSet/>
      <dgm:spPr/>
      <dgm:t>
        <a:bodyPr/>
        <a:lstStyle/>
        <a:p>
          <a:endParaRPr lang="zh-CN" altLang="en-US"/>
        </a:p>
      </dgm:t>
    </dgm:pt>
    <dgm:pt modelId="{3641B378-09C2-48C1-948C-927688AD0885}" cxnId="{E9BDBAEF-EFBF-4FBD-A8F1-D25E46E632F5}" type="sibTrans">
      <dgm:prSet/>
      <dgm:spPr/>
      <dgm:t>
        <a:bodyPr/>
        <a:lstStyle/>
        <a:p>
          <a:endParaRPr lang="zh-CN" altLang="en-US"/>
        </a:p>
      </dgm:t>
    </dgm:pt>
    <dgm:pt modelId="{9F02C28D-B849-465F-914B-0CFFCE5AE577}" type="pres">
      <dgm:prSet presAssocID="{14AD9029-329B-4DAF-9577-AAD0B88CBAB6}" presName="Name0" presStyleCnt="0">
        <dgm:presLayoutVars>
          <dgm:chPref val="3"/>
          <dgm:dir/>
          <dgm:animLvl val="lvl"/>
          <dgm:resizeHandles/>
        </dgm:presLayoutVars>
      </dgm:prSet>
      <dgm:spPr/>
    </dgm:pt>
    <dgm:pt modelId="{C44B017E-9305-4884-8FA4-099599933CA1}" type="pres">
      <dgm:prSet presAssocID="{2BC9920F-1AE4-44C0-A2DB-6AE11B9FC91F}" presName="horFlow" presStyleCnt="0"/>
      <dgm:spPr/>
    </dgm:pt>
    <dgm:pt modelId="{92347426-3B4E-4A20-92B0-55D5C698084F}" type="pres">
      <dgm:prSet presAssocID="{2BC9920F-1AE4-44C0-A2DB-6AE11B9FC91F}" presName="bigChev" presStyleLbl="node1" presStyleIdx="0" presStyleCnt="1" custScaleX="213367"/>
      <dgm:spPr/>
    </dgm:pt>
  </dgm:ptLst>
  <dgm:cxnLst>
    <dgm:cxn modelId="{0AA55C8B-938A-447F-AC05-A86B71CE12C5}" type="presOf" srcId="{14AD9029-329B-4DAF-9577-AAD0B88CBAB6}" destId="{9F02C28D-B849-465F-914B-0CFFCE5AE577}" srcOrd="0" destOrd="0" presId="urn:microsoft.com/office/officeart/2005/8/layout/lProcess3"/>
    <dgm:cxn modelId="{BACA098C-F3B3-4DFD-8C69-CF3543219529}" type="presOf" srcId="{2BC9920F-1AE4-44C0-A2DB-6AE11B9FC91F}" destId="{92347426-3B4E-4A20-92B0-55D5C698084F}" srcOrd="0" destOrd="0" presId="urn:microsoft.com/office/officeart/2005/8/layout/lProcess3"/>
    <dgm:cxn modelId="{E9BDBAEF-EFBF-4FBD-A8F1-D25E46E632F5}" srcId="{14AD9029-329B-4DAF-9577-AAD0B88CBAB6}" destId="{2BC9920F-1AE4-44C0-A2DB-6AE11B9FC91F}" srcOrd="0" destOrd="0" parTransId="{DEEE1CFE-96D0-4C54-BA6C-B45F183A1B0E}" sibTransId="{3641B378-09C2-48C1-948C-927688AD0885}"/>
    <dgm:cxn modelId="{4BEAF869-86E5-4FB3-B906-0C047C275571}" type="presParOf" srcId="{9F02C28D-B849-465F-914B-0CFFCE5AE577}" destId="{C44B017E-9305-4884-8FA4-099599933CA1}" srcOrd="0" destOrd="0" presId="urn:microsoft.com/office/officeart/2005/8/layout/lProcess3"/>
    <dgm:cxn modelId="{B29CC2A0-406F-4952-9C72-E6046C316DB0}" type="presParOf" srcId="{C44B017E-9305-4884-8FA4-099599933CA1}" destId="{92347426-3B4E-4A20-92B0-55D5C698084F}" srcOrd="0"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765BE7-66CE-404B-8959-30314BCE34B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47E92F8A-8B41-48B1-8A70-0DD049CE3A66}">
      <dgm:prSet/>
      <dgm:spPr/>
      <dgm:t>
        <a:bodyPr/>
        <a:lstStyle/>
        <a:p>
          <a:pPr rtl="0"/>
          <a:r>
            <a:rPr lang="zh-CN" b="1" dirty="0"/>
            <a:t>在岗期间定期健康检查</a:t>
          </a:r>
          <a:endParaRPr lang="zh-CN" dirty="0"/>
        </a:p>
      </dgm:t>
    </dgm:pt>
    <dgm:pt modelId="{61A75EC6-3987-4925-9E33-A98021AAE191}" cxnId="{DA2B4BA6-0842-46BD-A1E5-84F6E5130E63}" type="parTrans">
      <dgm:prSet/>
      <dgm:spPr/>
      <dgm:t>
        <a:bodyPr/>
        <a:lstStyle/>
        <a:p>
          <a:endParaRPr lang="zh-CN" altLang="en-US"/>
        </a:p>
      </dgm:t>
    </dgm:pt>
    <dgm:pt modelId="{0CC82EB3-8630-41A3-B421-FE823B30369B}" cxnId="{DA2B4BA6-0842-46BD-A1E5-84F6E5130E63}" type="sibTrans">
      <dgm:prSet/>
      <dgm:spPr/>
      <dgm:t>
        <a:bodyPr/>
        <a:lstStyle/>
        <a:p>
          <a:endParaRPr lang="zh-CN" altLang="en-US"/>
        </a:p>
      </dgm:t>
    </dgm:pt>
    <dgm:pt modelId="{92C14D94-5FCA-4B32-B654-9043DEFECBA0}" type="pres">
      <dgm:prSet presAssocID="{44765BE7-66CE-404B-8959-30314BCE34BF}" presName="Name0" presStyleCnt="0">
        <dgm:presLayoutVars>
          <dgm:chPref val="3"/>
          <dgm:dir/>
          <dgm:animLvl val="lvl"/>
          <dgm:resizeHandles/>
        </dgm:presLayoutVars>
      </dgm:prSet>
      <dgm:spPr/>
    </dgm:pt>
    <dgm:pt modelId="{BFE8747B-8B66-4C2B-90C0-9435E2314190}" type="pres">
      <dgm:prSet presAssocID="{47E92F8A-8B41-48B1-8A70-0DD049CE3A66}" presName="horFlow" presStyleCnt="0"/>
      <dgm:spPr/>
    </dgm:pt>
    <dgm:pt modelId="{D4CF007D-97B6-459A-9B9F-67100624ED82}" type="pres">
      <dgm:prSet presAssocID="{47E92F8A-8B41-48B1-8A70-0DD049CE3A66}" presName="bigChev" presStyleLbl="node1" presStyleIdx="0" presStyleCnt="1" custScaleX="239098"/>
      <dgm:spPr/>
    </dgm:pt>
  </dgm:ptLst>
  <dgm:cxnLst>
    <dgm:cxn modelId="{183A3832-6DF4-480E-8CBA-6FB08D4931B7}" type="presOf" srcId="{47E92F8A-8B41-48B1-8A70-0DD049CE3A66}" destId="{D4CF007D-97B6-459A-9B9F-67100624ED82}" srcOrd="0" destOrd="0" presId="urn:microsoft.com/office/officeart/2005/8/layout/lProcess3"/>
    <dgm:cxn modelId="{DA2B4BA6-0842-46BD-A1E5-84F6E5130E63}" srcId="{44765BE7-66CE-404B-8959-30314BCE34BF}" destId="{47E92F8A-8B41-48B1-8A70-0DD049CE3A66}" srcOrd="0" destOrd="0" parTransId="{61A75EC6-3987-4925-9E33-A98021AAE191}" sibTransId="{0CC82EB3-8630-41A3-B421-FE823B30369B}"/>
    <dgm:cxn modelId="{FCD56EF4-D8FC-4B7F-B51F-373F702E7D21}" type="presOf" srcId="{44765BE7-66CE-404B-8959-30314BCE34BF}" destId="{92C14D94-5FCA-4B32-B654-9043DEFECBA0}" srcOrd="0" destOrd="0" presId="urn:microsoft.com/office/officeart/2005/8/layout/lProcess3"/>
    <dgm:cxn modelId="{7340BF74-32C2-42CC-BC2D-3096665E851D}" type="presParOf" srcId="{92C14D94-5FCA-4B32-B654-9043DEFECBA0}" destId="{BFE8747B-8B66-4C2B-90C0-9435E2314190}" srcOrd="0" destOrd="0" presId="urn:microsoft.com/office/officeart/2005/8/layout/lProcess3"/>
    <dgm:cxn modelId="{2FDA59E3-49DD-4F06-BFB9-064F7557046F}" type="presParOf" srcId="{BFE8747B-8B66-4C2B-90C0-9435E2314190}" destId="{D4CF007D-97B6-459A-9B9F-67100624ED82}" srcOrd="0"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E47527-4EBB-4706-8D92-FCEB5633C1B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zh-CN" altLang="en-US"/>
        </a:p>
      </dgm:t>
    </dgm:pt>
    <dgm:pt modelId="{63D0B1CC-14E2-4820-94B4-107EC7BC74B9}">
      <dgm:prSet custT="1"/>
      <dgm:spPr/>
      <dgm:t>
        <a:bodyPr/>
        <a:lstStyle/>
        <a:p>
          <a:pPr rtl="0"/>
          <a:r>
            <a:rPr lang="zh-CN" altLang="en-US" sz="3200" b="1" dirty="0"/>
            <a:t>离岗时健康检查</a:t>
          </a:r>
          <a:endParaRPr lang="zh-CN" altLang="en-US" sz="3200" dirty="0"/>
        </a:p>
      </dgm:t>
    </dgm:pt>
    <dgm:pt modelId="{386740EF-D1EF-4B22-9608-898E5FF74873}" cxnId="{54AADC3D-48BE-4A5E-BEFC-39B3247117A8}" type="parTrans">
      <dgm:prSet/>
      <dgm:spPr/>
      <dgm:t>
        <a:bodyPr/>
        <a:lstStyle/>
        <a:p>
          <a:endParaRPr lang="zh-CN" altLang="en-US"/>
        </a:p>
      </dgm:t>
    </dgm:pt>
    <dgm:pt modelId="{2321FB82-1F78-4C04-A303-98619F7B1451}" cxnId="{54AADC3D-48BE-4A5E-BEFC-39B3247117A8}" type="sibTrans">
      <dgm:prSet/>
      <dgm:spPr/>
      <dgm:t>
        <a:bodyPr/>
        <a:lstStyle/>
        <a:p>
          <a:endParaRPr lang="zh-CN" altLang="en-US"/>
        </a:p>
      </dgm:t>
    </dgm:pt>
    <dgm:pt modelId="{B60967CC-F32E-453C-AB81-BB452F45CB90}" type="pres">
      <dgm:prSet presAssocID="{70E47527-4EBB-4706-8D92-FCEB5633C1BF}" presName="Name0" presStyleCnt="0">
        <dgm:presLayoutVars>
          <dgm:chPref val="3"/>
          <dgm:dir/>
          <dgm:animLvl val="lvl"/>
          <dgm:resizeHandles/>
        </dgm:presLayoutVars>
      </dgm:prSet>
      <dgm:spPr/>
    </dgm:pt>
    <dgm:pt modelId="{00F75CF4-57FC-4FD3-AEEE-457D034CC087}" type="pres">
      <dgm:prSet presAssocID="{63D0B1CC-14E2-4820-94B4-107EC7BC74B9}" presName="horFlow" presStyleCnt="0"/>
      <dgm:spPr/>
    </dgm:pt>
    <dgm:pt modelId="{B261FB5F-B578-4534-B458-600FAEFE5148}" type="pres">
      <dgm:prSet presAssocID="{63D0B1CC-14E2-4820-94B4-107EC7BC74B9}" presName="bigChev" presStyleLbl="node1" presStyleIdx="0" presStyleCnt="1" custScaleX="237650"/>
      <dgm:spPr/>
    </dgm:pt>
  </dgm:ptLst>
  <dgm:cxnLst>
    <dgm:cxn modelId="{173DCF02-ABAC-418F-BF54-A43151985B1E}" type="presOf" srcId="{70E47527-4EBB-4706-8D92-FCEB5633C1BF}" destId="{B60967CC-F32E-453C-AB81-BB452F45CB90}" srcOrd="0" destOrd="0" presId="urn:microsoft.com/office/officeart/2005/8/layout/lProcess3"/>
    <dgm:cxn modelId="{54AADC3D-48BE-4A5E-BEFC-39B3247117A8}" srcId="{70E47527-4EBB-4706-8D92-FCEB5633C1BF}" destId="{63D0B1CC-14E2-4820-94B4-107EC7BC74B9}" srcOrd="0" destOrd="0" parTransId="{386740EF-D1EF-4B22-9608-898E5FF74873}" sibTransId="{2321FB82-1F78-4C04-A303-98619F7B1451}"/>
    <dgm:cxn modelId="{AA0EE178-F24E-404F-B166-7838606D6DF1}" type="presOf" srcId="{63D0B1CC-14E2-4820-94B4-107EC7BC74B9}" destId="{B261FB5F-B578-4534-B458-600FAEFE5148}" srcOrd="0" destOrd="0" presId="urn:microsoft.com/office/officeart/2005/8/layout/lProcess3"/>
    <dgm:cxn modelId="{F3769A51-B3A0-4BE5-A6CB-928FFC541719}" type="presParOf" srcId="{B60967CC-F32E-453C-AB81-BB452F45CB90}" destId="{00F75CF4-57FC-4FD3-AEEE-457D034CC087}" srcOrd="0" destOrd="0" presId="urn:microsoft.com/office/officeart/2005/8/layout/lProcess3"/>
    <dgm:cxn modelId="{B6564B7B-D31A-4BB6-9B50-0040338FFCB9}" type="presParOf" srcId="{00F75CF4-57FC-4FD3-AEEE-457D034CC087}" destId="{B261FB5F-B578-4534-B458-600FAEFE5148}" srcOrd="0"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CE46EA-B5A0-47E1-A006-53AD90A0406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81AD4A2B-F457-4A28-822D-369F0D36D6A9}">
      <dgm:prSet/>
      <dgm:spPr/>
      <dgm:t>
        <a:bodyPr/>
        <a:lstStyle/>
        <a:p>
          <a:pPr rtl="0"/>
          <a:r>
            <a:rPr lang="zh-CN" b="1" dirty="0"/>
            <a:t>职业健康体检复查</a:t>
          </a:r>
        </a:p>
      </dgm:t>
    </dgm:pt>
    <dgm:pt modelId="{6A502A9B-7E06-46D6-9DE2-3AEAF35DE2C0}" cxnId="{FFFC6234-6A23-4923-9BD8-8B4C27ACABE3}" type="parTrans">
      <dgm:prSet/>
      <dgm:spPr/>
      <dgm:t>
        <a:bodyPr/>
        <a:lstStyle/>
        <a:p>
          <a:endParaRPr lang="zh-CN" altLang="en-US"/>
        </a:p>
      </dgm:t>
    </dgm:pt>
    <dgm:pt modelId="{109E4BD4-BFFF-4E7F-8BFB-575A0F70A4A2}" cxnId="{FFFC6234-6A23-4923-9BD8-8B4C27ACABE3}" type="sibTrans">
      <dgm:prSet/>
      <dgm:spPr/>
      <dgm:t>
        <a:bodyPr/>
        <a:lstStyle/>
        <a:p>
          <a:endParaRPr lang="zh-CN" altLang="en-US"/>
        </a:p>
      </dgm:t>
    </dgm:pt>
    <dgm:pt modelId="{7BD63FDE-4165-4A1F-93C0-183C70916AE7}" type="pres">
      <dgm:prSet presAssocID="{0DCE46EA-B5A0-47E1-A006-53AD90A04061}" presName="Name0" presStyleCnt="0">
        <dgm:presLayoutVars>
          <dgm:dir/>
          <dgm:resizeHandles val="exact"/>
        </dgm:presLayoutVars>
      </dgm:prSet>
      <dgm:spPr/>
    </dgm:pt>
    <dgm:pt modelId="{0FDCF3F7-A1AD-42BB-AFA7-F1113FE3647E}" type="pres">
      <dgm:prSet presAssocID="{81AD4A2B-F457-4A28-822D-369F0D36D6A9}" presName="node" presStyleLbl="node1" presStyleIdx="0" presStyleCnt="1">
        <dgm:presLayoutVars>
          <dgm:bulletEnabled val="1"/>
        </dgm:presLayoutVars>
      </dgm:prSet>
      <dgm:spPr/>
    </dgm:pt>
  </dgm:ptLst>
  <dgm:cxnLst>
    <dgm:cxn modelId="{6918F11D-37CE-4A12-ABE4-3D8ACDDE7035}" type="presOf" srcId="{81AD4A2B-F457-4A28-822D-369F0D36D6A9}" destId="{0FDCF3F7-A1AD-42BB-AFA7-F1113FE3647E}" srcOrd="0" destOrd="0" presId="urn:microsoft.com/office/officeart/2005/8/layout/process1"/>
    <dgm:cxn modelId="{FFFC6234-6A23-4923-9BD8-8B4C27ACABE3}" srcId="{0DCE46EA-B5A0-47E1-A006-53AD90A04061}" destId="{81AD4A2B-F457-4A28-822D-369F0D36D6A9}" srcOrd="0" destOrd="0" parTransId="{6A502A9B-7E06-46D6-9DE2-3AEAF35DE2C0}" sibTransId="{109E4BD4-BFFF-4E7F-8BFB-575A0F70A4A2}"/>
    <dgm:cxn modelId="{F06AE5B1-2725-4EF2-A112-721876584C61}" type="presOf" srcId="{0DCE46EA-B5A0-47E1-A006-53AD90A04061}" destId="{7BD63FDE-4165-4A1F-93C0-183C70916AE7}" srcOrd="0" destOrd="0" presId="urn:microsoft.com/office/officeart/2005/8/layout/process1"/>
    <dgm:cxn modelId="{AC9C902A-306A-4B44-B1CA-7A57FB7529EC}" type="presParOf" srcId="{7BD63FDE-4165-4A1F-93C0-183C70916AE7}" destId="{0FDCF3F7-A1AD-42BB-AFA7-F1113FE3647E}"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E475CF-F925-464A-AE13-3E5FB72E9F8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ED9C3A83-9725-4072-8B37-7E0ED1AC59FD}">
      <dgm:prSet/>
      <dgm:spPr/>
      <dgm:t>
        <a:bodyPr/>
        <a:lstStyle/>
        <a:p>
          <a:pPr rtl="0"/>
          <a:r>
            <a:rPr lang="zh-CN" b="1" dirty="0"/>
            <a:t>疑似职业病</a:t>
          </a:r>
        </a:p>
      </dgm:t>
    </dgm:pt>
    <dgm:pt modelId="{B29A1C54-3353-4645-B15C-4E45063341E2}" cxnId="{A0B35E99-48B0-4E64-919B-FD453E2CE6A6}" type="parTrans">
      <dgm:prSet/>
      <dgm:spPr/>
      <dgm:t>
        <a:bodyPr/>
        <a:lstStyle/>
        <a:p>
          <a:endParaRPr lang="zh-CN" altLang="en-US"/>
        </a:p>
      </dgm:t>
    </dgm:pt>
    <dgm:pt modelId="{F379BC75-FAFA-4371-B45F-FC6642A27E9E}" cxnId="{A0B35E99-48B0-4E64-919B-FD453E2CE6A6}" type="sibTrans">
      <dgm:prSet/>
      <dgm:spPr/>
      <dgm:t>
        <a:bodyPr/>
        <a:lstStyle/>
        <a:p>
          <a:endParaRPr lang="zh-CN" altLang="en-US"/>
        </a:p>
      </dgm:t>
    </dgm:pt>
    <dgm:pt modelId="{AA70A123-9B6D-443B-83DF-0BCE68472EAF}" type="pres">
      <dgm:prSet presAssocID="{E8E475CF-F925-464A-AE13-3E5FB72E9F80}" presName="Name0" presStyleCnt="0">
        <dgm:presLayoutVars>
          <dgm:dir/>
          <dgm:resizeHandles val="exact"/>
        </dgm:presLayoutVars>
      </dgm:prSet>
      <dgm:spPr/>
    </dgm:pt>
    <dgm:pt modelId="{E3E36CB1-7E47-4CFF-BAF1-D40850E68843}" type="pres">
      <dgm:prSet presAssocID="{ED9C3A83-9725-4072-8B37-7E0ED1AC59FD}" presName="node" presStyleLbl="node1" presStyleIdx="0" presStyleCnt="1" custLinFactNeighborX="-1745">
        <dgm:presLayoutVars>
          <dgm:bulletEnabled val="1"/>
        </dgm:presLayoutVars>
      </dgm:prSet>
      <dgm:spPr/>
    </dgm:pt>
  </dgm:ptLst>
  <dgm:cxnLst>
    <dgm:cxn modelId="{028A9C4E-BD8F-4B7B-B156-772616F48102}" type="presOf" srcId="{E8E475CF-F925-464A-AE13-3E5FB72E9F80}" destId="{AA70A123-9B6D-443B-83DF-0BCE68472EAF}" srcOrd="0" destOrd="0" presId="urn:microsoft.com/office/officeart/2005/8/layout/process1"/>
    <dgm:cxn modelId="{A0B35E99-48B0-4E64-919B-FD453E2CE6A6}" srcId="{E8E475CF-F925-464A-AE13-3E5FB72E9F80}" destId="{ED9C3A83-9725-4072-8B37-7E0ED1AC59FD}" srcOrd="0" destOrd="0" parTransId="{B29A1C54-3353-4645-B15C-4E45063341E2}" sibTransId="{F379BC75-FAFA-4371-B45F-FC6642A27E9E}"/>
    <dgm:cxn modelId="{77874BE7-688F-45AB-9F9A-220F40D6E82F}" type="presOf" srcId="{ED9C3A83-9725-4072-8B37-7E0ED1AC59FD}" destId="{E3E36CB1-7E47-4CFF-BAF1-D40850E68843}" srcOrd="0" destOrd="0" presId="urn:microsoft.com/office/officeart/2005/8/layout/process1"/>
    <dgm:cxn modelId="{CA2AD69C-D232-469C-B127-7D51895BAB82}" type="presParOf" srcId="{AA70A123-9B6D-443B-83DF-0BCE68472EAF}" destId="{E3E36CB1-7E47-4CFF-BAF1-D40850E68843}"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23A0F-CF7A-45D0-AD70-9E3923B050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zh-CN" altLang="en-US"/>
        </a:p>
      </dgm:t>
    </dgm:pt>
    <dgm:pt modelId="{17571266-19EB-423A-97B6-3DD51260FCCF}">
      <dgm:prSet custT="1"/>
      <dgm:spPr/>
      <dgm:t>
        <a:bodyPr/>
        <a:lstStyle/>
        <a:p>
          <a:pPr rtl="0"/>
          <a:r>
            <a:rPr lang="zh-CN" altLang="en-US" sz="3000" b="1" dirty="0"/>
            <a:t>职业禁忌证</a:t>
          </a:r>
        </a:p>
      </dgm:t>
    </dgm:pt>
    <dgm:pt modelId="{CCD5A1FB-2AB6-4B8F-8101-6C3A21F8FFE0}" cxnId="{D0069894-098B-4B51-8BBB-1226B70CC12B}" type="parTrans">
      <dgm:prSet/>
      <dgm:spPr/>
      <dgm:t>
        <a:bodyPr/>
        <a:lstStyle/>
        <a:p>
          <a:endParaRPr lang="zh-CN" altLang="en-US"/>
        </a:p>
      </dgm:t>
    </dgm:pt>
    <dgm:pt modelId="{1142E4CC-D160-4016-8005-83534FC40561}" cxnId="{D0069894-098B-4B51-8BBB-1226B70CC12B}" type="sibTrans">
      <dgm:prSet/>
      <dgm:spPr/>
      <dgm:t>
        <a:bodyPr/>
        <a:lstStyle/>
        <a:p>
          <a:endParaRPr lang="zh-CN" altLang="en-US"/>
        </a:p>
      </dgm:t>
    </dgm:pt>
    <dgm:pt modelId="{375AAE32-A0BA-4C99-A648-698F0EE232D7}" type="pres">
      <dgm:prSet presAssocID="{E5B23A0F-CF7A-45D0-AD70-9E3923B05057}" presName="Name0" presStyleCnt="0">
        <dgm:presLayoutVars>
          <dgm:dir/>
          <dgm:resizeHandles val="exact"/>
        </dgm:presLayoutVars>
      </dgm:prSet>
      <dgm:spPr/>
    </dgm:pt>
    <dgm:pt modelId="{9B5A0F87-9F61-41C5-9C52-38278E9E8F1D}" type="pres">
      <dgm:prSet presAssocID="{17571266-19EB-423A-97B6-3DD51260FCCF}" presName="node" presStyleLbl="node1" presStyleIdx="0" presStyleCnt="1" custLinFactNeighborX="19220" custLinFactNeighborY="22057">
        <dgm:presLayoutVars>
          <dgm:bulletEnabled val="1"/>
        </dgm:presLayoutVars>
      </dgm:prSet>
      <dgm:spPr/>
    </dgm:pt>
  </dgm:ptLst>
  <dgm:cxnLst>
    <dgm:cxn modelId="{1426591D-60CB-4B7A-AB59-BBBE37CBDB49}" type="presOf" srcId="{E5B23A0F-CF7A-45D0-AD70-9E3923B05057}" destId="{375AAE32-A0BA-4C99-A648-698F0EE232D7}" srcOrd="0" destOrd="0" presId="urn:microsoft.com/office/officeart/2005/8/layout/process1"/>
    <dgm:cxn modelId="{D0069894-098B-4B51-8BBB-1226B70CC12B}" srcId="{E5B23A0F-CF7A-45D0-AD70-9E3923B05057}" destId="{17571266-19EB-423A-97B6-3DD51260FCCF}" srcOrd="0" destOrd="0" parTransId="{CCD5A1FB-2AB6-4B8F-8101-6C3A21F8FFE0}" sibTransId="{1142E4CC-D160-4016-8005-83534FC40561}"/>
    <dgm:cxn modelId="{3E38D2E7-51A9-464E-81BB-F00AD627B867}" type="presOf" srcId="{17571266-19EB-423A-97B6-3DD51260FCCF}" destId="{9B5A0F87-9F61-41C5-9C52-38278E9E8F1D}" srcOrd="0" destOrd="0" presId="urn:microsoft.com/office/officeart/2005/8/layout/process1"/>
    <dgm:cxn modelId="{696348ED-D384-4C47-889F-1957F3784437}" type="presParOf" srcId="{375AAE32-A0BA-4C99-A648-698F0EE232D7}" destId="{9B5A0F87-9F61-41C5-9C52-38278E9E8F1D}" srcOrd="0"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400600" cy="648072"/>
        <a:chOff x="0" y="0"/>
        <a:chExt cx="5400600" cy="648072"/>
      </a:xfrm>
    </dsp:grpSpPr>
    <dsp:sp modelId="{2DA0A41A-C6E8-4790-8FA0-4B73A3E76A71}">
      <dsp:nvSpPr>
        <dsp:cNvPr id="3" name="圆角矩形 2"/>
        <dsp:cNvSpPr/>
      </dsp:nvSpPr>
      <dsp:spPr bwMode="white">
        <a:xfrm>
          <a:off x="0" y="0"/>
          <a:ext cx="5400600" cy="64807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2800" b="1" dirty="0"/>
            <a:t>什么是职业健康监护？</a:t>
          </a:r>
        </a:p>
      </dsp:txBody>
      <dsp:txXfrm>
        <a:off x="0" y="0"/>
        <a:ext cx="5400600" cy="6480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328592" cy="652934"/>
        <a:chOff x="0" y="0"/>
        <a:chExt cx="5328592" cy="652934"/>
      </a:xfrm>
    </dsp:grpSpPr>
    <dsp:sp modelId="{ED9C3F2B-69F6-46D7-BA9D-4DDAF31C4A26}">
      <dsp:nvSpPr>
        <dsp:cNvPr id="3" name="圆角矩形 2"/>
        <dsp:cNvSpPr/>
      </dsp:nvSpPr>
      <dsp:spPr bwMode="white">
        <a:xfrm>
          <a:off x="0" y="0"/>
          <a:ext cx="5328592" cy="65293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rtl="0">
            <a:lnSpc>
              <a:spcPct val="100000"/>
            </a:lnSpc>
            <a:spcBef>
              <a:spcPct val="0"/>
            </a:spcBef>
            <a:spcAft>
              <a:spcPct val="35000"/>
            </a:spcAft>
          </a:pPr>
          <a:r>
            <a:rPr lang="zh-CN" b="1" dirty="0"/>
            <a:t>职业健康检查项目</a:t>
          </a:r>
        </a:p>
      </dsp:txBody>
      <dsp:txXfrm>
        <a:off x="0" y="0"/>
        <a:ext cx="5328592" cy="652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16424" cy="692298"/>
        <a:chOff x="0" y="0"/>
        <a:chExt cx="3816424" cy="692298"/>
      </a:xfrm>
    </dsp:grpSpPr>
    <dsp:sp modelId="{FAF0586E-D190-4C97-8DEF-AAF1AE36EAFA}">
      <dsp:nvSpPr>
        <dsp:cNvPr id="3" name="圆角矩形 2"/>
        <dsp:cNvSpPr/>
      </dsp:nvSpPr>
      <dsp:spPr bwMode="white">
        <a:xfrm>
          <a:off x="0" y="0"/>
          <a:ext cx="3816424" cy="692298"/>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6680" tIns="106680" rIns="106680" bIns="106680" anchor="ctr"/>
        <a:lstStyle>
          <a:lvl1pPr algn="ctr">
            <a:defRPr sz="2800"/>
          </a:lvl1pPr>
          <a:lvl2pPr marL="228600" indent="-228600" algn="ctr">
            <a:defRPr sz="2100"/>
          </a:lvl2pPr>
          <a:lvl3pPr marL="457200" indent="-228600" algn="ctr">
            <a:defRPr sz="2100"/>
          </a:lvl3pPr>
          <a:lvl4pPr marL="685800" indent="-228600" algn="ctr">
            <a:defRPr sz="2100"/>
          </a:lvl4pPr>
          <a:lvl5pPr marL="914400" indent="-228600" algn="ctr">
            <a:defRPr sz="2100"/>
          </a:lvl5pPr>
          <a:lvl6pPr marL="1143000" indent="-228600" algn="ctr">
            <a:defRPr sz="2100"/>
          </a:lvl6pPr>
          <a:lvl7pPr marL="1371600" indent="-228600" algn="ctr">
            <a:defRPr sz="2100"/>
          </a:lvl7pPr>
          <a:lvl8pPr marL="1600200" indent="-228600" algn="ctr">
            <a:defRPr sz="2100"/>
          </a:lvl8pPr>
          <a:lvl9pPr marL="1828800" indent="-228600" algn="ctr">
            <a:defRPr sz="2100"/>
          </a:lvl9pPr>
        </a:lstStyle>
        <a:p>
          <a:pPr lvl="0" rtl="0">
            <a:lnSpc>
              <a:spcPct val="100000"/>
            </a:lnSpc>
            <a:spcBef>
              <a:spcPct val="0"/>
            </a:spcBef>
            <a:spcAft>
              <a:spcPct val="35000"/>
            </a:spcAft>
          </a:pPr>
          <a:r>
            <a:rPr lang="zh-CN" b="1" dirty="0"/>
            <a:t>职业健康监护目的</a:t>
          </a:r>
          <a:r>
            <a:rPr lang="en-US" b="1" dirty="0"/>
            <a:t> </a:t>
          </a:r>
          <a:endParaRPr lang="zh-CN" b="1" dirty="0"/>
        </a:p>
      </dsp:txBody>
      <dsp:txXfrm>
        <a:off x="0" y="0"/>
        <a:ext cx="3816424" cy="692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608512" cy="720080"/>
        <a:chOff x="0" y="0"/>
        <a:chExt cx="4608512" cy="720080"/>
      </a:xfrm>
    </dsp:grpSpPr>
    <dsp:sp modelId="{38469173-7FC4-4D10-B074-094898654194}">
      <dsp:nvSpPr>
        <dsp:cNvPr id="3" name="圆角矩形 2"/>
        <dsp:cNvSpPr/>
      </dsp:nvSpPr>
      <dsp:spPr bwMode="white">
        <a:xfrm>
          <a:off x="0" y="0"/>
          <a:ext cx="4608512" cy="720080"/>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21920" tIns="121920" rIns="121920" bIns="1219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200" b="1" dirty="0"/>
            <a:t>职业健康监护人群</a:t>
          </a:r>
        </a:p>
      </dsp:txBody>
      <dsp:txXfrm>
        <a:off x="0" y="0"/>
        <a:ext cx="4608512" cy="720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720080"/>
        <a:chOff x="0" y="0"/>
        <a:chExt cx="8229600" cy="720080"/>
      </a:xfrm>
    </dsp:grpSpPr>
    <dsp:sp modelId="{92347426-3B4E-4A20-92B0-55D5C698084F}">
      <dsp:nvSpPr>
        <dsp:cNvPr id="3" name="燕尾形 2"/>
        <dsp:cNvSpPr/>
      </dsp:nvSpPr>
      <dsp:spPr bwMode="white">
        <a:xfrm>
          <a:off x="3214700" y="0"/>
          <a:ext cx="1800200" cy="720080"/>
        </a:xfrm>
        <a:prstGeom prst="chevron">
          <a:avLst/>
        </a:prstGeom>
      </dsp:spPr>
      <dsp:style>
        <a:lnRef idx="2">
          <a:schemeClr val="lt1"/>
        </a:lnRef>
        <a:fillRef idx="1">
          <a:schemeClr val="accent1"/>
        </a:fillRef>
        <a:effectRef idx="0">
          <a:scrgbClr r="0" g="0" b="0"/>
        </a:effectRef>
        <a:fontRef idx="minor">
          <a:schemeClr val="lt1"/>
        </a:fontRef>
      </dsp:style>
      <dsp:txBody>
        <a:bodyPr lIns="40640" tIns="20320" rIns="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200" b="1" dirty="0"/>
            <a:t>上岗前检查</a:t>
          </a:r>
          <a:endParaRPr lang="zh-CN" altLang="en-US" sz="3200" dirty="0"/>
        </a:p>
      </dsp:txBody>
      <dsp:txXfrm>
        <a:off x="3214700" y="0"/>
        <a:ext cx="1800200" cy="720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792088"/>
        <a:chOff x="0" y="0"/>
        <a:chExt cx="8229600" cy="792088"/>
      </a:xfrm>
    </dsp:grpSpPr>
    <dsp:sp modelId="{D4CF007D-97B6-459A-9B9F-67100624ED82}">
      <dsp:nvSpPr>
        <dsp:cNvPr id="3" name="燕尾形 2"/>
        <dsp:cNvSpPr/>
      </dsp:nvSpPr>
      <dsp:spPr bwMode="white">
        <a:xfrm>
          <a:off x="3124690" y="0"/>
          <a:ext cx="1980220" cy="792088"/>
        </a:xfrm>
        <a:prstGeom prst="chevron">
          <a:avLst/>
        </a:prstGeom>
      </dsp:spPr>
      <dsp:style>
        <a:lnRef idx="2">
          <a:schemeClr val="lt1"/>
        </a:lnRef>
        <a:fillRef idx="1">
          <a:schemeClr val="accent1"/>
        </a:fillRef>
        <a:effectRef idx="0">
          <a:scrgbClr r="0" g="0" b="0"/>
        </a:effectRef>
        <a:fontRef idx="minor">
          <a:schemeClr val="lt1"/>
        </a:fontRef>
      </dsp:style>
      <dsp:txBody>
        <a:bodyPr lIns="22860" tIns="11430" rIns="0" bIns="1143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rtl="0">
            <a:lnSpc>
              <a:spcPct val="100000"/>
            </a:lnSpc>
            <a:spcBef>
              <a:spcPct val="0"/>
            </a:spcBef>
            <a:spcAft>
              <a:spcPct val="35000"/>
            </a:spcAft>
          </a:pPr>
          <a:r>
            <a:rPr lang="zh-CN" b="1" dirty="0"/>
            <a:t>在岗期间定期健康检查</a:t>
          </a:r>
          <a:endParaRPr lang="zh-CN" dirty="0"/>
        </a:p>
      </dsp:txBody>
      <dsp:txXfrm>
        <a:off x="3124690" y="0"/>
        <a:ext cx="1980220" cy="792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796950"/>
        <a:chOff x="0" y="0"/>
        <a:chExt cx="8229600" cy="796950"/>
      </a:xfrm>
    </dsp:grpSpPr>
    <dsp:sp modelId="{B261FB5F-B578-4534-B458-600FAEFE5148}">
      <dsp:nvSpPr>
        <dsp:cNvPr id="3" name="燕尾形 2"/>
        <dsp:cNvSpPr/>
      </dsp:nvSpPr>
      <dsp:spPr bwMode="white">
        <a:xfrm>
          <a:off x="3118612" y="0"/>
          <a:ext cx="1992375" cy="796950"/>
        </a:xfrm>
        <a:prstGeom prst="chevron">
          <a:avLst/>
        </a:prstGeom>
      </dsp:spPr>
      <dsp:style>
        <a:lnRef idx="2">
          <a:schemeClr val="lt1"/>
        </a:lnRef>
        <a:fillRef idx="1">
          <a:schemeClr val="accent1"/>
        </a:fillRef>
        <a:effectRef idx="0">
          <a:scrgbClr r="0" g="0" b="0"/>
        </a:effectRef>
        <a:fontRef idx="minor">
          <a:schemeClr val="lt1"/>
        </a:fontRef>
      </dsp:style>
      <dsp:txBody>
        <a:bodyPr lIns="40640" tIns="20320" rIns="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200" b="1" dirty="0"/>
            <a:t>离岗时健康检查</a:t>
          </a:r>
          <a:endParaRPr lang="zh-CN" altLang="en-US" sz="3200" dirty="0"/>
        </a:p>
      </dsp:txBody>
      <dsp:txXfrm>
        <a:off x="3118612" y="0"/>
        <a:ext cx="1992375" cy="796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26968" cy="652934"/>
        <a:chOff x="0" y="0"/>
        <a:chExt cx="5626968" cy="652934"/>
      </a:xfrm>
    </dsp:grpSpPr>
    <dsp:sp modelId="{0FDCF3F7-A1AD-42BB-AFA7-F1113FE3647E}">
      <dsp:nvSpPr>
        <dsp:cNvPr id="3" name="圆角矩形 2"/>
        <dsp:cNvSpPr/>
      </dsp:nvSpPr>
      <dsp:spPr bwMode="white">
        <a:xfrm>
          <a:off x="0" y="0"/>
          <a:ext cx="5626968" cy="65293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060" tIns="99060" rIns="99060" bIns="990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rtl="0">
            <a:lnSpc>
              <a:spcPct val="100000"/>
            </a:lnSpc>
            <a:spcBef>
              <a:spcPct val="0"/>
            </a:spcBef>
            <a:spcAft>
              <a:spcPct val="35000"/>
            </a:spcAft>
          </a:pPr>
          <a:r>
            <a:rPr lang="zh-CN" b="1" dirty="0"/>
            <a:t>职业健康体检复查</a:t>
          </a:r>
        </a:p>
      </dsp:txBody>
      <dsp:txXfrm>
        <a:off x="0" y="0"/>
        <a:ext cx="5626968" cy="652934"/>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48472" cy="724942"/>
        <a:chOff x="0" y="0"/>
        <a:chExt cx="4248472" cy="724942"/>
      </a:xfrm>
    </dsp:grpSpPr>
    <dsp:sp modelId="{E3E36CB1-7E47-4CFF-BAF1-D40850E68843}">
      <dsp:nvSpPr>
        <dsp:cNvPr id="3" name="圆角矩形 2"/>
        <dsp:cNvSpPr/>
      </dsp:nvSpPr>
      <dsp:spPr bwMode="white">
        <a:xfrm>
          <a:off x="0" y="0"/>
          <a:ext cx="4248472" cy="724942"/>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10489" tIns="110489" rIns="110489" bIns="110489"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rtl="0">
            <a:lnSpc>
              <a:spcPct val="100000"/>
            </a:lnSpc>
            <a:spcBef>
              <a:spcPct val="0"/>
            </a:spcBef>
            <a:spcAft>
              <a:spcPct val="35000"/>
            </a:spcAft>
          </a:pPr>
          <a:r>
            <a:rPr lang="zh-CN" b="1" dirty="0"/>
            <a:t>疑似职业病</a:t>
          </a:r>
        </a:p>
      </dsp:txBody>
      <dsp:txXfrm>
        <a:off x="0" y="0"/>
        <a:ext cx="4248472" cy="724942"/>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536504" cy="652934"/>
        <a:chOff x="0" y="0"/>
        <a:chExt cx="4536504" cy="652934"/>
      </a:xfrm>
    </dsp:grpSpPr>
    <dsp:sp modelId="{9B5A0F87-9F61-41C5-9C52-38278E9E8F1D}">
      <dsp:nvSpPr>
        <dsp:cNvPr id="3" name="圆角矩形 2"/>
        <dsp:cNvSpPr/>
      </dsp:nvSpPr>
      <dsp:spPr bwMode="white">
        <a:xfrm>
          <a:off x="0" y="0"/>
          <a:ext cx="4536504" cy="652934"/>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14300" tIns="114300" rIns="114300" bIns="1143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0">
            <a:lnSpc>
              <a:spcPct val="100000"/>
            </a:lnSpc>
            <a:spcBef>
              <a:spcPct val="0"/>
            </a:spcBef>
            <a:spcAft>
              <a:spcPct val="35000"/>
            </a:spcAft>
          </a:pPr>
          <a:r>
            <a:rPr lang="zh-CN" altLang="en-US" sz="3000" b="1" dirty="0"/>
            <a:t>职业禁忌证</a:t>
          </a:r>
        </a:p>
      </dsp:txBody>
      <dsp:txXfrm>
        <a:off x="0" y="0"/>
        <a:ext cx="4536504" cy="6529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a:defRPr sz="1200" smtClean="0"/>
            </a:lvl1pPr>
          </a:lstStyle>
          <a:p>
            <a:pPr>
              <a:defRPr/>
            </a:pPr>
            <a:fld id="{FEDC6545-FE94-47A6-977F-6DF8CB33197E}"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222F8056-227E-46C4-904A-67977FEC5AC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宋体" panose="02010600030101010101" pitchFamily="2" charset="-122"/>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2F8056-227E-46C4-904A-67977FEC5AC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D8DE7B45-5B7E-4F6D-B9B0-9EA512D0ED5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8F9C75E-05B6-44EC-B59F-5D1FDA2FE61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4FB739C-3283-495D-BD48-3C03005AD467}"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3D5A03-067A-40BB-B8C8-4F86435763E2}"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2.png"/><Relationship Id="rId5" Type="http://schemas.openxmlformats.org/officeDocument/2006/relationships/tags" Target="../tags/tag1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lstStyle>
            <a:lvl1pPr>
              <a:defRPr sz="1200" smtClean="0">
                <a:solidFill>
                  <a:srgbClr val="898989"/>
                </a:solidFill>
                <a:latin typeface="Calibri" panose="020F0502020204030204" pitchFamily="34" charset="0"/>
              </a:defRPr>
            </a:lvl1pPr>
          </a:lstStyle>
          <a:p>
            <a:pPr>
              <a:defRPr/>
            </a:pPr>
            <a:fld id="{0848506E-5806-4B0D-8514-6859CC0ABE4E}" type="datetimeFigureOut">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defRPr>
            </a:lvl1pPr>
          </a:lstStyle>
          <a:p>
            <a:fld id="{FD819674-25FE-498C-BCFE-9840BCA79BC6}" type="slidenum">
              <a:rPr lang="zh-CN" altLang="en-US"/>
            </a:fld>
            <a:endParaRPr lang="zh-CN" altLang="en-US"/>
          </a:p>
        </p:txBody>
      </p:sp>
      <p:pic>
        <p:nvPicPr>
          <p:cNvPr id="8" name="图片 7"/>
          <p:cNvPicPr>
            <a:picLocks noChangeAspect="1"/>
          </p:cNvPicPr>
          <p:nvPr userDrawn="1">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8.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30.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xml"/><Relationship Id="rId2" Type="http://schemas.openxmlformats.org/officeDocument/2006/relationships/image" Target="../media/image34.jpeg"/><Relationship Id="rId1"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jpeg"/></Relationships>
</file>

<file path=ppt/slides/_rels/slide46.xml.rels><?xml version="1.0" encoding="UTF-8" standalone="yes"?>
<Relationships xmlns="http://schemas.openxmlformats.org/package/2006/relationships"><Relationship Id="rId6" Type="http://schemas.openxmlformats.org/officeDocument/2006/relationships/notesSlide" Target="../notesSlides/notesSlide45.xml"/><Relationship Id="rId5" Type="http://schemas.openxmlformats.org/officeDocument/2006/relationships/slideLayout" Target="../slideLayouts/slideLayout1.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xml"/><Relationship Id="rId2" Type="http://schemas.openxmlformats.org/officeDocument/2006/relationships/image" Target="../media/image43.png"/><Relationship Id="rId1" Type="http://schemas.openxmlformats.org/officeDocument/2006/relationships/image" Target="../media/image42.png"/></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xml"/><Relationship Id="rId2" Type="http://schemas.openxmlformats.org/officeDocument/2006/relationships/image" Target="../media/image45.png"/><Relationship Id="rId1" Type="http://schemas.openxmlformats.org/officeDocument/2006/relationships/image" Target="../media/image44.png"/></Relationships>
</file>

<file path=ppt/slides/_rels/slide49.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media/image47.jpeg"/><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46.jpeg"/><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5" Type="http://schemas.openxmlformats.org/officeDocument/2006/relationships/notesSlide" Target="../notesSlides/notesSlide48.xml"/><Relationship Id="rId14" Type="http://schemas.openxmlformats.org/officeDocument/2006/relationships/slideLayout" Target="../slideLayouts/slideLayout1.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hyperlink" Target="http://www.bofety.com/" TargetMode="External"/><Relationship Id="rId10" Type="http://schemas.openxmlformats.org/officeDocument/2006/relationships/tags" Target="../tags/tag25.xml"/><Relationship Id="rId1"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spect="1"/>
          </p:cNvSpPr>
          <p:nvPr/>
        </p:nvSpPr>
        <p:spPr>
          <a:xfrm>
            <a:off x="-508" y="0"/>
            <a:ext cx="9145016" cy="6858000"/>
          </a:xfrm>
          <a:prstGeom prst="rect">
            <a:avLst/>
          </a:prstGeom>
          <a:blipFill dpi="0" rotWithShape="1">
            <a:blip r:embed="rId1"/>
            <a:srcRect/>
            <a:stretch>
              <a:fillRect l="-5872" r="-6659"/>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2" name="矩形 1"/>
          <p:cNvSpPr/>
          <p:nvPr/>
        </p:nvSpPr>
        <p:spPr>
          <a:xfrm>
            <a:off x="508" y="1597857"/>
            <a:ext cx="9144000" cy="2232248"/>
          </a:xfrm>
          <a:prstGeom prst="rect">
            <a:avLst/>
          </a:prstGeom>
          <a:solidFill>
            <a:srgbClr val="17375E">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TextBox 2"/>
          <p:cNvSpPr txBox="1">
            <a:spLocks noChangeArrowheads="1"/>
          </p:cNvSpPr>
          <p:nvPr/>
        </p:nvSpPr>
        <p:spPr bwMode="auto">
          <a:xfrm>
            <a:off x="1367767" y="1709663"/>
            <a:ext cx="640846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rPr>
              <a:t>职业健康检查个人报告及总结报告解析</a:t>
            </a:r>
            <a:endParaRPr lang="en-US" altLang="zh-CN" sz="4800" b="1" dirty="0">
              <a:solidFill>
                <a:schemeClr val="bg1"/>
              </a:solidFill>
              <a:latin typeface="微软雅黑" panose="020B0503020204020204" pitchFamily="34" charset="-122"/>
              <a:ea typeface="微软雅黑" panose="020B0503020204020204" pitchFamily="34" charset="-122"/>
            </a:endParaRPr>
          </a:p>
        </p:txBody>
      </p:sp>
      <p:sp>
        <p:nvSpPr>
          <p:cNvPr id="4" name="文本框 3" descr="7b0a2020202022776f7264617274223a20227b5c2269645c223a32353030343531362c5c227469645c223a31333439377d220a7d0a"/>
          <p:cNvSpPr txBox="1"/>
          <p:nvPr>
            <p:custDataLst>
              <p:tags r:id="rId2"/>
            </p:custDataLst>
          </p:nvPr>
        </p:nvSpPr>
        <p:spPr>
          <a:xfrm>
            <a:off x="6299994" y="393293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5962494" y="486887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4"/>
            </p:custDataLst>
          </p:nvPr>
        </p:nvSpPr>
        <p:spPr>
          <a:xfrm>
            <a:off x="6894830" y="486933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10" name="椭圆 9"/>
          <p:cNvSpPr/>
          <p:nvPr>
            <p:custDataLst>
              <p:tags r:id="rId5"/>
            </p:custDataLst>
          </p:nvPr>
        </p:nvSpPr>
        <p:spPr>
          <a:xfrm>
            <a:off x="7827166" y="486887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pic>
        <p:nvPicPr>
          <p:cNvPr id="5" name="图片 4"/>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8172246" y="33258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内容占位符 2"/>
          <p:cNvSpPr>
            <a:spLocks noGrp="1"/>
          </p:cNvSpPr>
          <p:nvPr>
            <p:ph idx="1"/>
          </p:nvPr>
        </p:nvSpPr>
        <p:spPr>
          <a:xfrm>
            <a:off x="539750" y="981075"/>
            <a:ext cx="8229600" cy="5364163"/>
          </a:xfrm>
        </p:spPr>
        <p:txBody>
          <a:bodyPr/>
          <a:lstStyle/>
          <a:p>
            <a:pPr eaLnBrk="1" hangingPunct="1"/>
            <a:r>
              <a:rPr kumimoji="0" lang="en-US" altLang="zh-CN" sz="2800">
                <a:latin typeface="华文中宋" panose="02010600040101010101" pitchFamily="2" charset="-122"/>
                <a:ea typeface="华文中宋" panose="02010600040101010101" pitchFamily="2" charset="-122"/>
              </a:rPr>
              <a:t>4</a:t>
            </a:r>
            <a:r>
              <a:rPr kumimoji="0" lang="zh-CN" altLang="en-US" sz="2800">
                <a:latin typeface="华文中宋" panose="02010600040101010101" pitchFamily="2" charset="-122"/>
                <a:ea typeface="华文中宋" panose="02010600040101010101" pitchFamily="2" charset="-122"/>
              </a:rPr>
              <a:t>、根据不同职业病危害因素暴露和发病的特点及剂量</a:t>
            </a:r>
            <a:r>
              <a:rPr kumimoji="0" lang="en-US" altLang="zh-CN" sz="2800">
                <a:latin typeface="华文中宋" panose="02010600040101010101" pitchFamily="2" charset="-122"/>
                <a:ea typeface="华文中宋" panose="02010600040101010101" pitchFamily="2" charset="-122"/>
              </a:rPr>
              <a:t>-</a:t>
            </a:r>
            <a:r>
              <a:rPr kumimoji="0" lang="zh-CN" altLang="en-US" sz="2800">
                <a:latin typeface="华文中宋" panose="02010600040101010101" pitchFamily="2" charset="-122"/>
                <a:ea typeface="华文中宋" panose="02010600040101010101" pitchFamily="2" charset="-122"/>
              </a:rPr>
              <a:t>效应关系，主要根据工作场所有害因素的浓度或强度以及个体累计暴露的时间长度和工种，确定需要开展健康监护的人群；可参考工作场所职业病危害作业分级（参见 </a:t>
            </a:r>
            <a:r>
              <a:rPr kumimoji="0" lang="en-US" altLang="zh-CN" sz="2800">
                <a:latin typeface="华文中宋" panose="02010600040101010101" pitchFamily="2" charset="-122"/>
                <a:ea typeface="华文中宋" panose="02010600040101010101" pitchFamily="2" charset="-122"/>
              </a:rPr>
              <a:t>GBZ/T 229</a:t>
            </a:r>
            <a:r>
              <a:rPr kumimoji="0" lang="zh-CN" altLang="en-US" sz="2800">
                <a:latin typeface="华文中宋" panose="02010600040101010101" pitchFamily="2" charset="-122"/>
                <a:ea typeface="华文中宋" panose="02010600040101010101" pitchFamily="2" charset="-122"/>
              </a:rPr>
              <a:t>）等标准。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5</a:t>
            </a:r>
            <a:r>
              <a:rPr kumimoji="0" lang="zh-CN" altLang="en-US" sz="2800">
                <a:latin typeface="华文中宋" panose="02010600040101010101" pitchFamily="2" charset="-122"/>
                <a:ea typeface="华文中宋" panose="02010600040101010101" pitchFamily="2" charset="-122"/>
              </a:rPr>
              <a:t>、离岗后健康检查的时间，主要根据有害因素致病的流行病学及临床特点、劳动者从事该作业的时间长短、工作场所有害因素的浓度等因素综合考虑确定。</a:t>
            </a:r>
            <a:endParaRPr kumimoji="0" lang="en-US" altLang="zh-CN" sz="2800">
              <a:latin typeface="华文中宋" panose="02010600040101010101" pitchFamily="2" charset="-122"/>
              <a:ea typeface="华文中宋" panose="02010600040101010101" pitchFamily="2" charset="-122"/>
            </a:endParaRPr>
          </a:p>
          <a:p>
            <a:pPr eaLnBrk="1" hangingPunct="1"/>
            <a:endParaRPr kumimoji="0" lang="zh-CN" altLang="en-US"/>
          </a:p>
        </p:txBody>
      </p:sp>
      <p:grpSp>
        <p:nvGrpSpPr>
          <p:cNvPr id="2" name="组合 1"/>
          <p:cNvGrpSpPr/>
          <p:nvPr/>
        </p:nvGrpSpPr>
        <p:grpSpPr bwMode="auto">
          <a:xfrm>
            <a:off x="1547813" y="0"/>
            <a:ext cx="6527800" cy="827088"/>
            <a:chOff x="2506663" y="1"/>
            <a:chExt cx="7162800" cy="908154"/>
          </a:xfrm>
        </p:grpSpPr>
        <p:grpSp>
          <p:nvGrpSpPr>
            <p:cNvPr id="10255" name="组合 75"/>
            <p:cNvGrpSpPr/>
            <p:nvPr/>
          </p:nvGrpSpPr>
          <p:grpSpPr bwMode="auto">
            <a:xfrm>
              <a:off x="8280400" y="1"/>
              <a:ext cx="1389063" cy="908154"/>
              <a:chOff x="8280400" y="0"/>
              <a:chExt cx="1389063" cy="1287463"/>
            </a:xfrm>
          </p:grpSpPr>
          <p:sp>
            <p:nvSpPr>
              <p:cNvPr id="1026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6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6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6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0256" name="组合 80"/>
            <p:cNvGrpSpPr/>
            <p:nvPr/>
          </p:nvGrpSpPr>
          <p:grpSpPr bwMode="auto">
            <a:xfrm>
              <a:off x="2506663" y="1"/>
              <a:ext cx="1389062" cy="908154"/>
              <a:chOff x="2506663" y="0"/>
              <a:chExt cx="1389062" cy="1287463"/>
            </a:xfrm>
          </p:grpSpPr>
          <p:sp>
            <p:nvSpPr>
              <p:cNvPr id="1025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5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5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26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5" name="组合 4"/>
          <p:cNvGrpSpPr/>
          <p:nvPr/>
        </p:nvGrpSpPr>
        <p:grpSpPr bwMode="auto">
          <a:xfrm>
            <a:off x="6516688" y="4724400"/>
            <a:ext cx="2073275" cy="1589088"/>
            <a:chOff x="9544980" y="4893547"/>
            <a:chExt cx="2499273" cy="1914032"/>
          </a:xfrm>
        </p:grpSpPr>
        <p:sp>
          <p:nvSpPr>
            <p:cNvPr id="10245"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6"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7"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8"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49"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50"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51"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52"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53"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54"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p:cNvGrpSpPr/>
          <p:nvPr/>
        </p:nvGrpSpPr>
        <p:grpSpPr bwMode="auto">
          <a:xfrm>
            <a:off x="6516688" y="4724400"/>
            <a:ext cx="2073275" cy="1589088"/>
            <a:chOff x="9544980" y="4893547"/>
            <a:chExt cx="2499273" cy="1914032"/>
          </a:xfrm>
        </p:grpSpPr>
        <p:sp>
          <p:nvSpPr>
            <p:cNvPr id="1128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8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aphicFrame>
        <p:nvGraphicFramePr>
          <p:cNvPr id="4" name="图示 3"/>
          <p:cNvGraphicFramePr/>
          <p:nvPr/>
        </p:nvGraphicFramePr>
        <p:xfrm>
          <a:off x="467544" y="908720"/>
          <a:ext cx="8229600" cy="720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268" name="Rectangle 3"/>
          <p:cNvSpPr>
            <a:spLocks noGrp="1" noChangeArrowheads="1"/>
          </p:cNvSpPr>
          <p:nvPr>
            <p:ph type="body" idx="1"/>
          </p:nvPr>
        </p:nvSpPr>
        <p:spPr>
          <a:xfrm>
            <a:off x="323850" y="1773238"/>
            <a:ext cx="8229600" cy="4176712"/>
          </a:xfrm>
        </p:spPr>
        <p:txBody>
          <a:bodyPr/>
          <a:lstStyle/>
          <a:p>
            <a:pPr eaLnBrk="1" hangingPunct="1"/>
            <a:r>
              <a:rPr kumimoji="0" lang="zh-CN" altLang="en-US" sz="2800">
                <a:latin typeface="华文中宋" panose="02010600040101010101" pitchFamily="2" charset="-122"/>
                <a:ea typeface="华文中宋" panose="02010600040101010101" pitchFamily="2" charset="-122"/>
              </a:rPr>
              <a:t>上岗前健康检查的主要目的是发现有无职业禁忌证，建立接触职业病危害因素人员的基础健康档案。上岗前健康检查均为强制性职业健康检查，应在开始从事有害作业前完成。</a:t>
            </a:r>
            <a:endParaRPr kumimoji="0" lang="zh-CN" altLang="en-US" sz="2800">
              <a:latin typeface="华文中宋" panose="02010600040101010101" pitchFamily="2" charset="-122"/>
              <a:ea typeface="华文中宋" panose="02010600040101010101" pitchFamily="2" charset="-122"/>
            </a:endParaRPr>
          </a:p>
          <a:p>
            <a:pPr eaLnBrk="1" hangingPunct="1"/>
            <a:r>
              <a:rPr kumimoji="0" lang="zh-CN" altLang="en-US" sz="2800">
                <a:latin typeface="华文中宋" panose="02010600040101010101" pitchFamily="2" charset="-122"/>
                <a:ea typeface="华文中宋" panose="02010600040101010101" pitchFamily="2" charset="-122"/>
              </a:rPr>
              <a:t>下列人员应进行上岗前健康检查：</a:t>
            </a:r>
            <a:endParaRPr kumimoji="0" lang="zh-CN" altLang="en-US"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1</a:t>
            </a:r>
            <a:r>
              <a:rPr kumimoji="0" lang="zh-CN" altLang="en-US" sz="2800">
                <a:latin typeface="华文中宋" panose="02010600040101010101" pitchFamily="2" charset="-122"/>
                <a:ea typeface="华文中宋" panose="02010600040101010101" pitchFamily="2" charset="-122"/>
              </a:rPr>
              <a:t>、拟从事接触职业病危害因素作业的新录用人员，包括转岗到该种作业岗位的人员（包括复岗人员）；</a:t>
            </a:r>
            <a:endParaRPr kumimoji="0" lang="zh-CN" altLang="en-US"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2</a:t>
            </a:r>
            <a:r>
              <a:rPr kumimoji="0" lang="zh-CN" altLang="en-US" sz="2800">
                <a:latin typeface="华文中宋" panose="02010600040101010101" pitchFamily="2" charset="-122"/>
                <a:ea typeface="华文中宋" panose="02010600040101010101" pitchFamily="2" charset="-122"/>
              </a:rPr>
              <a:t>、拟从事有特殊健康要求作业的人员，如高处作业、电工作业、职业机动车驾驶作业等。</a:t>
            </a:r>
            <a:endParaRPr kumimoji="0" lang="zh-CN" altLang="en-US" sz="2800">
              <a:latin typeface="华文中宋" panose="02010600040101010101" pitchFamily="2" charset="-122"/>
              <a:ea typeface="华文中宋" panose="02010600040101010101" pitchFamily="2" charset="-122"/>
            </a:endParaRPr>
          </a:p>
          <a:p>
            <a:pPr eaLnBrk="1" hangingPunct="1"/>
            <a:endParaRPr kumimoji="0" lang="en-US" altLang="zh-CN" sz="2800">
              <a:solidFill>
                <a:srgbClr val="FFFF00"/>
              </a:solidFill>
              <a:latin typeface="仿宋_GB2312" pitchFamily="49" charset="-122"/>
              <a:ea typeface="仿宋_GB2312" pitchFamily="49" charset="-122"/>
            </a:endParaRPr>
          </a:p>
        </p:txBody>
      </p:sp>
      <p:grpSp>
        <p:nvGrpSpPr>
          <p:cNvPr id="3" name="组合 4"/>
          <p:cNvGrpSpPr/>
          <p:nvPr/>
        </p:nvGrpSpPr>
        <p:grpSpPr bwMode="auto">
          <a:xfrm>
            <a:off x="1547813" y="0"/>
            <a:ext cx="6527800" cy="827088"/>
            <a:chOff x="2506663" y="1"/>
            <a:chExt cx="7162800" cy="908154"/>
          </a:xfrm>
        </p:grpSpPr>
        <p:grpSp>
          <p:nvGrpSpPr>
            <p:cNvPr id="11270" name="组合 75"/>
            <p:cNvGrpSpPr/>
            <p:nvPr/>
          </p:nvGrpSpPr>
          <p:grpSpPr bwMode="auto">
            <a:xfrm>
              <a:off x="8280400" y="1"/>
              <a:ext cx="1389063" cy="908154"/>
              <a:chOff x="8280400" y="0"/>
              <a:chExt cx="1389063" cy="1287463"/>
            </a:xfrm>
          </p:grpSpPr>
          <p:sp>
            <p:nvSpPr>
              <p:cNvPr id="1127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1271" name="组合 80"/>
            <p:cNvGrpSpPr/>
            <p:nvPr/>
          </p:nvGrpSpPr>
          <p:grpSpPr bwMode="auto">
            <a:xfrm>
              <a:off x="2506663" y="1"/>
              <a:ext cx="1389062" cy="908154"/>
              <a:chOff x="2506663" y="0"/>
              <a:chExt cx="1389062" cy="1287463"/>
            </a:xfrm>
          </p:grpSpPr>
          <p:sp>
            <p:nvSpPr>
              <p:cNvPr id="1127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27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755576" y="908720"/>
          <a:ext cx="8229600" cy="7920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291" name="Rectangle 3"/>
          <p:cNvSpPr>
            <a:spLocks noGrp="1" noChangeArrowheads="1"/>
          </p:cNvSpPr>
          <p:nvPr>
            <p:ph type="body" idx="1"/>
          </p:nvPr>
        </p:nvSpPr>
        <p:spPr>
          <a:xfrm>
            <a:off x="539750" y="1916113"/>
            <a:ext cx="8229600" cy="3600450"/>
          </a:xfrm>
        </p:spPr>
        <p:txBody>
          <a:bodyPr/>
          <a:lstStyle/>
          <a:p>
            <a:pPr eaLnBrk="1" hangingPunct="1">
              <a:lnSpc>
                <a:spcPct val="90000"/>
              </a:lnSpc>
            </a:pPr>
            <a:r>
              <a:rPr kumimoji="0" lang="zh-CN" altLang="en-US" sz="2800">
                <a:latin typeface="华文中宋" panose="02010600040101010101" pitchFamily="2" charset="-122"/>
                <a:ea typeface="华文中宋" panose="02010600040101010101" pitchFamily="2" charset="-122"/>
              </a:rPr>
              <a:t>定期健康检查的目的主要是早期发现职业病患者或疑似职业病患者或劳动者的其他健康异常改变；</a:t>
            </a:r>
            <a:endParaRPr kumimoji="0" lang="zh-CN" altLang="en-US" sz="2800">
              <a:latin typeface="华文中宋" panose="02010600040101010101" pitchFamily="2" charset="-122"/>
              <a:ea typeface="华文中宋" panose="02010600040101010101" pitchFamily="2" charset="-122"/>
            </a:endParaRPr>
          </a:p>
          <a:p>
            <a:pPr eaLnBrk="1" hangingPunct="1">
              <a:lnSpc>
                <a:spcPct val="90000"/>
              </a:lnSpc>
            </a:pPr>
            <a:r>
              <a:rPr kumimoji="0" lang="zh-CN" altLang="en-US" sz="2800">
                <a:latin typeface="华文中宋" panose="02010600040101010101" pitchFamily="2" charset="-122"/>
                <a:ea typeface="华文中宋" panose="02010600040101010101" pitchFamily="2" charset="-122"/>
              </a:rPr>
              <a:t>及时发现有职业禁忌证的劳动者；</a:t>
            </a:r>
            <a:endParaRPr kumimoji="0" lang="zh-CN" altLang="en-US" sz="2800">
              <a:latin typeface="华文中宋" panose="02010600040101010101" pitchFamily="2" charset="-122"/>
              <a:ea typeface="华文中宋" panose="02010600040101010101" pitchFamily="2" charset="-122"/>
            </a:endParaRPr>
          </a:p>
          <a:p>
            <a:pPr eaLnBrk="1" hangingPunct="1">
              <a:lnSpc>
                <a:spcPct val="90000"/>
              </a:lnSpc>
            </a:pPr>
            <a:r>
              <a:rPr kumimoji="0" lang="zh-CN" altLang="en-US" sz="2800">
                <a:latin typeface="华文中宋" panose="02010600040101010101" pitchFamily="2" charset="-122"/>
                <a:ea typeface="华文中宋" panose="02010600040101010101" pitchFamily="2" charset="-122"/>
              </a:rPr>
              <a:t>通过动态观察劳动者群体健康变化，评价工作场所职业病危害因素的控制效果。</a:t>
            </a:r>
            <a:endParaRPr kumimoji="0" lang="zh-CN" altLang="en-US" sz="2800">
              <a:latin typeface="华文中宋" panose="02010600040101010101" pitchFamily="2" charset="-122"/>
              <a:ea typeface="华文中宋" panose="02010600040101010101" pitchFamily="2" charset="-122"/>
            </a:endParaRPr>
          </a:p>
          <a:p>
            <a:pPr eaLnBrk="1" hangingPunct="1">
              <a:lnSpc>
                <a:spcPct val="90000"/>
              </a:lnSpc>
            </a:pPr>
            <a:r>
              <a:rPr kumimoji="0" lang="zh-CN" altLang="en-US" sz="2800">
                <a:latin typeface="华文中宋" panose="02010600040101010101" pitchFamily="2" charset="-122"/>
                <a:ea typeface="华文中宋" panose="02010600040101010101" pitchFamily="2" charset="-122"/>
              </a:rPr>
              <a:t>定期健康检查的周期根据不同职业病危害因素的性质、工作场所有害因素的浓度或强度、目标疾病的潜伏期和防护措施等因素决定。</a:t>
            </a:r>
            <a:endParaRPr kumimoji="0" lang="zh-CN" altLang="en-US" sz="28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1547813" y="0"/>
            <a:ext cx="6527800" cy="827088"/>
            <a:chOff x="2506663" y="1"/>
            <a:chExt cx="7162800" cy="908154"/>
          </a:xfrm>
        </p:grpSpPr>
        <p:grpSp>
          <p:nvGrpSpPr>
            <p:cNvPr id="12304" name="组合 75"/>
            <p:cNvGrpSpPr/>
            <p:nvPr/>
          </p:nvGrpSpPr>
          <p:grpSpPr bwMode="auto">
            <a:xfrm>
              <a:off x="8280400" y="1"/>
              <a:ext cx="1389063" cy="908154"/>
              <a:chOff x="8280400" y="0"/>
              <a:chExt cx="1389063" cy="1287463"/>
            </a:xfrm>
          </p:grpSpPr>
          <p:sp>
            <p:nvSpPr>
              <p:cNvPr id="12310"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11"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12"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13"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2305" name="组合 80"/>
            <p:cNvGrpSpPr/>
            <p:nvPr/>
          </p:nvGrpSpPr>
          <p:grpSpPr bwMode="auto">
            <a:xfrm>
              <a:off x="2506663" y="1"/>
              <a:ext cx="1389062" cy="908154"/>
              <a:chOff x="2506663" y="0"/>
              <a:chExt cx="1389062" cy="1287463"/>
            </a:xfrm>
          </p:grpSpPr>
          <p:sp>
            <p:nvSpPr>
              <p:cNvPr id="12306"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07"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08"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309"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15"/>
          <p:cNvGrpSpPr/>
          <p:nvPr/>
        </p:nvGrpSpPr>
        <p:grpSpPr bwMode="auto">
          <a:xfrm>
            <a:off x="6516688" y="4724400"/>
            <a:ext cx="2073275" cy="1589088"/>
            <a:chOff x="9544980" y="4893547"/>
            <a:chExt cx="2499273" cy="1914032"/>
          </a:xfrm>
        </p:grpSpPr>
        <p:sp>
          <p:nvSpPr>
            <p:cNvPr id="12294"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5"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6"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7"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8"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99"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0"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1"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2"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3"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467544" y="980728"/>
          <a:ext cx="8229600" cy="79695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3315" name="Rectangle 3"/>
          <p:cNvSpPr>
            <a:spLocks noGrp="1" noChangeArrowheads="1"/>
          </p:cNvSpPr>
          <p:nvPr>
            <p:ph type="body" idx="1"/>
          </p:nvPr>
        </p:nvSpPr>
        <p:spPr>
          <a:xfrm>
            <a:off x="457200" y="1752600"/>
            <a:ext cx="8229600" cy="4254500"/>
          </a:xfrm>
        </p:spPr>
        <p:txBody>
          <a:bodyPr/>
          <a:lstStyle/>
          <a:p>
            <a:pPr eaLnBrk="1" hangingPunct="1"/>
            <a:r>
              <a:rPr kumimoji="0" lang="zh-CN" altLang="en-US" sz="2800">
                <a:latin typeface="华文中宋" panose="02010600040101010101" pitchFamily="2" charset="-122"/>
                <a:ea typeface="华文中宋" panose="02010600040101010101" pitchFamily="2" charset="-122"/>
              </a:rPr>
              <a:t>劳动者在准备调离或脱离所从事的职业病危害的作业或岗位前，应进行离岗时健康检查；主要目的是确定其在停止接触职业病危害因素时的健康状况。</a:t>
            </a:r>
            <a:endParaRPr kumimoji="0" lang="zh-CN" altLang="en-US" sz="2800">
              <a:latin typeface="华文中宋" panose="02010600040101010101" pitchFamily="2" charset="-122"/>
              <a:ea typeface="华文中宋" panose="02010600040101010101" pitchFamily="2" charset="-122"/>
            </a:endParaRPr>
          </a:p>
          <a:p>
            <a:pPr eaLnBrk="1" hangingPunct="1"/>
            <a:endParaRPr kumimoji="0" lang="zh-CN" altLang="en-US" sz="2800">
              <a:latin typeface="华文中宋" panose="02010600040101010101" pitchFamily="2" charset="-122"/>
              <a:ea typeface="华文中宋" panose="02010600040101010101" pitchFamily="2" charset="-122"/>
            </a:endParaRPr>
          </a:p>
          <a:p>
            <a:pPr eaLnBrk="1" hangingPunct="1"/>
            <a:r>
              <a:rPr kumimoji="0" lang="zh-CN" altLang="en-US" sz="2800">
                <a:latin typeface="华文中宋" panose="02010600040101010101" pitchFamily="2" charset="-122"/>
                <a:ea typeface="华文中宋" panose="02010600040101010101" pitchFamily="2" charset="-122"/>
              </a:rPr>
              <a:t>如最后一次在岗期间的健康检查是在离岗前的</a:t>
            </a:r>
            <a:r>
              <a:rPr kumimoji="0" lang="en-US" altLang="zh-CN" sz="2800">
                <a:latin typeface="华文中宋" panose="02010600040101010101" pitchFamily="2" charset="-122"/>
                <a:ea typeface="华文中宋" panose="02010600040101010101" pitchFamily="2" charset="-122"/>
              </a:rPr>
              <a:t>90</a:t>
            </a:r>
            <a:r>
              <a:rPr kumimoji="0" lang="zh-CN" altLang="en-US" sz="2800">
                <a:latin typeface="华文中宋" panose="02010600040101010101" pitchFamily="2" charset="-122"/>
                <a:ea typeface="华文中宋" panose="02010600040101010101" pitchFamily="2" charset="-122"/>
              </a:rPr>
              <a:t>日内，可视为离岗时检查。</a:t>
            </a:r>
            <a:endParaRPr kumimoji="0" lang="zh-CN" altLang="en-US" sz="28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1547813" y="0"/>
            <a:ext cx="6527800" cy="827088"/>
            <a:chOff x="2506663" y="1"/>
            <a:chExt cx="7162800" cy="908154"/>
          </a:xfrm>
        </p:grpSpPr>
        <p:grpSp>
          <p:nvGrpSpPr>
            <p:cNvPr id="13328" name="组合 75"/>
            <p:cNvGrpSpPr/>
            <p:nvPr/>
          </p:nvGrpSpPr>
          <p:grpSpPr bwMode="auto">
            <a:xfrm>
              <a:off x="8280400" y="1"/>
              <a:ext cx="1389063" cy="908154"/>
              <a:chOff x="8280400" y="0"/>
              <a:chExt cx="1389063" cy="1287463"/>
            </a:xfrm>
          </p:grpSpPr>
          <p:sp>
            <p:nvSpPr>
              <p:cNvPr id="13334"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5"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6"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7"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3329" name="组合 80"/>
            <p:cNvGrpSpPr/>
            <p:nvPr/>
          </p:nvGrpSpPr>
          <p:grpSpPr bwMode="auto">
            <a:xfrm>
              <a:off x="2506663" y="1"/>
              <a:ext cx="1389062" cy="908154"/>
              <a:chOff x="2506663" y="0"/>
              <a:chExt cx="1389062" cy="1287463"/>
            </a:xfrm>
          </p:grpSpPr>
          <p:sp>
            <p:nvSpPr>
              <p:cNvPr id="13330"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1"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2"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333"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15"/>
          <p:cNvGrpSpPr/>
          <p:nvPr/>
        </p:nvGrpSpPr>
        <p:grpSpPr bwMode="auto">
          <a:xfrm>
            <a:off x="6516688" y="4724400"/>
            <a:ext cx="2073275" cy="1589088"/>
            <a:chOff x="9544980" y="4893547"/>
            <a:chExt cx="2499273" cy="1914032"/>
          </a:xfrm>
        </p:grpSpPr>
        <p:sp>
          <p:nvSpPr>
            <p:cNvPr id="13318"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19"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0"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1"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2"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3"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4"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5"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6"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327"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内容占位符 1"/>
          <p:cNvSpPr>
            <a:spLocks noGrp="1"/>
          </p:cNvSpPr>
          <p:nvPr>
            <p:ph idx="1"/>
          </p:nvPr>
        </p:nvSpPr>
        <p:spPr/>
        <p:txBody>
          <a:bodyPr/>
          <a:lstStyle/>
          <a:p>
            <a:pPr eaLnBrk="1" hangingPunct="1"/>
            <a:r>
              <a:rPr kumimoji="0" lang="zh-CN" altLang="en-US" sz="2400">
                <a:latin typeface="华文中宋" panose="02010600040101010101" pitchFamily="2" charset="-122"/>
                <a:ea typeface="华文中宋" panose="02010600040101010101" pitchFamily="2" charset="-122"/>
              </a:rPr>
              <a:t>卫生部令第</a:t>
            </a:r>
            <a:r>
              <a:rPr kumimoji="0" lang="en-US" altLang="zh-CN" sz="2400">
                <a:latin typeface="华文中宋" panose="02010600040101010101" pitchFamily="2" charset="-122"/>
                <a:ea typeface="华文中宋" panose="02010600040101010101" pitchFamily="2" charset="-122"/>
              </a:rPr>
              <a:t>5</a:t>
            </a:r>
            <a:r>
              <a:rPr kumimoji="0" lang="zh-CN" altLang="en-US" sz="2400">
                <a:latin typeface="华文中宋" panose="02010600040101010101" pitchFamily="2" charset="-122"/>
                <a:ea typeface="华文中宋" panose="02010600040101010101" pitchFamily="2" charset="-122"/>
              </a:rPr>
              <a:t>号</a:t>
            </a:r>
            <a:r>
              <a:rPr kumimoji="0" lang="en-US" altLang="zh-CN" sz="2400">
                <a:latin typeface="华文中宋" panose="02010600040101010101" pitchFamily="2" charset="-122"/>
                <a:ea typeface="华文中宋" panose="02010600040101010101" pitchFamily="2" charset="-122"/>
              </a:rPr>
              <a:t>《</a:t>
            </a:r>
            <a:r>
              <a:rPr kumimoji="0" lang="zh-CN" altLang="en-US" sz="2400">
                <a:latin typeface="华文中宋" panose="02010600040101010101" pitchFamily="2" charset="-122"/>
                <a:ea typeface="华文中宋" panose="02010600040101010101" pitchFamily="2" charset="-122"/>
              </a:rPr>
              <a:t>职业健康监护管理办法</a:t>
            </a:r>
            <a:r>
              <a:rPr kumimoji="0" lang="en-US" altLang="zh-CN" sz="2400">
                <a:latin typeface="华文中宋" panose="02010600040101010101" pitchFamily="2" charset="-122"/>
                <a:ea typeface="华文中宋" panose="02010600040101010101" pitchFamily="2" charset="-122"/>
              </a:rPr>
              <a:t>》</a:t>
            </a:r>
            <a:endParaRPr kumimoji="0" lang="en-US" altLang="zh-CN" sz="2400">
              <a:latin typeface="华文中宋" panose="02010600040101010101" pitchFamily="2" charset="-122"/>
              <a:ea typeface="华文中宋" panose="02010600040101010101" pitchFamily="2" charset="-122"/>
            </a:endParaRPr>
          </a:p>
          <a:p>
            <a:r>
              <a:rPr kumimoji="0" lang="zh-CN" altLang="en-US" sz="2400">
                <a:latin typeface="华文中宋" panose="02010600040101010101" pitchFamily="2" charset="-122"/>
                <a:ea typeface="华文中宋" panose="02010600040101010101" pitchFamily="2" charset="-122"/>
              </a:rPr>
              <a:t>第八条 用人单位应当组织接触职业病危害因素的劳动者进行定期职业健康检查。发现职业禁忌或者有与所从事职业相关的健康损害的劳动者，应及时调离原工作岗位，并妥善安置。对需要复查和医学观察的劳动者，应当按照体检机构要求的时间，安排其复查和医学观察。</a:t>
            </a:r>
            <a:endParaRPr kumimoji="0" lang="en-US" altLang="zh-CN" sz="2400">
              <a:latin typeface="华文中宋" panose="02010600040101010101" pitchFamily="2" charset="-122"/>
              <a:ea typeface="华文中宋" panose="02010600040101010101" pitchFamily="2" charset="-122"/>
            </a:endParaRPr>
          </a:p>
          <a:p>
            <a:pPr eaLnBrk="1" hangingPunct="1"/>
            <a:r>
              <a:rPr kumimoji="0" lang="zh-CN" altLang="en-US" sz="2400">
                <a:latin typeface="华文中宋" panose="02010600040101010101" pitchFamily="2" charset="-122"/>
                <a:ea typeface="华文中宋" panose="02010600040101010101" pitchFamily="2" charset="-122"/>
              </a:rPr>
              <a:t>第十五条发现健康损害或者需要复查的，体检机构除及时通知用人单位外，还应当及时告知劳动者本人。</a:t>
            </a:r>
            <a:endParaRPr kumimoji="0" lang="zh-CN" altLang="en-US" sz="2400">
              <a:latin typeface="华文中宋" panose="02010600040101010101" pitchFamily="2" charset="-122"/>
              <a:ea typeface="华文中宋" panose="02010600040101010101" pitchFamily="2" charset="-122"/>
            </a:endParaRPr>
          </a:p>
        </p:txBody>
      </p:sp>
      <p:graphicFrame>
        <p:nvGraphicFramePr>
          <p:cNvPr id="4" name="图示 3"/>
          <p:cNvGraphicFramePr/>
          <p:nvPr/>
        </p:nvGraphicFramePr>
        <p:xfrm>
          <a:off x="1979712" y="975866"/>
          <a:ext cx="5626968" cy="6529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2" name="组合 1"/>
          <p:cNvGrpSpPr/>
          <p:nvPr/>
        </p:nvGrpSpPr>
        <p:grpSpPr bwMode="auto">
          <a:xfrm>
            <a:off x="1547813" y="0"/>
            <a:ext cx="6527800" cy="827088"/>
            <a:chOff x="2506663" y="1"/>
            <a:chExt cx="7162800" cy="908154"/>
          </a:xfrm>
        </p:grpSpPr>
        <p:grpSp>
          <p:nvGrpSpPr>
            <p:cNvPr id="14352" name="组合 75"/>
            <p:cNvGrpSpPr/>
            <p:nvPr/>
          </p:nvGrpSpPr>
          <p:grpSpPr bwMode="auto">
            <a:xfrm>
              <a:off x="8280400" y="1"/>
              <a:ext cx="1389063" cy="908154"/>
              <a:chOff x="8280400" y="0"/>
              <a:chExt cx="1389063" cy="1287463"/>
            </a:xfrm>
          </p:grpSpPr>
          <p:sp>
            <p:nvSpPr>
              <p:cNvPr id="1435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5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6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6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4353" name="组合 80"/>
            <p:cNvGrpSpPr/>
            <p:nvPr/>
          </p:nvGrpSpPr>
          <p:grpSpPr bwMode="auto">
            <a:xfrm>
              <a:off x="2506663" y="1"/>
              <a:ext cx="1389062" cy="908154"/>
              <a:chOff x="2506663" y="0"/>
              <a:chExt cx="1389062" cy="1287463"/>
            </a:xfrm>
          </p:grpSpPr>
          <p:sp>
            <p:nvSpPr>
              <p:cNvPr id="1435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5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5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35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4"/>
          <p:cNvGrpSpPr/>
          <p:nvPr/>
        </p:nvGrpSpPr>
        <p:grpSpPr bwMode="auto">
          <a:xfrm>
            <a:off x="6516688" y="4724400"/>
            <a:ext cx="2073275" cy="1589088"/>
            <a:chOff x="9544980" y="4893547"/>
            <a:chExt cx="2499273" cy="1914032"/>
          </a:xfrm>
        </p:grpSpPr>
        <p:sp>
          <p:nvSpPr>
            <p:cNvPr id="1434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4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5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C:\Users\lenovo\Desktop\timg (6).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0113" y="3933825"/>
            <a:ext cx="29718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内容占位符 2"/>
          <p:cNvSpPr>
            <a:spLocks noGrp="1"/>
          </p:cNvSpPr>
          <p:nvPr>
            <p:ph idx="1"/>
          </p:nvPr>
        </p:nvSpPr>
        <p:spPr>
          <a:xfrm>
            <a:off x="468313" y="1844675"/>
            <a:ext cx="8229600" cy="3709988"/>
          </a:xfrm>
        </p:spPr>
        <p:txBody>
          <a:bodyPr/>
          <a:lstStyle/>
          <a:p>
            <a:pPr eaLnBrk="1" hangingPunct="1"/>
            <a:r>
              <a:rPr kumimoji="0" lang="zh-CN" altLang="en-US" sz="2800">
                <a:latin typeface="华文中宋" panose="02010600040101010101" pitchFamily="2" charset="-122"/>
                <a:ea typeface="华文中宋" panose="02010600040101010101" pitchFamily="2" charset="-122"/>
              </a:rPr>
              <a:t>劳动者所患疾病或健康损害表现与其接触的职业病危害的关系不能排除，需要作进一步的检查、医学观察或诊断性治疗以明确诊断。</a:t>
            </a:r>
            <a:endParaRPr kumimoji="0" lang="zh-CN" altLang="en-US" sz="2800">
              <a:latin typeface="华文中宋" panose="02010600040101010101" pitchFamily="2" charset="-122"/>
              <a:ea typeface="华文中宋" panose="02010600040101010101" pitchFamily="2" charset="-122"/>
            </a:endParaRPr>
          </a:p>
          <a:p>
            <a:pPr eaLnBrk="1" hangingPunct="1"/>
            <a:r>
              <a:rPr kumimoji="0" lang="zh-CN" altLang="en-US" sz="2800">
                <a:latin typeface="华文中宋" panose="02010600040101010101" pitchFamily="2" charset="-122"/>
                <a:ea typeface="华文中宋" panose="02010600040101010101" pitchFamily="2" charset="-122"/>
              </a:rPr>
              <a:t>实践中，对有些职业病作出诊断，需要较长的诊断观察时间，在医疗卫生机构没有最后确诊前，疑诊为职业病。</a:t>
            </a:r>
            <a:endParaRPr kumimoji="0" lang="en-US" altLang="zh-CN" sz="2800">
              <a:latin typeface="华文中宋" panose="02010600040101010101" pitchFamily="2" charset="-122"/>
              <a:ea typeface="华文中宋" panose="02010600040101010101" pitchFamily="2" charset="-122"/>
            </a:endParaRPr>
          </a:p>
        </p:txBody>
      </p:sp>
      <p:graphicFrame>
        <p:nvGraphicFramePr>
          <p:cNvPr id="4" name="图示 3"/>
          <p:cNvGraphicFramePr/>
          <p:nvPr/>
        </p:nvGraphicFramePr>
        <p:xfrm>
          <a:off x="2627784" y="1052736"/>
          <a:ext cx="4248472" cy="724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1"/>
          <p:cNvGrpSpPr/>
          <p:nvPr/>
        </p:nvGrpSpPr>
        <p:grpSpPr bwMode="auto">
          <a:xfrm>
            <a:off x="1547813" y="0"/>
            <a:ext cx="6527800" cy="827088"/>
            <a:chOff x="2506663" y="1"/>
            <a:chExt cx="7162800" cy="908154"/>
          </a:xfrm>
        </p:grpSpPr>
        <p:grpSp>
          <p:nvGrpSpPr>
            <p:cNvPr id="15377" name="组合 75"/>
            <p:cNvGrpSpPr/>
            <p:nvPr/>
          </p:nvGrpSpPr>
          <p:grpSpPr bwMode="auto">
            <a:xfrm>
              <a:off x="8280400" y="1"/>
              <a:ext cx="1389063" cy="908154"/>
              <a:chOff x="8280400" y="0"/>
              <a:chExt cx="1389063" cy="1287463"/>
            </a:xfrm>
          </p:grpSpPr>
          <p:sp>
            <p:nvSpPr>
              <p:cNvPr id="1538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5378" name="组合 80"/>
            <p:cNvGrpSpPr/>
            <p:nvPr/>
          </p:nvGrpSpPr>
          <p:grpSpPr bwMode="auto">
            <a:xfrm>
              <a:off x="2506663" y="1"/>
              <a:ext cx="1389062" cy="908154"/>
              <a:chOff x="2506663" y="0"/>
              <a:chExt cx="1389062" cy="1287463"/>
            </a:xfrm>
          </p:grpSpPr>
          <p:sp>
            <p:nvSpPr>
              <p:cNvPr id="1537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38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4"/>
          <p:cNvGrpSpPr/>
          <p:nvPr/>
        </p:nvGrpSpPr>
        <p:grpSpPr bwMode="auto">
          <a:xfrm>
            <a:off x="6516688" y="4724400"/>
            <a:ext cx="2073275" cy="1589088"/>
            <a:chOff x="9544980" y="4893547"/>
            <a:chExt cx="2499273" cy="1914032"/>
          </a:xfrm>
        </p:grpSpPr>
        <p:sp>
          <p:nvSpPr>
            <p:cNvPr id="1536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6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7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2483768" y="1052736"/>
          <a:ext cx="4536504" cy="65293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6387" name="内容占位符 2"/>
          <p:cNvSpPr>
            <a:spLocks noGrp="1"/>
          </p:cNvSpPr>
          <p:nvPr>
            <p:ph idx="1"/>
          </p:nvPr>
        </p:nvSpPr>
        <p:spPr>
          <a:xfrm>
            <a:off x="395288" y="1916113"/>
            <a:ext cx="8229600" cy="4525962"/>
          </a:xfrm>
        </p:spPr>
        <p:txBody>
          <a:bodyPr/>
          <a:lstStyle/>
          <a:p>
            <a:pPr eaLnBrk="1" hangingPunct="1"/>
            <a:r>
              <a:rPr kumimoji="0" lang="zh-CN" altLang="en-US" sz="2800">
                <a:latin typeface="华文中宋" panose="02010600040101010101" pitchFamily="2" charset="-122"/>
                <a:ea typeface="华文中宋" panose="02010600040101010101" pitchFamily="2" charset="-122"/>
              </a:rPr>
              <a:t>劳动者从事特定职业或者接触特定职业病危害因素时，比一般职业人群更易于遭受职业病危害和罹患职业病或者可能导致原有自身疾病病情加重，或者在作业过程中诱发可能导致对他人生命健康构成危险的疾病的个人特殊生理或病理状态。</a:t>
            </a:r>
            <a:endParaRPr kumimoji="0" lang="zh-CN" altLang="en-US" sz="2800">
              <a:latin typeface="华文中宋" panose="02010600040101010101" pitchFamily="2" charset="-122"/>
              <a:ea typeface="华文中宋" panose="02010600040101010101" pitchFamily="2" charset="-122"/>
            </a:endParaRPr>
          </a:p>
        </p:txBody>
      </p:sp>
      <p:grpSp>
        <p:nvGrpSpPr>
          <p:cNvPr id="2" name="组合 1"/>
          <p:cNvGrpSpPr/>
          <p:nvPr/>
        </p:nvGrpSpPr>
        <p:grpSpPr bwMode="auto">
          <a:xfrm>
            <a:off x="1547813" y="0"/>
            <a:ext cx="6527800" cy="827088"/>
            <a:chOff x="2506663" y="1"/>
            <a:chExt cx="7162800" cy="908154"/>
          </a:xfrm>
        </p:grpSpPr>
        <p:grpSp>
          <p:nvGrpSpPr>
            <p:cNvPr id="16400" name="组合 75"/>
            <p:cNvGrpSpPr/>
            <p:nvPr/>
          </p:nvGrpSpPr>
          <p:grpSpPr bwMode="auto">
            <a:xfrm>
              <a:off x="8280400" y="1"/>
              <a:ext cx="1389063" cy="908154"/>
              <a:chOff x="8280400" y="0"/>
              <a:chExt cx="1389063" cy="1287463"/>
            </a:xfrm>
          </p:grpSpPr>
          <p:sp>
            <p:nvSpPr>
              <p:cNvPr id="1640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6401" name="组合 80"/>
            <p:cNvGrpSpPr/>
            <p:nvPr/>
          </p:nvGrpSpPr>
          <p:grpSpPr bwMode="auto">
            <a:xfrm>
              <a:off x="2506663" y="1"/>
              <a:ext cx="1389062" cy="908154"/>
              <a:chOff x="2506663" y="0"/>
              <a:chExt cx="1389062" cy="1287463"/>
            </a:xfrm>
          </p:grpSpPr>
          <p:sp>
            <p:nvSpPr>
              <p:cNvPr id="1640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40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4"/>
          <p:cNvGrpSpPr/>
          <p:nvPr/>
        </p:nvGrpSpPr>
        <p:grpSpPr bwMode="auto">
          <a:xfrm>
            <a:off x="6516688" y="4724400"/>
            <a:ext cx="2073275" cy="1589088"/>
            <a:chOff x="9544980" y="4893547"/>
            <a:chExt cx="2499273" cy="1914032"/>
          </a:xfrm>
        </p:grpSpPr>
        <p:sp>
          <p:nvSpPr>
            <p:cNvPr id="1639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矩形 12"/>
          <p:cNvSpPr>
            <a:spLocks noChangeArrowheads="1"/>
          </p:cNvSpPr>
          <p:nvPr/>
        </p:nvSpPr>
        <p:spPr bwMode="auto">
          <a:xfrm>
            <a:off x="900113" y="1196975"/>
            <a:ext cx="6985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latin typeface="华文中宋" panose="02010600040101010101" pitchFamily="2" charset="-122"/>
                <a:ea typeface="华文中宋" panose="02010600040101010101" pitchFamily="2" charset="-122"/>
              </a:rPr>
              <a:t>体检流程：</a:t>
            </a:r>
            <a:endParaRPr lang="en-US" altLang="zh-CN" sz="2800" b="1">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企业委托（报告告知）</a:t>
            </a:r>
            <a:endParaRPr lang="en-US" altLang="zh-CN" sz="20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确认基本情况：企业性质、规模、生产流程、职业病危害因素分布及检测情况、人员分布、人员职业病危害接触分布、应检人数、体检时间、地点等</a:t>
            </a:r>
            <a:endParaRPr lang="en-US" altLang="zh-CN" sz="20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体检项目确定</a:t>
            </a:r>
            <a:endParaRPr lang="zh-CN" altLang="en-US" sz="20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1743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17420" name="组合 75"/>
            <p:cNvGrpSpPr/>
            <p:nvPr/>
          </p:nvGrpSpPr>
          <p:grpSpPr bwMode="auto">
            <a:xfrm>
              <a:off x="8280400" y="1"/>
              <a:ext cx="1389063" cy="908154"/>
              <a:chOff x="8280400" y="0"/>
              <a:chExt cx="1389063" cy="1287463"/>
            </a:xfrm>
          </p:grpSpPr>
          <p:sp>
            <p:nvSpPr>
              <p:cNvPr id="1742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7421" name="组合 80"/>
            <p:cNvGrpSpPr/>
            <p:nvPr/>
          </p:nvGrpSpPr>
          <p:grpSpPr bwMode="auto">
            <a:xfrm>
              <a:off x="2506663" y="1"/>
              <a:ext cx="1389062" cy="908154"/>
              <a:chOff x="2506663" y="0"/>
              <a:chExt cx="1389062" cy="1287463"/>
            </a:xfrm>
          </p:grpSpPr>
          <p:sp>
            <p:nvSpPr>
              <p:cNvPr id="1742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42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17417" name="图片 30" descr="346436.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4213" y="3213100"/>
            <a:ext cx="76327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椭圆 29"/>
          <p:cNvSpPr/>
          <p:nvPr/>
        </p:nvSpPr>
        <p:spPr>
          <a:xfrm>
            <a:off x="4787900" y="4724400"/>
            <a:ext cx="1079500"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17419" name="矩形 21"/>
          <p:cNvSpPr>
            <a:spLocks noChangeArrowheads="1"/>
          </p:cNvSpPr>
          <p:nvPr/>
        </p:nvSpPr>
        <p:spPr bwMode="auto">
          <a:xfrm>
            <a:off x="2555875" y="188913"/>
            <a:ext cx="4522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华文新魏" panose="02010800040101010101" pitchFamily="2" charset="-122"/>
                <a:ea typeface="华文新魏" panose="02010800040101010101" pitchFamily="2" charset="-122"/>
              </a:rPr>
              <a:t>2</a:t>
            </a:r>
            <a:r>
              <a:rPr lang="zh-CN" altLang="en-US" sz="3200">
                <a:latin typeface="华文新魏" panose="02010800040101010101" pitchFamily="2" charset="-122"/>
                <a:ea typeface="华文新魏" panose="02010800040101010101" pitchFamily="2" charset="-122"/>
              </a:rPr>
              <a:t>、体检流程及注意事项</a:t>
            </a:r>
            <a:endParaRPr lang="zh-CN" altLang="en-US" sz="3200">
              <a:latin typeface="华文新魏" panose="02010800040101010101" pitchFamily="2" charset="-122"/>
              <a:ea typeface="华文新魏" panose="020108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C:\Users\lenovo\Desktop\timg (7).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92725" y="2708275"/>
            <a:ext cx="360045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内容占位符 2"/>
          <p:cNvSpPr>
            <a:spLocks noGrp="1"/>
          </p:cNvSpPr>
          <p:nvPr>
            <p:ph idx="1"/>
          </p:nvPr>
        </p:nvSpPr>
        <p:spPr>
          <a:xfrm>
            <a:off x="304800" y="1676400"/>
            <a:ext cx="8229600" cy="3768725"/>
          </a:xfrm>
        </p:spPr>
        <p:txBody>
          <a:bodyPr/>
          <a:lstStyle/>
          <a:p>
            <a:pPr eaLnBrk="1" hangingPunct="1">
              <a:buFont typeface="Arial" panose="020B0604020202020204" pitchFamily="34" charset="0"/>
              <a:buNone/>
            </a:pPr>
            <a:r>
              <a:rPr kumimoji="0" lang="zh-CN" altLang="en-US" sz="2800">
                <a:latin typeface="华文中宋" panose="02010600040101010101" pitchFamily="2" charset="-122"/>
                <a:ea typeface="华文中宋" panose="02010600040101010101" pitchFamily="2" charset="-122"/>
              </a:rPr>
              <a:t> </a:t>
            </a:r>
            <a:r>
              <a:rPr kumimoji="0" lang="zh-CN" altLang="en-US" sz="2400">
                <a:latin typeface="华文中宋" panose="02010600040101010101" pitchFamily="2" charset="-122"/>
                <a:ea typeface="华文中宋" panose="02010600040101010101" pitchFamily="2" charset="-122"/>
              </a:rPr>
              <a:t>根据</a:t>
            </a:r>
            <a:r>
              <a:rPr kumimoji="0" lang="en-US" altLang="zh-CN" sz="2400">
                <a:latin typeface="华文中宋" panose="02010600040101010101" pitchFamily="2" charset="-122"/>
                <a:ea typeface="华文中宋" panose="02010600040101010101" pitchFamily="2" charset="-122"/>
              </a:rPr>
              <a:t>《GBZ 188-2014</a:t>
            </a:r>
            <a:r>
              <a:rPr kumimoji="0" lang="zh-CN" altLang="en-US" sz="2400">
                <a:latin typeface="华文中宋" panose="02010600040101010101" pitchFamily="2" charset="-122"/>
                <a:ea typeface="华文中宋" panose="02010600040101010101" pitchFamily="2" charset="-122"/>
              </a:rPr>
              <a:t>职业健康监护技术规范</a:t>
            </a:r>
            <a:r>
              <a:rPr kumimoji="0" lang="en-US" altLang="zh-CN" sz="2400">
                <a:latin typeface="华文中宋" panose="02010600040101010101" pitchFamily="2" charset="-122"/>
                <a:ea typeface="华文中宋" panose="02010600040101010101" pitchFamily="2" charset="-122"/>
              </a:rPr>
              <a:t>》</a:t>
            </a:r>
            <a:r>
              <a:rPr kumimoji="0" lang="zh-CN" altLang="en-US" sz="2400">
                <a:latin typeface="华文中宋" panose="02010600040101010101" pitchFamily="2" charset="-122"/>
                <a:ea typeface="华文中宋" panose="02010600040101010101" pitchFamily="2" charset="-122"/>
              </a:rPr>
              <a:t>，结合具体的</a:t>
            </a:r>
            <a:r>
              <a:rPr kumimoji="0" lang="zh-CN" altLang="en-US" sz="2400">
                <a:solidFill>
                  <a:srgbClr val="FF0000"/>
                </a:solidFill>
                <a:latin typeface="华文中宋" panose="02010600040101010101" pitchFamily="2" charset="-122"/>
                <a:ea typeface="华文中宋" panose="02010600040101010101" pitchFamily="2" charset="-122"/>
              </a:rPr>
              <a:t>危害因素</a:t>
            </a:r>
            <a:r>
              <a:rPr kumimoji="0" lang="zh-CN" altLang="en-US" sz="2400">
                <a:latin typeface="华文中宋" panose="02010600040101010101" pitchFamily="2" charset="-122"/>
                <a:ea typeface="华文中宋" panose="02010600040101010101" pitchFamily="2" charset="-122"/>
              </a:rPr>
              <a:t>选择相关检查项目。</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1</a:t>
            </a:r>
            <a:r>
              <a:rPr kumimoji="0" lang="zh-CN" altLang="en-US" sz="2400">
                <a:latin typeface="华文中宋" panose="02010600040101010101" pitchFamily="2" charset="-122"/>
                <a:ea typeface="华文中宋" panose="02010600040101010101" pitchFamily="2" charset="-122"/>
              </a:rPr>
              <a:t>、一般医学生理指标的检测</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2</a:t>
            </a:r>
            <a:r>
              <a:rPr kumimoji="0" lang="zh-CN" altLang="en-US" sz="2400">
                <a:latin typeface="华文中宋" panose="02010600040101010101" pitchFamily="2" charset="-122"/>
                <a:ea typeface="华文中宋" panose="02010600040101010101" pitchFamily="2" charset="-122"/>
              </a:rPr>
              <a:t>、内外皮肤科常规检查</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3</a:t>
            </a:r>
            <a:r>
              <a:rPr kumimoji="0" lang="zh-CN" altLang="en-US" sz="2400">
                <a:latin typeface="华文中宋" panose="02010600040101010101" pitchFamily="2" charset="-122"/>
                <a:ea typeface="华文中宋" panose="02010600040101010101" pitchFamily="2" charset="-122"/>
              </a:rPr>
              <a:t>、神经系统常规检查</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4</a:t>
            </a:r>
            <a:r>
              <a:rPr kumimoji="0" lang="zh-CN" altLang="en-US" sz="2400">
                <a:latin typeface="华文中宋" panose="02010600040101010101" pitchFamily="2" charset="-122"/>
                <a:ea typeface="华文中宋" panose="02010600040101010101" pitchFamily="2" charset="-122"/>
              </a:rPr>
              <a:t>、其他专科的常规检查</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5</a:t>
            </a:r>
            <a:r>
              <a:rPr kumimoji="0" lang="zh-CN" altLang="en-US" sz="2400">
                <a:latin typeface="华文中宋" panose="02010600040101010101" pitchFamily="2" charset="-122"/>
                <a:ea typeface="华文中宋" panose="02010600040101010101" pitchFamily="2" charset="-122"/>
              </a:rPr>
              <a:t>、实验室常规检查</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400">
                <a:latin typeface="华文中宋" panose="02010600040101010101" pitchFamily="2" charset="-122"/>
                <a:ea typeface="华文中宋" panose="02010600040101010101" pitchFamily="2" charset="-122"/>
              </a:rPr>
              <a:t>6</a:t>
            </a:r>
            <a:r>
              <a:rPr kumimoji="0" lang="zh-CN" altLang="en-US" sz="2400">
                <a:latin typeface="华文中宋" panose="02010600040101010101" pitchFamily="2" charset="-122"/>
                <a:ea typeface="华文中宋" panose="02010600040101010101" pitchFamily="2" charset="-122"/>
              </a:rPr>
              <a:t>、特殊检查</a:t>
            </a:r>
            <a:endParaRPr kumimoji="0" lang="en-US" altLang="zh-CN" sz="2400">
              <a:latin typeface="华文中宋" panose="02010600040101010101" pitchFamily="2" charset="-122"/>
              <a:ea typeface="华文中宋" panose="02010600040101010101" pitchFamily="2" charset="-122"/>
            </a:endParaRPr>
          </a:p>
          <a:p>
            <a:pPr eaLnBrk="1" hangingPunct="1"/>
            <a:endParaRPr kumimoji="0" lang="en-US" altLang="zh-CN" sz="2400">
              <a:latin typeface="华文中宋" panose="02010600040101010101" pitchFamily="2" charset="-122"/>
              <a:ea typeface="华文中宋" panose="02010600040101010101" pitchFamily="2" charset="-122"/>
            </a:endParaRPr>
          </a:p>
        </p:txBody>
      </p:sp>
      <p:graphicFrame>
        <p:nvGraphicFramePr>
          <p:cNvPr id="4" name="图示 3"/>
          <p:cNvGraphicFramePr/>
          <p:nvPr/>
        </p:nvGraphicFramePr>
        <p:xfrm>
          <a:off x="2195736" y="975866"/>
          <a:ext cx="5328592" cy="652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4"/>
          <p:cNvGrpSpPr/>
          <p:nvPr/>
        </p:nvGrpSpPr>
        <p:grpSpPr bwMode="auto">
          <a:xfrm>
            <a:off x="1547813" y="0"/>
            <a:ext cx="6527800" cy="827088"/>
            <a:chOff x="2506663" y="1"/>
            <a:chExt cx="7162800" cy="908154"/>
          </a:xfrm>
        </p:grpSpPr>
        <p:grpSp>
          <p:nvGrpSpPr>
            <p:cNvPr id="18439" name="组合 75"/>
            <p:cNvGrpSpPr/>
            <p:nvPr/>
          </p:nvGrpSpPr>
          <p:grpSpPr bwMode="auto">
            <a:xfrm>
              <a:off x="8280400" y="1"/>
              <a:ext cx="1389063" cy="908154"/>
              <a:chOff x="8280400" y="0"/>
              <a:chExt cx="1389063" cy="1287463"/>
            </a:xfrm>
          </p:grpSpPr>
          <p:sp>
            <p:nvSpPr>
              <p:cNvPr id="18445"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6"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7"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8"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8440" name="组合 80"/>
            <p:cNvGrpSpPr/>
            <p:nvPr/>
          </p:nvGrpSpPr>
          <p:grpSpPr bwMode="auto">
            <a:xfrm>
              <a:off x="2506663" y="1"/>
              <a:ext cx="1389062" cy="908154"/>
              <a:chOff x="2506663" y="0"/>
              <a:chExt cx="1389062" cy="1287463"/>
            </a:xfrm>
          </p:grpSpPr>
          <p:sp>
            <p:nvSpPr>
              <p:cNvPr id="18441"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2"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3"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444"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18438" name="TextBox 17"/>
          <p:cNvSpPr txBox="1">
            <a:spLocks noChangeArrowheads="1"/>
          </p:cNvSpPr>
          <p:nvPr/>
        </p:nvSpPr>
        <p:spPr bwMode="auto">
          <a:xfrm>
            <a:off x="755650" y="5732463"/>
            <a:ext cx="3775075" cy="401637"/>
          </a:xfrm>
          <a:prstGeom prst="rect">
            <a:avLst/>
          </a:prstGeom>
          <a:gradFill rotWithShape="0">
            <a:gsLst>
              <a:gs pos="0">
                <a:srgbClr val="8488C4"/>
              </a:gs>
              <a:gs pos="53000">
                <a:srgbClr val="D4DEFF"/>
              </a:gs>
              <a:gs pos="83000">
                <a:srgbClr val="D4DEFF"/>
              </a:gs>
              <a:gs pos="100000">
                <a:srgbClr val="96AB94"/>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0000"/>
                </a:solidFill>
                <a:latin typeface="华文中宋" panose="02010600040101010101" pitchFamily="2" charset="-122"/>
                <a:ea typeface="华文中宋" panose="02010600040101010101" pitchFamily="2" charset="-122"/>
              </a:rPr>
              <a:t>乙肝检查不作为常规检查！！！</a:t>
            </a:r>
            <a:endParaRPr lang="zh-CN" altLang="en-US" sz="2000">
              <a:solidFill>
                <a:srgbClr val="FF0000"/>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19476"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8"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9"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0"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1"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2"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3"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4"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85"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63" name="矩形 12"/>
          <p:cNvSpPr>
            <a:spLocks noChangeArrowheads="1"/>
          </p:cNvSpPr>
          <p:nvPr/>
        </p:nvSpPr>
        <p:spPr bwMode="auto">
          <a:xfrm>
            <a:off x="5003800" y="1628775"/>
            <a:ext cx="360045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职业性问诊应该包括：</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个人基本资料</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职业史：</a:t>
            </a:r>
            <a:r>
              <a:rPr lang="zh-CN" altLang="en-US" sz="2400">
                <a:solidFill>
                  <a:srgbClr val="FF0000"/>
                </a:solidFill>
                <a:latin typeface="华文中宋" panose="02010600040101010101" pitchFamily="2" charset="-122"/>
                <a:ea typeface="华文中宋" panose="02010600040101010101" pitchFamily="2" charset="-122"/>
              </a:rPr>
              <a:t>既往职业史</a:t>
            </a:r>
            <a:endParaRPr lang="en-US" altLang="zh-CN" sz="2400">
              <a:solidFill>
                <a:srgbClr val="FF0000"/>
              </a:solidFill>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急慢性病史</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职业病史</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月经及生育史</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吸烟、饮酒史、家族史</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症状问诊</a:t>
            </a:r>
            <a:endParaRPr lang="zh-CN" altLang="en-US" sz="2400">
              <a:latin typeface="华文中宋" panose="02010600040101010101" pitchFamily="2" charset="-122"/>
              <a:ea typeface="华文中宋" panose="02010600040101010101" pitchFamily="2" charset="-122"/>
            </a:endParaRPr>
          </a:p>
        </p:txBody>
      </p:sp>
      <p:grpSp>
        <p:nvGrpSpPr>
          <p:cNvPr id="3" name="组合 1"/>
          <p:cNvGrpSpPr/>
          <p:nvPr/>
        </p:nvGrpSpPr>
        <p:grpSpPr bwMode="auto">
          <a:xfrm>
            <a:off x="1547813" y="0"/>
            <a:ext cx="6527800" cy="827088"/>
            <a:chOff x="2506663" y="1"/>
            <a:chExt cx="7162800" cy="908154"/>
          </a:xfrm>
        </p:grpSpPr>
        <p:grpSp>
          <p:nvGrpSpPr>
            <p:cNvPr id="19466" name="组合 75"/>
            <p:cNvGrpSpPr/>
            <p:nvPr/>
          </p:nvGrpSpPr>
          <p:grpSpPr bwMode="auto">
            <a:xfrm>
              <a:off x="8280400" y="1"/>
              <a:ext cx="1389063" cy="908154"/>
              <a:chOff x="8280400" y="0"/>
              <a:chExt cx="1389063" cy="1287463"/>
            </a:xfrm>
          </p:grpSpPr>
          <p:sp>
            <p:nvSpPr>
              <p:cNvPr id="19472"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73"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74"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75"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19467" name="组合 80"/>
            <p:cNvGrpSpPr/>
            <p:nvPr/>
          </p:nvGrpSpPr>
          <p:grpSpPr bwMode="auto">
            <a:xfrm>
              <a:off x="2506663" y="1"/>
              <a:ext cx="1389062" cy="908154"/>
              <a:chOff x="2506663" y="0"/>
              <a:chExt cx="1389062" cy="1287463"/>
            </a:xfrm>
          </p:grpSpPr>
          <p:sp>
            <p:nvSpPr>
              <p:cNvPr id="19468"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69"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70"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471"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19465" name="Picture 2" descr="C:\Users\lenovo\Desktop\zppt2070\2352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5288" y="1628775"/>
            <a:ext cx="442912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1768475"/>
          </a:xfrm>
          <a:prstGeom prst="rect">
            <a:avLst/>
          </a:prstGeom>
          <a:noFill/>
        </p:spPr>
        <p:txBody>
          <a:bodyPr wrap="square" rtlCol="0" anchor="t">
            <a:spAutoFit/>
          </a:bodyPr>
          <a:lstStyle/>
          <a:p>
            <a:pPr indent="304800" algn="just">
              <a:lnSpc>
                <a:spcPct val="140000"/>
              </a:lnSpc>
            </a:pPr>
            <a:r>
              <a:rPr 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矩形 12"/>
          <p:cNvSpPr>
            <a:spLocks noChangeArrowheads="1"/>
          </p:cNvSpPr>
          <p:nvPr/>
        </p:nvSpPr>
        <p:spPr bwMode="auto">
          <a:xfrm>
            <a:off x="971550" y="908050"/>
            <a:ext cx="698500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华文中宋" panose="02010600040101010101" pitchFamily="2" charset="-122"/>
                <a:ea typeface="华文中宋" panose="02010600040101010101" pitchFamily="2" charset="-122"/>
              </a:rPr>
              <a:t>职业健康检查注意事项</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进行职业健康检查人员体检前日开始请充分休息，清淡饮食，避免熬夜、剧烈运动和情绪激动，保持安静状态。</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为了方便、高效的体检，请注意着装：女性避免穿连衣裙、连体塑身衣及连裤袜，高帮鞋。</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月经期间不宜做妇科、尿液检查；</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孕妇不宜做</a:t>
            </a:r>
            <a:r>
              <a:rPr lang="en-US" altLang="zh-CN" sz="2000">
                <a:latin typeface="华文中宋" panose="02010600040101010101" pitchFamily="2" charset="-122"/>
                <a:ea typeface="华文中宋" panose="02010600040101010101" pitchFamily="2" charset="-122"/>
              </a:rPr>
              <a:t>X</a:t>
            </a:r>
            <a:r>
              <a:rPr lang="zh-CN" altLang="en-US" sz="2000">
                <a:latin typeface="华文中宋" panose="02010600040101010101" pitchFamily="2" charset="-122"/>
                <a:ea typeface="华文中宋" panose="02010600040101010101" pitchFamily="2" charset="-122"/>
              </a:rPr>
              <a:t>线摄片检查。</a:t>
            </a:r>
            <a:br>
              <a:rPr lang="zh-CN" altLang="en-US" sz="2000">
                <a:latin typeface="华文中宋" panose="02010600040101010101" pitchFamily="2" charset="-122"/>
                <a:ea typeface="华文中宋" panose="02010600040101010101" pitchFamily="2" charset="-122"/>
              </a:rPr>
            </a:br>
            <a:endParaRPr lang="zh-CN" altLang="en-US" sz="20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2050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0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0490" name="组合 75"/>
            <p:cNvGrpSpPr/>
            <p:nvPr/>
          </p:nvGrpSpPr>
          <p:grpSpPr bwMode="auto">
            <a:xfrm>
              <a:off x="8280400" y="1"/>
              <a:ext cx="1389063" cy="908154"/>
              <a:chOff x="8280400" y="0"/>
              <a:chExt cx="1389063" cy="1287463"/>
            </a:xfrm>
          </p:grpSpPr>
          <p:sp>
            <p:nvSpPr>
              <p:cNvPr id="2049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0491" name="组合 80"/>
            <p:cNvGrpSpPr/>
            <p:nvPr/>
          </p:nvGrpSpPr>
          <p:grpSpPr bwMode="auto">
            <a:xfrm>
              <a:off x="2506663" y="1"/>
              <a:ext cx="1389062" cy="908154"/>
              <a:chOff x="2506663" y="0"/>
              <a:chExt cx="1389062" cy="1287463"/>
            </a:xfrm>
          </p:grpSpPr>
          <p:sp>
            <p:nvSpPr>
              <p:cNvPr id="2049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49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0" name="Picture 4" descr="C:\Users\lenovo\Desktop\timg (7).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11413" y="4365625"/>
            <a:ext cx="324008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92240"/>
            <a:ext cx="2073275" cy="1589088"/>
            <a:chOff x="9544980" y="4893547"/>
            <a:chExt cx="2499273" cy="1914032"/>
          </a:xfrm>
        </p:grpSpPr>
        <p:sp>
          <p:nvSpPr>
            <p:cNvPr id="21523"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4"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5"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6"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7"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8"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29"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0"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1"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32"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1511" name="矩形 12"/>
          <p:cNvSpPr>
            <a:spLocks noChangeArrowheads="1"/>
          </p:cNvSpPr>
          <p:nvPr/>
        </p:nvSpPr>
        <p:spPr bwMode="auto">
          <a:xfrm>
            <a:off x="900113" y="981075"/>
            <a:ext cx="6985000"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dirty="0">
                <a:latin typeface="华文中宋" panose="02010600040101010101" pitchFamily="2" charset="-122"/>
                <a:ea typeface="华文中宋" panose="02010600040101010101" pitchFamily="2" charset="-122"/>
              </a:rPr>
              <a:t>体检当日注意以下几种情况：</a:t>
            </a: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dirty="0">
                <a:latin typeface="华文中宋" panose="02010600040101010101" pitchFamily="2" charset="-122"/>
                <a:ea typeface="华文中宋" panose="02010600040101010101" pitchFamily="2" charset="-122"/>
              </a:rPr>
              <a:t>血液采集：采血前需保持空腹八小时以上；采血后请用棉签按压</a:t>
            </a:r>
            <a:r>
              <a:rPr lang="en-US" altLang="zh-CN" sz="2000" dirty="0">
                <a:latin typeface="华文中宋" panose="02010600040101010101" pitchFamily="2" charset="-122"/>
                <a:ea typeface="华文中宋" panose="02010600040101010101" pitchFamily="2" charset="-122"/>
              </a:rPr>
              <a:t>5</a:t>
            </a:r>
            <a:r>
              <a:rPr lang="zh-CN" altLang="en-US" sz="2000" dirty="0">
                <a:latin typeface="华文中宋" panose="02010600040101010101" pitchFamily="2" charset="-122"/>
                <a:ea typeface="华文中宋" panose="02010600040101010101" pitchFamily="2" charset="-122"/>
              </a:rPr>
              <a:t>分钟，以免针眼出血。采血棉签用后请丢入黄色医用垃圾桶内。</a:t>
            </a:r>
            <a:endParaRPr lang="en-US" altLang="zh-CN" sz="20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dirty="0">
                <a:latin typeface="华文中宋" panose="02010600040101010101" pitchFamily="2" charset="-122"/>
                <a:ea typeface="华文中宋" panose="02010600040101010101" pitchFamily="2" charset="-122"/>
              </a:rPr>
              <a:t>听力检查：检查前脱离噪声工作环境</a:t>
            </a:r>
            <a:r>
              <a:rPr lang="en-US" altLang="zh-CN" sz="2000" dirty="0">
                <a:latin typeface="华文中宋" panose="02010600040101010101" pitchFamily="2" charset="-122"/>
                <a:ea typeface="华文中宋" panose="02010600040101010101" pitchFamily="2" charset="-122"/>
              </a:rPr>
              <a:t>24</a:t>
            </a:r>
            <a:r>
              <a:rPr lang="zh-CN" altLang="en-US" sz="2000" dirty="0">
                <a:latin typeface="华文中宋" panose="02010600040101010101" pitchFamily="2" charset="-122"/>
                <a:ea typeface="华文中宋" panose="02010600040101010101" pitchFamily="2" charset="-122"/>
              </a:rPr>
              <a:t>小时，在此期间避免使用耳机，排队候诊时应配合医护人员调查听力损伤既往史。</a:t>
            </a:r>
            <a:endParaRPr lang="en-US" altLang="zh-CN" sz="20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dirty="0">
                <a:latin typeface="华文中宋" panose="02010600040101010101" pitchFamily="2" charset="-122"/>
                <a:ea typeface="华文中宋" panose="02010600040101010101" pitchFamily="2" charset="-122"/>
              </a:rPr>
              <a:t>心电图检查：排队候诊时做好准备工作，暴露双手腕、胸部及右脚踝。</a:t>
            </a:r>
            <a:endParaRPr lang="en-US" altLang="zh-CN" sz="20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dirty="0">
                <a:latin typeface="华文中宋" panose="02010600040101010101" pitchFamily="2" charset="-122"/>
                <a:ea typeface="华文中宋" panose="02010600040101010101" pitchFamily="2" charset="-122"/>
              </a:rPr>
              <a:t> </a:t>
            </a:r>
            <a:r>
              <a:rPr lang="en-US" altLang="zh-CN" sz="2000" dirty="0">
                <a:latin typeface="华文中宋" panose="02010600040101010101" pitchFamily="2" charset="-122"/>
                <a:ea typeface="华文中宋" panose="02010600040101010101" pitchFamily="2" charset="-122"/>
              </a:rPr>
              <a:t>B</a:t>
            </a:r>
            <a:r>
              <a:rPr lang="zh-CN" altLang="en-US" sz="2000" dirty="0">
                <a:latin typeface="华文中宋" panose="02010600040101010101" pitchFamily="2" charset="-122"/>
                <a:ea typeface="华文中宋" panose="02010600040101010101" pitchFamily="2" charset="-122"/>
              </a:rPr>
              <a:t>超、彩超检查：检查肝、胆之前必需保持空腹八小时以上； 排队候诊时请做好准备工作，充分暴露检查部位。</a:t>
            </a:r>
            <a:endParaRPr lang="en-US" altLang="zh-CN" sz="20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en-US" altLang="zh-CN" sz="2000" dirty="0">
                <a:latin typeface="华文中宋" panose="02010600040101010101" pitchFamily="2" charset="-122"/>
                <a:ea typeface="华文中宋" panose="02010600040101010101" pitchFamily="2" charset="-122"/>
              </a:rPr>
              <a:t>X</a:t>
            </a:r>
            <a:r>
              <a:rPr lang="zh-CN" altLang="en-US" sz="2000" dirty="0">
                <a:latin typeface="华文中宋" panose="02010600040101010101" pitchFamily="2" charset="-122"/>
                <a:ea typeface="华文中宋" panose="02010600040101010101" pitchFamily="2" charset="-122"/>
              </a:rPr>
              <a:t>线摄片检查：请穿棉制衣服，勿佩戴项链、胸花等饰品。</a:t>
            </a:r>
            <a:endParaRPr lang="en-US" altLang="zh-CN" sz="20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000" dirty="0">
                <a:latin typeface="华文中宋" panose="02010600040101010101" pitchFamily="2" charset="-122"/>
                <a:ea typeface="华文中宋" panose="02010600040101010101" pitchFamily="2" charset="-122"/>
              </a:rPr>
              <a:t>职业</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健康检查表上所写项目必须全部检查完，结束后检查表请放到统一回收地方</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即发表处</a:t>
            </a: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a:t>
            </a:r>
            <a:endParaRPr lang="en-US" altLang="zh-CN" sz="2000" dirty="0">
              <a:latin typeface="华文中宋" panose="02010600040101010101" pitchFamily="2" charset="-122"/>
              <a:ea typeface="华文中宋" panose="02010600040101010101" pitchFamily="2" charset="-122"/>
            </a:endParaRPr>
          </a:p>
        </p:txBody>
      </p:sp>
      <p:grpSp>
        <p:nvGrpSpPr>
          <p:cNvPr id="3" name="组合 1"/>
          <p:cNvGrpSpPr/>
          <p:nvPr/>
        </p:nvGrpSpPr>
        <p:grpSpPr bwMode="auto">
          <a:xfrm>
            <a:off x="1547813" y="0"/>
            <a:ext cx="6527800" cy="827088"/>
            <a:chOff x="2506663" y="1"/>
            <a:chExt cx="7162800" cy="908154"/>
          </a:xfrm>
        </p:grpSpPr>
        <p:grpSp>
          <p:nvGrpSpPr>
            <p:cNvPr id="21513" name="组合 75"/>
            <p:cNvGrpSpPr/>
            <p:nvPr/>
          </p:nvGrpSpPr>
          <p:grpSpPr bwMode="auto">
            <a:xfrm>
              <a:off x="8280400" y="1"/>
              <a:ext cx="1389063" cy="908154"/>
              <a:chOff x="8280400" y="0"/>
              <a:chExt cx="1389063" cy="1287463"/>
            </a:xfrm>
          </p:grpSpPr>
          <p:sp>
            <p:nvSpPr>
              <p:cNvPr id="21519"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20"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21"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22"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1514" name="组合 80"/>
            <p:cNvGrpSpPr/>
            <p:nvPr/>
          </p:nvGrpSpPr>
          <p:grpSpPr bwMode="auto">
            <a:xfrm>
              <a:off x="2506663" y="1"/>
              <a:ext cx="1389062" cy="908154"/>
              <a:chOff x="2506663" y="0"/>
              <a:chExt cx="1389062" cy="1287463"/>
            </a:xfrm>
          </p:grpSpPr>
          <p:sp>
            <p:nvSpPr>
              <p:cNvPr id="21515"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16"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17"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518"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2254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535" name="矩形 12"/>
          <p:cNvSpPr>
            <a:spLocks noChangeArrowheads="1"/>
          </p:cNvSpPr>
          <p:nvPr/>
        </p:nvSpPr>
        <p:spPr bwMode="auto">
          <a:xfrm>
            <a:off x="971550" y="836613"/>
            <a:ext cx="7416800"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400" b="1">
                <a:latin typeface="华文中宋" panose="02010600040101010101" pitchFamily="2" charset="-122"/>
                <a:ea typeface="华文中宋" panose="02010600040101010101" pitchFamily="2" charset="-122"/>
              </a:rPr>
              <a:t>现场职业健康检查</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用人单位做好人员登记，核实员工身份。</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组织人员在现场维持秩序，避免出现混乱或产生过大噪声影响医务人员工作。</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衔接好各生产部门的安排，根据现场实际情况灵活安排，提高效率。</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提供适合体检的场所和设备，如：</a:t>
            </a:r>
            <a:r>
              <a:rPr lang="en-US" altLang="zh-CN" sz="2000" u="sng">
                <a:solidFill>
                  <a:srgbClr val="FF0000"/>
                </a:solidFill>
                <a:latin typeface="华文中宋" panose="02010600040101010101" pitchFamily="2" charset="-122"/>
                <a:ea typeface="华文中宋" panose="02010600040101010101" pitchFamily="2" charset="-122"/>
              </a:rPr>
              <a:t>380V</a:t>
            </a:r>
            <a:r>
              <a:rPr lang="zh-CN" altLang="en-US" sz="2000" u="sng">
                <a:solidFill>
                  <a:srgbClr val="FF0000"/>
                </a:solidFill>
                <a:latin typeface="华文中宋" panose="02010600040101010101" pitchFamily="2" charset="-122"/>
                <a:ea typeface="华文中宋" panose="02010600040101010101" pitchFamily="2" charset="-122"/>
              </a:rPr>
              <a:t>电源，眼科检查暗室，妇科检查室</a:t>
            </a:r>
            <a:r>
              <a:rPr lang="zh-CN" altLang="en-US" sz="2000">
                <a:latin typeface="华文中宋" panose="02010600040101010101" pitchFamily="2" charset="-122"/>
                <a:ea typeface="华文中宋" panose="02010600040101010101" pitchFamily="2" charset="-122"/>
              </a:rPr>
              <a:t>等。</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u="sng">
                <a:solidFill>
                  <a:srgbClr val="FF0000"/>
                </a:solidFill>
                <a:latin typeface="华文中宋" panose="02010600040101010101" pitchFamily="2" charset="-122"/>
                <a:ea typeface="华文中宋" panose="02010600040101010101" pitchFamily="2" charset="-122"/>
              </a:rPr>
              <a:t>现场加表人员需要重新核实危害因素</a:t>
            </a:r>
            <a:r>
              <a:rPr lang="zh-CN" altLang="en-US" sz="2000">
                <a:latin typeface="华文中宋" panose="02010600040101010101" pitchFamily="2" charset="-122"/>
                <a:ea typeface="华文中宋" panose="02010600040101010101" pitchFamily="2" charset="-122"/>
              </a:rPr>
              <a:t>。</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相关危害因素的关键检查</a:t>
            </a:r>
            <a:r>
              <a:rPr lang="zh-CN" altLang="en-US" sz="2000" u="sng">
                <a:solidFill>
                  <a:srgbClr val="FF0000"/>
                </a:solidFill>
                <a:latin typeface="华文中宋" panose="02010600040101010101" pitchFamily="2" charset="-122"/>
                <a:ea typeface="华文中宋" panose="02010600040101010101" pitchFamily="2" charset="-122"/>
              </a:rPr>
              <a:t>不能弃检</a:t>
            </a:r>
            <a:r>
              <a:rPr lang="zh-CN" altLang="en-US" sz="2000">
                <a:latin typeface="华文中宋" panose="02010600040101010101" pitchFamily="2" charset="-122"/>
                <a:ea typeface="华文中宋" panose="02010600040101010101" pitchFamily="2" charset="-122"/>
              </a:rPr>
              <a:t>。</a:t>
            </a:r>
            <a:endParaRPr lang="en-US" altLang="zh-CN" sz="2000">
              <a:latin typeface="华文中宋" panose="02010600040101010101" pitchFamily="2" charset="-122"/>
              <a:ea typeface="华文中宋" panose="02010600040101010101" pitchFamily="2" charset="-122"/>
            </a:endParaRPr>
          </a:p>
          <a:p>
            <a:pPr eaLnBrk="1" hangingPunct="1">
              <a:lnSpc>
                <a:spcPct val="150000"/>
              </a:lnSpc>
              <a:buFont typeface="Wingdings" panose="05000000000000000000" pitchFamily="2" charset="2"/>
              <a:buChar char="u"/>
            </a:pPr>
            <a:r>
              <a:rPr lang="zh-CN" altLang="en-US" sz="2000">
                <a:latin typeface="华文中宋" panose="02010600040101010101" pitchFamily="2" charset="-122"/>
                <a:ea typeface="华文中宋" panose="02010600040101010101" pitchFamily="2" charset="-122"/>
              </a:rPr>
              <a:t>女职工孕期及职工备孕期：</a:t>
            </a:r>
            <a:r>
              <a:rPr lang="en-US" altLang="zh-CN" sz="2000">
                <a:latin typeface="华文中宋" panose="02010600040101010101" pitchFamily="2" charset="-122"/>
                <a:ea typeface="华文中宋" panose="02010600040101010101" pitchFamily="2" charset="-122"/>
              </a:rPr>
              <a:t> </a:t>
            </a:r>
            <a:r>
              <a:rPr lang="zh-CN" altLang="en-US" sz="2000">
                <a:latin typeface="华文中宋" panose="02010600040101010101" pitchFamily="2" charset="-122"/>
                <a:ea typeface="华文中宋" panose="02010600040101010101" pitchFamily="2" charset="-122"/>
              </a:rPr>
              <a:t>根据个人提出申请主动弃检</a:t>
            </a:r>
            <a:r>
              <a:rPr lang="en-US" altLang="zh-CN" sz="2000">
                <a:latin typeface="华文中宋" panose="02010600040101010101" pitchFamily="2" charset="-122"/>
                <a:ea typeface="华文中宋" panose="02010600040101010101" pitchFamily="2" charset="-122"/>
              </a:rPr>
              <a:t>X</a:t>
            </a:r>
            <a:r>
              <a:rPr lang="zh-CN" altLang="en-US" sz="2000">
                <a:latin typeface="华文中宋" panose="02010600040101010101" pitchFamily="2" charset="-122"/>
                <a:ea typeface="华文中宋" panose="02010600040101010101" pitchFamily="2" charset="-122"/>
              </a:rPr>
              <a:t>线摄片，但因涉及到关键项目，建议其择期完善。</a:t>
            </a:r>
            <a:endParaRPr lang="zh-CN" altLang="en-US" sz="2000">
              <a:latin typeface="华文中宋" panose="02010600040101010101" pitchFamily="2" charset="-122"/>
              <a:ea typeface="华文中宋" panose="02010600040101010101" pitchFamily="2" charset="-122"/>
            </a:endParaRPr>
          </a:p>
        </p:txBody>
      </p:sp>
      <p:grpSp>
        <p:nvGrpSpPr>
          <p:cNvPr id="3" name="组合 1"/>
          <p:cNvGrpSpPr/>
          <p:nvPr/>
        </p:nvGrpSpPr>
        <p:grpSpPr bwMode="auto">
          <a:xfrm>
            <a:off x="1547813" y="0"/>
            <a:ext cx="6527800" cy="827088"/>
            <a:chOff x="2506663" y="1"/>
            <a:chExt cx="7162800" cy="908154"/>
          </a:xfrm>
        </p:grpSpPr>
        <p:grpSp>
          <p:nvGrpSpPr>
            <p:cNvPr id="22537" name="组合 75"/>
            <p:cNvGrpSpPr/>
            <p:nvPr/>
          </p:nvGrpSpPr>
          <p:grpSpPr bwMode="auto">
            <a:xfrm>
              <a:off x="8280400" y="1"/>
              <a:ext cx="1389063" cy="908154"/>
              <a:chOff x="8280400" y="0"/>
              <a:chExt cx="1389063" cy="1287463"/>
            </a:xfrm>
          </p:grpSpPr>
          <p:sp>
            <p:nvSpPr>
              <p:cNvPr id="2254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2538" name="组合 80"/>
            <p:cNvGrpSpPr/>
            <p:nvPr/>
          </p:nvGrpSpPr>
          <p:grpSpPr bwMode="auto">
            <a:xfrm>
              <a:off x="2506663" y="1"/>
              <a:ext cx="1389062" cy="908154"/>
              <a:chOff x="2506663" y="0"/>
              <a:chExt cx="1389062" cy="1287463"/>
            </a:xfrm>
          </p:grpSpPr>
          <p:sp>
            <p:nvSpPr>
              <p:cNvPr id="2253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254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23628"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29"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0"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1"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2"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3"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4"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5"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6"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637"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59" name="矩形 12"/>
          <p:cNvSpPr>
            <a:spLocks noChangeArrowheads="1"/>
          </p:cNvSpPr>
          <p:nvPr/>
        </p:nvSpPr>
        <p:spPr bwMode="auto">
          <a:xfrm>
            <a:off x="1649413" y="522128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疑似职业病</a:t>
            </a:r>
            <a:endParaRPr lang="zh-CN" altLang="en-US" sz="2000">
              <a:latin typeface="华文中宋" panose="02010600040101010101" pitchFamily="2" charset="-122"/>
              <a:ea typeface="华文中宋" panose="02010600040101010101" pitchFamily="2" charset="-122"/>
            </a:endParaRPr>
          </a:p>
        </p:txBody>
      </p:sp>
      <p:sp>
        <p:nvSpPr>
          <p:cNvPr id="23560" name="矩形 13"/>
          <p:cNvSpPr>
            <a:spLocks noChangeArrowheads="1"/>
          </p:cNvSpPr>
          <p:nvPr/>
        </p:nvSpPr>
        <p:spPr bwMode="auto">
          <a:xfrm>
            <a:off x="5724525" y="5189538"/>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其他疾病或异常</a:t>
            </a:r>
            <a:endParaRPr lang="zh-CN" altLang="en-US" sz="2000">
              <a:latin typeface="华文中宋" panose="02010600040101010101" pitchFamily="2" charset="-122"/>
              <a:ea typeface="华文中宋" panose="02010600040101010101" pitchFamily="2" charset="-122"/>
            </a:endParaRPr>
          </a:p>
        </p:txBody>
      </p:sp>
      <p:sp>
        <p:nvSpPr>
          <p:cNvPr id="23561" name="矩形 14"/>
          <p:cNvSpPr>
            <a:spLocks noChangeArrowheads="1"/>
          </p:cNvSpPr>
          <p:nvPr/>
        </p:nvSpPr>
        <p:spPr bwMode="auto">
          <a:xfrm>
            <a:off x="1692275" y="4572000"/>
            <a:ext cx="696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复查</a:t>
            </a:r>
            <a:endParaRPr lang="zh-CN" altLang="en-US" sz="2000">
              <a:latin typeface="华文中宋" panose="02010600040101010101" pitchFamily="2" charset="-122"/>
              <a:ea typeface="华文中宋" panose="02010600040101010101" pitchFamily="2" charset="-122"/>
            </a:endParaRPr>
          </a:p>
        </p:txBody>
      </p:sp>
      <p:sp>
        <p:nvSpPr>
          <p:cNvPr id="23562" name="矩形 15"/>
          <p:cNvSpPr>
            <a:spLocks noChangeArrowheads="1"/>
          </p:cNvSpPr>
          <p:nvPr/>
        </p:nvSpPr>
        <p:spPr bwMode="auto">
          <a:xfrm>
            <a:off x="6042025" y="343058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职业禁忌证</a:t>
            </a:r>
            <a:endParaRPr lang="zh-CN" altLang="en-US" sz="2000">
              <a:latin typeface="华文中宋" panose="02010600040101010101" pitchFamily="2" charset="-122"/>
              <a:ea typeface="华文中宋" panose="02010600040101010101" pitchFamily="2" charset="-122"/>
            </a:endParaRPr>
          </a:p>
        </p:txBody>
      </p:sp>
      <p:grpSp>
        <p:nvGrpSpPr>
          <p:cNvPr id="3" name="组合 1"/>
          <p:cNvGrpSpPr/>
          <p:nvPr/>
        </p:nvGrpSpPr>
        <p:grpSpPr bwMode="auto">
          <a:xfrm>
            <a:off x="1547813" y="0"/>
            <a:ext cx="6527800" cy="827088"/>
            <a:chOff x="2506663" y="1"/>
            <a:chExt cx="7162800" cy="908154"/>
          </a:xfrm>
        </p:grpSpPr>
        <p:grpSp>
          <p:nvGrpSpPr>
            <p:cNvPr id="23618" name="组合 75"/>
            <p:cNvGrpSpPr/>
            <p:nvPr/>
          </p:nvGrpSpPr>
          <p:grpSpPr bwMode="auto">
            <a:xfrm>
              <a:off x="8280400" y="1"/>
              <a:ext cx="1389063" cy="908154"/>
              <a:chOff x="8280400" y="0"/>
              <a:chExt cx="1389063" cy="1287463"/>
            </a:xfrm>
          </p:grpSpPr>
          <p:sp>
            <p:nvSpPr>
              <p:cNvPr id="23624"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5"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6"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7"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3619" name="组合 80"/>
            <p:cNvGrpSpPr/>
            <p:nvPr/>
          </p:nvGrpSpPr>
          <p:grpSpPr bwMode="auto">
            <a:xfrm>
              <a:off x="2506663" y="1"/>
              <a:ext cx="1389062" cy="908154"/>
              <a:chOff x="2506663" y="0"/>
              <a:chExt cx="1389062" cy="1287463"/>
            </a:xfrm>
          </p:grpSpPr>
          <p:sp>
            <p:nvSpPr>
              <p:cNvPr id="23620"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1"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2"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3623"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23564" name="组合 88"/>
          <p:cNvGrpSpPr/>
          <p:nvPr/>
        </p:nvGrpSpPr>
        <p:grpSpPr bwMode="auto">
          <a:xfrm>
            <a:off x="900113" y="3213100"/>
            <a:ext cx="7115175" cy="2819400"/>
            <a:chOff x="1239838" y="2209800"/>
            <a:chExt cx="9251950" cy="3665538"/>
          </a:xfrm>
        </p:grpSpPr>
        <p:sp>
          <p:nvSpPr>
            <p:cNvPr id="23569" name="Freeform 6"/>
            <p:cNvSpPr/>
            <p:nvPr/>
          </p:nvSpPr>
          <p:spPr bwMode="auto">
            <a:xfrm>
              <a:off x="5800725" y="5432425"/>
              <a:ext cx="3175" cy="1588"/>
            </a:xfrm>
            <a:custGeom>
              <a:avLst/>
              <a:gdLst>
                <a:gd name="T0" fmla="*/ 2147483647 w 4"/>
                <a:gd name="T1" fmla="*/ 0 h 4"/>
                <a:gd name="T2" fmla="*/ 2147483647 w 4"/>
                <a:gd name="T3" fmla="*/ 2147483647 h 4"/>
                <a:gd name="T4" fmla="*/ 0 w 4"/>
                <a:gd name="T5" fmla="*/ 2147483647 h 4"/>
                <a:gd name="T6" fmla="*/ 2147483647 w 4"/>
                <a:gd name="T7" fmla="*/ 0 h 4"/>
                <a:gd name="T8" fmla="*/ 0 60000 65536"/>
                <a:gd name="T9" fmla="*/ 0 60000 65536"/>
                <a:gd name="T10" fmla="*/ 0 60000 65536"/>
                <a:gd name="T11" fmla="*/ 0 60000 65536"/>
                <a:gd name="T12" fmla="*/ 0 w 4"/>
                <a:gd name="T13" fmla="*/ 0 h 4"/>
                <a:gd name="T14" fmla="*/ 4 w 4"/>
                <a:gd name="T15" fmla="*/ 4 h 4"/>
              </a:gdLst>
              <a:ahLst/>
              <a:cxnLst>
                <a:cxn ang="T8">
                  <a:pos x="T0" y="T1"/>
                </a:cxn>
                <a:cxn ang="T9">
                  <a:pos x="T2" y="T3"/>
                </a:cxn>
                <a:cxn ang="T10">
                  <a:pos x="T4" y="T5"/>
                </a:cxn>
                <a:cxn ang="T11">
                  <a:pos x="T6" y="T7"/>
                </a:cxn>
              </a:cxnLst>
              <a:rect l="T12" t="T13" r="T14" b="T15"/>
              <a:pathLst>
                <a:path w="4" h="4">
                  <a:moveTo>
                    <a:pt x="2" y="0"/>
                  </a:moveTo>
                  <a:lnTo>
                    <a:pt x="4" y="4"/>
                  </a:lnTo>
                  <a:lnTo>
                    <a:pt x="0" y="4"/>
                  </a:lnTo>
                  <a:lnTo>
                    <a:pt x="2" y="0"/>
                  </a:lnTo>
                  <a:close/>
                </a:path>
              </a:pathLst>
            </a:custGeom>
            <a:solidFill>
              <a:srgbClr val="FFCA00"/>
            </a:solidFill>
            <a:ln>
              <a:noFill/>
            </a:ln>
            <a:extLst>
              <a:ext uri="{91240B29-F687-4F45-9708-019B960494DF}">
                <a14:hiddenLine xmlns:a14="http://schemas.microsoft.com/office/drawing/2010/main" w="0">
                  <a:solidFill>
                    <a:srgbClr val="000000"/>
                  </a:solidFill>
                  <a:prstDash val="solid"/>
                  <a:round/>
                </a14:hiddenLine>
              </a:ext>
            </a:extLst>
          </p:spPr>
          <p:txBody>
            <a:bodyPr lIns="123718" tIns="61859" rIns="123718" bIns="61859"/>
            <a:lstStyle/>
            <a:p>
              <a:endParaRPr lang="zh-CN" altLang="en-US"/>
            </a:p>
          </p:txBody>
        </p:sp>
        <p:sp>
          <p:nvSpPr>
            <p:cNvPr id="23570" name="Freeform 46"/>
            <p:cNvSpPr/>
            <p:nvPr/>
          </p:nvSpPr>
          <p:spPr bwMode="auto">
            <a:xfrm flipH="1">
              <a:off x="7140575" y="2386013"/>
              <a:ext cx="3351213" cy="149225"/>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19050" cap="flat">
              <a:solidFill>
                <a:srgbClr val="23B9D6"/>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3571" name="Freeform 46"/>
            <p:cNvSpPr/>
            <p:nvPr/>
          </p:nvSpPr>
          <p:spPr bwMode="auto">
            <a:xfrm flipH="1">
              <a:off x="7325976" y="4550263"/>
              <a:ext cx="3052763" cy="150812"/>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19050" cap="flat">
              <a:solidFill>
                <a:srgbClr val="23B9D6"/>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3572" name="Freeform 46"/>
            <p:cNvSpPr/>
            <p:nvPr/>
          </p:nvSpPr>
          <p:spPr bwMode="auto">
            <a:xfrm>
              <a:off x="1239838" y="2843213"/>
              <a:ext cx="3441700" cy="150812"/>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19050" cap="flat">
              <a:solidFill>
                <a:srgbClr val="23B9D6"/>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3573" name="Freeform 46"/>
            <p:cNvSpPr/>
            <p:nvPr/>
          </p:nvSpPr>
          <p:spPr bwMode="auto">
            <a:xfrm>
              <a:off x="1239838" y="3825875"/>
              <a:ext cx="4225925" cy="150813"/>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19050" cap="flat">
              <a:solidFill>
                <a:srgbClr val="23B9D6"/>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sp>
          <p:nvSpPr>
            <p:cNvPr id="23574" name="Freeform 46"/>
            <p:cNvSpPr/>
            <p:nvPr/>
          </p:nvSpPr>
          <p:spPr bwMode="auto">
            <a:xfrm flipV="1">
              <a:off x="1239838" y="5392830"/>
              <a:ext cx="3673475" cy="150813"/>
            </a:xfrm>
            <a:custGeom>
              <a:avLst/>
              <a:gdLst>
                <a:gd name="T0" fmla="*/ 0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0" y="0"/>
                  </a:lnTo>
                  <a:lnTo>
                    <a:pt x="21600" y="0"/>
                  </a:lnTo>
                </a:path>
              </a:pathLst>
            </a:custGeom>
            <a:noFill/>
            <a:ln w="19050" cap="flat">
              <a:solidFill>
                <a:srgbClr val="23B9D6"/>
              </a:solidFill>
              <a:prstDash val="solid"/>
              <a:miter lim="800000"/>
              <a:headEnd type="none" w="med" len="med"/>
              <a:tailEnd type="oval"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a:p>
          </p:txBody>
        </p:sp>
        <p:grpSp>
          <p:nvGrpSpPr>
            <p:cNvPr id="23575" name="Group 5"/>
            <p:cNvGrpSpPr/>
            <p:nvPr/>
          </p:nvGrpSpPr>
          <p:grpSpPr bwMode="auto">
            <a:xfrm>
              <a:off x="1376363" y="3095625"/>
              <a:ext cx="381000" cy="331788"/>
              <a:chOff x="1079332" y="2203296"/>
              <a:chExt cx="298739" cy="264080"/>
            </a:xfrm>
          </p:grpSpPr>
          <p:sp>
            <p:nvSpPr>
              <p:cNvPr id="42" name="Oval 2"/>
              <p:cNvSpPr/>
              <p:nvPr/>
            </p:nvSpPr>
            <p:spPr bwMode="auto">
              <a:xfrm>
                <a:off x="1103387" y="2202978"/>
                <a:ext cx="265443" cy="264482"/>
              </a:xfrm>
              <a:prstGeom prst="ellipse">
                <a:avLst/>
              </a:prstGeom>
              <a:solidFill>
                <a:srgbClr val="23B9D6"/>
              </a:solidFill>
              <a:ln w="25400" cap="flat" cmpd="sng" algn="ctr">
                <a:noFill/>
                <a:prstDash val="solid"/>
                <a:round/>
                <a:headEnd type="none" w="med" len="med"/>
                <a:tailEnd type="none" w="med" len="med"/>
              </a:ln>
              <a:effectLst/>
            </p:spPr>
            <p:txBody>
              <a:bodyPr/>
              <a:lstStyle/>
              <a:p>
                <a:pPr algn="ctr" defTabSz="1236980">
                  <a:buFont typeface="Arial" panose="020B0604020202020204" pitchFamily="34" charset="0"/>
                  <a:buNone/>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617" name="Rectangle 22"/>
              <p:cNvSpPr/>
              <p:nvPr/>
            </p:nvSpPr>
            <p:spPr bwMode="auto">
              <a:xfrm>
                <a:off x="1079109" y="2245690"/>
                <a:ext cx="299432" cy="197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FFFFFF"/>
                    </a:solidFill>
                    <a:latin typeface="微软雅黑" panose="020B0503020204020204" pitchFamily="34" charset="-122"/>
                    <a:sym typeface="Bebas Neue" pitchFamily="34" charset="0"/>
                  </a:rPr>
                  <a:t>1</a:t>
                </a:r>
                <a:endParaRPr lang="en-US" altLang="zh-CN" sz="2000">
                  <a:solidFill>
                    <a:srgbClr val="FFFFFF"/>
                  </a:solidFill>
                  <a:latin typeface="微软雅黑" panose="020B0503020204020204" pitchFamily="34" charset="-122"/>
                  <a:sym typeface="Bebas Neue" pitchFamily="34" charset="0"/>
                </a:endParaRPr>
              </a:p>
            </p:txBody>
          </p:sp>
        </p:grpSp>
        <p:grpSp>
          <p:nvGrpSpPr>
            <p:cNvPr id="23576" name="Group 235"/>
            <p:cNvGrpSpPr/>
            <p:nvPr/>
          </p:nvGrpSpPr>
          <p:grpSpPr bwMode="auto">
            <a:xfrm>
              <a:off x="1376363" y="4048125"/>
              <a:ext cx="381000" cy="333375"/>
              <a:chOff x="1079332" y="2203296"/>
              <a:chExt cx="298739" cy="264080"/>
            </a:xfrm>
          </p:grpSpPr>
          <p:sp>
            <p:nvSpPr>
              <p:cNvPr id="45" name="Oval 236"/>
              <p:cNvSpPr/>
              <p:nvPr/>
            </p:nvSpPr>
            <p:spPr bwMode="auto">
              <a:xfrm>
                <a:off x="1103387" y="2203801"/>
                <a:ext cx="265443" cy="263222"/>
              </a:xfrm>
              <a:prstGeom prst="ellipse">
                <a:avLst/>
              </a:prstGeom>
              <a:solidFill>
                <a:srgbClr val="23B9D6"/>
              </a:solidFill>
              <a:ln w="25400" cap="flat" cmpd="sng" algn="ctr">
                <a:noFill/>
                <a:prstDash val="solid"/>
                <a:round/>
                <a:headEnd type="none" w="med" len="med"/>
                <a:tailEnd type="none" w="med" len="med"/>
              </a:ln>
              <a:effectLst/>
            </p:spPr>
            <p:txBody>
              <a:bodyPr/>
              <a:lstStyle/>
              <a:p>
                <a:pPr algn="ctr" defTabSz="1236980">
                  <a:buFont typeface="Arial" panose="020B0604020202020204" pitchFamily="34" charset="0"/>
                  <a:buNone/>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615" name="Rectangle 22"/>
              <p:cNvSpPr/>
              <p:nvPr/>
            </p:nvSpPr>
            <p:spPr bwMode="auto">
              <a:xfrm>
                <a:off x="1079109" y="2246309"/>
                <a:ext cx="299432" cy="1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FFFFFF"/>
                    </a:solidFill>
                    <a:latin typeface="微软雅黑" panose="020B0503020204020204" pitchFamily="34" charset="-122"/>
                    <a:sym typeface="Bebas Neue" pitchFamily="34" charset="0"/>
                  </a:rPr>
                  <a:t>2</a:t>
                </a:r>
                <a:endParaRPr lang="en-US" altLang="zh-CN" sz="2000">
                  <a:solidFill>
                    <a:srgbClr val="FFFFFF"/>
                  </a:solidFill>
                  <a:latin typeface="微软雅黑" panose="020B0503020204020204" pitchFamily="34" charset="-122"/>
                  <a:sym typeface="Bebas Neue" pitchFamily="34" charset="0"/>
                </a:endParaRPr>
              </a:p>
            </p:txBody>
          </p:sp>
        </p:grpSp>
        <p:grpSp>
          <p:nvGrpSpPr>
            <p:cNvPr id="23577" name="Group 238"/>
            <p:cNvGrpSpPr/>
            <p:nvPr/>
          </p:nvGrpSpPr>
          <p:grpSpPr bwMode="auto">
            <a:xfrm>
              <a:off x="1376363" y="4910138"/>
              <a:ext cx="381000" cy="333375"/>
              <a:chOff x="1079332" y="2203296"/>
              <a:chExt cx="298739" cy="264080"/>
            </a:xfrm>
          </p:grpSpPr>
          <p:sp>
            <p:nvSpPr>
              <p:cNvPr id="48" name="Oval 239"/>
              <p:cNvSpPr/>
              <p:nvPr/>
            </p:nvSpPr>
            <p:spPr bwMode="auto">
              <a:xfrm>
                <a:off x="1103387" y="2202726"/>
                <a:ext cx="265443" cy="264858"/>
              </a:xfrm>
              <a:prstGeom prst="ellipse">
                <a:avLst/>
              </a:prstGeom>
              <a:solidFill>
                <a:srgbClr val="23B9D6"/>
              </a:solidFill>
              <a:ln w="25400" cap="flat" cmpd="sng" algn="ctr">
                <a:noFill/>
                <a:prstDash val="solid"/>
                <a:round/>
                <a:headEnd type="none" w="med" len="med"/>
                <a:tailEnd type="none" w="med" len="med"/>
              </a:ln>
              <a:effectLst/>
            </p:spPr>
            <p:txBody>
              <a:bodyPr/>
              <a:lstStyle/>
              <a:p>
                <a:pPr algn="ctr" defTabSz="1236980">
                  <a:buFont typeface="Arial" panose="020B0604020202020204" pitchFamily="34" charset="0"/>
                  <a:buNone/>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613" name="Rectangle 22"/>
              <p:cNvSpPr/>
              <p:nvPr/>
            </p:nvSpPr>
            <p:spPr bwMode="auto">
              <a:xfrm>
                <a:off x="1079109" y="2245234"/>
                <a:ext cx="299432" cy="19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FFFFFF"/>
                    </a:solidFill>
                    <a:latin typeface="微软雅黑" panose="020B0503020204020204" pitchFamily="34" charset="-122"/>
                    <a:sym typeface="Bebas Neue" pitchFamily="34" charset="0"/>
                  </a:rPr>
                  <a:t>3</a:t>
                </a:r>
                <a:endParaRPr lang="en-US" altLang="zh-CN" sz="2000">
                  <a:solidFill>
                    <a:srgbClr val="FFFFFF"/>
                  </a:solidFill>
                  <a:latin typeface="微软雅黑" panose="020B0503020204020204" pitchFamily="34" charset="-122"/>
                  <a:sym typeface="Bebas Neue" pitchFamily="34" charset="0"/>
                </a:endParaRPr>
              </a:p>
            </p:txBody>
          </p:sp>
        </p:grpSp>
        <p:grpSp>
          <p:nvGrpSpPr>
            <p:cNvPr id="23578" name="Group 244"/>
            <p:cNvGrpSpPr/>
            <p:nvPr/>
          </p:nvGrpSpPr>
          <p:grpSpPr bwMode="auto">
            <a:xfrm>
              <a:off x="9956800" y="2582863"/>
              <a:ext cx="381000" cy="333375"/>
              <a:chOff x="1079332" y="2203296"/>
              <a:chExt cx="298739" cy="264080"/>
            </a:xfrm>
          </p:grpSpPr>
          <p:sp>
            <p:nvSpPr>
              <p:cNvPr id="51" name="Oval 245"/>
              <p:cNvSpPr/>
              <p:nvPr/>
            </p:nvSpPr>
            <p:spPr bwMode="auto">
              <a:xfrm>
                <a:off x="1103883" y="2203699"/>
                <a:ext cx="263824" cy="263222"/>
              </a:xfrm>
              <a:prstGeom prst="ellipse">
                <a:avLst/>
              </a:prstGeom>
              <a:solidFill>
                <a:srgbClr val="23B9D6"/>
              </a:solidFill>
              <a:ln w="25400" cap="flat" cmpd="sng" algn="ctr">
                <a:noFill/>
                <a:prstDash val="solid"/>
                <a:round/>
                <a:headEnd type="none" w="med" len="med"/>
                <a:tailEnd type="none" w="med" len="med"/>
              </a:ln>
              <a:effectLst/>
            </p:spPr>
            <p:txBody>
              <a:bodyPr/>
              <a:lstStyle/>
              <a:p>
                <a:pPr algn="ctr" defTabSz="1236980">
                  <a:buFont typeface="Arial" panose="020B0604020202020204" pitchFamily="34" charset="0"/>
                  <a:buNone/>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611" name="Rectangle 22"/>
              <p:cNvSpPr/>
              <p:nvPr/>
            </p:nvSpPr>
            <p:spPr bwMode="auto">
              <a:xfrm>
                <a:off x="1079604" y="2246207"/>
                <a:ext cx="297814" cy="1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FFFFFF"/>
                    </a:solidFill>
                    <a:latin typeface="微软雅黑" panose="020B0503020204020204" pitchFamily="34" charset="-122"/>
                    <a:sym typeface="Bebas Neue" pitchFamily="34" charset="0"/>
                  </a:rPr>
                  <a:t>4</a:t>
                </a:r>
                <a:endParaRPr lang="en-US" altLang="zh-CN" sz="2000">
                  <a:solidFill>
                    <a:srgbClr val="FFFFFF"/>
                  </a:solidFill>
                  <a:latin typeface="微软雅黑" panose="020B0503020204020204" pitchFamily="34" charset="-122"/>
                  <a:sym typeface="Bebas Neue" pitchFamily="34" charset="0"/>
                </a:endParaRPr>
              </a:p>
            </p:txBody>
          </p:sp>
        </p:grpSp>
        <p:grpSp>
          <p:nvGrpSpPr>
            <p:cNvPr id="23579" name="Group 247"/>
            <p:cNvGrpSpPr/>
            <p:nvPr/>
          </p:nvGrpSpPr>
          <p:grpSpPr bwMode="auto">
            <a:xfrm>
              <a:off x="10041329" y="4873304"/>
              <a:ext cx="379822" cy="332293"/>
              <a:chOff x="1145613" y="2932405"/>
              <a:chExt cx="297816" cy="263223"/>
            </a:xfrm>
          </p:grpSpPr>
          <p:sp>
            <p:nvSpPr>
              <p:cNvPr id="54" name="Oval 248"/>
              <p:cNvSpPr/>
              <p:nvPr/>
            </p:nvSpPr>
            <p:spPr bwMode="auto">
              <a:xfrm>
                <a:off x="1145969" y="2933221"/>
                <a:ext cx="263825" cy="263222"/>
              </a:xfrm>
              <a:prstGeom prst="ellipse">
                <a:avLst/>
              </a:prstGeom>
              <a:solidFill>
                <a:srgbClr val="23B9D6"/>
              </a:solidFill>
              <a:ln w="25400" cap="flat" cmpd="sng" algn="ctr">
                <a:noFill/>
                <a:prstDash val="solid"/>
                <a:round/>
                <a:headEnd type="none" w="med" len="med"/>
                <a:tailEnd type="none" w="med" len="med"/>
              </a:ln>
              <a:effectLst/>
            </p:spPr>
            <p:txBody>
              <a:bodyPr/>
              <a:lstStyle/>
              <a:p>
                <a:pPr algn="ctr" defTabSz="1236980">
                  <a:buFont typeface="Arial" panose="020B0604020202020204" pitchFamily="34" charset="0"/>
                  <a:buNone/>
                  <a:defRPr/>
                </a:pPr>
                <a:endParaRPr lang="en-US" sz="76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23609" name="Rectangle 22"/>
              <p:cNvSpPr/>
              <p:nvPr/>
            </p:nvSpPr>
            <p:spPr bwMode="auto">
              <a:xfrm>
                <a:off x="1145969" y="2974093"/>
                <a:ext cx="297815" cy="19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a:solidFill>
                      <a:srgbClr val="FFFFFF"/>
                    </a:solidFill>
                    <a:latin typeface="微软雅黑" panose="020B0503020204020204" pitchFamily="34" charset="-122"/>
                    <a:sym typeface="Bebas Neue" pitchFamily="34" charset="0"/>
                  </a:rPr>
                  <a:t>5</a:t>
                </a:r>
                <a:endParaRPr lang="en-US" altLang="zh-CN" sz="2000">
                  <a:solidFill>
                    <a:srgbClr val="FFFFFF"/>
                  </a:solidFill>
                  <a:latin typeface="微软雅黑" panose="020B0503020204020204" pitchFamily="34" charset="-122"/>
                  <a:sym typeface="Bebas Neue" pitchFamily="34" charset="0"/>
                </a:endParaRPr>
              </a:p>
            </p:txBody>
          </p:sp>
        </p:grpSp>
        <p:grpSp>
          <p:nvGrpSpPr>
            <p:cNvPr id="23580" name="Group 6"/>
            <p:cNvGrpSpPr/>
            <p:nvPr/>
          </p:nvGrpSpPr>
          <p:grpSpPr bwMode="auto">
            <a:xfrm>
              <a:off x="5518150" y="3138488"/>
              <a:ext cx="1050925" cy="895350"/>
              <a:chOff x="4326126" y="2238091"/>
              <a:chExt cx="823252" cy="710758"/>
            </a:xfrm>
          </p:grpSpPr>
          <p:grpSp>
            <p:nvGrpSpPr>
              <p:cNvPr id="23604" name="Group 214"/>
              <p:cNvGrpSpPr/>
              <p:nvPr/>
            </p:nvGrpSpPr>
            <p:grpSpPr bwMode="auto">
              <a:xfrm>
                <a:off x="4326126" y="2238091"/>
                <a:ext cx="823252" cy="710758"/>
                <a:chOff x="3755667" y="1931353"/>
                <a:chExt cx="680374" cy="587404"/>
              </a:xfrm>
            </p:grpSpPr>
            <p:sp>
              <p:nvSpPr>
                <p:cNvPr id="62" name="Freeform 46"/>
                <p:cNvSpPr/>
                <p:nvPr/>
              </p:nvSpPr>
              <p:spPr bwMode="auto">
                <a:xfrm>
                  <a:off x="3756229" y="1931406"/>
                  <a:ext cx="680229" cy="587663"/>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3" name="Freeform 46"/>
                <p:cNvSpPr/>
                <p:nvPr/>
              </p:nvSpPr>
              <p:spPr bwMode="auto">
                <a:xfrm>
                  <a:off x="3840423" y="2004525"/>
                  <a:ext cx="511842" cy="4414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1" name="Freeform 6"/>
              <p:cNvSpPr>
                <a:spLocks noEditPoints="1"/>
              </p:cNvSpPr>
              <p:nvPr/>
            </p:nvSpPr>
            <p:spPr bwMode="auto">
              <a:xfrm>
                <a:off x="4566129" y="2452788"/>
                <a:ext cx="325027" cy="291638"/>
              </a:xfrm>
              <a:custGeom>
                <a:avLst/>
                <a:gdLst>
                  <a:gd name="T0" fmla="*/ 18 w 158"/>
                  <a:gd name="T1" fmla="*/ 22 h 141"/>
                  <a:gd name="T2" fmla="*/ 18 w 158"/>
                  <a:gd name="T3" fmla="*/ 138 h 141"/>
                  <a:gd name="T4" fmla="*/ 15 w 158"/>
                  <a:gd name="T5" fmla="*/ 141 h 141"/>
                  <a:gd name="T6" fmla="*/ 9 w 158"/>
                  <a:gd name="T7" fmla="*/ 141 h 141"/>
                  <a:gd name="T8" fmla="*/ 6 w 158"/>
                  <a:gd name="T9" fmla="*/ 138 h 141"/>
                  <a:gd name="T10" fmla="*/ 6 w 158"/>
                  <a:gd name="T11" fmla="*/ 22 h 141"/>
                  <a:gd name="T12" fmla="*/ 0 w 158"/>
                  <a:gd name="T13" fmla="*/ 12 h 141"/>
                  <a:gd name="T14" fmla="*/ 12 w 158"/>
                  <a:gd name="T15" fmla="*/ 0 h 141"/>
                  <a:gd name="T16" fmla="*/ 24 w 158"/>
                  <a:gd name="T17" fmla="*/ 12 h 141"/>
                  <a:gd name="T18" fmla="*/ 18 w 158"/>
                  <a:gd name="T19" fmla="*/ 22 h 141"/>
                  <a:gd name="T20" fmla="*/ 158 w 158"/>
                  <a:gd name="T21" fmla="*/ 88 h 141"/>
                  <a:gd name="T22" fmla="*/ 155 w 158"/>
                  <a:gd name="T23" fmla="*/ 93 h 141"/>
                  <a:gd name="T24" fmla="*/ 154 w 158"/>
                  <a:gd name="T25" fmla="*/ 94 h 141"/>
                  <a:gd name="T26" fmla="*/ 120 w 158"/>
                  <a:gd name="T27" fmla="*/ 105 h 141"/>
                  <a:gd name="T28" fmla="*/ 105 w 158"/>
                  <a:gd name="T29" fmla="*/ 101 h 141"/>
                  <a:gd name="T30" fmla="*/ 103 w 158"/>
                  <a:gd name="T31" fmla="*/ 100 h 141"/>
                  <a:gd name="T32" fmla="*/ 75 w 158"/>
                  <a:gd name="T33" fmla="*/ 92 h 141"/>
                  <a:gd name="T34" fmla="*/ 32 w 158"/>
                  <a:gd name="T35" fmla="*/ 105 h 141"/>
                  <a:gd name="T36" fmla="*/ 29 w 158"/>
                  <a:gd name="T37" fmla="*/ 106 h 141"/>
                  <a:gd name="T38" fmla="*/ 27 w 158"/>
                  <a:gd name="T39" fmla="*/ 105 h 141"/>
                  <a:gd name="T40" fmla="*/ 24 w 158"/>
                  <a:gd name="T41" fmla="*/ 100 h 141"/>
                  <a:gd name="T42" fmla="*/ 24 w 158"/>
                  <a:gd name="T43" fmla="*/ 32 h 141"/>
                  <a:gd name="T44" fmla="*/ 26 w 158"/>
                  <a:gd name="T45" fmla="*/ 27 h 141"/>
                  <a:gd name="T46" fmla="*/ 72 w 158"/>
                  <a:gd name="T47" fmla="*/ 12 h 141"/>
                  <a:gd name="T48" fmla="*/ 110 w 158"/>
                  <a:gd name="T49" fmla="*/ 23 h 141"/>
                  <a:gd name="T50" fmla="*/ 119 w 158"/>
                  <a:gd name="T51" fmla="*/ 25 h 141"/>
                  <a:gd name="T52" fmla="*/ 147 w 158"/>
                  <a:gd name="T53" fmla="*/ 14 h 141"/>
                  <a:gd name="T54" fmla="*/ 150 w 158"/>
                  <a:gd name="T55" fmla="*/ 13 h 141"/>
                  <a:gd name="T56" fmla="*/ 156 w 158"/>
                  <a:gd name="T57" fmla="*/ 13 h 141"/>
                  <a:gd name="T58" fmla="*/ 158 w 158"/>
                  <a:gd name="T59" fmla="*/ 18 h 141"/>
                  <a:gd name="T60" fmla="*/ 158 w 158"/>
                  <a:gd name="T61" fmla="*/ 88 h 141"/>
                  <a:gd name="T62" fmla="*/ 70 w 158"/>
                  <a:gd name="T63" fmla="*/ 24 h 141"/>
                  <a:gd name="T64" fmla="*/ 35 w 158"/>
                  <a:gd name="T65" fmla="*/ 36 h 141"/>
                  <a:gd name="T66" fmla="*/ 35 w 158"/>
                  <a:gd name="T67" fmla="*/ 53 h 141"/>
                  <a:gd name="T68" fmla="*/ 70 w 158"/>
                  <a:gd name="T69" fmla="*/ 42 h 141"/>
                  <a:gd name="T70" fmla="*/ 70 w 158"/>
                  <a:gd name="T71" fmla="*/ 24 h 141"/>
                  <a:gd name="T72" fmla="*/ 70 w 158"/>
                  <a:gd name="T73" fmla="*/ 63 h 141"/>
                  <a:gd name="T74" fmla="*/ 35 w 158"/>
                  <a:gd name="T75" fmla="*/ 73 h 141"/>
                  <a:gd name="T76" fmla="*/ 35 w 158"/>
                  <a:gd name="T77" fmla="*/ 90 h 141"/>
                  <a:gd name="T78" fmla="*/ 70 w 158"/>
                  <a:gd name="T79" fmla="*/ 80 h 141"/>
                  <a:gd name="T80" fmla="*/ 70 w 158"/>
                  <a:gd name="T81" fmla="*/ 63 h 141"/>
                  <a:gd name="T82" fmla="*/ 147 w 158"/>
                  <a:gd name="T83" fmla="*/ 68 h 141"/>
                  <a:gd name="T84" fmla="*/ 111 w 158"/>
                  <a:gd name="T85" fmla="*/ 74 h 141"/>
                  <a:gd name="T86" fmla="*/ 111 w 158"/>
                  <a:gd name="T87" fmla="*/ 54 h 141"/>
                  <a:gd name="T88" fmla="*/ 108 w 158"/>
                  <a:gd name="T89" fmla="*/ 52 h 141"/>
                  <a:gd name="T90" fmla="*/ 75 w 158"/>
                  <a:gd name="T91" fmla="*/ 42 h 141"/>
                  <a:gd name="T92" fmla="*/ 70 w 158"/>
                  <a:gd name="T93" fmla="*/ 42 h 141"/>
                  <a:gd name="T94" fmla="*/ 70 w 158"/>
                  <a:gd name="T95" fmla="*/ 63 h 141"/>
                  <a:gd name="T96" fmla="*/ 72 w 158"/>
                  <a:gd name="T97" fmla="*/ 63 h 141"/>
                  <a:gd name="T98" fmla="*/ 108 w 158"/>
                  <a:gd name="T99" fmla="*/ 73 h 141"/>
                  <a:gd name="T100" fmla="*/ 111 w 158"/>
                  <a:gd name="T101" fmla="*/ 74 h 141"/>
                  <a:gd name="T102" fmla="*/ 111 w 158"/>
                  <a:gd name="T103" fmla="*/ 91 h 141"/>
                  <a:gd name="T104" fmla="*/ 120 w 158"/>
                  <a:gd name="T105" fmla="*/ 93 h 141"/>
                  <a:gd name="T106" fmla="*/ 147 w 158"/>
                  <a:gd name="T107" fmla="*/ 84 h 141"/>
                  <a:gd name="T108" fmla="*/ 147 w 158"/>
                  <a:gd name="T109" fmla="*/ 68 h 141"/>
                  <a:gd name="T110" fmla="*/ 147 w 158"/>
                  <a:gd name="T111" fmla="*/ 28 h 141"/>
                  <a:gd name="T112" fmla="*/ 119 w 158"/>
                  <a:gd name="T113" fmla="*/ 36 h 141"/>
                  <a:gd name="T114" fmla="*/ 111 w 158"/>
                  <a:gd name="T115" fmla="*/ 36 h 141"/>
                  <a:gd name="T116" fmla="*/ 111 w 158"/>
                  <a:gd name="T117" fmla="*/ 54 h 141"/>
                  <a:gd name="T118" fmla="*/ 147 w 158"/>
                  <a:gd name="T119" fmla="*/ 45 h 141"/>
                  <a:gd name="T120" fmla="*/ 147 w 158"/>
                  <a:gd name="T121" fmla="*/ 2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8" h="141">
                    <a:moveTo>
                      <a:pt x="18" y="22"/>
                    </a:moveTo>
                    <a:cubicBezTo>
                      <a:pt x="18" y="138"/>
                      <a:pt x="18" y="138"/>
                      <a:pt x="18" y="138"/>
                    </a:cubicBezTo>
                    <a:cubicBezTo>
                      <a:pt x="18" y="140"/>
                      <a:pt x="16" y="141"/>
                      <a:pt x="15" y="141"/>
                    </a:cubicBezTo>
                    <a:cubicBezTo>
                      <a:pt x="9" y="141"/>
                      <a:pt x="9" y="141"/>
                      <a:pt x="9" y="141"/>
                    </a:cubicBezTo>
                    <a:cubicBezTo>
                      <a:pt x="7" y="141"/>
                      <a:pt x="6" y="140"/>
                      <a:pt x="6" y="138"/>
                    </a:cubicBezTo>
                    <a:cubicBezTo>
                      <a:pt x="6" y="22"/>
                      <a:pt x="6" y="22"/>
                      <a:pt x="6" y="22"/>
                    </a:cubicBezTo>
                    <a:cubicBezTo>
                      <a:pt x="3" y="20"/>
                      <a:pt x="0" y="16"/>
                      <a:pt x="0" y="12"/>
                    </a:cubicBezTo>
                    <a:cubicBezTo>
                      <a:pt x="0" y="6"/>
                      <a:pt x="5" y="0"/>
                      <a:pt x="12" y="0"/>
                    </a:cubicBezTo>
                    <a:cubicBezTo>
                      <a:pt x="18" y="0"/>
                      <a:pt x="24" y="6"/>
                      <a:pt x="24" y="12"/>
                    </a:cubicBezTo>
                    <a:cubicBezTo>
                      <a:pt x="24" y="16"/>
                      <a:pt x="21" y="20"/>
                      <a:pt x="18" y="22"/>
                    </a:cubicBezTo>
                    <a:close/>
                    <a:moveTo>
                      <a:pt x="158" y="88"/>
                    </a:moveTo>
                    <a:cubicBezTo>
                      <a:pt x="158" y="90"/>
                      <a:pt x="157" y="92"/>
                      <a:pt x="155" y="93"/>
                    </a:cubicBezTo>
                    <a:cubicBezTo>
                      <a:pt x="155" y="93"/>
                      <a:pt x="154" y="94"/>
                      <a:pt x="154" y="94"/>
                    </a:cubicBezTo>
                    <a:cubicBezTo>
                      <a:pt x="148" y="97"/>
                      <a:pt x="134" y="105"/>
                      <a:pt x="120" y="105"/>
                    </a:cubicBezTo>
                    <a:cubicBezTo>
                      <a:pt x="114" y="105"/>
                      <a:pt x="110" y="103"/>
                      <a:pt x="105" y="101"/>
                    </a:cubicBezTo>
                    <a:cubicBezTo>
                      <a:pt x="103" y="100"/>
                      <a:pt x="103" y="100"/>
                      <a:pt x="103" y="100"/>
                    </a:cubicBezTo>
                    <a:cubicBezTo>
                      <a:pt x="94" y="95"/>
                      <a:pt x="86" y="92"/>
                      <a:pt x="75" y="92"/>
                    </a:cubicBezTo>
                    <a:cubicBezTo>
                      <a:pt x="62" y="92"/>
                      <a:pt x="43" y="99"/>
                      <a:pt x="32" y="105"/>
                    </a:cubicBezTo>
                    <a:cubicBezTo>
                      <a:pt x="32" y="106"/>
                      <a:pt x="30" y="106"/>
                      <a:pt x="29" y="106"/>
                    </a:cubicBezTo>
                    <a:cubicBezTo>
                      <a:pt x="28" y="106"/>
                      <a:pt x="27" y="106"/>
                      <a:pt x="27" y="105"/>
                    </a:cubicBezTo>
                    <a:cubicBezTo>
                      <a:pt x="25" y="104"/>
                      <a:pt x="24" y="102"/>
                      <a:pt x="24" y="100"/>
                    </a:cubicBezTo>
                    <a:cubicBezTo>
                      <a:pt x="24" y="32"/>
                      <a:pt x="24" y="32"/>
                      <a:pt x="24" y="32"/>
                    </a:cubicBezTo>
                    <a:cubicBezTo>
                      <a:pt x="24" y="30"/>
                      <a:pt x="25" y="28"/>
                      <a:pt x="26" y="27"/>
                    </a:cubicBezTo>
                    <a:cubicBezTo>
                      <a:pt x="32" y="24"/>
                      <a:pt x="53" y="12"/>
                      <a:pt x="72" y="12"/>
                    </a:cubicBezTo>
                    <a:cubicBezTo>
                      <a:pt x="87" y="12"/>
                      <a:pt x="100" y="18"/>
                      <a:pt x="110" y="23"/>
                    </a:cubicBezTo>
                    <a:cubicBezTo>
                      <a:pt x="113" y="24"/>
                      <a:pt x="116" y="25"/>
                      <a:pt x="119" y="25"/>
                    </a:cubicBezTo>
                    <a:cubicBezTo>
                      <a:pt x="129" y="25"/>
                      <a:pt x="141" y="18"/>
                      <a:pt x="147" y="14"/>
                    </a:cubicBezTo>
                    <a:cubicBezTo>
                      <a:pt x="148" y="14"/>
                      <a:pt x="149" y="13"/>
                      <a:pt x="150" y="13"/>
                    </a:cubicBezTo>
                    <a:cubicBezTo>
                      <a:pt x="152" y="12"/>
                      <a:pt x="154" y="12"/>
                      <a:pt x="156" y="13"/>
                    </a:cubicBezTo>
                    <a:cubicBezTo>
                      <a:pt x="157" y="14"/>
                      <a:pt x="158" y="16"/>
                      <a:pt x="158" y="18"/>
                    </a:cubicBezTo>
                    <a:lnTo>
                      <a:pt x="158" y="88"/>
                    </a:lnTo>
                    <a:close/>
                    <a:moveTo>
                      <a:pt x="70" y="24"/>
                    </a:moveTo>
                    <a:cubicBezTo>
                      <a:pt x="59" y="25"/>
                      <a:pt x="45" y="30"/>
                      <a:pt x="35" y="36"/>
                    </a:cubicBezTo>
                    <a:cubicBezTo>
                      <a:pt x="35" y="53"/>
                      <a:pt x="35" y="53"/>
                      <a:pt x="35" y="53"/>
                    </a:cubicBezTo>
                    <a:cubicBezTo>
                      <a:pt x="46" y="47"/>
                      <a:pt x="59" y="42"/>
                      <a:pt x="70" y="42"/>
                    </a:cubicBezTo>
                    <a:lnTo>
                      <a:pt x="70" y="24"/>
                    </a:lnTo>
                    <a:close/>
                    <a:moveTo>
                      <a:pt x="70" y="63"/>
                    </a:moveTo>
                    <a:cubicBezTo>
                      <a:pt x="59" y="64"/>
                      <a:pt x="46" y="68"/>
                      <a:pt x="35" y="73"/>
                    </a:cubicBezTo>
                    <a:cubicBezTo>
                      <a:pt x="35" y="90"/>
                      <a:pt x="35" y="90"/>
                      <a:pt x="35" y="90"/>
                    </a:cubicBezTo>
                    <a:cubicBezTo>
                      <a:pt x="46" y="85"/>
                      <a:pt x="59" y="81"/>
                      <a:pt x="70" y="80"/>
                    </a:cubicBezTo>
                    <a:lnTo>
                      <a:pt x="70" y="63"/>
                    </a:lnTo>
                    <a:close/>
                    <a:moveTo>
                      <a:pt x="147" y="68"/>
                    </a:moveTo>
                    <a:cubicBezTo>
                      <a:pt x="138" y="72"/>
                      <a:pt x="124" y="78"/>
                      <a:pt x="111" y="74"/>
                    </a:cubicBezTo>
                    <a:cubicBezTo>
                      <a:pt x="111" y="54"/>
                      <a:pt x="111" y="54"/>
                      <a:pt x="111" y="54"/>
                    </a:cubicBezTo>
                    <a:cubicBezTo>
                      <a:pt x="110" y="53"/>
                      <a:pt x="109" y="53"/>
                      <a:pt x="108" y="52"/>
                    </a:cubicBezTo>
                    <a:cubicBezTo>
                      <a:pt x="97" y="47"/>
                      <a:pt x="89" y="42"/>
                      <a:pt x="75" y="42"/>
                    </a:cubicBezTo>
                    <a:cubicBezTo>
                      <a:pt x="73" y="42"/>
                      <a:pt x="72" y="42"/>
                      <a:pt x="70" y="42"/>
                    </a:cubicBezTo>
                    <a:cubicBezTo>
                      <a:pt x="70" y="63"/>
                      <a:pt x="70" y="63"/>
                      <a:pt x="70" y="63"/>
                    </a:cubicBezTo>
                    <a:cubicBezTo>
                      <a:pt x="71" y="63"/>
                      <a:pt x="72" y="63"/>
                      <a:pt x="72" y="63"/>
                    </a:cubicBezTo>
                    <a:cubicBezTo>
                      <a:pt x="86" y="63"/>
                      <a:pt x="97" y="67"/>
                      <a:pt x="108" y="73"/>
                    </a:cubicBezTo>
                    <a:cubicBezTo>
                      <a:pt x="109" y="73"/>
                      <a:pt x="110" y="74"/>
                      <a:pt x="111" y="74"/>
                    </a:cubicBezTo>
                    <a:cubicBezTo>
                      <a:pt x="111" y="91"/>
                      <a:pt x="111" y="91"/>
                      <a:pt x="111" y="91"/>
                    </a:cubicBezTo>
                    <a:cubicBezTo>
                      <a:pt x="114" y="92"/>
                      <a:pt x="117" y="93"/>
                      <a:pt x="120" y="93"/>
                    </a:cubicBezTo>
                    <a:cubicBezTo>
                      <a:pt x="130" y="93"/>
                      <a:pt x="141" y="87"/>
                      <a:pt x="147" y="84"/>
                    </a:cubicBezTo>
                    <a:lnTo>
                      <a:pt x="147" y="68"/>
                    </a:lnTo>
                    <a:close/>
                    <a:moveTo>
                      <a:pt x="147" y="28"/>
                    </a:moveTo>
                    <a:cubicBezTo>
                      <a:pt x="139" y="32"/>
                      <a:pt x="129" y="36"/>
                      <a:pt x="119" y="36"/>
                    </a:cubicBezTo>
                    <a:cubicBezTo>
                      <a:pt x="116" y="36"/>
                      <a:pt x="114" y="36"/>
                      <a:pt x="111" y="36"/>
                    </a:cubicBezTo>
                    <a:cubicBezTo>
                      <a:pt x="111" y="54"/>
                      <a:pt x="111" y="54"/>
                      <a:pt x="111" y="54"/>
                    </a:cubicBezTo>
                    <a:cubicBezTo>
                      <a:pt x="124" y="57"/>
                      <a:pt x="138" y="50"/>
                      <a:pt x="147" y="45"/>
                    </a:cubicBezTo>
                    <a:lnTo>
                      <a:pt x="147" y="28"/>
                    </a:lnTo>
                    <a:close/>
                  </a:path>
                </a:pathLst>
              </a:custGeom>
              <a:solidFill>
                <a:srgbClr val="23B9D6"/>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3581" name="Group 13"/>
            <p:cNvGrpSpPr/>
            <p:nvPr/>
          </p:nvGrpSpPr>
          <p:grpSpPr bwMode="auto">
            <a:xfrm>
              <a:off x="5514975" y="4062413"/>
              <a:ext cx="1050925" cy="895350"/>
              <a:chOff x="4323363" y="2970968"/>
              <a:chExt cx="823252" cy="710758"/>
            </a:xfrm>
          </p:grpSpPr>
          <p:grpSp>
            <p:nvGrpSpPr>
              <p:cNvPr id="23600" name="Group 223"/>
              <p:cNvGrpSpPr/>
              <p:nvPr/>
            </p:nvGrpSpPr>
            <p:grpSpPr bwMode="auto">
              <a:xfrm>
                <a:off x="4323363" y="2970968"/>
                <a:ext cx="823252" cy="710758"/>
                <a:chOff x="3755667" y="1931353"/>
                <a:chExt cx="680374" cy="587404"/>
              </a:xfrm>
            </p:grpSpPr>
            <p:sp>
              <p:nvSpPr>
                <p:cNvPr id="67" name="Freeform 46"/>
                <p:cNvSpPr/>
                <p:nvPr/>
              </p:nvSpPr>
              <p:spPr bwMode="auto">
                <a:xfrm>
                  <a:off x="3755612" y="1931875"/>
                  <a:ext cx="680229" cy="586310"/>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68" name="Freeform 46"/>
                <p:cNvSpPr/>
                <p:nvPr/>
              </p:nvSpPr>
              <p:spPr bwMode="auto">
                <a:xfrm>
                  <a:off x="3839806" y="2004994"/>
                  <a:ext cx="511842" cy="440071"/>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66" name="Freeform 7"/>
              <p:cNvSpPr>
                <a:spLocks noEditPoints="1"/>
              </p:cNvSpPr>
              <p:nvPr/>
            </p:nvSpPr>
            <p:spPr bwMode="auto">
              <a:xfrm>
                <a:off x="4578790" y="3138718"/>
                <a:ext cx="328261" cy="326045"/>
              </a:xfrm>
              <a:custGeom>
                <a:avLst/>
                <a:gdLst>
                  <a:gd name="T0" fmla="*/ 124 w 141"/>
                  <a:gd name="T1" fmla="*/ 140 h 140"/>
                  <a:gd name="T2" fmla="*/ 18 w 141"/>
                  <a:gd name="T3" fmla="*/ 140 h 140"/>
                  <a:gd name="T4" fmla="*/ 7 w 141"/>
                  <a:gd name="T5" fmla="*/ 121 h 140"/>
                  <a:gd name="T6" fmla="*/ 53 w 141"/>
                  <a:gd name="T7" fmla="*/ 48 h 140"/>
                  <a:gd name="T8" fmla="*/ 53 w 141"/>
                  <a:gd name="T9" fmla="*/ 11 h 140"/>
                  <a:gd name="T10" fmla="*/ 48 w 141"/>
                  <a:gd name="T11" fmla="*/ 11 h 140"/>
                  <a:gd name="T12" fmla="*/ 42 w 141"/>
                  <a:gd name="T13" fmla="*/ 6 h 140"/>
                  <a:gd name="T14" fmla="*/ 48 w 141"/>
                  <a:gd name="T15" fmla="*/ 0 h 140"/>
                  <a:gd name="T16" fmla="*/ 94 w 141"/>
                  <a:gd name="T17" fmla="*/ 0 h 140"/>
                  <a:gd name="T18" fmla="*/ 100 w 141"/>
                  <a:gd name="T19" fmla="*/ 6 h 140"/>
                  <a:gd name="T20" fmla="*/ 94 w 141"/>
                  <a:gd name="T21" fmla="*/ 11 h 140"/>
                  <a:gd name="T22" fmla="*/ 89 w 141"/>
                  <a:gd name="T23" fmla="*/ 11 h 140"/>
                  <a:gd name="T24" fmla="*/ 89 w 141"/>
                  <a:gd name="T25" fmla="*/ 48 h 140"/>
                  <a:gd name="T26" fmla="*/ 135 w 141"/>
                  <a:gd name="T27" fmla="*/ 121 h 140"/>
                  <a:gd name="T28" fmla="*/ 124 w 141"/>
                  <a:gd name="T29" fmla="*/ 140 h 140"/>
                  <a:gd name="T30" fmla="*/ 38 w 141"/>
                  <a:gd name="T31" fmla="*/ 93 h 140"/>
                  <a:gd name="T32" fmla="*/ 104 w 141"/>
                  <a:gd name="T33" fmla="*/ 93 h 140"/>
                  <a:gd name="T34" fmla="*/ 79 w 141"/>
                  <a:gd name="T35" fmla="*/ 54 h 140"/>
                  <a:gd name="T36" fmla="*/ 77 w 141"/>
                  <a:gd name="T37" fmla="*/ 51 h 140"/>
                  <a:gd name="T38" fmla="*/ 77 w 141"/>
                  <a:gd name="T39" fmla="*/ 48 h 140"/>
                  <a:gd name="T40" fmla="*/ 77 w 141"/>
                  <a:gd name="T41" fmla="*/ 11 h 140"/>
                  <a:gd name="T42" fmla="*/ 65 w 141"/>
                  <a:gd name="T43" fmla="*/ 11 h 140"/>
                  <a:gd name="T44" fmla="*/ 65 w 141"/>
                  <a:gd name="T45" fmla="*/ 48 h 140"/>
                  <a:gd name="T46" fmla="*/ 65 w 141"/>
                  <a:gd name="T47" fmla="*/ 51 h 140"/>
                  <a:gd name="T48" fmla="*/ 63 w 141"/>
                  <a:gd name="T49" fmla="*/ 54 h 140"/>
                  <a:gd name="T50" fmla="*/ 38 w 141"/>
                  <a:gd name="T51" fmla="*/ 9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140">
                    <a:moveTo>
                      <a:pt x="124" y="140"/>
                    </a:moveTo>
                    <a:cubicBezTo>
                      <a:pt x="18" y="140"/>
                      <a:pt x="18" y="140"/>
                      <a:pt x="18" y="140"/>
                    </a:cubicBezTo>
                    <a:cubicBezTo>
                      <a:pt x="5" y="140"/>
                      <a:pt x="0" y="131"/>
                      <a:pt x="7" y="121"/>
                    </a:cubicBezTo>
                    <a:cubicBezTo>
                      <a:pt x="53" y="48"/>
                      <a:pt x="53" y="48"/>
                      <a:pt x="53" y="48"/>
                    </a:cubicBezTo>
                    <a:cubicBezTo>
                      <a:pt x="53" y="11"/>
                      <a:pt x="53" y="11"/>
                      <a:pt x="53" y="11"/>
                    </a:cubicBezTo>
                    <a:cubicBezTo>
                      <a:pt x="48" y="11"/>
                      <a:pt x="48" y="11"/>
                      <a:pt x="48" y="11"/>
                    </a:cubicBezTo>
                    <a:cubicBezTo>
                      <a:pt x="44" y="11"/>
                      <a:pt x="42" y="9"/>
                      <a:pt x="42" y="6"/>
                    </a:cubicBezTo>
                    <a:cubicBezTo>
                      <a:pt x="42" y="2"/>
                      <a:pt x="44" y="0"/>
                      <a:pt x="48" y="0"/>
                    </a:cubicBezTo>
                    <a:cubicBezTo>
                      <a:pt x="94" y="0"/>
                      <a:pt x="94" y="0"/>
                      <a:pt x="94" y="0"/>
                    </a:cubicBezTo>
                    <a:cubicBezTo>
                      <a:pt x="98" y="0"/>
                      <a:pt x="100" y="2"/>
                      <a:pt x="100" y="6"/>
                    </a:cubicBezTo>
                    <a:cubicBezTo>
                      <a:pt x="100" y="9"/>
                      <a:pt x="98" y="11"/>
                      <a:pt x="94" y="11"/>
                    </a:cubicBezTo>
                    <a:cubicBezTo>
                      <a:pt x="89" y="11"/>
                      <a:pt x="89" y="11"/>
                      <a:pt x="89" y="11"/>
                    </a:cubicBezTo>
                    <a:cubicBezTo>
                      <a:pt x="89" y="48"/>
                      <a:pt x="89" y="48"/>
                      <a:pt x="89" y="48"/>
                    </a:cubicBezTo>
                    <a:cubicBezTo>
                      <a:pt x="135" y="121"/>
                      <a:pt x="135" y="121"/>
                      <a:pt x="135" y="121"/>
                    </a:cubicBezTo>
                    <a:cubicBezTo>
                      <a:pt x="141" y="131"/>
                      <a:pt x="137" y="140"/>
                      <a:pt x="124" y="140"/>
                    </a:cubicBezTo>
                    <a:close/>
                    <a:moveTo>
                      <a:pt x="38" y="93"/>
                    </a:moveTo>
                    <a:cubicBezTo>
                      <a:pt x="104" y="93"/>
                      <a:pt x="104" y="93"/>
                      <a:pt x="104" y="93"/>
                    </a:cubicBezTo>
                    <a:cubicBezTo>
                      <a:pt x="79" y="54"/>
                      <a:pt x="79" y="54"/>
                      <a:pt x="79" y="54"/>
                    </a:cubicBezTo>
                    <a:cubicBezTo>
                      <a:pt x="77" y="51"/>
                      <a:pt x="77" y="51"/>
                      <a:pt x="77" y="51"/>
                    </a:cubicBezTo>
                    <a:cubicBezTo>
                      <a:pt x="77" y="48"/>
                      <a:pt x="77" y="48"/>
                      <a:pt x="77" y="48"/>
                    </a:cubicBezTo>
                    <a:cubicBezTo>
                      <a:pt x="77" y="11"/>
                      <a:pt x="77" y="11"/>
                      <a:pt x="77" y="11"/>
                    </a:cubicBezTo>
                    <a:cubicBezTo>
                      <a:pt x="65" y="11"/>
                      <a:pt x="65" y="11"/>
                      <a:pt x="65" y="11"/>
                    </a:cubicBezTo>
                    <a:cubicBezTo>
                      <a:pt x="65" y="48"/>
                      <a:pt x="65" y="48"/>
                      <a:pt x="65" y="48"/>
                    </a:cubicBezTo>
                    <a:cubicBezTo>
                      <a:pt x="65" y="51"/>
                      <a:pt x="65" y="51"/>
                      <a:pt x="65" y="51"/>
                    </a:cubicBezTo>
                    <a:cubicBezTo>
                      <a:pt x="63" y="54"/>
                      <a:pt x="63" y="54"/>
                      <a:pt x="63" y="54"/>
                    </a:cubicBezTo>
                    <a:lnTo>
                      <a:pt x="38" y="93"/>
                    </a:lnTo>
                    <a:close/>
                  </a:path>
                </a:pathLst>
              </a:custGeom>
              <a:solidFill>
                <a:srgbClr val="FFFFFF"/>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3582" name="Group 7"/>
            <p:cNvGrpSpPr/>
            <p:nvPr/>
          </p:nvGrpSpPr>
          <p:grpSpPr bwMode="auto">
            <a:xfrm>
              <a:off x="6332538" y="3598863"/>
              <a:ext cx="1050925" cy="895350"/>
              <a:chOff x="4964418" y="2602479"/>
              <a:chExt cx="823252" cy="710758"/>
            </a:xfrm>
          </p:grpSpPr>
          <p:grpSp>
            <p:nvGrpSpPr>
              <p:cNvPr id="23596" name="Group 220"/>
              <p:cNvGrpSpPr/>
              <p:nvPr/>
            </p:nvGrpSpPr>
            <p:grpSpPr bwMode="auto">
              <a:xfrm>
                <a:off x="4964418" y="2602479"/>
                <a:ext cx="823252" cy="710758"/>
                <a:chOff x="3755667" y="1931353"/>
                <a:chExt cx="680374" cy="587404"/>
              </a:xfrm>
            </p:grpSpPr>
            <p:sp>
              <p:nvSpPr>
                <p:cNvPr id="72" name="Freeform 46"/>
                <p:cNvSpPr/>
                <p:nvPr/>
              </p:nvSpPr>
              <p:spPr bwMode="auto">
                <a:xfrm>
                  <a:off x="3755534" y="1931328"/>
                  <a:ext cx="680229" cy="587663"/>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3" name="Freeform 46"/>
                <p:cNvSpPr/>
                <p:nvPr/>
              </p:nvSpPr>
              <p:spPr bwMode="auto">
                <a:xfrm>
                  <a:off x="3839728" y="2004448"/>
                  <a:ext cx="511842" cy="4414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71" name="Freeform 8"/>
              <p:cNvSpPr>
                <a:spLocks noEditPoints="1"/>
              </p:cNvSpPr>
              <p:nvPr/>
            </p:nvSpPr>
            <p:spPr bwMode="auto">
              <a:xfrm>
                <a:off x="5208431" y="2817081"/>
                <a:ext cx="321792" cy="265423"/>
              </a:xfrm>
              <a:custGeom>
                <a:avLst/>
                <a:gdLst>
                  <a:gd name="T0" fmla="*/ 141 w 141"/>
                  <a:gd name="T1" fmla="*/ 103 h 117"/>
                  <a:gd name="T2" fmla="*/ 126 w 141"/>
                  <a:gd name="T3" fmla="*/ 117 h 117"/>
                  <a:gd name="T4" fmla="*/ 15 w 141"/>
                  <a:gd name="T5" fmla="*/ 117 h 117"/>
                  <a:gd name="T6" fmla="*/ 0 w 141"/>
                  <a:gd name="T7" fmla="*/ 103 h 117"/>
                  <a:gd name="T8" fmla="*/ 0 w 141"/>
                  <a:gd name="T9" fmla="*/ 73 h 117"/>
                  <a:gd name="T10" fmla="*/ 2 w 141"/>
                  <a:gd name="T11" fmla="*/ 66 h 117"/>
                  <a:gd name="T12" fmla="*/ 20 w 141"/>
                  <a:gd name="T13" fmla="*/ 11 h 117"/>
                  <a:gd name="T14" fmla="*/ 35 w 141"/>
                  <a:gd name="T15" fmla="*/ 0 h 117"/>
                  <a:gd name="T16" fmla="*/ 106 w 141"/>
                  <a:gd name="T17" fmla="*/ 0 h 117"/>
                  <a:gd name="T18" fmla="*/ 121 w 141"/>
                  <a:gd name="T19" fmla="*/ 11 h 117"/>
                  <a:gd name="T20" fmla="*/ 140 w 141"/>
                  <a:gd name="T21" fmla="*/ 66 h 117"/>
                  <a:gd name="T22" fmla="*/ 141 w 141"/>
                  <a:gd name="T23" fmla="*/ 73 h 117"/>
                  <a:gd name="T24" fmla="*/ 141 w 141"/>
                  <a:gd name="T25" fmla="*/ 103 h 117"/>
                  <a:gd name="T26" fmla="*/ 129 w 141"/>
                  <a:gd name="T27" fmla="*/ 73 h 117"/>
                  <a:gd name="T28" fmla="*/ 126 w 141"/>
                  <a:gd name="T29" fmla="*/ 70 h 117"/>
                  <a:gd name="T30" fmla="*/ 15 w 141"/>
                  <a:gd name="T31" fmla="*/ 70 h 117"/>
                  <a:gd name="T32" fmla="*/ 12 w 141"/>
                  <a:gd name="T33" fmla="*/ 73 h 117"/>
                  <a:gd name="T34" fmla="*/ 12 w 141"/>
                  <a:gd name="T35" fmla="*/ 103 h 117"/>
                  <a:gd name="T36" fmla="*/ 15 w 141"/>
                  <a:gd name="T37" fmla="*/ 105 h 117"/>
                  <a:gd name="T38" fmla="*/ 126 w 141"/>
                  <a:gd name="T39" fmla="*/ 105 h 117"/>
                  <a:gd name="T40" fmla="*/ 129 w 141"/>
                  <a:gd name="T41" fmla="*/ 103 h 117"/>
                  <a:gd name="T42" fmla="*/ 129 w 141"/>
                  <a:gd name="T43" fmla="*/ 73 h 117"/>
                  <a:gd name="T44" fmla="*/ 125 w 141"/>
                  <a:gd name="T45" fmla="*/ 59 h 117"/>
                  <a:gd name="T46" fmla="*/ 110 w 141"/>
                  <a:gd name="T47" fmla="*/ 14 h 117"/>
                  <a:gd name="T48" fmla="*/ 106 w 141"/>
                  <a:gd name="T49" fmla="*/ 12 h 117"/>
                  <a:gd name="T50" fmla="*/ 35 w 141"/>
                  <a:gd name="T51" fmla="*/ 12 h 117"/>
                  <a:gd name="T52" fmla="*/ 31 w 141"/>
                  <a:gd name="T53" fmla="*/ 14 h 117"/>
                  <a:gd name="T54" fmla="*/ 17 w 141"/>
                  <a:gd name="T55" fmla="*/ 59 h 117"/>
                  <a:gd name="T56" fmla="*/ 125 w 141"/>
                  <a:gd name="T57" fmla="*/ 59 h 117"/>
                  <a:gd name="T58" fmla="*/ 88 w 141"/>
                  <a:gd name="T59" fmla="*/ 95 h 117"/>
                  <a:gd name="T60" fmla="*/ 81 w 141"/>
                  <a:gd name="T61" fmla="*/ 88 h 117"/>
                  <a:gd name="T62" fmla="*/ 88 w 141"/>
                  <a:gd name="T63" fmla="*/ 81 h 117"/>
                  <a:gd name="T64" fmla="*/ 96 w 141"/>
                  <a:gd name="T65" fmla="*/ 88 h 117"/>
                  <a:gd name="T66" fmla="*/ 88 w 141"/>
                  <a:gd name="T67" fmla="*/ 95 h 117"/>
                  <a:gd name="T68" fmla="*/ 112 w 141"/>
                  <a:gd name="T69" fmla="*/ 95 h 117"/>
                  <a:gd name="T70" fmla="*/ 104 w 141"/>
                  <a:gd name="T71" fmla="*/ 88 h 117"/>
                  <a:gd name="T72" fmla="*/ 112 w 141"/>
                  <a:gd name="T73" fmla="*/ 81 h 117"/>
                  <a:gd name="T74" fmla="*/ 119 w 141"/>
                  <a:gd name="T75" fmla="*/ 88 h 117"/>
                  <a:gd name="T76" fmla="*/ 112 w 141"/>
                  <a:gd name="T77" fmla="*/ 9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17">
                    <a:moveTo>
                      <a:pt x="141" y="103"/>
                    </a:moveTo>
                    <a:cubicBezTo>
                      <a:pt x="141" y="111"/>
                      <a:pt x="134" y="117"/>
                      <a:pt x="126" y="117"/>
                    </a:cubicBezTo>
                    <a:cubicBezTo>
                      <a:pt x="15" y="117"/>
                      <a:pt x="15" y="117"/>
                      <a:pt x="15" y="117"/>
                    </a:cubicBezTo>
                    <a:cubicBezTo>
                      <a:pt x="7" y="117"/>
                      <a:pt x="0" y="111"/>
                      <a:pt x="0" y="103"/>
                    </a:cubicBezTo>
                    <a:cubicBezTo>
                      <a:pt x="0" y="73"/>
                      <a:pt x="0" y="73"/>
                      <a:pt x="0" y="73"/>
                    </a:cubicBezTo>
                    <a:cubicBezTo>
                      <a:pt x="0" y="71"/>
                      <a:pt x="1" y="69"/>
                      <a:pt x="2" y="66"/>
                    </a:cubicBezTo>
                    <a:cubicBezTo>
                      <a:pt x="20" y="11"/>
                      <a:pt x="20" y="11"/>
                      <a:pt x="20" y="11"/>
                    </a:cubicBezTo>
                    <a:cubicBezTo>
                      <a:pt x="22" y="4"/>
                      <a:pt x="28" y="0"/>
                      <a:pt x="35" y="0"/>
                    </a:cubicBezTo>
                    <a:cubicBezTo>
                      <a:pt x="106" y="0"/>
                      <a:pt x="106" y="0"/>
                      <a:pt x="106" y="0"/>
                    </a:cubicBezTo>
                    <a:cubicBezTo>
                      <a:pt x="113" y="0"/>
                      <a:pt x="119" y="4"/>
                      <a:pt x="121" y="11"/>
                    </a:cubicBezTo>
                    <a:cubicBezTo>
                      <a:pt x="140" y="66"/>
                      <a:pt x="140" y="66"/>
                      <a:pt x="140" y="66"/>
                    </a:cubicBezTo>
                    <a:cubicBezTo>
                      <a:pt x="140" y="69"/>
                      <a:pt x="141" y="71"/>
                      <a:pt x="141" y="73"/>
                    </a:cubicBezTo>
                    <a:lnTo>
                      <a:pt x="141" y="103"/>
                    </a:lnTo>
                    <a:close/>
                    <a:moveTo>
                      <a:pt x="129" y="73"/>
                    </a:moveTo>
                    <a:cubicBezTo>
                      <a:pt x="129" y="72"/>
                      <a:pt x="128" y="70"/>
                      <a:pt x="126" y="70"/>
                    </a:cubicBezTo>
                    <a:cubicBezTo>
                      <a:pt x="15" y="70"/>
                      <a:pt x="15" y="70"/>
                      <a:pt x="15" y="70"/>
                    </a:cubicBezTo>
                    <a:cubicBezTo>
                      <a:pt x="13" y="70"/>
                      <a:pt x="12" y="72"/>
                      <a:pt x="12" y="73"/>
                    </a:cubicBezTo>
                    <a:cubicBezTo>
                      <a:pt x="12" y="103"/>
                      <a:pt x="12" y="103"/>
                      <a:pt x="12" y="103"/>
                    </a:cubicBezTo>
                    <a:cubicBezTo>
                      <a:pt x="12" y="104"/>
                      <a:pt x="13" y="105"/>
                      <a:pt x="15" y="105"/>
                    </a:cubicBezTo>
                    <a:cubicBezTo>
                      <a:pt x="126" y="105"/>
                      <a:pt x="126" y="105"/>
                      <a:pt x="126" y="105"/>
                    </a:cubicBezTo>
                    <a:cubicBezTo>
                      <a:pt x="128" y="105"/>
                      <a:pt x="129" y="104"/>
                      <a:pt x="129" y="103"/>
                    </a:cubicBezTo>
                    <a:lnTo>
                      <a:pt x="129" y="73"/>
                    </a:lnTo>
                    <a:close/>
                    <a:moveTo>
                      <a:pt x="125" y="59"/>
                    </a:moveTo>
                    <a:cubicBezTo>
                      <a:pt x="110" y="14"/>
                      <a:pt x="110" y="14"/>
                      <a:pt x="110" y="14"/>
                    </a:cubicBezTo>
                    <a:cubicBezTo>
                      <a:pt x="110" y="13"/>
                      <a:pt x="108" y="12"/>
                      <a:pt x="106" y="12"/>
                    </a:cubicBezTo>
                    <a:cubicBezTo>
                      <a:pt x="35" y="12"/>
                      <a:pt x="35" y="12"/>
                      <a:pt x="35" y="12"/>
                    </a:cubicBezTo>
                    <a:cubicBezTo>
                      <a:pt x="33" y="12"/>
                      <a:pt x="32" y="13"/>
                      <a:pt x="31" y="14"/>
                    </a:cubicBezTo>
                    <a:cubicBezTo>
                      <a:pt x="17" y="59"/>
                      <a:pt x="17" y="59"/>
                      <a:pt x="17" y="59"/>
                    </a:cubicBezTo>
                    <a:lnTo>
                      <a:pt x="125" y="59"/>
                    </a:lnTo>
                    <a:close/>
                    <a:moveTo>
                      <a:pt x="88" y="95"/>
                    </a:moveTo>
                    <a:cubicBezTo>
                      <a:pt x="84" y="95"/>
                      <a:pt x="81" y="92"/>
                      <a:pt x="81" y="88"/>
                    </a:cubicBezTo>
                    <a:cubicBezTo>
                      <a:pt x="81" y="84"/>
                      <a:pt x="84" y="81"/>
                      <a:pt x="88" y="81"/>
                    </a:cubicBezTo>
                    <a:cubicBezTo>
                      <a:pt x="92" y="81"/>
                      <a:pt x="96" y="84"/>
                      <a:pt x="96" y="88"/>
                    </a:cubicBezTo>
                    <a:cubicBezTo>
                      <a:pt x="96" y="92"/>
                      <a:pt x="92" y="95"/>
                      <a:pt x="88" y="95"/>
                    </a:cubicBezTo>
                    <a:close/>
                    <a:moveTo>
                      <a:pt x="112" y="95"/>
                    </a:moveTo>
                    <a:cubicBezTo>
                      <a:pt x="108" y="95"/>
                      <a:pt x="104" y="92"/>
                      <a:pt x="104" y="88"/>
                    </a:cubicBezTo>
                    <a:cubicBezTo>
                      <a:pt x="104" y="84"/>
                      <a:pt x="108" y="81"/>
                      <a:pt x="112" y="81"/>
                    </a:cubicBezTo>
                    <a:cubicBezTo>
                      <a:pt x="116" y="81"/>
                      <a:pt x="119" y="84"/>
                      <a:pt x="119" y="88"/>
                    </a:cubicBezTo>
                    <a:cubicBezTo>
                      <a:pt x="119" y="92"/>
                      <a:pt x="116" y="95"/>
                      <a:pt x="112" y="95"/>
                    </a:cubicBezTo>
                    <a:close/>
                  </a:path>
                </a:pathLst>
              </a:custGeom>
              <a:solidFill>
                <a:srgbClr val="23B9D6"/>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3583" name="Group 4"/>
            <p:cNvGrpSpPr/>
            <p:nvPr/>
          </p:nvGrpSpPr>
          <p:grpSpPr bwMode="auto">
            <a:xfrm>
              <a:off x="6054725" y="2209800"/>
              <a:ext cx="1049338" cy="895350"/>
              <a:chOff x="4745821" y="1499943"/>
              <a:chExt cx="823252" cy="710758"/>
            </a:xfrm>
          </p:grpSpPr>
          <p:grpSp>
            <p:nvGrpSpPr>
              <p:cNvPr id="23592" name="Group 217"/>
              <p:cNvGrpSpPr/>
              <p:nvPr/>
            </p:nvGrpSpPr>
            <p:grpSpPr bwMode="auto">
              <a:xfrm>
                <a:off x="4745821" y="1499943"/>
                <a:ext cx="823252" cy="710758"/>
                <a:chOff x="3755667" y="1931353"/>
                <a:chExt cx="680374" cy="587404"/>
              </a:xfrm>
            </p:grpSpPr>
            <p:sp>
              <p:nvSpPr>
                <p:cNvPr id="77" name="Freeform 46"/>
                <p:cNvSpPr/>
                <p:nvPr/>
              </p:nvSpPr>
              <p:spPr bwMode="auto">
                <a:xfrm>
                  <a:off x="3756314" y="1931353"/>
                  <a:ext cx="679920" cy="587663"/>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78" name="Freeform 46"/>
                <p:cNvSpPr/>
                <p:nvPr/>
              </p:nvSpPr>
              <p:spPr bwMode="auto">
                <a:xfrm>
                  <a:off x="3840635" y="2004472"/>
                  <a:ext cx="511278" cy="4414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76" name="Freeform 9"/>
              <p:cNvSpPr>
                <a:spLocks noEditPoints="1"/>
              </p:cNvSpPr>
              <p:nvPr/>
            </p:nvSpPr>
            <p:spPr bwMode="auto">
              <a:xfrm>
                <a:off x="4983049" y="1748982"/>
                <a:ext cx="366005" cy="245762"/>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rgbClr val="FFFFFF"/>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3584" name="Group 14"/>
            <p:cNvGrpSpPr/>
            <p:nvPr/>
          </p:nvGrpSpPr>
          <p:grpSpPr bwMode="auto">
            <a:xfrm>
              <a:off x="4972050" y="4979988"/>
              <a:ext cx="1050925" cy="895350"/>
              <a:chOff x="3897771" y="3699175"/>
              <a:chExt cx="823252" cy="710758"/>
            </a:xfrm>
          </p:grpSpPr>
          <p:grpSp>
            <p:nvGrpSpPr>
              <p:cNvPr id="23588" name="Group 226"/>
              <p:cNvGrpSpPr/>
              <p:nvPr/>
            </p:nvGrpSpPr>
            <p:grpSpPr bwMode="auto">
              <a:xfrm>
                <a:off x="3897771" y="3699175"/>
                <a:ext cx="823252" cy="710758"/>
                <a:chOff x="3755667" y="1931353"/>
                <a:chExt cx="680374" cy="587404"/>
              </a:xfrm>
            </p:grpSpPr>
            <p:sp>
              <p:nvSpPr>
                <p:cNvPr id="82" name="Freeform 46"/>
                <p:cNvSpPr/>
                <p:nvPr/>
              </p:nvSpPr>
              <p:spPr bwMode="auto">
                <a:xfrm>
                  <a:off x="3755631" y="1931094"/>
                  <a:ext cx="680228" cy="587663"/>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3" name="Freeform 46"/>
                <p:cNvSpPr/>
                <p:nvPr/>
              </p:nvSpPr>
              <p:spPr bwMode="auto">
                <a:xfrm>
                  <a:off x="3839824" y="2004213"/>
                  <a:ext cx="511843" cy="4414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FFFFFF"/>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81" name="Freeform 10"/>
              <p:cNvSpPr>
                <a:spLocks noEditPoints="1"/>
              </p:cNvSpPr>
              <p:nvPr/>
            </p:nvSpPr>
            <p:spPr bwMode="auto">
              <a:xfrm>
                <a:off x="4161305" y="3911855"/>
                <a:ext cx="308856" cy="285084"/>
              </a:xfrm>
              <a:custGeom>
                <a:avLst/>
                <a:gdLst>
                  <a:gd name="T0" fmla="*/ 152 w 152"/>
                  <a:gd name="T1" fmla="*/ 114 h 140"/>
                  <a:gd name="T2" fmla="*/ 149 w 152"/>
                  <a:gd name="T3" fmla="*/ 117 h 140"/>
                  <a:gd name="T4" fmla="*/ 129 w 152"/>
                  <a:gd name="T5" fmla="*/ 117 h 140"/>
                  <a:gd name="T6" fmla="*/ 129 w 152"/>
                  <a:gd name="T7" fmla="*/ 131 h 140"/>
                  <a:gd name="T8" fmla="*/ 120 w 152"/>
                  <a:gd name="T9" fmla="*/ 140 h 140"/>
                  <a:gd name="T10" fmla="*/ 32 w 152"/>
                  <a:gd name="T11" fmla="*/ 140 h 140"/>
                  <a:gd name="T12" fmla="*/ 23 w 152"/>
                  <a:gd name="T13" fmla="*/ 131 h 140"/>
                  <a:gd name="T14" fmla="*/ 23 w 152"/>
                  <a:gd name="T15" fmla="*/ 117 h 140"/>
                  <a:gd name="T16" fmla="*/ 3 w 152"/>
                  <a:gd name="T17" fmla="*/ 117 h 140"/>
                  <a:gd name="T18" fmla="*/ 0 w 152"/>
                  <a:gd name="T19" fmla="*/ 114 h 140"/>
                  <a:gd name="T20" fmla="*/ 0 w 152"/>
                  <a:gd name="T21" fmla="*/ 76 h 140"/>
                  <a:gd name="T22" fmla="*/ 17 w 152"/>
                  <a:gd name="T23" fmla="*/ 58 h 140"/>
                  <a:gd name="T24" fmla="*/ 23 w 152"/>
                  <a:gd name="T25" fmla="*/ 58 h 140"/>
                  <a:gd name="T26" fmla="*/ 23 w 152"/>
                  <a:gd name="T27" fmla="*/ 8 h 140"/>
                  <a:gd name="T28" fmla="*/ 32 w 152"/>
                  <a:gd name="T29" fmla="*/ 0 h 140"/>
                  <a:gd name="T30" fmla="*/ 94 w 152"/>
                  <a:gd name="T31" fmla="*/ 0 h 140"/>
                  <a:gd name="T32" fmla="*/ 109 w 152"/>
                  <a:gd name="T33" fmla="*/ 6 h 140"/>
                  <a:gd name="T34" fmla="*/ 123 w 152"/>
                  <a:gd name="T35" fmla="*/ 20 h 140"/>
                  <a:gd name="T36" fmla="*/ 129 w 152"/>
                  <a:gd name="T37" fmla="*/ 35 h 140"/>
                  <a:gd name="T38" fmla="*/ 129 w 152"/>
                  <a:gd name="T39" fmla="*/ 58 h 140"/>
                  <a:gd name="T40" fmla="*/ 135 w 152"/>
                  <a:gd name="T41" fmla="*/ 58 h 140"/>
                  <a:gd name="T42" fmla="*/ 152 w 152"/>
                  <a:gd name="T43" fmla="*/ 76 h 140"/>
                  <a:gd name="T44" fmla="*/ 152 w 152"/>
                  <a:gd name="T45" fmla="*/ 114 h 140"/>
                  <a:gd name="T46" fmla="*/ 117 w 152"/>
                  <a:gd name="T47" fmla="*/ 70 h 140"/>
                  <a:gd name="T48" fmla="*/ 117 w 152"/>
                  <a:gd name="T49" fmla="*/ 35 h 140"/>
                  <a:gd name="T50" fmla="*/ 102 w 152"/>
                  <a:gd name="T51" fmla="*/ 35 h 140"/>
                  <a:gd name="T52" fmla="*/ 94 w 152"/>
                  <a:gd name="T53" fmla="*/ 26 h 140"/>
                  <a:gd name="T54" fmla="*/ 94 w 152"/>
                  <a:gd name="T55" fmla="*/ 11 h 140"/>
                  <a:gd name="T56" fmla="*/ 35 w 152"/>
                  <a:gd name="T57" fmla="*/ 11 h 140"/>
                  <a:gd name="T58" fmla="*/ 35 w 152"/>
                  <a:gd name="T59" fmla="*/ 70 h 140"/>
                  <a:gd name="T60" fmla="*/ 117 w 152"/>
                  <a:gd name="T61" fmla="*/ 70 h 140"/>
                  <a:gd name="T62" fmla="*/ 117 w 152"/>
                  <a:gd name="T63" fmla="*/ 129 h 140"/>
                  <a:gd name="T64" fmla="*/ 117 w 152"/>
                  <a:gd name="T65" fmla="*/ 105 h 140"/>
                  <a:gd name="T66" fmla="*/ 35 w 152"/>
                  <a:gd name="T67" fmla="*/ 105 h 140"/>
                  <a:gd name="T68" fmla="*/ 35 w 152"/>
                  <a:gd name="T69" fmla="*/ 129 h 140"/>
                  <a:gd name="T70" fmla="*/ 117 w 152"/>
                  <a:gd name="T71" fmla="*/ 129 h 140"/>
                  <a:gd name="T72" fmla="*/ 135 w 152"/>
                  <a:gd name="T73" fmla="*/ 70 h 140"/>
                  <a:gd name="T74" fmla="*/ 129 w 152"/>
                  <a:gd name="T75" fmla="*/ 76 h 140"/>
                  <a:gd name="T76" fmla="*/ 135 w 152"/>
                  <a:gd name="T77" fmla="*/ 82 h 140"/>
                  <a:gd name="T78" fmla="*/ 140 w 152"/>
                  <a:gd name="T79" fmla="*/ 76 h 140"/>
                  <a:gd name="T80" fmla="*/ 135 w 152"/>
                  <a:gd name="T81"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140">
                    <a:moveTo>
                      <a:pt x="152" y="114"/>
                    </a:moveTo>
                    <a:cubicBezTo>
                      <a:pt x="152" y="115"/>
                      <a:pt x="151" y="117"/>
                      <a:pt x="149" y="117"/>
                    </a:cubicBezTo>
                    <a:cubicBezTo>
                      <a:pt x="129" y="117"/>
                      <a:pt x="129" y="117"/>
                      <a:pt x="129" y="117"/>
                    </a:cubicBezTo>
                    <a:cubicBezTo>
                      <a:pt x="129" y="131"/>
                      <a:pt x="129" y="131"/>
                      <a:pt x="129" y="131"/>
                    </a:cubicBezTo>
                    <a:cubicBezTo>
                      <a:pt x="129" y="136"/>
                      <a:pt x="125" y="140"/>
                      <a:pt x="120" y="140"/>
                    </a:cubicBezTo>
                    <a:cubicBezTo>
                      <a:pt x="32" y="140"/>
                      <a:pt x="32" y="140"/>
                      <a:pt x="32" y="140"/>
                    </a:cubicBezTo>
                    <a:cubicBezTo>
                      <a:pt x="27" y="140"/>
                      <a:pt x="23" y="136"/>
                      <a:pt x="23" y="131"/>
                    </a:cubicBezTo>
                    <a:cubicBezTo>
                      <a:pt x="23" y="117"/>
                      <a:pt x="23" y="117"/>
                      <a:pt x="23" y="117"/>
                    </a:cubicBezTo>
                    <a:cubicBezTo>
                      <a:pt x="3" y="117"/>
                      <a:pt x="3" y="117"/>
                      <a:pt x="3" y="117"/>
                    </a:cubicBezTo>
                    <a:cubicBezTo>
                      <a:pt x="1" y="117"/>
                      <a:pt x="0" y="115"/>
                      <a:pt x="0" y="114"/>
                    </a:cubicBezTo>
                    <a:cubicBezTo>
                      <a:pt x="0" y="76"/>
                      <a:pt x="0" y="76"/>
                      <a:pt x="0" y="76"/>
                    </a:cubicBezTo>
                    <a:cubicBezTo>
                      <a:pt x="0" y="66"/>
                      <a:pt x="8" y="58"/>
                      <a:pt x="17" y="58"/>
                    </a:cubicBezTo>
                    <a:cubicBezTo>
                      <a:pt x="23" y="58"/>
                      <a:pt x="23" y="58"/>
                      <a:pt x="23" y="58"/>
                    </a:cubicBezTo>
                    <a:cubicBezTo>
                      <a:pt x="23" y="8"/>
                      <a:pt x="23" y="8"/>
                      <a:pt x="23" y="8"/>
                    </a:cubicBezTo>
                    <a:cubicBezTo>
                      <a:pt x="23" y="4"/>
                      <a:pt x="27" y="0"/>
                      <a:pt x="32" y="0"/>
                    </a:cubicBezTo>
                    <a:cubicBezTo>
                      <a:pt x="94" y="0"/>
                      <a:pt x="94" y="0"/>
                      <a:pt x="94" y="0"/>
                    </a:cubicBezTo>
                    <a:cubicBezTo>
                      <a:pt x="98" y="0"/>
                      <a:pt x="105" y="2"/>
                      <a:pt x="109" y="6"/>
                    </a:cubicBezTo>
                    <a:cubicBezTo>
                      <a:pt x="123" y="20"/>
                      <a:pt x="123" y="20"/>
                      <a:pt x="123" y="20"/>
                    </a:cubicBezTo>
                    <a:cubicBezTo>
                      <a:pt x="126" y="23"/>
                      <a:pt x="129" y="30"/>
                      <a:pt x="129" y="35"/>
                    </a:cubicBezTo>
                    <a:cubicBezTo>
                      <a:pt x="129" y="58"/>
                      <a:pt x="129" y="58"/>
                      <a:pt x="129" y="58"/>
                    </a:cubicBezTo>
                    <a:cubicBezTo>
                      <a:pt x="135" y="58"/>
                      <a:pt x="135" y="58"/>
                      <a:pt x="135" y="58"/>
                    </a:cubicBezTo>
                    <a:cubicBezTo>
                      <a:pt x="144" y="58"/>
                      <a:pt x="152" y="66"/>
                      <a:pt x="152" y="76"/>
                    </a:cubicBezTo>
                    <a:lnTo>
                      <a:pt x="152" y="114"/>
                    </a:lnTo>
                    <a:close/>
                    <a:moveTo>
                      <a:pt x="117" y="70"/>
                    </a:moveTo>
                    <a:cubicBezTo>
                      <a:pt x="117" y="35"/>
                      <a:pt x="117" y="35"/>
                      <a:pt x="117" y="35"/>
                    </a:cubicBezTo>
                    <a:cubicBezTo>
                      <a:pt x="102" y="35"/>
                      <a:pt x="102" y="35"/>
                      <a:pt x="102" y="35"/>
                    </a:cubicBezTo>
                    <a:cubicBezTo>
                      <a:pt x="98" y="35"/>
                      <a:pt x="94" y="31"/>
                      <a:pt x="94" y="26"/>
                    </a:cubicBezTo>
                    <a:cubicBezTo>
                      <a:pt x="94" y="11"/>
                      <a:pt x="94" y="11"/>
                      <a:pt x="94" y="11"/>
                    </a:cubicBezTo>
                    <a:cubicBezTo>
                      <a:pt x="35" y="11"/>
                      <a:pt x="35" y="11"/>
                      <a:pt x="35" y="11"/>
                    </a:cubicBezTo>
                    <a:cubicBezTo>
                      <a:pt x="35" y="70"/>
                      <a:pt x="35" y="70"/>
                      <a:pt x="35" y="70"/>
                    </a:cubicBezTo>
                    <a:lnTo>
                      <a:pt x="117" y="70"/>
                    </a:lnTo>
                    <a:close/>
                    <a:moveTo>
                      <a:pt x="117" y="129"/>
                    </a:moveTo>
                    <a:cubicBezTo>
                      <a:pt x="117" y="105"/>
                      <a:pt x="117" y="105"/>
                      <a:pt x="117" y="105"/>
                    </a:cubicBezTo>
                    <a:cubicBezTo>
                      <a:pt x="35" y="105"/>
                      <a:pt x="35" y="105"/>
                      <a:pt x="35" y="105"/>
                    </a:cubicBezTo>
                    <a:cubicBezTo>
                      <a:pt x="35" y="129"/>
                      <a:pt x="35" y="129"/>
                      <a:pt x="35" y="129"/>
                    </a:cubicBezTo>
                    <a:lnTo>
                      <a:pt x="117" y="129"/>
                    </a:lnTo>
                    <a:close/>
                    <a:moveTo>
                      <a:pt x="135" y="70"/>
                    </a:moveTo>
                    <a:cubicBezTo>
                      <a:pt x="131" y="70"/>
                      <a:pt x="129" y="73"/>
                      <a:pt x="129" y="76"/>
                    </a:cubicBezTo>
                    <a:cubicBezTo>
                      <a:pt x="129" y="79"/>
                      <a:pt x="131" y="82"/>
                      <a:pt x="135" y="82"/>
                    </a:cubicBezTo>
                    <a:cubicBezTo>
                      <a:pt x="138" y="82"/>
                      <a:pt x="140" y="79"/>
                      <a:pt x="140" y="76"/>
                    </a:cubicBezTo>
                    <a:cubicBezTo>
                      <a:pt x="140" y="73"/>
                      <a:pt x="138" y="70"/>
                      <a:pt x="135" y="70"/>
                    </a:cubicBezTo>
                    <a:close/>
                  </a:path>
                </a:pathLst>
              </a:custGeom>
              <a:solidFill>
                <a:srgbClr val="23B9D6"/>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nvGrpSpPr>
            <p:cNvPr id="23585" name="Group 3"/>
            <p:cNvGrpSpPr/>
            <p:nvPr/>
          </p:nvGrpSpPr>
          <p:grpSpPr bwMode="auto">
            <a:xfrm>
              <a:off x="4700588" y="2674938"/>
              <a:ext cx="1049337" cy="895350"/>
              <a:chOff x="3684228" y="1869676"/>
              <a:chExt cx="823252" cy="710758"/>
            </a:xfrm>
          </p:grpSpPr>
          <p:grpSp>
            <p:nvGrpSpPr>
              <p:cNvPr id="23" name="Group 1"/>
              <p:cNvGrpSpPr/>
              <p:nvPr/>
            </p:nvGrpSpPr>
            <p:grpSpPr>
              <a:xfrm>
                <a:off x="3684228" y="1869676"/>
                <a:ext cx="823252" cy="710758"/>
                <a:chOff x="3755667" y="1931353"/>
                <a:chExt cx="680374" cy="587404"/>
              </a:xfrm>
              <a:solidFill>
                <a:srgbClr val="FFFFFF"/>
              </a:solidFill>
            </p:grpSpPr>
            <p:sp>
              <p:nvSpPr>
                <p:cNvPr id="87" name="Freeform 46"/>
                <p:cNvSpPr/>
                <p:nvPr/>
              </p:nvSpPr>
              <p:spPr bwMode="auto">
                <a:xfrm>
                  <a:off x="3755667" y="1931353"/>
                  <a:ext cx="680374" cy="587404"/>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solidFill>
                  <a:srgbClr val="23B9D6"/>
                </a:solid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88" name="Freeform 46"/>
                <p:cNvSpPr/>
                <p:nvPr/>
              </p:nvSpPr>
              <p:spPr bwMode="auto">
                <a:xfrm>
                  <a:off x="3840267" y="2004393"/>
                  <a:ext cx="511175" cy="441325"/>
                </a:xfrm>
                <a:custGeom>
                  <a:avLst/>
                  <a:gdLst>
                    <a:gd name="T0" fmla="*/ 161 w 643"/>
                    <a:gd name="T1" fmla="*/ 0 h 555"/>
                    <a:gd name="T2" fmla="*/ 482 w 643"/>
                    <a:gd name="T3" fmla="*/ 0 h 555"/>
                    <a:gd name="T4" fmla="*/ 643 w 643"/>
                    <a:gd name="T5" fmla="*/ 277 h 555"/>
                    <a:gd name="T6" fmla="*/ 482 w 643"/>
                    <a:gd name="T7" fmla="*/ 555 h 555"/>
                    <a:gd name="T8" fmla="*/ 161 w 643"/>
                    <a:gd name="T9" fmla="*/ 555 h 555"/>
                    <a:gd name="T10" fmla="*/ 0 w 643"/>
                    <a:gd name="T11" fmla="*/ 277 h 555"/>
                    <a:gd name="T12" fmla="*/ 161 w 643"/>
                    <a:gd name="T13" fmla="*/ 0 h 555"/>
                  </a:gdLst>
                  <a:ahLst/>
                  <a:cxnLst>
                    <a:cxn ang="0">
                      <a:pos x="T0" y="T1"/>
                    </a:cxn>
                    <a:cxn ang="0">
                      <a:pos x="T2" y="T3"/>
                    </a:cxn>
                    <a:cxn ang="0">
                      <a:pos x="T4" y="T5"/>
                    </a:cxn>
                    <a:cxn ang="0">
                      <a:pos x="T6" y="T7"/>
                    </a:cxn>
                    <a:cxn ang="0">
                      <a:pos x="T8" y="T9"/>
                    </a:cxn>
                    <a:cxn ang="0">
                      <a:pos x="T10" y="T11"/>
                    </a:cxn>
                    <a:cxn ang="0">
                      <a:pos x="T12" y="T13"/>
                    </a:cxn>
                  </a:cxnLst>
                  <a:rect l="0" t="0" r="r" b="b"/>
                  <a:pathLst>
                    <a:path w="643" h="555">
                      <a:moveTo>
                        <a:pt x="161" y="0"/>
                      </a:moveTo>
                      <a:lnTo>
                        <a:pt x="482" y="0"/>
                      </a:lnTo>
                      <a:lnTo>
                        <a:pt x="643" y="277"/>
                      </a:lnTo>
                      <a:lnTo>
                        <a:pt x="482" y="555"/>
                      </a:lnTo>
                      <a:lnTo>
                        <a:pt x="161" y="555"/>
                      </a:lnTo>
                      <a:lnTo>
                        <a:pt x="0" y="277"/>
                      </a:lnTo>
                      <a:lnTo>
                        <a:pt x="161" y="0"/>
                      </a:lnTo>
                      <a:close/>
                    </a:path>
                  </a:pathLst>
                </a:custGeom>
                <a:grpFill/>
                <a:ln w="0">
                  <a:noFill/>
                  <a:prstDash val="solid"/>
                  <a:round/>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sp>
            <p:nvSpPr>
              <p:cNvPr id="86" name="Freeform 11"/>
              <p:cNvSpPr>
                <a:spLocks noEditPoints="1"/>
              </p:cNvSpPr>
              <p:nvPr/>
            </p:nvSpPr>
            <p:spPr bwMode="auto">
              <a:xfrm>
                <a:off x="3950601" y="2059134"/>
                <a:ext cx="291509" cy="342428"/>
              </a:xfrm>
              <a:custGeom>
                <a:avLst/>
                <a:gdLst>
                  <a:gd name="T0" fmla="*/ 118 w 129"/>
                  <a:gd name="T1" fmla="*/ 87 h 152"/>
                  <a:gd name="T2" fmla="*/ 107 w 129"/>
                  <a:gd name="T3" fmla="*/ 99 h 152"/>
                  <a:gd name="T4" fmla="*/ 51 w 129"/>
                  <a:gd name="T5" fmla="*/ 107 h 152"/>
                  <a:gd name="T6" fmla="*/ 15 w 129"/>
                  <a:gd name="T7" fmla="*/ 94 h 152"/>
                  <a:gd name="T8" fmla="*/ 9 w 129"/>
                  <a:gd name="T9" fmla="*/ 79 h 152"/>
                  <a:gd name="T10" fmla="*/ 0 w 129"/>
                  <a:gd name="T11" fmla="*/ 22 h 152"/>
                  <a:gd name="T12" fmla="*/ 17 w 129"/>
                  <a:gd name="T13" fmla="*/ 8 h 152"/>
                  <a:gd name="T14" fmla="*/ 46 w 129"/>
                  <a:gd name="T15" fmla="*/ 2 h 152"/>
                  <a:gd name="T16" fmla="*/ 107 w 129"/>
                  <a:gd name="T17" fmla="*/ 6 h 152"/>
                  <a:gd name="T18" fmla="*/ 127 w 129"/>
                  <a:gd name="T19" fmla="*/ 18 h 152"/>
                  <a:gd name="T20" fmla="*/ 128 w 129"/>
                  <a:gd name="T21" fmla="*/ 27 h 152"/>
                  <a:gd name="T22" fmla="*/ 118 w 129"/>
                  <a:gd name="T23" fmla="*/ 87 h 152"/>
                  <a:gd name="T24" fmla="*/ 101 w 129"/>
                  <a:gd name="T25" fmla="*/ 141 h 152"/>
                  <a:gd name="T26" fmla="*/ 47 w 129"/>
                  <a:gd name="T27" fmla="*/ 148 h 152"/>
                  <a:gd name="T28" fmla="*/ 21 w 129"/>
                  <a:gd name="T29" fmla="*/ 135 h 152"/>
                  <a:gd name="T30" fmla="*/ 16 w 129"/>
                  <a:gd name="T31" fmla="*/ 108 h 152"/>
                  <a:gd name="T32" fmla="*/ 16 w 129"/>
                  <a:gd name="T33" fmla="*/ 106 h 152"/>
                  <a:gd name="T34" fmla="*/ 18 w 129"/>
                  <a:gd name="T35" fmla="*/ 106 h 152"/>
                  <a:gd name="T36" fmla="*/ 111 w 129"/>
                  <a:gd name="T37" fmla="*/ 106 h 152"/>
                  <a:gd name="T38" fmla="*/ 112 w 129"/>
                  <a:gd name="T39" fmla="*/ 115 h 152"/>
                  <a:gd name="T40" fmla="*/ 101 w 129"/>
                  <a:gd name="T41" fmla="*/ 141 h 152"/>
                  <a:gd name="T42" fmla="*/ 89 w 129"/>
                  <a:gd name="T43" fmla="*/ 13 h 152"/>
                  <a:gd name="T44" fmla="*/ 38 w 129"/>
                  <a:gd name="T45" fmla="*/ 13 h 152"/>
                  <a:gd name="T46" fmla="*/ 22 w 129"/>
                  <a:gd name="T47" fmla="*/ 20 h 152"/>
                  <a:gd name="T48" fmla="*/ 44 w 129"/>
                  <a:gd name="T49" fmla="*/ 28 h 152"/>
                  <a:gd name="T50" fmla="*/ 85 w 129"/>
                  <a:gd name="T51" fmla="*/ 28 h 152"/>
                  <a:gd name="T52" fmla="*/ 106 w 129"/>
                  <a:gd name="T53" fmla="*/ 20 h 152"/>
                  <a:gd name="T54" fmla="*/ 89 w 129"/>
                  <a:gd name="T55" fmla="*/ 13 h 152"/>
                  <a:gd name="T56" fmla="*/ 56 w 129"/>
                  <a:gd name="T57" fmla="*/ 54 h 152"/>
                  <a:gd name="T58" fmla="*/ 44 w 129"/>
                  <a:gd name="T59" fmla="*/ 74 h 152"/>
                  <a:gd name="T60" fmla="*/ 66 w 129"/>
                  <a:gd name="T61" fmla="*/ 93 h 152"/>
                  <a:gd name="T62" fmla="*/ 84 w 129"/>
                  <a:gd name="T63" fmla="*/ 70 h 152"/>
                  <a:gd name="T64" fmla="*/ 56 w 129"/>
                  <a:gd name="T65" fmla="*/ 54 h 152"/>
                  <a:gd name="T66" fmla="*/ 59 w 129"/>
                  <a:gd name="T67" fmla="*/ 82 h 152"/>
                  <a:gd name="T68" fmla="*/ 59 w 129"/>
                  <a:gd name="T69" fmla="*/ 64 h 152"/>
                  <a:gd name="T70" fmla="*/ 74 w 129"/>
                  <a:gd name="T71" fmla="*/ 72 h 152"/>
                  <a:gd name="T72" fmla="*/ 59 w 129"/>
                  <a:gd name="T73" fmla="*/ 8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152">
                    <a:moveTo>
                      <a:pt x="118" y="87"/>
                    </a:moveTo>
                    <a:cubicBezTo>
                      <a:pt x="117" y="93"/>
                      <a:pt x="111" y="96"/>
                      <a:pt x="107" y="99"/>
                    </a:cubicBezTo>
                    <a:cubicBezTo>
                      <a:pt x="89" y="107"/>
                      <a:pt x="69" y="109"/>
                      <a:pt x="51" y="107"/>
                    </a:cubicBezTo>
                    <a:cubicBezTo>
                      <a:pt x="38" y="106"/>
                      <a:pt x="25" y="102"/>
                      <a:pt x="15" y="94"/>
                    </a:cubicBezTo>
                    <a:cubicBezTo>
                      <a:pt x="10" y="90"/>
                      <a:pt x="10" y="84"/>
                      <a:pt x="9" y="79"/>
                    </a:cubicBezTo>
                    <a:cubicBezTo>
                      <a:pt x="6" y="60"/>
                      <a:pt x="2" y="41"/>
                      <a:pt x="0" y="22"/>
                    </a:cubicBezTo>
                    <a:cubicBezTo>
                      <a:pt x="1" y="14"/>
                      <a:pt x="10" y="10"/>
                      <a:pt x="17" y="8"/>
                    </a:cubicBezTo>
                    <a:cubicBezTo>
                      <a:pt x="26" y="4"/>
                      <a:pt x="36" y="3"/>
                      <a:pt x="46" y="2"/>
                    </a:cubicBezTo>
                    <a:cubicBezTo>
                      <a:pt x="66" y="0"/>
                      <a:pt x="87" y="1"/>
                      <a:pt x="107" y="6"/>
                    </a:cubicBezTo>
                    <a:cubicBezTo>
                      <a:pt x="115" y="9"/>
                      <a:pt x="122" y="12"/>
                      <a:pt x="127" y="18"/>
                    </a:cubicBezTo>
                    <a:cubicBezTo>
                      <a:pt x="129" y="20"/>
                      <a:pt x="129" y="24"/>
                      <a:pt x="128" y="27"/>
                    </a:cubicBezTo>
                    <a:cubicBezTo>
                      <a:pt x="125" y="47"/>
                      <a:pt x="121" y="67"/>
                      <a:pt x="118" y="87"/>
                    </a:cubicBezTo>
                    <a:close/>
                    <a:moveTo>
                      <a:pt x="101" y="141"/>
                    </a:moveTo>
                    <a:cubicBezTo>
                      <a:pt x="85" y="151"/>
                      <a:pt x="65" y="152"/>
                      <a:pt x="47" y="148"/>
                    </a:cubicBezTo>
                    <a:cubicBezTo>
                      <a:pt x="37" y="147"/>
                      <a:pt x="26" y="144"/>
                      <a:pt x="21" y="135"/>
                    </a:cubicBezTo>
                    <a:cubicBezTo>
                      <a:pt x="18" y="126"/>
                      <a:pt x="17" y="117"/>
                      <a:pt x="16" y="108"/>
                    </a:cubicBezTo>
                    <a:cubicBezTo>
                      <a:pt x="16" y="106"/>
                      <a:pt x="16" y="106"/>
                      <a:pt x="16" y="106"/>
                    </a:cubicBezTo>
                    <a:cubicBezTo>
                      <a:pt x="18" y="106"/>
                      <a:pt x="18" y="106"/>
                      <a:pt x="18" y="106"/>
                    </a:cubicBezTo>
                    <a:cubicBezTo>
                      <a:pt x="45" y="124"/>
                      <a:pt x="83" y="124"/>
                      <a:pt x="111" y="106"/>
                    </a:cubicBezTo>
                    <a:cubicBezTo>
                      <a:pt x="115" y="107"/>
                      <a:pt x="112" y="112"/>
                      <a:pt x="112" y="115"/>
                    </a:cubicBezTo>
                    <a:cubicBezTo>
                      <a:pt x="109" y="124"/>
                      <a:pt x="110" y="136"/>
                      <a:pt x="101" y="141"/>
                    </a:cubicBezTo>
                    <a:close/>
                    <a:moveTo>
                      <a:pt x="89" y="13"/>
                    </a:moveTo>
                    <a:cubicBezTo>
                      <a:pt x="72" y="11"/>
                      <a:pt x="55" y="10"/>
                      <a:pt x="38" y="13"/>
                    </a:cubicBezTo>
                    <a:cubicBezTo>
                      <a:pt x="32" y="14"/>
                      <a:pt x="26" y="15"/>
                      <a:pt x="22" y="20"/>
                    </a:cubicBezTo>
                    <a:cubicBezTo>
                      <a:pt x="28" y="26"/>
                      <a:pt x="36" y="27"/>
                      <a:pt x="44" y="28"/>
                    </a:cubicBezTo>
                    <a:cubicBezTo>
                      <a:pt x="57" y="29"/>
                      <a:pt x="71" y="30"/>
                      <a:pt x="85" y="28"/>
                    </a:cubicBezTo>
                    <a:cubicBezTo>
                      <a:pt x="92" y="27"/>
                      <a:pt x="101" y="26"/>
                      <a:pt x="106" y="20"/>
                    </a:cubicBezTo>
                    <a:cubicBezTo>
                      <a:pt x="102" y="15"/>
                      <a:pt x="95" y="14"/>
                      <a:pt x="89" y="13"/>
                    </a:cubicBezTo>
                    <a:close/>
                    <a:moveTo>
                      <a:pt x="56" y="54"/>
                    </a:moveTo>
                    <a:cubicBezTo>
                      <a:pt x="48" y="57"/>
                      <a:pt x="43" y="65"/>
                      <a:pt x="44" y="74"/>
                    </a:cubicBezTo>
                    <a:cubicBezTo>
                      <a:pt x="44" y="85"/>
                      <a:pt x="55" y="94"/>
                      <a:pt x="66" y="93"/>
                    </a:cubicBezTo>
                    <a:cubicBezTo>
                      <a:pt x="77" y="92"/>
                      <a:pt x="86" y="81"/>
                      <a:pt x="84" y="70"/>
                    </a:cubicBezTo>
                    <a:cubicBezTo>
                      <a:pt x="83" y="57"/>
                      <a:pt x="68" y="48"/>
                      <a:pt x="56" y="54"/>
                    </a:cubicBezTo>
                    <a:close/>
                    <a:moveTo>
                      <a:pt x="59" y="82"/>
                    </a:moveTo>
                    <a:cubicBezTo>
                      <a:pt x="52" y="79"/>
                      <a:pt x="52" y="67"/>
                      <a:pt x="59" y="64"/>
                    </a:cubicBezTo>
                    <a:cubicBezTo>
                      <a:pt x="65" y="60"/>
                      <a:pt x="74" y="65"/>
                      <a:pt x="74" y="72"/>
                    </a:cubicBezTo>
                    <a:cubicBezTo>
                      <a:pt x="75" y="80"/>
                      <a:pt x="66" y="86"/>
                      <a:pt x="59" y="82"/>
                    </a:cubicBezTo>
                    <a:close/>
                  </a:path>
                </a:pathLst>
              </a:custGeom>
              <a:solidFill>
                <a:srgbClr val="23B9D6"/>
              </a:solidFill>
              <a:ln>
                <a:noFill/>
              </a:ln>
            </p:spPr>
            <p:txBody>
              <a:bodyPr/>
              <a:lstStyle/>
              <a:p>
                <a:pPr algn="ctr">
                  <a:buFont typeface="Arial" panose="020B0604020202020204" pitchFamily="34" charset="0"/>
                  <a:buNone/>
                  <a:defRPr/>
                </a:pPr>
                <a:endParaRPr lang="en-US" sz="2800" kern="0">
                  <a:solidFill>
                    <a:srgbClr val="000000"/>
                  </a:solidFill>
                  <a:latin typeface="微软雅黑" panose="020B0503020204020204" pitchFamily="34" charset="-122"/>
                  <a:ea typeface="微软雅黑" panose="020B0503020204020204" pitchFamily="34" charset="-122"/>
                  <a:sym typeface="Gill Sans" charset="0"/>
                </a:endParaRPr>
              </a:p>
            </p:txBody>
          </p:sp>
        </p:grpSp>
      </p:grpSp>
      <p:sp>
        <p:nvSpPr>
          <p:cNvPr id="23565" name="TextBox 89"/>
          <p:cNvSpPr txBox="1">
            <a:spLocks noChangeArrowheads="1"/>
          </p:cNvSpPr>
          <p:nvPr/>
        </p:nvSpPr>
        <p:spPr bwMode="auto">
          <a:xfrm>
            <a:off x="539750" y="981075"/>
            <a:ext cx="354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职业健康检查个体结论包括：</a:t>
            </a:r>
            <a:endParaRPr lang="zh-CN" altLang="en-US" sz="2000">
              <a:latin typeface="华文中宋" panose="02010600040101010101" pitchFamily="2" charset="-122"/>
              <a:ea typeface="华文中宋" panose="02010600040101010101" pitchFamily="2" charset="-122"/>
            </a:endParaRPr>
          </a:p>
        </p:txBody>
      </p:sp>
      <p:sp>
        <p:nvSpPr>
          <p:cNvPr id="23566" name="矩形 14"/>
          <p:cNvSpPr>
            <a:spLocks noChangeArrowheads="1"/>
          </p:cNvSpPr>
          <p:nvPr/>
        </p:nvSpPr>
        <p:spPr bwMode="auto">
          <a:xfrm>
            <a:off x="1619250" y="3789363"/>
            <a:ext cx="1724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目前未见异常</a:t>
            </a:r>
            <a:endParaRPr lang="zh-CN" altLang="en-US" sz="2000">
              <a:latin typeface="华文中宋" panose="02010600040101010101" pitchFamily="2" charset="-122"/>
              <a:ea typeface="华文中宋" panose="02010600040101010101" pitchFamily="2" charset="-122"/>
            </a:endParaRPr>
          </a:p>
        </p:txBody>
      </p:sp>
      <p:sp>
        <p:nvSpPr>
          <p:cNvPr id="23567" name="内容占位符 2"/>
          <p:cNvSpPr txBox="1"/>
          <p:nvPr/>
        </p:nvSpPr>
        <p:spPr bwMode="auto">
          <a:xfrm>
            <a:off x="755650" y="1484313"/>
            <a:ext cx="72104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a:latin typeface="华文中宋" panose="02010600040101010101" pitchFamily="2" charset="-122"/>
                <a:ea typeface="华文中宋" panose="02010600040101010101" pitchFamily="2" charset="-122"/>
              </a:rPr>
              <a:t>对每个受检对象的体检表，应由主检医师审阅后填写体检结论并签名。体检发现有疑似职业病、职业禁忌证、需要复查者和有其他疾病的劳动者要出具体检结论报告，包括受检者姓名、性别、接触有害因素名称、检查异常所见、本次体检结论和建议等。个体体检结论报告应一式两份，一份给劳动者或受检者指定的人员，一份给用人单位。</a:t>
            </a:r>
            <a:endParaRPr lang="en-US" altLang="zh-CN">
              <a:latin typeface="华文中宋" panose="02010600040101010101" pitchFamily="2" charset="-122"/>
              <a:ea typeface="华文中宋" panose="02010600040101010101" pitchFamily="2" charset="-122"/>
            </a:endParaRPr>
          </a:p>
          <a:p>
            <a:pPr eaLnBrk="1" hangingPunct="1">
              <a:spcBef>
                <a:spcPct val="20000"/>
              </a:spcBef>
              <a:buFont typeface="Arial" panose="020B0604020202020204" pitchFamily="34" charset="0"/>
              <a:buNone/>
            </a:pPr>
            <a:endParaRPr lang="zh-CN" altLang="en-US">
              <a:latin typeface="华文中宋" panose="02010600040101010101" pitchFamily="2" charset="-122"/>
              <a:ea typeface="华文中宋" panose="02010600040101010101" pitchFamily="2" charset="-122"/>
            </a:endParaRPr>
          </a:p>
        </p:txBody>
      </p:sp>
      <p:sp>
        <p:nvSpPr>
          <p:cNvPr id="23568" name="矩形 6"/>
          <p:cNvSpPr>
            <a:spLocks noChangeArrowheads="1"/>
          </p:cNvSpPr>
          <p:nvPr/>
        </p:nvSpPr>
        <p:spPr bwMode="auto">
          <a:xfrm>
            <a:off x="2555875" y="188913"/>
            <a:ext cx="46688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华文新魏" panose="02010800040101010101" pitchFamily="2" charset="-122"/>
                <a:ea typeface="华文新魏" panose="02010800040101010101" pitchFamily="2" charset="-122"/>
              </a:rPr>
              <a:t>3</a:t>
            </a:r>
            <a:r>
              <a:rPr lang="zh-CN" altLang="en-US" sz="2400">
                <a:latin typeface="华文新魏" panose="02010800040101010101" pitchFamily="2" charset="-122"/>
                <a:ea typeface="华文新魏" panose="02010800040101010101" pitchFamily="2" charset="-122"/>
              </a:rPr>
              <a:t>、劳动者个人职业健康检查报告</a:t>
            </a:r>
            <a:endParaRPr lang="zh-CN" altLang="en-US" sz="2400">
              <a:latin typeface="华文新魏" panose="02010800040101010101" pitchFamily="2" charset="-122"/>
              <a:ea typeface="华文新魏" panose="0201080004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24591"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6"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7"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8"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0"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579" name="内容占位符 2"/>
          <p:cNvSpPr>
            <a:spLocks noGrp="1"/>
          </p:cNvSpPr>
          <p:nvPr>
            <p:ph idx="1"/>
          </p:nvPr>
        </p:nvSpPr>
        <p:spPr>
          <a:xfrm>
            <a:off x="755650" y="1244600"/>
            <a:ext cx="7308850" cy="4344988"/>
          </a:xfrm>
        </p:spPr>
        <p:txBody>
          <a:bodyPr/>
          <a:lstStyle/>
          <a:p>
            <a:pPr eaLnBrk="1" hangingPunct="1">
              <a:buFont typeface="Arial" panose="020B0604020202020204" pitchFamily="34" charset="0"/>
              <a:buNone/>
            </a:pPr>
            <a:r>
              <a:rPr kumimoji="0" lang="zh-CN" altLang="en-US" sz="2400">
                <a:latin typeface="华文中宋" panose="02010600040101010101" pitchFamily="2" charset="-122"/>
                <a:ea typeface="华文中宋" panose="02010600040101010101" pitchFamily="2" charset="-122"/>
              </a:rPr>
              <a:t> </a:t>
            </a:r>
            <a:r>
              <a:rPr kumimoji="0" lang="en-US" altLang="zh-CN" sz="2400">
                <a:latin typeface="华文中宋" panose="02010600040101010101" pitchFamily="2" charset="-122"/>
                <a:ea typeface="华文中宋" panose="02010600040101010101" pitchFamily="2" charset="-122"/>
              </a:rPr>
              <a:t>5</a:t>
            </a:r>
            <a:r>
              <a:rPr kumimoji="0" lang="zh-CN" altLang="en-US" sz="2400">
                <a:latin typeface="华文中宋" panose="02010600040101010101" pitchFamily="2" charset="-122"/>
                <a:ea typeface="华文中宋" panose="02010600040101010101" pitchFamily="2" charset="-122"/>
              </a:rPr>
              <a:t>种结论释义：</a:t>
            </a:r>
            <a:endParaRPr kumimoji="0" lang="en-US" altLang="zh-CN" sz="2400">
              <a:latin typeface="华文中宋" panose="02010600040101010101" pitchFamily="2" charset="-122"/>
              <a:ea typeface="华文中宋" panose="02010600040101010101" pitchFamily="2" charset="-122"/>
            </a:endParaRPr>
          </a:p>
          <a:p>
            <a:pPr eaLnBrk="1" hangingPunct="1"/>
            <a:r>
              <a:rPr kumimoji="0" lang="en-US" altLang="zh-CN" sz="2000">
                <a:latin typeface="华文中宋" panose="02010600040101010101" pitchFamily="2" charset="-122"/>
                <a:ea typeface="华文中宋" panose="02010600040101010101" pitchFamily="2" charset="-122"/>
              </a:rPr>
              <a:t>a</a:t>
            </a:r>
            <a:r>
              <a:rPr kumimoji="0" lang="zh-CN" altLang="en-US" sz="2000">
                <a:latin typeface="华文中宋" panose="02010600040101010101" pitchFamily="2" charset="-122"/>
                <a:ea typeface="华文中宋" panose="02010600040101010101" pitchFamily="2" charset="-122"/>
              </a:rPr>
              <a:t>）</a:t>
            </a:r>
            <a:r>
              <a:rPr kumimoji="0" lang="zh-CN" altLang="en-US" sz="2000" u="sng">
                <a:solidFill>
                  <a:srgbClr val="FF0000"/>
                </a:solidFill>
                <a:latin typeface="华文中宋" panose="02010600040101010101" pitchFamily="2" charset="-122"/>
                <a:ea typeface="华文中宋" panose="02010600040101010101" pitchFamily="2" charset="-122"/>
              </a:rPr>
              <a:t>目前未见异常</a:t>
            </a:r>
            <a:r>
              <a:rPr kumimoji="0" lang="zh-CN" altLang="en-US" sz="2000">
                <a:latin typeface="华文中宋" panose="02010600040101010101" pitchFamily="2" charset="-122"/>
                <a:ea typeface="华文中宋" panose="02010600040101010101" pitchFamily="2" charset="-122"/>
              </a:rPr>
              <a:t>：本次职业健康检查各项检查指标均在正常范围内；</a:t>
            </a:r>
            <a:endParaRPr kumimoji="0" lang="en-US" altLang="zh-CN" sz="2000">
              <a:latin typeface="华文中宋" panose="02010600040101010101" pitchFamily="2" charset="-122"/>
              <a:ea typeface="华文中宋" panose="02010600040101010101" pitchFamily="2" charset="-122"/>
            </a:endParaRPr>
          </a:p>
          <a:p>
            <a:pPr eaLnBrk="1" hangingPunct="1"/>
            <a:r>
              <a:rPr kumimoji="0" lang="en-US" altLang="zh-CN" sz="2000">
                <a:latin typeface="华文中宋" panose="02010600040101010101" pitchFamily="2" charset="-122"/>
                <a:ea typeface="华文中宋" panose="02010600040101010101" pitchFamily="2" charset="-122"/>
              </a:rPr>
              <a:t>b</a:t>
            </a:r>
            <a:r>
              <a:rPr kumimoji="0" lang="zh-CN" altLang="en-US" sz="2000">
                <a:latin typeface="华文中宋" panose="02010600040101010101" pitchFamily="2" charset="-122"/>
                <a:ea typeface="华文中宋" panose="02010600040101010101" pitchFamily="2" charset="-122"/>
              </a:rPr>
              <a:t>）</a:t>
            </a:r>
            <a:r>
              <a:rPr kumimoji="0" lang="zh-CN" altLang="en-US" sz="2000" u="sng">
                <a:solidFill>
                  <a:srgbClr val="FF0000"/>
                </a:solidFill>
                <a:latin typeface="华文中宋" panose="02010600040101010101" pitchFamily="2" charset="-122"/>
                <a:ea typeface="华文中宋" panose="02010600040101010101" pitchFamily="2" charset="-122"/>
              </a:rPr>
              <a:t>复查</a:t>
            </a:r>
            <a:r>
              <a:rPr kumimoji="0" lang="zh-CN" altLang="en-US" sz="2000">
                <a:latin typeface="华文中宋" panose="02010600040101010101" pitchFamily="2" charset="-122"/>
                <a:ea typeface="华文中宋" panose="02010600040101010101" pitchFamily="2" charset="-122"/>
              </a:rPr>
              <a:t>：检查时发现与目标疾病相关的单项或多项异常，需要复查确定者，应明确复查的内容和时间；</a:t>
            </a:r>
            <a:endParaRPr kumimoji="0" lang="en-US" altLang="zh-CN" sz="2000">
              <a:latin typeface="华文中宋" panose="02010600040101010101" pitchFamily="2" charset="-122"/>
              <a:ea typeface="华文中宋" panose="02010600040101010101" pitchFamily="2" charset="-122"/>
            </a:endParaRPr>
          </a:p>
          <a:p>
            <a:pPr eaLnBrk="1" hangingPunct="1"/>
            <a:r>
              <a:rPr kumimoji="0" lang="en-US" altLang="zh-CN" sz="2000">
                <a:latin typeface="华文中宋" panose="02010600040101010101" pitchFamily="2" charset="-122"/>
                <a:ea typeface="华文中宋" panose="02010600040101010101" pitchFamily="2" charset="-122"/>
              </a:rPr>
              <a:t>c</a:t>
            </a:r>
            <a:r>
              <a:rPr kumimoji="0" lang="zh-CN" altLang="en-US" sz="2000">
                <a:latin typeface="华文中宋" panose="02010600040101010101" pitchFamily="2" charset="-122"/>
                <a:ea typeface="华文中宋" panose="02010600040101010101" pitchFamily="2" charset="-122"/>
              </a:rPr>
              <a:t>）</a:t>
            </a:r>
            <a:r>
              <a:rPr kumimoji="0" lang="zh-CN" altLang="en-US" sz="2000" u="sng">
                <a:solidFill>
                  <a:srgbClr val="FF0000"/>
                </a:solidFill>
                <a:latin typeface="华文中宋" panose="02010600040101010101" pitchFamily="2" charset="-122"/>
                <a:ea typeface="华文中宋" panose="02010600040101010101" pitchFamily="2" charset="-122"/>
              </a:rPr>
              <a:t>疑似职业病</a:t>
            </a:r>
            <a:r>
              <a:rPr kumimoji="0" lang="zh-CN" altLang="en-US" sz="2000">
                <a:latin typeface="华文中宋" panose="02010600040101010101" pitchFamily="2" charset="-122"/>
                <a:ea typeface="华文中宋" panose="02010600040101010101" pitchFamily="2" charset="-122"/>
              </a:rPr>
              <a:t>：检查发现疑似职业病或可能患有职业病，需要提交职业病诊断机构进一步明确诊断者；</a:t>
            </a:r>
            <a:endParaRPr kumimoji="0" lang="en-US" altLang="zh-CN" sz="2000">
              <a:latin typeface="华文中宋" panose="02010600040101010101" pitchFamily="2" charset="-122"/>
              <a:ea typeface="华文中宋" panose="02010600040101010101" pitchFamily="2" charset="-122"/>
            </a:endParaRPr>
          </a:p>
          <a:p>
            <a:pPr eaLnBrk="1" hangingPunct="1"/>
            <a:r>
              <a:rPr kumimoji="0" lang="en-US" altLang="zh-CN" sz="2000">
                <a:latin typeface="华文中宋" panose="02010600040101010101" pitchFamily="2" charset="-122"/>
                <a:ea typeface="华文中宋" panose="02010600040101010101" pitchFamily="2" charset="-122"/>
              </a:rPr>
              <a:t>d</a:t>
            </a:r>
            <a:r>
              <a:rPr kumimoji="0" lang="zh-CN" altLang="en-US" sz="2000">
                <a:latin typeface="华文中宋" panose="02010600040101010101" pitchFamily="2" charset="-122"/>
                <a:ea typeface="华文中宋" panose="02010600040101010101" pitchFamily="2" charset="-122"/>
              </a:rPr>
              <a:t>）</a:t>
            </a:r>
            <a:r>
              <a:rPr kumimoji="0" lang="zh-CN" altLang="en-US" sz="2000" u="sng">
                <a:solidFill>
                  <a:srgbClr val="FF0000"/>
                </a:solidFill>
                <a:latin typeface="华文中宋" panose="02010600040101010101" pitchFamily="2" charset="-122"/>
                <a:ea typeface="华文中宋" panose="02010600040101010101" pitchFamily="2" charset="-122"/>
              </a:rPr>
              <a:t>职业禁忌证</a:t>
            </a:r>
            <a:r>
              <a:rPr kumimoji="0" lang="zh-CN" altLang="en-US" sz="2000">
                <a:latin typeface="华文中宋" panose="02010600040101010101" pitchFamily="2" charset="-122"/>
                <a:ea typeface="华文中宋" panose="02010600040101010101" pitchFamily="2" charset="-122"/>
              </a:rPr>
              <a:t>：检查发现有职业禁忌的患者，需写明具体疾病名称；</a:t>
            </a:r>
            <a:endParaRPr kumimoji="0" lang="en-US" altLang="zh-CN" sz="2000">
              <a:latin typeface="华文中宋" panose="02010600040101010101" pitchFamily="2" charset="-122"/>
              <a:ea typeface="华文中宋" panose="02010600040101010101" pitchFamily="2" charset="-122"/>
            </a:endParaRPr>
          </a:p>
          <a:p>
            <a:pPr eaLnBrk="1" hangingPunct="1"/>
            <a:r>
              <a:rPr kumimoji="0" lang="en-US" altLang="zh-CN" sz="2000">
                <a:latin typeface="华文中宋" panose="02010600040101010101" pitchFamily="2" charset="-122"/>
                <a:ea typeface="华文中宋" panose="02010600040101010101" pitchFamily="2" charset="-122"/>
              </a:rPr>
              <a:t>e</a:t>
            </a:r>
            <a:r>
              <a:rPr kumimoji="0" lang="zh-CN" altLang="en-US" sz="2000">
                <a:latin typeface="华文中宋" panose="02010600040101010101" pitchFamily="2" charset="-122"/>
                <a:ea typeface="华文中宋" panose="02010600040101010101" pitchFamily="2" charset="-122"/>
              </a:rPr>
              <a:t>）</a:t>
            </a:r>
            <a:r>
              <a:rPr kumimoji="0" lang="zh-CN" altLang="en-US" sz="2000" u="sng">
                <a:solidFill>
                  <a:srgbClr val="FF0000"/>
                </a:solidFill>
                <a:latin typeface="华文中宋" panose="02010600040101010101" pitchFamily="2" charset="-122"/>
                <a:ea typeface="华文中宋" panose="02010600040101010101" pitchFamily="2" charset="-122"/>
              </a:rPr>
              <a:t>其他疾病或异常</a:t>
            </a:r>
            <a:r>
              <a:rPr kumimoji="0" lang="zh-CN" altLang="en-US" sz="2000">
                <a:latin typeface="华文中宋" panose="02010600040101010101" pitchFamily="2" charset="-122"/>
                <a:ea typeface="华文中宋" panose="02010600040101010101" pitchFamily="2" charset="-122"/>
              </a:rPr>
              <a:t>：除目标疾病之外的其他疾病或某些检查指标的异常。</a:t>
            </a:r>
            <a:endParaRPr kumimoji="0" lang="en-US" altLang="zh-CN" sz="2000">
              <a:latin typeface="华文中宋" panose="02010600040101010101" pitchFamily="2" charset="-122"/>
              <a:ea typeface="华文中宋" panose="02010600040101010101" pitchFamily="2" charset="-122"/>
            </a:endParaRPr>
          </a:p>
          <a:p>
            <a:pPr eaLnBrk="1" hangingPunct="1"/>
            <a:endParaRPr kumimoji="0" lang="zh-CN" altLang="en-US"/>
          </a:p>
        </p:txBody>
      </p:sp>
      <p:grpSp>
        <p:nvGrpSpPr>
          <p:cNvPr id="3" name="组合 1"/>
          <p:cNvGrpSpPr/>
          <p:nvPr/>
        </p:nvGrpSpPr>
        <p:grpSpPr bwMode="auto">
          <a:xfrm>
            <a:off x="1547813" y="0"/>
            <a:ext cx="6527800" cy="827088"/>
            <a:chOff x="2506663" y="1"/>
            <a:chExt cx="7162800" cy="908154"/>
          </a:xfrm>
        </p:grpSpPr>
        <p:grpSp>
          <p:nvGrpSpPr>
            <p:cNvPr id="24581" name="组合 75"/>
            <p:cNvGrpSpPr/>
            <p:nvPr/>
          </p:nvGrpSpPr>
          <p:grpSpPr bwMode="auto">
            <a:xfrm>
              <a:off x="8280400" y="1"/>
              <a:ext cx="1389063" cy="908154"/>
              <a:chOff x="8280400" y="0"/>
              <a:chExt cx="1389063" cy="1287463"/>
            </a:xfrm>
          </p:grpSpPr>
          <p:sp>
            <p:nvSpPr>
              <p:cNvPr id="24587"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88"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89"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90"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4582" name="组合 80"/>
            <p:cNvGrpSpPr/>
            <p:nvPr/>
          </p:nvGrpSpPr>
          <p:grpSpPr bwMode="auto">
            <a:xfrm>
              <a:off x="2506663" y="1"/>
              <a:ext cx="1389062" cy="908154"/>
              <a:chOff x="2506663" y="0"/>
              <a:chExt cx="1389062" cy="1287463"/>
            </a:xfrm>
          </p:grpSpPr>
          <p:sp>
            <p:nvSpPr>
              <p:cNvPr id="24583"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84"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85"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4586"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2562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5610" name="组合 75"/>
            <p:cNvGrpSpPr/>
            <p:nvPr/>
          </p:nvGrpSpPr>
          <p:grpSpPr bwMode="auto">
            <a:xfrm>
              <a:off x="8280400" y="1"/>
              <a:ext cx="1389063" cy="908154"/>
              <a:chOff x="8280400" y="0"/>
              <a:chExt cx="1389063" cy="1287463"/>
            </a:xfrm>
          </p:grpSpPr>
          <p:sp>
            <p:nvSpPr>
              <p:cNvPr id="2561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5611" name="组合 80"/>
            <p:cNvGrpSpPr/>
            <p:nvPr/>
          </p:nvGrpSpPr>
          <p:grpSpPr bwMode="auto">
            <a:xfrm>
              <a:off x="2506663" y="1"/>
              <a:ext cx="1389062" cy="908154"/>
              <a:chOff x="2506663" y="0"/>
              <a:chExt cx="1389062" cy="1287463"/>
            </a:xfrm>
          </p:grpSpPr>
          <p:sp>
            <p:nvSpPr>
              <p:cNvPr id="2561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561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25608" name="TextBox 30"/>
          <p:cNvSpPr txBox="1">
            <a:spLocks noChangeArrowheads="1"/>
          </p:cNvSpPr>
          <p:nvPr/>
        </p:nvSpPr>
        <p:spPr bwMode="auto">
          <a:xfrm>
            <a:off x="5003800" y="2147888"/>
            <a:ext cx="36004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上岗前报告结论有</a:t>
            </a:r>
            <a:r>
              <a:rPr lang="en-US" altLang="zh-CN" sz="2400">
                <a:latin typeface="华文中宋" panose="02010600040101010101" pitchFamily="2" charset="-122"/>
                <a:ea typeface="华文中宋" panose="02010600040101010101" pitchFamily="2" charset="-122"/>
              </a:rPr>
              <a:t>3</a:t>
            </a:r>
            <a:r>
              <a:rPr lang="zh-CN" altLang="en-US" sz="2400">
                <a:latin typeface="华文中宋" panose="02010600040101010101" pitchFamily="2" charset="-122"/>
                <a:ea typeface="华文中宋" panose="02010600040101010101" pitchFamily="2" charset="-122"/>
              </a:rPr>
              <a:t>种：</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职业禁忌证</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其他疾病或异常</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目前未见异常</a:t>
            </a:r>
            <a:endParaRPr lang="en-US" altLang="zh-CN" sz="2400">
              <a:latin typeface="华文中宋" panose="02010600040101010101" pitchFamily="2" charset="-122"/>
              <a:ea typeface="华文中宋" panose="02010600040101010101" pitchFamily="2" charset="-122"/>
            </a:endParaRPr>
          </a:p>
        </p:txBody>
      </p:sp>
      <p:pic>
        <p:nvPicPr>
          <p:cNvPr id="25609" name="图片 31" descr="QQ图片20180402094317.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5288" y="981075"/>
            <a:ext cx="4414837"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矩形 12"/>
          <p:cNvSpPr>
            <a:spLocks noChangeArrowheads="1"/>
          </p:cNvSpPr>
          <p:nvPr/>
        </p:nvSpPr>
        <p:spPr bwMode="auto">
          <a:xfrm>
            <a:off x="1979613" y="4149725"/>
            <a:ext cx="66246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上岗前职业禁忌证：</a:t>
            </a:r>
            <a:endParaRPr lang="en-US" altLang="zh-CN" sz="2400">
              <a:latin typeface="华文中宋" panose="02010600040101010101" pitchFamily="2" charset="-122"/>
              <a:ea typeface="华文中宋" panose="02010600040101010101" pitchFamily="2" charset="-122"/>
            </a:endParaRPr>
          </a:p>
          <a:p>
            <a:pPr eaLnBrk="1" hangingPunct="1"/>
            <a:r>
              <a:rPr lang="en-US" altLang="zh-CN" sz="2400">
                <a:latin typeface="华文中宋" panose="02010600040101010101" pitchFamily="2" charset="-122"/>
                <a:ea typeface="华文中宋" panose="02010600040101010101" pitchFamily="2" charset="-122"/>
              </a:rPr>
              <a:t>       </a:t>
            </a:r>
            <a:r>
              <a:rPr lang="zh-CN" altLang="en-US" sz="2400">
                <a:latin typeface="华文中宋" panose="02010600040101010101" pitchFamily="2" charset="-122"/>
                <a:ea typeface="华文中宋" panose="02010600040101010101" pitchFamily="2" charset="-122"/>
              </a:rPr>
              <a:t>检查发现有职业禁忌证的劳动者。</a:t>
            </a:r>
            <a:endParaRPr lang="zh-CN" altLang="en-US" sz="24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26645"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6"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7"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8"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49"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0"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1"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2"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3"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54"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6635" name="组合 75"/>
            <p:cNvGrpSpPr/>
            <p:nvPr/>
          </p:nvGrpSpPr>
          <p:grpSpPr bwMode="auto">
            <a:xfrm>
              <a:off x="8280400" y="1"/>
              <a:ext cx="1389063" cy="908154"/>
              <a:chOff x="8280400" y="0"/>
              <a:chExt cx="1389063" cy="1287463"/>
            </a:xfrm>
          </p:grpSpPr>
          <p:sp>
            <p:nvSpPr>
              <p:cNvPr id="2664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4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4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4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6636" name="组合 80"/>
            <p:cNvGrpSpPr/>
            <p:nvPr/>
          </p:nvGrpSpPr>
          <p:grpSpPr bwMode="auto">
            <a:xfrm>
              <a:off x="2506663" y="1"/>
              <a:ext cx="1389062" cy="908154"/>
              <a:chOff x="2506663" y="0"/>
              <a:chExt cx="1389062" cy="1287463"/>
            </a:xfrm>
          </p:grpSpPr>
          <p:sp>
            <p:nvSpPr>
              <p:cNvPr id="2663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3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3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664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26633" name="图片 30" descr="QQ图片20180402110155.png"/>
          <p:cNvPicPr>
            <a:picLocks noChangeAspect="1"/>
          </p:cNvPicPr>
          <p:nvPr/>
        </p:nvPicPr>
        <p:blipFill>
          <a:blip r:embed="rId1">
            <a:extLst>
              <a:ext uri="{28A0092B-C50C-407E-A947-70E740481C1C}">
                <a14:useLocalDpi xmlns:a14="http://schemas.microsoft.com/office/drawing/2010/main" val="0"/>
              </a:ext>
            </a:extLst>
          </a:blip>
          <a:srcRect t="9755"/>
          <a:stretch>
            <a:fillRect/>
          </a:stretch>
        </p:blipFill>
        <p:spPr bwMode="auto">
          <a:xfrm>
            <a:off x="1547813" y="1700213"/>
            <a:ext cx="6143625"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Box 29"/>
          <p:cNvSpPr txBox="1">
            <a:spLocks noChangeArrowheads="1"/>
          </p:cNvSpPr>
          <p:nvPr/>
        </p:nvSpPr>
        <p:spPr bwMode="auto">
          <a:xfrm>
            <a:off x="1979613" y="1268413"/>
            <a:ext cx="3878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例如：苯作业上岗前职业禁忌证表述</a:t>
            </a:r>
            <a:endParaRPr lang="zh-CN" altLang="en-US">
              <a:latin typeface="华文中宋" panose="02010600040101010101" pitchFamily="2" charset="-122"/>
              <a:ea typeface="华文中宋" panose="0201060004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矩形 12"/>
          <p:cNvSpPr>
            <a:spLocks noChangeArrowheads="1"/>
          </p:cNvSpPr>
          <p:nvPr/>
        </p:nvSpPr>
        <p:spPr bwMode="auto">
          <a:xfrm>
            <a:off x="2051050" y="3860800"/>
            <a:ext cx="45354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其他疾病或异常：</a:t>
            </a:r>
            <a:endParaRPr lang="en-US" altLang="zh-CN" sz="2000">
              <a:latin typeface="华文中宋" panose="02010600040101010101" pitchFamily="2" charset="-122"/>
              <a:ea typeface="华文中宋" panose="02010600040101010101" pitchFamily="2" charset="-122"/>
            </a:endParaRPr>
          </a:p>
          <a:p>
            <a:pPr eaLnBrk="1" hangingPunct="1"/>
            <a:r>
              <a:rPr lang="en-US" altLang="zh-CN" sz="2000">
                <a:latin typeface="华文中宋" panose="02010600040101010101" pitchFamily="2" charset="-122"/>
                <a:ea typeface="华文中宋" panose="02010600040101010101" pitchFamily="2" charset="-122"/>
              </a:rPr>
              <a:t>     </a:t>
            </a:r>
            <a:r>
              <a:rPr lang="zh-CN" altLang="en-US" sz="2000">
                <a:latin typeface="华文中宋" panose="02010600040101010101" pitchFamily="2" charset="-122"/>
                <a:ea typeface="华文中宋" panose="02010600040101010101" pitchFamily="2" charset="-122"/>
              </a:rPr>
              <a:t>除目标疾病之外的其他疾病或者某项检查指标的异常。</a:t>
            </a:r>
            <a:endParaRPr lang="zh-CN" altLang="en-US" sz="20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27669"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2"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3"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4"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5"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6"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7"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8"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7659" name="组合 75"/>
            <p:cNvGrpSpPr/>
            <p:nvPr/>
          </p:nvGrpSpPr>
          <p:grpSpPr bwMode="auto">
            <a:xfrm>
              <a:off x="8280400" y="1"/>
              <a:ext cx="1389063" cy="908154"/>
              <a:chOff x="8280400" y="0"/>
              <a:chExt cx="1389063" cy="1287463"/>
            </a:xfrm>
          </p:grpSpPr>
          <p:sp>
            <p:nvSpPr>
              <p:cNvPr id="27665"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6"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7"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8"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7660" name="组合 80"/>
            <p:cNvGrpSpPr/>
            <p:nvPr/>
          </p:nvGrpSpPr>
          <p:grpSpPr bwMode="auto">
            <a:xfrm>
              <a:off x="2506663" y="1"/>
              <a:ext cx="1389062" cy="908154"/>
              <a:chOff x="2506663" y="0"/>
              <a:chExt cx="1389062" cy="1287463"/>
            </a:xfrm>
          </p:grpSpPr>
          <p:sp>
            <p:nvSpPr>
              <p:cNvPr id="27661"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2"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3"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7664"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27657" name="Picture 32" descr="C:\Users\lenovo\Desktop\zppt2070\上岗其他.png"/>
          <p:cNvPicPr>
            <a:picLocks noChangeAspect="1" noChangeArrowheads="1"/>
          </p:cNvPicPr>
          <p:nvPr/>
        </p:nvPicPr>
        <p:blipFill>
          <a:blip r:embed="rId1">
            <a:extLst>
              <a:ext uri="{28A0092B-C50C-407E-A947-70E740481C1C}">
                <a14:useLocalDpi xmlns:a14="http://schemas.microsoft.com/office/drawing/2010/main" val="0"/>
              </a:ext>
            </a:extLst>
          </a:blip>
          <a:srcRect t="13097"/>
          <a:stretch>
            <a:fillRect/>
          </a:stretch>
        </p:blipFill>
        <p:spPr bwMode="auto">
          <a:xfrm>
            <a:off x="1835150" y="1557338"/>
            <a:ext cx="44656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椭圆 29"/>
          <p:cNvSpPr/>
          <p:nvPr/>
        </p:nvSpPr>
        <p:spPr>
          <a:xfrm>
            <a:off x="2700338" y="2852738"/>
            <a:ext cx="1584325" cy="2159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矩形 12"/>
          <p:cNvSpPr>
            <a:spLocks noChangeArrowheads="1"/>
          </p:cNvSpPr>
          <p:nvPr/>
        </p:nvSpPr>
        <p:spPr bwMode="auto">
          <a:xfrm>
            <a:off x="4356100" y="2420938"/>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目前未见异常：</a:t>
            </a:r>
            <a:endParaRPr lang="en-US" altLang="zh-CN" sz="2400">
              <a:latin typeface="华文中宋" panose="02010600040101010101" pitchFamily="2" charset="-122"/>
              <a:ea typeface="华文中宋" panose="02010600040101010101" pitchFamily="2" charset="-122"/>
            </a:endParaRPr>
          </a:p>
          <a:p>
            <a:pPr eaLnBrk="1" hangingPunct="1"/>
            <a:r>
              <a:rPr lang="en-US" altLang="zh-CN" sz="2400">
                <a:latin typeface="华文中宋" panose="02010600040101010101" pitchFamily="2" charset="-122"/>
                <a:ea typeface="华文中宋" panose="02010600040101010101" pitchFamily="2" charset="-122"/>
              </a:rPr>
              <a:t>     </a:t>
            </a:r>
            <a:r>
              <a:rPr lang="zh-CN" altLang="en-US" sz="2400">
                <a:latin typeface="华文中宋" panose="02010600040101010101" pitchFamily="2" charset="-122"/>
                <a:ea typeface="华文中宋" panose="02010600040101010101" pitchFamily="2" charset="-122"/>
              </a:rPr>
              <a:t>本次职业健康检查各项检查指标均在正常范围内。</a:t>
            </a:r>
            <a:endParaRPr lang="zh-CN" altLang="en-US" sz="24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2869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70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8682" name="组合 75"/>
            <p:cNvGrpSpPr/>
            <p:nvPr/>
          </p:nvGrpSpPr>
          <p:grpSpPr bwMode="auto">
            <a:xfrm>
              <a:off x="8280400" y="1"/>
              <a:ext cx="1389063" cy="908154"/>
              <a:chOff x="8280400" y="0"/>
              <a:chExt cx="1389063" cy="1287463"/>
            </a:xfrm>
          </p:grpSpPr>
          <p:sp>
            <p:nvSpPr>
              <p:cNvPr id="2868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8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9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9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8683" name="组合 80"/>
            <p:cNvGrpSpPr/>
            <p:nvPr/>
          </p:nvGrpSpPr>
          <p:grpSpPr bwMode="auto">
            <a:xfrm>
              <a:off x="2506663" y="1"/>
              <a:ext cx="1389062" cy="908154"/>
              <a:chOff x="2506663" y="0"/>
              <a:chExt cx="1389062" cy="1287463"/>
            </a:xfrm>
          </p:grpSpPr>
          <p:sp>
            <p:nvSpPr>
              <p:cNvPr id="2868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8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8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868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28681" name="Picture 30" descr="C:\Users\lenovo\Desktop\QQ图片2018040214024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650" y="2060575"/>
            <a:ext cx="3333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矩形 12"/>
          <p:cNvSpPr>
            <a:spLocks noChangeArrowheads="1"/>
          </p:cNvSpPr>
          <p:nvPr/>
        </p:nvSpPr>
        <p:spPr bwMode="auto">
          <a:xfrm>
            <a:off x="1476375" y="1700213"/>
            <a:ext cx="61912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latin typeface="华文中宋" panose="02010600040101010101" pitchFamily="2" charset="-122"/>
                <a:ea typeface="华文中宋" panose="02010600040101010101" pitchFamily="2" charset="-122"/>
              </a:rPr>
              <a:t>在上岗前体检工作中经常遇到的一些问题及解决方案：</a:t>
            </a: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rPr>
              <a:t>受检人对公司名称不确定，例如：总公司及分公司的区别，两个公司名字相近；</a:t>
            </a: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rPr>
              <a:t>受检人对自己将从事的岗位所接触的危害因素不清楚；</a:t>
            </a: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rPr>
              <a:t>受检人不清楚自己的体检类别；</a:t>
            </a:r>
            <a:endParaRPr lang="en-US" altLang="zh-CN" sz="2400" dirty="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dirty="0">
                <a:latin typeface="华文中宋" panose="02010600040101010101" pitchFamily="2" charset="-122"/>
                <a:ea typeface="华文中宋" panose="02010600040101010101" pitchFamily="2" charset="-122"/>
              </a:rPr>
              <a:t>受检人为了上岗而找他人替检。</a:t>
            </a:r>
            <a:endParaRPr lang="en-US" altLang="zh-CN" sz="2400" dirty="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29715"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6"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7"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8"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19"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0"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1"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2"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3"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4"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29705" name="组合 75"/>
            <p:cNvGrpSpPr/>
            <p:nvPr/>
          </p:nvGrpSpPr>
          <p:grpSpPr bwMode="auto">
            <a:xfrm>
              <a:off x="8280400" y="1"/>
              <a:ext cx="1389063" cy="908154"/>
              <a:chOff x="8280400" y="0"/>
              <a:chExt cx="1389063" cy="1287463"/>
            </a:xfrm>
          </p:grpSpPr>
          <p:sp>
            <p:nvSpPr>
              <p:cNvPr id="2971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1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1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1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29706" name="组合 80"/>
            <p:cNvGrpSpPr/>
            <p:nvPr/>
          </p:nvGrpSpPr>
          <p:grpSpPr bwMode="auto">
            <a:xfrm>
              <a:off x="2506663" y="1"/>
              <a:ext cx="1389062" cy="908154"/>
              <a:chOff x="2506663" y="0"/>
              <a:chExt cx="1389062" cy="1287463"/>
            </a:xfrm>
          </p:grpSpPr>
          <p:sp>
            <p:nvSpPr>
              <p:cNvPr id="2970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0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0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971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54"/>
          <p:cNvGrpSpPr/>
          <p:nvPr/>
        </p:nvGrpSpPr>
        <p:grpSpPr bwMode="auto">
          <a:xfrm>
            <a:off x="1247775" y="1941513"/>
            <a:ext cx="6637338" cy="2143125"/>
            <a:chOff x="0" y="1772816"/>
            <a:chExt cx="8559800" cy="2763837"/>
          </a:xfrm>
        </p:grpSpPr>
        <p:grpSp>
          <p:nvGrpSpPr>
            <p:cNvPr id="3110" name="组合 3"/>
            <p:cNvGrpSpPr/>
            <p:nvPr/>
          </p:nvGrpSpPr>
          <p:grpSpPr bwMode="auto">
            <a:xfrm>
              <a:off x="0" y="2688803"/>
              <a:ext cx="8026400" cy="935038"/>
              <a:chOff x="0" y="3034845"/>
              <a:chExt cx="8026400" cy="935038"/>
            </a:xfrm>
          </p:grpSpPr>
          <p:sp>
            <p:nvSpPr>
              <p:cNvPr id="3123" name="任意多边形 34"/>
              <p:cNvSpPr>
                <a:spLocks noChangeArrowheads="1"/>
              </p:cNvSpPr>
              <p:nvPr/>
            </p:nvSpPr>
            <p:spPr bwMode="auto">
              <a:xfrm flipH="1">
                <a:off x="3290888" y="3044370"/>
                <a:ext cx="4735512" cy="925513"/>
              </a:xfrm>
              <a:custGeom>
                <a:avLst/>
                <a:gdLst>
                  <a:gd name="T0" fmla="*/ 461602 w 4736306"/>
                  <a:gd name="T1" fmla="*/ 0 h 925514"/>
                  <a:gd name="T2" fmla="*/ 518601 w 4736306"/>
                  <a:gd name="T3" fmla="*/ 5761 h 925514"/>
                  <a:gd name="T4" fmla="*/ 518601 w 4736306"/>
                  <a:gd name="T5" fmla="*/ 0 h 925514"/>
                  <a:gd name="T6" fmla="*/ 4724426 w 4736306"/>
                  <a:gd name="T7" fmla="*/ 0 h 925514"/>
                  <a:gd name="T8" fmla="*/ 4724426 w 4736306"/>
                  <a:gd name="T9" fmla="*/ 925499 h 925514"/>
                  <a:gd name="T10" fmla="*/ 518601 w 4736306"/>
                  <a:gd name="T11" fmla="*/ 925499 h 925514"/>
                  <a:gd name="T12" fmla="*/ 518601 w 4736306"/>
                  <a:gd name="T13" fmla="*/ 919738 h 925514"/>
                  <a:gd name="T14" fmla="*/ 461602 w 4736306"/>
                  <a:gd name="T15" fmla="*/ 925499 h 925514"/>
                  <a:gd name="T16" fmla="*/ 0 w 4736306"/>
                  <a:gd name="T17" fmla="*/ 462757 h 925514"/>
                  <a:gd name="T18" fmla="*/ 461602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77D4E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24" name="任意多边形 40"/>
              <p:cNvSpPr>
                <a:spLocks noChangeArrowheads="1"/>
              </p:cNvSpPr>
              <p:nvPr/>
            </p:nvSpPr>
            <p:spPr bwMode="auto">
              <a:xfrm flipH="1">
                <a:off x="0" y="3034845"/>
                <a:ext cx="1638300" cy="925513"/>
              </a:xfrm>
              <a:custGeom>
                <a:avLst/>
                <a:gdLst>
                  <a:gd name="T0" fmla="*/ 0 w 3720214"/>
                  <a:gd name="T1" fmla="*/ 0 h 925514"/>
                  <a:gd name="T2" fmla="*/ 17 w 3720214"/>
                  <a:gd name="T3" fmla="*/ 0 h 925514"/>
                  <a:gd name="T4" fmla="*/ 17 w 3720214"/>
                  <a:gd name="T5" fmla="*/ 925499 h 925514"/>
                  <a:gd name="T6" fmla="*/ 0 w 3720214"/>
                  <a:gd name="T7" fmla="*/ 925499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77D4E5"/>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25" name="文本框 48"/>
              <p:cNvSpPr>
                <a:spLocks noChangeArrowheads="1"/>
              </p:cNvSpPr>
              <p:nvPr/>
            </p:nvSpPr>
            <p:spPr bwMode="auto">
              <a:xfrm>
                <a:off x="2055813" y="3193595"/>
                <a:ext cx="815975" cy="708025"/>
              </a:xfrm>
              <a:prstGeom prst="rect">
                <a:avLst/>
              </a:prstGeom>
              <a:solidFill>
                <a:srgbClr val="77D4E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26" name="图片 5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1663" y="321264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1" name="组合 4"/>
            <p:cNvGrpSpPr/>
            <p:nvPr/>
          </p:nvGrpSpPr>
          <p:grpSpPr bwMode="auto">
            <a:xfrm>
              <a:off x="0" y="3603203"/>
              <a:ext cx="7494588" cy="933450"/>
              <a:chOff x="0" y="3949245"/>
              <a:chExt cx="7494588" cy="933450"/>
            </a:xfrm>
          </p:grpSpPr>
          <p:sp>
            <p:nvSpPr>
              <p:cNvPr id="3119" name="任意多边形 35"/>
              <p:cNvSpPr>
                <a:spLocks noChangeArrowheads="1"/>
              </p:cNvSpPr>
              <p:nvPr/>
            </p:nvSpPr>
            <p:spPr bwMode="auto">
              <a:xfrm flipH="1">
                <a:off x="2757488" y="3957183"/>
                <a:ext cx="4737100" cy="925512"/>
              </a:xfrm>
              <a:custGeom>
                <a:avLst/>
                <a:gdLst>
                  <a:gd name="T0" fmla="*/ 463927 w 4736306"/>
                  <a:gd name="T1" fmla="*/ 0 h 925514"/>
                  <a:gd name="T2" fmla="*/ 521211 w 4736306"/>
                  <a:gd name="T3" fmla="*/ 5761 h 925514"/>
                  <a:gd name="T4" fmla="*/ 521211 w 4736306"/>
                  <a:gd name="T5" fmla="*/ 0 h 925514"/>
                  <a:gd name="T6" fmla="*/ 4748246 w 4736306"/>
                  <a:gd name="T7" fmla="*/ 0 h 925514"/>
                  <a:gd name="T8" fmla="*/ 4748246 w 4736306"/>
                  <a:gd name="T9" fmla="*/ 925484 h 925514"/>
                  <a:gd name="T10" fmla="*/ 521211 w 4736306"/>
                  <a:gd name="T11" fmla="*/ 925484 h 925514"/>
                  <a:gd name="T12" fmla="*/ 521211 w 4736306"/>
                  <a:gd name="T13" fmla="*/ 919723 h 925514"/>
                  <a:gd name="T14" fmla="*/ 463927 w 4736306"/>
                  <a:gd name="T15" fmla="*/ 925484 h 925514"/>
                  <a:gd name="T16" fmla="*/ 0 w 4736306"/>
                  <a:gd name="T17" fmla="*/ 462742 h 925514"/>
                  <a:gd name="T18" fmla="*/ 463927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4DC6D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20" name="任意多边形 41"/>
              <p:cNvSpPr>
                <a:spLocks noChangeArrowheads="1"/>
              </p:cNvSpPr>
              <p:nvPr/>
            </p:nvSpPr>
            <p:spPr bwMode="auto">
              <a:xfrm flipH="1">
                <a:off x="0" y="3949245"/>
                <a:ext cx="1104900" cy="927100"/>
              </a:xfrm>
              <a:custGeom>
                <a:avLst/>
                <a:gdLst>
                  <a:gd name="T0" fmla="*/ 0 w 3720214"/>
                  <a:gd name="T1" fmla="*/ 0 h 925514"/>
                  <a:gd name="T2" fmla="*/ 0 w 3720214"/>
                  <a:gd name="T3" fmla="*/ 0 h 925514"/>
                  <a:gd name="T4" fmla="*/ 0 w 3720214"/>
                  <a:gd name="T5" fmla="*/ 949591 h 925514"/>
                  <a:gd name="T6" fmla="*/ 0 w 3720214"/>
                  <a:gd name="T7" fmla="*/ 94959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4DC6D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21" name="文本框 49"/>
              <p:cNvSpPr>
                <a:spLocks noChangeArrowheads="1"/>
              </p:cNvSpPr>
              <p:nvPr/>
            </p:nvSpPr>
            <p:spPr bwMode="auto">
              <a:xfrm>
                <a:off x="1524000" y="4049258"/>
                <a:ext cx="815975" cy="708025"/>
              </a:xfrm>
              <a:prstGeom prst="rect">
                <a:avLst/>
              </a:prstGeom>
              <a:solidFill>
                <a:srgbClr val="4DC6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3122" name="图片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 y="4142920"/>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112" name="组合 2"/>
            <p:cNvGrpSpPr/>
            <p:nvPr/>
          </p:nvGrpSpPr>
          <p:grpSpPr bwMode="auto">
            <a:xfrm>
              <a:off x="0" y="1772816"/>
              <a:ext cx="8559800" cy="925512"/>
              <a:chOff x="0" y="2118858"/>
              <a:chExt cx="8559800" cy="925512"/>
            </a:xfrm>
          </p:grpSpPr>
          <p:sp>
            <p:nvSpPr>
              <p:cNvPr id="3113" name="任意多边形 33"/>
              <p:cNvSpPr>
                <a:spLocks noChangeArrowheads="1"/>
              </p:cNvSpPr>
              <p:nvPr/>
            </p:nvSpPr>
            <p:spPr bwMode="auto">
              <a:xfrm flipH="1">
                <a:off x="3822700" y="2118858"/>
                <a:ext cx="4737100" cy="925512"/>
              </a:xfrm>
              <a:custGeom>
                <a:avLst/>
                <a:gdLst>
                  <a:gd name="T0" fmla="*/ 463927 w 4736306"/>
                  <a:gd name="T1" fmla="*/ 0 h 925514"/>
                  <a:gd name="T2" fmla="*/ 521211 w 4736306"/>
                  <a:gd name="T3" fmla="*/ 5761 h 925514"/>
                  <a:gd name="T4" fmla="*/ 521211 w 4736306"/>
                  <a:gd name="T5" fmla="*/ 0 h 925514"/>
                  <a:gd name="T6" fmla="*/ 4748246 w 4736306"/>
                  <a:gd name="T7" fmla="*/ 0 h 925514"/>
                  <a:gd name="T8" fmla="*/ 4748246 w 4736306"/>
                  <a:gd name="T9" fmla="*/ 925484 h 925514"/>
                  <a:gd name="T10" fmla="*/ 521211 w 4736306"/>
                  <a:gd name="T11" fmla="*/ 925484 h 925514"/>
                  <a:gd name="T12" fmla="*/ 521211 w 4736306"/>
                  <a:gd name="T13" fmla="*/ 919723 h 925514"/>
                  <a:gd name="T14" fmla="*/ 463927 w 4736306"/>
                  <a:gd name="T15" fmla="*/ 925484 h 925514"/>
                  <a:gd name="T16" fmla="*/ 0 w 4736306"/>
                  <a:gd name="T17" fmla="*/ 462742 h 925514"/>
                  <a:gd name="T18" fmla="*/ 463927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BCEA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14" name="任意多边形 39"/>
              <p:cNvSpPr>
                <a:spLocks noChangeArrowheads="1"/>
              </p:cNvSpPr>
              <p:nvPr/>
            </p:nvSpPr>
            <p:spPr bwMode="auto">
              <a:xfrm flipH="1">
                <a:off x="0" y="2118858"/>
                <a:ext cx="2135188" cy="925512"/>
              </a:xfrm>
              <a:custGeom>
                <a:avLst/>
                <a:gdLst>
                  <a:gd name="T0" fmla="*/ 0 w 3720214"/>
                  <a:gd name="T1" fmla="*/ 0 h 925514"/>
                  <a:gd name="T2" fmla="*/ 899 w 3720214"/>
                  <a:gd name="T3" fmla="*/ 0 h 925514"/>
                  <a:gd name="T4" fmla="*/ 899 w 3720214"/>
                  <a:gd name="T5" fmla="*/ 925484 h 925514"/>
                  <a:gd name="T6" fmla="*/ 0 w 3720214"/>
                  <a:gd name="T7" fmla="*/ 925484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BCEA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15" name="文本框 47"/>
              <p:cNvSpPr>
                <a:spLocks noChangeArrowheads="1"/>
              </p:cNvSpPr>
              <p:nvPr/>
            </p:nvSpPr>
            <p:spPr bwMode="auto">
              <a:xfrm>
                <a:off x="2615502" y="2198233"/>
                <a:ext cx="815976" cy="708025"/>
              </a:xfrm>
              <a:prstGeom prst="rect">
                <a:avLst/>
              </a:prstGeom>
              <a:solidFill>
                <a:srgbClr val="BCEA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116" name="组合 1"/>
              <p:cNvGrpSpPr/>
              <p:nvPr/>
            </p:nvGrpSpPr>
            <p:grpSpPr bwMode="auto">
              <a:xfrm>
                <a:off x="962025" y="2277607"/>
                <a:ext cx="587375" cy="588963"/>
                <a:chOff x="-2031232" y="6174580"/>
                <a:chExt cx="587375" cy="588963"/>
              </a:xfrm>
            </p:grpSpPr>
            <p:sp>
              <p:nvSpPr>
                <p:cNvPr id="3117" name="Freeform 56"/>
                <p:cNvSpPr/>
                <p:nvPr/>
              </p:nvSpPr>
              <p:spPr bwMode="auto">
                <a:xfrm>
                  <a:off x="-1870894" y="6174580"/>
                  <a:ext cx="266700" cy="436563"/>
                </a:xfrm>
                <a:custGeom>
                  <a:avLst/>
                  <a:gdLst>
                    <a:gd name="T0" fmla="*/ 2147483647 w 230"/>
                    <a:gd name="T1" fmla="*/ 2147483647 h 375"/>
                    <a:gd name="T2" fmla="*/ 2147483647 w 230"/>
                    <a:gd name="T3" fmla="*/ 2147483647 h 375"/>
                    <a:gd name="T4" fmla="*/ 2147483647 w 230"/>
                    <a:gd name="T5" fmla="*/ 2147483647 h 375"/>
                    <a:gd name="T6" fmla="*/ 2147483647 w 230"/>
                    <a:gd name="T7" fmla="*/ 2147483647 h 375"/>
                    <a:gd name="T8" fmla="*/ 2147483647 w 230"/>
                    <a:gd name="T9" fmla="*/ 2147483647 h 375"/>
                    <a:gd name="T10" fmla="*/ 2147483647 w 230"/>
                    <a:gd name="T11" fmla="*/ 2147483647 h 375"/>
                    <a:gd name="T12" fmla="*/ 2147483647 w 230"/>
                    <a:gd name="T13" fmla="*/ 2147483647 h 375"/>
                    <a:gd name="T14" fmla="*/ 2147483647 w 230"/>
                    <a:gd name="T15" fmla="*/ 2147483647 h 375"/>
                    <a:gd name="T16" fmla="*/ 2147483647 w 230"/>
                    <a:gd name="T17" fmla="*/ 2147483647 h 375"/>
                    <a:gd name="T18" fmla="*/ 2147483647 w 230"/>
                    <a:gd name="T19" fmla="*/ 2147483647 h 375"/>
                    <a:gd name="T20" fmla="*/ 2147483647 w 230"/>
                    <a:gd name="T21" fmla="*/ 2147483647 h 375"/>
                    <a:gd name="T22" fmla="*/ 2147483647 w 230"/>
                    <a:gd name="T23" fmla="*/ 2147483647 h 375"/>
                    <a:gd name="T24" fmla="*/ 2147483647 w 230"/>
                    <a:gd name="T25" fmla="*/ 2147483647 h 375"/>
                    <a:gd name="T26" fmla="*/ 2147483647 w 230"/>
                    <a:gd name="T27" fmla="*/ 2147483647 h 375"/>
                    <a:gd name="T28" fmla="*/ 2147483647 w 230"/>
                    <a:gd name="T29" fmla="*/ 2147483647 h 375"/>
                    <a:gd name="T30" fmla="*/ 2147483647 w 230"/>
                    <a:gd name="T31" fmla="*/ 2147483647 h 375"/>
                    <a:gd name="T32" fmla="*/ 2147483647 w 230"/>
                    <a:gd name="T33" fmla="*/ 2147483647 h 375"/>
                    <a:gd name="T34" fmla="*/ 2147483647 w 230"/>
                    <a:gd name="T35" fmla="*/ 2147483647 h 375"/>
                    <a:gd name="T36" fmla="*/ 2147483647 w 230"/>
                    <a:gd name="T37" fmla="*/ 2147483647 h 375"/>
                    <a:gd name="T38" fmla="*/ 2147483647 w 230"/>
                    <a:gd name="T39" fmla="*/ 2147483647 h 375"/>
                    <a:gd name="T40" fmla="*/ 2147483647 w 230"/>
                    <a:gd name="T41" fmla="*/ 2147483647 h 375"/>
                    <a:gd name="T42" fmla="*/ 2147483647 w 230"/>
                    <a:gd name="T43" fmla="*/ 2147483647 h 375"/>
                    <a:gd name="T44" fmla="*/ 2147483647 w 230"/>
                    <a:gd name="T45" fmla="*/ 2147483647 h 375"/>
                    <a:gd name="T46" fmla="*/ 2147483647 w 230"/>
                    <a:gd name="T47" fmla="*/ 2147483647 h 375"/>
                    <a:gd name="T48" fmla="*/ 2147483647 w 230"/>
                    <a:gd name="T49" fmla="*/ 2147483647 h 375"/>
                    <a:gd name="T50" fmla="*/ 2147483647 w 230"/>
                    <a:gd name="T51" fmla="*/ 2147483647 h 375"/>
                    <a:gd name="T52" fmla="*/ 2147483647 w 230"/>
                    <a:gd name="T53" fmla="*/ 2147483647 h 375"/>
                    <a:gd name="T54" fmla="*/ 2147483647 w 230"/>
                    <a:gd name="T55" fmla="*/ 0 h 375"/>
                    <a:gd name="T56" fmla="*/ 2147483647 w 230"/>
                    <a:gd name="T57" fmla="*/ 2147483647 h 375"/>
                    <a:gd name="T58" fmla="*/ 2147483647 w 230"/>
                    <a:gd name="T59" fmla="*/ 2147483647 h 375"/>
                    <a:gd name="T60" fmla="*/ 2147483647 w 230"/>
                    <a:gd name="T61" fmla="*/ 2147483647 h 375"/>
                    <a:gd name="T62" fmla="*/ 2147483647 w 230"/>
                    <a:gd name="T63" fmla="*/ 2147483647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375"/>
                    <a:gd name="T98" fmla="*/ 230 w 230"/>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375">
                      <a:moveTo>
                        <a:pt x="16" y="185"/>
                      </a:moveTo>
                      <a:cubicBezTo>
                        <a:pt x="25" y="214"/>
                        <a:pt x="42" y="238"/>
                        <a:pt x="64" y="254"/>
                      </a:cubicBezTo>
                      <a:cubicBezTo>
                        <a:pt x="61" y="285"/>
                        <a:pt x="61" y="285"/>
                        <a:pt x="61" y="285"/>
                      </a:cubicBezTo>
                      <a:cubicBezTo>
                        <a:pt x="46" y="290"/>
                        <a:pt x="46" y="290"/>
                        <a:pt x="46" y="290"/>
                      </a:cubicBezTo>
                      <a:cubicBezTo>
                        <a:pt x="47" y="299"/>
                        <a:pt x="51" y="310"/>
                        <a:pt x="54" y="321"/>
                      </a:cubicBezTo>
                      <a:cubicBezTo>
                        <a:pt x="58" y="330"/>
                        <a:pt x="61" y="339"/>
                        <a:pt x="65" y="347"/>
                      </a:cubicBezTo>
                      <a:cubicBezTo>
                        <a:pt x="68" y="356"/>
                        <a:pt x="72" y="363"/>
                        <a:pt x="75" y="367"/>
                      </a:cubicBezTo>
                      <a:cubicBezTo>
                        <a:pt x="76" y="368"/>
                        <a:pt x="77" y="369"/>
                        <a:pt x="77" y="370"/>
                      </a:cubicBezTo>
                      <a:cubicBezTo>
                        <a:pt x="79" y="370"/>
                        <a:pt x="82" y="371"/>
                        <a:pt x="85" y="372"/>
                      </a:cubicBezTo>
                      <a:cubicBezTo>
                        <a:pt x="88" y="372"/>
                        <a:pt x="91" y="373"/>
                        <a:pt x="95" y="373"/>
                      </a:cubicBezTo>
                      <a:cubicBezTo>
                        <a:pt x="98" y="374"/>
                        <a:pt x="102" y="374"/>
                        <a:pt x="105" y="374"/>
                      </a:cubicBezTo>
                      <a:cubicBezTo>
                        <a:pt x="109" y="374"/>
                        <a:pt x="112" y="375"/>
                        <a:pt x="115" y="375"/>
                      </a:cubicBezTo>
                      <a:cubicBezTo>
                        <a:pt x="116" y="375"/>
                        <a:pt x="117" y="375"/>
                        <a:pt x="118" y="375"/>
                      </a:cubicBezTo>
                      <a:cubicBezTo>
                        <a:pt x="120" y="375"/>
                        <a:pt x="122" y="375"/>
                        <a:pt x="125" y="375"/>
                      </a:cubicBezTo>
                      <a:cubicBezTo>
                        <a:pt x="128" y="374"/>
                        <a:pt x="132" y="374"/>
                        <a:pt x="135" y="374"/>
                      </a:cubicBezTo>
                      <a:cubicBezTo>
                        <a:pt x="139" y="374"/>
                        <a:pt x="142" y="373"/>
                        <a:pt x="145" y="373"/>
                      </a:cubicBezTo>
                      <a:cubicBezTo>
                        <a:pt x="149" y="372"/>
                        <a:pt x="153" y="372"/>
                        <a:pt x="156" y="371"/>
                      </a:cubicBezTo>
                      <a:cubicBezTo>
                        <a:pt x="157" y="370"/>
                        <a:pt x="158" y="370"/>
                        <a:pt x="159" y="369"/>
                      </a:cubicBezTo>
                      <a:cubicBezTo>
                        <a:pt x="161" y="368"/>
                        <a:pt x="163" y="364"/>
                        <a:pt x="166" y="357"/>
                      </a:cubicBezTo>
                      <a:cubicBezTo>
                        <a:pt x="169" y="349"/>
                        <a:pt x="173" y="338"/>
                        <a:pt x="176" y="327"/>
                      </a:cubicBezTo>
                      <a:cubicBezTo>
                        <a:pt x="179" y="314"/>
                        <a:pt x="183" y="300"/>
                        <a:pt x="184" y="290"/>
                      </a:cubicBezTo>
                      <a:cubicBezTo>
                        <a:pt x="169" y="285"/>
                        <a:pt x="169" y="285"/>
                        <a:pt x="169" y="285"/>
                      </a:cubicBezTo>
                      <a:cubicBezTo>
                        <a:pt x="166" y="255"/>
                        <a:pt x="166" y="255"/>
                        <a:pt x="166" y="255"/>
                      </a:cubicBezTo>
                      <a:cubicBezTo>
                        <a:pt x="189" y="240"/>
                        <a:pt x="206" y="215"/>
                        <a:pt x="216" y="184"/>
                      </a:cubicBezTo>
                      <a:cubicBezTo>
                        <a:pt x="219" y="183"/>
                        <a:pt x="224" y="181"/>
                        <a:pt x="226" y="178"/>
                      </a:cubicBezTo>
                      <a:cubicBezTo>
                        <a:pt x="229" y="173"/>
                        <a:pt x="230" y="133"/>
                        <a:pt x="226" y="126"/>
                      </a:cubicBezTo>
                      <a:cubicBezTo>
                        <a:pt x="225" y="124"/>
                        <a:pt x="224" y="124"/>
                        <a:pt x="222" y="123"/>
                      </a:cubicBezTo>
                      <a:cubicBezTo>
                        <a:pt x="218" y="54"/>
                        <a:pt x="172"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18" name="Freeform 57"/>
                <p:cNvSpPr>
                  <a:spLocks noEditPoints="1"/>
                </p:cNvSpPr>
                <p:nvPr/>
              </p:nvSpPr>
              <p:spPr bwMode="auto">
                <a:xfrm>
                  <a:off x="-2031232" y="6515893"/>
                  <a:ext cx="587375" cy="247650"/>
                </a:xfrm>
                <a:custGeom>
                  <a:avLst/>
                  <a:gdLst>
                    <a:gd name="T0" fmla="*/ 2147483647 w 504"/>
                    <a:gd name="T1" fmla="*/ 0 h 212"/>
                    <a:gd name="T2" fmla="*/ 2147483647 w 504"/>
                    <a:gd name="T3" fmla="*/ 2147483647 h 212"/>
                    <a:gd name="T4" fmla="*/ 2147483647 w 504"/>
                    <a:gd name="T5" fmla="*/ 2147483647 h 212"/>
                    <a:gd name="T6" fmla="*/ 2147483647 w 504"/>
                    <a:gd name="T7" fmla="*/ 2147483647 h 212"/>
                    <a:gd name="T8" fmla="*/ 2147483647 w 504"/>
                    <a:gd name="T9" fmla="*/ 2147483647 h 212"/>
                    <a:gd name="T10" fmla="*/ 2147483647 w 504"/>
                    <a:gd name="T11" fmla="*/ 2147483647 h 212"/>
                    <a:gd name="T12" fmla="*/ 2147483647 w 504"/>
                    <a:gd name="T13" fmla="*/ 2147483647 h 212"/>
                    <a:gd name="T14" fmla="*/ 2147483647 w 504"/>
                    <a:gd name="T15" fmla="*/ 2147483647 h 212"/>
                    <a:gd name="T16" fmla="*/ 2147483647 w 504"/>
                    <a:gd name="T17" fmla="*/ 2147483647 h 212"/>
                    <a:gd name="T18" fmla="*/ 2147483647 w 504"/>
                    <a:gd name="T19" fmla="*/ 2147483647 h 212"/>
                    <a:gd name="T20" fmla="*/ 2147483647 w 504"/>
                    <a:gd name="T21" fmla="*/ 2147483647 h 212"/>
                    <a:gd name="T22" fmla="*/ 2147483647 w 504"/>
                    <a:gd name="T23" fmla="*/ 2147483647 h 212"/>
                    <a:gd name="T24" fmla="*/ 2147483647 w 504"/>
                    <a:gd name="T25" fmla="*/ 2147483647 h 212"/>
                    <a:gd name="T26" fmla="*/ 2147483647 w 504"/>
                    <a:gd name="T27" fmla="*/ 2147483647 h 212"/>
                    <a:gd name="T28" fmla="*/ 2147483647 w 504"/>
                    <a:gd name="T29" fmla="*/ 2147483647 h 212"/>
                    <a:gd name="T30" fmla="*/ 2147483647 w 504"/>
                    <a:gd name="T31" fmla="*/ 2147483647 h 212"/>
                    <a:gd name="T32" fmla="*/ 2147483647 w 504"/>
                    <a:gd name="T33" fmla="*/ 2147483647 h 212"/>
                    <a:gd name="T34" fmla="*/ 2147483647 w 504"/>
                    <a:gd name="T35" fmla="*/ 2147483647 h 212"/>
                    <a:gd name="T36" fmla="*/ 2147483647 w 504"/>
                    <a:gd name="T37" fmla="*/ 2147483647 h 212"/>
                    <a:gd name="T38" fmla="*/ 2147483647 w 504"/>
                    <a:gd name="T39" fmla="*/ 2147483647 h 212"/>
                    <a:gd name="T40" fmla="*/ 2147483647 w 504"/>
                    <a:gd name="T41" fmla="*/ 2147483647 h 212"/>
                    <a:gd name="T42" fmla="*/ 2147483647 w 504"/>
                    <a:gd name="T43" fmla="*/ 2147483647 h 212"/>
                    <a:gd name="T44" fmla="*/ 2147483647 w 504"/>
                    <a:gd name="T45" fmla="*/ 2147483647 h 212"/>
                    <a:gd name="T46" fmla="*/ 2147483647 w 504"/>
                    <a:gd name="T47" fmla="*/ 2147483647 h 212"/>
                    <a:gd name="T48" fmla="*/ 2147483647 w 504"/>
                    <a:gd name="T49" fmla="*/ 2147483647 h 212"/>
                    <a:gd name="T50" fmla="*/ 2147483647 w 504"/>
                    <a:gd name="T51" fmla="*/ 2147483647 h 212"/>
                    <a:gd name="T52" fmla="*/ 2147483647 w 504"/>
                    <a:gd name="T53" fmla="*/ 2147483647 h 212"/>
                    <a:gd name="T54" fmla="*/ 2147483647 w 504"/>
                    <a:gd name="T55" fmla="*/ 2147483647 h 212"/>
                    <a:gd name="T56" fmla="*/ 2147483647 w 504"/>
                    <a:gd name="T57" fmla="*/ 2147483647 h 212"/>
                    <a:gd name="T58" fmla="*/ 2147483647 w 504"/>
                    <a:gd name="T59" fmla="*/ 2147483647 h 212"/>
                    <a:gd name="T60" fmla="*/ 2147483647 w 504"/>
                    <a:gd name="T61" fmla="*/ 2147483647 h 212"/>
                    <a:gd name="T62" fmla="*/ 2147483647 w 504"/>
                    <a:gd name="T63" fmla="*/ 2147483647 h 212"/>
                    <a:gd name="T64" fmla="*/ 2147483647 w 504"/>
                    <a:gd name="T65" fmla="*/ 2147483647 h 212"/>
                    <a:gd name="T66" fmla="*/ 2147483647 w 504"/>
                    <a:gd name="T67" fmla="*/ 2147483647 h 212"/>
                    <a:gd name="T68" fmla="*/ 2147483647 w 504"/>
                    <a:gd name="T69" fmla="*/ 2147483647 h 212"/>
                    <a:gd name="T70" fmla="*/ 2147483647 w 504"/>
                    <a:gd name="T71" fmla="*/ 2147483647 h 212"/>
                    <a:gd name="T72" fmla="*/ 2147483647 w 504"/>
                    <a:gd name="T73" fmla="*/ 2147483647 h 212"/>
                    <a:gd name="T74" fmla="*/ 2147483647 w 504"/>
                    <a:gd name="T75" fmla="*/ 2147483647 h 212"/>
                    <a:gd name="T76" fmla="*/ 2147483647 w 504"/>
                    <a:gd name="T77" fmla="*/ 2147483647 h 212"/>
                    <a:gd name="T78" fmla="*/ 2147483647 w 504"/>
                    <a:gd name="T79" fmla="*/ 2147483647 h 212"/>
                    <a:gd name="T80" fmla="*/ 2147483647 w 504"/>
                    <a:gd name="T81" fmla="*/ 2147483647 h 212"/>
                    <a:gd name="T82" fmla="*/ 2147483647 w 504"/>
                    <a:gd name="T83" fmla="*/ 2147483647 h 212"/>
                    <a:gd name="T84" fmla="*/ 2147483647 w 504"/>
                    <a:gd name="T85" fmla="*/ 2147483647 h 212"/>
                    <a:gd name="T86" fmla="*/ 2147483647 w 504"/>
                    <a:gd name="T87" fmla="*/ 2147483647 h 212"/>
                    <a:gd name="T88" fmla="*/ 2147483647 w 504"/>
                    <a:gd name="T89" fmla="*/ 2147483647 h 212"/>
                    <a:gd name="T90" fmla="*/ 2147483647 w 504"/>
                    <a:gd name="T91" fmla="*/ 2147483647 h 212"/>
                    <a:gd name="T92" fmla="*/ 2147483647 w 504"/>
                    <a:gd name="T93" fmla="*/ 2147483647 h 212"/>
                    <a:gd name="T94" fmla="*/ 2147483647 w 504"/>
                    <a:gd name="T95" fmla="*/ 2147483647 h 212"/>
                    <a:gd name="T96" fmla="*/ 2147483647 w 504"/>
                    <a:gd name="T97" fmla="*/ 2147483647 h 212"/>
                    <a:gd name="T98" fmla="*/ 2147483647 w 504"/>
                    <a:gd name="T99" fmla="*/ 2147483647 h 212"/>
                    <a:gd name="T100" fmla="*/ 2147483647 w 504"/>
                    <a:gd name="T101" fmla="*/ 2147483647 h 212"/>
                    <a:gd name="T102" fmla="*/ 2147483647 w 504"/>
                    <a:gd name="T103" fmla="*/ 2147483647 h 212"/>
                    <a:gd name="T104" fmla="*/ 2147483647 w 504"/>
                    <a:gd name="T105" fmla="*/ 2147483647 h 212"/>
                    <a:gd name="T106" fmla="*/ 2147483647 w 504"/>
                    <a:gd name="T107" fmla="*/ 2147483647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4"/>
                    <a:gd name="T163" fmla="*/ 0 h 212"/>
                    <a:gd name="T164" fmla="*/ 504 w 504"/>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4" h="212">
                      <a:moveTo>
                        <a:pt x="482" y="62"/>
                      </a:moveTo>
                      <a:cubicBezTo>
                        <a:pt x="474" y="51"/>
                        <a:pt x="442" y="41"/>
                        <a:pt x="442" y="41"/>
                      </a:cubicBezTo>
                      <a:cubicBezTo>
                        <a:pt x="332" y="0"/>
                        <a:pt x="332" y="0"/>
                        <a:pt x="332" y="0"/>
                      </a:cubicBezTo>
                      <a:cubicBezTo>
                        <a:pt x="330" y="10"/>
                        <a:pt x="327" y="25"/>
                        <a:pt x="323" y="40"/>
                      </a:cubicBezTo>
                      <a:cubicBezTo>
                        <a:pt x="320" y="50"/>
                        <a:pt x="316" y="61"/>
                        <a:pt x="313" y="69"/>
                      </a:cubicBezTo>
                      <a:cubicBezTo>
                        <a:pt x="309" y="76"/>
                        <a:pt x="306" y="82"/>
                        <a:pt x="303" y="85"/>
                      </a:cubicBezTo>
                      <a:cubicBezTo>
                        <a:pt x="302" y="85"/>
                        <a:pt x="302" y="86"/>
                        <a:pt x="301" y="86"/>
                      </a:cubicBezTo>
                      <a:cubicBezTo>
                        <a:pt x="299" y="87"/>
                        <a:pt x="296" y="88"/>
                        <a:pt x="293" y="89"/>
                      </a:cubicBezTo>
                      <a:cubicBezTo>
                        <a:pt x="289" y="89"/>
                        <a:pt x="286" y="90"/>
                        <a:pt x="282" y="91"/>
                      </a:cubicBezTo>
                      <a:cubicBezTo>
                        <a:pt x="279" y="91"/>
                        <a:pt x="276" y="91"/>
                        <a:pt x="272" y="92"/>
                      </a:cubicBezTo>
                      <a:cubicBezTo>
                        <a:pt x="269" y="92"/>
                        <a:pt x="265" y="92"/>
                        <a:pt x="262" y="92"/>
                      </a:cubicBezTo>
                      <a:cubicBezTo>
                        <a:pt x="262" y="92"/>
                        <a:pt x="261" y="92"/>
                        <a:pt x="261" y="92"/>
                      </a:cubicBezTo>
                      <a:cubicBezTo>
                        <a:pt x="261" y="97"/>
                        <a:pt x="261" y="101"/>
                        <a:pt x="262" y="105"/>
                      </a:cubicBezTo>
                      <a:cubicBezTo>
                        <a:pt x="263" y="127"/>
                        <a:pt x="265" y="149"/>
                        <a:pt x="268" y="157"/>
                      </a:cubicBezTo>
                      <a:cubicBezTo>
                        <a:pt x="268" y="158"/>
                        <a:pt x="269" y="160"/>
                        <a:pt x="269" y="160"/>
                      </a:cubicBezTo>
                      <a:cubicBezTo>
                        <a:pt x="270" y="161"/>
                        <a:pt x="272" y="161"/>
                        <a:pt x="274" y="162"/>
                      </a:cubicBezTo>
                      <a:cubicBezTo>
                        <a:pt x="276" y="162"/>
                        <a:pt x="278" y="162"/>
                        <a:pt x="280" y="163"/>
                      </a:cubicBezTo>
                      <a:cubicBezTo>
                        <a:pt x="282" y="163"/>
                        <a:pt x="284" y="163"/>
                        <a:pt x="286" y="163"/>
                      </a:cubicBezTo>
                      <a:cubicBezTo>
                        <a:pt x="289" y="164"/>
                        <a:pt x="291" y="164"/>
                        <a:pt x="293" y="164"/>
                      </a:cubicBezTo>
                      <a:cubicBezTo>
                        <a:pt x="295" y="164"/>
                        <a:pt x="297" y="164"/>
                        <a:pt x="299" y="164"/>
                      </a:cubicBezTo>
                      <a:cubicBezTo>
                        <a:pt x="299" y="164"/>
                        <a:pt x="299" y="164"/>
                        <a:pt x="299" y="164"/>
                      </a:cubicBezTo>
                      <a:cubicBezTo>
                        <a:pt x="301" y="164"/>
                        <a:pt x="303" y="164"/>
                        <a:pt x="305" y="164"/>
                      </a:cubicBezTo>
                      <a:cubicBezTo>
                        <a:pt x="307" y="164"/>
                        <a:pt x="309" y="164"/>
                        <a:pt x="311" y="163"/>
                      </a:cubicBezTo>
                      <a:cubicBezTo>
                        <a:pt x="313" y="163"/>
                        <a:pt x="315" y="163"/>
                        <a:pt x="317" y="163"/>
                      </a:cubicBezTo>
                      <a:cubicBezTo>
                        <a:pt x="320" y="162"/>
                        <a:pt x="322" y="162"/>
                        <a:pt x="324" y="162"/>
                      </a:cubicBezTo>
                      <a:cubicBezTo>
                        <a:pt x="326" y="161"/>
                        <a:pt x="327" y="161"/>
                        <a:pt x="329" y="160"/>
                      </a:cubicBezTo>
                      <a:cubicBezTo>
                        <a:pt x="329" y="160"/>
                        <a:pt x="329" y="158"/>
                        <a:pt x="330" y="157"/>
                      </a:cubicBezTo>
                      <a:cubicBezTo>
                        <a:pt x="333" y="149"/>
                        <a:pt x="335" y="127"/>
                        <a:pt x="336" y="105"/>
                      </a:cubicBezTo>
                      <a:cubicBezTo>
                        <a:pt x="336" y="102"/>
                        <a:pt x="336" y="99"/>
                        <a:pt x="336" y="96"/>
                      </a:cubicBezTo>
                      <a:cubicBezTo>
                        <a:pt x="336" y="96"/>
                        <a:pt x="336" y="96"/>
                        <a:pt x="335" y="96"/>
                      </a:cubicBezTo>
                      <a:cubicBezTo>
                        <a:pt x="334" y="96"/>
                        <a:pt x="333" y="95"/>
                        <a:pt x="333" y="95"/>
                      </a:cubicBezTo>
                      <a:cubicBezTo>
                        <a:pt x="332" y="94"/>
                        <a:pt x="331" y="94"/>
                        <a:pt x="330" y="93"/>
                      </a:cubicBezTo>
                      <a:cubicBezTo>
                        <a:pt x="329" y="92"/>
                        <a:pt x="328" y="91"/>
                        <a:pt x="328" y="91"/>
                      </a:cubicBezTo>
                      <a:cubicBezTo>
                        <a:pt x="327" y="89"/>
                        <a:pt x="326" y="88"/>
                        <a:pt x="325" y="87"/>
                      </a:cubicBezTo>
                      <a:cubicBezTo>
                        <a:pt x="323" y="84"/>
                        <a:pt x="323" y="81"/>
                        <a:pt x="323" y="77"/>
                      </a:cubicBezTo>
                      <a:cubicBezTo>
                        <a:pt x="323" y="74"/>
                        <a:pt x="323" y="70"/>
                        <a:pt x="325" y="68"/>
                      </a:cubicBezTo>
                      <a:cubicBezTo>
                        <a:pt x="326" y="66"/>
                        <a:pt x="327" y="65"/>
                        <a:pt x="328" y="64"/>
                      </a:cubicBezTo>
                      <a:cubicBezTo>
                        <a:pt x="328" y="63"/>
                        <a:pt x="329" y="62"/>
                        <a:pt x="330" y="62"/>
                      </a:cubicBezTo>
                      <a:cubicBezTo>
                        <a:pt x="331" y="61"/>
                        <a:pt x="332" y="60"/>
                        <a:pt x="333" y="60"/>
                      </a:cubicBezTo>
                      <a:cubicBezTo>
                        <a:pt x="333" y="59"/>
                        <a:pt x="334" y="59"/>
                        <a:pt x="335" y="59"/>
                      </a:cubicBezTo>
                      <a:cubicBezTo>
                        <a:pt x="336" y="58"/>
                        <a:pt x="337" y="58"/>
                        <a:pt x="338" y="58"/>
                      </a:cubicBezTo>
                      <a:cubicBezTo>
                        <a:pt x="338" y="58"/>
                        <a:pt x="339" y="58"/>
                        <a:pt x="340" y="57"/>
                      </a:cubicBezTo>
                      <a:cubicBezTo>
                        <a:pt x="341" y="57"/>
                        <a:pt x="342" y="57"/>
                        <a:pt x="343" y="57"/>
                      </a:cubicBezTo>
                      <a:cubicBezTo>
                        <a:pt x="343" y="57"/>
                        <a:pt x="343" y="57"/>
                        <a:pt x="343" y="57"/>
                      </a:cubicBezTo>
                      <a:cubicBezTo>
                        <a:pt x="343" y="57"/>
                        <a:pt x="344" y="57"/>
                        <a:pt x="345" y="57"/>
                      </a:cubicBezTo>
                      <a:cubicBezTo>
                        <a:pt x="346" y="57"/>
                        <a:pt x="347" y="58"/>
                        <a:pt x="348" y="58"/>
                      </a:cubicBezTo>
                      <a:cubicBezTo>
                        <a:pt x="349" y="58"/>
                        <a:pt x="349" y="58"/>
                        <a:pt x="350" y="59"/>
                      </a:cubicBezTo>
                      <a:cubicBezTo>
                        <a:pt x="351" y="59"/>
                        <a:pt x="352" y="59"/>
                        <a:pt x="353" y="60"/>
                      </a:cubicBezTo>
                      <a:cubicBezTo>
                        <a:pt x="354" y="60"/>
                        <a:pt x="354" y="61"/>
                        <a:pt x="355" y="62"/>
                      </a:cubicBezTo>
                      <a:cubicBezTo>
                        <a:pt x="356" y="62"/>
                        <a:pt x="357" y="63"/>
                        <a:pt x="358" y="64"/>
                      </a:cubicBezTo>
                      <a:cubicBezTo>
                        <a:pt x="359" y="65"/>
                        <a:pt x="360" y="66"/>
                        <a:pt x="360" y="68"/>
                      </a:cubicBezTo>
                      <a:cubicBezTo>
                        <a:pt x="362" y="70"/>
                        <a:pt x="363" y="74"/>
                        <a:pt x="363" y="77"/>
                      </a:cubicBezTo>
                      <a:cubicBezTo>
                        <a:pt x="363" y="81"/>
                        <a:pt x="362" y="84"/>
                        <a:pt x="360" y="87"/>
                      </a:cubicBezTo>
                      <a:cubicBezTo>
                        <a:pt x="360" y="88"/>
                        <a:pt x="359" y="89"/>
                        <a:pt x="358" y="91"/>
                      </a:cubicBezTo>
                      <a:cubicBezTo>
                        <a:pt x="357" y="91"/>
                        <a:pt x="356" y="92"/>
                        <a:pt x="355" y="93"/>
                      </a:cubicBezTo>
                      <a:cubicBezTo>
                        <a:pt x="354" y="94"/>
                        <a:pt x="354" y="94"/>
                        <a:pt x="353" y="95"/>
                      </a:cubicBezTo>
                      <a:cubicBezTo>
                        <a:pt x="352" y="95"/>
                        <a:pt x="351" y="96"/>
                        <a:pt x="350" y="96"/>
                      </a:cubicBezTo>
                      <a:cubicBezTo>
                        <a:pt x="349" y="96"/>
                        <a:pt x="349" y="96"/>
                        <a:pt x="348" y="97"/>
                      </a:cubicBezTo>
                      <a:cubicBezTo>
                        <a:pt x="347" y="123"/>
                        <a:pt x="345" y="142"/>
                        <a:pt x="342" y="154"/>
                      </a:cubicBezTo>
                      <a:cubicBezTo>
                        <a:pt x="340" y="162"/>
                        <a:pt x="338" y="167"/>
                        <a:pt x="336" y="169"/>
                      </a:cubicBezTo>
                      <a:cubicBezTo>
                        <a:pt x="336" y="169"/>
                        <a:pt x="335" y="170"/>
                        <a:pt x="335" y="170"/>
                      </a:cubicBezTo>
                      <a:cubicBezTo>
                        <a:pt x="333" y="171"/>
                        <a:pt x="332" y="171"/>
                        <a:pt x="330" y="172"/>
                      </a:cubicBezTo>
                      <a:cubicBezTo>
                        <a:pt x="328" y="173"/>
                        <a:pt x="326" y="173"/>
                        <a:pt x="324" y="174"/>
                      </a:cubicBezTo>
                      <a:cubicBezTo>
                        <a:pt x="322" y="174"/>
                        <a:pt x="320" y="174"/>
                        <a:pt x="317" y="174"/>
                      </a:cubicBezTo>
                      <a:cubicBezTo>
                        <a:pt x="315" y="175"/>
                        <a:pt x="313" y="175"/>
                        <a:pt x="311" y="175"/>
                      </a:cubicBezTo>
                      <a:cubicBezTo>
                        <a:pt x="309" y="175"/>
                        <a:pt x="307" y="175"/>
                        <a:pt x="305" y="175"/>
                      </a:cubicBezTo>
                      <a:cubicBezTo>
                        <a:pt x="303" y="176"/>
                        <a:pt x="301" y="176"/>
                        <a:pt x="299" y="176"/>
                      </a:cubicBezTo>
                      <a:cubicBezTo>
                        <a:pt x="299" y="176"/>
                        <a:pt x="299" y="176"/>
                        <a:pt x="299" y="176"/>
                      </a:cubicBezTo>
                      <a:cubicBezTo>
                        <a:pt x="299" y="176"/>
                        <a:pt x="299" y="176"/>
                        <a:pt x="299" y="176"/>
                      </a:cubicBezTo>
                      <a:cubicBezTo>
                        <a:pt x="298" y="176"/>
                        <a:pt x="298" y="176"/>
                        <a:pt x="298" y="176"/>
                      </a:cubicBezTo>
                      <a:cubicBezTo>
                        <a:pt x="297" y="176"/>
                        <a:pt x="295" y="176"/>
                        <a:pt x="293" y="175"/>
                      </a:cubicBezTo>
                      <a:cubicBezTo>
                        <a:pt x="291" y="175"/>
                        <a:pt x="289" y="175"/>
                        <a:pt x="286" y="175"/>
                      </a:cubicBezTo>
                      <a:cubicBezTo>
                        <a:pt x="284" y="175"/>
                        <a:pt x="282" y="175"/>
                        <a:pt x="280" y="174"/>
                      </a:cubicBezTo>
                      <a:cubicBezTo>
                        <a:pt x="278" y="174"/>
                        <a:pt x="276" y="174"/>
                        <a:pt x="274" y="174"/>
                      </a:cubicBezTo>
                      <a:cubicBezTo>
                        <a:pt x="272" y="173"/>
                        <a:pt x="270" y="173"/>
                        <a:pt x="268" y="172"/>
                      </a:cubicBezTo>
                      <a:cubicBezTo>
                        <a:pt x="266" y="171"/>
                        <a:pt x="264" y="171"/>
                        <a:pt x="263" y="170"/>
                      </a:cubicBezTo>
                      <a:cubicBezTo>
                        <a:pt x="263" y="170"/>
                        <a:pt x="262" y="169"/>
                        <a:pt x="262" y="169"/>
                      </a:cubicBezTo>
                      <a:cubicBezTo>
                        <a:pt x="259" y="167"/>
                        <a:pt x="257" y="162"/>
                        <a:pt x="255" y="154"/>
                      </a:cubicBezTo>
                      <a:cubicBezTo>
                        <a:pt x="252" y="141"/>
                        <a:pt x="250" y="121"/>
                        <a:pt x="249" y="92"/>
                      </a:cubicBezTo>
                      <a:cubicBezTo>
                        <a:pt x="247" y="92"/>
                        <a:pt x="245" y="92"/>
                        <a:pt x="242" y="92"/>
                      </a:cubicBezTo>
                      <a:cubicBezTo>
                        <a:pt x="239" y="92"/>
                        <a:pt x="235" y="91"/>
                        <a:pt x="232" y="91"/>
                      </a:cubicBezTo>
                      <a:cubicBezTo>
                        <a:pt x="228" y="91"/>
                        <a:pt x="225" y="90"/>
                        <a:pt x="222" y="90"/>
                      </a:cubicBezTo>
                      <a:cubicBezTo>
                        <a:pt x="218" y="89"/>
                        <a:pt x="215" y="88"/>
                        <a:pt x="212" y="87"/>
                      </a:cubicBezTo>
                      <a:cubicBezTo>
                        <a:pt x="211" y="87"/>
                        <a:pt x="210" y="86"/>
                        <a:pt x="209" y="86"/>
                      </a:cubicBezTo>
                      <a:cubicBezTo>
                        <a:pt x="207" y="85"/>
                        <a:pt x="204" y="82"/>
                        <a:pt x="202" y="78"/>
                      </a:cubicBezTo>
                      <a:cubicBezTo>
                        <a:pt x="198" y="73"/>
                        <a:pt x="195" y="67"/>
                        <a:pt x="191" y="59"/>
                      </a:cubicBezTo>
                      <a:cubicBezTo>
                        <a:pt x="188" y="51"/>
                        <a:pt x="184" y="42"/>
                        <a:pt x="181" y="34"/>
                      </a:cubicBezTo>
                      <a:cubicBezTo>
                        <a:pt x="177" y="21"/>
                        <a:pt x="174" y="9"/>
                        <a:pt x="172" y="0"/>
                      </a:cubicBezTo>
                      <a:cubicBezTo>
                        <a:pt x="62" y="41"/>
                        <a:pt x="62" y="41"/>
                        <a:pt x="62" y="41"/>
                      </a:cubicBezTo>
                      <a:cubicBezTo>
                        <a:pt x="62" y="41"/>
                        <a:pt x="30" y="51"/>
                        <a:pt x="22" y="62"/>
                      </a:cubicBezTo>
                      <a:cubicBezTo>
                        <a:pt x="14" y="73"/>
                        <a:pt x="0" y="212"/>
                        <a:pt x="10" y="212"/>
                      </a:cubicBezTo>
                      <a:cubicBezTo>
                        <a:pt x="22" y="212"/>
                        <a:pt x="234" y="212"/>
                        <a:pt x="251" y="212"/>
                      </a:cubicBezTo>
                      <a:cubicBezTo>
                        <a:pt x="252" y="212"/>
                        <a:pt x="253" y="212"/>
                        <a:pt x="253" y="212"/>
                      </a:cubicBezTo>
                      <a:cubicBezTo>
                        <a:pt x="270" y="212"/>
                        <a:pt x="482" y="212"/>
                        <a:pt x="494" y="212"/>
                      </a:cubicBezTo>
                      <a:cubicBezTo>
                        <a:pt x="504" y="212"/>
                        <a:pt x="490" y="73"/>
                        <a:pt x="482" y="62"/>
                      </a:cubicBezTo>
                      <a:close/>
                      <a:moveTo>
                        <a:pt x="169" y="128"/>
                      </a:moveTo>
                      <a:cubicBezTo>
                        <a:pt x="164" y="128"/>
                        <a:pt x="164" y="128"/>
                        <a:pt x="164" y="128"/>
                      </a:cubicBezTo>
                      <a:cubicBezTo>
                        <a:pt x="158" y="128"/>
                        <a:pt x="158" y="128"/>
                        <a:pt x="158" y="128"/>
                      </a:cubicBezTo>
                      <a:cubicBezTo>
                        <a:pt x="153" y="128"/>
                        <a:pt x="153" y="128"/>
                        <a:pt x="153" y="128"/>
                      </a:cubicBezTo>
                      <a:cubicBezTo>
                        <a:pt x="148" y="128"/>
                        <a:pt x="148" y="128"/>
                        <a:pt x="148" y="128"/>
                      </a:cubicBezTo>
                      <a:cubicBezTo>
                        <a:pt x="142" y="128"/>
                        <a:pt x="142" y="128"/>
                        <a:pt x="142" y="128"/>
                      </a:cubicBezTo>
                      <a:cubicBezTo>
                        <a:pt x="137" y="128"/>
                        <a:pt x="137" y="128"/>
                        <a:pt x="137" y="128"/>
                      </a:cubicBezTo>
                      <a:cubicBezTo>
                        <a:pt x="134" y="128"/>
                        <a:pt x="134" y="128"/>
                        <a:pt x="134" y="128"/>
                      </a:cubicBezTo>
                      <a:cubicBezTo>
                        <a:pt x="134" y="164"/>
                        <a:pt x="134" y="164"/>
                        <a:pt x="134" y="164"/>
                      </a:cubicBezTo>
                      <a:cubicBezTo>
                        <a:pt x="133" y="164"/>
                        <a:pt x="133" y="164"/>
                        <a:pt x="133" y="164"/>
                      </a:cubicBezTo>
                      <a:cubicBezTo>
                        <a:pt x="132" y="164"/>
                        <a:pt x="132" y="164"/>
                        <a:pt x="132" y="164"/>
                      </a:cubicBezTo>
                      <a:cubicBezTo>
                        <a:pt x="131" y="164"/>
                        <a:pt x="131" y="164"/>
                        <a:pt x="131" y="164"/>
                      </a:cubicBezTo>
                      <a:cubicBezTo>
                        <a:pt x="130" y="164"/>
                        <a:pt x="130" y="164"/>
                        <a:pt x="130" y="164"/>
                      </a:cubicBezTo>
                      <a:cubicBezTo>
                        <a:pt x="129" y="164"/>
                        <a:pt x="129" y="164"/>
                        <a:pt x="129" y="164"/>
                      </a:cubicBezTo>
                      <a:cubicBezTo>
                        <a:pt x="128" y="164"/>
                        <a:pt x="128" y="164"/>
                        <a:pt x="128" y="164"/>
                      </a:cubicBezTo>
                      <a:cubicBezTo>
                        <a:pt x="127" y="164"/>
                        <a:pt x="127" y="164"/>
                        <a:pt x="127" y="164"/>
                      </a:cubicBezTo>
                      <a:cubicBezTo>
                        <a:pt x="126" y="164"/>
                        <a:pt x="126" y="164"/>
                        <a:pt x="126" y="164"/>
                      </a:cubicBezTo>
                      <a:cubicBezTo>
                        <a:pt x="125" y="164"/>
                        <a:pt x="125" y="164"/>
                        <a:pt x="125" y="164"/>
                      </a:cubicBezTo>
                      <a:cubicBezTo>
                        <a:pt x="124" y="164"/>
                        <a:pt x="124" y="164"/>
                        <a:pt x="124" y="164"/>
                      </a:cubicBezTo>
                      <a:cubicBezTo>
                        <a:pt x="123" y="164"/>
                        <a:pt x="123" y="164"/>
                        <a:pt x="123" y="164"/>
                      </a:cubicBezTo>
                      <a:cubicBezTo>
                        <a:pt x="122" y="164"/>
                        <a:pt x="122" y="164"/>
                        <a:pt x="122" y="164"/>
                      </a:cubicBezTo>
                      <a:cubicBezTo>
                        <a:pt x="122" y="164"/>
                        <a:pt x="122" y="164"/>
                        <a:pt x="122" y="164"/>
                      </a:cubicBezTo>
                      <a:cubicBezTo>
                        <a:pt x="121" y="164"/>
                        <a:pt x="121" y="164"/>
                        <a:pt x="121" y="164"/>
                      </a:cubicBezTo>
                      <a:cubicBezTo>
                        <a:pt x="120" y="164"/>
                        <a:pt x="120" y="164"/>
                        <a:pt x="120" y="164"/>
                      </a:cubicBezTo>
                      <a:cubicBezTo>
                        <a:pt x="119" y="164"/>
                        <a:pt x="119" y="164"/>
                        <a:pt x="119" y="164"/>
                      </a:cubicBezTo>
                      <a:cubicBezTo>
                        <a:pt x="119" y="128"/>
                        <a:pt x="119" y="128"/>
                        <a:pt x="119" y="128"/>
                      </a:cubicBezTo>
                      <a:cubicBezTo>
                        <a:pt x="116" y="128"/>
                        <a:pt x="116" y="128"/>
                        <a:pt x="116" y="128"/>
                      </a:cubicBezTo>
                      <a:cubicBezTo>
                        <a:pt x="110" y="128"/>
                        <a:pt x="110" y="128"/>
                        <a:pt x="110" y="128"/>
                      </a:cubicBezTo>
                      <a:cubicBezTo>
                        <a:pt x="105" y="128"/>
                        <a:pt x="105" y="128"/>
                        <a:pt x="105" y="128"/>
                      </a:cubicBezTo>
                      <a:cubicBezTo>
                        <a:pt x="100" y="128"/>
                        <a:pt x="100" y="128"/>
                        <a:pt x="100" y="128"/>
                      </a:cubicBezTo>
                      <a:cubicBezTo>
                        <a:pt x="94" y="128"/>
                        <a:pt x="94" y="128"/>
                        <a:pt x="94" y="128"/>
                      </a:cubicBezTo>
                      <a:cubicBezTo>
                        <a:pt x="89" y="128"/>
                        <a:pt x="89" y="128"/>
                        <a:pt x="89" y="128"/>
                      </a:cubicBezTo>
                      <a:cubicBezTo>
                        <a:pt x="84" y="128"/>
                        <a:pt x="84" y="128"/>
                        <a:pt x="84" y="128"/>
                      </a:cubicBezTo>
                      <a:cubicBezTo>
                        <a:pt x="84" y="113"/>
                        <a:pt x="84" y="113"/>
                        <a:pt x="84" y="113"/>
                      </a:cubicBezTo>
                      <a:cubicBezTo>
                        <a:pt x="89" y="113"/>
                        <a:pt x="89" y="113"/>
                        <a:pt x="89" y="113"/>
                      </a:cubicBezTo>
                      <a:cubicBezTo>
                        <a:pt x="94" y="113"/>
                        <a:pt x="94" y="113"/>
                        <a:pt x="94" y="113"/>
                      </a:cubicBezTo>
                      <a:cubicBezTo>
                        <a:pt x="100" y="113"/>
                        <a:pt x="100" y="113"/>
                        <a:pt x="100" y="113"/>
                      </a:cubicBezTo>
                      <a:cubicBezTo>
                        <a:pt x="105" y="113"/>
                        <a:pt x="105" y="113"/>
                        <a:pt x="105" y="113"/>
                      </a:cubicBezTo>
                      <a:cubicBezTo>
                        <a:pt x="110" y="113"/>
                        <a:pt x="110" y="113"/>
                        <a:pt x="110"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4" y="113"/>
                        <a:pt x="134" y="113"/>
                        <a:pt x="134" y="113"/>
                      </a:cubicBezTo>
                      <a:cubicBezTo>
                        <a:pt x="137" y="113"/>
                        <a:pt x="137" y="113"/>
                        <a:pt x="137" y="113"/>
                      </a:cubicBezTo>
                      <a:cubicBezTo>
                        <a:pt x="142" y="113"/>
                        <a:pt x="142" y="113"/>
                        <a:pt x="142" y="113"/>
                      </a:cubicBezTo>
                      <a:cubicBezTo>
                        <a:pt x="148" y="113"/>
                        <a:pt x="148" y="113"/>
                        <a:pt x="148" y="113"/>
                      </a:cubicBezTo>
                      <a:cubicBezTo>
                        <a:pt x="153" y="113"/>
                        <a:pt x="153" y="113"/>
                        <a:pt x="153" y="113"/>
                      </a:cubicBezTo>
                      <a:cubicBezTo>
                        <a:pt x="158" y="113"/>
                        <a:pt x="158" y="113"/>
                        <a:pt x="158" y="113"/>
                      </a:cubicBezTo>
                      <a:cubicBezTo>
                        <a:pt x="164" y="113"/>
                        <a:pt x="164" y="113"/>
                        <a:pt x="164" y="113"/>
                      </a:cubicBezTo>
                      <a:cubicBezTo>
                        <a:pt x="169" y="113"/>
                        <a:pt x="169" y="113"/>
                        <a:pt x="169" y="113"/>
                      </a:cubicBezTo>
                      <a:lnTo>
                        <a:pt x="169"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sp>
        <p:nvSpPr>
          <p:cNvPr id="3079" name="TextBox 12"/>
          <p:cNvSpPr txBox="1">
            <a:spLocks noChangeArrowheads="1"/>
          </p:cNvSpPr>
          <p:nvPr/>
        </p:nvSpPr>
        <p:spPr bwMode="auto">
          <a:xfrm>
            <a:off x="4211638" y="188913"/>
            <a:ext cx="1000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latin typeface="华文中宋" panose="02010600040101010101" pitchFamily="2" charset="-122"/>
                <a:ea typeface="华文中宋" panose="02010600040101010101" pitchFamily="2" charset="-122"/>
              </a:rPr>
              <a:t>目录</a:t>
            </a:r>
            <a:endParaRPr lang="zh-CN" altLang="en-US" sz="2800">
              <a:latin typeface="华文中宋" panose="02010600040101010101" pitchFamily="2" charset="-122"/>
              <a:ea typeface="华文中宋" panose="02010600040101010101" pitchFamily="2" charset="-122"/>
            </a:endParaRPr>
          </a:p>
        </p:txBody>
      </p:sp>
      <p:sp>
        <p:nvSpPr>
          <p:cNvPr id="3080" name="矩形 21"/>
          <p:cNvSpPr>
            <a:spLocks noChangeArrowheads="1"/>
          </p:cNvSpPr>
          <p:nvPr/>
        </p:nvSpPr>
        <p:spPr bwMode="auto">
          <a:xfrm>
            <a:off x="4643438" y="2124075"/>
            <a:ext cx="2749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职业健康监护基本概念</a:t>
            </a:r>
            <a:endParaRPr lang="zh-CN" altLang="en-US" sz="2000">
              <a:latin typeface="华文中宋" panose="02010600040101010101" pitchFamily="2" charset="-122"/>
              <a:ea typeface="华文中宋" panose="02010600040101010101" pitchFamily="2" charset="-122"/>
            </a:endParaRPr>
          </a:p>
        </p:txBody>
      </p:sp>
      <p:grpSp>
        <p:nvGrpSpPr>
          <p:cNvPr id="7" name="组合 4"/>
          <p:cNvGrpSpPr/>
          <p:nvPr/>
        </p:nvGrpSpPr>
        <p:grpSpPr bwMode="auto">
          <a:xfrm>
            <a:off x="6516688" y="4724400"/>
            <a:ext cx="2073275" cy="1589088"/>
            <a:chOff x="9544980" y="4893547"/>
            <a:chExt cx="2499273" cy="1914032"/>
          </a:xfrm>
        </p:grpSpPr>
        <p:sp>
          <p:nvSpPr>
            <p:cNvPr id="310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0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1"/>
          <p:cNvGrpSpPr/>
          <p:nvPr/>
        </p:nvGrpSpPr>
        <p:grpSpPr bwMode="auto">
          <a:xfrm>
            <a:off x="1547813" y="0"/>
            <a:ext cx="6527800" cy="827088"/>
            <a:chOff x="2506663" y="1"/>
            <a:chExt cx="7162800" cy="908154"/>
          </a:xfrm>
        </p:grpSpPr>
        <p:grpSp>
          <p:nvGrpSpPr>
            <p:cNvPr id="3090" name="组合 75"/>
            <p:cNvGrpSpPr/>
            <p:nvPr/>
          </p:nvGrpSpPr>
          <p:grpSpPr bwMode="auto">
            <a:xfrm>
              <a:off x="8280400" y="1"/>
              <a:ext cx="1389063" cy="908154"/>
              <a:chOff x="8280400" y="0"/>
              <a:chExt cx="1389063" cy="1287463"/>
            </a:xfrm>
          </p:grpSpPr>
          <p:sp>
            <p:nvSpPr>
              <p:cNvPr id="309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091" name="组合 80"/>
            <p:cNvGrpSpPr/>
            <p:nvPr/>
          </p:nvGrpSpPr>
          <p:grpSpPr bwMode="auto">
            <a:xfrm>
              <a:off x="2506663" y="1"/>
              <a:ext cx="1389062" cy="908154"/>
              <a:chOff x="2506663" y="0"/>
              <a:chExt cx="1389062" cy="1287463"/>
            </a:xfrm>
          </p:grpSpPr>
          <p:sp>
            <p:nvSpPr>
              <p:cNvPr id="309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9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3083" name="矩形 21"/>
          <p:cNvSpPr>
            <a:spLocks noChangeArrowheads="1"/>
          </p:cNvSpPr>
          <p:nvPr/>
        </p:nvSpPr>
        <p:spPr bwMode="auto">
          <a:xfrm>
            <a:off x="3419475" y="3500438"/>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劳动者个人职业健康检查报告</a:t>
            </a:r>
            <a:endParaRPr lang="zh-CN" altLang="en-US" sz="2000">
              <a:latin typeface="华文中宋" panose="02010600040101010101" pitchFamily="2" charset="-122"/>
              <a:ea typeface="华文中宋" panose="02010600040101010101" pitchFamily="2" charset="-122"/>
            </a:endParaRPr>
          </a:p>
        </p:txBody>
      </p:sp>
      <p:sp>
        <p:nvSpPr>
          <p:cNvPr id="3084" name="矩形 21"/>
          <p:cNvSpPr>
            <a:spLocks noChangeArrowheads="1"/>
          </p:cNvSpPr>
          <p:nvPr/>
        </p:nvSpPr>
        <p:spPr bwMode="auto">
          <a:xfrm>
            <a:off x="3851275" y="2813050"/>
            <a:ext cx="3519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职业健康检查流程及注意事项</a:t>
            </a:r>
            <a:endParaRPr lang="zh-CN" altLang="en-US" sz="2000">
              <a:latin typeface="华文中宋" panose="02010600040101010101" pitchFamily="2" charset="-122"/>
              <a:ea typeface="华文中宋" panose="02010600040101010101" pitchFamily="2" charset="-122"/>
            </a:endParaRPr>
          </a:p>
        </p:txBody>
      </p:sp>
      <p:sp>
        <p:nvSpPr>
          <p:cNvPr id="3085" name="任意多边形 36"/>
          <p:cNvSpPr>
            <a:spLocks noChangeArrowheads="1"/>
          </p:cNvSpPr>
          <p:nvPr/>
        </p:nvSpPr>
        <p:spPr bwMode="auto">
          <a:xfrm flipH="1">
            <a:off x="2973388" y="4075113"/>
            <a:ext cx="3671887" cy="717550"/>
          </a:xfrm>
          <a:custGeom>
            <a:avLst/>
            <a:gdLst>
              <a:gd name="T0" fmla="*/ 77856 w 4736306"/>
              <a:gd name="T1" fmla="*/ 0 h 925514"/>
              <a:gd name="T2" fmla="*/ 87471 w 4736306"/>
              <a:gd name="T3" fmla="*/ 970 h 925514"/>
              <a:gd name="T4" fmla="*/ 87471 w 4736306"/>
              <a:gd name="T5" fmla="*/ 0 h 925514"/>
              <a:gd name="T6" fmla="*/ 796851 w 4736306"/>
              <a:gd name="T7" fmla="*/ 0 h 925514"/>
              <a:gd name="T8" fmla="*/ 796851 w 4736306"/>
              <a:gd name="T9" fmla="*/ 155861 h 925514"/>
              <a:gd name="T10" fmla="*/ 87471 w 4736306"/>
              <a:gd name="T11" fmla="*/ 155861 h 925514"/>
              <a:gd name="T12" fmla="*/ 87471 w 4736306"/>
              <a:gd name="T13" fmla="*/ 154892 h 925514"/>
              <a:gd name="T14" fmla="*/ 77856 w 4736306"/>
              <a:gd name="T15" fmla="*/ 155861 h 925514"/>
              <a:gd name="T16" fmla="*/ 0 w 4736306"/>
              <a:gd name="T17" fmla="*/ 77931 h 925514"/>
              <a:gd name="T18" fmla="*/ 77856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86" name="文本框 50"/>
          <p:cNvSpPr>
            <a:spLocks noChangeArrowheads="1"/>
          </p:cNvSpPr>
          <p:nvPr/>
        </p:nvSpPr>
        <p:spPr bwMode="auto">
          <a:xfrm>
            <a:off x="2055813" y="4194175"/>
            <a:ext cx="631825" cy="549275"/>
          </a:xfrm>
          <a:prstGeom prst="rect">
            <a:avLst/>
          </a:prstGeom>
          <a:solidFill>
            <a:srgbClr val="23B9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4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087" name="任意多边形 42"/>
          <p:cNvSpPr>
            <a:spLocks noChangeArrowheads="1"/>
          </p:cNvSpPr>
          <p:nvPr/>
        </p:nvSpPr>
        <p:spPr bwMode="auto">
          <a:xfrm flipH="1">
            <a:off x="1247775" y="4079875"/>
            <a:ext cx="522288" cy="717550"/>
          </a:xfrm>
          <a:custGeom>
            <a:avLst/>
            <a:gdLst>
              <a:gd name="T0" fmla="*/ 0 w 3720214"/>
              <a:gd name="T1" fmla="*/ 0 h 925514"/>
              <a:gd name="T2" fmla="*/ 0 w 3720214"/>
              <a:gd name="T3" fmla="*/ 0 h 925514"/>
              <a:gd name="T4" fmla="*/ 0 w 3720214"/>
              <a:gd name="T5" fmla="*/ 155861 h 925514"/>
              <a:gd name="T6" fmla="*/ 0 w 3720214"/>
              <a:gd name="T7" fmla="*/ 15586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3088" name="图片 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738" y="4262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矩形 21"/>
          <p:cNvSpPr>
            <a:spLocks noChangeArrowheads="1"/>
          </p:cNvSpPr>
          <p:nvPr/>
        </p:nvSpPr>
        <p:spPr bwMode="auto">
          <a:xfrm>
            <a:off x="2916238" y="4221163"/>
            <a:ext cx="3775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用人单位职业健康检查总结报告</a:t>
            </a:r>
            <a:endParaRPr lang="zh-CN" altLang="en-US" sz="2000">
              <a:latin typeface="华文中宋" panose="02010600040101010101" pitchFamily="2" charset="-122"/>
              <a:ea typeface="华文中宋" panose="0201060004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074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0730" name="组合 75"/>
            <p:cNvGrpSpPr/>
            <p:nvPr/>
          </p:nvGrpSpPr>
          <p:grpSpPr bwMode="auto">
            <a:xfrm>
              <a:off x="8280400" y="1"/>
              <a:ext cx="1389063" cy="908154"/>
              <a:chOff x="8280400" y="0"/>
              <a:chExt cx="1389063" cy="1287463"/>
            </a:xfrm>
          </p:grpSpPr>
          <p:sp>
            <p:nvSpPr>
              <p:cNvPr id="3073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0731" name="组合 80"/>
            <p:cNvGrpSpPr/>
            <p:nvPr/>
          </p:nvGrpSpPr>
          <p:grpSpPr bwMode="auto">
            <a:xfrm>
              <a:off x="2506663" y="1"/>
              <a:ext cx="1389062" cy="908154"/>
              <a:chOff x="2506663" y="0"/>
              <a:chExt cx="1389062" cy="1287463"/>
            </a:xfrm>
          </p:grpSpPr>
          <p:sp>
            <p:nvSpPr>
              <p:cNvPr id="3073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073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0728" name="图片 28" descr="QQ图片20180402141527.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27088" y="981075"/>
            <a:ext cx="52578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TextBox 29"/>
          <p:cNvSpPr txBox="1">
            <a:spLocks noChangeArrowheads="1"/>
          </p:cNvSpPr>
          <p:nvPr/>
        </p:nvSpPr>
        <p:spPr bwMode="auto">
          <a:xfrm>
            <a:off x="6300788" y="2060575"/>
            <a:ext cx="2447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解决方案：</a:t>
            </a:r>
            <a:endParaRPr lang="en-US" altLang="zh-CN">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a:latin typeface="华文中宋" panose="02010600040101010101" pitchFamily="2" charset="-122"/>
                <a:ea typeface="华文中宋" panose="02010600040101010101" pitchFamily="2" charset="-122"/>
              </a:rPr>
              <a:t>受检者手持通知单；</a:t>
            </a:r>
            <a:endParaRPr lang="en-US" altLang="zh-CN">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a:latin typeface="华文中宋" panose="02010600040101010101" pitchFamily="2" charset="-122"/>
                <a:ea typeface="华文中宋" panose="02010600040101010101" pitchFamily="2" charset="-122"/>
              </a:rPr>
              <a:t>用人单位发送的邮件或短信</a:t>
            </a:r>
            <a:endParaRPr lang="zh-CN" altLang="en-US">
              <a:latin typeface="华文中宋" panose="02010600040101010101" pitchFamily="2" charset="-122"/>
              <a:ea typeface="华文中宋" panose="0201060004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1"/>
          <p:cNvSpPr>
            <a:spLocks noGrp="1"/>
          </p:cNvSpPr>
          <p:nvPr>
            <p:ph idx="1"/>
          </p:nvPr>
        </p:nvSpPr>
        <p:spPr>
          <a:xfrm>
            <a:off x="539750" y="4365625"/>
            <a:ext cx="8229600" cy="2001838"/>
          </a:xfrm>
        </p:spPr>
        <p:txBody>
          <a:bodyPr/>
          <a:lstStyle/>
          <a:p>
            <a:pPr eaLnBrk="1" hangingPunct="1">
              <a:buFont typeface="Wingdings 3" panose="05040102010807070707" pitchFamily="18" charset="2"/>
              <a:buNone/>
            </a:pPr>
            <a:r>
              <a:rPr kumimoji="0" lang="zh-CN" altLang="en-US" sz="1800">
                <a:latin typeface="华文中宋" panose="02010600040101010101" pitchFamily="2" charset="-122"/>
                <a:ea typeface="华文中宋" panose="02010600040101010101" pitchFamily="2" charset="-122"/>
              </a:rPr>
              <a:t>案例：</a:t>
            </a:r>
            <a:endParaRPr kumimoji="0" lang="en-US" altLang="zh-CN" sz="1800">
              <a:latin typeface="华文中宋" panose="02010600040101010101" pitchFamily="2" charset="-122"/>
              <a:ea typeface="华文中宋" panose="02010600040101010101" pitchFamily="2" charset="-122"/>
            </a:endParaRPr>
          </a:p>
          <a:p>
            <a:pPr eaLnBrk="1" hangingPunct="1">
              <a:buFont typeface="Wingdings 3" panose="05040102010807070707" pitchFamily="18" charset="2"/>
              <a:buNone/>
            </a:pPr>
            <a:r>
              <a:rPr kumimoji="0" lang="en-US" altLang="zh-CN" sz="1800">
                <a:latin typeface="华文中宋" panose="02010600040101010101" pitchFamily="2" charset="-122"/>
                <a:ea typeface="华文中宋" panose="02010600040101010101" pitchFamily="2" charset="-122"/>
              </a:rPr>
              <a:t>     </a:t>
            </a:r>
            <a:r>
              <a:rPr kumimoji="0" lang="zh-CN" altLang="en-US" sz="1800">
                <a:latin typeface="华文中宋" panose="02010600040101010101" pitchFamily="2" charset="-122"/>
                <a:ea typeface="华文中宋" panose="02010600040101010101" pitchFamily="2" charset="-122"/>
              </a:rPr>
              <a:t>钟某，男，</a:t>
            </a:r>
            <a:r>
              <a:rPr kumimoji="0" lang="en-US" altLang="zh-CN" sz="1800">
                <a:latin typeface="华文中宋" panose="02010600040101010101" pitchFamily="2" charset="-122"/>
                <a:ea typeface="华文中宋" panose="02010600040101010101" pitchFamily="2" charset="-122"/>
              </a:rPr>
              <a:t>25</a:t>
            </a:r>
            <a:r>
              <a:rPr kumimoji="0" lang="zh-CN" altLang="en-US" sz="1800">
                <a:latin typeface="华文中宋" panose="02010600040101010101" pitchFamily="2" charset="-122"/>
                <a:ea typeface="华文中宋" panose="02010600040101010101" pitchFamily="2" charset="-122"/>
              </a:rPr>
              <a:t>岁，</a:t>
            </a:r>
            <a:r>
              <a:rPr kumimoji="0" lang="en-US" altLang="zh-CN" sz="1800">
                <a:latin typeface="华文中宋" panose="02010600040101010101" pitchFamily="2" charset="-122"/>
                <a:ea typeface="华文中宋" panose="02010600040101010101" pitchFamily="2" charset="-122"/>
              </a:rPr>
              <a:t>2017</a:t>
            </a:r>
            <a:r>
              <a:rPr kumimoji="0" lang="zh-CN" altLang="en-US" sz="1800">
                <a:latin typeface="华文中宋" panose="02010600040101010101" pitchFamily="2" charset="-122"/>
                <a:ea typeface="华文中宋" panose="02010600040101010101" pitchFamily="2" charset="-122"/>
              </a:rPr>
              <a:t>年</a:t>
            </a:r>
            <a:r>
              <a:rPr kumimoji="0" lang="zh-CN" altLang="zh-CN" sz="1800">
                <a:latin typeface="华文中宋" panose="02010600040101010101" pitchFamily="2" charset="-122"/>
                <a:ea typeface="华文中宋" panose="02010600040101010101" pitchFamily="2" charset="-122"/>
              </a:rPr>
              <a:t>3</a:t>
            </a:r>
            <a:r>
              <a:rPr kumimoji="0" lang="zh-CN" altLang="en-US" sz="1800">
                <a:latin typeface="华文中宋" panose="02010600040101010101" pitchFamily="2" charset="-122"/>
                <a:ea typeface="华文中宋" panose="02010600040101010101" pitchFamily="2" charset="-122"/>
              </a:rPr>
              <a:t>月</a:t>
            </a:r>
            <a:r>
              <a:rPr kumimoji="0" lang="en-US" altLang="zh-CN" sz="1800">
                <a:latin typeface="华文中宋" panose="02010600040101010101" pitchFamily="2" charset="-122"/>
                <a:ea typeface="华文中宋" panose="02010600040101010101" pitchFamily="2" charset="-122"/>
              </a:rPr>
              <a:t>6</a:t>
            </a:r>
            <a:r>
              <a:rPr kumimoji="0" lang="zh-CN" altLang="en-US" sz="1800">
                <a:latin typeface="华文中宋" panose="02010600040101010101" pitchFamily="2" charset="-122"/>
                <a:ea typeface="华文中宋" panose="02010600040101010101" pitchFamily="2" charset="-122"/>
              </a:rPr>
              <a:t>日来我院进行纯音听阈检查，检查结论为双耳高频平均听阈≥</a:t>
            </a:r>
            <a:r>
              <a:rPr kumimoji="0" lang="en-US" altLang="zh-CN" sz="1800">
                <a:latin typeface="华文中宋" panose="02010600040101010101" pitchFamily="2" charset="-122"/>
                <a:ea typeface="华文中宋" panose="02010600040101010101" pitchFamily="2" charset="-122"/>
              </a:rPr>
              <a:t>40dB</a:t>
            </a:r>
            <a:r>
              <a:rPr kumimoji="0" lang="zh-CN" altLang="en-US" sz="1800">
                <a:latin typeface="华文中宋" panose="02010600040101010101" pitchFamily="2" charset="-122"/>
                <a:ea typeface="华文中宋" panose="02010600040101010101" pitchFamily="2" charset="-122"/>
              </a:rPr>
              <a:t>，</a:t>
            </a:r>
            <a:r>
              <a:rPr kumimoji="0" lang="en-US" altLang="zh-CN" sz="1800">
                <a:latin typeface="华文中宋" panose="02010600040101010101" pitchFamily="2" charset="-122"/>
                <a:ea typeface="华文中宋" panose="02010600040101010101" pitchFamily="2" charset="-122"/>
              </a:rPr>
              <a:t>3</a:t>
            </a:r>
            <a:r>
              <a:rPr kumimoji="0" lang="zh-CN" altLang="en-US" sz="1800">
                <a:latin typeface="华文中宋" panose="02010600040101010101" pitchFamily="2" charset="-122"/>
                <a:ea typeface="华文中宋" panose="02010600040101010101" pitchFamily="2" charset="-122"/>
              </a:rPr>
              <a:t>月</a:t>
            </a:r>
            <a:r>
              <a:rPr kumimoji="0" lang="en-US" altLang="zh-CN" sz="1800">
                <a:latin typeface="华文中宋" panose="02010600040101010101" pitchFamily="2" charset="-122"/>
                <a:ea typeface="华文中宋" panose="02010600040101010101" pitchFamily="2" charset="-122"/>
              </a:rPr>
              <a:t>12</a:t>
            </a:r>
            <a:r>
              <a:rPr kumimoji="0" lang="zh-CN" altLang="en-US" sz="1800">
                <a:latin typeface="华文中宋" panose="02010600040101010101" pitchFamily="2" charset="-122"/>
                <a:ea typeface="华文中宋" panose="02010600040101010101" pitchFamily="2" charset="-122"/>
              </a:rPr>
              <a:t>日来院复查后听力正常。</a:t>
            </a:r>
            <a:endParaRPr kumimoji="0" lang="zh-CN" altLang="en-US" sz="1800">
              <a:latin typeface="华文中宋" panose="02010600040101010101" pitchFamily="2" charset="-122"/>
              <a:ea typeface="华文中宋" panose="02010600040101010101" pitchFamily="2" charset="-122"/>
            </a:endParaRPr>
          </a:p>
        </p:txBody>
      </p:sp>
      <p:grpSp>
        <p:nvGrpSpPr>
          <p:cNvPr id="2" name="组合 1"/>
          <p:cNvGrpSpPr/>
          <p:nvPr/>
        </p:nvGrpSpPr>
        <p:grpSpPr bwMode="auto">
          <a:xfrm>
            <a:off x="1547813" y="0"/>
            <a:ext cx="6527800" cy="827088"/>
            <a:chOff x="2506663" y="1"/>
            <a:chExt cx="7162800" cy="908154"/>
          </a:xfrm>
        </p:grpSpPr>
        <p:grpSp>
          <p:nvGrpSpPr>
            <p:cNvPr id="31762" name="组合 75"/>
            <p:cNvGrpSpPr/>
            <p:nvPr/>
          </p:nvGrpSpPr>
          <p:grpSpPr bwMode="auto">
            <a:xfrm>
              <a:off x="8280400" y="1"/>
              <a:ext cx="1389063" cy="908154"/>
              <a:chOff x="8280400" y="0"/>
              <a:chExt cx="1389063" cy="1287463"/>
            </a:xfrm>
          </p:grpSpPr>
          <p:sp>
            <p:nvSpPr>
              <p:cNvPr id="3176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6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7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7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1763" name="组合 80"/>
            <p:cNvGrpSpPr/>
            <p:nvPr/>
          </p:nvGrpSpPr>
          <p:grpSpPr bwMode="auto">
            <a:xfrm>
              <a:off x="2506663" y="1"/>
              <a:ext cx="1389062" cy="908154"/>
              <a:chOff x="2506663" y="0"/>
              <a:chExt cx="1389062" cy="1287463"/>
            </a:xfrm>
          </p:grpSpPr>
          <p:sp>
            <p:nvSpPr>
              <p:cNvPr id="3176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6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6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176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5" name="组合 4"/>
          <p:cNvGrpSpPr/>
          <p:nvPr/>
        </p:nvGrpSpPr>
        <p:grpSpPr bwMode="auto">
          <a:xfrm>
            <a:off x="6516688" y="4724400"/>
            <a:ext cx="2073275" cy="1589088"/>
            <a:chOff x="9544980" y="4893547"/>
            <a:chExt cx="2499273" cy="1914032"/>
          </a:xfrm>
        </p:grpSpPr>
        <p:sp>
          <p:nvSpPr>
            <p:cNvPr id="3175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5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6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31749" name="Picture 2" descr="C:\Users\lenovo\Desktop\zppt2070\QQ图片20180330095704.png"/>
          <p:cNvPicPr>
            <a:picLocks noChangeAspect="1" noChangeArrowheads="1"/>
          </p:cNvPicPr>
          <p:nvPr/>
        </p:nvPicPr>
        <p:blipFill>
          <a:blip r:embed="rId1">
            <a:extLst>
              <a:ext uri="{28A0092B-C50C-407E-A947-70E740481C1C}">
                <a14:useLocalDpi xmlns:a14="http://schemas.microsoft.com/office/drawing/2010/main" val="0"/>
              </a:ext>
            </a:extLst>
          </a:blip>
          <a:srcRect t="5627" r="63622"/>
          <a:stretch>
            <a:fillRect/>
          </a:stretch>
        </p:blipFill>
        <p:spPr bwMode="auto">
          <a:xfrm>
            <a:off x="1835150" y="836613"/>
            <a:ext cx="2305050"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3" descr="C:\Users\lenovo\Desktop\zppt2070\QQ图片20180330095952.png"/>
          <p:cNvPicPr>
            <a:picLocks noChangeAspect="1" noChangeArrowheads="1"/>
          </p:cNvPicPr>
          <p:nvPr/>
        </p:nvPicPr>
        <p:blipFill>
          <a:blip r:embed="rId2">
            <a:extLst>
              <a:ext uri="{28A0092B-C50C-407E-A947-70E740481C1C}">
                <a14:useLocalDpi xmlns:a14="http://schemas.microsoft.com/office/drawing/2010/main" val="0"/>
              </a:ext>
            </a:extLst>
          </a:blip>
          <a:srcRect t="5670"/>
          <a:stretch>
            <a:fillRect/>
          </a:stretch>
        </p:blipFill>
        <p:spPr bwMode="auto">
          <a:xfrm>
            <a:off x="4140200" y="842963"/>
            <a:ext cx="26574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28"/>
          <p:cNvSpPr txBox="1">
            <a:spLocks noChangeArrowheads="1"/>
          </p:cNvSpPr>
          <p:nvPr/>
        </p:nvSpPr>
        <p:spPr bwMode="auto">
          <a:xfrm>
            <a:off x="3960813" y="549275"/>
            <a:ext cx="2533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t>        复查              第一次检查</a:t>
            </a:r>
            <a:endParaRPr lang="zh-CN" altLang="en-US" sz="1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2785"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6"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7"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8"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9"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0"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1"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2"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3"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4"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2771" name="内容占位符 1"/>
          <p:cNvSpPr>
            <a:spLocks noGrp="1"/>
          </p:cNvSpPr>
          <p:nvPr>
            <p:ph idx="1"/>
          </p:nvPr>
        </p:nvSpPr>
        <p:spPr>
          <a:xfrm>
            <a:off x="539750" y="4797425"/>
            <a:ext cx="8229600" cy="1152525"/>
          </a:xfrm>
        </p:spPr>
        <p:txBody>
          <a:bodyPr/>
          <a:lstStyle/>
          <a:p>
            <a:pPr eaLnBrk="1" hangingPunct="1">
              <a:buFont typeface="Wingdings 3" panose="05040102010807070707" pitchFamily="18" charset="2"/>
              <a:buNone/>
            </a:pPr>
            <a:r>
              <a:rPr kumimoji="0" lang="zh-CN" altLang="en-US" sz="1800">
                <a:latin typeface="华文中宋" panose="02010600040101010101" pitchFamily="2" charset="-122"/>
                <a:ea typeface="华文中宋" panose="02010600040101010101" pitchFamily="2" charset="-122"/>
              </a:rPr>
              <a:t>     由于复查结果与初查结果相差甚远，我院于</a:t>
            </a:r>
            <a:r>
              <a:rPr kumimoji="0" lang="en-US" altLang="zh-CN" sz="1800">
                <a:latin typeface="华文中宋" panose="02010600040101010101" pitchFamily="2" charset="-122"/>
                <a:ea typeface="华文中宋" panose="02010600040101010101" pitchFamily="2" charset="-122"/>
              </a:rPr>
              <a:t>3</a:t>
            </a:r>
            <a:r>
              <a:rPr kumimoji="0" lang="zh-CN" altLang="en-US" sz="1800">
                <a:latin typeface="华文中宋" panose="02010600040101010101" pitchFamily="2" charset="-122"/>
                <a:ea typeface="华文中宋" panose="02010600040101010101" pitchFamily="2" charset="-122"/>
              </a:rPr>
              <a:t>月</a:t>
            </a:r>
            <a:r>
              <a:rPr kumimoji="0" lang="en-US" altLang="zh-CN" sz="1800">
                <a:latin typeface="华文中宋" panose="02010600040101010101" pitchFamily="2" charset="-122"/>
                <a:ea typeface="华文中宋" panose="02010600040101010101" pitchFamily="2" charset="-122"/>
              </a:rPr>
              <a:t>16</a:t>
            </a:r>
            <a:r>
              <a:rPr kumimoji="0" lang="zh-CN" altLang="en-US" sz="1800">
                <a:latin typeface="华文中宋" panose="02010600040101010101" pitchFamily="2" charset="-122"/>
                <a:ea typeface="华文中宋" panose="02010600040101010101" pitchFamily="2" charset="-122"/>
              </a:rPr>
              <a:t>日通知其再来复查一次，在检查过程中严格把控身份信息核对，以及医生全程监督。结果出乎意料，在仔细询问受检者后，得知其第二次检查时请他人代替完成体检。</a:t>
            </a:r>
            <a:endParaRPr kumimoji="0" lang="zh-CN" altLang="en-US" sz="1800">
              <a:latin typeface="华文中宋" panose="02010600040101010101" pitchFamily="2" charset="-122"/>
              <a:ea typeface="华文中宋" panose="02010600040101010101" pitchFamily="2" charset="-122"/>
            </a:endParaRPr>
          </a:p>
        </p:txBody>
      </p:sp>
      <p:grpSp>
        <p:nvGrpSpPr>
          <p:cNvPr id="3" name="组合 1"/>
          <p:cNvGrpSpPr/>
          <p:nvPr/>
        </p:nvGrpSpPr>
        <p:grpSpPr bwMode="auto">
          <a:xfrm>
            <a:off x="1547813" y="0"/>
            <a:ext cx="6527800" cy="827088"/>
            <a:chOff x="2506663" y="1"/>
            <a:chExt cx="7162800" cy="908154"/>
          </a:xfrm>
        </p:grpSpPr>
        <p:grpSp>
          <p:nvGrpSpPr>
            <p:cNvPr id="32775" name="组合 75"/>
            <p:cNvGrpSpPr/>
            <p:nvPr/>
          </p:nvGrpSpPr>
          <p:grpSpPr bwMode="auto">
            <a:xfrm>
              <a:off x="8280400" y="1"/>
              <a:ext cx="1389063" cy="908154"/>
              <a:chOff x="8280400" y="0"/>
              <a:chExt cx="1389063" cy="1287463"/>
            </a:xfrm>
          </p:grpSpPr>
          <p:sp>
            <p:nvSpPr>
              <p:cNvPr id="3278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8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8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8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2776" name="组合 80"/>
            <p:cNvGrpSpPr/>
            <p:nvPr/>
          </p:nvGrpSpPr>
          <p:grpSpPr bwMode="auto">
            <a:xfrm>
              <a:off x="2506663" y="1"/>
              <a:ext cx="1389062" cy="908154"/>
              <a:chOff x="2506663" y="0"/>
              <a:chExt cx="1389062" cy="1287463"/>
            </a:xfrm>
          </p:grpSpPr>
          <p:sp>
            <p:nvSpPr>
              <p:cNvPr id="3277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7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7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278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32773" name="TextBox 28"/>
          <p:cNvSpPr txBox="1">
            <a:spLocks noChangeArrowheads="1"/>
          </p:cNvSpPr>
          <p:nvPr/>
        </p:nvSpPr>
        <p:spPr bwMode="auto">
          <a:xfrm>
            <a:off x="3851275" y="817563"/>
            <a:ext cx="3773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t>第三次检查         第二次检查         第一次检查</a:t>
            </a:r>
            <a:endParaRPr lang="zh-CN" altLang="en-US" sz="1400"/>
          </a:p>
        </p:txBody>
      </p:sp>
      <p:pic>
        <p:nvPicPr>
          <p:cNvPr id="32774" name="Picture 3" descr="C:\Users\lenovo\Desktop\zppt2070\QQ图片20180330095704.png"/>
          <p:cNvPicPr>
            <a:picLocks noChangeAspect="1" noChangeArrowheads="1"/>
          </p:cNvPicPr>
          <p:nvPr/>
        </p:nvPicPr>
        <p:blipFill>
          <a:blip r:embed="rId1">
            <a:extLst>
              <a:ext uri="{28A0092B-C50C-407E-A947-70E740481C1C}">
                <a14:useLocalDpi xmlns:a14="http://schemas.microsoft.com/office/drawing/2010/main" val="0"/>
              </a:ext>
            </a:extLst>
          </a:blip>
          <a:srcRect t="5627"/>
          <a:stretch>
            <a:fillRect/>
          </a:stretch>
        </p:blipFill>
        <p:spPr bwMode="auto">
          <a:xfrm>
            <a:off x="1476375" y="1125538"/>
            <a:ext cx="6334125" cy="36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381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1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3802" name="组合 75"/>
            <p:cNvGrpSpPr/>
            <p:nvPr/>
          </p:nvGrpSpPr>
          <p:grpSpPr bwMode="auto">
            <a:xfrm>
              <a:off x="8280400" y="1"/>
              <a:ext cx="1389063" cy="908154"/>
              <a:chOff x="8280400" y="0"/>
              <a:chExt cx="1389063" cy="1287463"/>
            </a:xfrm>
          </p:grpSpPr>
          <p:sp>
            <p:nvSpPr>
              <p:cNvPr id="3380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0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1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1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3803" name="组合 80"/>
            <p:cNvGrpSpPr/>
            <p:nvPr/>
          </p:nvGrpSpPr>
          <p:grpSpPr bwMode="auto">
            <a:xfrm>
              <a:off x="2506663" y="1"/>
              <a:ext cx="1389062" cy="908154"/>
              <a:chOff x="2506663" y="0"/>
              <a:chExt cx="1389062" cy="1287463"/>
            </a:xfrm>
          </p:grpSpPr>
          <p:sp>
            <p:nvSpPr>
              <p:cNvPr id="3380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0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0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380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33800" name="TextBox 30"/>
          <p:cNvSpPr txBox="1">
            <a:spLocks noChangeArrowheads="1"/>
          </p:cNvSpPr>
          <p:nvPr/>
        </p:nvSpPr>
        <p:spPr bwMode="auto">
          <a:xfrm>
            <a:off x="5148263" y="2492375"/>
            <a:ext cx="36004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在岗期间报告结论有</a:t>
            </a:r>
            <a:r>
              <a:rPr lang="en-US" altLang="zh-CN" sz="2400">
                <a:latin typeface="华文中宋" panose="02010600040101010101" pitchFamily="2" charset="-122"/>
                <a:ea typeface="华文中宋" panose="02010600040101010101" pitchFamily="2" charset="-122"/>
              </a:rPr>
              <a:t>5</a:t>
            </a:r>
            <a:r>
              <a:rPr lang="zh-CN" altLang="en-US" sz="2400">
                <a:latin typeface="华文中宋" panose="02010600040101010101" pitchFamily="2" charset="-122"/>
                <a:ea typeface="华文中宋" panose="02010600040101010101" pitchFamily="2" charset="-122"/>
              </a:rPr>
              <a:t>种：</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疑似职业病</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职业禁忌证</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复查</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其他疾病或异常</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目前未见异常</a:t>
            </a:r>
            <a:endParaRPr lang="en-US" altLang="zh-CN" sz="2400">
              <a:latin typeface="华文中宋" panose="02010600040101010101" pitchFamily="2" charset="-122"/>
              <a:ea typeface="华文中宋" panose="02010600040101010101" pitchFamily="2" charset="-122"/>
            </a:endParaRPr>
          </a:p>
        </p:txBody>
      </p:sp>
      <p:pic>
        <p:nvPicPr>
          <p:cNvPr id="33801" name="图片 29" descr="QQ图片20180402095746.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5288" y="981075"/>
            <a:ext cx="4608512" cy="55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矩形 12"/>
          <p:cNvSpPr>
            <a:spLocks noChangeArrowheads="1"/>
          </p:cNvSpPr>
          <p:nvPr/>
        </p:nvSpPr>
        <p:spPr bwMode="auto">
          <a:xfrm>
            <a:off x="1763713" y="3860800"/>
            <a:ext cx="6121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疑似职业病：</a:t>
            </a:r>
            <a:endParaRPr lang="en-US" altLang="zh-CN">
              <a:latin typeface="华文中宋" panose="02010600040101010101" pitchFamily="2" charset="-122"/>
              <a:ea typeface="华文中宋" panose="02010600040101010101" pitchFamily="2" charset="-122"/>
            </a:endParaRPr>
          </a:p>
          <a:p>
            <a:pPr eaLnBrk="1" hangingPunct="1"/>
            <a:r>
              <a:rPr lang="en-US" altLang="zh-CN">
                <a:latin typeface="华文中宋" panose="02010600040101010101" pitchFamily="2" charset="-122"/>
                <a:ea typeface="华文中宋" panose="02010600040101010101" pitchFamily="2" charset="-122"/>
              </a:rPr>
              <a:t>      </a:t>
            </a:r>
            <a:r>
              <a:rPr lang="zh-CN" altLang="en-US">
                <a:latin typeface="华文中宋" panose="02010600040101010101" pitchFamily="2" charset="-122"/>
                <a:ea typeface="华文中宋" panose="02010600040101010101" pitchFamily="2" charset="-122"/>
              </a:rPr>
              <a:t>检查发现疑似职业病或可能患有职业病，需要提交职业病诊断机构进一步明确诊断者。</a:t>
            </a:r>
            <a:endParaRPr lang="zh-CN" altLang="en-US">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3483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3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84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4827" name="组合 75"/>
            <p:cNvGrpSpPr/>
            <p:nvPr/>
          </p:nvGrpSpPr>
          <p:grpSpPr bwMode="auto">
            <a:xfrm>
              <a:off x="8280400" y="1"/>
              <a:ext cx="1389063" cy="908154"/>
              <a:chOff x="8280400" y="0"/>
              <a:chExt cx="1389063" cy="1287463"/>
            </a:xfrm>
          </p:grpSpPr>
          <p:sp>
            <p:nvSpPr>
              <p:cNvPr id="3483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4828" name="组合 80"/>
            <p:cNvGrpSpPr/>
            <p:nvPr/>
          </p:nvGrpSpPr>
          <p:grpSpPr bwMode="auto">
            <a:xfrm>
              <a:off x="2506663" y="1"/>
              <a:ext cx="1389062" cy="908154"/>
              <a:chOff x="2506663" y="0"/>
              <a:chExt cx="1389062" cy="1287463"/>
            </a:xfrm>
          </p:grpSpPr>
          <p:sp>
            <p:nvSpPr>
              <p:cNvPr id="3482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483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4825" name="Picture 2" descr="C:\Users\lenovo\Desktop\zppt2070\疑似1.png"/>
          <p:cNvPicPr>
            <a:picLocks noChangeAspect="1" noChangeArrowheads="1"/>
          </p:cNvPicPr>
          <p:nvPr/>
        </p:nvPicPr>
        <p:blipFill>
          <a:blip r:embed="rId1">
            <a:extLst>
              <a:ext uri="{28A0092B-C50C-407E-A947-70E740481C1C}">
                <a14:useLocalDpi xmlns:a14="http://schemas.microsoft.com/office/drawing/2010/main" val="0"/>
              </a:ext>
            </a:extLst>
          </a:blip>
          <a:srcRect t="15350"/>
          <a:stretch>
            <a:fillRect/>
          </a:stretch>
        </p:blipFill>
        <p:spPr bwMode="auto">
          <a:xfrm>
            <a:off x="1258888" y="1916113"/>
            <a:ext cx="62865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文本框 3"/>
          <p:cNvSpPr txBox="1">
            <a:spLocks noChangeArrowheads="1"/>
          </p:cNvSpPr>
          <p:nvPr/>
        </p:nvSpPr>
        <p:spPr bwMode="auto">
          <a:xfrm>
            <a:off x="1547813" y="1412875"/>
            <a:ext cx="430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例如：噪声作业在岗期间初检后复查结论</a:t>
            </a:r>
            <a:endParaRPr lang="zh-CN" altLang="en-US">
              <a:latin typeface="华文中宋" panose="02010600040101010101" pitchFamily="2" charset="-122"/>
              <a:ea typeface="华文中宋" panose="02010600040101010101"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586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6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7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7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5852" name="组合 75"/>
            <p:cNvGrpSpPr/>
            <p:nvPr/>
          </p:nvGrpSpPr>
          <p:grpSpPr bwMode="auto">
            <a:xfrm>
              <a:off x="8280400" y="1"/>
              <a:ext cx="1389063" cy="908154"/>
              <a:chOff x="8280400" y="0"/>
              <a:chExt cx="1389063" cy="1287463"/>
            </a:xfrm>
          </p:grpSpPr>
          <p:sp>
            <p:nvSpPr>
              <p:cNvPr id="3585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5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6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6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5853" name="组合 80"/>
            <p:cNvGrpSpPr/>
            <p:nvPr/>
          </p:nvGrpSpPr>
          <p:grpSpPr bwMode="auto">
            <a:xfrm>
              <a:off x="2506663" y="1"/>
              <a:ext cx="1389062" cy="908154"/>
              <a:chOff x="2506663" y="0"/>
              <a:chExt cx="1389062" cy="1287463"/>
            </a:xfrm>
          </p:grpSpPr>
          <p:sp>
            <p:nvSpPr>
              <p:cNvPr id="3585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5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5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585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35848" name="矩形 12"/>
          <p:cNvSpPr>
            <a:spLocks noChangeArrowheads="1"/>
          </p:cNvSpPr>
          <p:nvPr/>
        </p:nvSpPr>
        <p:spPr bwMode="auto">
          <a:xfrm>
            <a:off x="2411413" y="4005263"/>
            <a:ext cx="367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在岗期间职业禁忌证：</a:t>
            </a:r>
            <a:endParaRPr lang="en-US" altLang="zh-CN">
              <a:latin typeface="华文中宋" panose="02010600040101010101" pitchFamily="2" charset="-122"/>
              <a:ea typeface="华文中宋" panose="02010600040101010101" pitchFamily="2" charset="-122"/>
            </a:endParaRPr>
          </a:p>
          <a:p>
            <a:pPr eaLnBrk="1" hangingPunct="1"/>
            <a:r>
              <a:rPr lang="en-US" altLang="zh-CN">
                <a:latin typeface="华文中宋" panose="02010600040101010101" pitchFamily="2" charset="-122"/>
                <a:ea typeface="华文中宋" panose="02010600040101010101" pitchFamily="2" charset="-122"/>
              </a:rPr>
              <a:t>     </a:t>
            </a:r>
            <a:r>
              <a:rPr lang="zh-CN" altLang="en-US">
                <a:latin typeface="华文中宋" panose="02010600040101010101" pitchFamily="2" charset="-122"/>
                <a:ea typeface="华文中宋" panose="02010600040101010101" pitchFamily="2" charset="-122"/>
              </a:rPr>
              <a:t>检查发现有职业禁忌证的患者。</a:t>
            </a:r>
            <a:endParaRPr lang="zh-CN" altLang="en-US">
              <a:latin typeface="华文中宋" panose="02010600040101010101" pitchFamily="2" charset="-122"/>
              <a:ea typeface="华文中宋" panose="02010600040101010101" pitchFamily="2" charset="-122"/>
            </a:endParaRPr>
          </a:p>
        </p:txBody>
      </p:sp>
      <p:pic>
        <p:nvPicPr>
          <p:cNvPr id="35849" name="图片 31" descr="QQ图片20180402111037.png"/>
          <p:cNvPicPr>
            <a:picLocks noChangeAspect="1"/>
          </p:cNvPicPr>
          <p:nvPr/>
        </p:nvPicPr>
        <p:blipFill>
          <a:blip r:embed="rId1">
            <a:extLst>
              <a:ext uri="{28A0092B-C50C-407E-A947-70E740481C1C}">
                <a14:useLocalDpi xmlns:a14="http://schemas.microsoft.com/office/drawing/2010/main" val="0"/>
              </a:ext>
            </a:extLst>
          </a:blip>
          <a:srcRect t="13589"/>
          <a:stretch>
            <a:fillRect/>
          </a:stretch>
        </p:blipFill>
        <p:spPr bwMode="auto">
          <a:xfrm>
            <a:off x="1692275" y="1628775"/>
            <a:ext cx="622935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Box 32"/>
          <p:cNvSpPr txBox="1">
            <a:spLocks noChangeArrowheads="1"/>
          </p:cNvSpPr>
          <p:nvPr/>
        </p:nvSpPr>
        <p:spPr bwMode="auto">
          <a:xfrm>
            <a:off x="2843213" y="5229225"/>
            <a:ext cx="1441450" cy="369888"/>
          </a:xfrm>
          <a:prstGeom prst="rect">
            <a:avLst/>
          </a:prstGeom>
          <a:gradFill rotWithShape="0">
            <a:gsLst>
              <a:gs pos="0">
                <a:srgbClr val="8488C4"/>
              </a:gs>
              <a:gs pos="53000">
                <a:srgbClr val="D4DEFF"/>
              </a:gs>
              <a:gs pos="83000">
                <a:srgbClr val="D4DEFF"/>
              </a:gs>
              <a:gs pos="100000">
                <a:srgbClr val="96AB94"/>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solidFill>
                  <a:srgbClr val="FF0000"/>
                </a:solidFill>
                <a:latin typeface="华文中宋" panose="02010600040101010101" pitchFamily="2" charset="-122"/>
                <a:ea typeface="华文中宋" panose="02010600040101010101" pitchFamily="2" charset="-122"/>
              </a:rPr>
              <a:t>复查后确定！</a:t>
            </a:r>
            <a:endParaRPr lang="zh-CN" altLang="en-US">
              <a:solidFill>
                <a:srgbClr val="FF0000"/>
              </a:solidFill>
              <a:latin typeface="华文中宋" panose="02010600040101010101" pitchFamily="2" charset="-122"/>
              <a:ea typeface="华文中宋" panose="02010600040101010101" pitchFamily="2" charset="-122"/>
            </a:endParaRPr>
          </a:p>
        </p:txBody>
      </p:sp>
      <p:sp>
        <p:nvSpPr>
          <p:cNvPr id="35851" name="文本框 4"/>
          <p:cNvSpPr txBox="1">
            <a:spLocks noChangeArrowheads="1"/>
          </p:cNvSpPr>
          <p:nvPr/>
        </p:nvSpPr>
        <p:spPr bwMode="auto">
          <a:xfrm>
            <a:off x="2268538" y="1196975"/>
            <a:ext cx="3646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例如：高温作业在岗期间检查结论</a:t>
            </a:r>
            <a:endParaRPr lang="zh-CN" altLang="en-US">
              <a:latin typeface="华文中宋" panose="02010600040101010101" pitchFamily="2" charset="-122"/>
              <a:ea typeface="华文中宋" panose="0201060004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688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8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8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89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6877" name="组合 75"/>
            <p:cNvGrpSpPr/>
            <p:nvPr/>
          </p:nvGrpSpPr>
          <p:grpSpPr bwMode="auto">
            <a:xfrm>
              <a:off x="8280400" y="1"/>
              <a:ext cx="1389063" cy="908154"/>
              <a:chOff x="8280400" y="0"/>
              <a:chExt cx="1389063" cy="1287463"/>
            </a:xfrm>
          </p:grpSpPr>
          <p:sp>
            <p:nvSpPr>
              <p:cNvPr id="3688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6878" name="组合 80"/>
            <p:cNvGrpSpPr/>
            <p:nvPr/>
          </p:nvGrpSpPr>
          <p:grpSpPr bwMode="auto">
            <a:xfrm>
              <a:off x="2506663" y="1"/>
              <a:ext cx="1389062" cy="908154"/>
              <a:chOff x="2506663" y="0"/>
              <a:chExt cx="1389062" cy="1287463"/>
            </a:xfrm>
          </p:grpSpPr>
          <p:sp>
            <p:nvSpPr>
              <p:cNvPr id="3687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688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6872" name="Picture 4" descr="C:\Users\lenovo\Desktop\zppt2070\复查1.png"/>
          <p:cNvPicPr>
            <a:picLocks noChangeAspect="1" noChangeArrowheads="1"/>
          </p:cNvPicPr>
          <p:nvPr/>
        </p:nvPicPr>
        <p:blipFill>
          <a:blip r:embed="rId1">
            <a:extLst>
              <a:ext uri="{28A0092B-C50C-407E-A947-70E740481C1C}">
                <a14:useLocalDpi xmlns:a14="http://schemas.microsoft.com/office/drawing/2010/main" val="0"/>
              </a:ext>
            </a:extLst>
          </a:blip>
          <a:srcRect t="10599"/>
          <a:stretch>
            <a:fillRect/>
          </a:stretch>
        </p:blipFill>
        <p:spPr bwMode="auto">
          <a:xfrm>
            <a:off x="250825" y="1196975"/>
            <a:ext cx="524827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5" descr="C:\Users\lenovo\Desktop\zppt2070\复查2.png"/>
          <p:cNvPicPr>
            <a:picLocks noChangeAspect="1" noChangeArrowheads="1"/>
          </p:cNvPicPr>
          <p:nvPr/>
        </p:nvPicPr>
        <p:blipFill>
          <a:blip r:embed="rId2">
            <a:extLst>
              <a:ext uri="{28A0092B-C50C-407E-A947-70E740481C1C}">
                <a14:useLocalDpi xmlns:a14="http://schemas.microsoft.com/office/drawing/2010/main" val="0"/>
              </a:ext>
            </a:extLst>
          </a:blip>
          <a:srcRect t="10652"/>
          <a:stretch>
            <a:fillRect/>
          </a:stretch>
        </p:blipFill>
        <p:spPr bwMode="auto">
          <a:xfrm>
            <a:off x="179388" y="3933825"/>
            <a:ext cx="64960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矩形 12"/>
          <p:cNvSpPr>
            <a:spLocks noChangeArrowheads="1"/>
          </p:cNvSpPr>
          <p:nvPr/>
        </p:nvSpPr>
        <p:spPr bwMode="auto">
          <a:xfrm>
            <a:off x="5292725" y="2420938"/>
            <a:ext cx="33829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复查：</a:t>
            </a:r>
            <a:endParaRPr lang="en-US" altLang="zh-CN">
              <a:latin typeface="华文中宋" panose="02010600040101010101" pitchFamily="2" charset="-122"/>
              <a:ea typeface="华文中宋" panose="02010600040101010101" pitchFamily="2" charset="-122"/>
            </a:endParaRPr>
          </a:p>
          <a:p>
            <a:pPr eaLnBrk="1" hangingPunct="1"/>
            <a:r>
              <a:rPr lang="en-US" altLang="zh-CN">
                <a:latin typeface="华文中宋" panose="02010600040101010101" pitchFamily="2" charset="-122"/>
                <a:ea typeface="华文中宋" panose="02010600040101010101" pitchFamily="2" charset="-122"/>
              </a:rPr>
              <a:t>      </a:t>
            </a:r>
            <a:r>
              <a:rPr lang="zh-CN" altLang="en-US">
                <a:latin typeface="华文中宋" panose="02010600040101010101" pitchFamily="2" charset="-122"/>
                <a:ea typeface="华文中宋" panose="02010600040101010101" pitchFamily="2" charset="-122"/>
              </a:rPr>
              <a:t>检查时发现与目标疾病相关的单项或多项异常，需要复查确定者，应明确复查的内容和时间。</a:t>
            </a:r>
            <a:endParaRPr lang="zh-CN" altLang="en-US">
              <a:latin typeface="华文中宋" panose="02010600040101010101" pitchFamily="2" charset="-122"/>
              <a:ea typeface="华文中宋" panose="02010600040101010101" pitchFamily="2" charset="-122"/>
            </a:endParaRPr>
          </a:p>
        </p:txBody>
      </p:sp>
      <p:sp>
        <p:nvSpPr>
          <p:cNvPr id="36875" name="TextBox 30"/>
          <p:cNvSpPr txBox="1">
            <a:spLocks noChangeArrowheads="1"/>
          </p:cNvSpPr>
          <p:nvPr/>
        </p:nvSpPr>
        <p:spPr bwMode="auto">
          <a:xfrm>
            <a:off x="539750" y="908050"/>
            <a:ext cx="341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例如：苯作业在岗期间检查结论</a:t>
            </a:r>
            <a:endParaRPr lang="zh-CN" altLang="en-US">
              <a:latin typeface="华文中宋" panose="02010600040101010101" pitchFamily="2" charset="-122"/>
              <a:ea typeface="华文中宋" panose="02010600040101010101" pitchFamily="2" charset="-122"/>
            </a:endParaRPr>
          </a:p>
        </p:txBody>
      </p:sp>
      <p:sp>
        <p:nvSpPr>
          <p:cNvPr id="36876" name="TextBox 31"/>
          <p:cNvSpPr txBox="1">
            <a:spLocks noChangeArrowheads="1"/>
          </p:cNvSpPr>
          <p:nvPr/>
        </p:nvSpPr>
        <p:spPr bwMode="auto">
          <a:xfrm>
            <a:off x="539750" y="3573463"/>
            <a:ext cx="364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例如：噪声作业在岗期间检查结论</a:t>
            </a:r>
            <a:endParaRPr lang="zh-CN" altLang="en-US">
              <a:latin typeface="华文中宋" panose="02010600040101010101" pitchFamily="2" charset="-122"/>
              <a:ea typeface="华文中宋" panose="0201060004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矩形 12"/>
          <p:cNvSpPr>
            <a:spLocks noChangeArrowheads="1"/>
          </p:cNvSpPr>
          <p:nvPr/>
        </p:nvSpPr>
        <p:spPr bwMode="auto">
          <a:xfrm>
            <a:off x="1979613" y="4438650"/>
            <a:ext cx="4535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其他疾病或异常：除目标疾病之外的其他疾病或者某项检查指标的异常。</a:t>
            </a:r>
            <a:endParaRPr lang="zh-CN" altLang="en-US">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37909"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0"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1"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2"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3"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4"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5"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6"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7"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918"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7899" name="组合 75"/>
            <p:cNvGrpSpPr/>
            <p:nvPr/>
          </p:nvGrpSpPr>
          <p:grpSpPr bwMode="auto">
            <a:xfrm>
              <a:off x="8280400" y="1"/>
              <a:ext cx="1389063" cy="908154"/>
              <a:chOff x="8280400" y="0"/>
              <a:chExt cx="1389063" cy="1287463"/>
            </a:xfrm>
          </p:grpSpPr>
          <p:sp>
            <p:nvSpPr>
              <p:cNvPr id="37905"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6"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7"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8"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7900" name="组合 80"/>
            <p:cNvGrpSpPr/>
            <p:nvPr/>
          </p:nvGrpSpPr>
          <p:grpSpPr bwMode="auto">
            <a:xfrm>
              <a:off x="2506663" y="1"/>
              <a:ext cx="1389062" cy="908154"/>
              <a:chOff x="2506663" y="0"/>
              <a:chExt cx="1389062" cy="1287463"/>
            </a:xfrm>
          </p:grpSpPr>
          <p:sp>
            <p:nvSpPr>
              <p:cNvPr id="37901"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2"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3"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7904"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7897" name="Picture 33" descr="C:\Users\lenovo\Desktop\zppt2070\在岗其他.png"/>
          <p:cNvPicPr>
            <a:picLocks noChangeAspect="1" noChangeArrowheads="1"/>
          </p:cNvPicPr>
          <p:nvPr/>
        </p:nvPicPr>
        <p:blipFill>
          <a:blip r:embed="rId1">
            <a:extLst>
              <a:ext uri="{28A0092B-C50C-407E-A947-70E740481C1C}">
                <a14:useLocalDpi xmlns:a14="http://schemas.microsoft.com/office/drawing/2010/main" val="0"/>
              </a:ext>
            </a:extLst>
          </a:blip>
          <a:srcRect t="13562"/>
          <a:stretch>
            <a:fillRect/>
          </a:stretch>
        </p:blipFill>
        <p:spPr bwMode="auto">
          <a:xfrm>
            <a:off x="1619250" y="1773238"/>
            <a:ext cx="46815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椭圆 29"/>
          <p:cNvSpPr/>
          <p:nvPr/>
        </p:nvSpPr>
        <p:spPr>
          <a:xfrm>
            <a:off x="2484438" y="2997200"/>
            <a:ext cx="1582737" cy="21590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矩形 12"/>
          <p:cNvSpPr>
            <a:spLocks noChangeArrowheads="1"/>
          </p:cNvSpPr>
          <p:nvPr/>
        </p:nvSpPr>
        <p:spPr bwMode="auto">
          <a:xfrm>
            <a:off x="4356100" y="2420938"/>
            <a:ext cx="3887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目前未见异常：</a:t>
            </a:r>
            <a:endParaRPr lang="en-US" altLang="zh-CN" sz="2400">
              <a:latin typeface="华文中宋" panose="02010600040101010101" pitchFamily="2" charset="-122"/>
              <a:ea typeface="华文中宋" panose="02010600040101010101" pitchFamily="2" charset="-122"/>
            </a:endParaRPr>
          </a:p>
          <a:p>
            <a:pPr eaLnBrk="1" hangingPunct="1"/>
            <a:r>
              <a:rPr lang="en-US" altLang="zh-CN" sz="2400">
                <a:latin typeface="华文中宋" panose="02010600040101010101" pitchFamily="2" charset="-122"/>
                <a:ea typeface="华文中宋" panose="02010600040101010101" pitchFamily="2" charset="-122"/>
              </a:rPr>
              <a:t>     </a:t>
            </a:r>
            <a:r>
              <a:rPr lang="zh-CN" altLang="en-US" sz="2400">
                <a:latin typeface="华文中宋" panose="02010600040101010101" pitchFamily="2" charset="-122"/>
                <a:ea typeface="华文中宋" panose="02010600040101010101" pitchFamily="2" charset="-122"/>
              </a:rPr>
              <a:t>本次职业健康检查各项检查指标均在正常范围内。</a:t>
            </a:r>
            <a:endParaRPr lang="zh-CN" altLang="en-US" sz="24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3893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4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4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8922" name="组合 75"/>
            <p:cNvGrpSpPr/>
            <p:nvPr/>
          </p:nvGrpSpPr>
          <p:grpSpPr bwMode="auto">
            <a:xfrm>
              <a:off x="8280400" y="1"/>
              <a:ext cx="1389063" cy="908154"/>
              <a:chOff x="8280400" y="0"/>
              <a:chExt cx="1389063" cy="1287463"/>
            </a:xfrm>
          </p:grpSpPr>
          <p:sp>
            <p:nvSpPr>
              <p:cNvPr id="3892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2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3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3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8923" name="组合 80"/>
            <p:cNvGrpSpPr/>
            <p:nvPr/>
          </p:nvGrpSpPr>
          <p:grpSpPr bwMode="auto">
            <a:xfrm>
              <a:off x="2506663" y="1"/>
              <a:ext cx="1389062" cy="908154"/>
              <a:chOff x="2506663" y="0"/>
              <a:chExt cx="1389062" cy="1287463"/>
            </a:xfrm>
          </p:grpSpPr>
          <p:sp>
            <p:nvSpPr>
              <p:cNvPr id="3892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2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2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892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8921" name="Picture 30" descr="C:\Users\lenovo\Desktop\QQ图片2018040214024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650" y="2060575"/>
            <a:ext cx="3333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3995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5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96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39947" name="组合 75"/>
            <p:cNvGrpSpPr/>
            <p:nvPr/>
          </p:nvGrpSpPr>
          <p:grpSpPr bwMode="auto">
            <a:xfrm>
              <a:off x="8280400" y="1"/>
              <a:ext cx="1389063" cy="908154"/>
              <a:chOff x="8280400" y="0"/>
              <a:chExt cx="1389063" cy="1287463"/>
            </a:xfrm>
          </p:grpSpPr>
          <p:sp>
            <p:nvSpPr>
              <p:cNvPr id="3995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39948" name="组合 80"/>
            <p:cNvGrpSpPr/>
            <p:nvPr/>
          </p:nvGrpSpPr>
          <p:grpSpPr bwMode="auto">
            <a:xfrm>
              <a:off x="2506663" y="1"/>
              <a:ext cx="1389062" cy="908154"/>
              <a:chOff x="2506663" y="0"/>
              <a:chExt cx="1389062" cy="1287463"/>
            </a:xfrm>
          </p:grpSpPr>
          <p:sp>
            <p:nvSpPr>
              <p:cNvPr id="3994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3995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39944" name="TextBox 30"/>
          <p:cNvSpPr txBox="1">
            <a:spLocks noChangeArrowheads="1"/>
          </p:cNvSpPr>
          <p:nvPr/>
        </p:nvSpPr>
        <p:spPr bwMode="auto">
          <a:xfrm>
            <a:off x="5148263" y="2492375"/>
            <a:ext cx="3600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latin typeface="华文中宋" panose="02010600040101010101" pitchFamily="2" charset="-122"/>
                <a:ea typeface="华文中宋" panose="02010600040101010101" pitchFamily="2" charset="-122"/>
              </a:rPr>
              <a:t>离岗时报告结论有</a:t>
            </a:r>
            <a:r>
              <a:rPr lang="en-US" altLang="zh-CN" sz="2400">
                <a:latin typeface="华文中宋" panose="02010600040101010101" pitchFamily="2" charset="-122"/>
                <a:ea typeface="华文中宋" panose="02010600040101010101" pitchFamily="2" charset="-122"/>
              </a:rPr>
              <a:t>4</a:t>
            </a:r>
            <a:r>
              <a:rPr lang="zh-CN" altLang="en-US" sz="2400">
                <a:latin typeface="华文中宋" panose="02010600040101010101" pitchFamily="2" charset="-122"/>
                <a:ea typeface="华文中宋" panose="02010600040101010101" pitchFamily="2" charset="-122"/>
              </a:rPr>
              <a:t>种：</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疑似职业病</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复查</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其他疾病或异常</a:t>
            </a:r>
            <a:endParaRPr lang="en-US" altLang="zh-CN" sz="2400">
              <a:latin typeface="华文中宋" panose="02010600040101010101" pitchFamily="2" charset="-122"/>
              <a:ea typeface="华文中宋" panose="02010600040101010101" pitchFamily="2" charset="-122"/>
            </a:endParaRPr>
          </a:p>
          <a:p>
            <a:pPr eaLnBrk="1" hangingPunct="1">
              <a:buFont typeface="Wingdings" panose="05000000000000000000" pitchFamily="2" charset="2"/>
              <a:buChar char="u"/>
            </a:pPr>
            <a:r>
              <a:rPr lang="zh-CN" altLang="en-US" sz="2400">
                <a:latin typeface="华文中宋" panose="02010600040101010101" pitchFamily="2" charset="-122"/>
                <a:ea typeface="华文中宋" panose="02010600040101010101" pitchFamily="2" charset="-122"/>
              </a:rPr>
              <a:t>目前未见异常</a:t>
            </a:r>
            <a:endParaRPr lang="en-US" altLang="zh-CN" sz="2400">
              <a:latin typeface="华文中宋" panose="02010600040101010101" pitchFamily="2" charset="-122"/>
              <a:ea typeface="华文中宋" panose="02010600040101010101" pitchFamily="2" charset="-122"/>
            </a:endParaRPr>
          </a:p>
        </p:txBody>
      </p:sp>
      <p:pic>
        <p:nvPicPr>
          <p:cNvPr id="39945" name="图片 31" descr="QQ图片20180402100259.pn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395288" y="981075"/>
            <a:ext cx="4662487" cy="57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p:nvPr/>
        </p:nvSpPr>
        <p:spPr>
          <a:xfrm>
            <a:off x="5148263" y="3284538"/>
            <a:ext cx="2592387" cy="115252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4113"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4"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5"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6"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7"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8"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19"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20"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21"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22"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099" name="内容占位符 2"/>
          <p:cNvSpPr>
            <a:spLocks noGrp="1"/>
          </p:cNvSpPr>
          <p:nvPr>
            <p:ph idx="1"/>
          </p:nvPr>
        </p:nvSpPr>
        <p:spPr>
          <a:xfrm>
            <a:off x="457200" y="2133600"/>
            <a:ext cx="8229600" cy="3992563"/>
          </a:xfrm>
        </p:spPr>
        <p:txBody>
          <a:bodyPr/>
          <a:lstStyle/>
          <a:p>
            <a:pPr eaLnBrk="1" hangingPunct="1"/>
            <a:r>
              <a:rPr kumimoji="0" lang="zh-CN" altLang="en-US" sz="3000">
                <a:latin typeface="华文中宋" panose="02010600040101010101" pitchFamily="2" charset="-122"/>
                <a:ea typeface="华文中宋" panose="02010600040101010101" pitchFamily="2" charset="-122"/>
              </a:rPr>
              <a:t>以预防为目的，根据劳动者的</a:t>
            </a:r>
            <a:r>
              <a:rPr kumimoji="0" lang="zh-CN" altLang="en-US" sz="3000" u="sng">
                <a:solidFill>
                  <a:srgbClr val="FF0000"/>
                </a:solidFill>
                <a:latin typeface="华文中宋" panose="02010600040101010101" pitchFamily="2" charset="-122"/>
                <a:ea typeface="华文中宋" panose="02010600040101010101" pitchFamily="2" charset="-122"/>
              </a:rPr>
              <a:t>职业接触史</a:t>
            </a:r>
            <a:r>
              <a:rPr kumimoji="0" lang="zh-CN" altLang="en-US" sz="3000">
                <a:latin typeface="华文中宋" panose="02010600040101010101" pitchFamily="2" charset="-122"/>
                <a:ea typeface="华文中宋" panose="02010600040101010101" pitchFamily="2" charset="-122"/>
              </a:rPr>
              <a:t>，通过</a:t>
            </a:r>
            <a:r>
              <a:rPr kumimoji="0" lang="zh-CN" altLang="en-US" sz="3000" u="sng">
                <a:solidFill>
                  <a:srgbClr val="FF0000"/>
                </a:solidFill>
                <a:latin typeface="华文中宋" panose="02010600040101010101" pitchFamily="2" charset="-122"/>
                <a:ea typeface="华文中宋" panose="02010600040101010101" pitchFamily="2" charset="-122"/>
              </a:rPr>
              <a:t>定期或不定期</a:t>
            </a:r>
            <a:r>
              <a:rPr kumimoji="0" lang="zh-CN" altLang="en-US" sz="3000">
                <a:latin typeface="华文中宋" panose="02010600040101010101" pitchFamily="2" charset="-122"/>
                <a:ea typeface="华文中宋" panose="02010600040101010101" pitchFamily="2" charset="-122"/>
              </a:rPr>
              <a:t>的医学健康检查和健康相关资料的收集，</a:t>
            </a:r>
            <a:r>
              <a:rPr kumimoji="0" lang="zh-CN" altLang="en-US" sz="3000" u="sng">
                <a:solidFill>
                  <a:srgbClr val="FF0000"/>
                </a:solidFill>
                <a:latin typeface="华文中宋" panose="02010600040101010101" pitchFamily="2" charset="-122"/>
                <a:ea typeface="华文中宋" panose="02010600040101010101" pitchFamily="2" charset="-122"/>
              </a:rPr>
              <a:t>连续性</a:t>
            </a:r>
            <a:r>
              <a:rPr kumimoji="0" lang="zh-CN" altLang="en-US" sz="3000">
                <a:latin typeface="华文中宋" panose="02010600040101010101" pitchFamily="2" charset="-122"/>
                <a:ea typeface="华文中宋" panose="02010600040101010101" pitchFamily="2" charset="-122"/>
              </a:rPr>
              <a:t>地监测劳动者的健康状况，分析劳动者健康变化与所接触的职业病危害因素的关系，并</a:t>
            </a:r>
            <a:r>
              <a:rPr kumimoji="0" lang="zh-CN" altLang="en-US" sz="3000" u="sng">
                <a:solidFill>
                  <a:srgbClr val="FF0000"/>
                </a:solidFill>
                <a:latin typeface="华文中宋" panose="02010600040101010101" pitchFamily="2" charset="-122"/>
                <a:ea typeface="华文中宋" panose="02010600040101010101" pitchFamily="2" charset="-122"/>
              </a:rPr>
              <a:t>及时</a:t>
            </a:r>
            <a:r>
              <a:rPr kumimoji="0" lang="zh-CN" altLang="en-US" sz="3000">
                <a:latin typeface="华文中宋" panose="02010600040101010101" pitchFamily="2" charset="-122"/>
                <a:ea typeface="华文中宋" panose="02010600040101010101" pitchFamily="2" charset="-122"/>
              </a:rPr>
              <a:t>地将健康检查和资料分析结果报告给</a:t>
            </a:r>
            <a:r>
              <a:rPr kumimoji="0" lang="zh-CN" altLang="en-US" sz="3000" u="sng">
                <a:solidFill>
                  <a:srgbClr val="FF0000"/>
                </a:solidFill>
                <a:latin typeface="华文中宋" panose="02010600040101010101" pitchFamily="2" charset="-122"/>
                <a:ea typeface="华文中宋" panose="02010600040101010101" pitchFamily="2" charset="-122"/>
              </a:rPr>
              <a:t>用人单位和劳动者本人</a:t>
            </a:r>
            <a:r>
              <a:rPr kumimoji="0" lang="zh-CN" altLang="en-US" sz="3000">
                <a:latin typeface="华文中宋" panose="02010600040101010101" pitchFamily="2" charset="-122"/>
                <a:ea typeface="华文中宋" panose="02010600040101010101" pitchFamily="2" charset="-122"/>
              </a:rPr>
              <a:t>，以便及时采取干预措施，保护劳动者健康。</a:t>
            </a:r>
            <a:endParaRPr kumimoji="0" lang="zh-CN" altLang="en-US" sz="3000">
              <a:latin typeface="华文中宋" panose="02010600040101010101" pitchFamily="2" charset="-122"/>
              <a:ea typeface="华文中宋" panose="02010600040101010101" pitchFamily="2" charset="-122"/>
            </a:endParaRPr>
          </a:p>
        </p:txBody>
      </p:sp>
      <p:graphicFrame>
        <p:nvGraphicFramePr>
          <p:cNvPr id="4" name="图示 3"/>
          <p:cNvGraphicFramePr/>
          <p:nvPr/>
        </p:nvGraphicFramePr>
        <p:xfrm>
          <a:off x="1979712" y="1340768"/>
          <a:ext cx="5400600" cy="64807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1"/>
          <p:cNvGrpSpPr/>
          <p:nvPr/>
        </p:nvGrpSpPr>
        <p:grpSpPr bwMode="auto">
          <a:xfrm>
            <a:off x="1547813" y="0"/>
            <a:ext cx="6527800" cy="827088"/>
            <a:chOff x="2506663" y="1"/>
            <a:chExt cx="7162800" cy="908154"/>
          </a:xfrm>
        </p:grpSpPr>
        <p:grpSp>
          <p:nvGrpSpPr>
            <p:cNvPr id="4103" name="组合 75"/>
            <p:cNvGrpSpPr/>
            <p:nvPr/>
          </p:nvGrpSpPr>
          <p:grpSpPr bwMode="auto">
            <a:xfrm>
              <a:off x="8280400" y="1"/>
              <a:ext cx="1389063" cy="908154"/>
              <a:chOff x="8280400" y="0"/>
              <a:chExt cx="1389063" cy="1287463"/>
            </a:xfrm>
          </p:grpSpPr>
          <p:sp>
            <p:nvSpPr>
              <p:cNvPr id="4109"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10"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11"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12"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104" name="组合 80"/>
            <p:cNvGrpSpPr/>
            <p:nvPr/>
          </p:nvGrpSpPr>
          <p:grpSpPr bwMode="auto">
            <a:xfrm>
              <a:off x="2506663" y="1"/>
              <a:ext cx="1389062" cy="908154"/>
              <a:chOff x="2506663" y="0"/>
              <a:chExt cx="1389062" cy="1287463"/>
            </a:xfrm>
          </p:grpSpPr>
          <p:sp>
            <p:nvSpPr>
              <p:cNvPr id="4105"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06"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07"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08"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4102" name="矩形 21"/>
          <p:cNvSpPr>
            <a:spLocks noChangeArrowheads="1"/>
          </p:cNvSpPr>
          <p:nvPr/>
        </p:nvSpPr>
        <p:spPr bwMode="auto">
          <a:xfrm>
            <a:off x="2411413" y="115888"/>
            <a:ext cx="4862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a:latin typeface="华文新魏" panose="02010800040101010101" pitchFamily="2" charset="-122"/>
                <a:ea typeface="华文新魏" panose="02010800040101010101" pitchFamily="2" charset="-122"/>
              </a:rPr>
              <a:t>1</a:t>
            </a:r>
            <a:r>
              <a:rPr lang="zh-CN" altLang="en-US" sz="3200">
                <a:latin typeface="华文新魏" panose="02010800040101010101" pitchFamily="2" charset="-122"/>
                <a:ea typeface="华文新魏" panose="02010800040101010101" pitchFamily="2" charset="-122"/>
              </a:rPr>
              <a:t>、职业健康监护基本概念</a:t>
            </a:r>
            <a:endParaRPr lang="zh-CN" altLang="en-US" sz="3200">
              <a:latin typeface="华文新魏" panose="02010800040101010101" pitchFamily="2" charset="-122"/>
              <a:ea typeface="华文新魏" panose="0201080004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4098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98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40970" name="组合 75"/>
            <p:cNvGrpSpPr/>
            <p:nvPr/>
          </p:nvGrpSpPr>
          <p:grpSpPr bwMode="auto">
            <a:xfrm>
              <a:off x="8280400" y="1"/>
              <a:ext cx="1389063" cy="908154"/>
              <a:chOff x="8280400" y="0"/>
              <a:chExt cx="1389063" cy="1287463"/>
            </a:xfrm>
          </p:grpSpPr>
          <p:sp>
            <p:nvSpPr>
              <p:cNvPr id="4097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0971" name="组合 80"/>
            <p:cNvGrpSpPr/>
            <p:nvPr/>
          </p:nvGrpSpPr>
          <p:grpSpPr bwMode="auto">
            <a:xfrm>
              <a:off x="2506663" y="1"/>
              <a:ext cx="1389062" cy="908154"/>
              <a:chOff x="2506663" y="0"/>
              <a:chExt cx="1389062" cy="1287463"/>
            </a:xfrm>
          </p:grpSpPr>
          <p:sp>
            <p:nvSpPr>
              <p:cNvPr id="4097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097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40968" name="矩形 12"/>
          <p:cNvSpPr>
            <a:spLocks noChangeArrowheads="1"/>
          </p:cNvSpPr>
          <p:nvPr/>
        </p:nvSpPr>
        <p:spPr bwMode="auto">
          <a:xfrm>
            <a:off x="1547813" y="4437063"/>
            <a:ext cx="475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离岗时复查：</a:t>
            </a:r>
            <a:endParaRPr lang="en-US" altLang="zh-CN">
              <a:latin typeface="华文中宋" panose="02010600040101010101" pitchFamily="2" charset="-122"/>
              <a:ea typeface="华文中宋" panose="02010600040101010101" pitchFamily="2" charset="-122"/>
            </a:endParaRPr>
          </a:p>
          <a:p>
            <a:pPr eaLnBrk="1" hangingPunct="1"/>
            <a:r>
              <a:rPr lang="en-US" altLang="zh-CN">
                <a:latin typeface="华文中宋" panose="02010600040101010101" pitchFamily="2" charset="-122"/>
                <a:ea typeface="华文中宋" panose="02010600040101010101" pitchFamily="2" charset="-122"/>
              </a:rPr>
              <a:t>      </a:t>
            </a:r>
            <a:r>
              <a:rPr lang="zh-CN" altLang="en-US">
                <a:latin typeface="华文中宋" panose="02010600040101010101" pitchFamily="2" charset="-122"/>
                <a:ea typeface="华文中宋" panose="02010600040101010101" pitchFamily="2" charset="-122"/>
              </a:rPr>
              <a:t>检查时发现与目标疾病相关的单项或多项异常，需要复查确定者，应明确复查的内容和时间。</a:t>
            </a:r>
            <a:endParaRPr lang="zh-CN" altLang="en-US">
              <a:latin typeface="华文中宋" panose="02010600040101010101" pitchFamily="2" charset="-122"/>
              <a:ea typeface="华文中宋" panose="02010600040101010101" pitchFamily="2" charset="-122"/>
            </a:endParaRPr>
          </a:p>
        </p:txBody>
      </p:sp>
      <p:pic>
        <p:nvPicPr>
          <p:cNvPr id="40969" name="图片 30" descr="QQ图片20180402100912.png"/>
          <p:cNvPicPr>
            <a:picLocks noChangeAspect="1"/>
          </p:cNvPicPr>
          <p:nvPr/>
        </p:nvPicPr>
        <p:blipFill>
          <a:blip r:embed="rId1">
            <a:extLst>
              <a:ext uri="{28A0092B-C50C-407E-A947-70E740481C1C}">
                <a14:useLocalDpi xmlns:a14="http://schemas.microsoft.com/office/drawing/2010/main" val="0"/>
              </a:ext>
            </a:extLst>
          </a:blip>
          <a:srcRect t="8685"/>
          <a:stretch>
            <a:fillRect/>
          </a:stretch>
        </p:blipFill>
        <p:spPr bwMode="auto">
          <a:xfrm>
            <a:off x="1403350" y="1628775"/>
            <a:ext cx="520065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矩形 12"/>
          <p:cNvSpPr>
            <a:spLocks noChangeArrowheads="1"/>
          </p:cNvSpPr>
          <p:nvPr/>
        </p:nvSpPr>
        <p:spPr bwMode="auto">
          <a:xfrm>
            <a:off x="2268538" y="3933825"/>
            <a:ext cx="45339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其他疾病或异常：</a:t>
            </a:r>
            <a:endParaRPr lang="en-US" altLang="zh-CN">
              <a:latin typeface="华文中宋" panose="02010600040101010101" pitchFamily="2" charset="-122"/>
              <a:ea typeface="华文中宋" panose="02010600040101010101" pitchFamily="2" charset="-122"/>
            </a:endParaRPr>
          </a:p>
          <a:p>
            <a:pPr eaLnBrk="1" hangingPunct="1"/>
            <a:r>
              <a:rPr lang="en-US" altLang="zh-CN">
                <a:latin typeface="华文中宋" panose="02010600040101010101" pitchFamily="2" charset="-122"/>
                <a:ea typeface="华文中宋" panose="02010600040101010101" pitchFamily="2" charset="-122"/>
              </a:rPr>
              <a:t>      </a:t>
            </a:r>
            <a:r>
              <a:rPr lang="zh-CN" altLang="en-US">
                <a:latin typeface="华文中宋" panose="02010600040101010101" pitchFamily="2" charset="-122"/>
                <a:ea typeface="华文中宋" panose="02010600040101010101" pitchFamily="2" charset="-122"/>
              </a:rPr>
              <a:t>除目标疾病之外的其他疾病或者某项检查指标的异常。</a:t>
            </a:r>
            <a:endParaRPr lang="zh-CN" altLang="en-US">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42005"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6"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7"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8"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09"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0"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1"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2"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3"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014"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41995" name="组合 75"/>
            <p:cNvGrpSpPr/>
            <p:nvPr/>
          </p:nvGrpSpPr>
          <p:grpSpPr bwMode="auto">
            <a:xfrm>
              <a:off x="8280400" y="1"/>
              <a:ext cx="1389063" cy="908154"/>
              <a:chOff x="8280400" y="0"/>
              <a:chExt cx="1389063" cy="1287463"/>
            </a:xfrm>
          </p:grpSpPr>
          <p:sp>
            <p:nvSpPr>
              <p:cNvPr id="4200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200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200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200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1996" name="组合 80"/>
            <p:cNvGrpSpPr/>
            <p:nvPr/>
          </p:nvGrpSpPr>
          <p:grpSpPr bwMode="auto">
            <a:xfrm>
              <a:off x="2506663" y="1"/>
              <a:ext cx="1389062" cy="908154"/>
              <a:chOff x="2506663" y="0"/>
              <a:chExt cx="1389062" cy="1287463"/>
            </a:xfrm>
          </p:grpSpPr>
          <p:sp>
            <p:nvSpPr>
              <p:cNvPr id="4199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99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199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200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41993" name="Picture 31" descr="C:\Users\lenovo\Desktop\zppt2070\离岗其他.png"/>
          <p:cNvPicPr>
            <a:picLocks noChangeAspect="1" noChangeArrowheads="1"/>
          </p:cNvPicPr>
          <p:nvPr/>
        </p:nvPicPr>
        <p:blipFill>
          <a:blip r:embed="rId1">
            <a:extLst>
              <a:ext uri="{28A0092B-C50C-407E-A947-70E740481C1C}">
                <a14:useLocalDpi xmlns:a14="http://schemas.microsoft.com/office/drawing/2010/main" val="0"/>
              </a:ext>
            </a:extLst>
          </a:blip>
          <a:srcRect t="10963"/>
          <a:stretch>
            <a:fillRect/>
          </a:stretch>
        </p:blipFill>
        <p:spPr bwMode="auto">
          <a:xfrm>
            <a:off x="2051050" y="1628775"/>
            <a:ext cx="4465638"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椭圆 29"/>
          <p:cNvSpPr/>
          <p:nvPr/>
        </p:nvSpPr>
        <p:spPr>
          <a:xfrm>
            <a:off x="2843213" y="2924175"/>
            <a:ext cx="1512887" cy="14446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矩形 12"/>
          <p:cNvSpPr>
            <a:spLocks noChangeArrowheads="1"/>
          </p:cNvSpPr>
          <p:nvPr/>
        </p:nvSpPr>
        <p:spPr bwMode="auto">
          <a:xfrm>
            <a:off x="4356100" y="2636838"/>
            <a:ext cx="38877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华文中宋" panose="02010600040101010101" pitchFamily="2" charset="-122"/>
                <a:ea typeface="华文中宋" panose="02010600040101010101" pitchFamily="2" charset="-122"/>
              </a:rPr>
              <a:t>目前未见异常：</a:t>
            </a:r>
            <a:endParaRPr lang="en-US" altLang="zh-CN" sz="2000">
              <a:latin typeface="华文中宋" panose="02010600040101010101" pitchFamily="2" charset="-122"/>
              <a:ea typeface="华文中宋" panose="02010600040101010101" pitchFamily="2" charset="-122"/>
            </a:endParaRPr>
          </a:p>
          <a:p>
            <a:pPr eaLnBrk="1" hangingPunct="1"/>
            <a:r>
              <a:rPr lang="en-US" altLang="zh-CN" sz="2000">
                <a:latin typeface="华文中宋" panose="02010600040101010101" pitchFamily="2" charset="-122"/>
                <a:ea typeface="华文中宋" panose="02010600040101010101" pitchFamily="2" charset="-122"/>
              </a:rPr>
              <a:t>      </a:t>
            </a:r>
            <a:r>
              <a:rPr lang="zh-CN" altLang="en-US" sz="2000">
                <a:latin typeface="华文中宋" panose="02010600040101010101" pitchFamily="2" charset="-122"/>
                <a:ea typeface="华文中宋" panose="02010600040101010101" pitchFamily="2" charset="-122"/>
              </a:rPr>
              <a:t>本次职业健康检查各项检查指标均在正常范围内。</a:t>
            </a:r>
            <a:endParaRPr lang="zh-CN" altLang="en-US" sz="2000">
              <a:latin typeface="华文中宋" panose="02010600040101010101" pitchFamily="2" charset="-122"/>
              <a:ea typeface="华文中宋" panose="02010600040101010101" pitchFamily="2" charset="-122"/>
            </a:endParaRPr>
          </a:p>
        </p:txBody>
      </p:sp>
      <p:grpSp>
        <p:nvGrpSpPr>
          <p:cNvPr id="2" name="组合 4"/>
          <p:cNvGrpSpPr/>
          <p:nvPr/>
        </p:nvGrpSpPr>
        <p:grpSpPr bwMode="auto">
          <a:xfrm>
            <a:off x="6516688" y="4724400"/>
            <a:ext cx="2073275" cy="1589088"/>
            <a:chOff x="9544980" y="4893547"/>
            <a:chExt cx="2499273" cy="1914032"/>
          </a:xfrm>
        </p:grpSpPr>
        <p:sp>
          <p:nvSpPr>
            <p:cNvPr id="43028"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29"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0"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1"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2"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3"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4"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5"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6"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37"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43018" name="组合 75"/>
            <p:cNvGrpSpPr/>
            <p:nvPr/>
          </p:nvGrpSpPr>
          <p:grpSpPr bwMode="auto">
            <a:xfrm>
              <a:off x="8280400" y="1"/>
              <a:ext cx="1389063" cy="908154"/>
              <a:chOff x="8280400" y="0"/>
              <a:chExt cx="1389063" cy="1287463"/>
            </a:xfrm>
          </p:grpSpPr>
          <p:sp>
            <p:nvSpPr>
              <p:cNvPr id="43024"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5"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6"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7"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3019" name="组合 80"/>
            <p:cNvGrpSpPr/>
            <p:nvPr/>
          </p:nvGrpSpPr>
          <p:grpSpPr bwMode="auto">
            <a:xfrm>
              <a:off x="2506663" y="1"/>
              <a:ext cx="1389062" cy="908154"/>
              <a:chOff x="2506663" y="0"/>
              <a:chExt cx="1389062" cy="1287463"/>
            </a:xfrm>
          </p:grpSpPr>
          <p:sp>
            <p:nvSpPr>
              <p:cNvPr id="43020"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1"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2"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3023"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43017" name="Picture 30" descr="C:\Users\lenovo\Desktop\QQ图片2018040214024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5650" y="2060575"/>
            <a:ext cx="333375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44059"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0"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1"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2"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3"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4"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5"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6"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7"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068"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4039" name="矩形 6"/>
          <p:cNvSpPr>
            <a:spLocks noChangeArrowheads="1"/>
          </p:cNvSpPr>
          <p:nvPr/>
        </p:nvSpPr>
        <p:spPr bwMode="auto">
          <a:xfrm>
            <a:off x="3419475" y="260350"/>
            <a:ext cx="2339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latin typeface="华文新魏" panose="02010800040101010101" pitchFamily="2" charset="-122"/>
                <a:ea typeface="华文新魏" panose="02010800040101010101" pitchFamily="2" charset="-122"/>
              </a:rPr>
              <a:t>重大阳性指标</a:t>
            </a:r>
            <a:endParaRPr lang="zh-CN" altLang="en-US" sz="2800">
              <a:latin typeface="华文新魏" panose="02010800040101010101" pitchFamily="2" charset="-122"/>
              <a:ea typeface="华文新魏" panose="02010800040101010101" pitchFamily="2" charset="-122"/>
            </a:endParaRPr>
          </a:p>
        </p:txBody>
      </p:sp>
      <p:grpSp>
        <p:nvGrpSpPr>
          <p:cNvPr id="44040" name="组合 19"/>
          <p:cNvGrpSpPr/>
          <p:nvPr/>
        </p:nvGrpSpPr>
        <p:grpSpPr bwMode="auto">
          <a:xfrm>
            <a:off x="931863" y="1341438"/>
            <a:ext cx="7456487" cy="4192587"/>
            <a:chOff x="107504" y="980728"/>
            <a:chExt cx="8905988" cy="5009343"/>
          </a:xfrm>
        </p:grpSpPr>
        <p:grpSp>
          <p:nvGrpSpPr>
            <p:cNvPr id="44054" name="组合 17"/>
            <p:cNvGrpSpPr/>
            <p:nvPr/>
          </p:nvGrpSpPr>
          <p:grpSpPr bwMode="auto">
            <a:xfrm>
              <a:off x="107504" y="980728"/>
              <a:ext cx="8905988" cy="5009343"/>
              <a:chOff x="0" y="0"/>
              <a:chExt cx="12858750" cy="7232650"/>
            </a:xfrm>
          </p:grpSpPr>
          <p:sp>
            <p:nvSpPr>
              <p:cNvPr id="44056" name="任意多边形 14"/>
              <p:cNvSpPr/>
              <p:nvPr/>
            </p:nvSpPr>
            <p:spPr bwMode="auto">
              <a:xfrm>
                <a:off x="6575840" y="0"/>
                <a:ext cx="6282910" cy="3576616"/>
              </a:xfrm>
              <a:custGeom>
                <a:avLst/>
                <a:gdLst>
                  <a:gd name="T0" fmla="*/ 0 w 4467225"/>
                  <a:gd name="T1" fmla="*/ 0 h 2543175"/>
                  <a:gd name="T2" fmla="*/ 24584004 w 4467225"/>
                  <a:gd name="T3" fmla="*/ 0 h 2543175"/>
                  <a:gd name="T4" fmla="*/ 24584004 w 4467225"/>
                  <a:gd name="T5" fmla="*/ 13991260 h 2543175"/>
                  <a:gd name="T6" fmla="*/ 0 w 4467225"/>
                  <a:gd name="T7" fmla="*/ 13991260 h 2543175"/>
                  <a:gd name="T8" fmla="*/ 0 w 4467225"/>
                  <a:gd name="T9" fmla="*/ 7630190 h 2543175"/>
                  <a:gd name="T10" fmla="*/ 1094403 w 4467225"/>
                  <a:gd name="T11" fmla="*/ 6995630 h 2543175"/>
                  <a:gd name="T12" fmla="*/ 0 w 4467225"/>
                  <a:gd name="T13" fmla="*/ 6361075 h 2543175"/>
                  <a:gd name="T14" fmla="*/ 0 w 4467225"/>
                  <a:gd name="T15" fmla="*/ 0 h 2543175"/>
                  <a:gd name="T16" fmla="*/ 0 60000 65536"/>
                  <a:gd name="T17" fmla="*/ 0 60000 65536"/>
                  <a:gd name="T18" fmla="*/ 0 60000 65536"/>
                  <a:gd name="T19" fmla="*/ 0 60000 65536"/>
                  <a:gd name="T20" fmla="*/ 0 60000 65536"/>
                  <a:gd name="T21" fmla="*/ 0 60000 65536"/>
                  <a:gd name="T22" fmla="*/ 0 60000 65536"/>
                  <a:gd name="T23" fmla="*/ 0 60000 65536"/>
                  <a:gd name="T24" fmla="*/ 0 w 4467225"/>
                  <a:gd name="T25" fmla="*/ 0 h 2543175"/>
                  <a:gd name="T26" fmla="*/ 4467225 w 4467225"/>
                  <a:gd name="T27" fmla="*/ 2543175 h 25431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7225" h="2543175">
                    <a:moveTo>
                      <a:pt x="0" y="0"/>
                    </a:moveTo>
                    <a:lnTo>
                      <a:pt x="4467225" y="0"/>
                    </a:lnTo>
                    <a:lnTo>
                      <a:pt x="4467225" y="2543175"/>
                    </a:lnTo>
                    <a:lnTo>
                      <a:pt x="0" y="2543175"/>
                    </a:lnTo>
                    <a:lnTo>
                      <a:pt x="0" y="1386931"/>
                    </a:lnTo>
                    <a:lnTo>
                      <a:pt x="198867" y="1271588"/>
                    </a:lnTo>
                    <a:lnTo>
                      <a:pt x="0" y="1156245"/>
                    </a:lnTo>
                    <a:lnTo>
                      <a:pt x="0" y="0"/>
                    </a:lnTo>
                    <a:close/>
                  </a:path>
                </a:pathLst>
              </a:custGeom>
              <a:blipFill dpi="0" rotWithShape="1">
                <a:blip r:embed="rId1"/>
                <a:srcRect/>
                <a:stretch>
                  <a:fillRect/>
                </a:stretch>
              </a:blipFill>
              <a:ln>
                <a:noFill/>
              </a:ln>
              <a:extLst>
                <a:ext uri="{91240B29-F687-4F45-9708-019B960494DF}">
                  <a14:hiddenLine xmlns:a14="http://schemas.microsoft.com/office/drawing/2010/main" w="25400">
                    <a:solidFill>
                      <a:srgbClr val="000000"/>
                    </a:solidFill>
                    <a:prstDash val="solid"/>
                    <a:round/>
                  </a14:hiddenLine>
                </a:ext>
              </a:extLst>
            </p:spPr>
            <p:txBody>
              <a:bodyPr anchor="ctr"/>
              <a:lstStyle/>
              <a:p>
                <a:endParaRPr lang="zh-CN" altLang="en-US"/>
              </a:p>
            </p:txBody>
          </p:sp>
          <p:sp>
            <p:nvSpPr>
              <p:cNvPr id="44057" name="任意多边形 15"/>
              <p:cNvSpPr/>
              <p:nvPr/>
            </p:nvSpPr>
            <p:spPr bwMode="auto">
              <a:xfrm>
                <a:off x="0" y="3576616"/>
                <a:ext cx="6575840" cy="3656034"/>
              </a:xfrm>
              <a:custGeom>
                <a:avLst/>
                <a:gdLst>
                  <a:gd name="T0" fmla="*/ 272909816 w 2590802"/>
                  <a:gd name="T1" fmla="*/ 0 h 4676776"/>
                  <a:gd name="T2" fmla="*/ 272909816 w 2590802"/>
                  <a:gd name="T3" fmla="*/ 1365415 h 4676776"/>
                  <a:gd name="T4" fmla="*/ 147626737 w 2590802"/>
                  <a:gd name="T5" fmla="*/ 1365415 h 4676776"/>
                  <a:gd name="T6" fmla="*/ 136454908 w 2590802"/>
                  <a:gd name="T7" fmla="*/ 1312028 h 4676776"/>
                  <a:gd name="T8" fmla="*/ 125283079 w 2590802"/>
                  <a:gd name="T9" fmla="*/ 1365415 h 4676776"/>
                  <a:gd name="T10" fmla="*/ 0 w 2590802"/>
                  <a:gd name="T11" fmla="*/ 1365415 h 4676776"/>
                  <a:gd name="T12" fmla="*/ 129 w 2590802"/>
                  <a:gd name="T13" fmla="*/ 0 h 4676776"/>
                  <a:gd name="T14" fmla="*/ 272909816 w 2590802"/>
                  <a:gd name="T15" fmla="*/ 0 h 4676776"/>
                  <a:gd name="T16" fmla="*/ 0 60000 65536"/>
                  <a:gd name="T17" fmla="*/ 0 60000 65536"/>
                  <a:gd name="T18" fmla="*/ 0 60000 65536"/>
                  <a:gd name="T19" fmla="*/ 0 60000 65536"/>
                  <a:gd name="T20" fmla="*/ 0 60000 65536"/>
                  <a:gd name="T21" fmla="*/ 0 60000 65536"/>
                  <a:gd name="T22" fmla="*/ 0 60000 65536"/>
                  <a:gd name="T23" fmla="*/ 0 60000 65536"/>
                  <a:gd name="T24" fmla="*/ 0 w 2590802"/>
                  <a:gd name="T25" fmla="*/ 0 h 4676776"/>
                  <a:gd name="T26" fmla="*/ 2590802 w 2590802"/>
                  <a:gd name="T27" fmla="*/ 4676776 h 46767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0802" h="4676776">
                    <a:moveTo>
                      <a:pt x="2590802" y="0"/>
                    </a:moveTo>
                    <a:lnTo>
                      <a:pt x="2590802" y="4676776"/>
                    </a:lnTo>
                    <a:lnTo>
                      <a:pt x="1401458" y="4676776"/>
                    </a:lnTo>
                    <a:lnTo>
                      <a:pt x="1295401" y="4493919"/>
                    </a:lnTo>
                    <a:lnTo>
                      <a:pt x="1189344" y="4676776"/>
                    </a:lnTo>
                    <a:lnTo>
                      <a:pt x="0" y="4676776"/>
                    </a:lnTo>
                    <a:lnTo>
                      <a:pt x="1" y="0"/>
                    </a:lnTo>
                    <a:lnTo>
                      <a:pt x="2590802" y="0"/>
                    </a:lnTo>
                    <a:close/>
                  </a:path>
                </a:pathLst>
              </a:custGeom>
              <a:blipFill dpi="0" rotWithShape="1">
                <a:blip r:embed="rId2"/>
                <a:srcRect/>
                <a:stretch>
                  <a:fillRect/>
                </a:stretch>
              </a:blipFill>
              <a:ln>
                <a:noFill/>
              </a:ln>
              <a:extLst>
                <a:ext uri="{91240B29-F687-4F45-9708-019B960494DF}">
                  <a14:hiddenLine xmlns:a14="http://schemas.microsoft.com/office/drawing/2010/main" w="25400">
                    <a:solidFill>
                      <a:srgbClr val="000000"/>
                    </a:solidFill>
                    <a:prstDash val="solid"/>
                    <a:round/>
                  </a14:hiddenLine>
                </a:ext>
              </a:extLst>
            </p:spPr>
            <p:txBody>
              <a:bodyPr anchor="ctr"/>
              <a:lstStyle/>
              <a:p>
                <a:endParaRPr lang="zh-CN" altLang="en-US"/>
              </a:p>
            </p:txBody>
          </p:sp>
          <p:sp>
            <p:nvSpPr>
              <p:cNvPr id="17" name="任意多边形 16"/>
              <p:cNvSpPr/>
              <p:nvPr/>
            </p:nvSpPr>
            <p:spPr bwMode="auto">
              <a:xfrm>
                <a:off x="5691577" y="4017530"/>
                <a:ext cx="6792115" cy="2760512"/>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19" name="任意多边形 18"/>
            <p:cNvSpPr/>
            <p:nvPr/>
          </p:nvSpPr>
          <p:spPr bwMode="auto">
            <a:xfrm>
              <a:off x="251608" y="1183681"/>
              <a:ext cx="4704227" cy="1911934"/>
            </a:xfrm>
            <a:custGeom>
              <a:avLst/>
              <a:gdLst>
                <a:gd name="connsiteX0" fmla="*/ 0 w 4830965"/>
                <a:gd name="connsiteY0" fmla="*/ 0 h 1962150"/>
                <a:gd name="connsiteX1" fmla="*/ 4830965 w 4830965"/>
                <a:gd name="connsiteY1" fmla="*/ 0 h 1962150"/>
                <a:gd name="connsiteX2" fmla="*/ 4830965 w 4830965"/>
                <a:gd name="connsiteY2" fmla="*/ 1962150 h 1962150"/>
                <a:gd name="connsiteX3" fmla="*/ 0 w 4830965"/>
                <a:gd name="connsiteY3" fmla="*/ 1962150 h 1962150"/>
                <a:gd name="connsiteX4" fmla="*/ 0 w 4830965"/>
                <a:gd name="connsiteY4" fmla="*/ 0 h 1962150"/>
                <a:gd name="connsiteX5" fmla="*/ 95250 w 4830965"/>
                <a:gd name="connsiteY5" fmla="*/ 95250 h 1962150"/>
                <a:gd name="connsiteX6" fmla="*/ 95250 w 4830965"/>
                <a:gd name="connsiteY6" fmla="*/ 1876425 h 1962150"/>
                <a:gd name="connsiteX7" fmla="*/ 4726190 w 4830965"/>
                <a:gd name="connsiteY7" fmla="*/ 1876425 h 1962150"/>
                <a:gd name="connsiteX8" fmla="*/ 4726190 w 4830965"/>
                <a:gd name="connsiteY8" fmla="*/ 95250 h 1962150"/>
                <a:gd name="connsiteX9" fmla="*/ 95250 w 4830965"/>
                <a:gd name="connsiteY9" fmla="*/ 952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30965" h="1962150">
                  <a:moveTo>
                    <a:pt x="0" y="0"/>
                  </a:moveTo>
                  <a:lnTo>
                    <a:pt x="4830965" y="0"/>
                  </a:lnTo>
                  <a:lnTo>
                    <a:pt x="4830965" y="1962150"/>
                  </a:lnTo>
                  <a:lnTo>
                    <a:pt x="0" y="1962150"/>
                  </a:lnTo>
                  <a:lnTo>
                    <a:pt x="0" y="0"/>
                  </a:lnTo>
                  <a:close/>
                  <a:moveTo>
                    <a:pt x="95250" y="95250"/>
                  </a:moveTo>
                  <a:lnTo>
                    <a:pt x="95250" y="1876425"/>
                  </a:lnTo>
                  <a:lnTo>
                    <a:pt x="4726190" y="1876425"/>
                  </a:lnTo>
                  <a:lnTo>
                    <a:pt x="4726190" y="95250"/>
                  </a:lnTo>
                  <a:lnTo>
                    <a:pt x="95250" y="95250"/>
                  </a:lnTo>
                  <a:close/>
                </a:path>
              </a:pathLst>
            </a:custGeom>
            <a:solidFill>
              <a:srgbClr val="00A0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sp>
        <p:nvSpPr>
          <p:cNvPr id="44041" name="矩形 12"/>
          <p:cNvSpPr>
            <a:spLocks noChangeArrowheads="1"/>
          </p:cNvSpPr>
          <p:nvPr/>
        </p:nvSpPr>
        <p:spPr bwMode="auto">
          <a:xfrm>
            <a:off x="1116013" y="1628775"/>
            <a:ext cx="3743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案例：胡某，男，</a:t>
            </a:r>
            <a:r>
              <a:rPr lang="en-US" altLang="zh-CN">
                <a:latin typeface="华文中宋" panose="02010600040101010101" pitchFamily="2" charset="-122"/>
                <a:ea typeface="华文中宋" panose="02010600040101010101" pitchFamily="2" charset="-122"/>
              </a:rPr>
              <a:t>23</a:t>
            </a:r>
            <a:r>
              <a:rPr lang="zh-CN" altLang="en-US">
                <a:latin typeface="华文中宋" panose="02010600040101010101" pitchFamily="2" charset="-122"/>
                <a:ea typeface="华文中宋" panose="02010600040101010101" pitchFamily="2" charset="-122"/>
              </a:rPr>
              <a:t>岁，</a:t>
            </a:r>
            <a:r>
              <a:rPr lang="en-US" altLang="zh-CN">
                <a:latin typeface="华文中宋" panose="02010600040101010101" pitchFamily="2" charset="-122"/>
                <a:ea typeface="华文中宋" panose="02010600040101010101" pitchFamily="2" charset="-122"/>
              </a:rPr>
              <a:t>2018</a:t>
            </a:r>
            <a:r>
              <a:rPr lang="zh-CN" altLang="en-US">
                <a:latin typeface="华文中宋" panose="02010600040101010101" pitchFamily="2" charset="-122"/>
                <a:ea typeface="华文中宋" panose="02010600040101010101" pitchFamily="2" charset="-122"/>
              </a:rPr>
              <a:t>年</a:t>
            </a:r>
            <a:r>
              <a:rPr lang="en-US" altLang="zh-CN">
                <a:latin typeface="华文中宋" panose="02010600040101010101" pitchFamily="2" charset="-122"/>
                <a:ea typeface="华文中宋" panose="02010600040101010101" pitchFamily="2" charset="-122"/>
              </a:rPr>
              <a:t>3</a:t>
            </a:r>
            <a:r>
              <a:rPr lang="zh-CN" altLang="en-US">
                <a:latin typeface="华文中宋" panose="02010600040101010101" pitchFamily="2" charset="-122"/>
                <a:ea typeface="华文中宋" panose="02010600040101010101" pitchFamily="2" charset="-122"/>
              </a:rPr>
              <a:t>月</a:t>
            </a:r>
            <a:r>
              <a:rPr lang="en-US" altLang="zh-CN">
                <a:latin typeface="华文中宋" panose="02010600040101010101" pitchFamily="2" charset="-122"/>
                <a:ea typeface="华文中宋" panose="02010600040101010101" pitchFamily="2" charset="-122"/>
              </a:rPr>
              <a:t>1</a:t>
            </a:r>
            <a:r>
              <a:rPr lang="zh-CN" altLang="en-US">
                <a:latin typeface="华文中宋" panose="02010600040101010101" pitchFamily="2" charset="-122"/>
                <a:ea typeface="华文中宋" panose="02010600040101010101" pitchFamily="2" charset="-122"/>
              </a:rPr>
              <a:t>日血常规检查示：血小板计数偏高：</a:t>
            </a:r>
            <a:r>
              <a:rPr lang="en-US" altLang="zh-CN">
                <a:latin typeface="华文中宋" panose="02010600040101010101" pitchFamily="2" charset="-122"/>
                <a:ea typeface="华文中宋" panose="02010600040101010101" pitchFamily="2" charset="-122"/>
              </a:rPr>
              <a:t>1354×10^9/L</a:t>
            </a:r>
            <a:r>
              <a:rPr lang="zh-CN" altLang="en-US">
                <a:latin typeface="华文中宋" panose="02010600040101010101" pitchFamily="2" charset="-122"/>
                <a:ea typeface="华文中宋" panose="02010600040101010101" pitchFamily="2" charset="-122"/>
              </a:rPr>
              <a:t>；血小板压积偏高：</a:t>
            </a:r>
            <a:r>
              <a:rPr lang="en-US" altLang="zh-CN">
                <a:latin typeface="华文中宋" panose="02010600040101010101" pitchFamily="2" charset="-122"/>
                <a:ea typeface="华文中宋" panose="02010600040101010101" pitchFamily="2" charset="-122"/>
              </a:rPr>
              <a:t>0.899%</a:t>
            </a:r>
            <a:r>
              <a:rPr lang="zh-CN" altLang="en-US">
                <a:latin typeface="华文中宋" panose="02010600040101010101" pitchFamily="2" charset="-122"/>
                <a:ea typeface="华文中宋" panose="02010600040101010101" pitchFamily="2" charset="-122"/>
              </a:rPr>
              <a:t>。</a:t>
            </a:r>
            <a:endParaRPr lang="zh-CN" altLang="en-US">
              <a:latin typeface="华文中宋" panose="02010600040101010101" pitchFamily="2" charset="-122"/>
              <a:ea typeface="华文中宋" panose="02010600040101010101" pitchFamily="2" charset="-122"/>
            </a:endParaRPr>
          </a:p>
        </p:txBody>
      </p:sp>
      <p:sp>
        <p:nvSpPr>
          <p:cNvPr id="44042" name="矩形 12"/>
          <p:cNvSpPr>
            <a:spLocks noChangeArrowheads="1"/>
          </p:cNvSpPr>
          <p:nvPr/>
        </p:nvSpPr>
        <p:spPr bwMode="auto">
          <a:xfrm>
            <a:off x="4356100" y="3789363"/>
            <a:ext cx="3744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华文中宋" panose="02010600040101010101" pitchFamily="2" charset="-122"/>
                <a:ea typeface="华文中宋" panose="02010600040101010101" pitchFamily="2" charset="-122"/>
              </a:rPr>
              <a:t>我院当天立即通知其到综合医院复查。第二天电话随访，胡某于武汉市四医院确诊为原发性血小板增多症。</a:t>
            </a:r>
            <a:endParaRPr lang="zh-CN" altLang="en-US">
              <a:latin typeface="华文中宋" panose="02010600040101010101" pitchFamily="2" charset="-122"/>
              <a:ea typeface="华文中宋" panose="02010600040101010101" pitchFamily="2" charset="-122"/>
            </a:endParaRPr>
          </a:p>
        </p:txBody>
      </p:sp>
      <p:grpSp>
        <p:nvGrpSpPr>
          <p:cNvPr id="5" name="组合 1"/>
          <p:cNvGrpSpPr/>
          <p:nvPr/>
        </p:nvGrpSpPr>
        <p:grpSpPr bwMode="auto">
          <a:xfrm>
            <a:off x="1547813" y="0"/>
            <a:ext cx="6527800" cy="827088"/>
            <a:chOff x="2506663" y="1"/>
            <a:chExt cx="7162800" cy="908154"/>
          </a:xfrm>
        </p:grpSpPr>
        <p:grpSp>
          <p:nvGrpSpPr>
            <p:cNvPr id="44044" name="组合 75"/>
            <p:cNvGrpSpPr/>
            <p:nvPr/>
          </p:nvGrpSpPr>
          <p:grpSpPr bwMode="auto">
            <a:xfrm>
              <a:off x="8280400" y="1"/>
              <a:ext cx="1389063" cy="908154"/>
              <a:chOff x="8280400" y="0"/>
              <a:chExt cx="1389063" cy="1287463"/>
            </a:xfrm>
          </p:grpSpPr>
          <p:sp>
            <p:nvSpPr>
              <p:cNvPr id="44050"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51"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52"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53"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4045" name="组合 80"/>
            <p:cNvGrpSpPr/>
            <p:nvPr/>
          </p:nvGrpSpPr>
          <p:grpSpPr bwMode="auto">
            <a:xfrm>
              <a:off x="2506663" y="1"/>
              <a:ext cx="1389062" cy="908154"/>
              <a:chOff x="2506663" y="0"/>
              <a:chExt cx="1389062" cy="1287463"/>
            </a:xfrm>
          </p:grpSpPr>
          <p:sp>
            <p:nvSpPr>
              <p:cNvPr id="44046"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47"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48"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4049"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p:cNvSpPr>
            <a:spLocks noGrp="1"/>
          </p:cNvSpPr>
          <p:nvPr>
            <p:ph idx="1"/>
          </p:nvPr>
        </p:nvSpPr>
        <p:spPr>
          <a:xfrm>
            <a:off x="457200" y="1676400"/>
            <a:ext cx="8229600" cy="4449763"/>
          </a:xfrm>
        </p:spPr>
        <p:txBody>
          <a:bodyPr/>
          <a:lstStyle/>
          <a:p>
            <a:pPr eaLnBrk="1" hangingPunct="1"/>
            <a:r>
              <a:rPr kumimoji="0" lang="zh-CN" altLang="zh-CN" sz="2800" b="1">
                <a:latin typeface="华文中宋" panose="02010600040101010101" pitchFamily="2" charset="-122"/>
                <a:ea typeface="华文中宋" panose="02010600040101010101" pitchFamily="2" charset="-122"/>
              </a:rPr>
              <a:t>拿到体检报告</a:t>
            </a:r>
            <a:r>
              <a:rPr kumimoji="0" lang="zh-CN" altLang="en-US" sz="2800" b="1">
                <a:latin typeface="华文中宋" panose="02010600040101010101" pitchFamily="2" charset="-122"/>
                <a:ea typeface="华文中宋" panose="02010600040101010101" pitchFamily="2" charset="-122"/>
              </a:rPr>
              <a:t>，体检建议一定要重视</a:t>
            </a:r>
            <a:endParaRPr kumimoji="0" lang="en-US" altLang="zh-CN" sz="2800">
              <a:latin typeface="华文中宋" panose="02010600040101010101" pitchFamily="2" charset="-122"/>
              <a:ea typeface="华文中宋" panose="02010600040101010101" pitchFamily="2" charset="-122"/>
            </a:endParaRPr>
          </a:p>
          <a:p>
            <a:pPr eaLnBrk="1" hangingPunct="1">
              <a:buFontTx/>
              <a:buNone/>
            </a:pPr>
            <a:r>
              <a:rPr kumimoji="0" lang="en-US" altLang="zh-CN" sz="2400">
                <a:latin typeface="华文中宋" panose="02010600040101010101" pitchFamily="2" charset="-122"/>
                <a:ea typeface="华文中宋" panose="02010600040101010101" pitchFamily="2" charset="-122"/>
              </a:rPr>
              <a:t>   </a:t>
            </a:r>
            <a:r>
              <a:rPr kumimoji="0" lang="zh-CN" altLang="en-US" sz="2400">
                <a:latin typeface="华文中宋" panose="02010600040101010101" pitchFamily="2" charset="-122"/>
                <a:ea typeface="华文中宋" panose="02010600040101010101" pitchFamily="2" charset="-122"/>
              </a:rPr>
              <a:t>查看体检报告时，要注意看每一条结论后面相对应的健康建议和健康指导。健康体检报告通常不会直接作出疾病诊断，而是将体检所见各项异常汇总，并作出是否需要复查或进一步诊断的提示</a:t>
            </a:r>
            <a:r>
              <a:rPr kumimoji="0" lang="zh-CN" altLang="en-US" sz="2600">
                <a:latin typeface="华文中宋" panose="02010600040101010101" pitchFamily="2" charset="-122"/>
                <a:ea typeface="华文中宋" panose="02010600040101010101" pitchFamily="2" charset="-122"/>
              </a:rPr>
              <a:t>。</a:t>
            </a:r>
            <a:endParaRPr kumimoji="0" lang="en-US" altLang="zh-CN" sz="2600">
              <a:latin typeface="华文中宋" panose="02010600040101010101" pitchFamily="2" charset="-122"/>
              <a:ea typeface="华文中宋" panose="02010600040101010101" pitchFamily="2" charset="-122"/>
            </a:endParaRPr>
          </a:p>
          <a:p>
            <a:pPr eaLnBrk="1" hangingPunct="1"/>
            <a:endParaRPr kumimoji="0" lang="en-US" altLang="zh-CN"/>
          </a:p>
          <a:p>
            <a:pPr eaLnBrk="1" hangingPunct="1"/>
            <a:endParaRPr kumimoji="0" lang="zh-CN" altLang="en-US"/>
          </a:p>
        </p:txBody>
      </p:sp>
      <p:pic>
        <p:nvPicPr>
          <p:cNvPr id="46083" name="Picture 4" descr="C:\Users\lenovo\Desktop\timg (4).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29200" y="4419600"/>
            <a:ext cx="2362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1547813" y="0"/>
            <a:ext cx="6527800" cy="827088"/>
            <a:chOff x="2506663" y="1"/>
            <a:chExt cx="7162800" cy="908154"/>
          </a:xfrm>
        </p:grpSpPr>
        <p:grpSp>
          <p:nvGrpSpPr>
            <p:cNvPr id="46085" name="组合 75"/>
            <p:cNvGrpSpPr/>
            <p:nvPr/>
          </p:nvGrpSpPr>
          <p:grpSpPr bwMode="auto">
            <a:xfrm>
              <a:off x="8280400" y="1"/>
              <a:ext cx="1389063" cy="908154"/>
              <a:chOff x="8280400" y="0"/>
              <a:chExt cx="1389063" cy="1287463"/>
            </a:xfrm>
          </p:grpSpPr>
          <p:sp>
            <p:nvSpPr>
              <p:cNvPr id="46091"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92"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93"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94"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6086" name="组合 80"/>
            <p:cNvGrpSpPr/>
            <p:nvPr/>
          </p:nvGrpSpPr>
          <p:grpSpPr bwMode="auto">
            <a:xfrm>
              <a:off x="2506663" y="1"/>
              <a:ext cx="1389062" cy="908154"/>
              <a:chOff x="2506663" y="0"/>
              <a:chExt cx="1389062" cy="1287463"/>
            </a:xfrm>
          </p:grpSpPr>
          <p:sp>
            <p:nvSpPr>
              <p:cNvPr id="46087"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88"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89"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6090"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547813" y="0"/>
            <a:ext cx="6527800" cy="827088"/>
            <a:chOff x="2506663" y="1"/>
            <a:chExt cx="7162800" cy="908154"/>
          </a:xfrm>
        </p:grpSpPr>
        <p:grpSp>
          <p:nvGrpSpPr>
            <p:cNvPr id="47127" name="组合 75"/>
            <p:cNvGrpSpPr/>
            <p:nvPr/>
          </p:nvGrpSpPr>
          <p:grpSpPr bwMode="auto">
            <a:xfrm>
              <a:off x="8280400" y="1"/>
              <a:ext cx="1389063" cy="908154"/>
              <a:chOff x="8280400" y="0"/>
              <a:chExt cx="1389063" cy="1287463"/>
            </a:xfrm>
          </p:grpSpPr>
          <p:sp>
            <p:nvSpPr>
              <p:cNvPr id="4713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7128" name="组合 80"/>
            <p:cNvGrpSpPr/>
            <p:nvPr/>
          </p:nvGrpSpPr>
          <p:grpSpPr bwMode="auto">
            <a:xfrm>
              <a:off x="2506663" y="1"/>
              <a:ext cx="1389062" cy="908154"/>
              <a:chOff x="2506663" y="0"/>
              <a:chExt cx="1389062" cy="1287463"/>
            </a:xfrm>
          </p:grpSpPr>
          <p:sp>
            <p:nvSpPr>
              <p:cNvPr id="4712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713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34" name="图片 3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07950" y="2636838"/>
            <a:ext cx="377666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矩形 34"/>
          <p:cNvSpPr/>
          <p:nvPr/>
        </p:nvSpPr>
        <p:spPr>
          <a:xfrm>
            <a:off x="107950" y="2636838"/>
            <a:ext cx="3814763" cy="2160587"/>
          </a:xfrm>
          <a:prstGeom prst="rect">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 name="组合 4"/>
          <p:cNvGrpSpPr/>
          <p:nvPr/>
        </p:nvGrpSpPr>
        <p:grpSpPr bwMode="auto">
          <a:xfrm>
            <a:off x="6516688" y="4724400"/>
            <a:ext cx="2073275" cy="1589088"/>
            <a:chOff x="9544980" y="4893547"/>
            <a:chExt cx="2499273" cy="1914032"/>
          </a:xfrm>
        </p:grpSpPr>
        <p:sp>
          <p:nvSpPr>
            <p:cNvPr id="4711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1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1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12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7114" name="矩形 6"/>
          <p:cNvSpPr>
            <a:spLocks noChangeArrowheads="1"/>
          </p:cNvSpPr>
          <p:nvPr/>
        </p:nvSpPr>
        <p:spPr bwMode="auto">
          <a:xfrm>
            <a:off x="2411413" y="188913"/>
            <a:ext cx="4976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华文新魏" panose="02010800040101010101" pitchFamily="2" charset="-122"/>
                <a:ea typeface="华文新魏" panose="02010800040101010101" pitchFamily="2" charset="-122"/>
              </a:rPr>
              <a:t>4</a:t>
            </a:r>
            <a:r>
              <a:rPr lang="zh-CN" altLang="en-US" sz="2400">
                <a:latin typeface="华文新魏" panose="02010800040101010101" pitchFamily="2" charset="-122"/>
                <a:ea typeface="华文新魏" panose="02010800040101010101" pitchFamily="2" charset="-122"/>
              </a:rPr>
              <a:t>、用人单位职业健康检查总结报告</a:t>
            </a:r>
            <a:endParaRPr lang="zh-CN" altLang="en-US" sz="2400">
              <a:latin typeface="华文新魏" panose="02010800040101010101" pitchFamily="2" charset="-122"/>
              <a:ea typeface="华文新魏" panose="02010800040101010101" pitchFamily="2" charset="-122"/>
            </a:endParaRPr>
          </a:p>
        </p:txBody>
      </p:sp>
      <p:pic>
        <p:nvPicPr>
          <p:cNvPr id="47115" name="Picture 32" descr="C:\Users\lenovo\Desktop\zppt2070\44534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492375"/>
            <a:ext cx="7319963"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Box 35"/>
          <p:cNvSpPr txBox="1">
            <a:spLocks noChangeArrowheads="1"/>
          </p:cNvSpPr>
          <p:nvPr/>
        </p:nvSpPr>
        <p:spPr bwMode="auto">
          <a:xfrm>
            <a:off x="539750" y="1052513"/>
            <a:ext cx="81359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b="1">
                <a:latin typeface="华文中宋" panose="02010600040101010101" pitchFamily="2" charset="-122"/>
                <a:ea typeface="华文中宋" panose="02010600040101010101" pitchFamily="2" charset="-122"/>
              </a:rPr>
              <a:t>     体检总结报告是职业健康体检机构给委托单位（用人单位）的书面报告，是对本次体检的全面总结和一般分析。内容应包括：受检单位、职业健康检查种类、应检人数、受检人数、检查时间和地点，体检工作的实施情况，发现的疑似职业病、职业禁忌证和其他疾病的人数和汇总名单、处理建议等。</a:t>
            </a:r>
            <a:endParaRPr lang="zh-CN" altLang="en-US" b="1">
              <a:latin typeface="华文中宋" panose="02010600040101010101" pitchFamily="2" charset="-122"/>
              <a:ea typeface="华文中宋" panose="02010600040101010101" pitchFamily="2" charset="-122"/>
            </a:endParaRPr>
          </a:p>
          <a:p>
            <a:pPr eaLnBrk="1" hangingPunct="1"/>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88125" y="4581525"/>
            <a:ext cx="2073275" cy="1589088"/>
            <a:chOff x="9544980" y="4893547"/>
            <a:chExt cx="2499273" cy="1914032"/>
          </a:xfrm>
        </p:grpSpPr>
        <p:sp>
          <p:nvSpPr>
            <p:cNvPr id="4818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8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48170" name="组合 75"/>
            <p:cNvGrpSpPr/>
            <p:nvPr/>
          </p:nvGrpSpPr>
          <p:grpSpPr bwMode="auto">
            <a:xfrm>
              <a:off x="8280400" y="1"/>
              <a:ext cx="1389063" cy="908154"/>
              <a:chOff x="8280400" y="0"/>
              <a:chExt cx="1389063" cy="1287463"/>
            </a:xfrm>
          </p:grpSpPr>
          <p:sp>
            <p:nvSpPr>
              <p:cNvPr id="4817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8171" name="组合 80"/>
            <p:cNvGrpSpPr/>
            <p:nvPr/>
          </p:nvGrpSpPr>
          <p:grpSpPr bwMode="auto">
            <a:xfrm>
              <a:off x="2506663" y="1"/>
              <a:ext cx="1389062" cy="908154"/>
              <a:chOff x="2506663" y="0"/>
              <a:chExt cx="1389062" cy="1287463"/>
            </a:xfrm>
          </p:grpSpPr>
          <p:sp>
            <p:nvSpPr>
              <p:cNvPr id="4817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7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48136" name="组合 56"/>
          <p:cNvGrpSpPr/>
          <p:nvPr/>
        </p:nvGrpSpPr>
        <p:grpSpPr bwMode="auto">
          <a:xfrm>
            <a:off x="395288" y="981075"/>
            <a:ext cx="8143875" cy="2033588"/>
            <a:chOff x="1038225" y="2473325"/>
            <a:chExt cx="10142426" cy="2531442"/>
          </a:xfrm>
        </p:grpSpPr>
        <p:sp>
          <p:nvSpPr>
            <p:cNvPr id="48147" name="直接连接符 18"/>
            <p:cNvSpPr>
              <a:spLocks noChangeShapeType="1"/>
            </p:cNvSpPr>
            <p:nvPr/>
          </p:nvSpPr>
          <p:spPr bwMode="auto">
            <a:xfrm>
              <a:off x="1038225" y="3657600"/>
              <a:ext cx="10115550" cy="0"/>
            </a:xfrm>
            <a:prstGeom prst="line">
              <a:avLst/>
            </a:prstGeom>
            <a:noFill/>
            <a:ln w="28575">
              <a:solidFill>
                <a:srgbClr val="23B9D6"/>
              </a:solidFill>
              <a:prstDash val="sysDash"/>
              <a:bevel/>
            </a:ln>
            <a:extLst>
              <a:ext uri="{909E8E84-426E-40DD-AFC4-6F175D3DCCD1}">
                <a14:hiddenFill xmlns:a14="http://schemas.microsoft.com/office/drawing/2010/main">
                  <a:noFill/>
                </a14:hiddenFill>
              </a:ext>
            </a:extLst>
          </p:spPr>
          <p:txBody>
            <a:bodyPr/>
            <a:lstStyle/>
            <a:p>
              <a:endParaRPr lang="zh-CN" altLang="en-US"/>
            </a:p>
          </p:txBody>
        </p:sp>
        <p:grpSp>
          <p:nvGrpSpPr>
            <p:cNvPr id="48148" name="组合 5"/>
            <p:cNvGrpSpPr/>
            <p:nvPr/>
          </p:nvGrpSpPr>
          <p:grpSpPr bwMode="auto">
            <a:xfrm>
              <a:off x="1446213" y="2473325"/>
              <a:ext cx="2103228" cy="2531442"/>
              <a:chOff x="1446213" y="2473093"/>
              <a:chExt cx="2103228" cy="2531717"/>
            </a:xfrm>
          </p:grpSpPr>
          <p:sp>
            <p:nvSpPr>
              <p:cNvPr id="48164" name="矩形 23"/>
              <p:cNvSpPr>
                <a:spLocks noChangeArrowheads="1"/>
              </p:cNvSpPr>
              <p:nvPr/>
            </p:nvSpPr>
            <p:spPr bwMode="auto">
              <a:xfrm>
                <a:off x="1446213" y="3817367"/>
                <a:ext cx="2101850" cy="1165037"/>
              </a:xfrm>
              <a:prstGeom prst="rect">
                <a:avLst/>
              </a:prstGeom>
              <a:solidFill>
                <a:srgbClr val="23B9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65" name="文本框 24"/>
              <p:cNvSpPr>
                <a:spLocks noChangeArrowheads="1"/>
              </p:cNvSpPr>
              <p:nvPr/>
            </p:nvSpPr>
            <p:spPr bwMode="auto">
              <a:xfrm>
                <a:off x="1485045" y="3817017"/>
                <a:ext cx="2064072" cy="118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zh-CN" altLang="en-US" sz="1400" b="1">
                    <a:solidFill>
                      <a:srgbClr val="FFFFFF"/>
                    </a:solidFill>
                    <a:latin typeface="微软雅黑" panose="020B0503020204020204" pitchFamily="34" charset="-122"/>
                    <a:ea typeface="微软雅黑" panose="020B0503020204020204" pitchFamily="34" charset="-122"/>
                    <a:sym typeface="Lato Light" charset="-122"/>
                  </a:rPr>
                  <a:t>检查时间地点，职业病危害因素分布，评价依据等</a:t>
                </a:r>
                <a:endParaRPr lang="en-US" altLang="zh-CN" sz="1400" b="1">
                  <a:solidFill>
                    <a:srgbClr val="FFFFFF"/>
                  </a:solidFill>
                  <a:latin typeface="微软雅黑" panose="020B0503020204020204" pitchFamily="34" charset="-122"/>
                  <a:ea typeface="Lato Light" charset="-122"/>
                  <a:sym typeface="Lato Light" charset="-122"/>
                </a:endParaRPr>
              </a:p>
            </p:txBody>
          </p:sp>
          <p:sp>
            <p:nvSpPr>
              <p:cNvPr id="48166" name="椭圆 39"/>
              <p:cNvSpPr>
                <a:spLocks noChangeArrowheads="1"/>
              </p:cNvSpPr>
              <p:nvPr/>
            </p:nvSpPr>
            <p:spPr bwMode="auto">
              <a:xfrm flipV="1">
                <a:off x="2339975" y="3487738"/>
                <a:ext cx="280988" cy="280987"/>
              </a:xfrm>
              <a:prstGeom prst="ellipse">
                <a:avLst/>
              </a:prstGeom>
              <a:solidFill>
                <a:schemeClr val="bg1"/>
              </a:solidFill>
              <a:ln w="76200">
                <a:solidFill>
                  <a:srgbClr val="23B9D6"/>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48167" name="组合 3"/>
              <p:cNvGrpSpPr/>
              <p:nvPr/>
            </p:nvGrpSpPr>
            <p:grpSpPr bwMode="auto">
              <a:xfrm>
                <a:off x="2124967" y="2473093"/>
                <a:ext cx="761199" cy="762471"/>
                <a:chOff x="2342812" y="2464377"/>
                <a:chExt cx="360735" cy="361338"/>
              </a:xfrm>
            </p:grpSpPr>
            <p:sp>
              <p:nvSpPr>
                <p:cNvPr id="48168" name="Freeform 11"/>
                <p:cNvSpPr/>
                <p:nvPr/>
              </p:nvSpPr>
              <p:spPr bwMode="auto">
                <a:xfrm>
                  <a:off x="2441359" y="2464377"/>
                  <a:ext cx="164244" cy="267915"/>
                </a:xfrm>
                <a:custGeom>
                  <a:avLst/>
                  <a:gdLst>
                    <a:gd name="T0" fmla="*/ 2147483647 w 230"/>
                    <a:gd name="T1" fmla="*/ 2147483647 h 375"/>
                    <a:gd name="T2" fmla="*/ 2147483647 w 230"/>
                    <a:gd name="T3" fmla="*/ 2147483647 h 375"/>
                    <a:gd name="T4" fmla="*/ 2147483647 w 230"/>
                    <a:gd name="T5" fmla="*/ 2147483647 h 375"/>
                    <a:gd name="T6" fmla="*/ 2147483647 w 230"/>
                    <a:gd name="T7" fmla="*/ 2147483647 h 375"/>
                    <a:gd name="T8" fmla="*/ 2147483647 w 230"/>
                    <a:gd name="T9" fmla="*/ 2147483647 h 375"/>
                    <a:gd name="T10" fmla="*/ 2147483647 w 230"/>
                    <a:gd name="T11" fmla="*/ 2147483647 h 375"/>
                    <a:gd name="T12" fmla="*/ 2147483647 w 230"/>
                    <a:gd name="T13" fmla="*/ 2147483647 h 375"/>
                    <a:gd name="T14" fmla="*/ 2147483647 w 230"/>
                    <a:gd name="T15" fmla="*/ 2147483647 h 375"/>
                    <a:gd name="T16" fmla="*/ 2147483647 w 230"/>
                    <a:gd name="T17" fmla="*/ 2147483647 h 375"/>
                    <a:gd name="T18" fmla="*/ 2147483647 w 230"/>
                    <a:gd name="T19" fmla="*/ 2147483647 h 375"/>
                    <a:gd name="T20" fmla="*/ 2147483647 w 230"/>
                    <a:gd name="T21" fmla="*/ 2147483647 h 375"/>
                    <a:gd name="T22" fmla="*/ 2147483647 w 230"/>
                    <a:gd name="T23" fmla="*/ 2147483647 h 375"/>
                    <a:gd name="T24" fmla="*/ 2147483647 w 230"/>
                    <a:gd name="T25" fmla="*/ 2147483647 h 375"/>
                    <a:gd name="T26" fmla="*/ 2147483647 w 230"/>
                    <a:gd name="T27" fmla="*/ 2147483647 h 375"/>
                    <a:gd name="T28" fmla="*/ 2147483647 w 230"/>
                    <a:gd name="T29" fmla="*/ 2147483647 h 375"/>
                    <a:gd name="T30" fmla="*/ 2147483647 w 230"/>
                    <a:gd name="T31" fmla="*/ 2147483647 h 375"/>
                    <a:gd name="T32" fmla="*/ 2147483647 w 230"/>
                    <a:gd name="T33" fmla="*/ 2147483647 h 375"/>
                    <a:gd name="T34" fmla="*/ 2147483647 w 230"/>
                    <a:gd name="T35" fmla="*/ 2147483647 h 375"/>
                    <a:gd name="T36" fmla="*/ 2147483647 w 230"/>
                    <a:gd name="T37" fmla="*/ 2147483647 h 375"/>
                    <a:gd name="T38" fmla="*/ 2147483647 w 230"/>
                    <a:gd name="T39" fmla="*/ 2147483647 h 375"/>
                    <a:gd name="T40" fmla="*/ 2147483647 w 230"/>
                    <a:gd name="T41" fmla="*/ 2147483647 h 375"/>
                    <a:gd name="T42" fmla="*/ 2147483647 w 230"/>
                    <a:gd name="T43" fmla="*/ 2147483647 h 375"/>
                    <a:gd name="T44" fmla="*/ 2147483647 w 230"/>
                    <a:gd name="T45" fmla="*/ 2147483647 h 375"/>
                    <a:gd name="T46" fmla="*/ 2147483647 w 230"/>
                    <a:gd name="T47" fmla="*/ 2147483647 h 375"/>
                    <a:gd name="T48" fmla="*/ 2147483647 w 230"/>
                    <a:gd name="T49" fmla="*/ 2147483647 h 375"/>
                    <a:gd name="T50" fmla="*/ 2147483647 w 230"/>
                    <a:gd name="T51" fmla="*/ 2147483647 h 375"/>
                    <a:gd name="T52" fmla="*/ 2147483647 w 230"/>
                    <a:gd name="T53" fmla="*/ 2147483647 h 375"/>
                    <a:gd name="T54" fmla="*/ 2147483647 w 230"/>
                    <a:gd name="T55" fmla="*/ 0 h 375"/>
                    <a:gd name="T56" fmla="*/ 2147483647 w 230"/>
                    <a:gd name="T57" fmla="*/ 2147483647 h 375"/>
                    <a:gd name="T58" fmla="*/ 2147483647 w 230"/>
                    <a:gd name="T59" fmla="*/ 2147483647 h 375"/>
                    <a:gd name="T60" fmla="*/ 2147483647 w 230"/>
                    <a:gd name="T61" fmla="*/ 2147483647 h 375"/>
                    <a:gd name="T62" fmla="*/ 2147483647 w 230"/>
                    <a:gd name="T63" fmla="*/ 2147483647 h 3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375"/>
                    <a:gd name="T98" fmla="*/ 230 w 230"/>
                    <a:gd name="T99" fmla="*/ 375 h 3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375">
                      <a:moveTo>
                        <a:pt x="16" y="185"/>
                      </a:moveTo>
                      <a:cubicBezTo>
                        <a:pt x="25" y="214"/>
                        <a:pt x="42" y="238"/>
                        <a:pt x="64" y="254"/>
                      </a:cubicBezTo>
                      <a:cubicBezTo>
                        <a:pt x="60" y="285"/>
                        <a:pt x="60" y="285"/>
                        <a:pt x="60" y="285"/>
                      </a:cubicBezTo>
                      <a:cubicBezTo>
                        <a:pt x="46" y="290"/>
                        <a:pt x="46" y="290"/>
                        <a:pt x="46" y="290"/>
                      </a:cubicBezTo>
                      <a:cubicBezTo>
                        <a:pt x="47" y="299"/>
                        <a:pt x="50" y="310"/>
                        <a:pt x="54" y="321"/>
                      </a:cubicBezTo>
                      <a:cubicBezTo>
                        <a:pt x="57" y="330"/>
                        <a:pt x="61" y="339"/>
                        <a:pt x="64" y="347"/>
                      </a:cubicBezTo>
                      <a:cubicBezTo>
                        <a:pt x="68" y="355"/>
                        <a:pt x="72" y="363"/>
                        <a:pt x="74" y="366"/>
                      </a:cubicBezTo>
                      <a:cubicBezTo>
                        <a:pt x="75" y="368"/>
                        <a:pt x="76" y="369"/>
                        <a:pt x="77" y="369"/>
                      </a:cubicBezTo>
                      <a:cubicBezTo>
                        <a:pt x="79" y="370"/>
                        <a:pt x="81" y="371"/>
                        <a:pt x="84" y="372"/>
                      </a:cubicBezTo>
                      <a:cubicBezTo>
                        <a:pt x="88" y="372"/>
                        <a:pt x="91" y="373"/>
                        <a:pt x="95" y="373"/>
                      </a:cubicBezTo>
                      <a:cubicBezTo>
                        <a:pt x="98" y="374"/>
                        <a:pt x="101" y="374"/>
                        <a:pt x="105" y="374"/>
                      </a:cubicBezTo>
                      <a:cubicBezTo>
                        <a:pt x="108" y="374"/>
                        <a:pt x="112" y="374"/>
                        <a:pt x="115" y="375"/>
                      </a:cubicBezTo>
                      <a:cubicBezTo>
                        <a:pt x="116" y="375"/>
                        <a:pt x="117" y="375"/>
                        <a:pt x="118" y="375"/>
                      </a:cubicBezTo>
                      <a:cubicBezTo>
                        <a:pt x="120" y="375"/>
                        <a:pt x="122" y="375"/>
                        <a:pt x="125" y="374"/>
                      </a:cubicBezTo>
                      <a:cubicBezTo>
                        <a:pt x="128" y="374"/>
                        <a:pt x="131" y="374"/>
                        <a:pt x="135" y="374"/>
                      </a:cubicBezTo>
                      <a:cubicBezTo>
                        <a:pt x="138" y="374"/>
                        <a:pt x="142" y="373"/>
                        <a:pt x="145" y="373"/>
                      </a:cubicBezTo>
                      <a:cubicBezTo>
                        <a:pt x="149" y="372"/>
                        <a:pt x="152" y="371"/>
                        <a:pt x="155" y="371"/>
                      </a:cubicBezTo>
                      <a:cubicBezTo>
                        <a:pt x="156" y="370"/>
                        <a:pt x="158" y="370"/>
                        <a:pt x="159" y="369"/>
                      </a:cubicBezTo>
                      <a:cubicBezTo>
                        <a:pt x="160" y="368"/>
                        <a:pt x="163" y="364"/>
                        <a:pt x="165" y="357"/>
                      </a:cubicBezTo>
                      <a:cubicBezTo>
                        <a:pt x="169" y="349"/>
                        <a:pt x="172" y="338"/>
                        <a:pt x="175" y="327"/>
                      </a:cubicBezTo>
                      <a:cubicBezTo>
                        <a:pt x="179" y="314"/>
                        <a:pt x="182" y="300"/>
                        <a:pt x="184" y="290"/>
                      </a:cubicBezTo>
                      <a:cubicBezTo>
                        <a:pt x="169" y="285"/>
                        <a:pt x="169" y="285"/>
                        <a:pt x="169" y="285"/>
                      </a:cubicBezTo>
                      <a:cubicBezTo>
                        <a:pt x="166" y="255"/>
                        <a:pt x="166" y="255"/>
                        <a:pt x="166" y="255"/>
                      </a:cubicBezTo>
                      <a:cubicBezTo>
                        <a:pt x="188" y="239"/>
                        <a:pt x="206" y="214"/>
                        <a:pt x="215" y="184"/>
                      </a:cubicBezTo>
                      <a:cubicBezTo>
                        <a:pt x="219" y="183"/>
                        <a:pt x="223" y="181"/>
                        <a:pt x="225" y="178"/>
                      </a:cubicBezTo>
                      <a:cubicBezTo>
                        <a:pt x="229" y="173"/>
                        <a:pt x="230" y="133"/>
                        <a:pt x="225" y="126"/>
                      </a:cubicBezTo>
                      <a:cubicBezTo>
                        <a:pt x="225" y="124"/>
                        <a:pt x="223" y="123"/>
                        <a:pt x="222" y="123"/>
                      </a:cubicBezTo>
                      <a:cubicBezTo>
                        <a:pt x="217" y="54"/>
                        <a:pt x="171" y="0"/>
                        <a:pt x="116" y="0"/>
                      </a:cubicBezTo>
                      <a:cubicBezTo>
                        <a:pt x="60" y="0"/>
                        <a:pt x="14" y="54"/>
                        <a:pt x="9" y="123"/>
                      </a:cubicBezTo>
                      <a:cubicBezTo>
                        <a:pt x="7" y="123"/>
                        <a:pt x="6" y="124"/>
                        <a:pt x="5" y="126"/>
                      </a:cubicBezTo>
                      <a:cubicBezTo>
                        <a:pt x="0" y="133"/>
                        <a:pt x="1" y="173"/>
                        <a:pt x="5" y="178"/>
                      </a:cubicBezTo>
                      <a:cubicBezTo>
                        <a:pt x="7" y="181"/>
                        <a:pt x="12" y="183"/>
                        <a:pt x="16" y="185"/>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69" name="Freeform 12"/>
                <p:cNvSpPr>
                  <a:spLocks noEditPoints="1"/>
                </p:cNvSpPr>
                <p:nvPr/>
              </p:nvSpPr>
              <p:spPr bwMode="auto">
                <a:xfrm>
                  <a:off x="2342812" y="2674429"/>
                  <a:ext cx="360735" cy="151286"/>
                </a:xfrm>
                <a:custGeom>
                  <a:avLst/>
                  <a:gdLst>
                    <a:gd name="T0" fmla="*/ 2147483647 w 505"/>
                    <a:gd name="T1" fmla="*/ 0 h 212"/>
                    <a:gd name="T2" fmla="*/ 2147483647 w 505"/>
                    <a:gd name="T3" fmla="*/ 2147483647 h 212"/>
                    <a:gd name="T4" fmla="*/ 2147483647 w 505"/>
                    <a:gd name="T5" fmla="*/ 2147483647 h 212"/>
                    <a:gd name="T6" fmla="*/ 2147483647 w 505"/>
                    <a:gd name="T7" fmla="*/ 2147483647 h 212"/>
                    <a:gd name="T8" fmla="*/ 2147483647 w 505"/>
                    <a:gd name="T9" fmla="*/ 2147483647 h 212"/>
                    <a:gd name="T10" fmla="*/ 2147483647 w 505"/>
                    <a:gd name="T11" fmla="*/ 2147483647 h 212"/>
                    <a:gd name="T12" fmla="*/ 2147483647 w 505"/>
                    <a:gd name="T13" fmla="*/ 2147483647 h 212"/>
                    <a:gd name="T14" fmla="*/ 2147483647 w 505"/>
                    <a:gd name="T15" fmla="*/ 2147483647 h 212"/>
                    <a:gd name="T16" fmla="*/ 2147483647 w 505"/>
                    <a:gd name="T17" fmla="*/ 2147483647 h 212"/>
                    <a:gd name="T18" fmla="*/ 2147483647 w 505"/>
                    <a:gd name="T19" fmla="*/ 2147483647 h 212"/>
                    <a:gd name="T20" fmla="*/ 2147483647 w 505"/>
                    <a:gd name="T21" fmla="*/ 2147483647 h 212"/>
                    <a:gd name="T22" fmla="*/ 2147483647 w 505"/>
                    <a:gd name="T23" fmla="*/ 2147483647 h 212"/>
                    <a:gd name="T24" fmla="*/ 2147483647 w 505"/>
                    <a:gd name="T25" fmla="*/ 2147483647 h 212"/>
                    <a:gd name="T26" fmla="*/ 2147483647 w 505"/>
                    <a:gd name="T27" fmla="*/ 2147483647 h 212"/>
                    <a:gd name="T28" fmla="*/ 2147483647 w 505"/>
                    <a:gd name="T29" fmla="*/ 2147483647 h 212"/>
                    <a:gd name="T30" fmla="*/ 2147483647 w 505"/>
                    <a:gd name="T31" fmla="*/ 2147483647 h 212"/>
                    <a:gd name="T32" fmla="*/ 2147483647 w 505"/>
                    <a:gd name="T33" fmla="*/ 2147483647 h 212"/>
                    <a:gd name="T34" fmla="*/ 2147483647 w 505"/>
                    <a:gd name="T35" fmla="*/ 2147483647 h 212"/>
                    <a:gd name="T36" fmla="*/ 2147483647 w 505"/>
                    <a:gd name="T37" fmla="*/ 2147483647 h 212"/>
                    <a:gd name="T38" fmla="*/ 2147483647 w 505"/>
                    <a:gd name="T39" fmla="*/ 2147483647 h 212"/>
                    <a:gd name="T40" fmla="*/ 2147483647 w 505"/>
                    <a:gd name="T41" fmla="*/ 2147483647 h 212"/>
                    <a:gd name="T42" fmla="*/ 2147483647 w 505"/>
                    <a:gd name="T43" fmla="*/ 2147483647 h 212"/>
                    <a:gd name="T44" fmla="*/ 2147483647 w 505"/>
                    <a:gd name="T45" fmla="*/ 2147483647 h 212"/>
                    <a:gd name="T46" fmla="*/ 2147483647 w 505"/>
                    <a:gd name="T47" fmla="*/ 2147483647 h 212"/>
                    <a:gd name="T48" fmla="*/ 2147483647 w 505"/>
                    <a:gd name="T49" fmla="*/ 2147483647 h 212"/>
                    <a:gd name="T50" fmla="*/ 2147483647 w 505"/>
                    <a:gd name="T51" fmla="*/ 2147483647 h 212"/>
                    <a:gd name="T52" fmla="*/ 2147483647 w 505"/>
                    <a:gd name="T53" fmla="*/ 2147483647 h 212"/>
                    <a:gd name="T54" fmla="*/ 2147483647 w 505"/>
                    <a:gd name="T55" fmla="*/ 2147483647 h 212"/>
                    <a:gd name="T56" fmla="*/ 2147483647 w 505"/>
                    <a:gd name="T57" fmla="*/ 2147483647 h 212"/>
                    <a:gd name="T58" fmla="*/ 2147483647 w 505"/>
                    <a:gd name="T59" fmla="*/ 2147483647 h 212"/>
                    <a:gd name="T60" fmla="*/ 2147483647 w 505"/>
                    <a:gd name="T61" fmla="*/ 2147483647 h 212"/>
                    <a:gd name="T62" fmla="*/ 2147483647 w 505"/>
                    <a:gd name="T63" fmla="*/ 2147483647 h 212"/>
                    <a:gd name="T64" fmla="*/ 2147483647 w 505"/>
                    <a:gd name="T65" fmla="*/ 2147483647 h 212"/>
                    <a:gd name="T66" fmla="*/ 2147483647 w 505"/>
                    <a:gd name="T67" fmla="*/ 2147483647 h 212"/>
                    <a:gd name="T68" fmla="*/ 2147483647 w 505"/>
                    <a:gd name="T69" fmla="*/ 2147483647 h 212"/>
                    <a:gd name="T70" fmla="*/ 2147483647 w 505"/>
                    <a:gd name="T71" fmla="*/ 2147483647 h 212"/>
                    <a:gd name="T72" fmla="*/ 2147483647 w 505"/>
                    <a:gd name="T73" fmla="*/ 2147483647 h 212"/>
                    <a:gd name="T74" fmla="*/ 2147483647 w 505"/>
                    <a:gd name="T75" fmla="*/ 2147483647 h 212"/>
                    <a:gd name="T76" fmla="*/ 2147483647 w 505"/>
                    <a:gd name="T77" fmla="*/ 2147483647 h 212"/>
                    <a:gd name="T78" fmla="*/ 2147483647 w 505"/>
                    <a:gd name="T79" fmla="*/ 2147483647 h 212"/>
                    <a:gd name="T80" fmla="*/ 2147483647 w 505"/>
                    <a:gd name="T81" fmla="*/ 2147483647 h 212"/>
                    <a:gd name="T82" fmla="*/ 2147483647 w 505"/>
                    <a:gd name="T83" fmla="*/ 2147483647 h 212"/>
                    <a:gd name="T84" fmla="*/ 2147483647 w 505"/>
                    <a:gd name="T85" fmla="*/ 2147483647 h 212"/>
                    <a:gd name="T86" fmla="*/ 2147483647 w 505"/>
                    <a:gd name="T87" fmla="*/ 2147483647 h 212"/>
                    <a:gd name="T88" fmla="*/ 2147483647 w 505"/>
                    <a:gd name="T89" fmla="*/ 2147483647 h 212"/>
                    <a:gd name="T90" fmla="*/ 2147483647 w 505"/>
                    <a:gd name="T91" fmla="*/ 2147483647 h 212"/>
                    <a:gd name="T92" fmla="*/ 2147483647 w 505"/>
                    <a:gd name="T93" fmla="*/ 2147483647 h 212"/>
                    <a:gd name="T94" fmla="*/ 2147483647 w 505"/>
                    <a:gd name="T95" fmla="*/ 2147483647 h 212"/>
                    <a:gd name="T96" fmla="*/ 2147483647 w 505"/>
                    <a:gd name="T97" fmla="*/ 2147483647 h 212"/>
                    <a:gd name="T98" fmla="*/ 2147483647 w 505"/>
                    <a:gd name="T99" fmla="*/ 2147483647 h 212"/>
                    <a:gd name="T100" fmla="*/ 2147483647 w 505"/>
                    <a:gd name="T101" fmla="*/ 2147483647 h 212"/>
                    <a:gd name="T102" fmla="*/ 2147483647 w 505"/>
                    <a:gd name="T103" fmla="*/ 2147483647 h 212"/>
                    <a:gd name="T104" fmla="*/ 2147483647 w 505"/>
                    <a:gd name="T105" fmla="*/ 2147483647 h 212"/>
                    <a:gd name="T106" fmla="*/ 2147483647 w 505"/>
                    <a:gd name="T107" fmla="*/ 2147483647 h 2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5"/>
                    <a:gd name="T163" fmla="*/ 0 h 212"/>
                    <a:gd name="T164" fmla="*/ 505 w 505"/>
                    <a:gd name="T165" fmla="*/ 212 h 2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5" h="212">
                      <a:moveTo>
                        <a:pt x="483" y="62"/>
                      </a:moveTo>
                      <a:cubicBezTo>
                        <a:pt x="474" y="51"/>
                        <a:pt x="443" y="41"/>
                        <a:pt x="443" y="41"/>
                      </a:cubicBezTo>
                      <a:cubicBezTo>
                        <a:pt x="333" y="0"/>
                        <a:pt x="333" y="0"/>
                        <a:pt x="333" y="0"/>
                      </a:cubicBezTo>
                      <a:cubicBezTo>
                        <a:pt x="331" y="10"/>
                        <a:pt x="328" y="25"/>
                        <a:pt x="324" y="40"/>
                      </a:cubicBezTo>
                      <a:cubicBezTo>
                        <a:pt x="321" y="50"/>
                        <a:pt x="317" y="61"/>
                        <a:pt x="313" y="69"/>
                      </a:cubicBezTo>
                      <a:cubicBezTo>
                        <a:pt x="310" y="76"/>
                        <a:pt x="307" y="82"/>
                        <a:pt x="303" y="85"/>
                      </a:cubicBezTo>
                      <a:cubicBezTo>
                        <a:pt x="303" y="85"/>
                        <a:pt x="302" y="85"/>
                        <a:pt x="302" y="86"/>
                      </a:cubicBezTo>
                      <a:cubicBezTo>
                        <a:pt x="299" y="87"/>
                        <a:pt x="296" y="88"/>
                        <a:pt x="293" y="89"/>
                      </a:cubicBezTo>
                      <a:cubicBezTo>
                        <a:pt x="290" y="89"/>
                        <a:pt x="287" y="90"/>
                        <a:pt x="283" y="90"/>
                      </a:cubicBezTo>
                      <a:cubicBezTo>
                        <a:pt x="280" y="91"/>
                        <a:pt x="276" y="91"/>
                        <a:pt x="273" y="91"/>
                      </a:cubicBezTo>
                      <a:cubicBezTo>
                        <a:pt x="269" y="92"/>
                        <a:pt x="266" y="92"/>
                        <a:pt x="263" y="92"/>
                      </a:cubicBezTo>
                      <a:cubicBezTo>
                        <a:pt x="262" y="92"/>
                        <a:pt x="262" y="92"/>
                        <a:pt x="262" y="92"/>
                      </a:cubicBezTo>
                      <a:cubicBezTo>
                        <a:pt x="262" y="96"/>
                        <a:pt x="262" y="101"/>
                        <a:pt x="262" y="105"/>
                      </a:cubicBezTo>
                      <a:cubicBezTo>
                        <a:pt x="264" y="127"/>
                        <a:pt x="266" y="148"/>
                        <a:pt x="269" y="157"/>
                      </a:cubicBezTo>
                      <a:cubicBezTo>
                        <a:pt x="269" y="158"/>
                        <a:pt x="269" y="159"/>
                        <a:pt x="270" y="160"/>
                      </a:cubicBezTo>
                      <a:cubicBezTo>
                        <a:pt x="271" y="161"/>
                        <a:pt x="273" y="161"/>
                        <a:pt x="275" y="162"/>
                      </a:cubicBezTo>
                      <a:cubicBezTo>
                        <a:pt x="277" y="162"/>
                        <a:pt x="279" y="162"/>
                        <a:pt x="281" y="163"/>
                      </a:cubicBezTo>
                      <a:cubicBezTo>
                        <a:pt x="283" y="163"/>
                        <a:pt x="285" y="163"/>
                        <a:pt x="287" y="163"/>
                      </a:cubicBezTo>
                      <a:cubicBezTo>
                        <a:pt x="289" y="163"/>
                        <a:pt x="291" y="164"/>
                        <a:pt x="293" y="164"/>
                      </a:cubicBezTo>
                      <a:cubicBezTo>
                        <a:pt x="296" y="164"/>
                        <a:pt x="298" y="164"/>
                        <a:pt x="300" y="164"/>
                      </a:cubicBezTo>
                      <a:cubicBezTo>
                        <a:pt x="300" y="164"/>
                        <a:pt x="300" y="164"/>
                        <a:pt x="300" y="164"/>
                      </a:cubicBezTo>
                      <a:cubicBezTo>
                        <a:pt x="301" y="164"/>
                        <a:pt x="303" y="164"/>
                        <a:pt x="306" y="164"/>
                      </a:cubicBezTo>
                      <a:cubicBezTo>
                        <a:pt x="308" y="164"/>
                        <a:pt x="310" y="163"/>
                        <a:pt x="312" y="163"/>
                      </a:cubicBezTo>
                      <a:cubicBezTo>
                        <a:pt x="314" y="163"/>
                        <a:pt x="316" y="163"/>
                        <a:pt x="318" y="163"/>
                      </a:cubicBezTo>
                      <a:cubicBezTo>
                        <a:pt x="320" y="162"/>
                        <a:pt x="322" y="162"/>
                        <a:pt x="324" y="162"/>
                      </a:cubicBezTo>
                      <a:cubicBezTo>
                        <a:pt x="326" y="161"/>
                        <a:pt x="328" y="161"/>
                        <a:pt x="329" y="160"/>
                      </a:cubicBezTo>
                      <a:cubicBezTo>
                        <a:pt x="330" y="159"/>
                        <a:pt x="330" y="158"/>
                        <a:pt x="331" y="157"/>
                      </a:cubicBezTo>
                      <a:cubicBezTo>
                        <a:pt x="333" y="149"/>
                        <a:pt x="336" y="127"/>
                        <a:pt x="337" y="105"/>
                      </a:cubicBezTo>
                      <a:cubicBezTo>
                        <a:pt x="337" y="102"/>
                        <a:pt x="337" y="99"/>
                        <a:pt x="337" y="96"/>
                      </a:cubicBezTo>
                      <a:cubicBezTo>
                        <a:pt x="337" y="96"/>
                        <a:pt x="336" y="96"/>
                        <a:pt x="336" y="96"/>
                      </a:cubicBezTo>
                      <a:cubicBezTo>
                        <a:pt x="335" y="95"/>
                        <a:pt x="334" y="95"/>
                        <a:pt x="333" y="95"/>
                      </a:cubicBezTo>
                      <a:cubicBezTo>
                        <a:pt x="332" y="94"/>
                        <a:pt x="332" y="93"/>
                        <a:pt x="331" y="93"/>
                      </a:cubicBezTo>
                      <a:cubicBezTo>
                        <a:pt x="330" y="92"/>
                        <a:pt x="329" y="91"/>
                        <a:pt x="328" y="90"/>
                      </a:cubicBezTo>
                      <a:cubicBezTo>
                        <a:pt x="327" y="89"/>
                        <a:pt x="326" y="88"/>
                        <a:pt x="326" y="87"/>
                      </a:cubicBezTo>
                      <a:cubicBezTo>
                        <a:pt x="324" y="84"/>
                        <a:pt x="323" y="81"/>
                        <a:pt x="323" y="77"/>
                      </a:cubicBezTo>
                      <a:cubicBezTo>
                        <a:pt x="323" y="74"/>
                        <a:pt x="324" y="70"/>
                        <a:pt x="326" y="67"/>
                      </a:cubicBezTo>
                      <a:cubicBezTo>
                        <a:pt x="326" y="66"/>
                        <a:pt x="327" y="65"/>
                        <a:pt x="328" y="64"/>
                      </a:cubicBezTo>
                      <a:cubicBezTo>
                        <a:pt x="329" y="63"/>
                        <a:pt x="330" y="62"/>
                        <a:pt x="331" y="62"/>
                      </a:cubicBezTo>
                      <a:cubicBezTo>
                        <a:pt x="332" y="61"/>
                        <a:pt x="332" y="60"/>
                        <a:pt x="333" y="60"/>
                      </a:cubicBezTo>
                      <a:cubicBezTo>
                        <a:pt x="334" y="59"/>
                        <a:pt x="335" y="59"/>
                        <a:pt x="336" y="59"/>
                      </a:cubicBezTo>
                      <a:cubicBezTo>
                        <a:pt x="337" y="58"/>
                        <a:pt x="337" y="58"/>
                        <a:pt x="338" y="58"/>
                      </a:cubicBezTo>
                      <a:cubicBezTo>
                        <a:pt x="339" y="58"/>
                        <a:pt x="340" y="57"/>
                        <a:pt x="341" y="57"/>
                      </a:cubicBezTo>
                      <a:cubicBezTo>
                        <a:pt x="342" y="57"/>
                        <a:pt x="342" y="57"/>
                        <a:pt x="343" y="57"/>
                      </a:cubicBezTo>
                      <a:cubicBezTo>
                        <a:pt x="343" y="57"/>
                        <a:pt x="343" y="57"/>
                        <a:pt x="343" y="57"/>
                      </a:cubicBezTo>
                      <a:cubicBezTo>
                        <a:pt x="344" y="57"/>
                        <a:pt x="345" y="57"/>
                        <a:pt x="346" y="57"/>
                      </a:cubicBezTo>
                      <a:cubicBezTo>
                        <a:pt x="347" y="57"/>
                        <a:pt x="348" y="58"/>
                        <a:pt x="348" y="58"/>
                      </a:cubicBezTo>
                      <a:cubicBezTo>
                        <a:pt x="349" y="58"/>
                        <a:pt x="350" y="58"/>
                        <a:pt x="351" y="59"/>
                      </a:cubicBezTo>
                      <a:cubicBezTo>
                        <a:pt x="352" y="59"/>
                        <a:pt x="353" y="59"/>
                        <a:pt x="353" y="60"/>
                      </a:cubicBezTo>
                      <a:cubicBezTo>
                        <a:pt x="354" y="60"/>
                        <a:pt x="355" y="61"/>
                        <a:pt x="356" y="61"/>
                      </a:cubicBezTo>
                      <a:cubicBezTo>
                        <a:pt x="357" y="62"/>
                        <a:pt x="358" y="63"/>
                        <a:pt x="358" y="64"/>
                      </a:cubicBezTo>
                      <a:cubicBezTo>
                        <a:pt x="359" y="65"/>
                        <a:pt x="360" y="66"/>
                        <a:pt x="361" y="67"/>
                      </a:cubicBezTo>
                      <a:cubicBezTo>
                        <a:pt x="363" y="70"/>
                        <a:pt x="363" y="74"/>
                        <a:pt x="363" y="77"/>
                      </a:cubicBezTo>
                      <a:cubicBezTo>
                        <a:pt x="363" y="81"/>
                        <a:pt x="363" y="84"/>
                        <a:pt x="361" y="87"/>
                      </a:cubicBezTo>
                      <a:cubicBezTo>
                        <a:pt x="360" y="88"/>
                        <a:pt x="359" y="89"/>
                        <a:pt x="358" y="90"/>
                      </a:cubicBezTo>
                      <a:cubicBezTo>
                        <a:pt x="358" y="91"/>
                        <a:pt x="357" y="92"/>
                        <a:pt x="356" y="93"/>
                      </a:cubicBezTo>
                      <a:cubicBezTo>
                        <a:pt x="355" y="93"/>
                        <a:pt x="354" y="94"/>
                        <a:pt x="353" y="95"/>
                      </a:cubicBezTo>
                      <a:cubicBezTo>
                        <a:pt x="353" y="95"/>
                        <a:pt x="352" y="95"/>
                        <a:pt x="351" y="96"/>
                      </a:cubicBezTo>
                      <a:cubicBezTo>
                        <a:pt x="350" y="96"/>
                        <a:pt x="350" y="96"/>
                        <a:pt x="349" y="96"/>
                      </a:cubicBezTo>
                      <a:cubicBezTo>
                        <a:pt x="348" y="123"/>
                        <a:pt x="346" y="142"/>
                        <a:pt x="343" y="154"/>
                      </a:cubicBezTo>
                      <a:cubicBezTo>
                        <a:pt x="341" y="162"/>
                        <a:pt x="339" y="166"/>
                        <a:pt x="337" y="169"/>
                      </a:cubicBezTo>
                      <a:cubicBezTo>
                        <a:pt x="336" y="169"/>
                        <a:pt x="336" y="170"/>
                        <a:pt x="335" y="170"/>
                      </a:cubicBezTo>
                      <a:cubicBezTo>
                        <a:pt x="334" y="171"/>
                        <a:pt x="332" y="171"/>
                        <a:pt x="331" y="172"/>
                      </a:cubicBezTo>
                      <a:cubicBezTo>
                        <a:pt x="329" y="172"/>
                        <a:pt x="327" y="173"/>
                        <a:pt x="324" y="173"/>
                      </a:cubicBezTo>
                      <a:cubicBezTo>
                        <a:pt x="322" y="174"/>
                        <a:pt x="320" y="174"/>
                        <a:pt x="318" y="174"/>
                      </a:cubicBezTo>
                      <a:cubicBezTo>
                        <a:pt x="316" y="175"/>
                        <a:pt x="314" y="175"/>
                        <a:pt x="312" y="175"/>
                      </a:cubicBezTo>
                      <a:cubicBezTo>
                        <a:pt x="310" y="175"/>
                        <a:pt x="308" y="175"/>
                        <a:pt x="306" y="175"/>
                      </a:cubicBezTo>
                      <a:cubicBezTo>
                        <a:pt x="303" y="175"/>
                        <a:pt x="301" y="175"/>
                        <a:pt x="300" y="175"/>
                      </a:cubicBezTo>
                      <a:cubicBezTo>
                        <a:pt x="300" y="175"/>
                        <a:pt x="300" y="175"/>
                        <a:pt x="300" y="175"/>
                      </a:cubicBezTo>
                      <a:cubicBezTo>
                        <a:pt x="300" y="175"/>
                        <a:pt x="300" y="175"/>
                        <a:pt x="300" y="175"/>
                      </a:cubicBezTo>
                      <a:cubicBezTo>
                        <a:pt x="299" y="175"/>
                        <a:pt x="299" y="175"/>
                        <a:pt x="299" y="175"/>
                      </a:cubicBezTo>
                      <a:cubicBezTo>
                        <a:pt x="298" y="175"/>
                        <a:pt x="296" y="175"/>
                        <a:pt x="293" y="175"/>
                      </a:cubicBezTo>
                      <a:cubicBezTo>
                        <a:pt x="291" y="175"/>
                        <a:pt x="289" y="175"/>
                        <a:pt x="287" y="175"/>
                      </a:cubicBezTo>
                      <a:cubicBezTo>
                        <a:pt x="285" y="175"/>
                        <a:pt x="283" y="175"/>
                        <a:pt x="281" y="174"/>
                      </a:cubicBezTo>
                      <a:cubicBezTo>
                        <a:pt x="279" y="174"/>
                        <a:pt x="277" y="174"/>
                        <a:pt x="275" y="173"/>
                      </a:cubicBezTo>
                      <a:cubicBezTo>
                        <a:pt x="273" y="173"/>
                        <a:pt x="270" y="172"/>
                        <a:pt x="269" y="172"/>
                      </a:cubicBezTo>
                      <a:cubicBezTo>
                        <a:pt x="267" y="171"/>
                        <a:pt x="265" y="171"/>
                        <a:pt x="264" y="170"/>
                      </a:cubicBezTo>
                      <a:cubicBezTo>
                        <a:pt x="263" y="170"/>
                        <a:pt x="263" y="169"/>
                        <a:pt x="262" y="169"/>
                      </a:cubicBezTo>
                      <a:cubicBezTo>
                        <a:pt x="260" y="166"/>
                        <a:pt x="258" y="162"/>
                        <a:pt x="256" y="154"/>
                      </a:cubicBezTo>
                      <a:cubicBezTo>
                        <a:pt x="253" y="141"/>
                        <a:pt x="251" y="120"/>
                        <a:pt x="250" y="92"/>
                      </a:cubicBezTo>
                      <a:cubicBezTo>
                        <a:pt x="248" y="92"/>
                        <a:pt x="245" y="92"/>
                        <a:pt x="243" y="92"/>
                      </a:cubicBezTo>
                      <a:cubicBezTo>
                        <a:pt x="240" y="92"/>
                        <a:pt x="236" y="91"/>
                        <a:pt x="233" y="91"/>
                      </a:cubicBezTo>
                      <a:cubicBezTo>
                        <a:pt x="229" y="91"/>
                        <a:pt x="226" y="90"/>
                        <a:pt x="222" y="89"/>
                      </a:cubicBezTo>
                      <a:cubicBezTo>
                        <a:pt x="219" y="89"/>
                        <a:pt x="215" y="88"/>
                        <a:pt x="212" y="87"/>
                      </a:cubicBezTo>
                      <a:cubicBezTo>
                        <a:pt x="211" y="86"/>
                        <a:pt x="211" y="86"/>
                        <a:pt x="210" y="86"/>
                      </a:cubicBezTo>
                      <a:cubicBezTo>
                        <a:pt x="208" y="85"/>
                        <a:pt x="205" y="82"/>
                        <a:pt x="202" y="78"/>
                      </a:cubicBezTo>
                      <a:cubicBezTo>
                        <a:pt x="199" y="73"/>
                        <a:pt x="196" y="66"/>
                        <a:pt x="192" y="59"/>
                      </a:cubicBezTo>
                      <a:cubicBezTo>
                        <a:pt x="189" y="51"/>
                        <a:pt x="185" y="42"/>
                        <a:pt x="182" y="33"/>
                      </a:cubicBezTo>
                      <a:cubicBezTo>
                        <a:pt x="178" y="21"/>
                        <a:pt x="174" y="9"/>
                        <a:pt x="173" y="0"/>
                      </a:cubicBezTo>
                      <a:cubicBezTo>
                        <a:pt x="63" y="41"/>
                        <a:pt x="63" y="41"/>
                        <a:pt x="63" y="41"/>
                      </a:cubicBezTo>
                      <a:cubicBezTo>
                        <a:pt x="63" y="41"/>
                        <a:pt x="31" y="51"/>
                        <a:pt x="23" y="62"/>
                      </a:cubicBezTo>
                      <a:cubicBezTo>
                        <a:pt x="15" y="73"/>
                        <a:pt x="0" y="212"/>
                        <a:pt x="11" y="212"/>
                      </a:cubicBezTo>
                      <a:cubicBezTo>
                        <a:pt x="23" y="212"/>
                        <a:pt x="234" y="212"/>
                        <a:pt x="252" y="212"/>
                      </a:cubicBezTo>
                      <a:cubicBezTo>
                        <a:pt x="253" y="212"/>
                        <a:pt x="253" y="212"/>
                        <a:pt x="253" y="212"/>
                      </a:cubicBezTo>
                      <a:cubicBezTo>
                        <a:pt x="271" y="212"/>
                        <a:pt x="483" y="212"/>
                        <a:pt x="495" y="212"/>
                      </a:cubicBezTo>
                      <a:cubicBezTo>
                        <a:pt x="505" y="212"/>
                        <a:pt x="491" y="73"/>
                        <a:pt x="483" y="62"/>
                      </a:cubicBezTo>
                      <a:close/>
                      <a:moveTo>
                        <a:pt x="170" y="128"/>
                      </a:moveTo>
                      <a:cubicBezTo>
                        <a:pt x="165" y="128"/>
                        <a:pt x="165" y="128"/>
                        <a:pt x="165" y="128"/>
                      </a:cubicBezTo>
                      <a:cubicBezTo>
                        <a:pt x="159" y="128"/>
                        <a:pt x="159" y="128"/>
                        <a:pt x="159" y="128"/>
                      </a:cubicBezTo>
                      <a:cubicBezTo>
                        <a:pt x="154" y="128"/>
                        <a:pt x="154" y="128"/>
                        <a:pt x="154" y="128"/>
                      </a:cubicBezTo>
                      <a:cubicBezTo>
                        <a:pt x="148" y="128"/>
                        <a:pt x="148" y="128"/>
                        <a:pt x="148" y="128"/>
                      </a:cubicBezTo>
                      <a:cubicBezTo>
                        <a:pt x="143" y="128"/>
                        <a:pt x="143" y="128"/>
                        <a:pt x="143" y="128"/>
                      </a:cubicBezTo>
                      <a:cubicBezTo>
                        <a:pt x="138" y="128"/>
                        <a:pt x="138" y="128"/>
                        <a:pt x="138" y="128"/>
                      </a:cubicBezTo>
                      <a:cubicBezTo>
                        <a:pt x="135" y="128"/>
                        <a:pt x="135" y="128"/>
                        <a:pt x="135" y="128"/>
                      </a:cubicBezTo>
                      <a:cubicBezTo>
                        <a:pt x="135" y="163"/>
                        <a:pt x="135" y="163"/>
                        <a:pt x="135" y="163"/>
                      </a:cubicBezTo>
                      <a:cubicBezTo>
                        <a:pt x="134" y="163"/>
                        <a:pt x="134" y="163"/>
                        <a:pt x="134" y="163"/>
                      </a:cubicBezTo>
                      <a:cubicBezTo>
                        <a:pt x="133" y="163"/>
                        <a:pt x="133" y="163"/>
                        <a:pt x="133" y="163"/>
                      </a:cubicBezTo>
                      <a:cubicBezTo>
                        <a:pt x="132" y="163"/>
                        <a:pt x="132" y="163"/>
                        <a:pt x="132" y="163"/>
                      </a:cubicBezTo>
                      <a:cubicBezTo>
                        <a:pt x="131" y="163"/>
                        <a:pt x="131" y="163"/>
                        <a:pt x="131" y="163"/>
                      </a:cubicBezTo>
                      <a:cubicBezTo>
                        <a:pt x="130" y="163"/>
                        <a:pt x="130" y="163"/>
                        <a:pt x="130" y="163"/>
                      </a:cubicBezTo>
                      <a:cubicBezTo>
                        <a:pt x="129" y="163"/>
                        <a:pt x="129" y="163"/>
                        <a:pt x="129" y="163"/>
                      </a:cubicBezTo>
                      <a:cubicBezTo>
                        <a:pt x="128" y="163"/>
                        <a:pt x="128" y="163"/>
                        <a:pt x="128" y="163"/>
                      </a:cubicBezTo>
                      <a:cubicBezTo>
                        <a:pt x="127" y="163"/>
                        <a:pt x="127" y="163"/>
                        <a:pt x="127" y="163"/>
                      </a:cubicBezTo>
                      <a:cubicBezTo>
                        <a:pt x="126" y="163"/>
                        <a:pt x="126" y="163"/>
                        <a:pt x="126" y="163"/>
                      </a:cubicBezTo>
                      <a:cubicBezTo>
                        <a:pt x="125" y="163"/>
                        <a:pt x="125" y="163"/>
                        <a:pt x="125" y="163"/>
                      </a:cubicBezTo>
                      <a:cubicBezTo>
                        <a:pt x="124" y="163"/>
                        <a:pt x="124" y="163"/>
                        <a:pt x="124" y="163"/>
                      </a:cubicBezTo>
                      <a:cubicBezTo>
                        <a:pt x="123" y="163"/>
                        <a:pt x="123" y="163"/>
                        <a:pt x="123" y="163"/>
                      </a:cubicBezTo>
                      <a:cubicBezTo>
                        <a:pt x="122" y="163"/>
                        <a:pt x="122" y="163"/>
                        <a:pt x="122" y="163"/>
                      </a:cubicBezTo>
                      <a:cubicBezTo>
                        <a:pt x="121" y="163"/>
                        <a:pt x="121" y="163"/>
                        <a:pt x="121" y="163"/>
                      </a:cubicBezTo>
                      <a:cubicBezTo>
                        <a:pt x="120" y="163"/>
                        <a:pt x="120" y="163"/>
                        <a:pt x="120" y="163"/>
                      </a:cubicBezTo>
                      <a:cubicBezTo>
                        <a:pt x="119" y="163"/>
                        <a:pt x="119" y="163"/>
                        <a:pt x="119" y="163"/>
                      </a:cubicBezTo>
                      <a:cubicBezTo>
                        <a:pt x="119" y="128"/>
                        <a:pt x="119" y="128"/>
                        <a:pt x="119" y="128"/>
                      </a:cubicBezTo>
                      <a:cubicBezTo>
                        <a:pt x="116" y="128"/>
                        <a:pt x="116" y="128"/>
                        <a:pt x="116" y="128"/>
                      </a:cubicBezTo>
                      <a:cubicBezTo>
                        <a:pt x="111" y="128"/>
                        <a:pt x="111" y="128"/>
                        <a:pt x="111" y="128"/>
                      </a:cubicBezTo>
                      <a:cubicBezTo>
                        <a:pt x="106" y="128"/>
                        <a:pt x="106" y="128"/>
                        <a:pt x="106" y="128"/>
                      </a:cubicBezTo>
                      <a:cubicBezTo>
                        <a:pt x="100" y="128"/>
                        <a:pt x="100" y="128"/>
                        <a:pt x="100" y="128"/>
                      </a:cubicBezTo>
                      <a:cubicBezTo>
                        <a:pt x="95" y="128"/>
                        <a:pt x="95" y="128"/>
                        <a:pt x="95" y="128"/>
                      </a:cubicBezTo>
                      <a:cubicBezTo>
                        <a:pt x="90" y="128"/>
                        <a:pt x="90" y="128"/>
                        <a:pt x="90" y="128"/>
                      </a:cubicBezTo>
                      <a:cubicBezTo>
                        <a:pt x="84" y="128"/>
                        <a:pt x="84" y="128"/>
                        <a:pt x="84" y="128"/>
                      </a:cubicBezTo>
                      <a:cubicBezTo>
                        <a:pt x="84" y="113"/>
                        <a:pt x="84" y="113"/>
                        <a:pt x="84" y="113"/>
                      </a:cubicBezTo>
                      <a:cubicBezTo>
                        <a:pt x="90" y="113"/>
                        <a:pt x="90" y="113"/>
                        <a:pt x="90" y="113"/>
                      </a:cubicBezTo>
                      <a:cubicBezTo>
                        <a:pt x="95" y="113"/>
                        <a:pt x="95" y="113"/>
                        <a:pt x="95" y="113"/>
                      </a:cubicBezTo>
                      <a:cubicBezTo>
                        <a:pt x="100" y="113"/>
                        <a:pt x="100" y="113"/>
                        <a:pt x="100" y="113"/>
                      </a:cubicBezTo>
                      <a:cubicBezTo>
                        <a:pt x="106" y="113"/>
                        <a:pt x="106" y="113"/>
                        <a:pt x="106" y="113"/>
                      </a:cubicBezTo>
                      <a:cubicBezTo>
                        <a:pt x="111" y="113"/>
                        <a:pt x="111" y="113"/>
                        <a:pt x="111" y="113"/>
                      </a:cubicBezTo>
                      <a:cubicBezTo>
                        <a:pt x="116" y="113"/>
                        <a:pt x="116" y="113"/>
                        <a:pt x="116" y="113"/>
                      </a:cubicBezTo>
                      <a:cubicBezTo>
                        <a:pt x="119" y="113"/>
                        <a:pt x="119" y="113"/>
                        <a:pt x="119" y="113"/>
                      </a:cubicBezTo>
                      <a:cubicBezTo>
                        <a:pt x="119" y="78"/>
                        <a:pt x="119" y="78"/>
                        <a:pt x="119" y="78"/>
                      </a:cubicBezTo>
                      <a:cubicBezTo>
                        <a:pt x="120" y="78"/>
                        <a:pt x="120" y="78"/>
                        <a:pt x="120" y="78"/>
                      </a:cubicBezTo>
                      <a:cubicBezTo>
                        <a:pt x="121" y="78"/>
                        <a:pt x="121" y="78"/>
                        <a:pt x="121" y="78"/>
                      </a:cubicBezTo>
                      <a:cubicBezTo>
                        <a:pt x="122" y="78"/>
                        <a:pt x="122" y="78"/>
                        <a:pt x="122" y="78"/>
                      </a:cubicBezTo>
                      <a:cubicBezTo>
                        <a:pt x="123" y="78"/>
                        <a:pt x="123" y="78"/>
                        <a:pt x="123" y="78"/>
                      </a:cubicBezTo>
                      <a:cubicBezTo>
                        <a:pt x="124" y="78"/>
                        <a:pt x="124" y="78"/>
                        <a:pt x="124" y="78"/>
                      </a:cubicBezTo>
                      <a:cubicBezTo>
                        <a:pt x="125" y="78"/>
                        <a:pt x="125" y="78"/>
                        <a:pt x="125" y="78"/>
                      </a:cubicBezTo>
                      <a:cubicBezTo>
                        <a:pt x="126" y="78"/>
                        <a:pt x="126" y="78"/>
                        <a:pt x="126" y="78"/>
                      </a:cubicBezTo>
                      <a:cubicBezTo>
                        <a:pt x="127" y="78"/>
                        <a:pt x="127" y="78"/>
                        <a:pt x="127" y="78"/>
                      </a:cubicBezTo>
                      <a:cubicBezTo>
                        <a:pt x="128" y="78"/>
                        <a:pt x="128" y="78"/>
                        <a:pt x="128" y="78"/>
                      </a:cubicBezTo>
                      <a:cubicBezTo>
                        <a:pt x="129" y="78"/>
                        <a:pt x="129" y="78"/>
                        <a:pt x="129" y="78"/>
                      </a:cubicBezTo>
                      <a:cubicBezTo>
                        <a:pt x="130" y="78"/>
                        <a:pt x="130" y="78"/>
                        <a:pt x="130" y="78"/>
                      </a:cubicBezTo>
                      <a:cubicBezTo>
                        <a:pt x="131" y="78"/>
                        <a:pt x="131" y="78"/>
                        <a:pt x="131" y="78"/>
                      </a:cubicBezTo>
                      <a:cubicBezTo>
                        <a:pt x="132" y="78"/>
                        <a:pt x="132" y="78"/>
                        <a:pt x="132" y="78"/>
                      </a:cubicBezTo>
                      <a:cubicBezTo>
                        <a:pt x="133" y="78"/>
                        <a:pt x="133" y="78"/>
                        <a:pt x="133" y="78"/>
                      </a:cubicBezTo>
                      <a:cubicBezTo>
                        <a:pt x="134" y="78"/>
                        <a:pt x="134" y="78"/>
                        <a:pt x="134" y="78"/>
                      </a:cubicBezTo>
                      <a:cubicBezTo>
                        <a:pt x="135" y="78"/>
                        <a:pt x="135" y="78"/>
                        <a:pt x="135" y="78"/>
                      </a:cubicBezTo>
                      <a:cubicBezTo>
                        <a:pt x="135" y="113"/>
                        <a:pt x="135" y="113"/>
                        <a:pt x="135" y="113"/>
                      </a:cubicBezTo>
                      <a:cubicBezTo>
                        <a:pt x="138" y="113"/>
                        <a:pt x="138" y="113"/>
                        <a:pt x="138" y="113"/>
                      </a:cubicBezTo>
                      <a:cubicBezTo>
                        <a:pt x="143" y="113"/>
                        <a:pt x="143" y="113"/>
                        <a:pt x="143" y="113"/>
                      </a:cubicBezTo>
                      <a:cubicBezTo>
                        <a:pt x="148" y="113"/>
                        <a:pt x="148" y="113"/>
                        <a:pt x="148" y="113"/>
                      </a:cubicBezTo>
                      <a:cubicBezTo>
                        <a:pt x="154" y="113"/>
                        <a:pt x="154" y="113"/>
                        <a:pt x="154" y="113"/>
                      </a:cubicBezTo>
                      <a:cubicBezTo>
                        <a:pt x="159" y="113"/>
                        <a:pt x="159" y="113"/>
                        <a:pt x="159" y="113"/>
                      </a:cubicBezTo>
                      <a:cubicBezTo>
                        <a:pt x="165" y="113"/>
                        <a:pt x="165" y="113"/>
                        <a:pt x="165" y="113"/>
                      </a:cubicBezTo>
                      <a:cubicBezTo>
                        <a:pt x="170" y="113"/>
                        <a:pt x="170" y="113"/>
                        <a:pt x="170" y="113"/>
                      </a:cubicBezTo>
                      <a:lnTo>
                        <a:pt x="170" y="128"/>
                      </a:ln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8149" name="组合 6"/>
            <p:cNvGrpSpPr/>
            <p:nvPr/>
          </p:nvGrpSpPr>
          <p:grpSpPr bwMode="auto">
            <a:xfrm>
              <a:off x="5118100" y="2549525"/>
              <a:ext cx="2196680" cy="2253620"/>
              <a:chOff x="5118100" y="2549850"/>
              <a:chExt cx="2196680" cy="2253263"/>
            </a:xfrm>
          </p:grpSpPr>
          <p:sp>
            <p:nvSpPr>
              <p:cNvPr id="48158" name="矩形 25"/>
              <p:cNvSpPr>
                <a:spLocks noChangeArrowheads="1"/>
              </p:cNvSpPr>
              <p:nvPr/>
            </p:nvSpPr>
            <p:spPr bwMode="auto">
              <a:xfrm>
                <a:off x="5118100" y="4000500"/>
                <a:ext cx="2101850" cy="802613"/>
              </a:xfrm>
              <a:prstGeom prst="rect">
                <a:avLst/>
              </a:prstGeom>
              <a:solidFill>
                <a:srgbClr val="23B9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59" name="椭圆 40"/>
              <p:cNvSpPr>
                <a:spLocks noChangeArrowheads="1"/>
              </p:cNvSpPr>
              <p:nvPr/>
            </p:nvSpPr>
            <p:spPr bwMode="auto">
              <a:xfrm flipV="1">
                <a:off x="5961063" y="3513138"/>
                <a:ext cx="280987" cy="280987"/>
              </a:xfrm>
              <a:prstGeom prst="ellipse">
                <a:avLst/>
              </a:prstGeom>
              <a:solidFill>
                <a:schemeClr val="bg1"/>
              </a:solidFill>
              <a:ln w="76200">
                <a:solidFill>
                  <a:srgbClr val="23B9D6"/>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48160" name="组合 2"/>
              <p:cNvGrpSpPr/>
              <p:nvPr/>
            </p:nvGrpSpPr>
            <p:grpSpPr bwMode="auto">
              <a:xfrm>
                <a:off x="5737340" y="2549850"/>
                <a:ext cx="717320" cy="699515"/>
                <a:chOff x="5964172" y="2706147"/>
                <a:chExt cx="339941" cy="331503"/>
              </a:xfrm>
            </p:grpSpPr>
            <p:sp>
              <p:nvSpPr>
                <p:cNvPr id="48162" name="Freeform 34"/>
                <p:cNvSpPr/>
                <p:nvPr/>
              </p:nvSpPr>
              <p:spPr bwMode="auto">
                <a:xfrm>
                  <a:off x="6059102" y="2813433"/>
                  <a:ext cx="149779" cy="150080"/>
                </a:xfrm>
                <a:custGeom>
                  <a:avLst/>
                  <a:gdLst>
                    <a:gd name="T0" fmla="*/ 2147483647 w 497"/>
                    <a:gd name="T1" fmla="*/ 0 h 498"/>
                    <a:gd name="T2" fmla="*/ 2147483647 w 497"/>
                    <a:gd name="T3" fmla="*/ 0 h 498"/>
                    <a:gd name="T4" fmla="*/ 2147483647 w 497"/>
                    <a:gd name="T5" fmla="*/ 2147483647 h 498"/>
                    <a:gd name="T6" fmla="*/ 0 w 497"/>
                    <a:gd name="T7" fmla="*/ 2147483647 h 498"/>
                    <a:gd name="T8" fmla="*/ 0 w 497"/>
                    <a:gd name="T9" fmla="*/ 2147483647 h 498"/>
                    <a:gd name="T10" fmla="*/ 2147483647 w 497"/>
                    <a:gd name="T11" fmla="*/ 2147483647 h 498"/>
                    <a:gd name="T12" fmla="*/ 2147483647 w 497"/>
                    <a:gd name="T13" fmla="*/ 2147483647 h 498"/>
                    <a:gd name="T14" fmla="*/ 2147483647 w 497"/>
                    <a:gd name="T15" fmla="*/ 2147483647 h 498"/>
                    <a:gd name="T16" fmla="*/ 2147483647 w 497"/>
                    <a:gd name="T17" fmla="*/ 2147483647 h 498"/>
                    <a:gd name="T18" fmla="*/ 2147483647 w 497"/>
                    <a:gd name="T19" fmla="*/ 2147483647 h 498"/>
                    <a:gd name="T20" fmla="*/ 2147483647 w 497"/>
                    <a:gd name="T21" fmla="*/ 2147483647 h 498"/>
                    <a:gd name="T22" fmla="*/ 2147483647 w 497"/>
                    <a:gd name="T23" fmla="*/ 2147483647 h 498"/>
                    <a:gd name="T24" fmla="*/ 2147483647 w 497"/>
                    <a:gd name="T25" fmla="*/ 0 h 4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7"/>
                    <a:gd name="T40" fmla="*/ 0 h 498"/>
                    <a:gd name="T41" fmla="*/ 497 w 497"/>
                    <a:gd name="T42" fmla="*/ 498 h 4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7" h="498">
                      <a:moveTo>
                        <a:pt x="305" y="0"/>
                      </a:moveTo>
                      <a:lnTo>
                        <a:pt x="192" y="0"/>
                      </a:lnTo>
                      <a:lnTo>
                        <a:pt x="192" y="192"/>
                      </a:lnTo>
                      <a:lnTo>
                        <a:pt x="0" y="192"/>
                      </a:lnTo>
                      <a:lnTo>
                        <a:pt x="0" y="303"/>
                      </a:lnTo>
                      <a:lnTo>
                        <a:pt x="192" y="303"/>
                      </a:lnTo>
                      <a:lnTo>
                        <a:pt x="192" y="498"/>
                      </a:lnTo>
                      <a:lnTo>
                        <a:pt x="305" y="498"/>
                      </a:lnTo>
                      <a:lnTo>
                        <a:pt x="305" y="303"/>
                      </a:lnTo>
                      <a:lnTo>
                        <a:pt x="497" y="303"/>
                      </a:lnTo>
                      <a:lnTo>
                        <a:pt x="497" y="192"/>
                      </a:lnTo>
                      <a:lnTo>
                        <a:pt x="305" y="192"/>
                      </a:lnTo>
                      <a:lnTo>
                        <a:pt x="305" y="0"/>
                      </a:ln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163" name="Freeform 35"/>
                <p:cNvSpPr>
                  <a:spLocks noEditPoints="1"/>
                </p:cNvSpPr>
                <p:nvPr/>
              </p:nvSpPr>
              <p:spPr bwMode="auto">
                <a:xfrm>
                  <a:off x="5964172" y="2706147"/>
                  <a:ext cx="339941" cy="331503"/>
                </a:xfrm>
                <a:custGeom>
                  <a:avLst/>
                  <a:gdLst>
                    <a:gd name="T0" fmla="*/ 2147483647 w 476"/>
                    <a:gd name="T1" fmla="*/ 2147483647 h 464"/>
                    <a:gd name="T2" fmla="*/ 2147483647 w 476"/>
                    <a:gd name="T3" fmla="*/ 2147483647 h 464"/>
                    <a:gd name="T4" fmla="*/ 2147483647 w 476"/>
                    <a:gd name="T5" fmla="*/ 0 h 464"/>
                    <a:gd name="T6" fmla="*/ 2147483647 w 476"/>
                    <a:gd name="T7" fmla="*/ 0 h 464"/>
                    <a:gd name="T8" fmla="*/ 2147483647 w 476"/>
                    <a:gd name="T9" fmla="*/ 2147483647 h 464"/>
                    <a:gd name="T10" fmla="*/ 2147483647 w 476"/>
                    <a:gd name="T11" fmla="*/ 2147483647 h 464"/>
                    <a:gd name="T12" fmla="*/ 0 w 476"/>
                    <a:gd name="T13" fmla="*/ 2147483647 h 464"/>
                    <a:gd name="T14" fmla="*/ 0 w 476"/>
                    <a:gd name="T15" fmla="*/ 2147483647 h 464"/>
                    <a:gd name="T16" fmla="*/ 2147483647 w 476"/>
                    <a:gd name="T17" fmla="*/ 2147483647 h 464"/>
                    <a:gd name="T18" fmla="*/ 2147483647 w 476"/>
                    <a:gd name="T19" fmla="*/ 2147483647 h 464"/>
                    <a:gd name="T20" fmla="*/ 2147483647 w 476"/>
                    <a:gd name="T21" fmla="*/ 2147483647 h 464"/>
                    <a:gd name="T22" fmla="*/ 2147483647 w 476"/>
                    <a:gd name="T23" fmla="*/ 2147483647 h 464"/>
                    <a:gd name="T24" fmla="*/ 2147483647 w 476"/>
                    <a:gd name="T25" fmla="*/ 2147483647 h 464"/>
                    <a:gd name="T26" fmla="*/ 2147483647 w 476"/>
                    <a:gd name="T27" fmla="*/ 2147483647 h 464"/>
                    <a:gd name="T28" fmla="*/ 2147483647 w 476"/>
                    <a:gd name="T29" fmla="*/ 2147483647 h 464"/>
                    <a:gd name="T30" fmla="*/ 2147483647 w 476"/>
                    <a:gd name="T31" fmla="*/ 2147483647 h 464"/>
                    <a:gd name="T32" fmla="*/ 2147483647 w 476"/>
                    <a:gd name="T33" fmla="*/ 2147483647 h 464"/>
                    <a:gd name="T34" fmla="*/ 2147483647 w 476"/>
                    <a:gd name="T35" fmla="*/ 2147483647 h 464"/>
                    <a:gd name="T36" fmla="*/ 2147483647 w 476"/>
                    <a:gd name="T37" fmla="*/ 2147483647 h 464"/>
                    <a:gd name="T38" fmla="*/ 2147483647 w 476"/>
                    <a:gd name="T39" fmla="*/ 2147483647 h 464"/>
                    <a:gd name="T40" fmla="*/ 2147483647 w 476"/>
                    <a:gd name="T41" fmla="*/ 2147483647 h 464"/>
                    <a:gd name="T42" fmla="*/ 2147483647 w 476"/>
                    <a:gd name="T43" fmla="*/ 2147483647 h 464"/>
                    <a:gd name="T44" fmla="*/ 2147483647 w 476"/>
                    <a:gd name="T45" fmla="*/ 2147483647 h 464"/>
                    <a:gd name="T46" fmla="*/ 2147483647 w 476"/>
                    <a:gd name="T47" fmla="*/ 2147483647 h 464"/>
                    <a:gd name="T48" fmla="*/ 2147483647 w 476"/>
                    <a:gd name="T49" fmla="*/ 2147483647 h 464"/>
                    <a:gd name="T50" fmla="*/ 2147483647 w 476"/>
                    <a:gd name="T51" fmla="*/ 2147483647 h 464"/>
                    <a:gd name="T52" fmla="*/ 2147483647 w 476"/>
                    <a:gd name="T53" fmla="*/ 2147483647 h 464"/>
                    <a:gd name="T54" fmla="*/ 2147483647 w 476"/>
                    <a:gd name="T55" fmla="*/ 2147483647 h 464"/>
                    <a:gd name="T56" fmla="*/ 2147483647 w 476"/>
                    <a:gd name="T57" fmla="*/ 2147483647 h 464"/>
                    <a:gd name="T58" fmla="*/ 2147483647 w 476"/>
                    <a:gd name="T59" fmla="*/ 2147483647 h 464"/>
                    <a:gd name="T60" fmla="*/ 2147483647 w 476"/>
                    <a:gd name="T61" fmla="*/ 2147483647 h 464"/>
                    <a:gd name="T62" fmla="*/ 2147483647 w 476"/>
                    <a:gd name="T63" fmla="*/ 2147483647 h 464"/>
                    <a:gd name="T64" fmla="*/ 2147483647 w 476"/>
                    <a:gd name="T65" fmla="*/ 2147483647 h 464"/>
                    <a:gd name="T66" fmla="*/ 2147483647 w 476"/>
                    <a:gd name="T67" fmla="*/ 2147483647 h 464"/>
                    <a:gd name="T68" fmla="*/ 2147483647 w 476"/>
                    <a:gd name="T69" fmla="*/ 2147483647 h 464"/>
                    <a:gd name="T70" fmla="*/ 2147483647 w 476"/>
                    <a:gd name="T71" fmla="*/ 2147483647 h 464"/>
                    <a:gd name="T72" fmla="*/ 2147483647 w 476"/>
                    <a:gd name="T73" fmla="*/ 2147483647 h 464"/>
                    <a:gd name="T74" fmla="*/ 2147483647 w 476"/>
                    <a:gd name="T75" fmla="*/ 2147483647 h 464"/>
                    <a:gd name="T76" fmla="*/ 2147483647 w 476"/>
                    <a:gd name="T77" fmla="*/ 2147483647 h 464"/>
                    <a:gd name="T78" fmla="*/ 2147483647 w 476"/>
                    <a:gd name="T79" fmla="*/ 2147483647 h 464"/>
                    <a:gd name="T80" fmla="*/ 2147483647 w 476"/>
                    <a:gd name="T81" fmla="*/ 2147483647 h 464"/>
                    <a:gd name="T82" fmla="*/ 2147483647 w 476"/>
                    <a:gd name="T83" fmla="*/ 2147483647 h 464"/>
                    <a:gd name="T84" fmla="*/ 2147483647 w 476"/>
                    <a:gd name="T85" fmla="*/ 2147483647 h 464"/>
                    <a:gd name="T86" fmla="*/ 2147483647 w 476"/>
                    <a:gd name="T87" fmla="*/ 2147483647 h 464"/>
                    <a:gd name="T88" fmla="*/ 2147483647 w 476"/>
                    <a:gd name="T89" fmla="*/ 2147483647 h 464"/>
                    <a:gd name="T90" fmla="*/ 2147483647 w 476"/>
                    <a:gd name="T91" fmla="*/ 2147483647 h 464"/>
                    <a:gd name="T92" fmla="*/ 2147483647 w 476"/>
                    <a:gd name="T93" fmla="*/ 2147483647 h 464"/>
                    <a:gd name="T94" fmla="*/ 2147483647 w 476"/>
                    <a:gd name="T95" fmla="*/ 2147483647 h 464"/>
                    <a:gd name="T96" fmla="*/ 2147483647 w 476"/>
                    <a:gd name="T97" fmla="*/ 2147483647 h 464"/>
                    <a:gd name="T98" fmla="*/ 2147483647 w 476"/>
                    <a:gd name="T99" fmla="*/ 2147483647 h 464"/>
                    <a:gd name="T100" fmla="*/ 2147483647 w 476"/>
                    <a:gd name="T101" fmla="*/ 2147483647 h 464"/>
                    <a:gd name="T102" fmla="*/ 2147483647 w 476"/>
                    <a:gd name="T103" fmla="*/ 2147483647 h 464"/>
                    <a:gd name="T104" fmla="*/ 2147483647 w 476"/>
                    <a:gd name="T105" fmla="*/ 2147483647 h 464"/>
                    <a:gd name="T106" fmla="*/ 2147483647 w 476"/>
                    <a:gd name="T107" fmla="*/ 2147483647 h 464"/>
                    <a:gd name="T108" fmla="*/ 2147483647 w 476"/>
                    <a:gd name="T109" fmla="*/ 2147483647 h 464"/>
                    <a:gd name="T110" fmla="*/ 2147483647 w 476"/>
                    <a:gd name="T111" fmla="*/ 2147483647 h 464"/>
                    <a:gd name="T112" fmla="*/ 2147483647 w 476"/>
                    <a:gd name="T113" fmla="*/ 2147483647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6"/>
                    <a:gd name="T172" fmla="*/ 0 h 464"/>
                    <a:gd name="T173" fmla="*/ 476 w 476"/>
                    <a:gd name="T174" fmla="*/ 464 h 4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6" h="464">
                      <a:moveTo>
                        <a:pt x="451" y="65"/>
                      </a:moveTo>
                      <a:cubicBezTo>
                        <a:pt x="321" y="65"/>
                        <a:pt x="321" y="65"/>
                        <a:pt x="321" y="65"/>
                      </a:cubicBezTo>
                      <a:cubicBezTo>
                        <a:pt x="321" y="0"/>
                        <a:pt x="321" y="0"/>
                        <a:pt x="321" y="0"/>
                      </a:cubicBezTo>
                      <a:cubicBezTo>
                        <a:pt x="155" y="0"/>
                        <a:pt x="155" y="0"/>
                        <a:pt x="155" y="0"/>
                      </a:cubicBezTo>
                      <a:cubicBezTo>
                        <a:pt x="155" y="65"/>
                        <a:pt x="155" y="65"/>
                        <a:pt x="155" y="65"/>
                      </a:cubicBezTo>
                      <a:cubicBezTo>
                        <a:pt x="25" y="65"/>
                        <a:pt x="25" y="65"/>
                        <a:pt x="25" y="65"/>
                      </a:cubicBezTo>
                      <a:cubicBezTo>
                        <a:pt x="11" y="65"/>
                        <a:pt x="0" y="76"/>
                        <a:pt x="0" y="90"/>
                      </a:cubicBezTo>
                      <a:cubicBezTo>
                        <a:pt x="0" y="420"/>
                        <a:pt x="0" y="420"/>
                        <a:pt x="0" y="420"/>
                      </a:cubicBezTo>
                      <a:cubicBezTo>
                        <a:pt x="0" y="434"/>
                        <a:pt x="11" y="445"/>
                        <a:pt x="25" y="445"/>
                      </a:cubicBezTo>
                      <a:cubicBezTo>
                        <a:pt x="71" y="445"/>
                        <a:pt x="71" y="445"/>
                        <a:pt x="71" y="445"/>
                      </a:cubicBezTo>
                      <a:cubicBezTo>
                        <a:pt x="78" y="464"/>
                        <a:pt x="78" y="464"/>
                        <a:pt x="78" y="464"/>
                      </a:cubicBezTo>
                      <a:cubicBezTo>
                        <a:pt x="113" y="464"/>
                        <a:pt x="113" y="464"/>
                        <a:pt x="113" y="464"/>
                      </a:cubicBezTo>
                      <a:cubicBezTo>
                        <a:pt x="115" y="445"/>
                        <a:pt x="115" y="445"/>
                        <a:pt x="115" y="445"/>
                      </a:cubicBezTo>
                      <a:cubicBezTo>
                        <a:pt x="366" y="445"/>
                        <a:pt x="366" y="445"/>
                        <a:pt x="366" y="445"/>
                      </a:cubicBezTo>
                      <a:cubicBezTo>
                        <a:pt x="368" y="464"/>
                        <a:pt x="368" y="464"/>
                        <a:pt x="368" y="464"/>
                      </a:cubicBezTo>
                      <a:cubicBezTo>
                        <a:pt x="403" y="464"/>
                        <a:pt x="403" y="464"/>
                        <a:pt x="403" y="464"/>
                      </a:cubicBezTo>
                      <a:cubicBezTo>
                        <a:pt x="410" y="445"/>
                        <a:pt x="410" y="445"/>
                        <a:pt x="410" y="445"/>
                      </a:cubicBezTo>
                      <a:cubicBezTo>
                        <a:pt x="451" y="445"/>
                        <a:pt x="451" y="445"/>
                        <a:pt x="451" y="445"/>
                      </a:cubicBezTo>
                      <a:cubicBezTo>
                        <a:pt x="465" y="445"/>
                        <a:pt x="476" y="434"/>
                        <a:pt x="476" y="420"/>
                      </a:cubicBezTo>
                      <a:cubicBezTo>
                        <a:pt x="476" y="90"/>
                        <a:pt x="476" y="90"/>
                        <a:pt x="476" y="90"/>
                      </a:cubicBezTo>
                      <a:cubicBezTo>
                        <a:pt x="476" y="76"/>
                        <a:pt x="465" y="65"/>
                        <a:pt x="451" y="65"/>
                      </a:cubicBezTo>
                      <a:close/>
                      <a:moveTo>
                        <a:pt x="187" y="28"/>
                      </a:moveTo>
                      <a:cubicBezTo>
                        <a:pt x="187" y="28"/>
                        <a:pt x="187" y="28"/>
                        <a:pt x="187" y="28"/>
                      </a:cubicBezTo>
                      <a:cubicBezTo>
                        <a:pt x="291" y="28"/>
                        <a:pt x="291" y="28"/>
                        <a:pt x="291" y="28"/>
                      </a:cubicBezTo>
                      <a:cubicBezTo>
                        <a:pt x="291" y="65"/>
                        <a:pt x="291" y="65"/>
                        <a:pt x="291" y="65"/>
                      </a:cubicBezTo>
                      <a:cubicBezTo>
                        <a:pt x="291" y="65"/>
                        <a:pt x="291" y="65"/>
                        <a:pt x="291" y="65"/>
                      </a:cubicBezTo>
                      <a:cubicBezTo>
                        <a:pt x="287" y="65"/>
                        <a:pt x="287" y="65"/>
                        <a:pt x="287" y="65"/>
                      </a:cubicBezTo>
                      <a:cubicBezTo>
                        <a:pt x="283" y="65"/>
                        <a:pt x="283" y="65"/>
                        <a:pt x="283" y="65"/>
                      </a:cubicBezTo>
                      <a:cubicBezTo>
                        <a:pt x="278" y="65"/>
                        <a:pt x="278" y="65"/>
                        <a:pt x="278" y="65"/>
                      </a:cubicBezTo>
                      <a:cubicBezTo>
                        <a:pt x="274" y="65"/>
                        <a:pt x="274" y="65"/>
                        <a:pt x="274" y="65"/>
                      </a:cubicBezTo>
                      <a:cubicBezTo>
                        <a:pt x="270" y="65"/>
                        <a:pt x="270" y="65"/>
                        <a:pt x="270" y="65"/>
                      </a:cubicBezTo>
                      <a:cubicBezTo>
                        <a:pt x="266" y="65"/>
                        <a:pt x="266" y="65"/>
                        <a:pt x="266" y="65"/>
                      </a:cubicBezTo>
                      <a:cubicBezTo>
                        <a:pt x="262" y="65"/>
                        <a:pt x="262" y="65"/>
                        <a:pt x="262" y="65"/>
                      </a:cubicBezTo>
                      <a:cubicBezTo>
                        <a:pt x="258" y="65"/>
                        <a:pt x="258" y="65"/>
                        <a:pt x="258" y="65"/>
                      </a:cubicBezTo>
                      <a:cubicBezTo>
                        <a:pt x="253" y="65"/>
                        <a:pt x="253" y="65"/>
                        <a:pt x="253" y="65"/>
                      </a:cubicBezTo>
                      <a:cubicBezTo>
                        <a:pt x="249" y="65"/>
                        <a:pt x="249" y="65"/>
                        <a:pt x="249" y="65"/>
                      </a:cubicBezTo>
                      <a:cubicBezTo>
                        <a:pt x="245" y="65"/>
                        <a:pt x="245" y="65"/>
                        <a:pt x="245" y="65"/>
                      </a:cubicBezTo>
                      <a:cubicBezTo>
                        <a:pt x="241" y="65"/>
                        <a:pt x="241" y="65"/>
                        <a:pt x="241" y="65"/>
                      </a:cubicBezTo>
                      <a:cubicBezTo>
                        <a:pt x="237" y="65"/>
                        <a:pt x="237" y="65"/>
                        <a:pt x="237" y="65"/>
                      </a:cubicBezTo>
                      <a:cubicBezTo>
                        <a:pt x="233" y="65"/>
                        <a:pt x="233" y="65"/>
                        <a:pt x="233" y="65"/>
                      </a:cubicBezTo>
                      <a:cubicBezTo>
                        <a:pt x="228" y="65"/>
                        <a:pt x="228" y="65"/>
                        <a:pt x="228" y="65"/>
                      </a:cubicBezTo>
                      <a:cubicBezTo>
                        <a:pt x="224" y="65"/>
                        <a:pt x="224" y="65"/>
                        <a:pt x="224" y="65"/>
                      </a:cubicBezTo>
                      <a:cubicBezTo>
                        <a:pt x="220" y="65"/>
                        <a:pt x="220" y="65"/>
                        <a:pt x="220" y="65"/>
                      </a:cubicBezTo>
                      <a:cubicBezTo>
                        <a:pt x="216" y="65"/>
                        <a:pt x="216" y="65"/>
                        <a:pt x="216" y="65"/>
                      </a:cubicBezTo>
                      <a:cubicBezTo>
                        <a:pt x="212" y="65"/>
                        <a:pt x="212" y="65"/>
                        <a:pt x="212" y="65"/>
                      </a:cubicBezTo>
                      <a:cubicBezTo>
                        <a:pt x="208" y="65"/>
                        <a:pt x="208" y="65"/>
                        <a:pt x="208" y="65"/>
                      </a:cubicBezTo>
                      <a:cubicBezTo>
                        <a:pt x="203" y="65"/>
                        <a:pt x="203" y="65"/>
                        <a:pt x="203" y="65"/>
                      </a:cubicBezTo>
                      <a:cubicBezTo>
                        <a:pt x="199" y="65"/>
                        <a:pt x="199" y="65"/>
                        <a:pt x="199" y="65"/>
                      </a:cubicBezTo>
                      <a:cubicBezTo>
                        <a:pt x="195" y="65"/>
                        <a:pt x="195" y="65"/>
                        <a:pt x="195" y="65"/>
                      </a:cubicBezTo>
                      <a:cubicBezTo>
                        <a:pt x="191" y="65"/>
                        <a:pt x="191" y="65"/>
                        <a:pt x="191" y="65"/>
                      </a:cubicBezTo>
                      <a:cubicBezTo>
                        <a:pt x="187" y="65"/>
                        <a:pt x="187" y="65"/>
                        <a:pt x="187" y="65"/>
                      </a:cubicBezTo>
                      <a:lnTo>
                        <a:pt x="187" y="28"/>
                      </a:lnTo>
                      <a:close/>
                      <a:moveTo>
                        <a:pt x="238" y="402"/>
                      </a:moveTo>
                      <a:cubicBezTo>
                        <a:pt x="157" y="402"/>
                        <a:pt x="91" y="336"/>
                        <a:pt x="91" y="255"/>
                      </a:cubicBezTo>
                      <a:cubicBezTo>
                        <a:pt x="91" y="174"/>
                        <a:pt x="157" y="108"/>
                        <a:pt x="238" y="108"/>
                      </a:cubicBezTo>
                      <a:cubicBezTo>
                        <a:pt x="319" y="108"/>
                        <a:pt x="385" y="174"/>
                        <a:pt x="385" y="255"/>
                      </a:cubicBezTo>
                      <a:cubicBezTo>
                        <a:pt x="385" y="336"/>
                        <a:pt x="319" y="402"/>
                        <a:pt x="238" y="402"/>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161" name="文本框 24"/>
              <p:cNvSpPr>
                <a:spLocks noChangeArrowheads="1"/>
              </p:cNvSpPr>
              <p:nvPr/>
            </p:nvSpPr>
            <p:spPr bwMode="auto">
              <a:xfrm>
                <a:off x="5344308" y="3997029"/>
                <a:ext cx="1971150" cy="80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Lato Light" charset="-122"/>
                  </a:rPr>
                  <a:t>体检项目的确定</a:t>
                </a:r>
                <a:endParaRPr lang="en-US" altLang="zh-CN" b="1">
                  <a:solidFill>
                    <a:srgbClr val="FFFFFF"/>
                  </a:solidFill>
                  <a:latin typeface="微软雅黑" panose="020B0503020204020204" pitchFamily="34" charset="-122"/>
                  <a:ea typeface="Lato Light" charset="-122"/>
                  <a:sym typeface="Lato Light" charset="-122"/>
                </a:endParaRPr>
              </a:p>
            </p:txBody>
          </p:sp>
        </p:grpSp>
        <p:grpSp>
          <p:nvGrpSpPr>
            <p:cNvPr id="48150" name="组合 7"/>
            <p:cNvGrpSpPr/>
            <p:nvPr/>
          </p:nvGrpSpPr>
          <p:grpSpPr bwMode="auto">
            <a:xfrm>
              <a:off x="8775700" y="2687640"/>
              <a:ext cx="2404951" cy="2115507"/>
              <a:chOff x="8775700" y="2687819"/>
              <a:chExt cx="2404951" cy="2115306"/>
            </a:xfrm>
          </p:grpSpPr>
          <p:sp>
            <p:nvSpPr>
              <p:cNvPr id="48151" name="矩形 27"/>
              <p:cNvSpPr>
                <a:spLocks noChangeArrowheads="1"/>
              </p:cNvSpPr>
              <p:nvPr/>
            </p:nvSpPr>
            <p:spPr bwMode="auto">
              <a:xfrm>
                <a:off x="8775700" y="4000499"/>
                <a:ext cx="2101849" cy="802626"/>
              </a:xfrm>
              <a:prstGeom prst="rect">
                <a:avLst/>
              </a:prstGeom>
              <a:solidFill>
                <a:srgbClr val="23B9D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8152" name="椭圆 41"/>
              <p:cNvSpPr>
                <a:spLocks noChangeArrowheads="1"/>
              </p:cNvSpPr>
              <p:nvPr/>
            </p:nvSpPr>
            <p:spPr bwMode="auto">
              <a:xfrm flipV="1">
                <a:off x="9564688" y="3511550"/>
                <a:ext cx="280987" cy="282575"/>
              </a:xfrm>
              <a:prstGeom prst="ellipse">
                <a:avLst/>
              </a:prstGeom>
              <a:solidFill>
                <a:schemeClr val="bg1"/>
              </a:solidFill>
              <a:ln w="76200">
                <a:solidFill>
                  <a:srgbClr val="23B9D6"/>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nvGrpSpPr>
              <p:cNvPr id="48153" name="组合 1"/>
              <p:cNvGrpSpPr/>
              <p:nvPr/>
            </p:nvGrpSpPr>
            <p:grpSpPr bwMode="auto">
              <a:xfrm>
                <a:off x="9232647" y="2687819"/>
                <a:ext cx="848320" cy="500471"/>
                <a:chOff x="9451040" y="2488437"/>
                <a:chExt cx="402022" cy="237175"/>
              </a:xfrm>
            </p:grpSpPr>
            <p:sp>
              <p:nvSpPr>
                <p:cNvPr id="48155" name="Oval 40"/>
                <p:cNvSpPr>
                  <a:spLocks noChangeArrowheads="1"/>
                </p:cNvSpPr>
                <p:nvPr/>
              </p:nvSpPr>
              <p:spPr bwMode="auto">
                <a:xfrm>
                  <a:off x="9518848" y="2665640"/>
                  <a:ext cx="59972" cy="59972"/>
                </a:xfrm>
                <a:prstGeom prst="ellipse">
                  <a:avLst/>
                </a:pr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8156" name="Oval 41"/>
                <p:cNvSpPr>
                  <a:spLocks noChangeArrowheads="1"/>
                </p:cNvSpPr>
                <p:nvPr/>
              </p:nvSpPr>
              <p:spPr bwMode="auto">
                <a:xfrm>
                  <a:off x="9731009" y="2665640"/>
                  <a:ext cx="59972" cy="59972"/>
                </a:xfrm>
                <a:prstGeom prst="ellipse">
                  <a:avLst/>
                </a:pr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8157" name="Freeform 42"/>
                <p:cNvSpPr>
                  <a:spLocks noEditPoints="1"/>
                </p:cNvSpPr>
                <p:nvPr/>
              </p:nvSpPr>
              <p:spPr bwMode="auto">
                <a:xfrm>
                  <a:off x="9451040" y="2488437"/>
                  <a:ext cx="402022" cy="207340"/>
                </a:xfrm>
                <a:custGeom>
                  <a:avLst/>
                  <a:gdLst>
                    <a:gd name="T0" fmla="*/ 0 w 563"/>
                    <a:gd name="T1" fmla="*/ 2147483647 h 290"/>
                    <a:gd name="T2" fmla="*/ 2147483647 w 563"/>
                    <a:gd name="T3" fmla="*/ 2147483647 h 290"/>
                    <a:gd name="T4" fmla="*/ 2147483647 w 563"/>
                    <a:gd name="T5" fmla="*/ 2147483647 h 290"/>
                    <a:gd name="T6" fmla="*/ 2147483647 w 563"/>
                    <a:gd name="T7" fmla="*/ 2147483647 h 290"/>
                    <a:gd name="T8" fmla="*/ 2147483647 w 563"/>
                    <a:gd name="T9" fmla="*/ 2147483647 h 290"/>
                    <a:gd name="T10" fmla="*/ 2147483647 w 563"/>
                    <a:gd name="T11" fmla="*/ 0 h 290"/>
                    <a:gd name="T12" fmla="*/ 2147483647 w 563"/>
                    <a:gd name="T13" fmla="*/ 2147483647 h 290"/>
                    <a:gd name="T14" fmla="*/ 2147483647 w 563"/>
                    <a:gd name="T15" fmla="*/ 2147483647 h 290"/>
                    <a:gd name="T16" fmla="*/ 2147483647 w 563"/>
                    <a:gd name="T17" fmla="*/ 2147483647 h 290"/>
                    <a:gd name="T18" fmla="*/ 2147483647 w 563"/>
                    <a:gd name="T19" fmla="*/ 2147483647 h 290"/>
                    <a:gd name="T20" fmla="*/ 2147483647 w 563"/>
                    <a:gd name="T21" fmla="*/ 2147483647 h 290"/>
                    <a:gd name="T22" fmla="*/ 2147483647 w 563"/>
                    <a:gd name="T23" fmla="*/ 2147483647 h 290"/>
                    <a:gd name="T24" fmla="*/ 2147483647 w 563"/>
                    <a:gd name="T25" fmla="*/ 2147483647 h 290"/>
                    <a:gd name="T26" fmla="*/ 2147483647 w 563"/>
                    <a:gd name="T27" fmla="*/ 2147483647 h 290"/>
                    <a:gd name="T28" fmla="*/ 2147483647 w 563"/>
                    <a:gd name="T29" fmla="*/ 2147483647 h 290"/>
                    <a:gd name="T30" fmla="*/ 2147483647 w 563"/>
                    <a:gd name="T31" fmla="*/ 2147483647 h 290"/>
                    <a:gd name="T32" fmla="*/ 2147483647 w 563"/>
                    <a:gd name="T33" fmla="*/ 2147483647 h 290"/>
                    <a:gd name="T34" fmla="*/ 2147483647 w 563"/>
                    <a:gd name="T35" fmla="*/ 2147483647 h 290"/>
                    <a:gd name="T36" fmla="*/ 2147483647 w 563"/>
                    <a:gd name="T37" fmla="*/ 2147483647 h 290"/>
                    <a:gd name="T38" fmla="*/ 2147483647 w 563"/>
                    <a:gd name="T39" fmla="*/ 2147483647 h 290"/>
                    <a:gd name="T40" fmla="*/ 2147483647 w 563"/>
                    <a:gd name="T41" fmla="*/ 2147483647 h 290"/>
                    <a:gd name="T42" fmla="*/ 2147483647 w 563"/>
                    <a:gd name="T43" fmla="*/ 2147483647 h 290"/>
                    <a:gd name="T44" fmla="*/ 2147483647 w 563"/>
                    <a:gd name="T45" fmla="*/ 2147483647 h 290"/>
                    <a:gd name="T46" fmla="*/ 2147483647 w 563"/>
                    <a:gd name="T47" fmla="*/ 2147483647 h 290"/>
                    <a:gd name="T48" fmla="*/ 2147483647 w 563"/>
                    <a:gd name="T49" fmla="*/ 2147483647 h 290"/>
                    <a:gd name="T50" fmla="*/ 2147483647 w 563"/>
                    <a:gd name="T51" fmla="*/ 2147483647 h 290"/>
                    <a:gd name="T52" fmla="*/ 2147483647 w 563"/>
                    <a:gd name="T53" fmla="*/ 2147483647 h 290"/>
                    <a:gd name="T54" fmla="*/ 2147483647 w 563"/>
                    <a:gd name="T55" fmla="*/ 2147483647 h 290"/>
                    <a:gd name="T56" fmla="*/ 2147483647 w 563"/>
                    <a:gd name="T57" fmla="*/ 2147483647 h 290"/>
                    <a:gd name="T58" fmla="*/ 2147483647 w 563"/>
                    <a:gd name="T59" fmla="*/ 2147483647 h 290"/>
                    <a:gd name="T60" fmla="*/ 2147483647 w 563"/>
                    <a:gd name="T61" fmla="*/ 2147483647 h 290"/>
                    <a:gd name="T62" fmla="*/ 2147483647 w 563"/>
                    <a:gd name="T63" fmla="*/ 2147483647 h 290"/>
                    <a:gd name="T64" fmla="*/ 2147483647 w 563"/>
                    <a:gd name="T65" fmla="*/ 2147483647 h 290"/>
                    <a:gd name="T66" fmla="*/ 2147483647 w 563"/>
                    <a:gd name="T67" fmla="*/ 2147483647 h 2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63"/>
                    <a:gd name="T103" fmla="*/ 0 h 290"/>
                    <a:gd name="T104" fmla="*/ 563 w 563"/>
                    <a:gd name="T105" fmla="*/ 290 h 2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63" h="290">
                      <a:moveTo>
                        <a:pt x="153" y="0"/>
                      </a:moveTo>
                      <a:cubicBezTo>
                        <a:pt x="0" y="169"/>
                        <a:pt x="0" y="169"/>
                        <a:pt x="0" y="169"/>
                      </a:cubicBezTo>
                      <a:cubicBezTo>
                        <a:pt x="0" y="290"/>
                        <a:pt x="0" y="290"/>
                        <a:pt x="0" y="290"/>
                      </a:cubicBezTo>
                      <a:cubicBezTo>
                        <a:pt x="85" y="290"/>
                        <a:pt x="85" y="290"/>
                        <a:pt x="85" y="290"/>
                      </a:cubicBezTo>
                      <a:cubicBezTo>
                        <a:pt x="86" y="261"/>
                        <a:pt x="109" y="238"/>
                        <a:pt x="137" y="238"/>
                      </a:cubicBezTo>
                      <a:cubicBezTo>
                        <a:pt x="166" y="238"/>
                        <a:pt x="189" y="261"/>
                        <a:pt x="189" y="290"/>
                      </a:cubicBezTo>
                      <a:cubicBezTo>
                        <a:pt x="382" y="290"/>
                        <a:pt x="382" y="290"/>
                        <a:pt x="382" y="290"/>
                      </a:cubicBezTo>
                      <a:cubicBezTo>
                        <a:pt x="383" y="261"/>
                        <a:pt x="406" y="238"/>
                        <a:pt x="434" y="238"/>
                      </a:cubicBezTo>
                      <a:cubicBezTo>
                        <a:pt x="463" y="238"/>
                        <a:pt x="486" y="261"/>
                        <a:pt x="487" y="290"/>
                      </a:cubicBezTo>
                      <a:cubicBezTo>
                        <a:pt x="563" y="290"/>
                        <a:pt x="563" y="290"/>
                        <a:pt x="563" y="290"/>
                      </a:cubicBezTo>
                      <a:cubicBezTo>
                        <a:pt x="563" y="0"/>
                        <a:pt x="563" y="0"/>
                        <a:pt x="563" y="0"/>
                      </a:cubicBezTo>
                      <a:lnTo>
                        <a:pt x="153" y="0"/>
                      </a:lnTo>
                      <a:close/>
                      <a:moveTo>
                        <a:pt x="268" y="169"/>
                      </a:moveTo>
                      <a:cubicBezTo>
                        <a:pt x="254" y="169"/>
                        <a:pt x="254" y="169"/>
                        <a:pt x="254" y="169"/>
                      </a:cubicBezTo>
                      <a:cubicBezTo>
                        <a:pt x="241" y="169"/>
                        <a:pt x="241" y="169"/>
                        <a:pt x="241" y="169"/>
                      </a:cubicBezTo>
                      <a:cubicBezTo>
                        <a:pt x="228" y="169"/>
                        <a:pt x="228" y="169"/>
                        <a:pt x="228" y="169"/>
                      </a:cubicBezTo>
                      <a:cubicBezTo>
                        <a:pt x="215" y="169"/>
                        <a:pt x="215" y="169"/>
                        <a:pt x="215" y="169"/>
                      </a:cubicBezTo>
                      <a:cubicBezTo>
                        <a:pt x="201" y="169"/>
                        <a:pt x="201" y="169"/>
                        <a:pt x="201" y="169"/>
                      </a:cubicBezTo>
                      <a:cubicBezTo>
                        <a:pt x="188" y="169"/>
                        <a:pt x="188" y="169"/>
                        <a:pt x="188" y="169"/>
                      </a:cubicBezTo>
                      <a:cubicBezTo>
                        <a:pt x="175" y="169"/>
                        <a:pt x="175" y="169"/>
                        <a:pt x="175" y="169"/>
                      </a:cubicBezTo>
                      <a:cubicBezTo>
                        <a:pt x="162" y="169"/>
                        <a:pt x="162" y="169"/>
                        <a:pt x="162" y="169"/>
                      </a:cubicBezTo>
                      <a:cubicBezTo>
                        <a:pt x="149" y="169"/>
                        <a:pt x="149" y="169"/>
                        <a:pt x="149" y="169"/>
                      </a:cubicBezTo>
                      <a:cubicBezTo>
                        <a:pt x="135" y="169"/>
                        <a:pt x="135" y="169"/>
                        <a:pt x="135" y="169"/>
                      </a:cubicBezTo>
                      <a:cubicBezTo>
                        <a:pt x="122" y="169"/>
                        <a:pt x="122" y="169"/>
                        <a:pt x="122" y="169"/>
                      </a:cubicBezTo>
                      <a:cubicBezTo>
                        <a:pt x="109" y="169"/>
                        <a:pt x="109" y="169"/>
                        <a:pt x="109" y="169"/>
                      </a:cubicBezTo>
                      <a:cubicBezTo>
                        <a:pt x="96" y="169"/>
                        <a:pt x="96" y="169"/>
                        <a:pt x="96" y="169"/>
                      </a:cubicBezTo>
                      <a:cubicBezTo>
                        <a:pt x="82" y="169"/>
                        <a:pt x="82" y="169"/>
                        <a:pt x="82" y="169"/>
                      </a:cubicBezTo>
                      <a:cubicBezTo>
                        <a:pt x="69" y="169"/>
                        <a:pt x="69" y="169"/>
                        <a:pt x="69" y="169"/>
                      </a:cubicBezTo>
                      <a:cubicBezTo>
                        <a:pt x="56" y="169"/>
                        <a:pt x="56" y="169"/>
                        <a:pt x="56" y="169"/>
                      </a:cubicBezTo>
                      <a:cubicBezTo>
                        <a:pt x="50" y="169"/>
                        <a:pt x="50" y="169"/>
                        <a:pt x="50" y="169"/>
                      </a:cubicBezTo>
                      <a:cubicBezTo>
                        <a:pt x="50" y="169"/>
                        <a:pt x="50" y="169"/>
                        <a:pt x="50" y="169"/>
                      </a:cubicBezTo>
                      <a:cubicBezTo>
                        <a:pt x="43" y="169"/>
                        <a:pt x="43" y="169"/>
                        <a:pt x="43" y="169"/>
                      </a:cubicBezTo>
                      <a:cubicBezTo>
                        <a:pt x="29" y="169"/>
                        <a:pt x="29" y="169"/>
                        <a:pt x="29" y="169"/>
                      </a:cubicBezTo>
                      <a:cubicBezTo>
                        <a:pt x="16" y="169"/>
                        <a:pt x="16" y="169"/>
                        <a:pt x="16" y="169"/>
                      </a:cubicBezTo>
                      <a:cubicBezTo>
                        <a:pt x="29" y="154"/>
                        <a:pt x="29" y="154"/>
                        <a:pt x="29" y="154"/>
                      </a:cubicBezTo>
                      <a:cubicBezTo>
                        <a:pt x="43" y="139"/>
                        <a:pt x="43" y="139"/>
                        <a:pt x="43" y="139"/>
                      </a:cubicBezTo>
                      <a:cubicBezTo>
                        <a:pt x="56" y="124"/>
                        <a:pt x="56" y="124"/>
                        <a:pt x="56" y="124"/>
                      </a:cubicBezTo>
                      <a:cubicBezTo>
                        <a:pt x="69" y="109"/>
                        <a:pt x="69" y="109"/>
                        <a:pt x="69" y="109"/>
                      </a:cubicBezTo>
                      <a:cubicBezTo>
                        <a:pt x="82" y="95"/>
                        <a:pt x="82" y="95"/>
                        <a:pt x="82" y="95"/>
                      </a:cubicBezTo>
                      <a:cubicBezTo>
                        <a:pt x="96" y="80"/>
                        <a:pt x="96" y="80"/>
                        <a:pt x="96" y="80"/>
                      </a:cubicBezTo>
                      <a:cubicBezTo>
                        <a:pt x="109" y="65"/>
                        <a:pt x="109" y="65"/>
                        <a:pt x="109" y="65"/>
                      </a:cubicBezTo>
                      <a:cubicBezTo>
                        <a:pt x="122" y="50"/>
                        <a:pt x="122" y="50"/>
                        <a:pt x="122" y="50"/>
                      </a:cubicBezTo>
                      <a:cubicBezTo>
                        <a:pt x="135" y="35"/>
                        <a:pt x="135" y="35"/>
                        <a:pt x="135" y="35"/>
                      </a:cubicBezTo>
                      <a:cubicBezTo>
                        <a:pt x="149" y="20"/>
                        <a:pt x="149" y="20"/>
                        <a:pt x="149" y="20"/>
                      </a:cubicBezTo>
                      <a:cubicBezTo>
                        <a:pt x="156" y="11"/>
                        <a:pt x="156" y="11"/>
                        <a:pt x="156" y="11"/>
                      </a:cubicBezTo>
                      <a:cubicBezTo>
                        <a:pt x="162" y="11"/>
                        <a:pt x="162" y="11"/>
                        <a:pt x="162" y="11"/>
                      </a:cubicBezTo>
                      <a:cubicBezTo>
                        <a:pt x="175" y="11"/>
                        <a:pt x="175" y="11"/>
                        <a:pt x="175" y="11"/>
                      </a:cubicBezTo>
                      <a:cubicBezTo>
                        <a:pt x="188" y="11"/>
                        <a:pt x="188" y="11"/>
                        <a:pt x="188" y="11"/>
                      </a:cubicBezTo>
                      <a:cubicBezTo>
                        <a:pt x="201" y="11"/>
                        <a:pt x="201" y="11"/>
                        <a:pt x="201" y="11"/>
                      </a:cubicBezTo>
                      <a:cubicBezTo>
                        <a:pt x="215" y="11"/>
                        <a:pt x="215" y="11"/>
                        <a:pt x="215" y="11"/>
                      </a:cubicBezTo>
                      <a:cubicBezTo>
                        <a:pt x="228" y="11"/>
                        <a:pt x="228" y="11"/>
                        <a:pt x="228" y="11"/>
                      </a:cubicBezTo>
                      <a:cubicBezTo>
                        <a:pt x="241" y="11"/>
                        <a:pt x="241" y="11"/>
                        <a:pt x="241" y="11"/>
                      </a:cubicBezTo>
                      <a:cubicBezTo>
                        <a:pt x="254" y="11"/>
                        <a:pt x="254" y="11"/>
                        <a:pt x="254" y="11"/>
                      </a:cubicBezTo>
                      <a:cubicBezTo>
                        <a:pt x="268" y="11"/>
                        <a:pt x="268" y="11"/>
                        <a:pt x="268" y="11"/>
                      </a:cubicBezTo>
                      <a:lnTo>
                        <a:pt x="268" y="169"/>
                      </a:lnTo>
                      <a:close/>
                      <a:moveTo>
                        <a:pt x="512" y="104"/>
                      </a:moveTo>
                      <a:cubicBezTo>
                        <a:pt x="461" y="104"/>
                        <a:pt x="461" y="104"/>
                        <a:pt x="461" y="104"/>
                      </a:cubicBezTo>
                      <a:cubicBezTo>
                        <a:pt x="461" y="155"/>
                        <a:pt x="461" y="155"/>
                        <a:pt x="461" y="155"/>
                      </a:cubicBezTo>
                      <a:cubicBezTo>
                        <a:pt x="434" y="155"/>
                        <a:pt x="434" y="155"/>
                        <a:pt x="434" y="155"/>
                      </a:cubicBezTo>
                      <a:cubicBezTo>
                        <a:pt x="434" y="104"/>
                        <a:pt x="434" y="104"/>
                        <a:pt x="434" y="104"/>
                      </a:cubicBezTo>
                      <a:cubicBezTo>
                        <a:pt x="382" y="104"/>
                        <a:pt x="382" y="104"/>
                        <a:pt x="382" y="104"/>
                      </a:cubicBezTo>
                      <a:cubicBezTo>
                        <a:pt x="382" y="77"/>
                        <a:pt x="382" y="77"/>
                        <a:pt x="382" y="77"/>
                      </a:cubicBezTo>
                      <a:cubicBezTo>
                        <a:pt x="434" y="77"/>
                        <a:pt x="434" y="77"/>
                        <a:pt x="434" y="77"/>
                      </a:cubicBezTo>
                      <a:cubicBezTo>
                        <a:pt x="434" y="25"/>
                        <a:pt x="434" y="25"/>
                        <a:pt x="434" y="25"/>
                      </a:cubicBezTo>
                      <a:cubicBezTo>
                        <a:pt x="461" y="25"/>
                        <a:pt x="461" y="25"/>
                        <a:pt x="461" y="25"/>
                      </a:cubicBezTo>
                      <a:cubicBezTo>
                        <a:pt x="461" y="77"/>
                        <a:pt x="461" y="77"/>
                        <a:pt x="461" y="77"/>
                      </a:cubicBezTo>
                      <a:cubicBezTo>
                        <a:pt x="512" y="77"/>
                        <a:pt x="512" y="77"/>
                        <a:pt x="512" y="77"/>
                      </a:cubicBezTo>
                      <a:lnTo>
                        <a:pt x="512" y="104"/>
                      </a:ln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8154" name="文本框 24"/>
              <p:cNvSpPr>
                <a:spLocks noChangeArrowheads="1"/>
              </p:cNvSpPr>
              <p:nvPr/>
            </p:nvSpPr>
            <p:spPr bwMode="auto">
              <a:xfrm>
                <a:off x="8930733" y="3996988"/>
                <a:ext cx="2249918" cy="80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b="1">
                    <a:solidFill>
                      <a:srgbClr val="FFFFFF"/>
                    </a:solidFill>
                    <a:latin typeface="微软雅黑" panose="020B0503020204020204" pitchFamily="34" charset="-122"/>
                    <a:ea typeface="微软雅黑" panose="020B0503020204020204" pitchFamily="34" charset="-122"/>
                    <a:sym typeface="Lato Light" charset="-122"/>
                  </a:rPr>
                  <a:t>目标疾病检查情况</a:t>
                </a:r>
                <a:endParaRPr lang="en-US" altLang="zh-CN" b="1">
                  <a:solidFill>
                    <a:srgbClr val="FFFFFF"/>
                  </a:solidFill>
                  <a:latin typeface="微软雅黑" panose="020B0503020204020204" pitchFamily="34" charset="-122"/>
                  <a:ea typeface="Lato Light" charset="-122"/>
                  <a:sym typeface="Lato Light" charset="-122"/>
                </a:endParaRPr>
              </a:p>
            </p:txBody>
          </p:sp>
        </p:grpSp>
      </p:grpSp>
      <p:pic>
        <p:nvPicPr>
          <p:cNvPr id="48137" name="Picture 54" descr="C:\Users\lenovo\Desktop\zppt2070\QQ图片20180328210012.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71775" y="2924175"/>
            <a:ext cx="2905125"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8" name="Picture 55" descr="C:\Users\lenovo\Desktop\zppt2070\QQ图片201803282100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068638"/>
            <a:ext cx="2808287"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9" name="Picture 56" descr="C:\Users\lenovo\Desktop\zppt2070\QQ图片201803282059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3068638"/>
            <a:ext cx="233997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0" name="Picture 58" descr="C:\Users\lenovo\Desktop\zppt2070\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5589588"/>
            <a:ext cx="20161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椭圆 57"/>
          <p:cNvSpPr/>
          <p:nvPr/>
        </p:nvSpPr>
        <p:spPr>
          <a:xfrm>
            <a:off x="6732588" y="4005263"/>
            <a:ext cx="142875"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59" name="椭圆 58"/>
          <p:cNvSpPr/>
          <p:nvPr/>
        </p:nvSpPr>
        <p:spPr>
          <a:xfrm>
            <a:off x="7164388" y="4005263"/>
            <a:ext cx="144462"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0" name="椭圆 59"/>
          <p:cNvSpPr/>
          <p:nvPr/>
        </p:nvSpPr>
        <p:spPr>
          <a:xfrm>
            <a:off x="7524750" y="4005263"/>
            <a:ext cx="142875"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1" name="椭圆 60"/>
          <p:cNvSpPr/>
          <p:nvPr/>
        </p:nvSpPr>
        <p:spPr>
          <a:xfrm>
            <a:off x="7885113" y="4005263"/>
            <a:ext cx="142875"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62" name="椭圆 61"/>
          <p:cNvSpPr/>
          <p:nvPr/>
        </p:nvSpPr>
        <p:spPr>
          <a:xfrm>
            <a:off x="8316913" y="4005263"/>
            <a:ext cx="142875" cy="1584325"/>
          </a:xfrm>
          <a:prstGeom prst="ellipse">
            <a:avLst/>
          </a:prstGeom>
          <a:noFill/>
          <a:ln w="9525">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p>
        </p:txBody>
      </p:sp>
      <p:sp>
        <p:nvSpPr>
          <p:cNvPr id="48146" name="TextBox 62"/>
          <p:cNvSpPr txBox="1">
            <a:spLocks noChangeArrowheads="1"/>
          </p:cNvSpPr>
          <p:nvPr/>
        </p:nvSpPr>
        <p:spPr bwMode="auto">
          <a:xfrm>
            <a:off x="6804025" y="4005263"/>
            <a:ext cx="360363" cy="71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
              <a:t>XXX</a:t>
            </a:r>
            <a:endParaRPr lang="zh-CN" altLang="en-US" sz="6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燕尾形箭头 36"/>
          <p:cNvSpPr/>
          <p:nvPr/>
        </p:nvSpPr>
        <p:spPr>
          <a:xfrm rot="10800000">
            <a:off x="6443663" y="3789363"/>
            <a:ext cx="1944687" cy="792162"/>
          </a:xfrm>
          <a:prstGeom prst="notchedRight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CN" altLang="en-US"/>
          </a:p>
        </p:txBody>
      </p:sp>
      <p:sp>
        <p:nvSpPr>
          <p:cNvPr id="35" name="燕尾形箭头 34"/>
          <p:cNvSpPr/>
          <p:nvPr/>
        </p:nvSpPr>
        <p:spPr>
          <a:xfrm>
            <a:off x="3419475" y="1125538"/>
            <a:ext cx="2089150" cy="647700"/>
          </a:xfrm>
          <a:prstGeom prst="notchedRightArrow">
            <a:avLst/>
          </a:prstGeom>
        </p:spPr>
        <p:style>
          <a:lnRef idx="2">
            <a:schemeClr val="accent3"/>
          </a:lnRef>
          <a:fillRef idx="1">
            <a:schemeClr val="lt1"/>
          </a:fillRef>
          <a:effectRef idx="0">
            <a:schemeClr val="accent3"/>
          </a:effectRef>
          <a:fontRef idx="minor">
            <a:schemeClr val="dk1"/>
          </a:fontRef>
        </p:style>
        <p:txBody>
          <a:bodyPr anchor="ctr"/>
          <a:lstStyle/>
          <a:p>
            <a:pPr algn="ctr">
              <a:defRPr/>
            </a:pPr>
            <a:endParaRPr lang="zh-CN" altLang="en-US"/>
          </a:p>
        </p:txBody>
      </p:sp>
      <p:pic>
        <p:nvPicPr>
          <p:cNvPr id="34" name="图片 3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6861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矩形 14"/>
          <p:cNvSpPr>
            <a:spLocks noChangeArrowheads="1"/>
          </p:cNvSpPr>
          <p:nvPr/>
        </p:nvSpPr>
        <p:spPr bwMode="auto">
          <a:xfrm>
            <a:off x="3563938" y="1268413"/>
            <a:ext cx="180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职业病专科建议</a:t>
            </a:r>
            <a:endParaRPr lang="zh-CN" altLang="en-US">
              <a:latin typeface="微软雅黑" panose="020B0503020204020204" pitchFamily="34" charset="-122"/>
              <a:ea typeface="微软雅黑" panose="020B0503020204020204" pitchFamily="34" charset="-122"/>
            </a:endParaRPr>
          </a:p>
        </p:txBody>
      </p:sp>
      <p:grpSp>
        <p:nvGrpSpPr>
          <p:cNvPr id="2" name="组合 4"/>
          <p:cNvGrpSpPr/>
          <p:nvPr/>
        </p:nvGrpSpPr>
        <p:grpSpPr bwMode="auto">
          <a:xfrm>
            <a:off x="6516688" y="4724400"/>
            <a:ext cx="2073275" cy="1589088"/>
            <a:chOff x="9544980" y="4893547"/>
            <a:chExt cx="2499273" cy="1914032"/>
          </a:xfrm>
        </p:grpSpPr>
        <p:sp>
          <p:nvSpPr>
            <p:cNvPr id="49179"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0"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1"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2"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3"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4"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5"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6"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7"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188"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49169" name="组合 75"/>
            <p:cNvGrpSpPr/>
            <p:nvPr/>
          </p:nvGrpSpPr>
          <p:grpSpPr bwMode="auto">
            <a:xfrm>
              <a:off x="8280400" y="1"/>
              <a:ext cx="1389063" cy="908154"/>
              <a:chOff x="8280400" y="0"/>
              <a:chExt cx="1389063" cy="1287463"/>
            </a:xfrm>
          </p:grpSpPr>
          <p:sp>
            <p:nvSpPr>
              <p:cNvPr id="49175"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6"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7"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8"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49170" name="组合 80"/>
            <p:cNvGrpSpPr/>
            <p:nvPr/>
          </p:nvGrpSpPr>
          <p:grpSpPr bwMode="auto">
            <a:xfrm>
              <a:off x="2506663" y="1"/>
              <a:ext cx="1389062" cy="908154"/>
              <a:chOff x="2506663" y="0"/>
              <a:chExt cx="1389062" cy="1287463"/>
            </a:xfrm>
          </p:grpSpPr>
          <p:sp>
            <p:nvSpPr>
              <p:cNvPr id="49171"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2"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3"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49174"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pic>
        <p:nvPicPr>
          <p:cNvPr id="49164" name="Picture 31" descr="C:\Users\lenovo\Desktop\zppt2070\QQ图片20180328210916.png"/>
          <p:cNvPicPr>
            <a:picLocks noChangeAspect="1" noChangeArrowheads="1"/>
          </p:cNvPicPr>
          <p:nvPr/>
        </p:nvPicPr>
        <p:blipFill>
          <a:blip r:embed="rId2">
            <a:extLst>
              <a:ext uri="{28A0092B-C50C-407E-A947-70E740481C1C}">
                <a14:useLocalDpi xmlns:a14="http://schemas.microsoft.com/office/drawing/2010/main" val="0"/>
              </a:ext>
            </a:extLst>
          </a:blip>
          <a:srcRect t="3851" r="5659" b="38460"/>
          <a:stretch>
            <a:fillRect/>
          </a:stretch>
        </p:blipFill>
        <p:spPr bwMode="auto">
          <a:xfrm>
            <a:off x="5626100" y="981075"/>
            <a:ext cx="3338513"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32" descr="C:\Users\lenovo\Desktop\zppt2070\QQ图片20180328210916.png"/>
          <p:cNvPicPr>
            <a:picLocks noChangeAspect="1" noChangeArrowheads="1"/>
          </p:cNvPicPr>
          <p:nvPr/>
        </p:nvPicPr>
        <p:blipFill>
          <a:blip r:embed="rId2">
            <a:extLst>
              <a:ext uri="{28A0092B-C50C-407E-A947-70E740481C1C}">
                <a14:useLocalDpi xmlns:a14="http://schemas.microsoft.com/office/drawing/2010/main" val="0"/>
              </a:ext>
            </a:extLst>
          </a:blip>
          <a:srcRect t="62282" r="4443"/>
          <a:stretch>
            <a:fillRect/>
          </a:stretch>
        </p:blipFill>
        <p:spPr bwMode="auto">
          <a:xfrm>
            <a:off x="2484438" y="3500438"/>
            <a:ext cx="395605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6" name="TextBox 35"/>
          <p:cNvSpPr txBox="1">
            <a:spLocks noChangeArrowheads="1"/>
          </p:cNvSpPr>
          <p:nvPr/>
        </p:nvSpPr>
        <p:spPr bwMode="auto">
          <a:xfrm>
            <a:off x="6659563" y="4005263"/>
            <a:ext cx="157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panose="020B0503020204020204" pitchFamily="34" charset="-122"/>
                <a:ea typeface="微软雅黑" panose="020B0503020204020204" pitchFamily="34" charset="-122"/>
              </a:rPr>
              <a:t>专科检查建议</a:t>
            </a:r>
            <a:endParaRPr lang="zh-CN" altLang="en-US">
              <a:latin typeface="微软雅黑" panose="020B0503020204020204" pitchFamily="34" charset="-122"/>
              <a:ea typeface="微软雅黑" panose="020B0503020204020204" pitchFamily="34" charset="-122"/>
            </a:endParaRPr>
          </a:p>
        </p:txBody>
      </p:sp>
      <p:sp>
        <p:nvSpPr>
          <p:cNvPr id="49167" name="TextBox 35"/>
          <p:cNvSpPr txBox="1">
            <a:spLocks noChangeArrowheads="1"/>
          </p:cNvSpPr>
          <p:nvPr/>
        </p:nvSpPr>
        <p:spPr bwMode="auto">
          <a:xfrm>
            <a:off x="6624638" y="2708275"/>
            <a:ext cx="755650"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
              <a:t>XXXXXXXXXXX</a:t>
            </a:r>
            <a:endParaRPr lang="zh-CN" altLang="en-US" sz="600"/>
          </a:p>
        </p:txBody>
      </p:sp>
      <p:sp>
        <p:nvSpPr>
          <p:cNvPr id="49168" name="TextBox 38"/>
          <p:cNvSpPr txBox="1">
            <a:spLocks noChangeArrowheads="1"/>
          </p:cNvSpPr>
          <p:nvPr/>
        </p:nvSpPr>
        <p:spPr bwMode="auto">
          <a:xfrm>
            <a:off x="3635375" y="4184650"/>
            <a:ext cx="757238" cy="107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600"/>
              <a:t>XXXXXXXXXXX</a:t>
            </a:r>
            <a:endParaRPr lang="zh-CN" altLang="en-US" sz="6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602413" y="5013325"/>
            <a:ext cx="2073275" cy="1589088"/>
            <a:chOff x="9544980" y="4893547"/>
            <a:chExt cx="2499273" cy="1914032"/>
          </a:xfrm>
        </p:grpSpPr>
        <p:sp>
          <p:nvSpPr>
            <p:cNvPr id="50208"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09"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0"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1"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2"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3"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4"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5"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6"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217"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50198" name="组合 75"/>
            <p:cNvGrpSpPr/>
            <p:nvPr/>
          </p:nvGrpSpPr>
          <p:grpSpPr bwMode="auto">
            <a:xfrm>
              <a:off x="8280400" y="1"/>
              <a:ext cx="1389063" cy="908154"/>
              <a:chOff x="8280400" y="0"/>
              <a:chExt cx="1389063" cy="1287463"/>
            </a:xfrm>
          </p:grpSpPr>
          <p:sp>
            <p:nvSpPr>
              <p:cNvPr id="50204"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5"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6"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7"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0199" name="组合 80"/>
            <p:cNvGrpSpPr/>
            <p:nvPr/>
          </p:nvGrpSpPr>
          <p:grpSpPr bwMode="auto">
            <a:xfrm>
              <a:off x="2506663" y="1"/>
              <a:ext cx="1389062" cy="908154"/>
              <a:chOff x="2506663" y="0"/>
              <a:chExt cx="1389062" cy="1287463"/>
            </a:xfrm>
          </p:grpSpPr>
          <p:sp>
            <p:nvSpPr>
              <p:cNvPr id="50200"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1"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2"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0203"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1"/>
          <p:cNvGrpSpPr/>
          <p:nvPr/>
        </p:nvGrpSpPr>
        <p:grpSpPr bwMode="auto">
          <a:xfrm>
            <a:off x="5119688" y="1030288"/>
            <a:ext cx="1987550" cy="1890712"/>
            <a:chOff x="2100632" y="1411288"/>
            <a:chExt cx="2298672" cy="2253020"/>
          </a:xfrm>
        </p:grpSpPr>
        <p:sp>
          <p:nvSpPr>
            <p:cNvPr id="50196" name="任意多边形 27"/>
            <p:cNvSpPr>
              <a:spLocks noChangeArrowheads="1"/>
            </p:cNvSpPr>
            <p:nvPr/>
          </p:nvSpPr>
          <p:spPr bwMode="auto">
            <a:xfrm>
              <a:off x="2100632" y="1411288"/>
              <a:ext cx="2298672" cy="2253020"/>
            </a:xfrm>
            <a:custGeom>
              <a:avLst/>
              <a:gdLst>
                <a:gd name="T0" fmla="*/ 28672 w 2969116"/>
                <a:gd name="T1" fmla="*/ 47521 h 2910073"/>
                <a:gd name="T2" fmla="*/ 28313 w 2969116"/>
                <a:gd name="T3" fmla="*/ 47885 h 2910073"/>
                <a:gd name="T4" fmla="*/ 27958 w 2969116"/>
                <a:gd name="T5" fmla="*/ 47301 h 2910073"/>
                <a:gd name="T6" fmla="*/ 63882 w 2969116"/>
                <a:gd name="T7" fmla="*/ 31954 h 2910073"/>
                <a:gd name="T8" fmla="*/ 48994 w 2969116"/>
                <a:gd name="T9" fmla="*/ 58976 h 2910073"/>
                <a:gd name="T10" fmla="*/ 48874 w 2969116"/>
                <a:gd name="T11" fmla="*/ 59045 h 2910073"/>
                <a:gd name="T12" fmla="*/ 52465 w 2969116"/>
                <a:gd name="T13" fmla="*/ 62636 h 2910073"/>
                <a:gd name="T14" fmla="*/ 32669 w 2969116"/>
                <a:gd name="T15" fmla="*/ 62636 h 2910073"/>
                <a:gd name="T16" fmla="*/ 32669 w 2969116"/>
                <a:gd name="T17" fmla="*/ 42833 h 2910073"/>
                <a:gd name="T18" fmla="*/ 36848 w 2969116"/>
                <a:gd name="T19" fmla="*/ 47013 h 2910073"/>
                <a:gd name="T20" fmla="*/ 38131 w 2969116"/>
                <a:gd name="T21" fmla="*/ 46614 h 2910073"/>
                <a:gd name="T22" fmla="*/ 47846 w 2969116"/>
                <a:gd name="T23" fmla="*/ 31954 h 2910073"/>
                <a:gd name="T24" fmla="*/ 31941 w 2969116"/>
                <a:gd name="T25" fmla="*/ 16042 h 2910073"/>
                <a:gd name="T26" fmla="*/ 16036 w 2969116"/>
                <a:gd name="T27" fmla="*/ 31954 h 2910073"/>
                <a:gd name="T28" fmla="*/ 16359 w 2969116"/>
                <a:gd name="T29" fmla="*/ 35160 h 2910073"/>
                <a:gd name="T30" fmla="*/ 16706 w 2969116"/>
                <a:gd name="T31" fmla="*/ 36280 h 2910073"/>
                <a:gd name="T32" fmla="*/ 15933 w 2969116"/>
                <a:gd name="T33" fmla="*/ 35810 h 2910073"/>
                <a:gd name="T34" fmla="*/ 708 w 2969116"/>
                <a:gd name="T35" fmla="*/ 31954 h 2910073"/>
                <a:gd name="T36" fmla="*/ 2 w 2969116"/>
                <a:gd name="T37" fmla="*/ 31988 h 2910073"/>
                <a:gd name="T38" fmla="*/ 0 w 2969116"/>
                <a:gd name="T39" fmla="*/ 31954 h 2910073"/>
                <a:gd name="T40" fmla="*/ 31941 w 2969116"/>
                <a:gd name="T41" fmla="*/ 0 h 2910073"/>
                <a:gd name="T42" fmla="*/ 63882 w 2969116"/>
                <a:gd name="T43" fmla="*/ 31954 h 29100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69116"/>
                <a:gd name="T67" fmla="*/ 0 h 2910073"/>
                <a:gd name="T68" fmla="*/ 2969116 w 2969116"/>
                <a:gd name="T69" fmla="*/ 2910073 h 29100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69116" h="2910073">
                  <a:moveTo>
                    <a:pt x="1332628" y="2207871"/>
                  </a:moveTo>
                  <a:lnTo>
                    <a:pt x="1315965" y="2224739"/>
                  </a:lnTo>
                  <a:lnTo>
                    <a:pt x="1299463" y="2197576"/>
                  </a:lnTo>
                  <a:lnTo>
                    <a:pt x="1332628" y="2207871"/>
                  </a:lnTo>
                  <a:close/>
                  <a:moveTo>
                    <a:pt x="2969116" y="1484558"/>
                  </a:moveTo>
                  <a:cubicBezTo>
                    <a:pt x="2969116" y="2013009"/>
                    <a:pt x="2693003" y="2476970"/>
                    <a:pt x="2277174" y="2740043"/>
                  </a:cubicBezTo>
                  <a:lnTo>
                    <a:pt x="2271609" y="2743220"/>
                  </a:lnTo>
                  <a:lnTo>
                    <a:pt x="2438462" y="2910073"/>
                  </a:lnTo>
                  <a:lnTo>
                    <a:pt x="1518424" y="2910073"/>
                  </a:lnTo>
                  <a:lnTo>
                    <a:pt x="1518424" y="1990035"/>
                  </a:lnTo>
                  <a:lnTo>
                    <a:pt x="1712626" y="2184237"/>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lnTo>
                    <a:pt x="0" y="1484558"/>
                  </a:lnTo>
                  <a:cubicBezTo>
                    <a:pt x="0" y="664659"/>
                    <a:pt x="664659" y="0"/>
                    <a:pt x="1484558" y="0"/>
                  </a:cubicBezTo>
                  <a:cubicBezTo>
                    <a:pt x="2304457" y="0"/>
                    <a:pt x="2969116" y="664659"/>
                    <a:pt x="2969116" y="1484558"/>
                  </a:cubicBezTo>
                  <a:close/>
                </a:path>
              </a:pathLst>
            </a:custGeom>
            <a:solidFill>
              <a:srgbClr val="BCEA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7" name="文本框 38"/>
            <p:cNvSpPr>
              <a:spLocks noChangeArrowheads="1"/>
            </p:cNvSpPr>
            <p:nvPr/>
          </p:nvSpPr>
          <p:spPr bwMode="auto">
            <a:xfrm>
              <a:off x="2576281" y="2114110"/>
              <a:ext cx="1584157" cy="69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1600" b="1">
                  <a:latin typeface="华文中宋" panose="02010600040101010101" pitchFamily="2" charset="-122"/>
                  <a:ea typeface="华文中宋" panose="02010600040101010101" pitchFamily="2" charset="-122"/>
                  <a:sym typeface="微软雅黑" panose="020B0503020204020204" pitchFamily="34" charset="-122"/>
                </a:rPr>
                <a:t>普通临床科建议：</a:t>
              </a:r>
              <a:endParaRPr lang="zh-CN" altLang="en-US" sz="1600" b="1">
                <a:latin typeface="华文中宋" panose="02010600040101010101" pitchFamily="2" charset="-122"/>
                <a:ea typeface="华文中宋" panose="02010600040101010101" pitchFamily="2" charset="-122"/>
                <a:sym typeface="微软雅黑" panose="020B0503020204020204" pitchFamily="34" charset="-122"/>
              </a:endParaRPr>
            </a:p>
          </p:txBody>
        </p:sp>
      </p:grpSp>
      <p:grpSp>
        <p:nvGrpSpPr>
          <p:cNvPr id="7" name="组合 3"/>
          <p:cNvGrpSpPr/>
          <p:nvPr/>
        </p:nvGrpSpPr>
        <p:grpSpPr bwMode="auto">
          <a:xfrm>
            <a:off x="5235575" y="3065463"/>
            <a:ext cx="1987550" cy="1901825"/>
            <a:chOff x="2113742" y="3771548"/>
            <a:chExt cx="2298672" cy="2262540"/>
          </a:xfrm>
        </p:grpSpPr>
        <p:sp>
          <p:nvSpPr>
            <p:cNvPr id="50194" name="任意多边形 29"/>
            <p:cNvSpPr>
              <a:spLocks noChangeArrowheads="1"/>
            </p:cNvSpPr>
            <p:nvPr/>
          </p:nvSpPr>
          <p:spPr bwMode="auto">
            <a:xfrm flipH="1" flipV="1">
              <a:off x="2113742" y="3771548"/>
              <a:ext cx="2298672" cy="2262540"/>
            </a:xfrm>
            <a:custGeom>
              <a:avLst/>
              <a:gdLst>
                <a:gd name="T0" fmla="*/ 27958 w 2969116"/>
                <a:gd name="T1" fmla="*/ 47301 h 2922369"/>
                <a:gd name="T2" fmla="*/ 28672 w 2969116"/>
                <a:gd name="T3" fmla="*/ 47521 h 2922369"/>
                <a:gd name="T4" fmla="*/ 28313 w 2969116"/>
                <a:gd name="T5" fmla="*/ 47885 h 2922369"/>
                <a:gd name="T6" fmla="*/ 0 w 2969116"/>
                <a:gd name="T7" fmla="*/ 31954 h 2922369"/>
                <a:gd name="T8" fmla="*/ 31941 w 2969116"/>
                <a:gd name="T9" fmla="*/ 0 h 2922369"/>
                <a:gd name="T10" fmla="*/ 63882 w 2969116"/>
                <a:gd name="T11" fmla="*/ 31954 h 2922369"/>
                <a:gd name="T12" fmla="*/ 52202 w 2969116"/>
                <a:gd name="T13" fmla="*/ 56656 h 2922369"/>
                <a:gd name="T14" fmla="*/ 49296 w 2969116"/>
                <a:gd name="T15" fmla="*/ 58758 h 2922369"/>
                <a:gd name="T16" fmla="*/ 53436 w 2969116"/>
                <a:gd name="T17" fmla="*/ 62901 h 2922369"/>
                <a:gd name="T18" fmla="*/ 33642 w 2969116"/>
                <a:gd name="T19" fmla="*/ 62901 h 2922369"/>
                <a:gd name="T20" fmla="*/ 33642 w 2969116"/>
                <a:gd name="T21" fmla="*/ 43098 h 2922369"/>
                <a:gd name="T22" fmla="*/ 37387 w 2969116"/>
                <a:gd name="T23" fmla="*/ 46845 h 2922369"/>
                <a:gd name="T24" fmla="*/ 38131 w 2969116"/>
                <a:gd name="T25" fmla="*/ 46615 h 2922369"/>
                <a:gd name="T26" fmla="*/ 47846 w 2969116"/>
                <a:gd name="T27" fmla="*/ 31954 h 2922369"/>
                <a:gd name="T28" fmla="*/ 31941 w 2969116"/>
                <a:gd name="T29" fmla="*/ 16042 h 2922369"/>
                <a:gd name="T30" fmla="*/ 16036 w 2969116"/>
                <a:gd name="T31" fmla="*/ 31954 h 2922369"/>
                <a:gd name="T32" fmla="*/ 16359 w 2969116"/>
                <a:gd name="T33" fmla="*/ 35160 h 2922369"/>
                <a:gd name="T34" fmla="*/ 16706 w 2969116"/>
                <a:gd name="T35" fmla="*/ 36280 h 2922369"/>
                <a:gd name="T36" fmla="*/ 15933 w 2969116"/>
                <a:gd name="T37" fmla="*/ 35810 h 2922369"/>
                <a:gd name="T38" fmla="*/ 708 w 2969116"/>
                <a:gd name="T39" fmla="*/ 31954 h 2922369"/>
                <a:gd name="T40" fmla="*/ 2 w 2969116"/>
                <a:gd name="T41" fmla="*/ 31988 h 2922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9116"/>
                <a:gd name="T64" fmla="*/ 0 h 2922369"/>
                <a:gd name="T65" fmla="*/ 2969116 w 2969116"/>
                <a:gd name="T66" fmla="*/ 2922369 h 2922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9116" h="2922369">
                  <a:moveTo>
                    <a:pt x="1299463" y="2197576"/>
                  </a:moveTo>
                  <a:lnTo>
                    <a:pt x="1332628" y="2207871"/>
                  </a:lnTo>
                  <a:lnTo>
                    <a:pt x="1315965" y="2224739"/>
                  </a:lnTo>
                  <a:lnTo>
                    <a:pt x="1299463" y="2197576"/>
                  </a:lnTo>
                  <a:close/>
                  <a:moveTo>
                    <a:pt x="0" y="1484558"/>
                  </a:moveTo>
                  <a:cubicBezTo>
                    <a:pt x="0" y="664659"/>
                    <a:pt x="664659" y="0"/>
                    <a:pt x="1484558" y="0"/>
                  </a:cubicBezTo>
                  <a:cubicBezTo>
                    <a:pt x="2304457" y="0"/>
                    <a:pt x="2969116" y="664659"/>
                    <a:pt x="2969116" y="1484558"/>
                  </a:cubicBezTo>
                  <a:cubicBezTo>
                    <a:pt x="2969116" y="1946953"/>
                    <a:pt x="2757717" y="2359972"/>
                    <a:pt x="2426295" y="2632241"/>
                  </a:cubicBezTo>
                  <a:lnTo>
                    <a:pt x="2291178" y="2729920"/>
                  </a:lnTo>
                  <a:lnTo>
                    <a:pt x="2483627" y="2922369"/>
                  </a:lnTo>
                  <a:lnTo>
                    <a:pt x="1563589" y="2922369"/>
                  </a:lnTo>
                  <a:lnTo>
                    <a:pt x="1563589" y="2002331"/>
                  </a:lnTo>
                  <a:lnTo>
                    <a:pt x="1737709" y="2176450"/>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lnTo>
                    <a:pt x="0" y="1484558"/>
                  </a:lnTo>
                  <a:close/>
                </a:path>
              </a:pathLst>
            </a:custGeom>
            <a:solidFill>
              <a:srgbClr val="BCEAF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5" name="文本框 40"/>
            <p:cNvSpPr>
              <a:spLocks noChangeArrowheads="1"/>
            </p:cNvSpPr>
            <p:nvPr/>
          </p:nvSpPr>
          <p:spPr bwMode="auto">
            <a:xfrm>
              <a:off x="2678553" y="4633217"/>
              <a:ext cx="1220513" cy="98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buFont typeface="Arial" panose="020B0604020202020204" pitchFamily="34" charset="0"/>
                <a:buNone/>
              </a:pPr>
              <a:r>
                <a:rPr lang="en-US" altLang="zh-CN" sz="1600" b="1">
                  <a:latin typeface="华文中宋" panose="02010600040101010101" pitchFamily="2" charset="-122"/>
                  <a:ea typeface="华文中宋" panose="02010600040101010101" pitchFamily="2" charset="-122"/>
                  <a:sym typeface="微软雅黑" panose="020B0503020204020204" pitchFamily="34" charset="-122"/>
                </a:rPr>
                <a:t>2</a:t>
              </a:r>
              <a:r>
                <a:rPr lang="zh-CN" altLang="en-US" sz="1600" b="1">
                  <a:latin typeface="华文中宋" panose="02010600040101010101" pitchFamily="2" charset="-122"/>
                  <a:ea typeface="华文中宋" panose="02010600040101010101" pitchFamily="2" charset="-122"/>
                  <a:sym typeface="微软雅黑" panose="020B0503020204020204" pitchFamily="34" charset="-122"/>
                </a:rPr>
                <a:t>、日常生活饮食建议</a:t>
              </a:r>
              <a:endParaRPr lang="zh-CN" altLang="en-US" sz="1600" b="1">
                <a:latin typeface="华文中宋" panose="02010600040101010101" pitchFamily="2" charset="-122"/>
                <a:ea typeface="华文中宋" panose="02010600040101010101" pitchFamily="2" charset="-122"/>
                <a:sym typeface="微软雅黑" panose="020B0503020204020204" pitchFamily="34" charset="-122"/>
              </a:endParaRPr>
            </a:p>
          </p:txBody>
        </p:sp>
      </p:grpSp>
      <p:grpSp>
        <p:nvGrpSpPr>
          <p:cNvPr id="8" name="组合 4"/>
          <p:cNvGrpSpPr/>
          <p:nvPr/>
        </p:nvGrpSpPr>
        <p:grpSpPr bwMode="auto">
          <a:xfrm>
            <a:off x="4192588" y="2073275"/>
            <a:ext cx="1874837" cy="1927225"/>
            <a:chOff x="1027341" y="2564464"/>
            <a:chExt cx="2167942" cy="2296998"/>
          </a:xfrm>
        </p:grpSpPr>
        <p:sp>
          <p:nvSpPr>
            <p:cNvPr id="50192" name="任意多边形 30"/>
            <p:cNvSpPr>
              <a:spLocks noChangeArrowheads="1"/>
            </p:cNvSpPr>
            <p:nvPr/>
          </p:nvSpPr>
          <p:spPr bwMode="auto">
            <a:xfrm rot="10800000" flipV="1">
              <a:off x="1027341" y="2564464"/>
              <a:ext cx="2167942" cy="2296998"/>
            </a:xfrm>
            <a:custGeom>
              <a:avLst/>
              <a:gdLst>
                <a:gd name="T0" fmla="*/ 12607 w 2800257"/>
                <a:gd name="T1" fmla="*/ 36462 h 2966877"/>
                <a:gd name="T2" fmla="*/ 13211 w 2800257"/>
                <a:gd name="T3" fmla="*/ 36784 h 2966877"/>
                <a:gd name="T4" fmla="*/ 12949 w 2800257"/>
                <a:gd name="T5" fmla="*/ 36083 h 2966877"/>
                <a:gd name="T6" fmla="*/ 0 w 2800257"/>
                <a:gd name="T7" fmla="*/ 11138 h 2966877"/>
                <a:gd name="T8" fmla="*/ 0 w 2800257"/>
                <a:gd name="T9" fmla="*/ 30941 h 2966877"/>
                <a:gd name="T10" fmla="*/ 19795 w 2800257"/>
                <a:gd name="T11" fmla="*/ 30941 h 2966877"/>
                <a:gd name="T12" fmla="*/ 13980 w 2800257"/>
                <a:gd name="T13" fmla="*/ 25122 h 2966877"/>
                <a:gd name="T14" fmla="*/ 14268 w 2800257"/>
                <a:gd name="T15" fmla="*/ 24472 h 2966877"/>
                <a:gd name="T16" fmla="*/ 27424 w 2800257"/>
                <a:gd name="T17" fmla="*/ 16067 h 2966877"/>
                <a:gd name="T18" fmla="*/ 44187 w 2800257"/>
                <a:gd name="T19" fmla="*/ 31071 h 2966877"/>
                <a:gd name="T20" fmla="*/ 29190 w 2800257"/>
                <a:gd name="T21" fmla="*/ 47841 h 2966877"/>
                <a:gd name="T22" fmla="*/ 25971 w 2800257"/>
                <a:gd name="T23" fmla="*/ 47696 h 2966877"/>
                <a:gd name="T24" fmla="*/ 24834 w 2800257"/>
                <a:gd name="T25" fmla="*/ 47412 h 2966877"/>
                <a:gd name="T26" fmla="*/ 25346 w 2800257"/>
                <a:gd name="T27" fmla="*/ 48158 h 2966877"/>
                <a:gd name="T28" fmla="*/ 30041 w 2800257"/>
                <a:gd name="T29" fmla="*/ 63151 h 2966877"/>
                <a:gd name="T30" fmla="*/ 30043 w 2800257"/>
                <a:gd name="T31" fmla="*/ 63859 h 2966877"/>
                <a:gd name="T32" fmla="*/ 30080 w 2800257"/>
                <a:gd name="T33" fmla="*/ 63859 h 2966877"/>
                <a:gd name="T34" fmla="*/ 60198 w 2800257"/>
                <a:gd name="T35" fmla="*/ 30180 h 2966877"/>
                <a:gd name="T36" fmla="*/ 26534 w 2800257"/>
                <a:gd name="T37" fmla="*/ 50 h 2966877"/>
                <a:gd name="T38" fmla="*/ 2527 w 2800257"/>
                <a:gd name="T39" fmla="*/ 13087 h 2966877"/>
                <a:gd name="T40" fmla="*/ 2300 w 2800257"/>
                <a:gd name="T41" fmla="*/ 13440 h 29668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0257"/>
                <a:gd name="T64" fmla="*/ 0 h 2966877"/>
                <a:gd name="T65" fmla="*/ 2800257 w 2800257"/>
                <a:gd name="T66" fmla="*/ 2966877 h 29668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0257" h="2966877">
                  <a:moveTo>
                    <a:pt x="585976" y="1694015"/>
                  </a:moveTo>
                  <a:lnTo>
                    <a:pt x="614014" y="1708984"/>
                  </a:lnTo>
                  <a:lnTo>
                    <a:pt x="601894" y="1676442"/>
                  </a:lnTo>
                  <a:lnTo>
                    <a:pt x="585976" y="1694015"/>
                  </a:lnTo>
                  <a:close/>
                  <a:moveTo>
                    <a:pt x="0" y="517489"/>
                  </a:moveTo>
                  <a:lnTo>
                    <a:pt x="0" y="1437527"/>
                  </a:lnTo>
                  <a:lnTo>
                    <a:pt x="920038" y="1437527"/>
                  </a:lnTo>
                  <a:lnTo>
                    <a:pt x="649713" y="1167202"/>
                  </a:lnTo>
                  <a:lnTo>
                    <a:pt x="663134" y="1136956"/>
                  </a:lnTo>
                  <a:cubicBezTo>
                    <a:pt x="780745" y="916705"/>
                    <a:pt x="1007110" y="761364"/>
                    <a:pt x="1274627" y="746492"/>
                  </a:cubicBezTo>
                  <a:cubicBezTo>
                    <a:pt x="1682272" y="723831"/>
                    <a:pt x="2031104" y="1035922"/>
                    <a:pt x="2053765" y="1443567"/>
                  </a:cubicBezTo>
                  <a:cubicBezTo>
                    <a:pt x="2076426" y="1851212"/>
                    <a:pt x="1764335" y="2200044"/>
                    <a:pt x="1356690" y="2222705"/>
                  </a:cubicBezTo>
                  <a:cubicBezTo>
                    <a:pt x="1305734" y="2225537"/>
                    <a:pt x="1255698" y="2223140"/>
                    <a:pt x="1207102" y="2215978"/>
                  </a:cubicBezTo>
                  <a:lnTo>
                    <a:pt x="1154256" y="2202740"/>
                  </a:lnTo>
                  <a:lnTo>
                    <a:pt x="1178053" y="2237416"/>
                  </a:lnTo>
                  <a:cubicBezTo>
                    <a:pt x="1303823" y="2441101"/>
                    <a:pt x="1382011" y="2678185"/>
                    <a:pt x="1396232" y="2934008"/>
                  </a:cubicBezTo>
                  <a:lnTo>
                    <a:pt x="1396399" y="2966877"/>
                  </a:lnTo>
                  <a:lnTo>
                    <a:pt x="1398059" y="2966868"/>
                  </a:lnTo>
                  <a:cubicBezTo>
                    <a:pt x="2216694" y="2921360"/>
                    <a:pt x="2843436" y="2220834"/>
                    <a:pt x="2797928" y="1402199"/>
                  </a:cubicBezTo>
                  <a:cubicBezTo>
                    <a:pt x="2752420" y="583564"/>
                    <a:pt x="2051894" y="-43179"/>
                    <a:pt x="1233259" y="2329"/>
                  </a:cubicBezTo>
                  <a:cubicBezTo>
                    <a:pt x="771577" y="27994"/>
                    <a:pt x="370928" y="261992"/>
                    <a:pt x="117475" y="608016"/>
                  </a:cubicBezTo>
                  <a:lnTo>
                    <a:pt x="106943" y="624432"/>
                  </a:lnTo>
                  <a:lnTo>
                    <a:pt x="0" y="517489"/>
                  </a:ln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3" name="文本框 41"/>
            <p:cNvSpPr>
              <a:spLocks noChangeArrowheads="1"/>
            </p:cNvSpPr>
            <p:nvPr/>
          </p:nvSpPr>
          <p:spPr bwMode="auto">
            <a:xfrm>
              <a:off x="1549196" y="3397913"/>
              <a:ext cx="1331953" cy="69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a:latin typeface="华文中宋" panose="02010600040101010101" pitchFamily="2" charset="-122"/>
                  <a:ea typeface="华文中宋" panose="02010600040101010101" pitchFamily="2" charset="-122"/>
                  <a:sym typeface="微软雅黑" panose="020B0503020204020204" pitchFamily="34" charset="-122"/>
                </a:rPr>
                <a:t>3</a:t>
              </a:r>
              <a:r>
                <a:rPr lang="zh-CN" altLang="en-US" sz="1600" b="1">
                  <a:latin typeface="华文中宋" panose="02010600040101010101" pitchFamily="2" charset="-122"/>
                  <a:ea typeface="华文中宋" panose="02010600040101010101" pitchFamily="2" charset="-122"/>
                  <a:sym typeface="微软雅黑" panose="020B0503020204020204" pitchFamily="34" charset="-122"/>
                </a:rPr>
                <a:t>、专科疾病建议</a:t>
              </a:r>
              <a:endParaRPr lang="zh-CN" altLang="en-US" sz="1600" b="1">
                <a:latin typeface="华文中宋" panose="02010600040101010101" pitchFamily="2" charset="-122"/>
                <a:ea typeface="华文中宋" panose="02010600040101010101" pitchFamily="2" charset="-122"/>
                <a:sym typeface="微软雅黑" panose="020B0503020204020204" pitchFamily="34" charset="-122"/>
              </a:endParaRPr>
            </a:p>
          </p:txBody>
        </p:sp>
      </p:grpSp>
      <p:grpSp>
        <p:nvGrpSpPr>
          <p:cNvPr id="9" name="组合 2"/>
          <p:cNvGrpSpPr/>
          <p:nvPr/>
        </p:nvGrpSpPr>
        <p:grpSpPr bwMode="auto">
          <a:xfrm>
            <a:off x="6242050" y="2073275"/>
            <a:ext cx="1878013" cy="1927225"/>
            <a:chOff x="3214465" y="2650584"/>
            <a:chExt cx="2170149" cy="2295690"/>
          </a:xfrm>
        </p:grpSpPr>
        <p:sp>
          <p:nvSpPr>
            <p:cNvPr id="50190" name="任意多边形 28"/>
            <p:cNvSpPr>
              <a:spLocks noChangeArrowheads="1"/>
            </p:cNvSpPr>
            <p:nvPr/>
          </p:nvSpPr>
          <p:spPr bwMode="auto">
            <a:xfrm rot="10800000" flipH="1">
              <a:off x="3214465" y="2650584"/>
              <a:ext cx="2170149" cy="2295690"/>
            </a:xfrm>
            <a:custGeom>
              <a:avLst/>
              <a:gdLst>
                <a:gd name="T0" fmla="*/ 13362 w 2803108"/>
                <a:gd name="T1" fmla="*/ 37059 h 2965187"/>
                <a:gd name="T2" fmla="*/ 13089 w 2803108"/>
                <a:gd name="T3" fmla="*/ 36363 h 2965187"/>
                <a:gd name="T4" fmla="*/ 12753 w 2803108"/>
                <a:gd name="T5" fmla="*/ 36748 h 2965187"/>
                <a:gd name="T6" fmla="*/ 60297 w 2803108"/>
                <a:gd name="T7" fmla="*/ 32870 h 2965187"/>
                <a:gd name="T8" fmla="*/ 60221 w 2803108"/>
                <a:gd name="T9" fmla="*/ 29600 h 2965187"/>
                <a:gd name="T10" fmla="*/ 26014 w 2803108"/>
                <a:gd name="T11" fmla="*/ 88 h 2965187"/>
                <a:gd name="T12" fmla="*/ 2249 w 2803108"/>
                <a:gd name="T13" fmla="*/ 13560 h 2965187"/>
                <a:gd name="T14" fmla="*/ 2064 w 2803108"/>
                <a:gd name="T15" fmla="*/ 13860 h 2965187"/>
                <a:gd name="T16" fmla="*/ 84 w 2803108"/>
                <a:gd name="T17" fmla="*/ 11878 h 2965187"/>
                <a:gd name="T18" fmla="*/ 84 w 2803108"/>
                <a:gd name="T19" fmla="*/ 17120 h 2965187"/>
                <a:gd name="T20" fmla="*/ 0 w 2803108"/>
                <a:gd name="T21" fmla="*/ 17293 h 2965187"/>
                <a:gd name="T22" fmla="*/ 84 w 2803108"/>
                <a:gd name="T23" fmla="*/ 17366 h 2965187"/>
                <a:gd name="T24" fmla="*/ 84 w 2803108"/>
                <a:gd name="T25" fmla="*/ 31681 h 2965187"/>
                <a:gd name="T26" fmla="*/ 19877 w 2803108"/>
                <a:gd name="T27" fmla="*/ 31681 h 2965187"/>
                <a:gd name="T28" fmla="*/ 13819 w 2803108"/>
                <a:gd name="T29" fmla="*/ 25620 h 2965187"/>
                <a:gd name="T30" fmla="*/ 14194 w 2803108"/>
                <a:gd name="T31" fmla="*/ 24729 h 2965187"/>
                <a:gd name="T32" fmla="*/ 27195 w 2803108"/>
                <a:gd name="T33" fmla="*/ 16087 h 2965187"/>
                <a:gd name="T34" fmla="*/ 44229 w 2803108"/>
                <a:gd name="T35" fmla="*/ 30783 h 2965187"/>
                <a:gd name="T36" fmla="*/ 29539 w 2803108"/>
                <a:gd name="T37" fmla="*/ 47823 h 2965187"/>
                <a:gd name="T38" fmla="*/ 26319 w 2803108"/>
                <a:gd name="T39" fmla="*/ 47737 h 2965187"/>
                <a:gd name="T40" fmla="*/ 25177 w 2803108"/>
                <a:gd name="T41" fmla="*/ 47473 h 2965187"/>
                <a:gd name="T42" fmla="*/ 25702 w 2803108"/>
                <a:gd name="T43" fmla="*/ 48210 h 2965187"/>
                <a:gd name="T44" fmla="*/ 30669 w 2803108"/>
                <a:gd name="T45" fmla="*/ 63115 h 2965187"/>
                <a:gd name="T46" fmla="*/ 30685 w 2803108"/>
                <a:gd name="T47" fmla="*/ 63822 h 2965187"/>
                <a:gd name="T48" fmla="*/ 30721 w 2803108"/>
                <a:gd name="T49" fmla="*/ 63822 h 2965187"/>
                <a:gd name="T50" fmla="*/ 60297 w 2803108"/>
                <a:gd name="T51" fmla="*/ 32870 h 2965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3108"/>
                <a:gd name="T79" fmla="*/ 0 h 2965187"/>
                <a:gd name="T80" fmla="*/ 2803108 w 2803108"/>
                <a:gd name="T81" fmla="*/ 2965187 h 2965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3108" h="2965187">
                  <a:moveTo>
                    <a:pt x="621042" y="1721756"/>
                  </a:moveTo>
                  <a:lnTo>
                    <a:pt x="608331" y="1689440"/>
                  </a:lnTo>
                  <a:lnTo>
                    <a:pt x="592737" y="1707301"/>
                  </a:lnTo>
                  <a:lnTo>
                    <a:pt x="621042" y="1721756"/>
                  </a:lnTo>
                  <a:close/>
                  <a:moveTo>
                    <a:pt x="2802546" y="1527174"/>
                  </a:moveTo>
                  <a:cubicBezTo>
                    <a:pt x="2803923" y="1477030"/>
                    <a:pt x="2802781" y="1426339"/>
                    <a:pt x="2799005" y="1375234"/>
                  </a:cubicBezTo>
                  <a:cubicBezTo>
                    <a:pt x="2738590" y="557564"/>
                    <a:pt x="2026762" y="-56312"/>
                    <a:pt x="1209092" y="4103"/>
                  </a:cubicBezTo>
                  <a:cubicBezTo>
                    <a:pt x="747954" y="38175"/>
                    <a:pt x="351635" y="279433"/>
                    <a:pt x="104528" y="630017"/>
                  </a:cubicBezTo>
                  <a:lnTo>
                    <a:pt x="95946" y="643946"/>
                  </a:lnTo>
                  <a:lnTo>
                    <a:pt x="3849" y="551849"/>
                  </a:lnTo>
                  <a:lnTo>
                    <a:pt x="3849" y="795393"/>
                  </a:lnTo>
                  <a:lnTo>
                    <a:pt x="0" y="803463"/>
                  </a:lnTo>
                  <a:lnTo>
                    <a:pt x="3849" y="806823"/>
                  </a:lnTo>
                  <a:lnTo>
                    <a:pt x="3849" y="1471887"/>
                  </a:lnTo>
                  <a:lnTo>
                    <a:pt x="923887" y="1471887"/>
                  </a:lnTo>
                  <a:lnTo>
                    <a:pt x="642279" y="1190279"/>
                  </a:lnTo>
                  <a:lnTo>
                    <a:pt x="659733" y="1148928"/>
                  </a:lnTo>
                  <a:cubicBezTo>
                    <a:pt x="773311" y="926572"/>
                    <a:pt x="996809" y="767132"/>
                    <a:pt x="1264011" y="747389"/>
                  </a:cubicBezTo>
                  <a:cubicBezTo>
                    <a:pt x="1671175" y="717305"/>
                    <a:pt x="2025635" y="1022989"/>
                    <a:pt x="2055719" y="1430153"/>
                  </a:cubicBezTo>
                  <a:cubicBezTo>
                    <a:pt x="2085803" y="1837317"/>
                    <a:pt x="1780119" y="2191778"/>
                    <a:pt x="1372955" y="2221862"/>
                  </a:cubicBezTo>
                  <a:cubicBezTo>
                    <a:pt x="1322059" y="2225622"/>
                    <a:pt x="1271987" y="2224137"/>
                    <a:pt x="1223269" y="2217861"/>
                  </a:cubicBezTo>
                  <a:lnTo>
                    <a:pt x="1170191" y="2205588"/>
                  </a:lnTo>
                  <a:lnTo>
                    <a:pt x="1194616" y="2239825"/>
                  </a:lnTo>
                  <a:cubicBezTo>
                    <a:pt x="1324075" y="2441185"/>
                    <a:pt x="1406569" y="2676804"/>
                    <a:pt x="1425449" y="2932326"/>
                  </a:cubicBezTo>
                  <a:lnTo>
                    <a:pt x="1426214" y="2965187"/>
                  </a:lnTo>
                  <a:lnTo>
                    <a:pt x="1427874" y="2965147"/>
                  </a:lnTo>
                  <a:cubicBezTo>
                    <a:pt x="2194439" y="2908509"/>
                    <a:pt x="2781890" y="2279338"/>
                    <a:pt x="2802546" y="1527174"/>
                  </a:cubicBezTo>
                  <a:close/>
                </a:path>
              </a:pathLst>
            </a:custGeom>
            <a:solidFill>
              <a:srgbClr val="23B9D6"/>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0191" name="文本框 39"/>
            <p:cNvSpPr>
              <a:spLocks noChangeArrowheads="1"/>
            </p:cNvSpPr>
            <p:nvPr/>
          </p:nvSpPr>
          <p:spPr bwMode="auto">
            <a:xfrm>
              <a:off x="3780609" y="3483558"/>
              <a:ext cx="1493642" cy="989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sz="1600" b="1">
                  <a:latin typeface="华文中宋" panose="02010600040101010101" pitchFamily="2" charset="-122"/>
                  <a:ea typeface="华文中宋" panose="02010600040101010101" pitchFamily="2" charset="-122"/>
                  <a:sym typeface="微软雅黑" panose="020B0503020204020204" pitchFamily="34" charset="-122"/>
                </a:rPr>
                <a:t>1</a:t>
              </a:r>
              <a:r>
                <a:rPr lang="zh-CN" altLang="en-US" sz="1600" b="1">
                  <a:latin typeface="华文中宋" panose="02010600040101010101" pitchFamily="2" charset="-122"/>
                  <a:ea typeface="华文中宋" panose="02010600040101010101" pitchFamily="2" charset="-122"/>
                  <a:sym typeface="微软雅黑" panose="020B0503020204020204" pitchFamily="34" charset="-122"/>
                </a:rPr>
                <a:t>、疾病进一步检查建议</a:t>
              </a:r>
              <a:endParaRPr lang="zh-CN" altLang="en-US" sz="1600" b="1">
                <a:latin typeface="华文中宋" panose="02010600040101010101" pitchFamily="2" charset="-122"/>
                <a:ea typeface="华文中宋" panose="02010600040101010101" pitchFamily="2" charset="-122"/>
                <a:sym typeface="微软雅黑" panose="020B0503020204020204" pitchFamily="34" charset="-122"/>
              </a:endParaRPr>
            </a:p>
          </p:txBody>
        </p:sp>
      </p:grpSp>
      <p:pic>
        <p:nvPicPr>
          <p:cNvPr id="50188" name="Picture 41" descr="C:\Users\lenovo\Desktop\zppt2070\QQ图片20180328211717.png"/>
          <p:cNvPicPr>
            <a:picLocks noChangeAspect="1" noChangeArrowheads="1"/>
          </p:cNvPicPr>
          <p:nvPr/>
        </p:nvPicPr>
        <p:blipFill>
          <a:blip r:embed="rId1">
            <a:extLst>
              <a:ext uri="{28A0092B-C50C-407E-A947-70E740481C1C}">
                <a14:useLocalDpi xmlns:a14="http://schemas.microsoft.com/office/drawing/2010/main" val="0"/>
              </a:ext>
            </a:extLst>
          </a:blip>
          <a:srcRect b="32533"/>
          <a:stretch>
            <a:fillRect/>
          </a:stretch>
        </p:blipFill>
        <p:spPr bwMode="auto">
          <a:xfrm>
            <a:off x="452438" y="836613"/>
            <a:ext cx="347186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42" descr="C:\Users\lenovo\Desktop\zppt2070\QQ图片20180328211756.png"/>
          <p:cNvPicPr>
            <a:picLocks noChangeAspect="1" noChangeArrowheads="1"/>
          </p:cNvPicPr>
          <p:nvPr/>
        </p:nvPicPr>
        <p:blipFill>
          <a:blip r:embed="rId2">
            <a:extLst>
              <a:ext uri="{28A0092B-C50C-407E-A947-70E740481C1C}">
                <a14:useLocalDpi xmlns:a14="http://schemas.microsoft.com/office/drawing/2010/main" val="0"/>
              </a:ext>
            </a:extLst>
          </a:blip>
          <a:srcRect b="41597"/>
          <a:stretch>
            <a:fillRect/>
          </a:stretch>
        </p:blipFill>
        <p:spPr bwMode="auto">
          <a:xfrm>
            <a:off x="611188" y="3357563"/>
            <a:ext cx="3168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3686175"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4"/>
          <p:cNvGrpSpPr/>
          <p:nvPr/>
        </p:nvGrpSpPr>
        <p:grpSpPr bwMode="auto">
          <a:xfrm>
            <a:off x="6516688" y="4724400"/>
            <a:ext cx="2073275" cy="1589088"/>
            <a:chOff x="9544980" y="4893547"/>
            <a:chExt cx="2499273" cy="1914032"/>
          </a:xfrm>
        </p:grpSpPr>
        <p:sp>
          <p:nvSpPr>
            <p:cNvPr id="51220"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1"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2"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3"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4"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5"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6"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7"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8"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29"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1"/>
          <p:cNvGrpSpPr/>
          <p:nvPr/>
        </p:nvGrpSpPr>
        <p:grpSpPr bwMode="auto">
          <a:xfrm>
            <a:off x="1547813" y="0"/>
            <a:ext cx="6527800" cy="827088"/>
            <a:chOff x="2506663" y="1"/>
            <a:chExt cx="7162800" cy="908154"/>
          </a:xfrm>
        </p:grpSpPr>
        <p:grpSp>
          <p:nvGrpSpPr>
            <p:cNvPr id="51210" name="组合 75"/>
            <p:cNvGrpSpPr/>
            <p:nvPr/>
          </p:nvGrpSpPr>
          <p:grpSpPr bwMode="auto">
            <a:xfrm>
              <a:off x="8280400" y="1"/>
              <a:ext cx="1389063" cy="908154"/>
              <a:chOff x="8280400" y="0"/>
              <a:chExt cx="1389063" cy="1287463"/>
            </a:xfrm>
          </p:grpSpPr>
          <p:sp>
            <p:nvSpPr>
              <p:cNvPr id="51216"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7"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8"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9"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1211" name="组合 80"/>
            <p:cNvGrpSpPr/>
            <p:nvPr/>
          </p:nvGrpSpPr>
          <p:grpSpPr bwMode="auto">
            <a:xfrm>
              <a:off x="2506663" y="1"/>
              <a:ext cx="1389062" cy="908154"/>
              <a:chOff x="2506663" y="0"/>
              <a:chExt cx="1389062" cy="1287463"/>
            </a:xfrm>
          </p:grpSpPr>
          <p:sp>
            <p:nvSpPr>
              <p:cNvPr id="51212"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3"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4"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215"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
        <p:nvSpPr>
          <p:cNvPr id="6" name="标题 5"/>
          <p:cNvSpPr>
            <a:spLocks noGrp="1"/>
          </p:cNvSpPr>
          <p:nvPr>
            <p:ph type="title"/>
            <p:custDataLst>
              <p:tags r:id="rId2"/>
            </p:custDataLst>
          </p:nvPr>
        </p:nvSpPr>
        <p:spPr>
          <a:xfrm>
            <a:off x="791459" y="1970806"/>
            <a:ext cx="3963299" cy="884705"/>
          </a:xfrm>
        </p:spPr>
        <p:txBody>
          <a:bodyPr>
            <a:noAutofit/>
          </a:bodyPr>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5781040" y="3968750"/>
            <a:ext cx="304800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solidFill>
                <a:schemeClr val="lt1"/>
              </a:solidFill>
            </a:endParaRPr>
          </a:p>
        </p:txBody>
      </p:sp>
      <p:pic>
        <p:nvPicPr>
          <p:cNvPr id="5" name="图片 4" descr="公众号二维码"/>
          <p:cNvPicPr>
            <a:picLocks noChangeAspect="1"/>
          </p:cNvPicPr>
          <p:nvPr>
            <p:custDataLst>
              <p:tags r:id="rId4"/>
            </p:custDataLst>
          </p:nvPr>
        </p:nvPicPr>
        <p:blipFill>
          <a:blip r:embed="rId5"/>
          <a:stretch>
            <a:fillRect/>
          </a:stretch>
        </p:blipFill>
        <p:spPr>
          <a:xfrm>
            <a:off x="6961346" y="4017161"/>
            <a:ext cx="891000" cy="891000"/>
          </a:xfrm>
          <a:prstGeom prst="rect">
            <a:avLst/>
          </a:prstGeom>
        </p:spPr>
      </p:pic>
      <p:sp>
        <p:nvSpPr>
          <p:cNvPr id="4" name="文本框 3"/>
          <p:cNvSpPr txBox="1"/>
          <p:nvPr>
            <p:custDataLst>
              <p:tags r:id="rId6"/>
            </p:custDataLst>
          </p:nvPr>
        </p:nvSpPr>
        <p:spPr>
          <a:xfrm>
            <a:off x="5847715" y="4231005"/>
            <a:ext cx="1097915" cy="652145"/>
          </a:xfrm>
          <a:prstGeom prst="rect">
            <a:avLst/>
          </a:prstGeom>
          <a:solidFill>
            <a:schemeClr val="lt2"/>
          </a:solidFill>
        </p:spPr>
        <p:txBody>
          <a:bodyPr wrap="square" rtlCol="0">
            <a:noAutofit/>
          </a:bodyPr>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8" name="文本框 7"/>
          <p:cNvSpPr txBox="1"/>
          <p:nvPr>
            <p:custDataLst>
              <p:tags r:id="rId9"/>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9" name="文本框 8"/>
          <p:cNvSpPr txBox="1"/>
          <p:nvPr>
            <p:custDataLst>
              <p:tags r:id="rId10"/>
            </p:custDataLst>
          </p:nvPr>
        </p:nvSpPr>
        <p:spPr>
          <a:xfrm>
            <a:off x="1593533" y="3104964"/>
            <a:ext cx="2359819" cy="786289"/>
          </a:xfrm>
          <a:prstGeom prst="rect">
            <a:avLst/>
          </a:prstGeom>
          <a:noFill/>
        </p:spPr>
        <p:txBody>
          <a:bodyPr wrap="square" rtlCol="0">
            <a:noAutofit/>
            <a:scene3d>
              <a:camera prst="orthographicFront"/>
              <a:lightRig rig="threePt" dir="t"/>
            </a:scene3d>
          </a:bodyPr>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1"/>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0" name="文本框 9"/>
          <p:cNvSpPr txBox="1"/>
          <p:nvPr>
            <p:custDataLst>
              <p:tags r:id="rId12"/>
            </p:custDataLst>
          </p:nvPr>
        </p:nvSpPr>
        <p:spPr>
          <a:xfrm>
            <a:off x="6961505" y="4907915"/>
            <a:ext cx="796925" cy="218440"/>
          </a:xfrm>
          <a:prstGeom prst="rect">
            <a:avLst/>
          </a:prstGeom>
          <a:noFill/>
        </p:spPr>
        <p:txBody>
          <a:bodyPr wrap="square" rtlCol="0">
            <a:spAutoFit/>
          </a:bodyPr>
          <a:p>
            <a:pPr algn="ctr"/>
            <a:r>
              <a:rPr lang="zh-CN" altLang="en-US" sz="825" dirty="0"/>
              <a:t>微信公众号</a:t>
            </a:r>
            <a:endParaRPr lang="zh-CN" altLang="en-US" sz="825" dirty="0"/>
          </a:p>
        </p:txBody>
      </p:sp>
      <p:sp>
        <p:nvSpPr>
          <p:cNvPr id="11" name="文本框 10"/>
          <p:cNvSpPr txBox="1"/>
          <p:nvPr>
            <p:custDataLst>
              <p:tags r:id="rId13"/>
            </p:custDataLst>
          </p:nvPr>
        </p:nvSpPr>
        <p:spPr>
          <a:xfrm>
            <a:off x="7942499" y="4907220"/>
            <a:ext cx="702078" cy="218440"/>
          </a:xfrm>
          <a:prstGeom prst="rect">
            <a:avLst/>
          </a:prstGeom>
          <a:noFill/>
        </p:spPr>
        <p:txBody>
          <a:bodyPr wrap="square" rtlCol="0">
            <a:spAutoFit/>
          </a:bodyPr>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内容占位符 1"/>
          <p:cNvSpPr>
            <a:spLocks noGrp="1"/>
          </p:cNvSpPr>
          <p:nvPr>
            <p:ph idx="1"/>
          </p:nvPr>
        </p:nvSpPr>
        <p:spPr>
          <a:xfrm>
            <a:off x="468313" y="1052513"/>
            <a:ext cx="8229600" cy="4525962"/>
          </a:xfrm>
        </p:spPr>
        <p:txBody>
          <a:bodyPr/>
          <a:lstStyle/>
          <a:p>
            <a:pPr marL="107950" indent="0" eaLnBrk="1" hangingPunct="1">
              <a:buFont typeface="Arial" panose="020B0604020202020204" pitchFamily="34" charset="0"/>
              <a:buNone/>
            </a:pPr>
            <a:r>
              <a:rPr kumimoji="0" lang="zh-CN" altLang="en-US" sz="2800">
                <a:latin typeface="华文中宋" panose="02010600040101010101" pitchFamily="2" charset="-122"/>
                <a:ea typeface="华文中宋" panose="02010600040101010101" pitchFamily="2" charset="-122"/>
              </a:rPr>
              <a:t>职业健康监护主要包括职业健康检查、离岗后健康检查、应急健康检查和职业健康监护档案管理等内容</a:t>
            </a:r>
            <a:r>
              <a:rPr kumimoji="0" lang="zh-CN" altLang="en-US" sz="3000">
                <a:latin typeface="华文中宋" panose="02010600040101010101" pitchFamily="2" charset="-122"/>
                <a:ea typeface="华文中宋" panose="02010600040101010101" pitchFamily="2" charset="-122"/>
              </a:rPr>
              <a:t>。</a:t>
            </a:r>
            <a:endParaRPr kumimoji="0" lang="en-US" altLang="zh-CN" sz="3000">
              <a:latin typeface="华文中宋" panose="02010600040101010101" pitchFamily="2" charset="-122"/>
              <a:ea typeface="华文中宋" panose="02010600040101010101" pitchFamily="2" charset="-122"/>
            </a:endParaRPr>
          </a:p>
          <a:p>
            <a:pPr marL="107950" indent="0" eaLnBrk="1" hangingPunct="1"/>
            <a:endParaRPr kumimoji="0" lang="en-US" altLang="zh-CN" sz="3000">
              <a:latin typeface="华文中宋" panose="02010600040101010101" pitchFamily="2" charset="-122"/>
              <a:ea typeface="华文中宋" panose="02010600040101010101" pitchFamily="2" charset="-122"/>
            </a:endParaRPr>
          </a:p>
          <a:p>
            <a:pPr marL="107950" indent="0" eaLnBrk="1" hangingPunct="1">
              <a:buFont typeface="Arial" panose="020B0604020202020204" pitchFamily="34" charset="0"/>
              <a:buNone/>
            </a:pPr>
            <a:r>
              <a:rPr kumimoji="0" lang="zh-CN" altLang="en-US" sz="3000">
                <a:latin typeface="华文中宋" panose="02010600040101010101" pitchFamily="2" charset="-122"/>
                <a:ea typeface="华文中宋" panose="02010600040101010101" pitchFamily="2" charset="-122"/>
              </a:rPr>
              <a:t>职业健康检查</a:t>
            </a:r>
            <a:endParaRPr kumimoji="0" lang="en-US" altLang="zh-CN" sz="3000">
              <a:latin typeface="华文中宋" panose="02010600040101010101" pitchFamily="2" charset="-122"/>
              <a:ea typeface="华文中宋" panose="02010600040101010101" pitchFamily="2" charset="-122"/>
            </a:endParaRPr>
          </a:p>
          <a:p>
            <a:pPr marL="107950" indent="0" eaLnBrk="1" hangingPunct="1"/>
            <a:r>
              <a:rPr kumimoji="0" lang="zh-CN" altLang="en-US" sz="3000" u="sng">
                <a:solidFill>
                  <a:srgbClr val="FF0000"/>
                </a:solidFill>
                <a:latin typeface="华文中宋" panose="02010600040101010101" pitchFamily="2" charset="-122"/>
                <a:ea typeface="华文中宋" panose="02010600040101010101" pitchFamily="2" charset="-122"/>
              </a:rPr>
              <a:t>上岗前</a:t>
            </a:r>
            <a:r>
              <a:rPr kumimoji="0" lang="zh-CN" altLang="en-US" sz="3000">
                <a:latin typeface="华文中宋" panose="02010600040101010101" pitchFamily="2" charset="-122"/>
                <a:ea typeface="华文中宋" panose="02010600040101010101" pitchFamily="2" charset="-122"/>
              </a:rPr>
              <a:t>职业健康检查</a:t>
            </a:r>
            <a:endParaRPr kumimoji="0" lang="en-US" altLang="zh-CN" sz="3000">
              <a:latin typeface="华文中宋" panose="02010600040101010101" pitchFamily="2" charset="-122"/>
              <a:ea typeface="华文中宋" panose="02010600040101010101" pitchFamily="2" charset="-122"/>
            </a:endParaRPr>
          </a:p>
          <a:p>
            <a:pPr marL="107950" indent="0" eaLnBrk="1" hangingPunct="1"/>
            <a:r>
              <a:rPr kumimoji="0" lang="zh-CN" altLang="en-US" sz="3000" u="sng">
                <a:solidFill>
                  <a:srgbClr val="FF0000"/>
                </a:solidFill>
                <a:latin typeface="华文中宋" panose="02010600040101010101" pitchFamily="2" charset="-122"/>
                <a:ea typeface="华文中宋" panose="02010600040101010101" pitchFamily="2" charset="-122"/>
              </a:rPr>
              <a:t>在岗期间</a:t>
            </a:r>
            <a:r>
              <a:rPr kumimoji="0" lang="zh-CN" altLang="en-US" sz="3000">
                <a:latin typeface="华文中宋" panose="02010600040101010101" pitchFamily="2" charset="-122"/>
                <a:ea typeface="华文中宋" panose="02010600040101010101" pitchFamily="2" charset="-122"/>
              </a:rPr>
              <a:t>职业健康检查</a:t>
            </a:r>
            <a:endParaRPr kumimoji="0" lang="en-US" altLang="zh-CN" sz="3000">
              <a:latin typeface="华文中宋" panose="02010600040101010101" pitchFamily="2" charset="-122"/>
              <a:ea typeface="华文中宋" panose="02010600040101010101" pitchFamily="2" charset="-122"/>
            </a:endParaRPr>
          </a:p>
          <a:p>
            <a:pPr marL="107950" indent="0" eaLnBrk="1" hangingPunct="1"/>
            <a:r>
              <a:rPr kumimoji="0" lang="zh-CN" altLang="en-US" sz="3000" u="sng">
                <a:solidFill>
                  <a:srgbClr val="FF0000"/>
                </a:solidFill>
                <a:latin typeface="华文中宋" panose="02010600040101010101" pitchFamily="2" charset="-122"/>
                <a:ea typeface="华文中宋" panose="02010600040101010101" pitchFamily="2" charset="-122"/>
              </a:rPr>
              <a:t>离岗时</a:t>
            </a:r>
            <a:r>
              <a:rPr kumimoji="0" lang="zh-CN" altLang="en-US" sz="3000">
                <a:latin typeface="华文中宋" panose="02010600040101010101" pitchFamily="2" charset="-122"/>
                <a:ea typeface="华文中宋" panose="02010600040101010101" pitchFamily="2" charset="-122"/>
              </a:rPr>
              <a:t>职业健康检查</a:t>
            </a:r>
            <a:endParaRPr kumimoji="0" lang="en-US" altLang="zh-CN" sz="3000">
              <a:latin typeface="华文中宋" panose="02010600040101010101" pitchFamily="2" charset="-122"/>
              <a:ea typeface="华文中宋" panose="02010600040101010101" pitchFamily="2" charset="-122"/>
            </a:endParaRPr>
          </a:p>
        </p:txBody>
      </p:sp>
      <p:pic>
        <p:nvPicPr>
          <p:cNvPr id="5123" name="Picture 4" descr="C:\Users\lenovo\Desktop\timg (5).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08625" y="2205038"/>
            <a:ext cx="3351213"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p:nvGrpSpPr>
        <p:grpSpPr bwMode="auto">
          <a:xfrm>
            <a:off x="1547813" y="0"/>
            <a:ext cx="6527800" cy="827088"/>
            <a:chOff x="2506663" y="1"/>
            <a:chExt cx="7162800" cy="908154"/>
          </a:xfrm>
        </p:grpSpPr>
        <p:grpSp>
          <p:nvGrpSpPr>
            <p:cNvPr id="5136" name="组合 75"/>
            <p:cNvGrpSpPr/>
            <p:nvPr/>
          </p:nvGrpSpPr>
          <p:grpSpPr bwMode="auto">
            <a:xfrm>
              <a:off x="8280400" y="1"/>
              <a:ext cx="1389063" cy="908154"/>
              <a:chOff x="8280400" y="0"/>
              <a:chExt cx="1389063" cy="1287463"/>
            </a:xfrm>
          </p:grpSpPr>
          <p:sp>
            <p:nvSpPr>
              <p:cNvPr id="5142"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43"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44"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45"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5137" name="组合 80"/>
            <p:cNvGrpSpPr/>
            <p:nvPr/>
          </p:nvGrpSpPr>
          <p:grpSpPr bwMode="auto">
            <a:xfrm>
              <a:off x="2506663" y="1"/>
              <a:ext cx="1389062" cy="908154"/>
              <a:chOff x="2506663" y="0"/>
              <a:chExt cx="1389062" cy="1287463"/>
            </a:xfrm>
          </p:grpSpPr>
          <p:sp>
            <p:nvSpPr>
              <p:cNvPr id="5138"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39"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40"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5141"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5" name="组合 4"/>
          <p:cNvGrpSpPr/>
          <p:nvPr/>
        </p:nvGrpSpPr>
        <p:grpSpPr bwMode="auto">
          <a:xfrm>
            <a:off x="6516688" y="4724400"/>
            <a:ext cx="2073275" cy="1589088"/>
            <a:chOff x="9544980" y="4893547"/>
            <a:chExt cx="2499273" cy="1914032"/>
          </a:xfrm>
        </p:grpSpPr>
        <p:sp>
          <p:nvSpPr>
            <p:cNvPr id="5126"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7"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8"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29"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0"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1"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2"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3"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4"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5"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Users\lenovo\Desktop\u=1551028201,3475058169&amp;fm=27&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79838" y="4476750"/>
            <a:ext cx="1905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内容占位符 2"/>
          <p:cNvSpPr>
            <a:spLocks noGrp="1"/>
          </p:cNvSpPr>
          <p:nvPr>
            <p:ph idx="1"/>
          </p:nvPr>
        </p:nvSpPr>
        <p:spPr>
          <a:xfrm>
            <a:off x="539750" y="1773238"/>
            <a:ext cx="8229600" cy="4754562"/>
          </a:xfrm>
        </p:spPr>
        <p:txBody>
          <a:bodyPr/>
          <a:lstStyle/>
          <a:p>
            <a:pPr eaLnBrk="1" hangingPunct="1"/>
            <a:r>
              <a:rPr kumimoji="0" lang="en-US" altLang="zh-CN" sz="2800">
                <a:latin typeface="华文中宋" panose="02010600040101010101" pitchFamily="2" charset="-122"/>
                <a:ea typeface="华文中宋" panose="02010600040101010101" pitchFamily="2" charset="-122"/>
              </a:rPr>
              <a:t>1</a:t>
            </a:r>
            <a:r>
              <a:rPr kumimoji="0" lang="zh-CN" altLang="en-US" sz="2800">
                <a:latin typeface="华文中宋" panose="02010600040101010101" pitchFamily="2" charset="-122"/>
                <a:ea typeface="华文中宋" panose="02010600040101010101" pitchFamily="2" charset="-122"/>
              </a:rPr>
              <a:t>、早期发现职业病、职业健康损害和职业禁忌证。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2</a:t>
            </a:r>
            <a:r>
              <a:rPr kumimoji="0" lang="zh-CN" altLang="en-US" sz="2800">
                <a:latin typeface="华文中宋" panose="02010600040101010101" pitchFamily="2" charset="-122"/>
                <a:ea typeface="华文中宋" panose="02010600040101010101" pitchFamily="2" charset="-122"/>
              </a:rPr>
              <a:t>、跟踪观察职业病及职业健康损害的发生、发展规律及分布情况。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3</a:t>
            </a:r>
            <a:r>
              <a:rPr kumimoji="0" lang="zh-CN" altLang="en-US" sz="2800">
                <a:latin typeface="华文中宋" panose="02010600040101010101" pitchFamily="2" charset="-122"/>
                <a:ea typeface="华文中宋" panose="02010600040101010101" pitchFamily="2" charset="-122"/>
              </a:rPr>
              <a:t>、评价职业健康损害与作业环境中职业病危害因素的关系及危害程度。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4</a:t>
            </a:r>
            <a:r>
              <a:rPr kumimoji="0" lang="zh-CN" altLang="en-US" sz="2800">
                <a:latin typeface="华文中宋" panose="02010600040101010101" pitchFamily="2" charset="-122"/>
                <a:ea typeface="华文中宋" panose="02010600040101010101" pitchFamily="2" charset="-122"/>
              </a:rPr>
              <a:t>、识别新的职业病危害因素和高危人群。</a:t>
            </a:r>
            <a:endParaRPr kumimoji="0" lang="zh-CN" altLang="en-US" sz="2800">
              <a:latin typeface="华文中宋" panose="02010600040101010101" pitchFamily="2" charset="-122"/>
              <a:ea typeface="华文中宋" panose="02010600040101010101" pitchFamily="2" charset="-122"/>
            </a:endParaRPr>
          </a:p>
        </p:txBody>
      </p:sp>
      <p:graphicFrame>
        <p:nvGraphicFramePr>
          <p:cNvPr id="5" name="图示 4"/>
          <p:cNvGraphicFramePr/>
          <p:nvPr/>
        </p:nvGraphicFramePr>
        <p:xfrm>
          <a:off x="2843808" y="1052736"/>
          <a:ext cx="3816424" cy="692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组合 5"/>
          <p:cNvGrpSpPr/>
          <p:nvPr/>
        </p:nvGrpSpPr>
        <p:grpSpPr bwMode="auto">
          <a:xfrm>
            <a:off x="1547813" y="0"/>
            <a:ext cx="6527800" cy="827088"/>
            <a:chOff x="2506663" y="1"/>
            <a:chExt cx="7162800" cy="908154"/>
          </a:xfrm>
        </p:grpSpPr>
        <p:grpSp>
          <p:nvGrpSpPr>
            <p:cNvPr id="6161" name="组合 75"/>
            <p:cNvGrpSpPr/>
            <p:nvPr/>
          </p:nvGrpSpPr>
          <p:grpSpPr bwMode="auto">
            <a:xfrm>
              <a:off x="8280400" y="1"/>
              <a:ext cx="1389063" cy="908154"/>
              <a:chOff x="8280400" y="0"/>
              <a:chExt cx="1389063" cy="1287463"/>
            </a:xfrm>
          </p:grpSpPr>
          <p:sp>
            <p:nvSpPr>
              <p:cNvPr id="6167"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68"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69"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70"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6162" name="组合 80"/>
            <p:cNvGrpSpPr/>
            <p:nvPr/>
          </p:nvGrpSpPr>
          <p:grpSpPr bwMode="auto">
            <a:xfrm>
              <a:off x="2506663" y="1"/>
              <a:ext cx="1389062" cy="908154"/>
              <a:chOff x="2506663" y="0"/>
              <a:chExt cx="1389062" cy="1287463"/>
            </a:xfrm>
          </p:grpSpPr>
          <p:sp>
            <p:nvSpPr>
              <p:cNvPr id="6163"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64"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65"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6166"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grpSp>
        <p:nvGrpSpPr>
          <p:cNvPr id="6" name="组合 16"/>
          <p:cNvGrpSpPr/>
          <p:nvPr/>
        </p:nvGrpSpPr>
        <p:grpSpPr bwMode="auto">
          <a:xfrm>
            <a:off x="6516688" y="4724400"/>
            <a:ext cx="2073275" cy="1589088"/>
            <a:chOff x="9544980" y="4893547"/>
            <a:chExt cx="2499273" cy="1914032"/>
          </a:xfrm>
        </p:grpSpPr>
        <p:sp>
          <p:nvSpPr>
            <p:cNvPr id="6151"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2"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3"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4"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5"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6"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7"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8"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59"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60"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C:\Users\lenovo\Desktop\u=3254761288,1200698797&amp;fm=27&amp;gp=0.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733800" y="44958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6"/>
          <p:cNvGrpSpPr/>
          <p:nvPr/>
        </p:nvGrpSpPr>
        <p:grpSpPr bwMode="auto">
          <a:xfrm>
            <a:off x="6516688" y="4724400"/>
            <a:ext cx="2073275" cy="1589088"/>
            <a:chOff x="9544980" y="4893547"/>
            <a:chExt cx="2499273" cy="1914032"/>
          </a:xfrm>
        </p:grpSpPr>
        <p:sp>
          <p:nvSpPr>
            <p:cNvPr id="7184"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5"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6"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7"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8"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9"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0"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1"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2"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3"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172" name="内容占位符 2"/>
          <p:cNvSpPr>
            <a:spLocks noGrp="1"/>
          </p:cNvSpPr>
          <p:nvPr>
            <p:ph idx="1"/>
          </p:nvPr>
        </p:nvSpPr>
        <p:spPr>
          <a:xfrm>
            <a:off x="457200" y="1524000"/>
            <a:ext cx="8229600" cy="4602163"/>
          </a:xfrm>
        </p:spPr>
        <p:txBody>
          <a:bodyPr/>
          <a:lstStyle/>
          <a:p>
            <a:pPr eaLnBrk="1" hangingPunct="1"/>
            <a:r>
              <a:rPr kumimoji="0" lang="en-US" altLang="zh-CN" sz="2800">
                <a:latin typeface="华文中宋" panose="02010600040101010101" pitchFamily="2" charset="-122"/>
                <a:ea typeface="华文中宋" panose="02010600040101010101" pitchFamily="2" charset="-122"/>
              </a:rPr>
              <a:t>5</a:t>
            </a:r>
            <a:r>
              <a:rPr kumimoji="0" lang="zh-CN" altLang="en-US" sz="2800">
                <a:latin typeface="华文中宋" panose="02010600040101010101" pitchFamily="2" charset="-122"/>
                <a:ea typeface="华文中宋" panose="02010600040101010101" pitchFamily="2" charset="-122"/>
              </a:rPr>
              <a:t>、进行目标干预，包括改善作业环境条件，改革生产工艺，采用有效的防护设施和个人防护用品，对职业病患者及疑似职业病和有职业禁忌人员的处理与安置等。</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6</a:t>
            </a:r>
            <a:r>
              <a:rPr kumimoji="0" lang="zh-CN" altLang="en-US" sz="2800">
                <a:latin typeface="华文中宋" panose="02010600040101010101" pitchFamily="2" charset="-122"/>
                <a:ea typeface="华文中宋" panose="02010600040101010101" pitchFamily="2" charset="-122"/>
              </a:rPr>
              <a:t>、评价预防和干预措施的效果。</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7</a:t>
            </a:r>
            <a:r>
              <a:rPr kumimoji="0" lang="zh-CN" altLang="en-US" sz="2800">
                <a:latin typeface="华文中宋" panose="02010600040101010101" pitchFamily="2" charset="-122"/>
                <a:ea typeface="华文中宋" panose="02010600040101010101" pitchFamily="2" charset="-122"/>
              </a:rPr>
              <a:t>、为制定或修订卫生政策和职业病防治对策服务。</a:t>
            </a:r>
            <a:endParaRPr kumimoji="0" lang="zh-CN" altLang="en-US" sz="2800">
              <a:latin typeface="华文中宋" panose="02010600040101010101" pitchFamily="2" charset="-122"/>
              <a:ea typeface="华文中宋" panose="02010600040101010101" pitchFamily="2" charset="-122"/>
            </a:endParaRPr>
          </a:p>
          <a:p>
            <a:pPr eaLnBrk="1" hangingPunct="1"/>
            <a:endParaRPr kumimoji="0" lang="zh-CN" altLang="en-US"/>
          </a:p>
        </p:txBody>
      </p:sp>
      <p:grpSp>
        <p:nvGrpSpPr>
          <p:cNvPr id="3" name="组合 5"/>
          <p:cNvGrpSpPr/>
          <p:nvPr/>
        </p:nvGrpSpPr>
        <p:grpSpPr bwMode="auto">
          <a:xfrm>
            <a:off x="1547813" y="0"/>
            <a:ext cx="6527800" cy="827088"/>
            <a:chOff x="2506663" y="1"/>
            <a:chExt cx="7162800" cy="908154"/>
          </a:xfrm>
        </p:grpSpPr>
        <p:grpSp>
          <p:nvGrpSpPr>
            <p:cNvPr id="7174" name="组合 75"/>
            <p:cNvGrpSpPr/>
            <p:nvPr/>
          </p:nvGrpSpPr>
          <p:grpSpPr bwMode="auto">
            <a:xfrm>
              <a:off x="8280400" y="1"/>
              <a:ext cx="1389063" cy="908154"/>
              <a:chOff x="8280400" y="0"/>
              <a:chExt cx="1389063" cy="1287463"/>
            </a:xfrm>
          </p:grpSpPr>
          <p:sp>
            <p:nvSpPr>
              <p:cNvPr id="7180"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81"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82"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83"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7175" name="组合 80"/>
            <p:cNvGrpSpPr/>
            <p:nvPr/>
          </p:nvGrpSpPr>
          <p:grpSpPr bwMode="auto">
            <a:xfrm>
              <a:off x="2506663" y="1"/>
              <a:ext cx="1389062" cy="908154"/>
              <a:chOff x="2506663" y="0"/>
              <a:chExt cx="1389062" cy="1287463"/>
            </a:xfrm>
          </p:grpSpPr>
          <p:sp>
            <p:nvSpPr>
              <p:cNvPr id="7176"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77"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78"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179"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
          <p:cNvGrpSpPr/>
          <p:nvPr/>
        </p:nvGrpSpPr>
        <p:grpSpPr bwMode="auto">
          <a:xfrm>
            <a:off x="6516688" y="4724400"/>
            <a:ext cx="2073275" cy="1589088"/>
            <a:chOff x="9544980" y="4893547"/>
            <a:chExt cx="2499273" cy="1914032"/>
          </a:xfrm>
        </p:grpSpPr>
        <p:sp>
          <p:nvSpPr>
            <p:cNvPr id="8207"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9"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0"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1"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2"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3"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4"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5"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58" name="内容占位符 2"/>
          <p:cNvSpPr>
            <a:spLocks noGrp="1"/>
          </p:cNvSpPr>
          <p:nvPr>
            <p:ph idx="1"/>
          </p:nvPr>
        </p:nvSpPr>
        <p:spPr>
          <a:xfrm>
            <a:off x="468313" y="1196975"/>
            <a:ext cx="8229600" cy="4602163"/>
          </a:xfrm>
        </p:spPr>
        <p:txBody>
          <a:bodyPr/>
          <a:lstStyle/>
          <a:p>
            <a:pPr>
              <a:buFont typeface="Arial" panose="020B0604020202020204" pitchFamily="34" charset="0"/>
              <a:buNone/>
              <a:defRPr/>
            </a:pPr>
            <a:r>
              <a:rPr kumimoji="0" lang="zh-CN" altLang="en-US" sz="2800" b="1">
                <a:effectLst>
                  <a:outerShdw blurRad="38100" dist="38100" dir="2700000" algn="tl">
                    <a:srgbClr val="C0C0C0"/>
                  </a:outerShdw>
                </a:effectLst>
                <a:latin typeface="华文中宋" panose="02010600040101010101" pitchFamily="2" charset="-122"/>
                <a:ea typeface="华文中宋" panose="02010600040101010101" pitchFamily="2" charset="-122"/>
              </a:rPr>
              <a:t>职业健康监护的目标疾病</a:t>
            </a:r>
            <a:endParaRPr kumimoji="0" lang="zh-CN" altLang="zh-CN" sz="2800" b="1">
              <a:effectLst>
                <a:outerShdw blurRad="38100" dist="38100" dir="2700000" algn="tl">
                  <a:srgbClr val="C0C0C0"/>
                </a:outerShdw>
              </a:effectLst>
              <a:latin typeface="华文中宋" panose="02010600040101010101" pitchFamily="2" charset="-122"/>
              <a:ea typeface="华文中宋" panose="02010600040101010101" pitchFamily="2" charset="-122"/>
            </a:endParaRPr>
          </a:p>
          <a:p>
            <a:pPr>
              <a:defRPr/>
            </a:pPr>
            <a:r>
              <a:rPr kumimoji="0" lang="zh-CN" altLang="en-US" sz="2800">
                <a:latin typeface="华文中宋" panose="02010600040101010101" pitchFamily="2" charset="-122"/>
                <a:ea typeface="华文中宋" panose="02010600040101010101" pitchFamily="2" charset="-122"/>
              </a:rPr>
              <a:t>根据劳动者所接触（或拟从事接触）的职业病危害因素的种类和所从事的工作性质，规定监护的目标疾病。</a:t>
            </a:r>
            <a:endParaRPr kumimoji="0" lang="en-US" altLang="zh-CN" sz="2800">
              <a:latin typeface="华文中宋" panose="02010600040101010101" pitchFamily="2" charset="-122"/>
              <a:ea typeface="华文中宋" panose="02010600040101010101" pitchFamily="2" charset="-122"/>
            </a:endParaRPr>
          </a:p>
          <a:p>
            <a:pPr>
              <a:defRPr/>
            </a:pPr>
            <a:r>
              <a:rPr kumimoji="0" lang="zh-CN" altLang="en-US" sz="2800">
                <a:latin typeface="华文中宋" panose="02010600040101010101" pitchFamily="2" charset="-122"/>
                <a:ea typeface="华文中宋" panose="02010600040101010101" pitchFamily="2" charset="-122"/>
              </a:rPr>
              <a:t>职业病</a:t>
            </a:r>
            <a:endParaRPr kumimoji="0" lang="en-US" altLang="zh-CN" sz="2800">
              <a:latin typeface="华文中宋" panose="02010600040101010101" pitchFamily="2" charset="-122"/>
              <a:ea typeface="华文中宋" panose="02010600040101010101" pitchFamily="2" charset="-122"/>
            </a:endParaRPr>
          </a:p>
          <a:p>
            <a:pPr>
              <a:defRPr/>
            </a:pPr>
            <a:r>
              <a:rPr kumimoji="0" lang="zh-CN" altLang="en-US" sz="2800">
                <a:latin typeface="华文中宋" panose="02010600040101010101" pitchFamily="2" charset="-122"/>
                <a:ea typeface="华文中宋" panose="02010600040101010101" pitchFamily="2" charset="-122"/>
              </a:rPr>
              <a:t>职业禁忌证（对患有致劳动能力永久丧失的疾病不列为职业禁忌证）</a:t>
            </a:r>
            <a:endParaRPr kumimoji="0" lang="en-US" altLang="zh-CN" sz="2800">
              <a:latin typeface="华文中宋" panose="02010600040101010101" pitchFamily="2" charset="-122"/>
              <a:ea typeface="华文中宋" panose="02010600040101010101" pitchFamily="2" charset="-122"/>
            </a:endParaRPr>
          </a:p>
        </p:txBody>
      </p:sp>
      <p:grpSp>
        <p:nvGrpSpPr>
          <p:cNvPr id="3" name="组合 5"/>
          <p:cNvGrpSpPr/>
          <p:nvPr/>
        </p:nvGrpSpPr>
        <p:grpSpPr bwMode="auto">
          <a:xfrm>
            <a:off x="1547813" y="0"/>
            <a:ext cx="6527800" cy="827088"/>
            <a:chOff x="2506663" y="1"/>
            <a:chExt cx="7162800" cy="908154"/>
          </a:xfrm>
        </p:grpSpPr>
        <p:grpSp>
          <p:nvGrpSpPr>
            <p:cNvPr id="8197" name="组合 75"/>
            <p:cNvGrpSpPr/>
            <p:nvPr/>
          </p:nvGrpSpPr>
          <p:grpSpPr bwMode="auto">
            <a:xfrm>
              <a:off x="8280400" y="1"/>
              <a:ext cx="1389063" cy="908154"/>
              <a:chOff x="8280400" y="0"/>
              <a:chExt cx="1389063" cy="1287463"/>
            </a:xfrm>
          </p:grpSpPr>
          <p:sp>
            <p:nvSpPr>
              <p:cNvPr id="8203"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4"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5"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6"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8198" name="组合 80"/>
            <p:cNvGrpSpPr/>
            <p:nvPr/>
          </p:nvGrpSpPr>
          <p:grpSpPr bwMode="auto">
            <a:xfrm>
              <a:off x="2506663" y="1"/>
              <a:ext cx="1389062" cy="908154"/>
              <a:chOff x="2506663" y="0"/>
              <a:chExt cx="1389062" cy="1287463"/>
            </a:xfrm>
          </p:grpSpPr>
          <p:sp>
            <p:nvSpPr>
              <p:cNvPr id="8199"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0"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1"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8202"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6516688" y="4724400"/>
            <a:ext cx="2073275" cy="1589088"/>
            <a:chOff x="9544980" y="4893547"/>
            <a:chExt cx="2499273" cy="1914032"/>
          </a:xfrm>
        </p:grpSpPr>
        <p:sp>
          <p:nvSpPr>
            <p:cNvPr id="9232" name="Freeform 6"/>
            <p:cNvSpPr/>
            <p:nvPr/>
          </p:nvSpPr>
          <p:spPr bwMode="auto">
            <a:xfrm>
              <a:off x="9860543" y="5629332"/>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3" name="Freeform 6"/>
            <p:cNvSpPr/>
            <p:nvPr/>
          </p:nvSpPr>
          <p:spPr bwMode="auto">
            <a:xfrm>
              <a:off x="10383840" y="5031674"/>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4" name="Freeform 6"/>
            <p:cNvSpPr/>
            <p:nvPr/>
          </p:nvSpPr>
          <p:spPr bwMode="auto">
            <a:xfrm>
              <a:off x="10574267" y="5893159"/>
              <a:ext cx="915435" cy="91442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5" name="Freeform 6"/>
            <p:cNvSpPr/>
            <p:nvPr/>
          </p:nvSpPr>
          <p:spPr bwMode="auto">
            <a:xfrm>
              <a:off x="9703890" y="5136404"/>
              <a:ext cx="599756" cy="59909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6" name="Freeform 6"/>
            <p:cNvSpPr/>
            <p:nvPr/>
          </p:nvSpPr>
          <p:spPr bwMode="auto">
            <a:xfrm>
              <a:off x="11243452" y="5574744"/>
              <a:ext cx="554407" cy="553792"/>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7" name="Freeform 6"/>
            <p:cNvSpPr/>
            <p:nvPr/>
          </p:nvSpPr>
          <p:spPr bwMode="auto">
            <a:xfrm>
              <a:off x="9544980" y="6274036"/>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8" name="Freeform 6"/>
            <p:cNvSpPr/>
            <p:nvPr/>
          </p:nvSpPr>
          <p:spPr bwMode="auto">
            <a:xfrm>
              <a:off x="11362874" y="5033994"/>
              <a:ext cx="315563" cy="315213"/>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39" name="Freeform 6"/>
            <p:cNvSpPr/>
            <p:nvPr/>
          </p:nvSpPr>
          <p:spPr bwMode="auto">
            <a:xfrm>
              <a:off x="11174140" y="4893547"/>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0" name="Freeform 6"/>
            <p:cNvSpPr/>
            <p:nvPr/>
          </p:nvSpPr>
          <p:spPr bwMode="auto">
            <a:xfrm>
              <a:off x="10098097" y="5237324"/>
              <a:ext cx="1346042" cy="1344549"/>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41" name="Freeform 6"/>
            <p:cNvSpPr/>
            <p:nvPr/>
          </p:nvSpPr>
          <p:spPr bwMode="auto">
            <a:xfrm>
              <a:off x="11840697" y="5473078"/>
              <a:ext cx="203556" cy="203330"/>
            </a:xfrm>
            <a:custGeom>
              <a:avLst/>
              <a:gdLst>
                <a:gd name="T0" fmla="*/ 2147483647 w 902"/>
                <a:gd name="T1" fmla="*/ 0 h 901"/>
                <a:gd name="T2" fmla="*/ 2147483647 w 902"/>
                <a:gd name="T3" fmla="*/ 0 h 901"/>
                <a:gd name="T4" fmla="*/ 2147483647 w 902"/>
                <a:gd name="T5" fmla="*/ 2147483647 h 901"/>
                <a:gd name="T6" fmla="*/ 0 w 902"/>
                <a:gd name="T7" fmla="*/ 2147483647 h 901"/>
                <a:gd name="T8" fmla="*/ 0 w 902"/>
                <a:gd name="T9" fmla="*/ 2147483647 h 901"/>
                <a:gd name="T10" fmla="*/ 2147483647 w 902"/>
                <a:gd name="T11" fmla="*/ 2147483647 h 901"/>
                <a:gd name="T12" fmla="*/ 2147483647 w 902"/>
                <a:gd name="T13" fmla="*/ 2147483647 h 901"/>
                <a:gd name="T14" fmla="*/ 2147483647 w 902"/>
                <a:gd name="T15" fmla="*/ 2147483647 h 901"/>
                <a:gd name="T16" fmla="*/ 2147483647 w 902"/>
                <a:gd name="T17" fmla="*/ 2147483647 h 901"/>
                <a:gd name="T18" fmla="*/ 2147483647 w 902"/>
                <a:gd name="T19" fmla="*/ 2147483647 h 901"/>
                <a:gd name="T20" fmla="*/ 2147483647 w 902"/>
                <a:gd name="T21" fmla="*/ 2147483647 h 901"/>
                <a:gd name="T22" fmla="*/ 2147483647 w 902"/>
                <a:gd name="T23" fmla="*/ 2147483647 h 901"/>
                <a:gd name="T24" fmla="*/ 2147483647 w 902"/>
                <a:gd name="T25" fmla="*/ 0 h 901"/>
                <a:gd name="T26" fmla="*/ 2147483647 w 902"/>
                <a:gd name="T27" fmla="*/ 0 h 9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2"/>
                <a:gd name="T43" fmla="*/ 0 h 901"/>
                <a:gd name="T44" fmla="*/ 902 w 902"/>
                <a:gd name="T45" fmla="*/ 901 h 9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2" h="901">
                  <a:moveTo>
                    <a:pt x="618" y="0"/>
                  </a:moveTo>
                  <a:lnTo>
                    <a:pt x="283" y="0"/>
                  </a:lnTo>
                  <a:lnTo>
                    <a:pt x="283" y="284"/>
                  </a:lnTo>
                  <a:lnTo>
                    <a:pt x="0" y="284"/>
                  </a:lnTo>
                  <a:lnTo>
                    <a:pt x="0" y="617"/>
                  </a:lnTo>
                  <a:lnTo>
                    <a:pt x="283" y="617"/>
                  </a:lnTo>
                  <a:lnTo>
                    <a:pt x="283" y="901"/>
                  </a:lnTo>
                  <a:lnTo>
                    <a:pt x="618" y="901"/>
                  </a:lnTo>
                  <a:lnTo>
                    <a:pt x="618" y="617"/>
                  </a:lnTo>
                  <a:lnTo>
                    <a:pt x="902" y="617"/>
                  </a:lnTo>
                  <a:lnTo>
                    <a:pt x="902" y="284"/>
                  </a:lnTo>
                  <a:lnTo>
                    <a:pt x="618" y="284"/>
                  </a:lnTo>
                  <a:lnTo>
                    <a:pt x="618" y="0"/>
                  </a:lnTo>
                  <a:close/>
                </a:path>
              </a:pathLst>
            </a:custGeom>
            <a:solidFill>
              <a:srgbClr val="23B9D6">
                <a:alpha val="25098"/>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9219" name="内容占位符 2"/>
          <p:cNvSpPr>
            <a:spLocks noGrp="1"/>
          </p:cNvSpPr>
          <p:nvPr>
            <p:ph idx="1"/>
          </p:nvPr>
        </p:nvSpPr>
        <p:spPr>
          <a:xfrm>
            <a:off x="468313" y="1874838"/>
            <a:ext cx="8458200" cy="4983162"/>
          </a:xfrm>
        </p:spPr>
        <p:txBody>
          <a:bodyPr/>
          <a:lstStyle/>
          <a:p>
            <a:pPr eaLnBrk="1" hangingPunct="1"/>
            <a:r>
              <a:rPr kumimoji="0" lang="en-US" altLang="zh-CN" sz="2800">
                <a:latin typeface="华文中宋" panose="02010600040101010101" pitchFamily="2" charset="-122"/>
                <a:ea typeface="华文中宋" panose="02010600040101010101" pitchFamily="2" charset="-122"/>
              </a:rPr>
              <a:t>1</a:t>
            </a:r>
            <a:r>
              <a:rPr kumimoji="0" lang="zh-CN" altLang="en-US" sz="2800">
                <a:latin typeface="华文中宋" panose="02010600040101010101" pitchFamily="2" charset="-122"/>
                <a:ea typeface="华文中宋" panose="02010600040101010101" pitchFamily="2" charset="-122"/>
              </a:rPr>
              <a:t>、接触需要开展强制性健康监护的职业病危害因素的人群，都应接受职业健康监护。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2</a:t>
            </a:r>
            <a:r>
              <a:rPr kumimoji="0" lang="zh-CN" altLang="en-US" sz="2800">
                <a:latin typeface="华文中宋" panose="02010600040101010101" pitchFamily="2" charset="-122"/>
                <a:ea typeface="华文中宋" panose="02010600040101010101" pitchFamily="2" charset="-122"/>
              </a:rPr>
              <a:t>、在岗期间定期健康检查为推荐性的职业病危害因素，原则上可根据用人单位的安排接受健康监护。 </a:t>
            </a:r>
            <a:endParaRPr kumimoji="0" lang="en-US" altLang="zh-CN" sz="2800">
              <a:latin typeface="华文中宋" panose="02010600040101010101" pitchFamily="2" charset="-122"/>
              <a:ea typeface="华文中宋" panose="02010600040101010101" pitchFamily="2" charset="-122"/>
            </a:endParaRPr>
          </a:p>
          <a:p>
            <a:pPr eaLnBrk="1" hangingPunct="1"/>
            <a:r>
              <a:rPr kumimoji="0" lang="en-US" altLang="zh-CN" sz="2800">
                <a:latin typeface="华文中宋" panose="02010600040101010101" pitchFamily="2" charset="-122"/>
                <a:ea typeface="华文中宋" panose="02010600040101010101" pitchFamily="2" charset="-122"/>
              </a:rPr>
              <a:t>3</a:t>
            </a:r>
            <a:r>
              <a:rPr kumimoji="0" lang="zh-CN" altLang="en-US" sz="2800">
                <a:latin typeface="华文中宋" panose="02010600040101010101" pitchFamily="2" charset="-122"/>
                <a:ea typeface="华文中宋" panose="02010600040101010101" pitchFamily="2" charset="-122"/>
              </a:rPr>
              <a:t>、虽不是直接从事接触需要开展职业健康监护的职业病危害因素的作业，但在工作环境中受到与直接接触人员同样的或几乎同样的接触，应视同职业性接触，需和直接接触人员一样接受健康监护。 </a:t>
            </a:r>
            <a:endParaRPr kumimoji="0" lang="en-US" altLang="zh-CN" sz="2800">
              <a:latin typeface="华文中宋" panose="02010600040101010101" pitchFamily="2" charset="-122"/>
              <a:ea typeface="华文中宋" panose="02010600040101010101" pitchFamily="2" charset="-122"/>
            </a:endParaRPr>
          </a:p>
          <a:p>
            <a:pPr eaLnBrk="1" hangingPunct="1"/>
            <a:endParaRPr kumimoji="0" lang="zh-CN" altLang="en-US"/>
          </a:p>
        </p:txBody>
      </p:sp>
      <p:graphicFrame>
        <p:nvGraphicFramePr>
          <p:cNvPr id="4" name="图示 3"/>
          <p:cNvGraphicFramePr/>
          <p:nvPr/>
        </p:nvGraphicFramePr>
        <p:xfrm>
          <a:off x="2555776" y="1124744"/>
          <a:ext cx="4608512" cy="7200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3" name="组合 1"/>
          <p:cNvGrpSpPr/>
          <p:nvPr/>
        </p:nvGrpSpPr>
        <p:grpSpPr bwMode="auto">
          <a:xfrm>
            <a:off x="1547813" y="0"/>
            <a:ext cx="6527800" cy="827088"/>
            <a:chOff x="2506663" y="1"/>
            <a:chExt cx="7162800" cy="908154"/>
          </a:xfrm>
        </p:grpSpPr>
        <p:grpSp>
          <p:nvGrpSpPr>
            <p:cNvPr id="9222" name="组合 75"/>
            <p:cNvGrpSpPr/>
            <p:nvPr/>
          </p:nvGrpSpPr>
          <p:grpSpPr bwMode="auto">
            <a:xfrm>
              <a:off x="8280400" y="1"/>
              <a:ext cx="1389063" cy="908154"/>
              <a:chOff x="8280400" y="0"/>
              <a:chExt cx="1389063" cy="1287463"/>
            </a:xfrm>
          </p:grpSpPr>
          <p:sp>
            <p:nvSpPr>
              <p:cNvPr id="9228" name="矩形 122"/>
              <p:cNvSpPr>
                <a:spLocks noChangeArrowheads="1"/>
              </p:cNvSpPr>
              <p:nvPr/>
            </p:nvSpPr>
            <p:spPr bwMode="auto">
              <a:xfrm>
                <a:off x="8280400" y="0"/>
                <a:ext cx="187711"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29" name="矩形 123"/>
              <p:cNvSpPr>
                <a:spLocks noChangeArrowheads="1"/>
              </p:cNvSpPr>
              <p:nvPr/>
            </p:nvSpPr>
            <p:spPr bwMode="auto">
              <a:xfrm>
                <a:off x="8510007"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30" name="矩形 124"/>
              <p:cNvSpPr>
                <a:spLocks noChangeArrowheads="1"/>
              </p:cNvSpPr>
              <p:nvPr/>
            </p:nvSpPr>
            <p:spPr bwMode="auto">
              <a:xfrm>
                <a:off x="8849520"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31" name="矩形 125"/>
              <p:cNvSpPr>
                <a:spLocks noChangeArrowheads="1"/>
              </p:cNvSpPr>
              <p:nvPr/>
            </p:nvSpPr>
            <p:spPr bwMode="auto">
              <a:xfrm>
                <a:off x="9241266"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nvGrpSpPr>
            <p:cNvPr id="9223" name="组合 80"/>
            <p:cNvGrpSpPr/>
            <p:nvPr/>
          </p:nvGrpSpPr>
          <p:grpSpPr bwMode="auto">
            <a:xfrm>
              <a:off x="2506663" y="1"/>
              <a:ext cx="1389062" cy="908154"/>
              <a:chOff x="2506663" y="0"/>
              <a:chExt cx="1389062" cy="1287463"/>
            </a:xfrm>
          </p:grpSpPr>
          <p:sp>
            <p:nvSpPr>
              <p:cNvPr id="9224" name="矩形 127"/>
              <p:cNvSpPr>
                <a:spLocks noChangeArrowheads="1"/>
              </p:cNvSpPr>
              <p:nvPr/>
            </p:nvSpPr>
            <p:spPr bwMode="auto">
              <a:xfrm flipH="1">
                <a:off x="3708015" y="0"/>
                <a:ext cx="187710" cy="1287463"/>
              </a:xfrm>
              <a:prstGeom prst="rect">
                <a:avLst/>
              </a:prstGeom>
              <a:solidFill>
                <a:srgbClr val="23B9D6">
                  <a:alpha val="2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25" name="矩形 128"/>
              <p:cNvSpPr>
                <a:spLocks noChangeArrowheads="1"/>
              </p:cNvSpPr>
              <p:nvPr/>
            </p:nvSpPr>
            <p:spPr bwMode="auto">
              <a:xfrm flipH="1">
                <a:off x="3368502" y="0"/>
                <a:ext cx="297616" cy="1287463"/>
              </a:xfrm>
              <a:prstGeom prst="rect">
                <a:avLst/>
              </a:prstGeom>
              <a:solidFill>
                <a:srgbClr val="23B9D6">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26" name="矩形 129"/>
              <p:cNvSpPr>
                <a:spLocks noChangeArrowheads="1"/>
              </p:cNvSpPr>
              <p:nvPr/>
            </p:nvSpPr>
            <p:spPr bwMode="auto">
              <a:xfrm flipH="1">
                <a:off x="2976757" y="0"/>
                <a:ext cx="349849" cy="1287463"/>
              </a:xfrm>
              <a:prstGeom prst="rect">
                <a:avLst/>
              </a:prstGeom>
              <a:solidFill>
                <a:srgbClr val="23B9D6">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227" name="矩形 130"/>
              <p:cNvSpPr>
                <a:spLocks noChangeArrowheads="1"/>
              </p:cNvSpPr>
              <p:nvPr/>
            </p:nvSpPr>
            <p:spPr bwMode="auto">
              <a:xfrm flipH="1">
                <a:off x="2506663" y="0"/>
                <a:ext cx="428197" cy="1287463"/>
              </a:xfrm>
              <a:prstGeom prst="rect">
                <a:avLst/>
              </a:prstGeom>
              <a:solidFill>
                <a:srgbClr val="23B9D6"/>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gr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SPECIAL_SOURCE" val="bdnull"/>
</p:tagLst>
</file>

<file path=ppt/tags/tag19.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4895</Words>
  <Application>WPS 演示</Application>
  <PresentationFormat>全屏显示(4:3)</PresentationFormat>
  <Paragraphs>318</Paragraphs>
  <Slides>49</Slides>
  <Notes>48</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49</vt:i4>
      </vt:variant>
    </vt:vector>
  </HeadingPairs>
  <TitlesOfParts>
    <vt:vector size="70" baseType="lpstr">
      <vt:lpstr>Arial</vt:lpstr>
      <vt:lpstr>宋体</vt:lpstr>
      <vt:lpstr>Wingdings</vt:lpstr>
      <vt:lpstr>Calibri</vt:lpstr>
      <vt:lpstr>微软雅黑</vt:lpstr>
      <vt:lpstr>华文中宋</vt:lpstr>
      <vt:lpstr>华文新魏</vt:lpstr>
      <vt:lpstr>仿宋_GB2312</vt:lpstr>
      <vt:lpstr>Arial Unicode MS</vt:lpstr>
      <vt:lpstr>Gill Sans</vt:lpstr>
      <vt:lpstr>Bebas Neue</vt:lpstr>
      <vt:lpstr>Wingdings 3</vt:lpstr>
      <vt:lpstr>Symbol</vt:lpstr>
      <vt:lpstr>Lato Light</vt:lpstr>
      <vt:lpstr>Times New Roman</vt:lpstr>
      <vt:lpstr>仿宋</vt:lpstr>
      <vt:lpstr>ksdb</vt:lpstr>
      <vt:lpstr>楷体</vt:lpstr>
      <vt:lpstr>汉仪旗黑-85S</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little fairy</cp:lastModifiedBy>
  <cp:revision>2</cp:revision>
  <dcterms:created xsi:type="dcterms:W3CDTF">2013-10-30T09:04:00Z</dcterms:created>
  <dcterms:modified xsi:type="dcterms:W3CDTF">2023-11-07T07:15:59Z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6CBBD43581D04C76931868B07294A80F_13</vt:lpwstr>
  </property>
  <property fmtid="{D5CDD505-2E9C-101B-9397-08002B2CF9AE}" pid="3" name="KSOProductBuildVer">
    <vt:lpwstr>2052-12.1.0.15933</vt:lpwstr>
  </property>
</Properties>
</file>