
<file path=[Content_Types].xml><?xml version="1.0" encoding="utf-8"?>
<Types xmlns="http://schemas.openxmlformats.org/package/2006/content-types">
  <Default Extension="jpeg" ContentType="image/jpeg"/>
  <Default Extension="JPG" ContentType="image/.jpg"/>
  <Default Extension="emf" ContentType="image/x-emf"/>
  <Default Extension="wmf" ContentType="image/x-w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5" r:id="rId5"/>
    <p:sldMasterId id="2147483697" r:id="rId6"/>
  </p:sldMasterIdLst>
  <p:notesMasterIdLst>
    <p:notesMasterId r:id="rId78"/>
  </p:notesMasterIdLst>
  <p:sldIdLst>
    <p:sldId id="319" r:id="rId7"/>
    <p:sldId id="1407" r:id="rId8"/>
    <p:sldId id="1101" r:id="rId9"/>
    <p:sldId id="1114" r:id="rId10"/>
    <p:sldId id="1113" r:id="rId11"/>
    <p:sldId id="1119" r:id="rId12"/>
    <p:sldId id="1120" r:id="rId13"/>
    <p:sldId id="1115" r:id="rId14"/>
    <p:sldId id="1121" r:id="rId15"/>
    <p:sldId id="1116" r:id="rId16"/>
    <p:sldId id="1117" r:id="rId17"/>
    <p:sldId id="1118" r:id="rId18"/>
    <p:sldId id="650" r:id="rId19"/>
    <p:sldId id="1122" r:id="rId20"/>
    <p:sldId id="1123" r:id="rId21"/>
    <p:sldId id="1125" r:id="rId22"/>
    <p:sldId id="1126" r:id="rId23"/>
    <p:sldId id="1127" r:id="rId24"/>
    <p:sldId id="1129" r:id="rId25"/>
    <p:sldId id="1130" r:id="rId26"/>
    <p:sldId id="1131" r:id="rId27"/>
    <p:sldId id="1132" r:id="rId28"/>
    <p:sldId id="1134" r:id="rId29"/>
    <p:sldId id="1135" r:id="rId30"/>
    <p:sldId id="1136" r:id="rId31"/>
    <p:sldId id="1137" r:id="rId32"/>
    <p:sldId id="1138" r:id="rId33"/>
    <p:sldId id="1139" r:id="rId34"/>
    <p:sldId id="1140" r:id="rId35"/>
    <p:sldId id="1141" r:id="rId36"/>
    <p:sldId id="1142" r:id="rId37"/>
    <p:sldId id="1152" r:id="rId38"/>
    <p:sldId id="1153" r:id="rId39"/>
    <p:sldId id="1154" r:id="rId40"/>
    <p:sldId id="1156" r:id="rId41"/>
    <p:sldId id="1161" r:id="rId42"/>
    <p:sldId id="1155" r:id="rId43"/>
    <p:sldId id="1157" r:id="rId44"/>
    <p:sldId id="1162" r:id="rId45"/>
    <p:sldId id="1158" r:id="rId46"/>
    <p:sldId id="1159" r:id="rId47"/>
    <p:sldId id="1339" r:id="rId48"/>
    <p:sldId id="1160" r:id="rId49"/>
    <p:sldId id="1340" r:id="rId50"/>
    <p:sldId id="1341" r:id="rId51"/>
    <p:sldId id="1343" r:id="rId52"/>
    <p:sldId id="1344" r:id="rId53"/>
    <p:sldId id="1345" r:id="rId54"/>
    <p:sldId id="1346" r:id="rId55"/>
    <p:sldId id="1143" r:id="rId56"/>
    <p:sldId id="1347" r:id="rId57"/>
    <p:sldId id="1349" r:id="rId58"/>
    <p:sldId id="1350" r:id="rId59"/>
    <p:sldId id="1351" r:id="rId60"/>
    <p:sldId id="1353" r:id="rId61"/>
    <p:sldId id="1352" r:id="rId62"/>
    <p:sldId id="1354" r:id="rId63"/>
    <p:sldId id="1355" r:id="rId64"/>
    <p:sldId id="1356" r:id="rId65"/>
    <p:sldId id="1357" r:id="rId66"/>
    <p:sldId id="1358" r:id="rId67"/>
    <p:sldId id="1359" r:id="rId68"/>
    <p:sldId id="1360" r:id="rId69"/>
    <p:sldId id="1361" r:id="rId70"/>
    <p:sldId id="1362" r:id="rId71"/>
    <p:sldId id="1364" r:id="rId72"/>
    <p:sldId id="1363" r:id="rId73"/>
    <p:sldId id="1144" r:id="rId74"/>
    <p:sldId id="1365" r:id="rId75"/>
    <p:sldId id="1366" r:id="rId76"/>
    <p:sldId id="1409" r:id="rId77"/>
  </p:sldIdLst>
  <p:sldSz cx="9144000" cy="6858000" type="screen4x3"/>
  <p:notesSz cx="6858000" cy="9144000"/>
  <p:custDataLst>
    <p:tags r:id="rId83"/>
  </p:custDataLst>
  <p:defaultTextStyle>
    <a:defPPr>
      <a:defRPr lang="zh-CN"/>
    </a:defPPr>
    <a:lvl1pPr marL="0" lvl="0"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1pPr>
    <a:lvl2pPr marL="457200" lvl="1"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210" userDrawn="1">
          <p15:clr>
            <a:srgbClr val="A4A3A4"/>
          </p15:clr>
        </p15:guide>
        <p15:guide id="3" orient="horz" pos="4065" userDrawn="1">
          <p15:clr>
            <a:srgbClr val="A4A3A4"/>
          </p15:clr>
        </p15:guide>
        <p15:guide id="4" orient="horz" pos="136" userDrawn="1">
          <p15:clr>
            <a:srgbClr val="A4A3A4"/>
          </p15:clr>
        </p15:guide>
        <p15:guide id="5" pos="5432" userDrawn="1">
          <p15:clr>
            <a:srgbClr val="A4A3A4"/>
          </p15:clr>
        </p15:guide>
        <p15:guide id="6" pos="2899" userDrawn="1">
          <p15:clr>
            <a:srgbClr val="A4A3A4"/>
          </p15:clr>
        </p15:guide>
        <p15:guide id="7" pos="2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6C87"/>
    <a:srgbClr val="FF0000"/>
    <a:srgbClr val="CC6600"/>
    <a:srgbClr val="6600CC"/>
    <a:srgbClr val="CC00CC"/>
    <a:srgbClr val="0066CC"/>
    <a:srgbClr val="660066"/>
    <a:srgbClr val="CC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3" d="100"/>
          <a:sy n="93" d="100"/>
        </p:scale>
        <p:origin x="1162" y="82"/>
      </p:cViewPr>
      <p:guideLst>
        <p:guide orient="horz" pos="3838"/>
        <p:guide orient="horz" pos="210"/>
        <p:guide orient="horz" pos="4065"/>
        <p:guide orient="horz" pos="136"/>
        <p:guide pos="5432"/>
        <p:guide pos="2899"/>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3" Type="http://schemas.openxmlformats.org/officeDocument/2006/relationships/tags" Target="tags/tag37.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2.xml"/><Relationship Id="rId79" Type="http://schemas.openxmlformats.org/officeDocument/2006/relationships/presProps" Target="presProps.xml"/><Relationship Id="rId78" Type="http://schemas.openxmlformats.org/officeDocument/2006/relationships/notesMaster" Target="notesMasters/notesMaster1.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1.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Master" Target="slideMasters/slideMaster5.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hdr" sz="quarter"/>
          </p:nvPr>
        </p:nvSpPr>
        <p:spPr>
          <a:xfrm>
            <a:off x="0" y="0"/>
            <a:ext cx="2971800" cy="457200"/>
          </a:xfrm>
          <a:prstGeom prst="rect">
            <a:avLst/>
          </a:prstGeom>
          <a:noFill/>
          <a:ln w="9525">
            <a:noFill/>
          </a:ln>
        </p:spPr>
        <p:txBody>
          <a:bodyPr/>
          <a:lstStyle/>
          <a:p>
            <a:pPr lvl="0" eaLnBrk="1" hangingPunct="1"/>
            <a:endParaRPr lang="en-US" altLang="x-none" sz="1200" b="0" i="0" dirty="0"/>
          </a:p>
        </p:txBody>
      </p:sp>
      <p:sp>
        <p:nvSpPr>
          <p:cNvPr id="4099" name="Rectangle 3"/>
          <p:cNvSpPr>
            <a:spLocks noGrp="1"/>
          </p:cNvSpPr>
          <p:nvPr>
            <p:ph type="dt" idx="1"/>
          </p:nvPr>
        </p:nvSpPr>
        <p:spPr>
          <a:xfrm>
            <a:off x="3884613" y="0"/>
            <a:ext cx="2971800" cy="457200"/>
          </a:xfrm>
          <a:prstGeom prst="rect">
            <a:avLst/>
          </a:prstGeom>
          <a:noFill/>
          <a:ln w="9525">
            <a:noFill/>
          </a:ln>
        </p:spPr>
        <p:txBody>
          <a:bodyPr/>
          <a:lstStyle/>
          <a:p>
            <a:pPr lvl="0" algn="r" eaLnBrk="1" hangingPunct="1"/>
            <a:endParaRPr lang="en-US" altLang="x-none" sz="1200" b="0" i="0" dirty="0"/>
          </a:p>
        </p:txBody>
      </p:sp>
      <p:sp>
        <p:nvSpPr>
          <p:cNvPr id="4100" name="Rectangle 4"/>
          <p:cNvSpPr>
            <a:spLocks noGrp="1" noRot="1" noChangeAspect="1"/>
          </p:cNvSpPr>
          <p:nvPr>
            <p:ph type="sldImg" idx="2"/>
          </p:nvPr>
        </p:nvSpPr>
        <p:spPr>
          <a:xfrm>
            <a:off x="1143000" y="685800"/>
            <a:ext cx="4572000" cy="3429000"/>
          </a:xfrm>
          <a:prstGeom prst="rect">
            <a:avLst/>
          </a:prstGeom>
          <a:noFill/>
          <a:ln w="9525">
            <a:noFill/>
          </a:ln>
        </p:spPr>
      </p:sp>
      <p:sp>
        <p:nvSpPr>
          <p:cNvPr id="4101" name="Rectangle 5"/>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2" name="Rectangle 6"/>
          <p:cNvSpPr>
            <a:spLocks noGrp="1"/>
          </p:cNvSpPr>
          <p:nvPr>
            <p:ph type="ftr" sz="quarter" idx="4"/>
          </p:nvPr>
        </p:nvSpPr>
        <p:spPr>
          <a:xfrm>
            <a:off x="0" y="8685213"/>
            <a:ext cx="2971800" cy="457200"/>
          </a:xfrm>
          <a:prstGeom prst="rect">
            <a:avLst/>
          </a:prstGeom>
          <a:noFill/>
          <a:ln w="9525">
            <a:noFill/>
          </a:ln>
        </p:spPr>
        <p:txBody>
          <a:bodyPr anchor="b"/>
          <a:lstStyle/>
          <a:p>
            <a:pPr lvl="0" eaLnBrk="1" hangingPunct="1"/>
            <a:endParaRPr lang="en-US" altLang="x-none" sz="1200" b="0" i="0" dirty="0"/>
          </a:p>
        </p:txBody>
      </p:sp>
      <p:sp>
        <p:nvSpPr>
          <p:cNvPr id="4103" name="Rectangle 7"/>
          <p:cNvSpPr>
            <a:spLocks noGrp="1"/>
          </p:cNvSpPr>
          <p:nvPr>
            <p:ph type="sldNum" sz="quarter" idx="5"/>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x-none" sz="1200" b="0" i="0" dirty="0"/>
            </a:fld>
            <a:endParaRPr lang="en-US" altLang="x-none" sz="1200" b="0" i="0" dirty="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1pPr>
    <a:lvl2pPr marL="457200"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华文细黑"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74675" y="1485265"/>
            <a:ext cx="4749165" cy="4521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68313"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074"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68313"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074"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68313"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074" y="1341438"/>
            <a:ext cx="4021614" cy="496728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844" y="188913"/>
            <a:ext cx="2051844" cy="61198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68313" y="188913"/>
            <a:ext cx="6036584" cy="61198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fontAlgn="auto">
              <a:spcBef>
                <a:spcPts val="0"/>
              </a:spcBef>
              <a:spcAft>
                <a:spcPts val="0"/>
              </a:spcAft>
            </a:pPr>
            <a:fld id="{530820CF-B880-4189-942D-D702A7CBA730}" type="datetimeFigureOut">
              <a:rPr lang="zh-CN" altLang="en-US" i="0" smtClean="0">
                <a:solidFill>
                  <a:prstClr val="black">
                    <a:tint val="75000"/>
                  </a:prstClr>
                </a:solidFill>
                <a:latin typeface="Calibri" panose="020F0502020204030204"/>
                <a:ea typeface="宋体" panose="02010600030101010101" pitchFamily="2" charset="-122"/>
              </a:rPr>
            </a:fld>
            <a:endParaRPr lang="zh-CN" altLang="en-US" i="0">
              <a:solidFill>
                <a:prstClr val="black">
                  <a:tint val="75000"/>
                </a:prstClr>
              </a:solidFill>
              <a:latin typeface="Calibri" panose="020F0502020204030204"/>
              <a:ea typeface="宋体" panose="02010600030101010101" pitchFamily="2" charset="-122"/>
            </a:endParaRPr>
          </a:p>
        </p:txBody>
      </p:sp>
      <p:sp>
        <p:nvSpPr>
          <p:cNvPr id="3" name="页脚占位符 2"/>
          <p:cNvSpPr>
            <a:spLocks noGrp="1"/>
          </p:cNvSpPr>
          <p:nvPr>
            <p:ph type="ftr" sz="quarter" idx="11"/>
          </p:nvPr>
        </p:nvSpPr>
        <p:spPr/>
        <p:txBody>
          <a:bodyPr/>
          <a:lstStyle/>
          <a:p>
            <a:pPr defTabSz="685800" fontAlgn="auto">
              <a:spcBef>
                <a:spcPts val="0"/>
              </a:spcBef>
              <a:spcAft>
                <a:spcPts val="0"/>
              </a:spcAft>
            </a:pPr>
            <a:endParaRPr lang="zh-CN" altLang="en-US" i="0">
              <a:solidFill>
                <a:prstClr val="black">
                  <a:tint val="75000"/>
                </a:prstClr>
              </a:solidFill>
              <a:latin typeface="Calibri" panose="020F0502020204030204"/>
              <a:ea typeface="宋体" panose="02010600030101010101" pitchFamily="2" charset="-122"/>
            </a:endParaRPr>
          </a:p>
        </p:txBody>
      </p:sp>
      <p:sp>
        <p:nvSpPr>
          <p:cNvPr id="4" name="灯片编号占位符 3"/>
          <p:cNvSpPr>
            <a:spLocks noGrp="1"/>
          </p:cNvSpPr>
          <p:nvPr>
            <p:ph type="sldNum" sz="quarter" idx="12"/>
          </p:nvPr>
        </p:nvSpPr>
        <p:spPr/>
        <p:txBody>
          <a:bodyPr/>
          <a:lstStyle/>
          <a:p>
            <a:pPr defTabSz="685800" fontAlgn="auto">
              <a:spcBef>
                <a:spcPts val="0"/>
              </a:spcBef>
              <a:spcAft>
                <a:spcPts val="0"/>
              </a:spcAft>
            </a:pPr>
            <a:fld id="{0C913308-F349-4B6D-A68A-DD1791B4A57B}" type="slidenum">
              <a:rPr lang="zh-CN" altLang="en-US" i="0" smtClean="0">
                <a:solidFill>
                  <a:prstClr val="black">
                    <a:tint val="75000"/>
                  </a:prstClr>
                </a:solidFill>
                <a:latin typeface="Calibri" panose="020F0502020204030204"/>
                <a:ea typeface="宋体" panose="02010600030101010101" pitchFamily="2" charset="-122"/>
              </a:rPr>
            </a:fld>
            <a:endParaRPr lang="zh-CN" altLang="en-US" i="0">
              <a:solidFill>
                <a:prstClr val="black">
                  <a:tint val="75000"/>
                </a:prstClr>
              </a:solidFill>
              <a:latin typeface="Calibri" panose="020F0502020204030204"/>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自定义版式">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image" Target="../media/image5.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tags" Target="../tags/tag9.xml"/><Relationship Id="rId12" Type="http://schemas.openxmlformats.org/officeDocument/2006/relationships/image" Target="../media/image1.jpeg"/><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0" descr="bg2"/>
          <p:cNvPicPr>
            <a:picLocks noChangeAspect="1"/>
          </p:cNvPicPr>
          <p:nvPr userDrawn="1"/>
        </p:nvPicPr>
        <p:blipFill>
          <a:blip r:embed="rId12" cstate="print"/>
          <a:stretch>
            <a:fillRect/>
          </a:stretch>
        </p:blipFill>
        <p:spPr>
          <a:xfrm>
            <a:off x="0" y="0"/>
            <a:ext cx="9144000" cy="6856413"/>
          </a:xfrm>
          <a:prstGeom prst="rect">
            <a:avLst/>
          </a:prstGeom>
          <a:noFill/>
          <a:ln w="9525">
            <a:noFill/>
          </a:ln>
        </p:spPr>
      </p:pic>
      <p:sp>
        <p:nvSpPr>
          <p:cNvPr id="1027" name="Rectangle 31"/>
          <p:cNvSpPr>
            <a:spLocks noGrp="1"/>
          </p:cNvSpPr>
          <p:nvPr>
            <p:ph type="body" idx="1"/>
          </p:nvPr>
        </p:nvSpPr>
        <p:spPr>
          <a:xfrm>
            <a:off x="468313" y="1341438"/>
            <a:ext cx="8207375" cy="4967287"/>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a:t>单击此处编辑母版标题样式</a:t>
            </a:r>
            <a:endParaRPr lang="zh-CN" altLang="en-US"/>
          </a:p>
        </p:txBody>
      </p:sp>
      <p:sp>
        <p:nvSpPr>
          <p:cNvPr id="1029" name="Rectangle 75"/>
          <p:cNvSpPr/>
          <p:nvPr userDrawn="1"/>
        </p:nvSpPr>
        <p:spPr>
          <a:xfrm>
            <a:off x="395288" y="6237288"/>
            <a:ext cx="1439862" cy="196850"/>
          </a:xfrm>
          <a:prstGeom prst="rect">
            <a:avLst/>
          </a:prstGeom>
          <a:noFill/>
          <a:ln w="9525">
            <a:noFill/>
          </a:ln>
        </p:spPr>
        <p:txBody>
          <a:bodyPr/>
          <a:lstStyle/>
          <a:p>
            <a:pPr lvl="0" algn="ctr" eaLnBrk="0" hangingPunct="0"/>
            <a:r>
              <a:rPr lang="de-DE" altLang="en-US" sz="1000" b="1" dirty="0">
                <a:latin typeface="Arial" panose="020B0604020202020204" pitchFamily="34" charset="0"/>
              </a:rPr>
              <a:t>Page </a:t>
            </a:r>
            <a:r>
              <a:rPr lang="de-DE" altLang="en-US" sz="1000" b="1" dirty="0">
                <a:latin typeface="Arial" panose="020B0604020202020204" pitchFamily="34" charset="0"/>
                <a:sym typeface="MS UI Gothic" panose="020B0600070205080204" pitchFamily="34" charset="-128"/>
              </a:rPr>
              <a:t></a:t>
            </a:r>
            <a:r>
              <a:rPr lang="de-DE" altLang="en-US" sz="1000" b="1" dirty="0">
                <a:latin typeface="Arial" panose="020B0604020202020204" pitchFamily="34" charset="0"/>
              </a:rPr>
              <a:t> </a:t>
            </a:r>
            <a:fld id="{9A0DB2DC-4C9A-4742-B13C-FB6460FD3503}" type="slidenum">
              <a:rPr lang="zh-CN" altLang="en-US" sz="1000" b="1" dirty="0">
                <a:latin typeface="Arial" panose="020B0604020202020204" pitchFamily="34" charset="0"/>
              </a:rPr>
            </a:fld>
            <a:endParaRPr lang="zh-CN" altLang="en-US" sz="1000" b="1" dirty="0">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2600" b="1"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000" b="1" i="0" u="none" kern="1200" baseline="0">
          <a:solidFill>
            <a:schemeClr val="tx1"/>
          </a:solidFill>
          <a:latin typeface="+mn-lt"/>
          <a:ea typeface="+mn-ea"/>
          <a:cs typeface="+mn-cs"/>
        </a:defRPr>
      </a:lvl1pPr>
      <a:lvl2pPr marL="742950" lvl="1" indent="-28575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0" fontAlgn="base" latinLnBrk="0" hangingPunct="0">
        <a:lnSpc>
          <a:spcPct val="120000"/>
        </a:lnSpc>
        <a:spcBef>
          <a:spcPct val="20000"/>
        </a:spcBef>
        <a:spcAft>
          <a:spcPct val="0"/>
        </a:spcAft>
        <a:buClr>
          <a:schemeClr val="accent2"/>
        </a:buClr>
        <a:buFont typeface="Wingdings" panose="05000000000000000000" pitchFamily="2" charset="2"/>
        <a:buChar char="n"/>
        <a:defRPr sz="1600" b="1" i="0" u="none" kern="1200" baseline="0">
          <a:solidFill>
            <a:schemeClr val="tx1"/>
          </a:solidFill>
          <a:latin typeface="+mn-lt"/>
          <a:ea typeface="+mn-ea"/>
          <a:cs typeface="+mn-cs"/>
        </a:defRPr>
      </a:lvl3pPr>
      <a:lvl4pPr marL="1600200" lvl="3" indent="-228600" algn="l" defTabSz="914400" rtl="0" eaLnBrk="0" fontAlgn="base" latinLnBrk="0" hangingPunct="0">
        <a:lnSpc>
          <a:spcPct val="120000"/>
        </a:lnSpc>
        <a:spcBef>
          <a:spcPct val="20000"/>
        </a:spcBef>
        <a:spcAft>
          <a:spcPct val="0"/>
        </a:spcAft>
        <a:buClr>
          <a:schemeClr val="hlink"/>
        </a:buClr>
        <a:buFont typeface="Wingdings" panose="05000000000000000000" pitchFamily="2" charset="2"/>
        <a:buChar char="n"/>
        <a:defRPr sz="1400" b="1"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600" b="1" i="1"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g3"/>
          <p:cNvPicPr>
            <a:picLocks noChangeAspect="1"/>
          </p:cNvPicPr>
          <p:nvPr userDrawn="1"/>
        </p:nvPicPr>
        <p:blipFill>
          <a:blip r:embed="rId13" cstate="print"/>
          <a:stretch>
            <a:fillRect/>
          </a:stretch>
        </p:blipFill>
        <p:spPr>
          <a:xfrm>
            <a:off x="0" y="0"/>
            <a:ext cx="9144000" cy="68564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l" defTabSz="914400" rtl="0" eaLnBrk="0" fontAlgn="base" latinLnBrk="0" hangingPunct="0">
        <a:lnSpc>
          <a:spcPct val="100000"/>
        </a:lnSpc>
        <a:spcBef>
          <a:spcPct val="0"/>
        </a:spcBef>
        <a:spcAft>
          <a:spcPct val="0"/>
        </a:spcAft>
        <a:buNone/>
        <a:defRPr sz="2600" b="1" i="0" u="none" kern="1200" baseline="0">
          <a:solidFill>
            <a:schemeClr val="bg1"/>
          </a:solidFill>
          <a:latin typeface="+mj-lt"/>
          <a:ea typeface="+mj-ea"/>
          <a:cs typeface="+mj-cs"/>
        </a:defRPr>
      </a:lvl1pPr>
    </p:titleStyle>
    <p:bodyStyle>
      <a:lvl1pPr marL="342900" lvl="0" indent="-34290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000" b="1" i="0" u="none" kern="1200" baseline="0">
          <a:solidFill>
            <a:schemeClr val="tx1"/>
          </a:solidFill>
          <a:latin typeface="+mn-lt"/>
          <a:ea typeface="+mn-ea"/>
          <a:cs typeface="+mn-cs"/>
        </a:defRPr>
      </a:lvl1pPr>
      <a:lvl2pPr marL="742950" lvl="1" indent="-28575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0" fontAlgn="base" latinLnBrk="0" hangingPunct="0">
        <a:lnSpc>
          <a:spcPct val="120000"/>
        </a:lnSpc>
        <a:spcBef>
          <a:spcPct val="20000"/>
        </a:spcBef>
        <a:spcAft>
          <a:spcPct val="0"/>
        </a:spcAft>
        <a:buClr>
          <a:schemeClr val="accent2"/>
        </a:buClr>
        <a:buFont typeface="Wingdings" panose="05000000000000000000" pitchFamily="2" charset="2"/>
        <a:buChar char="n"/>
        <a:defRPr sz="1600" b="1" i="0" u="none" kern="1200" baseline="0">
          <a:solidFill>
            <a:schemeClr val="tx1"/>
          </a:solidFill>
          <a:latin typeface="+mn-lt"/>
          <a:ea typeface="+mn-ea"/>
          <a:cs typeface="+mn-cs"/>
        </a:defRPr>
      </a:lvl3pPr>
      <a:lvl4pPr marL="1600200" lvl="3" indent="-228600" algn="l" defTabSz="914400" rtl="0" eaLnBrk="0" fontAlgn="base" latinLnBrk="0" hangingPunct="0">
        <a:lnSpc>
          <a:spcPct val="120000"/>
        </a:lnSpc>
        <a:spcBef>
          <a:spcPct val="20000"/>
        </a:spcBef>
        <a:spcAft>
          <a:spcPct val="0"/>
        </a:spcAft>
        <a:buClr>
          <a:schemeClr val="hlink"/>
        </a:buClr>
        <a:buFont typeface="Wingdings" panose="05000000000000000000" pitchFamily="2" charset="2"/>
        <a:buChar char="n"/>
        <a:defRPr sz="1400" b="1"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600" b="1" i="1"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26" descr="bg1"/>
          <p:cNvPicPr>
            <a:picLocks noChangeAspect="1"/>
          </p:cNvPicPr>
          <p:nvPr userDrawn="1"/>
        </p:nvPicPr>
        <p:blipFill>
          <a:blip r:embed="rId12" cstate="print"/>
          <a:stretch>
            <a:fillRect/>
          </a:stretch>
        </p:blipFill>
        <p:spPr>
          <a:xfrm>
            <a:off x="0" y="0"/>
            <a:ext cx="9144000" cy="6858000"/>
          </a:xfrm>
          <a:prstGeom prst="rect">
            <a:avLst/>
          </a:prstGeom>
          <a:noFill/>
          <a:ln w="9525">
            <a:noFill/>
          </a:ln>
        </p:spPr>
      </p:pic>
      <p:sp>
        <p:nvSpPr>
          <p:cNvPr id="3075" name="Rectangle 31"/>
          <p:cNvSpPr>
            <a:spLocks noGrp="1"/>
          </p:cNvSpPr>
          <p:nvPr>
            <p:ph type="body" idx="1"/>
          </p:nvPr>
        </p:nvSpPr>
        <p:spPr>
          <a:xfrm>
            <a:off x="468313" y="1341438"/>
            <a:ext cx="8207375" cy="4967287"/>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3076"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2600" b="1"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000" b="1" i="0" u="none" kern="1200" baseline="0">
          <a:solidFill>
            <a:schemeClr val="tx1"/>
          </a:solidFill>
          <a:latin typeface="+mn-lt"/>
          <a:ea typeface="+mn-ea"/>
          <a:cs typeface="+mn-cs"/>
        </a:defRPr>
      </a:lvl1pPr>
      <a:lvl2pPr marL="742950" lvl="1" indent="-28575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0" fontAlgn="base" latinLnBrk="0" hangingPunct="0">
        <a:lnSpc>
          <a:spcPct val="120000"/>
        </a:lnSpc>
        <a:spcBef>
          <a:spcPct val="20000"/>
        </a:spcBef>
        <a:spcAft>
          <a:spcPct val="0"/>
        </a:spcAft>
        <a:buClr>
          <a:schemeClr val="accent2"/>
        </a:buClr>
        <a:buFont typeface="Wingdings" panose="05000000000000000000" pitchFamily="2" charset="2"/>
        <a:buChar char="n"/>
        <a:defRPr sz="1600" b="1" i="0" u="none" kern="1200" baseline="0">
          <a:solidFill>
            <a:schemeClr val="tx1"/>
          </a:solidFill>
          <a:latin typeface="+mn-lt"/>
          <a:ea typeface="+mn-ea"/>
          <a:cs typeface="+mn-cs"/>
        </a:defRPr>
      </a:lvl3pPr>
      <a:lvl4pPr marL="1600200" lvl="3" indent="-228600" algn="l" defTabSz="914400" rtl="0" eaLnBrk="0" fontAlgn="base" latinLnBrk="0" hangingPunct="0">
        <a:lnSpc>
          <a:spcPct val="120000"/>
        </a:lnSpc>
        <a:spcBef>
          <a:spcPct val="20000"/>
        </a:spcBef>
        <a:spcAft>
          <a:spcPct val="0"/>
        </a:spcAft>
        <a:buClr>
          <a:schemeClr val="hlink"/>
        </a:buClr>
        <a:buFont typeface="Wingdings" panose="05000000000000000000" pitchFamily="2" charset="2"/>
        <a:buChar char="n"/>
        <a:defRPr sz="1400" b="1"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600" b="1" i="1"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0" descr="bg2"/>
          <p:cNvPicPr>
            <a:picLocks noChangeAspect="1"/>
          </p:cNvPicPr>
          <p:nvPr userDrawn="1"/>
        </p:nvPicPr>
        <p:blipFill>
          <a:blip r:embed="rId12" cstate="print"/>
          <a:stretch>
            <a:fillRect/>
          </a:stretch>
        </p:blipFill>
        <p:spPr>
          <a:xfrm>
            <a:off x="0" y="0"/>
            <a:ext cx="9144000" cy="6856413"/>
          </a:xfrm>
          <a:prstGeom prst="rect">
            <a:avLst/>
          </a:prstGeom>
          <a:noFill/>
          <a:ln w="9525">
            <a:noFill/>
          </a:ln>
        </p:spPr>
      </p:pic>
      <p:sp>
        <p:nvSpPr>
          <p:cNvPr id="1027" name="Rectangle 31"/>
          <p:cNvSpPr>
            <a:spLocks noGrp="1"/>
          </p:cNvSpPr>
          <p:nvPr>
            <p:ph type="body" idx="1"/>
          </p:nvPr>
        </p:nvSpPr>
        <p:spPr>
          <a:xfrm>
            <a:off x="468313" y="1341438"/>
            <a:ext cx="8207375" cy="4967287"/>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a:t>单击此处编辑母版标题样式</a:t>
            </a:r>
            <a:endParaRPr lang="zh-CN" altLang="en-US"/>
          </a:p>
        </p:txBody>
      </p:sp>
      <p:sp>
        <p:nvSpPr>
          <p:cNvPr id="1029" name="Rectangle 75"/>
          <p:cNvSpPr/>
          <p:nvPr userDrawn="1"/>
        </p:nvSpPr>
        <p:spPr>
          <a:xfrm>
            <a:off x="395288" y="6237288"/>
            <a:ext cx="1439862" cy="196850"/>
          </a:xfrm>
          <a:prstGeom prst="rect">
            <a:avLst/>
          </a:prstGeom>
          <a:noFill/>
          <a:ln w="9525">
            <a:noFill/>
          </a:ln>
        </p:spPr>
        <p:txBody>
          <a:bodyPr/>
          <a:lstStyle/>
          <a:p>
            <a:pPr lvl="0" algn="ctr" eaLnBrk="0" hangingPunct="0"/>
            <a:r>
              <a:rPr lang="de-DE" altLang="en-US" sz="1000" b="1" dirty="0">
                <a:latin typeface="Arial" panose="020B0604020202020204" pitchFamily="34" charset="0"/>
              </a:rPr>
              <a:t>Page </a:t>
            </a:r>
            <a:r>
              <a:rPr lang="de-DE" altLang="en-US" sz="1000" b="1" dirty="0">
                <a:latin typeface="Arial" panose="020B0604020202020204" pitchFamily="34" charset="0"/>
                <a:sym typeface="MS UI Gothic" panose="020B0600070205080204" pitchFamily="34" charset="-128"/>
              </a:rPr>
              <a:t></a:t>
            </a:r>
            <a:r>
              <a:rPr lang="de-DE" altLang="en-US" sz="1000" b="1" dirty="0">
                <a:latin typeface="Arial" panose="020B0604020202020204" pitchFamily="34" charset="0"/>
              </a:rPr>
              <a:t> </a:t>
            </a:r>
            <a:fld id="{9A0DB2DC-4C9A-4742-B13C-FB6460FD3503}" type="slidenum">
              <a:rPr lang="zh-CN" altLang="en-US" sz="1000" b="1" dirty="0">
                <a:latin typeface="Arial" panose="020B0604020202020204" pitchFamily="34" charset="0"/>
              </a:rPr>
            </a:fld>
            <a:endParaRPr lang="zh-CN" altLang="en-US" sz="1000" b="1" dirty="0">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marL="0" lvl="0" indent="0" algn="l" defTabSz="914400" rtl="0" eaLnBrk="0" fontAlgn="base" latinLnBrk="0" hangingPunct="0">
        <a:lnSpc>
          <a:spcPct val="100000"/>
        </a:lnSpc>
        <a:spcBef>
          <a:spcPct val="0"/>
        </a:spcBef>
        <a:spcAft>
          <a:spcPct val="0"/>
        </a:spcAft>
        <a:buNone/>
        <a:defRPr sz="2600" b="1" i="0" u="none" kern="1200" baseline="0">
          <a:solidFill>
            <a:schemeClr val="tx1"/>
          </a:solidFill>
          <a:latin typeface="+mj-lt"/>
          <a:ea typeface="+mj-ea"/>
          <a:cs typeface="+mj-cs"/>
        </a:defRPr>
      </a:lvl1pPr>
    </p:titleStyle>
    <p:bodyStyle>
      <a:lvl1pPr marL="342900" lvl="0" indent="-34290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000" b="1" i="0" u="none" kern="1200" baseline="0">
          <a:solidFill>
            <a:schemeClr val="tx1"/>
          </a:solidFill>
          <a:latin typeface="+mn-lt"/>
          <a:ea typeface="+mn-ea"/>
          <a:cs typeface="+mn-cs"/>
        </a:defRPr>
      </a:lvl1pPr>
      <a:lvl2pPr marL="742950" lvl="1" indent="-285750" algn="l" defTabSz="914400" rtl="0" eaLnBrk="0" fontAlgn="base" latinLnBrk="0" hangingPunct="0">
        <a:lnSpc>
          <a:spcPct val="120000"/>
        </a:lnSpc>
        <a:spcBef>
          <a:spcPct val="20000"/>
        </a:spcBef>
        <a:spcAft>
          <a:spcPct val="0"/>
        </a:spcAft>
        <a:buClr>
          <a:schemeClr val="accent1"/>
        </a:buClr>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0" fontAlgn="base" latinLnBrk="0" hangingPunct="0">
        <a:lnSpc>
          <a:spcPct val="120000"/>
        </a:lnSpc>
        <a:spcBef>
          <a:spcPct val="20000"/>
        </a:spcBef>
        <a:spcAft>
          <a:spcPct val="0"/>
        </a:spcAft>
        <a:buClr>
          <a:schemeClr val="accent2"/>
        </a:buClr>
        <a:buFont typeface="Wingdings" panose="05000000000000000000" pitchFamily="2" charset="2"/>
        <a:buChar char="n"/>
        <a:defRPr sz="1600" b="1" i="0" u="none" kern="1200" baseline="0">
          <a:solidFill>
            <a:schemeClr val="tx1"/>
          </a:solidFill>
          <a:latin typeface="+mn-lt"/>
          <a:ea typeface="+mn-ea"/>
          <a:cs typeface="+mn-cs"/>
        </a:defRPr>
      </a:lvl3pPr>
      <a:lvl4pPr marL="1600200" lvl="3" indent="-228600" algn="l" defTabSz="914400" rtl="0" eaLnBrk="0" fontAlgn="base" latinLnBrk="0" hangingPunct="0">
        <a:lnSpc>
          <a:spcPct val="120000"/>
        </a:lnSpc>
        <a:spcBef>
          <a:spcPct val="20000"/>
        </a:spcBef>
        <a:spcAft>
          <a:spcPct val="0"/>
        </a:spcAft>
        <a:buClr>
          <a:schemeClr val="hlink"/>
        </a:buClr>
        <a:buFont typeface="Wingdings" panose="05000000000000000000" pitchFamily="2" charset="2"/>
        <a:buChar char="n"/>
        <a:defRPr sz="1400" b="1" i="0" u="none" kern="1200" baseline="0">
          <a:solidFill>
            <a:schemeClr val="tx1"/>
          </a:solidFill>
          <a:latin typeface="+mn-lt"/>
          <a:ea typeface="+mn-ea"/>
          <a:cs typeface="+mn-cs"/>
        </a:defRPr>
      </a:lvl4pPr>
      <a:lvl5pPr marL="2057400" lvl="4" indent="-228600" algn="l" defTabSz="914400" rtl="0" eaLnBrk="0" fontAlgn="base" latinLnBrk="0" hangingPunct="0">
        <a:lnSpc>
          <a:spcPct val="100000"/>
        </a:lnSpc>
        <a:spcBef>
          <a:spcPct val="20000"/>
        </a:spcBef>
        <a:spcAft>
          <a:spcPct val="0"/>
        </a:spcAft>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600" b="1" i="1"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2pPr>
      <a:lvl3pPr marL="914400" lvl="2"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3pPr>
      <a:lvl4pPr marL="1371600" lvl="3"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4pPr>
      <a:lvl5pPr marL="1828800" lvl="4"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5pPr>
      <a:lvl6pPr marL="2286000" lvl="5"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6pPr>
      <a:lvl7pPr marL="2743200" lvl="6"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7pPr>
      <a:lvl8pPr marL="3200400" lvl="7"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8pPr>
      <a:lvl9pPr marL="3657600" lvl="8" indent="0" algn="l" defTabSz="914400" rtl="0" eaLnBrk="1" fontAlgn="base" latinLnBrk="0" hangingPunct="1">
        <a:lnSpc>
          <a:spcPct val="100000"/>
        </a:lnSpc>
        <a:spcBef>
          <a:spcPct val="0"/>
        </a:spcBef>
        <a:spcAft>
          <a:spcPct val="0"/>
        </a:spcAft>
        <a:buNone/>
        <a:defRPr sz="2000" b="0" i="1" u="none" kern="1200" baseline="0">
          <a:solidFill>
            <a:schemeClr val="tx1"/>
          </a:solidFill>
          <a:latin typeface="Arial" panose="020B0604020202020204" pitchFamily="34" charset="0"/>
          <a:ea typeface="华文细黑"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30820CF-B880-4189-942D-D702A7CBA730}" type="datetimeFigureOut">
              <a:rPr lang="zh-CN" altLang="en-US" i="0" smtClean="0">
                <a:solidFill>
                  <a:prstClr val="black">
                    <a:tint val="75000"/>
                  </a:prstClr>
                </a:solidFill>
                <a:latin typeface="Calibri" panose="020F0502020204030204"/>
                <a:ea typeface="宋体" panose="02010600030101010101" pitchFamily="2" charset="-122"/>
              </a:rPr>
            </a:fld>
            <a:endParaRPr lang="zh-CN" altLang="en-US" i="0">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i="0">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C913308-F349-4B6D-A68A-DD1791B4A57B}" type="slidenum">
              <a:rPr lang="zh-CN" altLang="en-US" i="0" smtClean="0">
                <a:solidFill>
                  <a:prstClr val="black">
                    <a:tint val="75000"/>
                  </a:prstClr>
                </a:solidFill>
                <a:latin typeface="Calibri" panose="020F0502020204030204"/>
                <a:ea typeface="宋体" panose="02010600030101010101" pitchFamily="2" charset="-122"/>
              </a:rPr>
            </a:fld>
            <a:endParaRPr lang="zh-CN" altLang="en-US" i="0">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30.xml"/><Relationship Id="rId5" Type="http://schemas.openxmlformats.org/officeDocument/2006/relationships/tags" Target="../tags/tag16.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8.wdp"/><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6" Type="http://schemas.openxmlformats.org/officeDocument/2006/relationships/slideLayout" Target="../slideLayouts/slideLayout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8.wdp"/><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8.wdp"/><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microsoft.com/office/2007/relationships/hdphoto" Target="../media/image18.wdp"/><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6.xml"/><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36.xml"/><Relationship Id="rId7" Type="http://schemas.openxmlformats.org/officeDocument/2006/relationships/hyperlink" Target="http://www.bofety.com/" TargetMode="External"/><Relationship Id="rId6" Type="http://schemas.openxmlformats.org/officeDocument/2006/relationships/tags" Target="../tags/tag35.xml"/><Relationship Id="rId5" Type="http://schemas.openxmlformats.org/officeDocument/2006/relationships/image" Target="../media/image21.jpeg"/><Relationship Id="rId4" Type="http://schemas.openxmlformats.org/officeDocument/2006/relationships/tags" Target="../tags/tag34.xml"/><Relationship Id="rId3" Type="http://schemas.openxmlformats.org/officeDocument/2006/relationships/image" Target="../media/image20.jpeg"/><Relationship Id="rId2" Type="http://schemas.openxmlformats.org/officeDocument/2006/relationships/tags" Target="../tags/tag33.xml"/><Relationship Id="rId1" Type="http://schemas.openxmlformats.org/officeDocument/2006/relationships/tags" Target="../tags/tag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6.xml"/><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49"/>
          <p:cNvSpPr>
            <a:spLocks noGrp="1"/>
          </p:cNvSpPr>
          <p:nvPr>
            <p:ph type="ctrTitle"/>
          </p:nvPr>
        </p:nvSpPr>
        <p:spPr>
          <a:xfrm>
            <a:off x="467678" y="1378585"/>
            <a:ext cx="8207375" cy="1727200"/>
          </a:xfrm>
        </p:spPr>
        <p:txBody>
          <a:bodyPr vert="horz" wrap="square" anchor="ctr"/>
          <a:lstStyle>
            <a:lvl1pPr lvl="0">
              <a:defRPr/>
            </a:lvl1pPr>
          </a:lstStyle>
          <a:p>
            <a:pPr lvl="0" algn="ctr" eaLnBrk="1" hangingPunct="1">
              <a:lnSpc>
                <a:spcPct val="130000"/>
              </a:lnSpc>
            </a:pPr>
            <a:r>
              <a:rPr lang="zh-CN" altLang="en-US" sz="4200" dirty="0">
                <a:solidFill>
                  <a:srgbClr val="CC6600"/>
                </a:solidFill>
              </a:rPr>
              <a:t>职业卫生法律法规和标准</a:t>
            </a:r>
            <a:endParaRPr lang="zh-CN" altLang="en-US" sz="4200" dirty="0">
              <a:solidFill>
                <a:srgbClr val="CC6600"/>
              </a:solidFill>
            </a:endParaRPr>
          </a:p>
        </p:txBody>
      </p:sp>
      <p:sp>
        <p:nvSpPr>
          <p:cNvPr id="4" name="Text Box 1055"/>
          <p:cNvSpPr txBox="1"/>
          <p:nvPr/>
        </p:nvSpPr>
        <p:spPr>
          <a:xfrm>
            <a:off x="2460625" y="2635250"/>
            <a:ext cx="5594350" cy="2121535"/>
          </a:xfrm>
          <a:prstGeom prst="rect">
            <a:avLst/>
          </a:prstGeom>
          <a:noFill/>
          <a:ln w="9525">
            <a:noFill/>
          </a:ln>
        </p:spPr>
        <p:txBody>
          <a:bodyPr>
            <a:spAutoFit/>
          </a:bodyPr>
          <a:lstStyle/>
          <a:p>
            <a:pPr>
              <a:lnSpc>
                <a:spcPct val="110000"/>
              </a:lnSpc>
            </a:pPr>
            <a:endParaRPr lang="zh-CN" altLang="en-US" sz="2800" b="1" i="0" dirty="0">
              <a:solidFill>
                <a:schemeClr val="accent2"/>
              </a:solidFill>
              <a:latin typeface="华文隶书" pitchFamily="2" charset="-122"/>
              <a:ea typeface="华文隶书" pitchFamily="2" charset="-122"/>
            </a:endParaRPr>
          </a:p>
          <a:p>
            <a:pPr>
              <a:lnSpc>
                <a:spcPct val="110000"/>
              </a:lnSpc>
            </a:pPr>
            <a:endParaRPr lang="zh-CN" altLang="en-US" sz="2800" b="1" i="0" dirty="0">
              <a:solidFill>
                <a:schemeClr val="accent2"/>
              </a:solidFill>
              <a:latin typeface="华文隶书" pitchFamily="2" charset="-122"/>
              <a:ea typeface="华文隶书" pitchFamily="2" charset="-122"/>
            </a:endParaRPr>
          </a:p>
          <a:p>
            <a:pPr algn="r">
              <a:lnSpc>
                <a:spcPct val="110000"/>
              </a:lnSpc>
            </a:pPr>
            <a:endParaRPr lang="zh-CN" altLang="en-US" sz="3200" b="1" i="0" dirty="0">
              <a:solidFill>
                <a:schemeClr val="accent2"/>
              </a:solidFill>
              <a:latin typeface="Times New Roman" panose="02020603050405020304" pitchFamily="18" charset="0"/>
              <a:ea typeface="宋体" panose="02010600030101010101" pitchFamily="2" charset="-122"/>
            </a:endParaRPr>
          </a:p>
          <a:p>
            <a:pPr algn="r">
              <a:lnSpc>
                <a:spcPct val="110000"/>
              </a:lnSpc>
            </a:pPr>
            <a:endParaRPr lang="zh-CN" altLang="en-US" sz="3200" b="1" i="0" dirty="0">
              <a:solidFill>
                <a:schemeClr val="accent2"/>
              </a:solidFill>
              <a:latin typeface="Times New Roman" panose="02020603050405020304" pitchFamily="18" charset="0"/>
              <a:ea typeface="宋体" panose="02010600030101010101" pitchFamily="2" charset="-122"/>
            </a:endParaRPr>
          </a:p>
        </p:txBody>
      </p:sp>
      <p:sp>
        <p:nvSpPr>
          <p:cNvPr id="5" name="Text Box 1055"/>
          <p:cNvSpPr txBox="1"/>
          <p:nvPr/>
        </p:nvSpPr>
        <p:spPr>
          <a:xfrm>
            <a:off x="5918200" y="2779713"/>
            <a:ext cx="1493838" cy="1165225"/>
          </a:xfrm>
          <a:prstGeom prst="rect">
            <a:avLst/>
          </a:prstGeom>
          <a:noFill/>
          <a:ln w="9525">
            <a:noFill/>
          </a:ln>
        </p:spPr>
        <p:txBody>
          <a:bodyPr>
            <a:spAutoFit/>
          </a:bodyPr>
          <a:lstStyle/>
          <a:p>
            <a:pPr algn="r">
              <a:lnSpc>
                <a:spcPct val="110000"/>
              </a:lnSpc>
            </a:pPr>
            <a:endParaRPr lang="zh-CN" altLang="en-US" sz="3200" b="1" i="0" dirty="0">
              <a:solidFill>
                <a:schemeClr val="accent2"/>
              </a:solidFill>
              <a:latin typeface="Times New Roman" panose="02020603050405020304" pitchFamily="18" charset="0"/>
              <a:ea typeface="宋体" panose="02010600030101010101" pitchFamily="2" charset="-122"/>
            </a:endParaRPr>
          </a:p>
          <a:p>
            <a:pPr algn="r">
              <a:lnSpc>
                <a:spcPct val="110000"/>
              </a:lnSpc>
            </a:pPr>
            <a:endParaRPr lang="zh-CN" altLang="en-US" sz="3200" b="1" i="0" dirty="0">
              <a:solidFill>
                <a:schemeClr val="accent2"/>
              </a:solidFill>
              <a:latin typeface="Times New Roman" panose="02020603050405020304" pitchFamily="18"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292249" y="32845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i="0" dirty="0">
                <a:solidFill>
                  <a:schemeClr val="lt1"/>
                </a:solidFill>
                <a:effectLst/>
                <a:latin typeface="微软雅黑" panose="020B0503020204020204" charset="-122"/>
                <a:ea typeface="微软雅黑" panose="020B0503020204020204" charset="-122"/>
              </a:rPr>
              <a:t>博富特咨询</a:t>
            </a:r>
            <a:r>
              <a:rPr lang="en-US" altLang="zh-CN" sz="1800" b="1" i="0" dirty="0">
                <a:solidFill>
                  <a:schemeClr val="lt1"/>
                </a:solidFill>
                <a:effectLst/>
                <a:latin typeface="微软雅黑" panose="020B0503020204020204" charset="-122"/>
                <a:ea typeface="微软雅黑" panose="020B0503020204020204" charset="-122"/>
              </a:rPr>
              <a:t> </a:t>
            </a:r>
            <a:endParaRPr lang="en-US" altLang="zh-CN" sz="1800" b="1" i="0"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954749" y="4220544"/>
            <a:ext cx="675000" cy="675000"/>
          </a:xfrm>
          <a:prstGeom prst="ellipse">
            <a:avLst/>
          </a:prstGeom>
          <a:solidFill>
            <a:schemeClr val="accent6">
              <a:lumMod val="40000"/>
              <a:lumOff val="60000"/>
            </a:schemeClr>
          </a:solidFill>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i="0">
                <a:solidFill>
                  <a:schemeClr val="dk1">
                    <a:lumMod val="85000"/>
                    <a:lumOff val="15000"/>
                  </a:schemeClr>
                </a:solidFill>
              </a:rPr>
              <a:t>全面</a:t>
            </a:r>
            <a:endParaRPr lang="zh-CN" altLang="en-US" sz="1500" b="1" i="0">
              <a:solidFill>
                <a:schemeClr val="dk1">
                  <a:lumMod val="85000"/>
                  <a:lumOff val="15000"/>
                </a:schemeClr>
              </a:solidFill>
            </a:endParaRPr>
          </a:p>
        </p:txBody>
      </p:sp>
      <p:sp>
        <p:nvSpPr>
          <p:cNvPr id="9" name="椭圆 8"/>
          <p:cNvSpPr/>
          <p:nvPr>
            <p:custDataLst>
              <p:tags r:id="rId3"/>
            </p:custDataLst>
          </p:nvPr>
        </p:nvSpPr>
        <p:spPr>
          <a:xfrm>
            <a:off x="5887085" y="42210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i="0">
                <a:solidFill>
                  <a:schemeClr val="dk1">
                    <a:lumMod val="85000"/>
                    <a:lumOff val="15000"/>
                  </a:schemeClr>
                </a:solidFill>
              </a:rPr>
              <a:t>专业</a:t>
            </a:r>
            <a:endParaRPr lang="zh-CN" altLang="en-US" sz="1500" b="1" i="0">
              <a:solidFill>
                <a:schemeClr val="dk1">
                  <a:lumMod val="85000"/>
                  <a:lumOff val="15000"/>
                </a:schemeClr>
              </a:solidFill>
            </a:endParaRPr>
          </a:p>
        </p:txBody>
      </p:sp>
      <p:sp>
        <p:nvSpPr>
          <p:cNvPr id="10" name="椭圆 9"/>
          <p:cNvSpPr/>
          <p:nvPr>
            <p:custDataLst>
              <p:tags r:id="rId4"/>
            </p:custDataLst>
          </p:nvPr>
        </p:nvSpPr>
        <p:spPr>
          <a:xfrm>
            <a:off x="6819421" y="42205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00" b="1" i="0">
                <a:solidFill>
                  <a:schemeClr val="dk1">
                    <a:lumMod val="85000"/>
                    <a:lumOff val="15000"/>
                  </a:schemeClr>
                </a:solidFill>
              </a:rPr>
              <a:t>实用</a:t>
            </a:r>
            <a:endParaRPr lang="zh-CN" altLang="en-US" sz="1500" b="1" i="0">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1187624" y="-27384"/>
            <a:ext cx="7272807" cy="645160"/>
          </a:xfrm>
          <a:prstGeom prst="rect">
            <a:avLst/>
          </a:prstGeom>
          <a:noFill/>
          <a:ln w="9525">
            <a:noFill/>
          </a:ln>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职业病防治法律体系框架</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39" name="Rectangle 3"/>
          <p:cNvSpPr>
            <a:spLocks noChangeArrowheads="1"/>
          </p:cNvSpPr>
          <p:nvPr/>
        </p:nvSpPr>
        <p:spPr bwMode="auto">
          <a:xfrm>
            <a:off x="3663205" y="836613"/>
            <a:ext cx="2160588" cy="482600"/>
          </a:xfrm>
          <a:prstGeom prst="rect">
            <a:avLst/>
          </a:prstGeom>
          <a:solidFill>
            <a:srgbClr val="FFFF99"/>
          </a:solidFill>
          <a:ln w="28575">
            <a:solidFill>
              <a:srgbClr val="FFFF99"/>
            </a:solidFill>
            <a:miter lim="800000"/>
          </a:ln>
          <a:effectLst/>
        </p:spPr>
        <p:txBody>
          <a:bodyPr wrap="none" anchor="ctr"/>
          <a:lstStyle/>
          <a:p>
            <a:pPr algn="ctr"/>
            <a:r>
              <a:rPr kumimoji="1" lang="zh-CN" altLang="en-US" b="1" i="0" dirty="0">
                <a:solidFill>
                  <a:srgbClr val="000066"/>
                </a:solidFill>
                <a:latin typeface="宋体" panose="02010600030101010101" pitchFamily="2" charset="-122"/>
                <a:ea typeface="宋体" panose="02010600030101010101" pitchFamily="2" charset="-122"/>
              </a:rPr>
              <a:t>规范用人单位</a:t>
            </a:r>
            <a:endParaRPr kumimoji="1" lang="zh-CN" altLang="en-US" b="1" i="0" dirty="0">
              <a:solidFill>
                <a:srgbClr val="000066"/>
              </a:solidFill>
              <a:latin typeface="宋体" panose="02010600030101010101" pitchFamily="2" charset="-122"/>
              <a:ea typeface="宋体" panose="02010600030101010101" pitchFamily="2" charset="-122"/>
            </a:endParaRPr>
          </a:p>
        </p:txBody>
      </p:sp>
      <p:sp>
        <p:nvSpPr>
          <p:cNvPr id="40" name="Line 4"/>
          <p:cNvSpPr>
            <a:spLocks noChangeShapeType="1"/>
          </p:cNvSpPr>
          <p:nvPr/>
        </p:nvSpPr>
        <p:spPr bwMode="auto">
          <a:xfrm>
            <a:off x="7740352" y="2735263"/>
            <a:ext cx="34925" cy="588962"/>
          </a:xfrm>
          <a:prstGeom prst="line">
            <a:avLst/>
          </a:prstGeom>
          <a:noFill/>
          <a:ln w="28575">
            <a:solidFill>
              <a:srgbClr val="0000FF"/>
            </a:solidFill>
            <a:round/>
            <a:tailEnd type="triangle" w="med" len="med"/>
          </a:ln>
          <a:effectLst/>
        </p:spPr>
        <p:txBody>
          <a:bodyPr/>
          <a:lstStyle/>
          <a:p>
            <a:endParaRPr lang="zh-CN" altLang="en-US" sz="1800" i="0"/>
          </a:p>
        </p:txBody>
      </p:sp>
      <p:sp>
        <p:nvSpPr>
          <p:cNvPr id="41" name="Rectangle 5"/>
          <p:cNvSpPr>
            <a:spLocks noChangeArrowheads="1"/>
          </p:cNvSpPr>
          <p:nvPr/>
        </p:nvSpPr>
        <p:spPr bwMode="auto">
          <a:xfrm>
            <a:off x="4634904" y="2540000"/>
            <a:ext cx="1665288" cy="481012"/>
          </a:xfrm>
          <a:prstGeom prst="rect">
            <a:avLst/>
          </a:prstGeom>
          <a:solidFill>
            <a:schemeClr val="bg2"/>
          </a:solidFill>
          <a:ln w="28575" algn="ctr">
            <a:solidFill>
              <a:srgbClr val="0000FF"/>
            </a:solidFill>
            <a:miter lim="800000"/>
          </a:ln>
          <a:effectLst/>
        </p:spPr>
        <p:txBody>
          <a:bodyPr/>
          <a:lstStyle/>
          <a:p>
            <a:pPr algn="ctr"/>
            <a:r>
              <a:rPr kumimoji="1" lang="zh-CN" altLang="en-US" sz="1800" b="1" i="0">
                <a:solidFill>
                  <a:srgbClr val="000066"/>
                </a:solidFill>
                <a:latin typeface="宋体" panose="02010600030101010101" pitchFamily="2" charset="-122"/>
                <a:ea typeface="宋体" panose="02010600030101010101" pitchFamily="2" charset="-122"/>
              </a:rPr>
              <a:t>放射卫生标准</a:t>
            </a:r>
            <a:endParaRPr kumimoji="1" lang="zh-CN" altLang="en-US" sz="1800" b="1" i="0">
              <a:solidFill>
                <a:srgbClr val="000066"/>
              </a:solidFill>
              <a:latin typeface="宋体" panose="02010600030101010101" pitchFamily="2" charset="-122"/>
              <a:ea typeface="宋体" panose="02010600030101010101" pitchFamily="2" charset="-122"/>
            </a:endParaRPr>
          </a:p>
        </p:txBody>
      </p:sp>
      <p:sp>
        <p:nvSpPr>
          <p:cNvPr id="42" name="Line 6"/>
          <p:cNvSpPr>
            <a:spLocks noChangeShapeType="1"/>
          </p:cNvSpPr>
          <p:nvPr/>
        </p:nvSpPr>
        <p:spPr bwMode="auto">
          <a:xfrm>
            <a:off x="5436096" y="3021013"/>
            <a:ext cx="0" cy="414337"/>
          </a:xfrm>
          <a:prstGeom prst="line">
            <a:avLst/>
          </a:prstGeom>
          <a:noFill/>
          <a:ln w="28575">
            <a:solidFill>
              <a:srgbClr val="0000FF"/>
            </a:solidFill>
            <a:round/>
            <a:tailEnd type="triangle" w="med" len="med"/>
          </a:ln>
          <a:effectLst/>
        </p:spPr>
        <p:txBody>
          <a:bodyPr/>
          <a:lstStyle/>
          <a:p>
            <a:endParaRPr lang="zh-CN" altLang="en-US" sz="1800" i="0"/>
          </a:p>
        </p:txBody>
      </p:sp>
      <p:sp>
        <p:nvSpPr>
          <p:cNvPr id="43" name="Rectangle 7"/>
          <p:cNvSpPr>
            <a:spLocks noChangeArrowheads="1"/>
          </p:cNvSpPr>
          <p:nvPr/>
        </p:nvSpPr>
        <p:spPr bwMode="auto">
          <a:xfrm>
            <a:off x="5608711" y="1687513"/>
            <a:ext cx="2122488" cy="482600"/>
          </a:xfrm>
          <a:prstGeom prst="rect">
            <a:avLst/>
          </a:prstGeom>
          <a:solidFill>
            <a:srgbClr val="3366FF"/>
          </a:solidFill>
          <a:ln w="28575" algn="ctr">
            <a:solidFill>
              <a:srgbClr val="0000FF"/>
            </a:solidFill>
            <a:miter lim="800000"/>
          </a:ln>
          <a:effectLst/>
        </p:spPr>
        <p:txBody>
          <a:bodyPr/>
          <a:lstStyle/>
          <a:p>
            <a:pPr algn="ctr"/>
            <a:r>
              <a:rPr kumimoji="1" lang="zh-CN" altLang="en-US" b="1" i="0">
                <a:solidFill>
                  <a:schemeClr val="bg1"/>
                </a:solidFill>
                <a:latin typeface="宋体" panose="02010600030101010101" pitchFamily="2" charset="-122"/>
                <a:ea typeface="宋体" panose="02010600030101010101" pitchFamily="2" charset="-122"/>
              </a:rPr>
              <a:t>职业卫生标准</a:t>
            </a:r>
            <a:endParaRPr kumimoji="1" lang="zh-CN" altLang="en-US" b="1" i="0">
              <a:solidFill>
                <a:schemeClr val="bg1"/>
              </a:solidFill>
              <a:latin typeface="宋体" panose="02010600030101010101" pitchFamily="2" charset="-122"/>
              <a:ea typeface="宋体" panose="02010600030101010101" pitchFamily="2" charset="-122"/>
            </a:endParaRPr>
          </a:p>
        </p:txBody>
      </p:sp>
      <p:cxnSp>
        <p:nvCxnSpPr>
          <p:cNvPr id="44" name="AutoShape 8"/>
          <p:cNvCxnSpPr>
            <a:cxnSpLocks noChangeShapeType="1"/>
            <a:stCxn id="43" idx="2"/>
            <a:endCxn id="41" idx="0"/>
          </p:cNvCxnSpPr>
          <p:nvPr/>
        </p:nvCxnSpPr>
        <p:spPr bwMode="auto">
          <a:xfrm rot="5400000">
            <a:off x="5883809" y="1753853"/>
            <a:ext cx="369887" cy="1202407"/>
          </a:xfrm>
          <a:prstGeom prst="bentConnector3">
            <a:avLst>
              <a:gd name="adj1" fmla="val 50000"/>
            </a:avLst>
          </a:prstGeom>
          <a:noFill/>
          <a:ln w="28575">
            <a:solidFill>
              <a:srgbClr val="0000FF"/>
            </a:solidFill>
            <a:miter lim="800000"/>
            <a:tailEnd type="triangle" w="med" len="med"/>
          </a:ln>
          <a:effectLst/>
        </p:spPr>
      </p:cxnSp>
      <p:cxnSp>
        <p:nvCxnSpPr>
          <p:cNvPr id="45" name="AutoShape 9"/>
          <p:cNvCxnSpPr>
            <a:cxnSpLocks noChangeShapeType="1"/>
            <a:stCxn id="43" idx="2"/>
            <a:endCxn id="47" idx="0"/>
          </p:cNvCxnSpPr>
          <p:nvPr/>
        </p:nvCxnSpPr>
        <p:spPr bwMode="auto">
          <a:xfrm rot="16200000" flipH="1">
            <a:off x="6999932" y="1840135"/>
            <a:ext cx="369887" cy="1029841"/>
          </a:xfrm>
          <a:prstGeom prst="bentConnector3">
            <a:avLst>
              <a:gd name="adj1" fmla="val 50000"/>
            </a:avLst>
          </a:prstGeom>
          <a:noFill/>
          <a:ln w="28575">
            <a:solidFill>
              <a:srgbClr val="0000FF"/>
            </a:solidFill>
            <a:miter lim="800000"/>
            <a:tailEnd type="triangle" w="med" len="med"/>
          </a:ln>
          <a:effectLst/>
        </p:spPr>
      </p:cxnSp>
      <p:sp>
        <p:nvSpPr>
          <p:cNvPr id="46" name="Rectangle 10"/>
          <p:cNvSpPr>
            <a:spLocks noChangeArrowheads="1"/>
          </p:cNvSpPr>
          <p:nvPr/>
        </p:nvSpPr>
        <p:spPr bwMode="auto">
          <a:xfrm>
            <a:off x="4211960" y="3128963"/>
            <a:ext cx="2097336" cy="2747962"/>
          </a:xfrm>
          <a:prstGeom prst="rect">
            <a:avLst/>
          </a:prstGeom>
          <a:solidFill>
            <a:schemeClr val="accent1"/>
          </a:solidFill>
          <a:ln w="28575" algn="ctr">
            <a:solidFill>
              <a:srgbClr val="0000FF"/>
            </a:solidFill>
            <a:miter lim="800000"/>
          </a:ln>
          <a:effectLst/>
        </p:spPr>
        <p:txBody>
          <a:bodyPr/>
          <a:lstStyle/>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作业场所要求</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放射防护标准</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个人接触剂量</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放射疾病诊断</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监测规范</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放射卫生防护</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en-US" altLang="zh-CN" sz="1800" b="1" i="0" dirty="0">
                <a:solidFill>
                  <a:srgbClr val="CC0000"/>
                </a:solidFill>
                <a:latin typeface="宋体" panose="02010600030101010101" pitchFamily="2" charset="-122"/>
                <a:ea typeface="宋体" panose="02010600030101010101" pitchFamily="2" charset="-122"/>
              </a:rPr>
              <a:t>……</a:t>
            </a:r>
            <a:endParaRPr lang="en-US" altLang="zh-CN" sz="1800" b="1" i="0" dirty="0">
              <a:solidFill>
                <a:srgbClr val="CC0000"/>
              </a:solidFill>
              <a:latin typeface="宋体" panose="02010600030101010101" pitchFamily="2" charset="-122"/>
              <a:ea typeface="宋体" panose="02010600030101010101" pitchFamily="2" charset="-122"/>
            </a:endParaRPr>
          </a:p>
        </p:txBody>
      </p:sp>
      <p:sp>
        <p:nvSpPr>
          <p:cNvPr id="47" name="Rectangle 11"/>
          <p:cNvSpPr>
            <a:spLocks noChangeArrowheads="1"/>
          </p:cNvSpPr>
          <p:nvPr/>
        </p:nvSpPr>
        <p:spPr bwMode="auto">
          <a:xfrm>
            <a:off x="6867152" y="2540000"/>
            <a:ext cx="1665288" cy="457200"/>
          </a:xfrm>
          <a:prstGeom prst="rect">
            <a:avLst/>
          </a:prstGeom>
          <a:solidFill>
            <a:schemeClr val="bg2"/>
          </a:solidFill>
          <a:ln w="28575" algn="ctr">
            <a:solidFill>
              <a:srgbClr val="0000FF"/>
            </a:solidFill>
            <a:miter lim="800000"/>
          </a:ln>
          <a:effectLst/>
        </p:spPr>
        <p:txBody>
          <a:bodyPr/>
          <a:lstStyle/>
          <a:p>
            <a:pPr algn="ctr"/>
            <a:r>
              <a:rPr lang="zh-CN" altLang="en-US" sz="1800" b="1" i="0">
                <a:solidFill>
                  <a:srgbClr val="000066"/>
                </a:solidFill>
                <a:latin typeface="宋体" panose="02010600030101010101" pitchFamily="2" charset="-122"/>
                <a:ea typeface="宋体" panose="02010600030101010101" pitchFamily="2" charset="-122"/>
              </a:rPr>
              <a:t>职业卫生标</a:t>
            </a:r>
            <a:r>
              <a:rPr kumimoji="1" lang="zh-CN" altLang="en-US" sz="1800" b="1" i="0">
                <a:solidFill>
                  <a:srgbClr val="000066"/>
                </a:solidFill>
                <a:latin typeface="宋体" panose="02010600030101010101" pitchFamily="2" charset="-122"/>
                <a:ea typeface="宋体" panose="02010600030101010101" pitchFamily="2" charset="-122"/>
              </a:rPr>
              <a:t>准</a:t>
            </a:r>
            <a:endParaRPr kumimoji="1" lang="zh-CN" altLang="en-US" sz="1800" b="1" i="0">
              <a:solidFill>
                <a:srgbClr val="000066"/>
              </a:solidFill>
              <a:latin typeface="宋体" panose="02010600030101010101" pitchFamily="2" charset="-122"/>
              <a:ea typeface="宋体" panose="02010600030101010101" pitchFamily="2" charset="-122"/>
            </a:endParaRPr>
          </a:p>
        </p:txBody>
      </p:sp>
      <p:sp>
        <p:nvSpPr>
          <p:cNvPr id="48" name="Rectangle 12"/>
          <p:cNvSpPr>
            <a:spLocks noChangeArrowheads="1"/>
          </p:cNvSpPr>
          <p:nvPr/>
        </p:nvSpPr>
        <p:spPr bwMode="auto">
          <a:xfrm>
            <a:off x="6723136" y="3128963"/>
            <a:ext cx="2097336" cy="2747962"/>
          </a:xfrm>
          <a:prstGeom prst="rect">
            <a:avLst/>
          </a:prstGeom>
          <a:solidFill>
            <a:schemeClr val="accent1"/>
          </a:solidFill>
          <a:ln w="28575" algn="ctr">
            <a:solidFill>
              <a:srgbClr val="0000FF"/>
            </a:solidFill>
            <a:miter lim="800000"/>
          </a:ln>
          <a:effectLst/>
        </p:spPr>
        <p:txBody>
          <a:bodyPr/>
          <a:lstStyle/>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工业企业设计</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接触限值</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诊断标准</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警示标识标准</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检侧方法</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采样规范</a:t>
            </a:r>
            <a:endParaRPr lang="zh-CN" altLang="en-US" sz="1800" b="1" i="0" dirty="0">
              <a:solidFill>
                <a:srgbClr val="CC00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CC0000"/>
                </a:solidFill>
                <a:latin typeface="宋体" panose="02010600030101010101" pitchFamily="2" charset="-122"/>
                <a:ea typeface="宋体" panose="02010600030101010101" pitchFamily="2" charset="-122"/>
              </a:rPr>
              <a:t>听力保护规范</a:t>
            </a:r>
            <a:endParaRPr lang="zh-CN" altLang="en-US" sz="1800" b="1" i="0" dirty="0">
              <a:solidFill>
                <a:srgbClr val="CC0000"/>
              </a:solidFill>
              <a:latin typeface="宋体" panose="02010600030101010101" pitchFamily="2" charset="-122"/>
              <a:ea typeface="宋体" panose="02010600030101010101" pitchFamily="2" charset="-122"/>
            </a:endParaRPr>
          </a:p>
          <a:p>
            <a:pPr>
              <a:buFont typeface="Wingdings" panose="05000000000000000000" pitchFamily="2" charset="2"/>
              <a:buChar char="Ø"/>
            </a:pPr>
            <a:r>
              <a:rPr lang="en-US" altLang="zh-CN" sz="1800" b="1" i="0" dirty="0">
                <a:solidFill>
                  <a:srgbClr val="CC0000"/>
                </a:solidFill>
                <a:latin typeface="宋体" panose="02010600030101010101" pitchFamily="2" charset="-122"/>
                <a:ea typeface="宋体" panose="02010600030101010101" pitchFamily="2" charset="-122"/>
              </a:rPr>
              <a:t>……</a:t>
            </a:r>
            <a:endParaRPr lang="en-US" altLang="zh-CN" sz="1800" b="1" i="0" dirty="0">
              <a:solidFill>
                <a:srgbClr val="CC0000"/>
              </a:solidFill>
              <a:latin typeface="宋体" panose="02010600030101010101" pitchFamily="2" charset="-122"/>
              <a:ea typeface="宋体" panose="02010600030101010101" pitchFamily="2" charset="-122"/>
            </a:endParaRPr>
          </a:p>
        </p:txBody>
      </p:sp>
      <p:sp>
        <p:nvSpPr>
          <p:cNvPr id="49" name="Line 13"/>
          <p:cNvSpPr>
            <a:spLocks noChangeShapeType="1"/>
          </p:cNvSpPr>
          <p:nvPr/>
        </p:nvSpPr>
        <p:spPr bwMode="auto">
          <a:xfrm flipV="1">
            <a:off x="3231405" y="2081213"/>
            <a:ext cx="0" cy="523875"/>
          </a:xfrm>
          <a:prstGeom prst="line">
            <a:avLst/>
          </a:prstGeom>
          <a:noFill/>
          <a:ln w="9525">
            <a:solidFill>
              <a:schemeClr val="tx1"/>
            </a:solidFill>
            <a:round/>
          </a:ln>
          <a:effectLst/>
        </p:spPr>
        <p:txBody>
          <a:bodyPr/>
          <a:lstStyle/>
          <a:p>
            <a:endParaRPr lang="zh-CN" altLang="en-US" sz="1800" i="0"/>
          </a:p>
        </p:txBody>
      </p:sp>
      <p:sp>
        <p:nvSpPr>
          <p:cNvPr id="50" name="Rectangle 14"/>
          <p:cNvSpPr>
            <a:spLocks noChangeArrowheads="1"/>
          </p:cNvSpPr>
          <p:nvPr/>
        </p:nvSpPr>
        <p:spPr bwMode="auto">
          <a:xfrm>
            <a:off x="1763688" y="1687513"/>
            <a:ext cx="2016125" cy="1047750"/>
          </a:xfrm>
          <a:prstGeom prst="rect">
            <a:avLst/>
          </a:prstGeom>
          <a:solidFill>
            <a:srgbClr val="3366FF"/>
          </a:solidFill>
          <a:ln w="28575">
            <a:solidFill>
              <a:srgbClr val="3366FF"/>
            </a:solidFill>
            <a:miter lim="800000"/>
          </a:ln>
          <a:effectLst/>
        </p:spPr>
        <p:txBody>
          <a:bodyPr wrap="none" anchor="ctr"/>
          <a:lstStyle/>
          <a:p>
            <a:pPr algn="ctr"/>
            <a:r>
              <a:rPr kumimoji="1" lang="zh-CN" altLang="en-US" b="1" i="0">
                <a:solidFill>
                  <a:schemeClr val="bg1"/>
                </a:solidFill>
                <a:latin typeface="宋体" panose="02010600030101010101" pitchFamily="2" charset="-122"/>
                <a:ea typeface="宋体" panose="02010600030101010101" pitchFamily="2" charset="-122"/>
              </a:rPr>
              <a:t>职业病防治法</a:t>
            </a:r>
            <a:endParaRPr kumimoji="1" lang="zh-CN" altLang="en-US" b="1" i="0">
              <a:solidFill>
                <a:schemeClr val="bg1"/>
              </a:solidFill>
              <a:latin typeface="宋体" panose="02010600030101010101" pitchFamily="2" charset="-122"/>
              <a:ea typeface="宋体" panose="02010600030101010101" pitchFamily="2" charset="-122"/>
            </a:endParaRPr>
          </a:p>
          <a:p>
            <a:pPr algn="ctr"/>
            <a:r>
              <a:rPr kumimoji="1" lang="zh-CN" altLang="en-US" b="1" i="0">
                <a:solidFill>
                  <a:schemeClr val="bg1"/>
                </a:solidFill>
                <a:latin typeface="宋体" panose="02010600030101010101" pitchFamily="2" charset="-122"/>
                <a:ea typeface="宋体" panose="02010600030101010101" pitchFamily="2" charset="-122"/>
              </a:rPr>
              <a:t>配套规章</a:t>
            </a:r>
            <a:endParaRPr kumimoji="1" lang="zh-CN" altLang="en-US" b="1" i="0">
              <a:solidFill>
                <a:schemeClr val="bg1"/>
              </a:solidFill>
              <a:latin typeface="宋体" panose="02010600030101010101" pitchFamily="2" charset="-122"/>
              <a:ea typeface="宋体" panose="02010600030101010101" pitchFamily="2" charset="-122"/>
            </a:endParaRPr>
          </a:p>
        </p:txBody>
      </p:sp>
      <p:sp>
        <p:nvSpPr>
          <p:cNvPr id="51" name="Rectangle 15"/>
          <p:cNvSpPr>
            <a:spLocks noChangeArrowheads="1"/>
          </p:cNvSpPr>
          <p:nvPr/>
        </p:nvSpPr>
        <p:spPr bwMode="auto">
          <a:xfrm>
            <a:off x="1691680" y="3068638"/>
            <a:ext cx="2160240" cy="2808287"/>
          </a:xfrm>
          <a:prstGeom prst="rect">
            <a:avLst/>
          </a:prstGeom>
          <a:solidFill>
            <a:srgbClr val="009900"/>
          </a:solidFill>
          <a:ln w="28575">
            <a:solidFill>
              <a:schemeClr val="accent1"/>
            </a:solidFill>
            <a:miter lim="800000"/>
          </a:ln>
          <a:effectLst/>
        </p:spPr>
        <p:txBody>
          <a:bodyPr wrap="none" anchor="ctr"/>
          <a:lstStyle/>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职业病危害分类</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危害项目申报</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高毒物品目录</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职业病目录</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作业场所管理</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zh-CN" altLang="en-US" sz="1800" b="1" i="0" dirty="0">
                <a:solidFill>
                  <a:srgbClr val="FFCC00"/>
                </a:solidFill>
                <a:latin typeface="宋体" panose="02010600030101010101" pitchFamily="2" charset="-122"/>
                <a:ea typeface="宋体" panose="02010600030101010101" pitchFamily="2" charset="-122"/>
              </a:rPr>
              <a:t>作业管理</a:t>
            </a:r>
            <a:endParaRPr lang="zh-CN" altLang="en-US" sz="1800"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Ø"/>
            </a:pPr>
            <a:r>
              <a:rPr lang="en-US" altLang="zh-CN" sz="1800" b="1" i="0" dirty="0">
                <a:solidFill>
                  <a:srgbClr val="FFCC00"/>
                </a:solidFill>
                <a:latin typeface="宋体" panose="02010600030101010101" pitchFamily="2" charset="-122"/>
                <a:ea typeface="宋体" panose="02010600030101010101" pitchFamily="2" charset="-122"/>
              </a:rPr>
              <a:t>……</a:t>
            </a:r>
            <a:endParaRPr lang="en-US" altLang="zh-CN" sz="1800" b="1" i="0" dirty="0">
              <a:solidFill>
                <a:srgbClr val="FFCC00"/>
              </a:solidFill>
              <a:latin typeface="宋体" panose="02010600030101010101" pitchFamily="2" charset="-122"/>
              <a:ea typeface="宋体" panose="02010600030101010101" pitchFamily="2" charset="-122"/>
            </a:endParaRPr>
          </a:p>
          <a:p>
            <a:endParaRPr kumimoji="1" lang="en-US" altLang="zh-CN" b="1" i="0" dirty="0">
              <a:solidFill>
                <a:srgbClr val="FFCC00"/>
              </a:solidFill>
              <a:latin typeface="宋体" panose="02010600030101010101" pitchFamily="2" charset="-122"/>
              <a:ea typeface="宋体" panose="02010600030101010101" pitchFamily="2" charset="-122"/>
            </a:endParaRPr>
          </a:p>
        </p:txBody>
      </p:sp>
      <p:cxnSp>
        <p:nvCxnSpPr>
          <p:cNvPr id="52" name="AutoShape 16"/>
          <p:cNvCxnSpPr>
            <a:cxnSpLocks noChangeShapeType="1"/>
            <a:stCxn id="39" idx="2"/>
            <a:endCxn id="50" idx="0"/>
          </p:cNvCxnSpPr>
          <p:nvPr/>
        </p:nvCxnSpPr>
        <p:spPr bwMode="auto">
          <a:xfrm rot="5400000">
            <a:off x="3573475" y="517489"/>
            <a:ext cx="368300" cy="1971748"/>
          </a:xfrm>
          <a:prstGeom prst="bentConnector3">
            <a:avLst>
              <a:gd name="adj1" fmla="val 50000"/>
            </a:avLst>
          </a:prstGeom>
          <a:noFill/>
          <a:ln w="28575">
            <a:solidFill>
              <a:srgbClr val="FCFC0C"/>
            </a:solidFill>
            <a:miter lim="800000"/>
            <a:tailEnd type="triangle" w="med" len="med"/>
          </a:ln>
          <a:effectLst/>
        </p:spPr>
      </p:cxnSp>
      <p:cxnSp>
        <p:nvCxnSpPr>
          <p:cNvPr id="53" name="AutoShape 17"/>
          <p:cNvCxnSpPr>
            <a:cxnSpLocks noChangeShapeType="1"/>
            <a:stCxn id="39" idx="2"/>
            <a:endCxn id="43" idx="0"/>
          </p:cNvCxnSpPr>
          <p:nvPr/>
        </p:nvCxnSpPr>
        <p:spPr bwMode="auto">
          <a:xfrm rot="16200000" flipH="1">
            <a:off x="5522577" y="540135"/>
            <a:ext cx="368300" cy="1926456"/>
          </a:xfrm>
          <a:prstGeom prst="bentConnector3">
            <a:avLst>
              <a:gd name="adj1" fmla="val 50000"/>
            </a:avLst>
          </a:prstGeom>
          <a:noFill/>
          <a:ln w="28575">
            <a:solidFill>
              <a:srgbClr val="FCFC0C"/>
            </a:solidFill>
            <a:miter lim="800000"/>
            <a:tailEnd type="triangle" w="med" len="med"/>
          </a:ln>
          <a:effectLst/>
        </p:spPr>
      </p:cxnSp>
      <p:sp>
        <p:nvSpPr>
          <p:cNvPr id="63" name="Line 27"/>
          <p:cNvSpPr>
            <a:spLocks noChangeShapeType="1"/>
          </p:cNvSpPr>
          <p:nvPr/>
        </p:nvSpPr>
        <p:spPr bwMode="auto">
          <a:xfrm>
            <a:off x="2843808" y="2708275"/>
            <a:ext cx="0" cy="401637"/>
          </a:xfrm>
          <a:prstGeom prst="line">
            <a:avLst/>
          </a:prstGeom>
          <a:noFill/>
          <a:ln w="28575">
            <a:solidFill>
              <a:srgbClr val="0000FF"/>
            </a:solidFill>
            <a:round/>
          </a:ln>
          <a:effectLst/>
        </p:spPr>
        <p:txBody>
          <a:bodyPr/>
          <a:lstStyle/>
          <a:p>
            <a:endParaRPr lang="zh-CN" altLang="en-US" sz="1800" i="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1187624" y="-27384"/>
            <a:ext cx="7272807" cy="645160"/>
          </a:xfrm>
          <a:prstGeom prst="rect">
            <a:avLst/>
          </a:prstGeom>
          <a:noFill/>
          <a:ln w="9525">
            <a:noFill/>
          </a:ln>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职业病防治法律体系框架</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19" name="Rectangle 18"/>
          <p:cNvSpPr>
            <a:spLocks noChangeArrowheads="1"/>
          </p:cNvSpPr>
          <p:nvPr/>
        </p:nvSpPr>
        <p:spPr bwMode="auto">
          <a:xfrm>
            <a:off x="2771800" y="901700"/>
            <a:ext cx="1689100" cy="482600"/>
          </a:xfrm>
          <a:prstGeom prst="rect">
            <a:avLst/>
          </a:prstGeom>
          <a:solidFill>
            <a:srgbClr val="FFFF99"/>
          </a:solidFill>
          <a:ln w="28575">
            <a:solidFill>
              <a:srgbClr val="FFFF99"/>
            </a:solidFill>
            <a:miter lim="800000"/>
          </a:ln>
          <a:effectLst/>
        </p:spPr>
        <p:txBody>
          <a:bodyPr wrap="none" anchor="ctr"/>
          <a:lstStyle/>
          <a:p>
            <a:pPr algn="ctr"/>
            <a:r>
              <a:rPr kumimoji="1" lang="zh-CN" altLang="en-US" sz="2200" b="1" i="0">
                <a:solidFill>
                  <a:srgbClr val="000066"/>
                </a:solidFill>
                <a:latin typeface="宋体" panose="02010600030101010101" pitchFamily="2" charset="-122"/>
                <a:ea typeface="宋体" panose="02010600030101010101" pitchFamily="2" charset="-122"/>
              </a:rPr>
              <a:t>规范执法行为</a:t>
            </a:r>
            <a:endParaRPr kumimoji="1" lang="zh-CN" altLang="en-US" sz="2200" b="1" i="0">
              <a:solidFill>
                <a:srgbClr val="000066"/>
              </a:solidFill>
              <a:latin typeface="宋体" panose="02010600030101010101" pitchFamily="2" charset="-122"/>
              <a:ea typeface="宋体" panose="02010600030101010101" pitchFamily="2" charset="-122"/>
            </a:endParaRPr>
          </a:p>
        </p:txBody>
      </p:sp>
      <p:sp>
        <p:nvSpPr>
          <p:cNvPr id="20" name="Rectangle 19"/>
          <p:cNvSpPr>
            <a:spLocks noChangeArrowheads="1"/>
          </p:cNvSpPr>
          <p:nvPr/>
        </p:nvSpPr>
        <p:spPr bwMode="auto">
          <a:xfrm>
            <a:off x="2051720" y="3128963"/>
            <a:ext cx="2377430" cy="2963888"/>
          </a:xfrm>
          <a:prstGeom prst="rect">
            <a:avLst/>
          </a:prstGeom>
          <a:solidFill>
            <a:srgbClr val="009900"/>
          </a:solidFill>
          <a:ln w="28575">
            <a:solidFill>
              <a:schemeClr val="accent1"/>
            </a:solidFill>
            <a:miter lim="800000"/>
          </a:ln>
          <a:effectLst/>
        </p:spPr>
        <p:txBody>
          <a:bodyPr wrap="square">
            <a:spAutoFit/>
          </a:bodyPr>
          <a:lstStyle/>
          <a:p>
            <a:pPr>
              <a:lnSpc>
                <a:spcPct val="135000"/>
              </a:lnSpc>
              <a:spcBef>
                <a:spcPct val="55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事故处理</a:t>
            </a:r>
            <a:endParaRPr lang="zh-CN" altLang="en-US" b="1" i="0" dirty="0">
              <a:solidFill>
                <a:srgbClr val="FFCC00"/>
              </a:solidFill>
              <a:latin typeface="宋体" panose="02010600030101010101" pitchFamily="2" charset="-122"/>
              <a:ea typeface="宋体" panose="02010600030101010101" pitchFamily="2" charset="-122"/>
            </a:endParaRPr>
          </a:p>
          <a:p>
            <a:pPr>
              <a:lnSpc>
                <a:spcPct val="135000"/>
              </a:lnSpc>
              <a:spcBef>
                <a:spcPct val="55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监督程序</a:t>
            </a:r>
            <a:endParaRPr lang="zh-CN" altLang="en-US" b="1" i="0" dirty="0">
              <a:solidFill>
                <a:srgbClr val="FFCC00"/>
              </a:solidFill>
              <a:latin typeface="宋体" panose="02010600030101010101" pitchFamily="2" charset="-122"/>
              <a:ea typeface="宋体" panose="02010600030101010101" pitchFamily="2" charset="-122"/>
            </a:endParaRPr>
          </a:p>
          <a:p>
            <a:pPr>
              <a:lnSpc>
                <a:spcPct val="135000"/>
              </a:lnSpc>
              <a:spcBef>
                <a:spcPct val="55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处罚办法</a:t>
            </a:r>
            <a:endParaRPr lang="zh-CN" altLang="en-US" b="1" i="0" dirty="0">
              <a:solidFill>
                <a:srgbClr val="FFCC00"/>
              </a:solidFill>
              <a:latin typeface="宋体" panose="02010600030101010101" pitchFamily="2" charset="-122"/>
              <a:ea typeface="宋体" panose="02010600030101010101" pitchFamily="2" charset="-122"/>
            </a:endParaRPr>
          </a:p>
          <a:p>
            <a:pPr>
              <a:lnSpc>
                <a:spcPct val="135000"/>
              </a:lnSpc>
              <a:spcBef>
                <a:spcPct val="55000"/>
              </a:spcBef>
              <a:buFont typeface="Wingdings" panose="05000000000000000000" pitchFamily="2" charset="2"/>
              <a:buChar char="l"/>
            </a:pPr>
            <a:r>
              <a:rPr lang="en-US" altLang="zh-CN" b="1" i="0" dirty="0">
                <a:solidFill>
                  <a:srgbClr val="FFCC00"/>
                </a:solidFill>
                <a:latin typeface="宋体" panose="02010600030101010101" pitchFamily="2" charset="-122"/>
                <a:ea typeface="宋体" panose="02010600030101010101" pitchFamily="2" charset="-122"/>
              </a:rPr>
              <a:t>……</a:t>
            </a:r>
            <a:endParaRPr lang="en-US" altLang="zh-CN" b="1" i="0" dirty="0">
              <a:solidFill>
                <a:srgbClr val="FFCC00"/>
              </a:solidFill>
              <a:latin typeface="宋体" panose="02010600030101010101" pitchFamily="2" charset="-122"/>
              <a:ea typeface="宋体" panose="02010600030101010101" pitchFamily="2" charset="-122"/>
            </a:endParaRPr>
          </a:p>
          <a:p>
            <a:pPr>
              <a:lnSpc>
                <a:spcPct val="135000"/>
              </a:lnSpc>
              <a:spcBef>
                <a:spcPct val="55000"/>
              </a:spcBef>
            </a:pPr>
            <a:endParaRPr kumimoji="1" lang="en-US" altLang="zh-CN" sz="2400" b="1" i="0" dirty="0">
              <a:solidFill>
                <a:srgbClr val="FFCC00"/>
              </a:solidFill>
              <a:latin typeface="宋体" panose="02010600030101010101" pitchFamily="2" charset="-122"/>
              <a:ea typeface="宋体" panose="02010600030101010101" pitchFamily="2" charset="-122"/>
            </a:endParaRPr>
          </a:p>
        </p:txBody>
      </p:sp>
      <p:sp>
        <p:nvSpPr>
          <p:cNvPr id="21" name="Rectangle 20"/>
          <p:cNvSpPr>
            <a:spLocks noChangeArrowheads="1"/>
          </p:cNvSpPr>
          <p:nvPr/>
        </p:nvSpPr>
        <p:spPr bwMode="auto">
          <a:xfrm>
            <a:off x="5004048" y="3128963"/>
            <a:ext cx="3096343" cy="2747962"/>
          </a:xfrm>
          <a:prstGeom prst="rect">
            <a:avLst/>
          </a:prstGeom>
          <a:solidFill>
            <a:srgbClr val="009900"/>
          </a:solidFill>
          <a:ln w="28575">
            <a:solidFill>
              <a:schemeClr val="accent1"/>
            </a:solidFill>
            <a:miter lim="800000"/>
          </a:ln>
          <a:effectLst/>
        </p:spPr>
        <p:txBody>
          <a:bodyPr wrap="none" tIns="154800"/>
          <a:lstStyle/>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健康监护管理</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职业病目录</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职业病诊断鉴定</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技术服务机构管理</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危害评价规范</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zh-CN" altLang="en-US" b="1" i="0" dirty="0">
                <a:solidFill>
                  <a:srgbClr val="FFCC00"/>
                </a:solidFill>
                <a:latin typeface="宋体" panose="02010600030101010101" pitchFamily="2" charset="-122"/>
                <a:ea typeface="宋体" panose="02010600030101010101" pitchFamily="2" charset="-122"/>
              </a:rPr>
              <a:t>职业卫生监测管理规范</a:t>
            </a:r>
            <a:endParaRPr lang="zh-CN" altLang="en-US" b="1" i="0" dirty="0">
              <a:solidFill>
                <a:srgbClr val="FFCC00"/>
              </a:solidFill>
              <a:latin typeface="宋体" panose="02010600030101010101" pitchFamily="2" charset="-122"/>
              <a:ea typeface="宋体" panose="02010600030101010101" pitchFamily="2" charset="-122"/>
            </a:endParaRPr>
          </a:p>
          <a:p>
            <a:pPr>
              <a:lnSpc>
                <a:spcPct val="80000"/>
              </a:lnSpc>
              <a:spcBef>
                <a:spcPct val="50000"/>
              </a:spcBef>
              <a:buFont typeface="Wingdings" panose="05000000000000000000" pitchFamily="2" charset="2"/>
              <a:buChar char="l"/>
            </a:pPr>
            <a:r>
              <a:rPr lang="en-US" altLang="zh-CN" b="1" i="0" dirty="0">
                <a:solidFill>
                  <a:srgbClr val="FFCC00"/>
                </a:solidFill>
                <a:latin typeface="宋体" panose="02010600030101010101" pitchFamily="2" charset="-122"/>
                <a:ea typeface="宋体" panose="02010600030101010101" pitchFamily="2" charset="-122"/>
              </a:rPr>
              <a:t>……</a:t>
            </a:r>
            <a:endParaRPr kumimoji="1" lang="en-US" altLang="zh-CN" sz="2400" b="1" i="0" dirty="0">
              <a:solidFill>
                <a:srgbClr val="FFCC00"/>
              </a:solidFill>
              <a:latin typeface="宋体" panose="02010600030101010101" pitchFamily="2" charset="-122"/>
              <a:ea typeface="宋体" panose="02010600030101010101" pitchFamily="2" charset="-122"/>
            </a:endParaRPr>
          </a:p>
        </p:txBody>
      </p:sp>
      <p:sp>
        <p:nvSpPr>
          <p:cNvPr id="22" name="Rectangle 21"/>
          <p:cNvSpPr>
            <a:spLocks noChangeArrowheads="1"/>
          </p:cNvSpPr>
          <p:nvPr/>
        </p:nvSpPr>
        <p:spPr bwMode="auto">
          <a:xfrm>
            <a:off x="4583137" y="901700"/>
            <a:ext cx="1752600" cy="482600"/>
          </a:xfrm>
          <a:prstGeom prst="rect">
            <a:avLst/>
          </a:prstGeom>
          <a:solidFill>
            <a:srgbClr val="FFFF99"/>
          </a:solidFill>
          <a:ln w="28575">
            <a:solidFill>
              <a:srgbClr val="FFFF99"/>
            </a:solidFill>
            <a:miter lim="800000"/>
          </a:ln>
          <a:effectLst/>
        </p:spPr>
        <p:txBody>
          <a:bodyPr wrap="none" anchor="ctr"/>
          <a:lstStyle/>
          <a:p>
            <a:pPr algn="ctr"/>
            <a:r>
              <a:rPr kumimoji="1" lang="zh-CN" altLang="en-US" sz="2200" b="1" i="0">
                <a:solidFill>
                  <a:srgbClr val="000066"/>
                </a:solidFill>
                <a:latin typeface="宋体" panose="02010600030101010101" pitchFamily="2" charset="-122"/>
                <a:ea typeface="宋体" panose="02010600030101010101" pitchFamily="2" charset="-122"/>
              </a:rPr>
              <a:t>规范技术服务</a:t>
            </a:r>
            <a:endParaRPr kumimoji="1" lang="zh-CN" altLang="en-US" sz="2200" b="1" i="0">
              <a:solidFill>
                <a:srgbClr val="000066"/>
              </a:solidFill>
              <a:latin typeface="宋体" panose="02010600030101010101" pitchFamily="2" charset="-122"/>
              <a:ea typeface="宋体" panose="02010600030101010101" pitchFamily="2" charset="-122"/>
            </a:endParaRPr>
          </a:p>
        </p:txBody>
      </p:sp>
      <p:sp>
        <p:nvSpPr>
          <p:cNvPr id="23" name="Rectangle 22"/>
          <p:cNvSpPr>
            <a:spLocks noChangeArrowheads="1"/>
          </p:cNvSpPr>
          <p:nvPr/>
        </p:nvSpPr>
        <p:spPr bwMode="auto">
          <a:xfrm>
            <a:off x="2843237" y="1754188"/>
            <a:ext cx="3313113" cy="522287"/>
          </a:xfrm>
          <a:prstGeom prst="rect">
            <a:avLst/>
          </a:prstGeom>
          <a:solidFill>
            <a:srgbClr val="3366FF"/>
          </a:solidFill>
          <a:ln w="28575">
            <a:solidFill>
              <a:srgbClr val="3366FF"/>
            </a:solidFill>
            <a:miter lim="800000"/>
          </a:ln>
          <a:effectLst/>
        </p:spPr>
        <p:txBody>
          <a:bodyPr wrap="none" anchor="ctr"/>
          <a:lstStyle/>
          <a:p>
            <a:r>
              <a:rPr kumimoji="1" lang="zh-CN" altLang="en-US" sz="2400" b="1" i="0">
                <a:solidFill>
                  <a:schemeClr val="bg1"/>
                </a:solidFill>
                <a:latin typeface="宋体" panose="02010600030101010101" pitchFamily="2" charset="-122"/>
                <a:ea typeface="宋体" panose="02010600030101010101" pitchFamily="2" charset="-122"/>
              </a:rPr>
              <a:t>职业病防治法配套规章</a:t>
            </a:r>
            <a:endParaRPr kumimoji="1" lang="zh-CN" altLang="en-US" sz="2400" b="1" i="0">
              <a:solidFill>
                <a:schemeClr val="bg1"/>
              </a:solidFill>
              <a:latin typeface="宋体" panose="02010600030101010101" pitchFamily="2" charset="-122"/>
              <a:ea typeface="宋体" panose="02010600030101010101" pitchFamily="2" charset="-122"/>
            </a:endParaRPr>
          </a:p>
        </p:txBody>
      </p:sp>
      <p:cxnSp>
        <p:nvCxnSpPr>
          <p:cNvPr id="24" name="AutoShape 23"/>
          <p:cNvCxnSpPr>
            <a:cxnSpLocks noChangeShapeType="1"/>
            <a:stCxn id="19" idx="2"/>
            <a:endCxn id="23" idx="0"/>
          </p:cNvCxnSpPr>
          <p:nvPr/>
        </p:nvCxnSpPr>
        <p:spPr bwMode="auto">
          <a:xfrm rot="16200000" flipH="1">
            <a:off x="3887812" y="1125538"/>
            <a:ext cx="342900" cy="884238"/>
          </a:xfrm>
          <a:prstGeom prst="bentConnector3">
            <a:avLst>
              <a:gd name="adj1" fmla="val 50000"/>
            </a:avLst>
          </a:prstGeom>
          <a:noFill/>
          <a:ln w="28575">
            <a:solidFill>
              <a:srgbClr val="FCFC0C"/>
            </a:solidFill>
            <a:miter lim="800000"/>
            <a:tailEnd type="triangle" w="med" len="med"/>
          </a:ln>
          <a:effectLst/>
        </p:spPr>
      </p:cxnSp>
      <p:cxnSp>
        <p:nvCxnSpPr>
          <p:cNvPr id="25" name="AutoShape 24"/>
          <p:cNvCxnSpPr>
            <a:cxnSpLocks noChangeShapeType="1"/>
            <a:stCxn id="22" idx="2"/>
            <a:endCxn id="23" idx="0"/>
          </p:cNvCxnSpPr>
          <p:nvPr/>
        </p:nvCxnSpPr>
        <p:spPr bwMode="auto">
          <a:xfrm rot="5400000">
            <a:off x="4808562" y="1089025"/>
            <a:ext cx="342900" cy="958850"/>
          </a:xfrm>
          <a:prstGeom prst="bentConnector3">
            <a:avLst>
              <a:gd name="adj1" fmla="val 50000"/>
            </a:avLst>
          </a:prstGeom>
          <a:noFill/>
          <a:ln w="28575">
            <a:solidFill>
              <a:srgbClr val="FCFC0C"/>
            </a:solidFill>
            <a:miter lim="800000"/>
            <a:tailEnd type="triangle" w="med" len="med"/>
          </a:ln>
          <a:effectLst/>
        </p:spPr>
      </p:cxnSp>
      <p:cxnSp>
        <p:nvCxnSpPr>
          <p:cNvPr id="26" name="AutoShape 25"/>
          <p:cNvCxnSpPr>
            <a:cxnSpLocks noChangeShapeType="1"/>
            <a:stCxn id="23" idx="2"/>
            <a:endCxn id="20" idx="0"/>
          </p:cNvCxnSpPr>
          <p:nvPr/>
        </p:nvCxnSpPr>
        <p:spPr bwMode="auto">
          <a:xfrm rot="5400000">
            <a:off x="3443871" y="2073040"/>
            <a:ext cx="852488" cy="1259359"/>
          </a:xfrm>
          <a:prstGeom prst="bentConnector3">
            <a:avLst>
              <a:gd name="adj1" fmla="val 50000"/>
            </a:avLst>
          </a:prstGeom>
          <a:noFill/>
          <a:ln w="28575">
            <a:solidFill>
              <a:srgbClr val="0000FF"/>
            </a:solidFill>
            <a:miter lim="800000"/>
            <a:tailEnd type="triangle" w="med" len="med"/>
          </a:ln>
          <a:effectLst/>
        </p:spPr>
      </p:cxnSp>
      <p:cxnSp>
        <p:nvCxnSpPr>
          <p:cNvPr id="27" name="AutoShape 26"/>
          <p:cNvCxnSpPr>
            <a:cxnSpLocks noChangeShapeType="1"/>
            <a:stCxn id="23" idx="2"/>
            <a:endCxn id="21" idx="0"/>
          </p:cNvCxnSpPr>
          <p:nvPr/>
        </p:nvCxnSpPr>
        <p:spPr bwMode="auto">
          <a:xfrm rot="16200000" flipH="1">
            <a:off x="5099763" y="1676506"/>
            <a:ext cx="852488" cy="2052426"/>
          </a:xfrm>
          <a:prstGeom prst="bentConnector3">
            <a:avLst>
              <a:gd name="adj1" fmla="val 50000"/>
            </a:avLst>
          </a:prstGeom>
          <a:noFill/>
          <a:ln w="28575">
            <a:solidFill>
              <a:srgbClr val="0000FF"/>
            </a:solidFill>
            <a:miter lim="800000"/>
            <a:tailEnd type="triangle" w="med" len="med"/>
          </a:ln>
          <a:effec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文本占位符 409601"/>
          <p:cNvSpPr>
            <a:spLocks noGrp="1"/>
          </p:cNvSpPr>
          <p:nvPr>
            <p:ph type="body" idx="1"/>
          </p:nvPr>
        </p:nvSpPr>
        <p:spPr>
          <a:xfrm>
            <a:off x="179388" y="2205038"/>
            <a:ext cx="8818562" cy="1150937"/>
          </a:xfrm>
        </p:spPr>
        <p:txBody>
          <a:bodyPr/>
          <a:lstStyle/>
          <a:p>
            <a:pPr marL="0" indent="0" algn="ctr">
              <a:buNone/>
            </a:pPr>
            <a:r>
              <a:rPr lang="zh-CN" altLang="en-US" sz="3500" dirty="0">
                <a:solidFill>
                  <a:srgbClr val="CC6600"/>
                </a:solidFill>
                <a:ea typeface="黑体" panose="02010609060101010101" pitchFamily="2" charset="-122"/>
                <a:sym typeface="Arial" panose="020B0604020202020204" pitchFamily="34" charset="0"/>
              </a:rPr>
              <a:t>第二章  职业病防治法及其配套规章</a:t>
            </a:r>
            <a:endParaRPr lang="zh-CN" altLang="en-US" sz="3500" dirty="0">
              <a:solidFill>
                <a:srgbClr val="CC6600"/>
              </a:solidFill>
              <a:ea typeface="黑体" panose="02010609060101010101" pitchFamily="2"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占位符 7169"/>
          <p:cNvSpPr>
            <a:spLocks noGrp="1"/>
          </p:cNvSpPr>
          <p:nvPr>
            <p:ph type="body" idx="1"/>
          </p:nvPr>
        </p:nvSpPr>
        <p:spPr>
          <a:xfrm>
            <a:off x="4788024" y="836712"/>
            <a:ext cx="4137918" cy="4608785"/>
          </a:xfrm>
        </p:spPr>
        <p:txBody>
          <a:bodyPr/>
          <a:lstStyle/>
          <a:p>
            <a:pPr marL="0" indent="0">
              <a:buNone/>
            </a:pPr>
            <a:r>
              <a:rPr lang="zh-CN" altLang="en-US" sz="2500" dirty="0">
                <a:solidFill>
                  <a:srgbClr val="0066CC"/>
                </a:solidFill>
                <a:latin typeface="宋体" panose="02010600030101010101" pitchFamily="2" charset="-122"/>
                <a:ea typeface="宋体" panose="02010600030101010101" pitchFamily="2" charset="-122"/>
                <a:sym typeface="Arial" panose="020B0604020202020204" pitchFamily="34" charset="0"/>
              </a:rPr>
              <a:t>   </a:t>
            </a:r>
            <a:r>
              <a:rPr lang="en-US" altLang="zh-CN" sz="2500" dirty="0">
                <a:solidFill>
                  <a:srgbClr val="0066CC"/>
                </a:solidFill>
                <a:latin typeface="宋体" panose="02010600030101010101" pitchFamily="2" charset="-122"/>
                <a:ea typeface="宋体" panose="02010600030101010101" pitchFamily="2" charset="-122"/>
                <a:sym typeface="Arial" panose="020B0604020202020204" pitchFamily="34" charset="0"/>
              </a:rPr>
              <a:t>《</a:t>
            </a:r>
            <a:r>
              <a:rPr lang="zh-CN" altLang="en-US" sz="2500" dirty="0">
                <a:solidFill>
                  <a:srgbClr val="0066CC"/>
                </a:solidFill>
                <a:latin typeface="宋体" panose="02010600030101010101" pitchFamily="2" charset="-122"/>
                <a:ea typeface="宋体" panose="02010600030101010101" pitchFamily="2" charset="-122"/>
                <a:sym typeface="Arial" panose="020B0604020202020204" pitchFamily="34" charset="0"/>
              </a:rPr>
              <a:t>职业病防治法</a:t>
            </a:r>
            <a:r>
              <a:rPr lang="en-US" altLang="zh-CN" sz="2500" dirty="0">
                <a:solidFill>
                  <a:srgbClr val="0066CC"/>
                </a:solidFill>
                <a:latin typeface="宋体" panose="02010600030101010101" pitchFamily="2" charset="-122"/>
                <a:ea typeface="宋体" panose="02010600030101010101" pitchFamily="2" charset="-122"/>
                <a:sym typeface="Arial" panose="020B0604020202020204" pitchFamily="34" charset="0"/>
              </a:rPr>
              <a:t>》</a:t>
            </a:r>
            <a:r>
              <a:rPr lang="zh-CN" altLang="en-US" sz="2500" dirty="0">
                <a:solidFill>
                  <a:srgbClr val="0066CC"/>
                </a:solidFill>
                <a:latin typeface="宋体" panose="02010600030101010101" pitchFamily="2" charset="-122"/>
                <a:ea typeface="宋体" panose="02010600030101010101" pitchFamily="2" charset="-122"/>
                <a:sym typeface="Arial" panose="020B0604020202020204" pitchFamily="34" charset="0"/>
              </a:rPr>
              <a:t>作为规范职业卫生工作的基本法律，是用人单位进行职业卫生管理必须遵循的行为准则，是各级人民政府及其有关部门进行职业卫生监管和行政执法的法律依据，是制裁各种职业卫生违法犯罪行为的有力武器。</a:t>
            </a:r>
            <a:endParaRPr lang="zh-CN" altLang="en-US" sz="2500" dirty="0">
              <a:solidFill>
                <a:srgbClr val="0066CC"/>
              </a:solidFill>
              <a:latin typeface="宋体" panose="02010600030101010101" pitchFamily="2" charset="-122"/>
              <a:ea typeface="宋体" panose="02010600030101010101" pitchFamily="2"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395536" y="216024"/>
            <a:ext cx="4144393" cy="62373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395536" y="216024"/>
            <a:ext cx="4144393" cy="6237312"/>
          </a:xfrm>
          <a:prstGeom prst="rect">
            <a:avLst/>
          </a:prstGeom>
        </p:spPr>
      </p:pic>
      <p:sp>
        <p:nvSpPr>
          <p:cNvPr id="4" name="内容占位符 3"/>
          <p:cNvSpPr>
            <a:spLocks noGrp="1"/>
          </p:cNvSpPr>
          <p:nvPr>
            <p:ph idx="1"/>
          </p:nvPr>
        </p:nvSpPr>
        <p:spPr/>
        <p:txBody>
          <a:bodyPr/>
          <a:lstStyle/>
          <a:p>
            <a:r>
              <a:rPr lang="en-US" altLang="zh-CN" dirty="0"/>
              <a:t> </a:t>
            </a:r>
            <a:endParaRPr lang="zh-CN" altLang="en-US" dirty="0"/>
          </a:p>
        </p:txBody>
      </p:sp>
      <p:sp>
        <p:nvSpPr>
          <p:cNvPr id="5" name="矩形 4"/>
          <p:cNvSpPr/>
          <p:nvPr/>
        </p:nvSpPr>
        <p:spPr>
          <a:xfrm>
            <a:off x="4673892" y="548680"/>
            <a:ext cx="4470108" cy="5077460"/>
          </a:xfrm>
          <a:prstGeom prst="rect">
            <a:avLst/>
          </a:prstGeom>
        </p:spPr>
        <p:txBody>
          <a:bodyPr wrap="square">
            <a:spAutoFit/>
          </a:bodyPr>
          <a:lstStyle/>
          <a:p>
            <a:pPr>
              <a:lnSpc>
                <a:spcPct val="150000"/>
              </a:lnSpc>
              <a:buFont typeface="Wingdings" panose="05000000000000000000" pitchFamily="2" charset="2"/>
              <a:buChar char="Ø"/>
            </a:pPr>
            <a:r>
              <a:rPr lang="en-US" altLang="zh-CN" sz="1800" b="1" i="0" dirty="0">
                <a:solidFill>
                  <a:srgbClr val="0070C0"/>
                </a:solidFill>
                <a:latin typeface="宋体" panose="02010600030101010101" pitchFamily="2" charset="-122"/>
                <a:ea typeface="宋体" panose="02010600030101010101" pitchFamily="2" charset="-122"/>
              </a:rPr>
              <a:t>2001</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10</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27</a:t>
            </a:r>
            <a:r>
              <a:rPr lang="zh-CN" altLang="en-US" sz="1800" b="1" i="0" dirty="0">
                <a:solidFill>
                  <a:srgbClr val="0070C0"/>
                </a:solidFill>
                <a:latin typeface="宋体" panose="02010600030101010101" pitchFamily="2" charset="-122"/>
                <a:ea typeface="宋体" panose="02010600030101010101" pitchFamily="2" charset="-122"/>
              </a:rPr>
              <a:t>日第九届全国人民代表大会常务委员会第二十四次会议通过，自</a:t>
            </a:r>
            <a:r>
              <a:rPr lang="en-US" altLang="zh-CN" sz="1800" b="1" i="0" dirty="0">
                <a:solidFill>
                  <a:srgbClr val="0070C0"/>
                </a:solidFill>
                <a:latin typeface="宋体" panose="02010600030101010101" pitchFamily="2" charset="-122"/>
                <a:ea typeface="宋体" panose="02010600030101010101" pitchFamily="2" charset="-122"/>
              </a:rPr>
              <a:t>2002</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5</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1</a:t>
            </a:r>
            <a:r>
              <a:rPr lang="zh-CN" altLang="en-US" sz="1800" b="1" i="0" dirty="0">
                <a:solidFill>
                  <a:srgbClr val="0070C0"/>
                </a:solidFill>
                <a:latin typeface="宋体" panose="02010600030101010101" pitchFamily="2" charset="-122"/>
                <a:ea typeface="宋体" panose="02010600030101010101" pitchFamily="2" charset="-122"/>
              </a:rPr>
              <a:t>日起施行。</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Char char="Ø"/>
            </a:pP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中华人民共和国职业病防治法修正案</a:t>
            </a: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于</a:t>
            </a:r>
            <a:r>
              <a:rPr lang="en-US" altLang="zh-CN" sz="1800" b="1" i="0" dirty="0">
                <a:solidFill>
                  <a:srgbClr val="0070C0"/>
                </a:solidFill>
                <a:latin typeface="宋体" panose="02010600030101010101" pitchFamily="2" charset="-122"/>
                <a:ea typeface="宋体" panose="02010600030101010101" pitchFamily="2" charset="-122"/>
              </a:rPr>
              <a:t>2011</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12</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31</a:t>
            </a:r>
            <a:r>
              <a:rPr lang="zh-CN" altLang="en-US" sz="1800" b="1" i="0" dirty="0">
                <a:solidFill>
                  <a:srgbClr val="0070C0"/>
                </a:solidFill>
                <a:latin typeface="宋体" panose="02010600030101010101" pitchFamily="2" charset="-122"/>
                <a:ea typeface="宋体" panose="02010600030101010101" pitchFamily="2" charset="-122"/>
              </a:rPr>
              <a:t>日审议通过。</a:t>
            </a:r>
            <a:endParaRPr lang="en-US" altLang="zh-CN" sz="1800" b="1" i="0" dirty="0">
              <a:solidFill>
                <a:srgbClr val="0070C0"/>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Char char="Ø"/>
            </a:pPr>
            <a:r>
              <a:rPr lang="en-US" altLang="zh-CN" sz="1800" b="1" i="0" dirty="0">
                <a:solidFill>
                  <a:srgbClr val="0070C0"/>
                </a:solidFill>
                <a:latin typeface="宋体" panose="02010600030101010101" pitchFamily="2" charset="-122"/>
                <a:ea typeface="宋体" panose="02010600030101010101" pitchFamily="2" charset="-122"/>
              </a:rPr>
              <a:t>2016</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7</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2</a:t>
            </a:r>
            <a:r>
              <a:rPr lang="zh-CN" altLang="en-US" sz="1800" b="1" i="0" dirty="0">
                <a:solidFill>
                  <a:srgbClr val="0070C0"/>
                </a:solidFill>
                <a:latin typeface="宋体" panose="02010600030101010101" pitchFamily="2" charset="-122"/>
                <a:ea typeface="宋体" panose="02010600030101010101" pitchFamily="2" charset="-122"/>
              </a:rPr>
              <a:t>日对</a:t>
            </a: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中华人民共和国职业病防治法</a:t>
            </a: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进行了第二次修改，</a:t>
            </a:r>
            <a:r>
              <a:rPr lang="en-US" altLang="zh-CN" sz="1800" b="1" i="0" dirty="0">
                <a:solidFill>
                  <a:srgbClr val="0070C0"/>
                </a:solidFill>
                <a:latin typeface="宋体" panose="02010600030101010101" pitchFamily="2" charset="-122"/>
                <a:ea typeface="宋体" panose="02010600030101010101" pitchFamily="2" charset="-122"/>
              </a:rPr>
              <a:t>2016</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9</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1</a:t>
            </a:r>
            <a:r>
              <a:rPr lang="zh-CN" altLang="en-US" sz="1800" b="1" i="0" dirty="0">
                <a:solidFill>
                  <a:srgbClr val="0070C0"/>
                </a:solidFill>
                <a:latin typeface="宋体" panose="02010600030101010101" pitchFamily="2" charset="-122"/>
                <a:ea typeface="宋体" panose="02010600030101010101" pitchFamily="2" charset="-122"/>
              </a:rPr>
              <a:t>日起施行。</a:t>
            </a:r>
            <a:endParaRPr lang="en-US" altLang="zh-CN" sz="1800" b="1" i="0" dirty="0">
              <a:solidFill>
                <a:srgbClr val="0070C0"/>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Char char="Ø"/>
            </a:pPr>
            <a:r>
              <a:rPr lang="en-US" altLang="zh-CN" sz="1800" b="1" i="0" dirty="0">
                <a:solidFill>
                  <a:srgbClr val="0070C0"/>
                </a:solidFill>
                <a:latin typeface="宋体" panose="02010600030101010101" pitchFamily="2" charset="-122"/>
                <a:ea typeface="宋体" panose="02010600030101010101" pitchFamily="2" charset="-122"/>
              </a:rPr>
              <a:t>2017</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11</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4</a:t>
            </a:r>
            <a:r>
              <a:rPr lang="zh-CN" altLang="en-US" sz="1800" b="1" i="0" dirty="0">
                <a:solidFill>
                  <a:srgbClr val="0070C0"/>
                </a:solidFill>
                <a:latin typeface="宋体" panose="02010600030101010101" pitchFamily="2" charset="-122"/>
                <a:ea typeface="宋体" panose="02010600030101010101" pitchFamily="2" charset="-122"/>
              </a:rPr>
              <a:t>日对</a:t>
            </a: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中华人民共和国职业病防治法</a:t>
            </a:r>
            <a:r>
              <a:rPr lang="en-US" altLang="zh-CN" sz="1800" b="1" i="0" dirty="0">
                <a:solidFill>
                  <a:srgbClr val="0070C0"/>
                </a:solidFill>
                <a:latin typeface="宋体" panose="02010600030101010101" pitchFamily="2" charset="-122"/>
                <a:ea typeface="宋体" panose="02010600030101010101" pitchFamily="2" charset="-122"/>
              </a:rPr>
              <a:t>》</a:t>
            </a:r>
            <a:r>
              <a:rPr lang="zh-CN" altLang="en-US" sz="1800" b="1" i="0" dirty="0">
                <a:solidFill>
                  <a:srgbClr val="0070C0"/>
                </a:solidFill>
                <a:latin typeface="宋体" panose="02010600030101010101" pitchFamily="2" charset="-122"/>
                <a:ea typeface="宋体" panose="02010600030101010101" pitchFamily="2" charset="-122"/>
              </a:rPr>
              <a:t>进行了第三次修改，</a:t>
            </a:r>
            <a:r>
              <a:rPr lang="en-US" altLang="zh-CN" sz="1800" b="1" i="0" dirty="0">
                <a:solidFill>
                  <a:srgbClr val="0070C0"/>
                </a:solidFill>
                <a:latin typeface="宋体" panose="02010600030101010101" pitchFamily="2" charset="-122"/>
                <a:ea typeface="宋体" panose="02010600030101010101" pitchFamily="2" charset="-122"/>
              </a:rPr>
              <a:t>2017</a:t>
            </a:r>
            <a:r>
              <a:rPr lang="zh-CN" altLang="en-US" sz="1800" b="1" i="0" dirty="0">
                <a:solidFill>
                  <a:srgbClr val="0070C0"/>
                </a:solidFill>
                <a:latin typeface="宋体" panose="02010600030101010101" pitchFamily="2" charset="-122"/>
                <a:ea typeface="宋体" panose="02010600030101010101" pitchFamily="2" charset="-122"/>
              </a:rPr>
              <a:t>年</a:t>
            </a:r>
            <a:r>
              <a:rPr lang="en-US" altLang="zh-CN" sz="1800" b="1" i="0" dirty="0">
                <a:solidFill>
                  <a:srgbClr val="0070C0"/>
                </a:solidFill>
                <a:latin typeface="宋体" panose="02010600030101010101" pitchFamily="2" charset="-122"/>
                <a:ea typeface="宋体" panose="02010600030101010101" pitchFamily="2" charset="-122"/>
              </a:rPr>
              <a:t>11</a:t>
            </a:r>
            <a:r>
              <a:rPr lang="zh-CN" altLang="en-US" sz="1800" b="1" i="0" dirty="0">
                <a:solidFill>
                  <a:srgbClr val="0070C0"/>
                </a:solidFill>
                <a:latin typeface="宋体" panose="02010600030101010101" pitchFamily="2" charset="-122"/>
                <a:ea typeface="宋体" panose="02010600030101010101" pitchFamily="2" charset="-122"/>
              </a:rPr>
              <a:t>月</a:t>
            </a:r>
            <a:r>
              <a:rPr lang="en-US" altLang="zh-CN" sz="1800" b="1" i="0" dirty="0">
                <a:solidFill>
                  <a:srgbClr val="0070C0"/>
                </a:solidFill>
                <a:latin typeface="宋体" panose="02010600030101010101" pitchFamily="2" charset="-122"/>
                <a:ea typeface="宋体" panose="02010600030101010101" pitchFamily="2" charset="-122"/>
              </a:rPr>
              <a:t>5</a:t>
            </a:r>
            <a:r>
              <a:rPr lang="zh-CN" altLang="en-US" sz="1800" b="1" i="0" dirty="0">
                <a:solidFill>
                  <a:srgbClr val="0070C0"/>
                </a:solidFill>
                <a:latin typeface="宋体" panose="02010600030101010101" pitchFamily="2" charset="-122"/>
                <a:ea typeface="宋体" panose="02010600030101010101" pitchFamily="2" charset="-122"/>
              </a:rPr>
              <a:t>日起施行。</a:t>
            </a:r>
            <a:endParaRPr lang="en-US" altLang="zh-CN" sz="1800" b="1" i="0" dirty="0">
              <a:solidFill>
                <a:srgbClr val="0070C0"/>
              </a:solidFill>
              <a:latin typeface="宋体" panose="02010600030101010101" pitchFamily="2" charset="-122"/>
              <a:ea typeface="宋体" panose="02010600030101010101" pitchFamily="2" charset="-122"/>
            </a:endParaRPr>
          </a:p>
          <a:p>
            <a:pPr>
              <a:lnSpc>
                <a:spcPct val="150000"/>
              </a:lnSpc>
              <a:buFont typeface="Wingdings" panose="05000000000000000000" pitchFamily="2" charset="2"/>
              <a:buChar char="Ø"/>
            </a:pPr>
            <a:endParaRPr lang="zh-CN" altLang="en-US" sz="1800" i="0" dirty="0">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395536" y="216024"/>
            <a:ext cx="4144393" cy="6237312"/>
          </a:xfrm>
          <a:prstGeom prst="rect">
            <a:avLst/>
          </a:prstGeom>
        </p:spPr>
      </p:pic>
      <p:sp>
        <p:nvSpPr>
          <p:cNvPr id="4" name="内容占位符 3"/>
          <p:cNvSpPr>
            <a:spLocks noGrp="1"/>
          </p:cNvSpPr>
          <p:nvPr>
            <p:ph idx="1"/>
          </p:nvPr>
        </p:nvSpPr>
        <p:spPr/>
        <p:txBody>
          <a:bodyPr/>
          <a:lstStyle/>
          <a:p>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p:txBody>
      </p:sp>
      <p:sp>
        <p:nvSpPr>
          <p:cNvPr id="5" name="矩形 4"/>
          <p:cNvSpPr/>
          <p:nvPr/>
        </p:nvSpPr>
        <p:spPr>
          <a:xfrm>
            <a:off x="4673892" y="548680"/>
            <a:ext cx="4470108" cy="4890891"/>
          </a:xfrm>
          <a:prstGeom prst="rect">
            <a:avLst/>
          </a:prstGeom>
        </p:spPr>
        <p:txBody>
          <a:bodyPr wrap="square">
            <a:spAutoFit/>
          </a:bodyPr>
          <a:lstStyle/>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内容共</a:t>
            </a:r>
            <a:r>
              <a:rPr lang="en-US" altLang="zh-CN" sz="1800" b="1" i="0" dirty="0">
                <a:solidFill>
                  <a:srgbClr val="0070C0"/>
                </a:solidFill>
                <a:latin typeface="宋体" panose="02010600030101010101" pitchFamily="2" charset="-122"/>
                <a:ea typeface="宋体" panose="02010600030101010101" pitchFamily="2" charset="-122"/>
              </a:rPr>
              <a:t>7</a:t>
            </a:r>
            <a:r>
              <a:rPr lang="zh-CN" altLang="en-US" sz="1800" b="1" i="0" dirty="0">
                <a:solidFill>
                  <a:srgbClr val="0070C0"/>
                </a:solidFill>
                <a:latin typeface="宋体" panose="02010600030101010101" pitchFamily="2" charset="-122"/>
                <a:ea typeface="宋体" panose="02010600030101010101" pitchFamily="2" charset="-122"/>
              </a:rPr>
              <a:t>章，</a:t>
            </a:r>
            <a:r>
              <a:rPr lang="en-US" altLang="zh-CN" sz="1800" b="1" i="0" dirty="0">
                <a:solidFill>
                  <a:srgbClr val="0070C0"/>
                </a:solidFill>
                <a:latin typeface="宋体" panose="02010600030101010101" pitchFamily="2" charset="-122"/>
                <a:ea typeface="宋体" panose="02010600030101010101" pitchFamily="2" charset="-122"/>
              </a:rPr>
              <a:t>88</a:t>
            </a:r>
            <a:r>
              <a:rPr lang="zh-CN" altLang="en-US" sz="1800" b="1" i="0" dirty="0">
                <a:solidFill>
                  <a:srgbClr val="0070C0"/>
                </a:solidFill>
                <a:latin typeface="宋体" panose="02010600030101010101" pitchFamily="2" charset="-122"/>
                <a:ea typeface="宋体" panose="02010600030101010101" pitchFamily="2" charset="-122"/>
              </a:rPr>
              <a:t>条：</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第一章  总    则</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第二章  前期预防</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第三章  劳动过程中的防护与管理</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第四章  职业病诊断与职业病病人保障</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第五章  监督检查</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第六章  法律责任</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200000"/>
              </a:lnSpc>
            </a:pPr>
            <a:r>
              <a:rPr lang="zh-CN" altLang="en-US" sz="1800" b="1" i="0" dirty="0">
                <a:solidFill>
                  <a:srgbClr val="0070C0"/>
                </a:solidFill>
                <a:latin typeface="宋体" panose="02010600030101010101" pitchFamily="2" charset="-122"/>
                <a:ea typeface="宋体" panose="02010600030101010101" pitchFamily="2" charset="-122"/>
              </a:rPr>
              <a:t>第七章  附    则</a:t>
            </a:r>
            <a:endParaRPr lang="zh-CN" altLang="en-US" sz="1800" b="1" i="0" dirty="0">
              <a:solidFill>
                <a:srgbClr val="0070C0"/>
              </a:solidFill>
              <a:latin typeface="宋体" panose="02010600030101010101" pitchFamily="2" charset="-122"/>
              <a:ea typeface="宋体" panose="02010600030101010101" pitchFamily="2" charset="-122"/>
            </a:endParaRPr>
          </a:p>
          <a:p>
            <a:pPr>
              <a:lnSpc>
                <a:spcPct val="150000"/>
              </a:lnSpc>
            </a:pPr>
            <a:endParaRPr lang="zh-CN" altLang="en-US" sz="1800" b="1" i="0" dirty="0">
              <a:solidFill>
                <a:srgbClr val="0070C0"/>
              </a:solidFill>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职业病防治的基本方针</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sp>
        <p:nvSpPr>
          <p:cNvPr id="7" name="矩形 6"/>
          <p:cNvSpPr/>
          <p:nvPr/>
        </p:nvSpPr>
        <p:spPr>
          <a:xfrm>
            <a:off x="755576" y="1844824"/>
            <a:ext cx="7920880" cy="3046988"/>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400" b="1" i="0" dirty="0">
                <a:latin typeface="宋体" panose="02010600030101010101" pitchFamily="2" charset="-122"/>
                <a:ea typeface="宋体" panose="02010600030101010101" pitchFamily="2" charset="-122"/>
              </a:rPr>
              <a:t>职业病防治工作</a:t>
            </a:r>
            <a:r>
              <a:rPr lang="zh-CN" altLang="en-US" sz="2400" b="1" i="0" dirty="0">
                <a:solidFill>
                  <a:srgbClr val="C00000"/>
                </a:solidFill>
                <a:latin typeface="宋体" panose="02010600030101010101" pitchFamily="2" charset="-122"/>
                <a:ea typeface="宋体" panose="02010600030101010101" pitchFamily="2" charset="-122"/>
              </a:rPr>
              <a:t>坚持预防为主、防治结合</a:t>
            </a:r>
            <a:r>
              <a:rPr lang="zh-CN" altLang="en-US" sz="2400" b="1" i="0" dirty="0">
                <a:latin typeface="宋体" panose="02010600030101010101" pitchFamily="2" charset="-122"/>
                <a:ea typeface="宋体" panose="02010600030101010101" pitchFamily="2" charset="-122"/>
              </a:rPr>
              <a:t>的方针</a:t>
            </a:r>
            <a:endParaRPr lang="en-US" altLang="zh-CN" sz="2400" b="1" i="0" dirty="0">
              <a:latin typeface="宋体" panose="02010600030101010101" pitchFamily="2" charset="-122"/>
              <a:ea typeface="宋体" panose="02010600030101010101" pitchFamily="2" charset="-122"/>
            </a:endParaRPr>
          </a:p>
          <a:p>
            <a:pPr marL="342900" indent="-342900">
              <a:lnSpc>
                <a:spcPct val="200000"/>
              </a:lnSpc>
              <a:buFont typeface="Wingdings" panose="05000000000000000000" pitchFamily="2" charset="2"/>
              <a:buChar char="Ø"/>
            </a:pPr>
            <a:r>
              <a:rPr lang="zh-CN" altLang="en-US" sz="2400" b="1" i="0" dirty="0">
                <a:latin typeface="宋体" panose="02010600030101010101" pitchFamily="2" charset="-122"/>
                <a:ea typeface="宋体" panose="02010600030101010101" pitchFamily="2" charset="-122"/>
              </a:rPr>
              <a:t>建立</a:t>
            </a:r>
            <a:r>
              <a:rPr lang="zh-CN" altLang="en-US" sz="2400" b="1" i="0" dirty="0">
                <a:solidFill>
                  <a:srgbClr val="C00000"/>
                </a:solidFill>
                <a:latin typeface="宋体" panose="02010600030101010101" pitchFamily="2" charset="-122"/>
                <a:ea typeface="宋体" panose="02010600030101010101" pitchFamily="2" charset="-122"/>
              </a:rPr>
              <a:t>用人单位负责、行政机关监管、行业自律、职工参与和社会监督的机制</a:t>
            </a:r>
            <a:endParaRPr lang="en-US" altLang="zh-CN" sz="2400" b="1" i="0" dirty="0">
              <a:solidFill>
                <a:srgbClr val="C00000"/>
              </a:solidFill>
              <a:latin typeface="宋体" panose="02010600030101010101" pitchFamily="2" charset="-122"/>
              <a:ea typeface="宋体" panose="02010600030101010101" pitchFamily="2" charset="-122"/>
            </a:endParaRPr>
          </a:p>
          <a:p>
            <a:pPr marL="342900" indent="-342900">
              <a:lnSpc>
                <a:spcPct val="200000"/>
              </a:lnSpc>
              <a:buFont typeface="Wingdings" panose="05000000000000000000" pitchFamily="2" charset="2"/>
              <a:buChar char="Ø"/>
            </a:pPr>
            <a:r>
              <a:rPr lang="zh-CN" altLang="en-US" sz="2400" b="1" i="0" dirty="0">
                <a:latin typeface="宋体" panose="02010600030101010101" pitchFamily="2" charset="-122"/>
                <a:ea typeface="宋体" panose="02010600030101010101" pitchFamily="2" charset="-122"/>
              </a:rPr>
              <a:t>实行分类管理、综合治理。 </a:t>
            </a:r>
            <a:endParaRPr lang="zh-CN" altLang="en-US" sz="2400" b="1" i="0" dirty="0">
              <a:latin typeface="宋体" panose="02010600030101010101" pitchFamily="2" charset="-122"/>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职业病的范围</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sp>
        <p:nvSpPr>
          <p:cNvPr id="4" name="矩形 3"/>
          <p:cNvSpPr/>
          <p:nvPr/>
        </p:nvSpPr>
        <p:spPr>
          <a:xfrm>
            <a:off x="251520" y="1482981"/>
            <a:ext cx="8729959" cy="3674211"/>
          </a:xfrm>
          <a:prstGeom prst="rect">
            <a:avLst/>
          </a:prstGeom>
        </p:spPr>
        <p:txBody>
          <a:bodyPr wrap="square">
            <a:spAutoFit/>
          </a:bodyPr>
          <a:lstStyle/>
          <a:p>
            <a:pPr marL="342900" indent="-342900">
              <a:lnSpc>
                <a:spcPct val="200000"/>
              </a:lnSpc>
              <a:buFont typeface="Wingdings" panose="05000000000000000000" pitchFamily="2" charset="2"/>
              <a:buChar char="Ø"/>
            </a:pPr>
            <a:r>
              <a:rPr lang="zh-CN" altLang="en-US" sz="2400" b="1" i="0" dirty="0">
                <a:latin typeface="宋体" panose="02010600030101010101" pitchFamily="2" charset="-122"/>
                <a:ea typeface="宋体" panose="02010600030101010101" pitchFamily="2" charset="-122"/>
              </a:rPr>
              <a:t>企业、事业单位和个体经济组织的劳动者在职业活动中，因接触</a:t>
            </a:r>
            <a:r>
              <a:rPr lang="zh-CN" altLang="en-US" sz="2400" b="1" i="0" dirty="0">
                <a:solidFill>
                  <a:srgbClr val="C00000"/>
                </a:solidFill>
                <a:latin typeface="宋体" panose="02010600030101010101" pitchFamily="2" charset="-122"/>
                <a:ea typeface="宋体" panose="02010600030101010101" pitchFamily="2" charset="-122"/>
              </a:rPr>
              <a:t>粉尘</a:t>
            </a:r>
            <a:r>
              <a:rPr lang="zh-CN" altLang="en-US" sz="2400" b="1" i="0" dirty="0">
                <a:latin typeface="宋体" panose="02010600030101010101" pitchFamily="2" charset="-122"/>
                <a:ea typeface="宋体" panose="02010600030101010101" pitchFamily="2" charset="-122"/>
              </a:rPr>
              <a:t>、</a:t>
            </a:r>
            <a:r>
              <a:rPr lang="zh-CN" altLang="en-US" sz="2400" b="1" i="0" dirty="0">
                <a:solidFill>
                  <a:srgbClr val="C00000"/>
                </a:solidFill>
                <a:latin typeface="宋体" panose="02010600030101010101" pitchFamily="2" charset="-122"/>
                <a:ea typeface="宋体" panose="02010600030101010101" pitchFamily="2" charset="-122"/>
              </a:rPr>
              <a:t>放射性物质</a:t>
            </a:r>
            <a:r>
              <a:rPr lang="zh-CN" altLang="en-US" sz="2400" b="1" i="0" dirty="0">
                <a:latin typeface="宋体" panose="02010600030101010101" pitchFamily="2" charset="-122"/>
                <a:ea typeface="宋体" panose="02010600030101010101" pitchFamily="2" charset="-122"/>
              </a:rPr>
              <a:t>和</a:t>
            </a:r>
            <a:r>
              <a:rPr lang="zh-CN" altLang="en-US" sz="2400" b="1" i="0" dirty="0">
                <a:solidFill>
                  <a:srgbClr val="C00000"/>
                </a:solidFill>
                <a:latin typeface="宋体" panose="02010600030101010101" pitchFamily="2" charset="-122"/>
                <a:ea typeface="宋体" panose="02010600030101010101" pitchFamily="2" charset="-122"/>
              </a:rPr>
              <a:t>其他有毒、有害物质</a:t>
            </a:r>
            <a:r>
              <a:rPr lang="zh-CN" altLang="en-US" sz="2400" b="1" i="0" dirty="0">
                <a:latin typeface="宋体" panose="02010600030101010101" pitchFamily="2" charset="-122"/>
                <a:ea typeface="宋体" panose="02010600030101010101" pitchFamily="2" charset="-122"/>
              </a:rPr>
              <a:t>等因素而引起的疾病。 </a:t>
            </a:r>
            <a:endParaRPr lang="zh-CN" altLang="en-US" sz="2400" b="1" i="0" dirty="0">
              <a:latin typeface="宋体" panose="02010600030101010101" pitchFamily="2" charset="-122"/>
              <a:ea typeface="宋体" panose="02010600030101010101" pitchFamily="2" charset="-122"/>
            </a:endParaRPr>
          </a:p>
          <a:p>
            <a:pPr marL="342900" indent="-342900">
              <a:lnSpc>
                <a:spcPct val="200000"/>
              </a:lnSpc>
              <a:buFont typeface="Wingdings" panose="05000000000000000000" pitchFamily="2" charset="2"/>
              <a:buChar char="Ø"/>
            </a:pPr>
            <a:r>
              <a:rPr lang="zh-CN" altLang="en-US" sz="2400" b="1" i="0" dirty="0">
                <a:latin typeface="宋体" panose="02010600030101010101" pitchFamily="2" charset="-122"/>
                <a:ea typeface="宋体" panose="02010600030101010101" pitchFamily="2" charset="-122"/>
              </a:rPr>
              <a:t>职业病的分类和目录由国务院卫生</a:t>
            </a:r>
            <a:r>
              <a:rPr lang="zh-CN" altLang="en-US" sz="2400" b="1" i="0" dirty="0">
                <a:solidFill>
                  <a:srgbClr val="C00000"/>
                </a:solidFill>
                <a:latin typeface="宋体" panose="02010600030101010101" pitchFamily="2" charset="-122"/>
                <a:ea typeface="宋体" panose="02010600030101010101" pitchFamily="2" charset="-122"/>
              </a:rPr>
              <a:t>行政部门会同</a:t>
            </a:r>
            <a:r>
              <a:rPr lang="zh-CN" altLang="en-US" sz="2400" b="1" i="0" dirty="0">
                <a:latin typeface="宋体" panose="02010600030101010101" pitchFamily="2" charset="-122"/>
                <a:ea typeface="宋体" panose="02010600030101010101" pitchFamily="2" charset="-122"/>
              </a:rPr>
              <a:t>国务院</a:t>
            </a:r>
            <a:r>
              <a:rPr lang="zh-CN" altLang="en-US" sz="2400" b="1" i="0" dirty="0">
                <a:solidFill>
                  <a:srgbClr val="C00000"/>
                </a:solidFill>
                <a:latin typeface="宋体" panose="02010600030101010101" pitchFamily="2" charset="-122"/>
                <a:ea typeface="宋体" panose="02010600030101010101" pitchFamily="2" charset="-122"/>
              </a:rPr>
              <a:t>安全生产监督管理部门、劳动保障行政部门</a:t>
            </a:r>
            <a:r>
              <a:rPr lang="zh-CN" altLang="en-US" sz="2400" b="1" i="0" dirty="0">
                <a:latin typeface="宋体" panose="02010600030101010101" pitchFamily="2" charset="-122"/>
                <a:ea typeface="宋体" panose="02010600030101010101" pitchFamily="2" charset="-122"/>
              </a:rPr>
              <a:t>规定、调整并公布。 </a:t>
            </a:r>
            <a:endParaRPr lang="zh-CN" altLang="en-US" sz="2400" b="1" i="0" dirty="0">
              <a:latin typeface="宋体" panose="02010600030101010101" pitchFamily="2" charset="-122"/>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职业病的范围</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sp>
        <p:nvSpPr>
          <p:cNvPr id="5" name="矩形 4"/>
          <p:cNvSpPr/>
          <p:nvPr/>
        </p:nvSpPr>
        <p:spPr>
          <a:xfrm>
            <a:off x="107504" y="1135769"/>
            <a:ext cx="7531451" cy="646331"/>
          </a:xfrm>
          <a:prstGeom prst="rect">
            <a:avLst/>
          </a:prstGeom>
        </p:spPr>
        <p:txBody>
          <a:bodyPr wrap="square">
            <a:spAutoFit/>
          </a:bodyPr>
          <a:lstStyle/>
          <a:p>
            <a:r>
              <a:rPr lang="zh-CN" altLang="en-US" sz="3600" b="1" i="0" dirty="0">
                <a:latin typeface="宋体" panose="02010600030101010101" pitchFamily="2" charset="-122"/>
                <a:ea typeface="宋体" panose="02010600030101010101" pitchFamily="2" charset="-122"/>
              </a:rPr>
              <a:t>构成法定职业病的四个要件：</a:t>
            </a:r>
            <a:endParaRPr lang="zh-CN" altLang="en-US" sz="3600" b="1" i="0" dirty="0">
              <a:latin typeface="宋体" panose="02010600030101010101" pitchFamily="2" charset="-122"/>
              <a:ea typeface="宋体" panose="02010600030101010101" pitchFamily="2" charset="-122"/>
            </a:endParaRPr>
          </a:p>
        </p:txBody>
      </p:sp>
      <p:grpSp>
        <p:nvGrpSpPr>
          <p:cNvPr id="7" name="组合 6"/>
          <p:cNvGrpSpPr/>
          <p:nvPr/>
        </p:nvGrpSpPr>
        <p:grpSpPr>
          <a:xfrm>
            <a:off x="774993" y="2265225"/>
            <a:ext cx="4282853" cy="648000"/>
            <a:chOff x="7396138" y="996879"/>
            <a:chExt cx="4282853" cy="648000"/>
          </a:xfrm>
        </p:grpSpPr>
        <p:sp>
          <p:nvSpPr>
            <p:cNvPr id="8" name="椭圆 7"/>
            <p:cNvSpPr/>
            <p:nvPr/>
          </p:nvSpPr>
          <p:spPr>
            <a:xfrm>
              <a:off x="7396138" y="996879"/>
              <a:ext cx="648000" cy="648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sp>
          <p:nvSpPr>
            <p:cNvPr id="9" name="文本框 24"/>
            <p:cNvSpPr txBox="1"/>
            <p:nvPr/>
          </p:nvSpPr>
          <p:spPr>
            <a:xfrm>
              <a:off x="8230382" y="1059269"/>
              <a:ext cx="3448609" cy="523220"/>
            </a:xfrm>
            <a:prstGeom prst="rect">
              <a:avLst/>
            </a:prstGeom>
            <a:noFill/>
          </p:spPr>
          <p:txBody>
            <a:bodyPr wrap="square" rtlCol="0">
              <a:spAutoFit/>
            </a:bodyPr>
            <a:lstStyle/>
            <a:p>
              <a:r>
                <a:rPr lang="zh-CN" altLang="en-US" sz="2800" b="1" i="0" dirty="0">
                  <a:latin typeface="宋体" panose="02010600030101010101" pitchFamily="2" charset="-122"/>
                  <a:ea typeface="宋体" panose="02010600030101010101" pitchFamily="2" charset="-122"/>
                </a:rPr>
                <a:t>劳动者</a:t>
              </a:r>
              <a:endParaRPr lang="zh-CN" altLang="en-US" sz="2800" b="1" i="0"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1" cstate="print"/>
            <a:stretch>
              <a:fillRect/>
            </a:stretch>
          </p:blipFill>
          <p:spPr>
            <a:xfrm>
              <a:off x="7512713" y="1175682"/>
              <a:ext cx="414849" cy="290395"/>
            </a:xfrm>
            <a:prstGeom prst="rect">
              <a:avLst/>
            </a:prstGeom>
          </p:spPr>
        </p:pic>
      </p:grpSp>
      <p:grpSp>
        <p:nvGrpSpPr>
          <p:cNvPr id="11" name="组合 10"/>
          <p:cNvGrpSpPr/>
          <p:nvPr/>
        </p:nvGrpSpPr>
        <p:grpSpPr>
          <a:xfrm>
            <a:off x="774993" y="3054185"/>
            <a:ext cx="4282853" cy="648000"/>
            <a:chOff x="7396138" y="996879"/>
            <a:chExt cx="4282853" cy="648000"/>
          </a:xfrm>
        </p:grpSpPr>
        <p:sp>
          <p:nvSpPr>
            <p:cNvPr id="12" name="椭圆 11"/>
            <p:cNvSpPr/>
            <p:nvPr/>
          </p:nvSpPr>
          <p:spPr>
            <a:xfrm>
              <a:off x="7396138" y="996879"/>
              <a:ext cx="648000" cy="648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sp>
          <p:nvSpPr>
            <p:cNvPr id="13" name="文本框 29"/>
            <p:cNvSpPr txBox="1"/>
            <p:nvPr/>
          </p:nvSpPr>
          <p:spPr>
            <a:xfrm>
              <a:off x="8230382" y="1059269"/>
              <a:ext cx="3448609" cy="523220"/>
            </a:xfrm>
            <a:prstGeom prst="rect">
              <a:avLst/>
            </a:prstGeom>
            <a:noFill/>
          </p:spPr>
          <p:txBody>
            <a:bodyPr wrap="square" rtlCol="0">
              <a:spAutoFit/>
            </a:bodyPr>
            <a:lstStyle/>
            <a:p>
              <a:r>
                <a:rPr lang="zh-CN" altLang="en-US" sz="2800" b="1" i="0" dirty="0">
                  <a:latin typeface="宋体" panose="02010600030101010101" pitchFamily="2" charset="-122"/>
                  <a:ea typeface="宋体" panose="02010600030101010101" pitchFamily="2" charset="-122"/>
                </a:rPr>
                <a:t>职业史</a:t>
              </a:r>
              <a:endParaRPr lang="zh-CN" altLang="en-US" sz="2800" b="1" i="0" dirty="0">
                <a:latin typeface="宋体" panose="02010600030101010101" pitchFamily="2" charset="-122"/>
                <a:ea typeface="宋体" panose="02010600030101010101" pitchFamily="2" charset="-122"/>
              </a:endParaRPr>
            </a:p>
          </p:txBody>
        </p:sp>
        <p:pic>
          <p:nvPicPr>
            <p:cNvPr id="14" name="图片 13"/>
            <p:cNvPicPr>
              <a:picLocks noChangeAspect="1"/>
            </p:cNvPicPr>
            <p:nvPr/>
          </p:nvPicPr>
          <p:blipFill>
            <a:blip r:embed="rId1" cstate="print"/>
            <a:stretch>
              <a:fillRect/>
            </a:stretch>
          </p:blipFill>
          <p:spPr>
            <a:xfrm>
              <a:off x="7512713" y="1175682"/>
              <a:ext cx="414849" cy="290395"/>
            </a:xfrm>
            <a:prstGeom prst="rect">
              <a:avLst/>
            </a:prstGeom>
          </p:spPr>
        </p:pic>
      </p:grpSp>
      <p:grpSp>
        <p:nvGrpSpPr>
          <p:cNvPr id="15" name="组合 14"/>
          <p:cNvGrpSpPr/>
          <p:nvPr/>
        </p:nvGrpSpPr>
        <p:grpSpPr>
          <a:xfrm>
            <a:off x="774993" y="3843145"/>
            <a:ext cx="4282853" cy="648000"/>
            <a:chOff x="7396138" y="996879"/>
            <a:chExt cx="4282853" cy="648000"/>
          </a:xfrm>
        </p:grpSpPr>
        <p:sp>
          <p:nvSpPr>
            <p:cNvPr id="16" name="椭圆 15"/>
            <p:cNvSpPr/>
            <p:nvPr/>
          </p:nvSpPr>
          <p:spPr>
            <a:xfrm>
              <a:off x="7396138" y="996879"/>
              <a:ext cx="648000" cy="648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sp>
          <p:nvSpPr>
            <p:cNvPr id="17" name="文本框 33"/>
            <p:cNvSpPr txBox="1"/>
            <p:nvPr/>
          </p:nvSpPr>
          <p:spPr>
            <a:xfrm>
              <a:off x="8230382" y="1059269"/>
              <a:ext cx="3448609" cy="523220"/>
            </a:xfrm>
            <a:prstGeom prst="rect">
              <a:avLst/>
            </a:prstGeom>
            <a:noFill/>
          </p:spPr>
          <p:txBody>
            <a:bodyPr wrap="square" rtlCol="0">
              <a:spAutoFit/>
            </a:bodyPr>
            <a:lstStyle/>
            <a:p>
              <a:r>
                <a:rPr lang="zh-CN" altLang="en-US" sz="2800" b="1" i="0" dirty="0">
                  <a:latin typeface="宋体" panose="02010600030101010101" pitchFamily="2" charset="-122"/>
                  <a:ea typeface="宋体" panose="02010600030101010101" pitchFamily="2" charset="-122"/>
                </a:rPr>
                <a:t>接触职业危害因素</a:t>
              </a:r>
              <a:endParaRPr lang="zh-CN" altLang="en-US" sz="2800" b="1" i="0" dirty="0">
                <a:latin typeface="宋体" panose="02010600030101010101" pitchFamily="2" charset="-122"/>
                <a:ea typeface="宋体" panose="02010600030101010101" pitchFamily="2" charset="-122"/>
              </a:endParaRPr>
            </a:p>
          </p:txBody>
        </p:sp>
        <p:pic>
          <p:nvPicPr>
            <p:cNvPr id="18" name="图片 17"/>
            <p:cNvPicPr>
              <a:picLocks noChangeAspect="1"/>
            </p:cNvPicPr>
            <p:nvPr/>
          </p:nvPicPr>
          <p:blipFill>
            <a:blip r:embed="rId1" cstate="print"/>
            <a:stretch>
              <a:fillRect/>
            </a:stretch>
          </p:blipFill>
          <p:spPr>
            <a:xfrm>
              <a:off x="7512713" y="1175682"/>
              <a:ext cx="414849" cy="290395"/>
            </a:xfrm>
            <a:prstGeom prst="rect">
              <a:avLst/>
            </a:prstGeom>
          </p:spPr>
        </p:pic>
      </p:grpSp>
      <p:grpSp>
        <p:nvGrpSpPr>
          <p:cNvPr id="19" name="组合 18"/>
          <p:cNvGrpSpPr/>
          <p:nvPr/>
        </p:nvGrpSpPr>
        <p:grpSpPr>
          <a:xfrm>
            <a:off x="774993" y="4475964"/>
            <a:ext cx="5039702" cy="954107"/>
            <a:chOff x="7396138" y="840737"/>
            <a:chExt cx="5039702" cy="954107"/>
          </a:xfrm>
        </p:grpSpPr>
        <p:sp>
          <p:nvSpPr>
            <p:cNvPr id="20" name="椭圆 19"/>
            <p:cNvSpPr/>
            <p:nvPr/>
          </p:nvSpPr>
          <p:spPr>
            <a:xfrm>
              <a:off x="7396138" y="996879"/>
              <a:ext cx="648000" cy="6480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sp>
          <p:nvSpPr>
            <p:cNvPr id="21" name="文本框 37"/>
            <p:cNvSpPr txBox="1"/>
            <p:nvPr/>
          </p:nvSpPr>
          <p:spPr>
            <a:xfrm>
              <a:off x="8230382" y="840737"/>
              <a:ext cx="4205458" cy="954107"/>
            </a:xfrm>
            <a:prstGeom prst="rect">
              <a:avLst/>
            </a:prstGeom>
            <a:noFill/>
          </p:spPr>
          <p:txBody>
            <a:bodyPr wrap="square" rtlCol="0">
              <a:spAutoFit/>
            </a:bodyPr>
            <a:lstStyle/>
            <a:p>
              <a:r>
                <a:rPr lang="zh-CN" altLang="en-US" sz="2800" b="1" i="0" dirty="0">
                  <a:latin typeface="宋体" panose="02010600030101010101" pitchFamily="2" charset="-122"/>
                  <a:ea typeface="宋体" panose="02010600030101010101" pitchFamily="2" charset="-122"/>
                </a:rPr>
                <a:t>国家已公布的职业病分类和目录中所列职业病</a:t>
              </a:r>
              <a:endParaRPr lang="zh-CN" altLang="en-US" sz="2800" b="1" i="0" dirty="0">
                <a:latin typeface="宋体" panose="02010600030101010101" pitchFamily="2" charset="-122"/>
                <a:ea typeface="宋体" panose="02010600030101010101" pitchFamily="2" charset="-122"/>
              </a:endParaRPr>
            </a:p>
          </p:txBody>
        </p:sp>
        <p:pic>
          <p:nvPicPr>
            <p:cNvPr id="22" name="图片 21"/>
            <p:cNvPicPr>
              <a:picLocks noChangeAspect="1"/>
            </p:cNvPicPr>
            <p:nvPr/>
          </p:nvPicPr>
          <p:blipFill>
            <a:blip r:embed="rId1" cstate="print"/>
            <a:stretch>
              <a:fillRect/>
            </a:stretch>
          </p:blipFill>
          <p:spPr>
            <a:xfrm>
              <a:off x="7512713" y="1175682"/>
              <a:ext cx="414849" cy="290395"/>
            </a:xfrm>
            <a:prstGeom prst="rect">
              <a:avLst/>
            </a:prstGeom>
          </p:spPr>
        </p:pic>
      </p:grpSp>
      <p:sp>
        <p:nvSpPr>
          <p:cNvPr id="23" name="矩形 22"/>
          <p:cNvSpPr/>
          <p:nvPr/>
        </p:nvSpPr>
        <p:spPr>
          <a:xfrm>
            <a:off x="379319" y="2115396"/>
            <a:ext cx="5796419" cy="3473844"/>
          </a:xfrm>
          <a:prstGeom prst="rect">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0">
              <a:latin typeface="宋体" panose="02010600030101010101" pitchFamily="2" charset="-122"/>
              <a:ea typeface="宋体" panose="02010600030101010101" pitchFamily="2" charset="-122"/>
            </a:endParaRPr>
          </a:p>
        </p:txBody>
      </p:sp>
      <p:sp>
        <p:nvSpPr>
          <p:cNvPr id="24" name="矩形 23"/>
          <p:cNvSpPr/>
          <p:nvPr/>
        </p:nvSpPr>
        <p:spPr>
          <a:xfrm>
            <a:off x="5721539" y="2882700"/>
            <a:ext cx="3349799" cy="1455976"/>
          </a:xfrm>
          <a:prstGeom prst="rect">
            <a:avLst/>
          </a:prstGeom>
          <a:solidFill>
            <a:srgbClr val="FBFBFB"/>
          </a:solidFill>
        </p:spPr>
        <p:txBody>
          <a:bodyPr wrap="square">
            <a:spAutoFit/>
          </a:bodyPr>
          <a:lstStyle/>
          <a:p>
            <a:pPr>
              <a:lnSpc>
                <a:spcPct val="200000"/>
              </a:lnSpc>
            </a:pPr>
            <a:r>
              <a:rPr lang="zh-CN" altLang="en-US" sz="2400" b="1" i="0" dirty="0">
                <a:solidFill>
                  <a:srgbClr val="C00000"/>
                </a:solidFill>
                <a:latin typeface="宋体" panose="02010600030101010101" pitchFamily="2" charset="-122"/>
                <a:ea typeface="宋体" panose="02010600030101010101" pitchFamily="2" charset="-122"/>
              </a:rPr>
              <a:t>四个要件任缺其一</a:t>
            </a:r>
            <a:endParaRPr lang="en-US" altLang="zh-CN" sz="2400" b="1" i="0" dirty="0">
              <a:solidFill>
                <a:srgbClr val="C00000"/>
              </a:solidFill>
              <a:latin typeface="宋体" panose="02010600030101010101" pitchFamily="2" charset="-122"/>
              <a:ea typeface="宋体" panose="02010600030101010101" pitchFamily="2" charset="-122"/>
            </a:endParaRPr>
          </a:p>
          <a:p>
            <a:pPr>
              <a:lnSpc>
                <a:spcPct val="200000"/>
              </a:lnSpc>
            </a:pPr>
            <a:r>
              <a:rPr lang="zh-CN" altLang="en-US" sz="2400" b="1" i="0" dirty="0">
                <a:solidFill>
                  <a:srgbClr val="C00000"/>
                </a:solidFill>
                <a:latin typeface="宋体" panose="02010600030101010101" pitchFamily="2" charset="-122"/>
                <a:ea typeface="宋体" panose="02010600030101010101" pitchFamily="2" charset="-122"/>
              </a:rPr>
              <a:t>都不属本法所称职业病</a:t>
            </a:r>
            <a:endParaRPr lang="zh-CN" altLang="en-US" sz="2400" b="1" i="0" dirty="0">
              <a:solidFill>
                <a:srgbClr val="C00000"/>
              </a:solidFill>
              <a:latin typeface="宋体" panose="02010600030101010101" pitchFamily="2" charset="-122"/>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职业病的范围</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sp>
        <p:nvSpPr>
          <p:cNvPr id="5" name="矩形 4"/>
          <p:cNvSpPr/>
          <p:nvPr/>
        </p:nvSpPr>
        <p:spPr>
          <a:xfrm>
            <a:off x="323528" y="1052736"/>
            <a:ext cx="8729959" cy="646331"/>
          </a:xfrm>
          <a:prstGeom prst="rect">
            <a:avLst/>
          </a:prstGeom>
        </p:spPr>
        <p:txBody>
          <a:bodyPr wrap="square">
            <a:spAutoFit/>
          </a:bodyPr>
          <a:lstStyle/>
          <a:p>
            <a:r>
              <a:rPr lang="zh-CN" altLang="en-US" sz="3600" b="1" i="0" dirty="0">
                <a:solidFill>
                  <a:srgbClr val="C00000"/>
                </a:solidFill>
                <a:latin typeface="微软雅黑" panose="020B0503020204020204" charset="-122"/>
                <a:ea typeface="微软雅黑" panose="020B0503020204020204" charset="-122"/>
              </a:rPr>
              <a:t>职业病 </a:t>
            </a:r>
            <a:r>
              <a:rPr lang="zh-CN" altLang="en-US" sz="2800" i="0" dirty="0">
                <a:latin typeface="微软雅黑" panose="020B0503020204020204" charset="-122"/>
                <a:ea typeface="微软雅黑" panose="020B0503020204020204" charset="-122"/>
              </a:rPr>
              <a:t>分类及目录：</a:t>
            </a:r>
            <a:endParaRPr lang="zh-CN" altLang="en-US" sz="2800" i="0" dirty="0">
              <a:latin typeface="微软雅黑" panose="020B0503020204020204" charset="-122"/>
              <a:ea typeface="微软雅黑" panose="020B0503020204020204" charset="-122"/>
            </a:endParaRPr>
          </a:p>
        </p:txBody>
      </p:sp>
      <p:sp>
        <p:nvSpPr>
          <p:cNvPr id="7" name="矩形 6"/>
          <p:cNvSpPr/>
          <p:nvPr/>
        </p:nvSpPr>
        <p:spPr>
          <a:xfrm>
            <a:off x="404495" y="3130431"/>
            <a:ext cx="8659833" cy="267765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i="0" dirty="0">
                <a:latin typeface="微软雅黑" panose="020B0503020204020204" charset="-122"/>
                <a:ea typeface="微软雅黑" panose="020B0503020204020204" charset="-122"/>
              </a:rPr>
              <a:t>1957年我国首次发布了《关于试行“职业病范围和职业病患者处理办法”的规定》，将职业病确定为</a:t>
            </a:r>
            <a:r>
              <a:rPr lang="zh-CN" altLang="en-US" sz="1600" b="1" i="0" dirty="0">
                <a:latin typeface="微软雅黑" panose="020B0503020204020204" charset="-122"/>
                <a:ea typeface="微软雅黑" panose="020B0503020204020204" charset="-122"/>
              </a:rPr>
              <a:t>14</a:t>
            </a:r>
            <a:r>
              <a:rPr lang="zh-CN" altLang="en-US" sz="1600" i="0" dirty="0">
                <a:latin typeface="微软雅黑" panose="020B0503020204020204" charset="-122"/>
                <a:ea typeface="微软雅黑" panose="020B0503020204020204" charset="-122"/>
              </a:rPr>
              <a:t>种</a:t>
            </a:r>
            <a:endParaRPr lang="en-US" altLang="zh-CN" sz="1600" i="0"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en-US" altLang="zh-CN" sz="1600" i="0" dirty="0">
                <a:solidFill>
                  <a:schemeClr val="tx1">
                    <a:lumMod val="85000"/>
                    <a:lumOff val="15000"/>
                  </a:schemeClr>
                </a:solidFill>
                <a:latin typeface="微软雅黑" panose="020B0503020204020204" charset="-122"/>
                <a:ea typeface="微软雅黑" panose="020B0503020204020204" charset="-122"/>
              </a:rPr>
              <a:t>1987</a:t>
            </a:r>
            <a:r>
              <a:rPr lang="zh-CN" altLang="en-US" sz="1600" i="0" dirty="0">
                <a:solidFill>
                  <a:schemeClr val="tx1">
                    <a:lumMod val="85000"/>
                    <a:lumOff val="15000"/>
                  </a:schemeClr>
                </a:solidFill>
                <a:latin typeface="微软雅黑" panose="020B0503020204020204" charset="-122"/>
                <a:ea typeface="微软雅黑" panose="020B0503020204020204" charset="-122"/>
              </a:rPr>
              <a:t>年</a:t>
            </a:r>
            <a:r>
              <a:rPr lang="en-US" altLang="zh-CN" sz="1600" i="0" dirty="0">
                <a:solidFill>
                  <a:schemeClr val="tx1">
                    <a:lumMod val="85000"/>
                    <a:lumOff val="15000"/>
                  </a:schemeClr>
                </a:solidFill>
                <a:latin typeface="微软雅黑" panose="020B0503020204020204" charset="-122"/>
                <a:ea typeface="微软雅黑" panose="020B0503020204020204" charset="-122"/>
              </a:rPr>
              <a:t>11</a:t>
            </a:r>
            <a:r>
              <a:rPr lang="zh-CN" altLang="en-US" sz="1600" i="0" dirty="0">
                <a:solidFill>
                  <a:schemeClr val="tx1">
                    <a:lumMod val="85000"/>
                    <a:lumOff val="15000"/>
                  </a:schemeClr>
                </a:solidFill>
                <a:latin typeface="微软雅黑" panose="020B0503020204020204" charset="-122"/>
                <a:ea typeface="微软雅黑" panose="020B0503020204020204" charset="-122"/>
              </a:rPr>
              <a:t>月卫生部、原劳动人事部、财政部和中华全国总工会共同发布了</a:t>
            </a:r>
            <a:r>
              <a:rPr lang="en-US" altLang="zh-CN" sz="1600" i="0" dirty="0">
                <a:solidFill>
                  <a:schemeClr val="tx1">
                    <a:lumMod val="85000"/>
                    <a:lumOff val="15000"/>
                  </a:schemeClr>
                </a:solidFill>
                <a:latin typeface="微软雅黑" panose="020B0503020204020204" charset="-122"/>
                <a:ea typeface="微软雅黑" panose="020B0503020204020204" charset="-122"/>
              </a:rPr>
              <a:t>《</a:t>
            </a:r>
            <a:r>
              <a:rPr lang="zh-CN" altLang="en-US" sz="1600" i="0" dirty="0">
                <a:solidFill>
                  <a:schemeClr val="tx1">
                    <a:lumMod val="85000"/>
                    <a:lumOff val="15000"/>
                  </a:schemeClr>
                </a:solidFill>
                <a:latin typeface="微软雅黑" panose="020B0503020204020204" charset="-122"/>
                <a:ea typeface="微软雅黑" panose="020B0503020204020204" charset="-122"/>
              </a:rPr>
              <a:t>职业病范围和职业病患者处理办法的规定</a:t>
            </a:r>
            <a:r>
              <a:rPr lang="en-US" altLang="zh-CN" sz="1600" i="0" dirty="0">
                <a:solidFill>
                  <a:schemeClr val="tx1">
                    <a:lumMod val="85000"/>
                    <a:lumOff val="15000"/>
                  </a:schemeClr>
                </a:solidFill>
                <a:latin typeface="微软雅黑" panose="020B0503020204020204" charset="-122"/>
                <a:ea typeface="微软雅黑" panose="020B0503020204020204" charset="-122"/>
              </a:rPr>
              <a:t>》</a:t>
            </a:r>
            <a:r>
              <a:rPr lang="zh-CN" altLang="en-US" sz="1600" i="0" dirty="0">
                <a:solidFill>
                  <a:schemeClr val="tx1">
                    <a:lumMod val="85000"/>
                    <a:lumOff val="15000"/>
                  </a:schemeClr>
                </a:solidFill>
                <a:latin typeface="微软雅黑" panose="020B0503020204020204" charset="-122"/>
                <a:ea typeface="微软雅黑" panose="020B0503020204020204" charset="-122"/>
              </a:rPr>
              <a:t>，将职业病定为</a:t>
            </a:r>
            <a:r>
              <a:rPr lang="zh-CN" altLang="en-US" sz="1600" b="1" i="0" dirty="0">
                <a:latin typeface="微软雅黑" panose="020B0503020204020204" charset="-122"/>
                <a:ea typeface="微软雅黑" panose="020B0503020204020204" charset="-122"/>
              </a:rPr>
              <a:t>九大类</a:t>
            </a:r>
            <a:r>
              <a:rPr lang="en-US" altLang="zh-CN" sz="1600" b="1" i="0" dirty="0">
                <a:latin typeface="微软雅黑" panose="020B0503020204020204" charset="-122"/>
                <a:ea typeface="微软雅黑" panose="020B0503020204020204" charset="-122"/>
              </a:rPr>
              <a:t>99</a:t>
            </a:r>
            <a:r>
              <a:rPr lang="zh-CN" altLang="en-US" sz="1600" b="1" i="0" dirty="0">
                <a:latin typeface="微软雅黑" panose="020B0503020204020204" charset="-122"/>
                <a:ea typeface="微软雅黑" panose="020B0503020204020204" charset="-122"/>
              </a:rPr>
              <a:t>种</a:t>
            </a:r>
            <a:endParaRPr lang="en-US" altLang="zh-CN" sz="1600" b="1" i="0" dirty="0">
              <a:latin typeface="微软雅黑" panose="020B0503020204020204" charset="-122"/>
              <a:ea typeface="微软雅黑" panose="020B0503020204020204" charset="-122"/>
            </a:endParaRPr>
          </a:p>
          <a:p>
            <a:pPr marL="285750" indent="-285750">
              <a:lnSpc>
                <a:spcPct val="150000"/>
              </a:lnSpc>
              <a:buSzPct val="100000"/>
              <a:buFont typeface="Wingdings" panose="05000000000000000000" pitchFamily="2" charset="2"/>
              <a:buChar char="Ø"/>
            </a:pPr>
            <a:r>
              <a:rPr lang="zh-CN" altLang="en-US" sz="1600" i="0" dirty="0">
                <a:solidFill>
                  <a:schemeClr val="tx1">
                    <a:lumMod val="85000"/>
                    <a:lumOff val="15000"/>
                  </a:schemeClr>
                </a:solidFill>
                <a:latin typeface="微软雅黑" panose="020B0503020204020204" charset="-122"/>
                <a:ea typeface="微软雅黑" panose="020B0503020204020204" charset="-122"/>
              </a:rPr>
              <a:t>2002年，为配合《职业病防治法》的实施，原卫生部联合原劳动保障部发布了《职业病目录》，将职业病增加到</a:t>
            </a:r>
            <a:r>
              <a:rPr lang="zh-CN" altLang="en-US" sz="1600" b="1" i="0" dirty="0">
                <a:solidFill>
                  <a:schemeClr val="tx1">
                    <a:lumMod val="85000"/>
                    <a:lumOff val="15000"/>
                  </a:schemeClr>
                </a:solidFill>
                <a:latin typeface="微软雅黑" panose="020B0503020204020204" charset="-122"/>
                <a:ea typeface="微软雅黑" panose="020B0503020204020204" charset="-122"/>
              </a:rPr>
              <a:t>10类115种</a:t>
            </a:r>
            <a:r>
              <a:rPr lang="zh-CN" altLang="en-US" sz="1600" i="0" dirty="0">
                <a:solidFill>
                  <a:schemeClr val="tx1">
                    <a:lumMod val="85000"/>
                    <a:lumOff val="15000"/>
                  </a:schemeClr>
                </a:solidFill>
                <a:latin typeface="微软雅黑" panose="020B0503020204020204" charset="-122"/>
                <a:ea typeface="微软雅黑" panose="020B0503020204020204" charset="-122"/>
              </a:rPr>
              <a:t>。</a:t>
            </a:r>
            <a:endParaRPr lang="zh-CN" altLang="en-US" sz="1600" i="0" dirty="0">
              <a:solidFill>
                <a:schemeClr val="tx1">
                  <a:lumMod val="85000"/>
                  <a:lumOff val="15000"/>
                </a:schemeClr>
              </a:solidFill>
              <a:latin typeface="微软雅黑" panose="020B0503020204020204" charset="-122"/>
              <a:ea typeface="微软雅黑" panose="020B0503020204020204" charset="-122"/>
            </a:endParaRPr>
          </a:p>
          <a:p>
            <a:pPr marL="285750" indent="-285750">
              <a:lnSpc>
                <a:spcPct val="150000"/>
              </a:lnSpc>
              <a:buSzPct val="100000"/>
              <a:buFont typeface="Wingdings" panose="05000000000000000000" pitchFamily="2" charset="2"/>
              <a:buChar char="Ø"/>
            </a:pPr>
            <a:r>
              <a:rPr lang="zh-CN" altLang="en-US" sz="1600" i="0" dirty="0">
                <a:solidFill>
                  <a:schemeClr val="tx1">
                    <a:lumMod val="85000"/>
                    <a:lumOff val="15000"/>
                  </a:schemeClr>
                </a:solidFill>
                <a:latin typeface="微软雅黑" panose="020B0503020204020204" charset="-122"/>
                <a:ea typeface="微软雅黑" panose="020B0503020204020204" charset="-122"/>
              </a:rPr>
              <a:t>2013年3月印发了《职业病分类和目录》。目前的职业病目录为</a:t>
            </a:r>
            <a:r>
              <a:rPr lang="zh-CN" altLang="en-US" sz="1600" b="1" i="0" dirty="0">
                <a:solidFill>
                  <a:srgbClr val="C00000"/>
                </a:solidFill>
                <a:latin typeface="微软雅黑" panose="020B0503020204020204" charset="-122"/>
                <a:ea typeface="微软雅黑" panose="020B0503020204020204" charset="-122"/>
              </a:rPr>
              <a:t>10类132种</a:t>
            </a:r>
            <a:endParaRPr lang="zh-CN" altLang="en-US" sz="1600" b="1" i="0" dirty="0">
              <a:solidFill>
                <a:srgbClr val="C00000"/>
              </a:solidFill>
              <a:latin typeface="微软雅黑" panose="020B0503020204020204" charset="-122"/>
              <a:ea typeface="微软雅黑" panose="020B0503020204020204" charset="-122"/>
            </a:endParaRPr>
          </a:p>
        </p:txBody>
      </p:sp>
      <p:sp>
        <p:nvSpPr>
          <p:cNvPr id="8" name="矩形 7"/>
          <p:cNvSpPr/>
          <p:nvPr/>
        </p:nvSpPr>
        <p:spPr>
          <a:xfrm>
            <a:off x="2486651" y="1628800"/>
            <a:ext cx="4763903" cy="1569660"/>
          </a:xfrm>
          <a:prstGeom prst="rect">
            <a:avLst/>
          </a:prstGeom>
        </p:spPr>
        <p:txBody>
          <a:bodyPr wrap="square">
            <a:spAutoFit/>
          </a:bodyPr>
          <a:lstStyle/>
          <a:p>
            <a:r>
              <a:rPr lang="zh-CN" altLang="en-US" sz="9600" b="1" i="0" dirty="0">
                <a:solidFill>
                  <a:srgbClr val="C00000"/>
                </a:solidFill>
                <a:latin typeface="Impact" panose="020B0806030902050204" pitchFamily="34" charset="0"/>
                <a:ea typeface="微软雅黑" panose="020B0503020204020204" charset="-122"/>
              </a:rPr>
              <a:t>十</a:t>
            </a:r>
            <a:r>
              <a:rPr lang="zh-CN" altLang="en-US" sz="3600" i="0" dirty="0">
                <a:latin typeface="微软雅黑" panose="020B0503020204020204" charset="-122"/>
                <a:ea typeface="微软雅黑" panose="020B0503020204020204" charset="-122"/>
              </a:rPr>
              <a:t>类  </a:t>
            </a:r>
            <a:r>
              <a:rPr lang="en-US" altLang="zh-CN" sz="9600" i="0" dirty="0">
                <a:solidFill>
                  <a:srgbClr val="C00000"/>
                </a:solidFill>
                <a:latin typeface="Impact" panose="020B0806030902050204" pitchFamily="34" charset="0"/>
                <a:ea typeface="微软雅黑" panose="020B0503020204020204" charset="-122"/>
              </a:rPr>
              <a:t>132</a:t>
            </a:r>
            <a:r>
              <a:rPr lang="zh-CN" altLang="en-US" sz="3600" i="0" dirty="0">
                <a:latin typeface="微软雅黑" panose="020B0503020204020204" charset="-122"/>
                <a:ea typeface="微软雅黑" panose="020B0503020204020204" charset="-122"/>
              </a:rPr>
              <a:t>种</a:t>
            </a:r>
            <a:endParaRPr lang="zh-CN" altLang="en-US" sz="3600" i="0" dirty="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1143" y="1306830"/>
            <a:ext cx="5566410" cy="2353310"/>
          </a:xfrm>
          <a:prstGeom prst="rect">
            <a:avLst/>
          </a:prstGeom>
          <a:noFill/>
        </p:spPr>
        <p:txBody>
          <a:bodyPr wrap="square" rtlCol="0" anchor="t">
            <a:spAutoFit/>
          </a:bodyPr>
          <a:lstStyle/>
          <a:p>
            <a:pPr indent="304800" algn="just">
              <a:lnSpc>
                <a:spcPct val="140000"/>
              </a:lnSpc>
            </a:pPr>
            <a:r>
              <a:rPr lang="zh-CN" sz="1500" i="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00" i="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00" i="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00" i="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00" i="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00" i="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00" i="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500" b="1" i="0" dirty="0">
                <a:solidFill>
                  <a:schemeClr val="dk1"/>
                </a:solidFill>
                <a:latin typeface="+mn-ea"/>
                <a:cs typeface="楷体" panose="02010609060101010101" charset="-122"/>
                <a:sym typeface="+mn-ea"/>
              </a:rPr>
              <a:t>   </a:t>
            </a:r>
            <a:r>
              <a:rPr lang="zh-CN" altLang="en-US" sz="1500" b="1" i="0" dirty="0">
                <a:solidFill>
                  <a:schemeClr val="dk1"/>
                </a:solidFill>
                <a:latin typeface="+mn-ea"/>
                <a:cs typeface="宋体" panose="02010600030101010101" pitchFamily="2" charset="-122"/>
                <a:sym typeface="+mn-ea"/>
              </a:rPr>
              <a:t>博富特认为：一个好的培训课程起始于一个好的设计</a:t>
            </a:r>
            <a:r>
              <a:rPr lang="en-US" altLang="zh-CN" sz="1500" b="1" i="0" dirty="0">
                <a:solidFill>
                  <a:schemeClr val="dk1"/>
                </a:solidFill>
                <a:latin typeface="+mn-ea"/>
                <a:cs typeface="宋体" panose="02010600030101010101" pitchFamily="2" charset="-122"/>
                <a:sym typeface="+mn-ea"/>
              </a:rPr>
              <a:t>,</a:t>
            </a:r>
            <a:r>
              <a:rPr lang="zh-CN" altLang="en-US" sz="1500" b="1" i="0"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i="0"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55770" y="1306830"/>
            <a:ext cx="2809399" cy="1872615"/>
          </a:xfrm>
          <a:prstGeom prst="rect">
            <a:avLst/>
          </a:prstGeom>
        </p:spPr>
      </p:pic>
      <p:sp>
        <p:nvSpPr>
          <p:cNvPr id="6" name="标题 3"/>
          <p:cNvSpPr txBox="1"/>
          <p:nvPr/>
        </p:nvSpPr>
        <p:spPr>
          <a:xfrm>
            <a:off x="107315" y="40497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i="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i="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246" y="26082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职业病的范围</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sp>
        <p:nvSpPr>
          <p:cNvPr id="3" name="矩形 2"/>
          <p:cNvSpPr/>
          <p:nvPr/>
        </p:nvSpPr>
        <p:spPr>
          <a:xfrm>
            <a:off x="116038" y="1077444"/>
            <a:ext cx="8729959" cy="645160"/>
          </a:xfrm>
          <a:prstGeom prst="rect">
            <a:avLst/>
          </a:prstGeom>
        </p:spPr>
        <p:txBody>
          <a:bodyPr wrap="square">
            <a:spAutoFit/>
          </a:bodyPr>
          <a:lstStyle/>
          <a:p>
            <a:r>
              <a:rPr lang="zh-CN" altLang="en-US" sz="3600" b="1" i="0" dirty="0">
                <a:solidFill>
                  <a:srgbClr val="C00000"/>
                </a:solidFill>
                <a:latin typeface="微软雅黑" panose="020B0503020204020204" charset="-122"/>
                <a:ea typeface="微软雅黑" panose="020B0503020204020204" charset="-122"/>
              </a:rPr>
              <a:t>职业病</a:t>
            </a:r>
            <a:r>
              <a:rPr lang="zh-CN" altLang="en-US" sz="3600" b="1" i="0" dirty="0">
                <a:solidFill>
                  <a:srgbClr val="C00000"/>
                </a:solidFill>
                <a:latin typeface="宋体" panose="02010600030101010101" pitchFamily="2" charset="-122"/>
                <a:ea typeface="宋体" panose="02010600030101010101" pitchFamily="2" charset="-122"/>
              </a:rPr>
              <a:t> </a:t>
            </a:r>
            <a:r>
              <a:rPr lang="zh-CN" altLang="en-US" sz="2800" b="1" i="0" dirty="0">
                <a:latin typeface="宋体" panose="02010600030101010101" pitchFamily="2" charset="-122"/>
                <a:ea typeface="宋体" panose="02010600030101010101" pitchFamily="2" charset="-122"/>
              </a:rPr>
              <a:t>分类及目录：</a:t>
            </a:r>
            <a:endParaRPr lang="zh-CN" altLang="en-US" sz="2800" i="0" dirty="0">
              <a:latin typeface="宋体" panose="02010600030101010101" pitchFamily="2" charset="-122"/>
              <a:ea typeface="宋体" panose="02010600030101010101" pitchFamily="2" charset="-122"/>
            </a:endParaRPr>
          </a:p>
        </p:txBody>
      </p:sp>
      <p:grpSp>
        <p:nvGrpSpPr>
          <p:cNvPr id="4" name="组合 3"/>
          <p:cNvGrpSpPr/>
          <p:nvPr/>
        </p:nvGrpSpPr>
        <p:grpSpPr>
          <a:xfrm>
            <a:off x="35496" y="1973448"/>
            <a:ext cx="1730400" cy="1736810"/>
            <a:chOff x="3217296" y="1247071"/>
            <a:chExt cx="1730400" cy="1736810"/>
          </a:xfrm>
        </p:grpSpPr>
        <p:grpSp>
          <p:nvGrpSpPr>
            <p:cNvPr id="5" name="组合 14"/>
            <p:cNvGrpSpPr/>
            <p:nvPr/>
          </p:nvGrpSpPr>
          <p:grpSpPr>
            <a:xfrm>
              <a:off x="3228166" y="1247071"/>
              <a:ext cx="1719530" cy="1700559"/>
              <a:chOff x="3467697" y="3259394"/>
              <a:chExt cx="2451054" cy="2202886"/>
            </a:xfrm>
          </p:grpSpPr>
          <p:sp>
            <p:nvSpPr>
              <p:cNvPr id="9" name="矩形 8"/>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0" name="直接连接符 9"/>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7" name="文本框 15"/>
            <p:cNvSpPr txBox="1"/>
            <p:nvPr/>
          </p:nvSpPr>
          <p:spPr>
            <a:xfrm>
              <a:off x="3217296" y="1294033"/>
              <a:ext cx="1719531" cy="977191"/>
            </a:xfrm>
            <a:prstGeom prst="rect">
              <a:avLst/>
            </a:prstGeom>
            <a:noFill/>
          </p:spPr>
          <p:txBody>
            <a:bodyPr wrap="square" rtlCol="0">
              <a:spAutoFit/>
            </a:bodyPr>
            <a:lstStyle/>
            <a:p>
              <a:pPr>
                <a:lnSpc>
                  <a:spcPts val="2300"/>
                </a:lnSpc>
              </a:pPr>
              <a:r>
                <a:rPr lang="zh-CN" altLang="en-US" sz="2000" b="1" i="0" dirty="0">
                  <a:latin typeface="宋体" panose="02010600030101010101" pitchFamily="2" charset="-122"/>
                  <a:ea typeface="宋体" panose="02010600030101010101" pitchFamily="2" charset="-122"/>
                </a:rPr>
                <a:t>尘肺病及其他呼吸系统疾病</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19</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sp>
          <p:nvSpPr>
            <p:cNvPr id="8" name="文本框 16"/>
            <p:cNvSpPr txBox="1"/>
            <p:nvPr/>
          </p:nvSpPr>
          <p:spPr>
            <a:xfrm>
              <a:off x="3228167" y="2370187"/>
              <a:ext cx="1719529" cy="613694"/>
            </a:xfrm>
            <a:prstGeom prst="rect">
              <a:avLst/>
            </a:prstGeom>
            <a:noFill/>
          </p:spPr>
          <p:txBody>
            <a:bodyPr wrap="square" rtlCol="0">
              <a:spAutoFit/>
            </a:bodyPr>
            <a:lstStyle/>
            <a:p>
              <a:pPr>
                <a:lnSpc>
                  <a:spcPct val="150000"/>
                </a:lnSpc>
              </a:pPr>
              <a:r>
                <a:rPr lang="zh-CN" altLang="en-US" sz="1200" i="0" dirty="0">
                  <a:solidFill>
                    <a:schemeClr val="bg2">
                      <a:lumMod val="25000"/>
                    </a:schemeClr>
                  </a:solidFill>
                  <a:latin typeface="宋体" panose="02010600030101010101" pitchFamily="2" charset="-122"/>
                  <a:ea typeface="宋体" panose="02010600030101010101" pitchFamily="2" charset="-122"/>
                </a:rPr>
                <a:t>矽肺、煤工尘肺、石墨尘肺、石棉肺等</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p:txBody>
        </p:sp>
      </p:grpSp>
      <p:grpSp>
        <p:nvGrpSpPr>
          <p:cNvPr id="11" name="组合 10"/>
          <p:cNvGrpSpPr/>
          <p:nvPr/>
        </p:nvGrpSpPr>
        <p:grpSpPr>
          <a:xfrm>
            <a:off x="1853393" y="1963537"/>
            <a:ext cx="1719532" cy="1710470"/>
            <a:chOff x="3228164" y="1237160"/>
            <a:chExt cx="1719532" cy="1710470"/>
          </a:xfrm>
        </p:grpSpPr>
        <p:grpSp>
          <p:nvGrpSpPr>
            <p:cNvPr id="12" name="组合 107"/>
            <p:cNvGrpSpPr/>
            <p:nvPr/>
          </p:nvGrpSpPr>
          <p:grpSpPr>
            <a:xfrm>
              <a:off x="3228166" y="1247071"/>
              <a:ext cx="1719530" cy="1700559"/>
              <a:chOff x="3467697" y="3259394"/>
              <a:chExt cx="2451054" cy="2202886"/>
            </a:xfrm>
          </p:grpSpPr>
          <p:sp>
            <p:nvSpPr>
              <p:cNvPr id="14" name="矩形 13"/>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5" name="直接连接符 14"/>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3" name="文本框 108"/>
            <p:cNvSpPr txBox="1"/>
            <p:nvPr/>
          </p:nvSpPr>
          <p:spPr>
            <a:xfrm>
              <a:off x="3228164" y="1237160"/>
              <a:ext cx="1719531" cy="1477328"/>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a:t>
              </a:r>
              <a:endParaRPr lang="en-US" altLang="zh-CN" sz="2000" b="1" i="0" dirty="0">
                <a:latin typeface="宋体" panose="02010600030101010101" pitchFamily="2" charset="-122"/>
                <a:ea typeface="宋体" panose="02010600030101010101" pitchFamily="2" charset="-122"/>
              </a:endParaRPr>
            </a:p>
            <a:p>
              <a:pPr>
                <a:lnSpc>
                  <a:spcPct val="150000"/>
                </a:lnSpc>
              </a:pPr>
              <a:r>
                <a:rPr lang="zh-CN" altLang="en-US" sz="2000" b="1" i="0" dirty="0">
                  <a:latin typeface="宋体" panose="02010600030101010101" pitchFamily="2" charset="-122"/>
                  <a:ea typeface="宋体" panose="02010600030101010101" pitchFamily="2" charset="-122"/>
                </a:rPr>
                <a:t>放射性疾病</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11</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grpSp>
      <p:grpSp>
        <p:nvGrpSpPr>
          <p:cNvPr id="16" name="组合 15"/>
          <p:cNvGrpSpPr/>
          <p:nvPr/>
        </p:nvGrpSpPr>
        <p:grpSpPr>
          <a:xfrm>
            <a:off x="3660424" y="1973448"/>
            <a:ext cx="1726263" cy="1700559"/>
            <a:chOff x="3228166" y="1247071"/>
            <a:chExt cx="1726263" cy="1700559"/>
          </a:xfrm>
        </p:grpSpPr>
        <p:grpSp>
          <p:nvGrpSpPr>
            <p:cNvPr id="17" name="组合 113"/>
            <p:cNvGrpSpPr/>
            <p:nvPr/>
          </p:nvGrpSpPr>
          <p:grpSpPr>
            <a:xfrm>
              <a:off x="3228166" y="1247071"/>
              <a:ext cx="1719530" cy="1700559"/>
              <a:chOff x="3467697" y="3259394"/>
              <a:chExt cx="2451054" cy="2202886"/>
            </a:xfrm>
          </p:grpSpPr>
          <p:sp>
            <p:nvSpPr>
              <p:cNvPr id="19" name="矩形 18"/>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20" name="直接连接符 19"/>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8" name="文本框 114"/>
            <p:cNvSpPr txBox="1"/>
            <p:nvPr/>
          </p:nvSpPr>
          <p:spPr>
            <a:xfrm>
              <a:off x="3234898" y="1262528"/>
              <a:ext cx="1719531" cy="1477328"/>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a:t>
              </a:r>
              <a:endParaRPr lang="en-US" altLang="zh-CN" sz="2000" b="1" i="0" dirty="0">
                <a:latin typeface="宋体" panose="02010600030101010101" pitchFamily="2" charset="-122"/>
                <a:ea typeface="宋体" panose="02010600030101010101" pitchFamily="2" charset="-122"/>
              </a:endParaRPr>
            </a:p>
            <a:p>
              <a:pPr>
                <a:lnSpc>
                  <a:spcPct val="150000"/>
                </a:lnSpc>
              </a:pPr>
              <a:r>
                <a:rPr lang="zh-CN" altLang="en-US" sz="2000" b="1" i="0" dirty="0">
                  <a:latin typeface="宋体" panose="02010600030101010101" pitchFamily="2" charset="-122"/>
                  <a:ea typeface="宋体" panose="02010600030101010101" pitchFamily="2" charset="-122"/>
                </a:rPr>
                <a:t>化学中毒</a:t>
              </a:r>
              <a:endParaRPr lang="en-US" altLang="zh-CN" sz="2000" b="1" i="0" dirty="0">
                <a:latin typeface="宋体" panose="02010600030101010101" pitchFamily="2" charset="-122"/>
                <a:ea typeface="宋体" panose="02010600030101010101" pitchFamily="2" charset="-122"/>
              </a:endParaRPr>
            </a:p>
            <a:p>
              <a:pPr>
                <a:lnSpc>
                  <a:spcPct val="150000"/>
                </a:lnSpc>
              </a:pP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60</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grpSp>
      <p:grpSp>
        <p:nvGrpSpPr>
          <p:cNvPr id="21" name="组合 20"/>
          <p:cNvGrpSpPr/>
          <p:nvPr/>
        </p:nvGrpSpPr>
        <p:grpSpPr>
          <a:xfrm>
            <a:off x="5467453" y="1973448"/>
            <a:ext cx="1719530" cy="1700559"/>
            <a:chOff x="3467697" y="3259394"/>
            <a:chExt cx="2451054" cy="2202886"/>
          </a:xfrm>
        </p:grpSpPr>
        <p:sp>
          <p:nvSpPr>
            <p:cNvPr id="22" name="矩形 21"/>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23" name="直接连接符 22"/>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24" name="文本框 120"/>
          <p:cNvSpPr txBox="1"/>
          <p:nvPr/>
        </p:nvSpPr>
        <p:spPr>
          <a:xfrm>
            <a:off x="5456582" y="2003568"/>
            <a:ext cx="1719531" cy="1015663"/>
          </a:xfrm>
          <a:prstGeom prst="rect">
            <a:avLst/>
          </a:prstGeom>
          <a:noFill/>
        </p:spPr>
        <p:txBody>
          <a:bodyPr wrap="square" rtlCol="0">
            <a:spAutoFit/>
          </a:bodyPr>
          <a:lstStyle/>
          <a:p>
            <a:r>
              <a:rPr lang="zh-CN" altLang="en-US" sz="2000" b="1" i="0" dirty="0">
                <a:latin typeface="宋体" panose="02010600030101010101" pitchFamily="2" charset="-122"/>
                <a:ea typeface="宋体" panose="02010600030101010101" pitchFamily="2" charset="-122"/>
              </a:rPr>
              <a:t>物理因素</a:t>
            </a:r>
            <a:endParaRPr lang="en-US" altLang="zh-CN" sz="2000" b="1" i="0" dirty="0">
              <a:latin typeface="宋体" panose="02010600030101010101" pitchFamily="2" charset="-122"/>
              <a:ea typeface="宋体" panose="02010600030101010101" pitchFamily="2" charset="-122"/>
            </a:endParaRPr>
          </a:p>
          <a:p>
            <a:r>
              <a:rPr lang="zh-CN" altLang="en-US" sz="2000" b="1" i="0" dirty="0">
                <a:latin typeface="宋体" panose="02010600030101010101" pitchFamily="2" charset="-122"/>
                <a:ea typeface="宋体" panose="02010600030101010101" pitchFamily="2" charset="-122"/>
              </a:rPr>
              <a:t>所致职业病</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7</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sp>
        <p:nvSpPr>
          <p:cNvPr id="25" name="文本框 121"/>
          <p:cNvSpPr txBox="1"/>
          <p:nvPr/>
        </p:nvSpPr>
        <p:spPr>
          <a:xfrm>
            <a:off x="5421624" y="3017288"/>
            <a:ext cx="1809107" cy="645160"/>
          </a:xfrm>
          <a:prstGeom prst="rect">
            <a:avLst/>
          </a:prstGeom>
          <a:noFill/>
        </p:spPr>
        <p:txBody>
          <a:bodyPr wrap="square" rtlCol="0">
            <a:spAutoFit/>
          </a:bodyPr>
          <a:lstStyle/>
          <a:p>
            <a:r>
              <a:rPr lang="en-US" altLang="zh-CN" sz="1200" i="0" dirty="0">
                <a:solidFill>
                  <a:schemeClr val="bg2">
                    <a:lumMod val="25000"/>
                  </a:schemeClr>
                </a:solidFill>
                <a:latin typeface="宋体" panose="02010600030101010101" pitchFamily="2" charset="-122"/>
                <a:ea typeface="宋体" panose="02010600030101010101" pitchFamily="2" charset="-122"/>
              </a:rPr>
              <a:t>1.</a:t>
            </a:r>
            <a:r>
              <a:rPr lang="zh-CN" altLang="en-US" sz="1200" i="0" dirty="0">
                <a:solidFill>
                  <a:schemeClr val="bg2">
                    <a:lumMod val="25000"/>
                  </a:schemeClr>
                </a:solidFill>
                <a:latin typeface="宋体" panose="02010600030101010101" pitchFamily="2" charset="-122"/>
                <a:ea typeface="宋体" panose="02010600030101010101" pitchFamily="2" charset="-122"/>
              </a:rPr>
              <a:t>中暑      </a:t>
            </a:r>
            <a:r>
              <a:rPr lang="en-US" altLang="zh-CN" sz="1200" i="0" dirty="0">
                <a:solidFill>
                  <a:schemeClr val="bg2">
                    <a:lumMod val="25000"/>
                  </a:schemeClr>
                </a:solidFill>
                <a:latin typeface="宋体" panose="02010600030101010101" pitchFamily="2" charset="-122"/>
                <a:ea typeface="宋体" panose="02010600030101010101" pitchFamily="2" charset="-122"/>
              </a:rPr>
              <a:t>2.</a:t>
            </a:r>
            <a:r>
              <a:rPr lang="zh-CN" altLang="en-US" sz="1200" i="0" dirty="0">
                <a:solidFill>
                  <a:schemeClr val="bg2">
                    <a:lumMod val="25000"/>
                  </a:schemeClr>
                </a:solidFill>
                <a:latin typeface="宋体" panose="02010600030101010101" pitchFamily="2" charset="-122"/>
                <a:ea typeface="宋体" panose="02010600030101010101" pitchFamily="2" charset="-122"/>
              </a:rPr>
              <a:t>减压病 </a:t>
            </a:r>
            <a:endParaRPr lang="en-US" altLang="zh-CN" sz="1200" i="0" dirty="0">
              <a:solidFill>
                <a:schemeClr val="bg2">
                  <a:lumMod val="25000"/>
                </a:schemeClr>
              </a:solidFill>
              <a:latin typeface="宋体" panose="02010600030101010101" pitchFamily="2" charset="-122"/>
              <a:ea typeface="宋体" panose="02010600030101010101" pitchFamily="2" charset="-122"/>
            </a:endParaRPr>
          </a:p>
          <a:p>
            <a:r>
              <a:rPr lang="en-US" altLang="zh-CN" sz="1200" i="0" dirty="0">
                <a:solidFill>
                  <a:schemeClr val="bg2">
                    <a:lumMod val="25000"/>
                  </a:schemeClr>
                </a:solidFill>
                <a:latin typeface="宋体" panose="02010600030101010101" pitchFamily="2" charset="-122"/>
                <a:ea typeface="宋体" panose="02010600030101010101" pitchFamily="2" charset="-122"/>
              </a:rPr>
              <a:t>3.</a:t>
            </a:r>
            <a:r>
              <a:rPr lang="zh-CN" altLang="en-US" sz="1200" i="0" dirty="0">
                <a:solidFill>
                  <a:schemeClr val="bg2">
                    <a:lumMod val="25000"/>
                  </a:schemeClr>
                </a:solidFill>
                <a:latin typeface="宋体" panose="02010600030101010101" pitchFamily="2" charset="-122"/>
                <a:ea typeface="宋体" panose="02010600030101010101" pitchFamily="2" charset="-122"/>
              </a:rPr>
              <a:t>高原病   </a:t>
            </a:r>
            <a:r>
              <a:rPr lang="en-US" altLang="zh-CN" sz="1200" i="0" dirty="0">
                <a:solidFill>
                  <a:schemeClr val="bg2">
                    <a:lumMod val="25000"/>
                  </a:schemeClr>
                </a:solidFill>
                <a:latin typeface="宋体" panose="02010600030101010101" pitchFamily="2" charset="-122"/>
                <a:ea typeface="宋体" panose="02010600030101010101" pitchFamily="2" charset="-122"/>
              </a:rPr>
              <a:t>4.</a:t>
            </a:r>
            <a:r>
              <a:rPr lang="zh-CN" altLang="en-US" sz="1200" i="0" dirty="0">
                <a:solidFill>
                  <a:schemeClr val="bg2">
                    <a:lumMod val="25000"/>
                  </a:schemeClr>
                </a:solidFill>
                <a:latin typeface="宋体" panose="02010600030101010101" pitchFamily="2" charset="-122"/>
                <a:ea typeface="宋体" panose="02010600030101010101" pitchFamily="2" charset="-122"/>
              </a:rPr>
              <a:t>航空病</a:t>
            </a:r>
            <a:endParaRPr lang="en-US" altLang="zh-CN" sz="1200" i="0" dirty="0">
              <a:solidFill>
                <a:schemeClr val="bg2">
                  <a:lumMod val="25000"/>
                </a:schemeClr>
              </a:solidFill>
              <a:latin typeface="宋体" panose="02010600030101010101" pitchFamily="2" charset="-122"/>
              <a:ea typeface="宋体" panose="02010600030101010101" pitchFamily="2" charset="-122"/>
            </a:endParaRPr>
          </a:p>
          <a:p>
            <a:r>
              <a:rPr lang="en-US" altLang="zh-CN" sz="1200" i="0" dirty="0">
                <a:solidFill>
                  <a:schemeClr val="bg2">
                    <a:lumMod val="25000"/>
                  </a:schemeClr>
                </a:solidFill>
                <a:latin typeface="宋体" panose="02010600030101010101" pitchFamily="2" charset="-122"/>
                <a:ea typeface="宋体" panose="02010600030101010101" pitchFamily="2" charset="-122"/>
              </a:rPr>
              <a:t>5.</a:t>
            </a:r>
            <a:r>
              <a:rPr lang="zh-CN" altLang="en-US" sz="1200" i="0" dirty="0">
                <a:solidFill>
                  <a:schemeClr val="bg2">
                    <a:lumMod val="25000"/>
                  </a:schemeClr>
                </a:solidFill>
                <a:latin typeface="宋体" panose="02010600030101010101" pitchFamily="2" charset="-122"/>
                <a:ea typeface="宋体" panose="02010600030101010101" pitchFamily="2" charset="-122"/>
              </a:rPr>
              <a:t>手臂振动病等</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p:txBody>
      </p:sp>
      <p:grpSp>
        <p:nvGrpSpPr>
          <p:cNvPr id="26" name="组合 25"/>
          <p:cNvGrpSpPr/>
          <p:nvPr/>
        </p:nvGrpSpPr>
        <p:grpSpPr>
          <a:xfrm>
            <a:off x="7256879" y="1973448"/>
            <a:ext cx="1822993" cy="1700559"/>
            <a:chOff x="3210565" y="1247071"/>
            <a:chExt cx="1822993" cy="1700559"/>
          </a:xfrm>
        </p:grpSpPr>
        <p:grpSp>
          <p:nvGrpSpPr>
            <p:cNvPr id="27" name="组合 125"/>
            <p:cNvGrpSpPr/>
            <p:nvPr/>
          </p:nvGrpSpPr>
          <p:grpSpPr>
            <a:xfrm>
              <a:off x="3228166" y="1247071"/>
              <a:ext cx="1719530" cy="1700559"/>
              <a:chOff x="3467697" y="3259394"/>
              <a:chExt cx="2451054" cy="2202886"/>
            </a:xfrm>
          </p:grpSpPr>
          <p:sp>
            <p:nvSpPr>
              <p:cNvPr id="30" name="矩形 29"/>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31" name="直接连接符 30"/>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28" name="文本框 126"/>
            <p:cNvSpPr txBox="1"/>
            <p:nvPr/>
          </p:nvSpPr>
          <p:spPr>
            <a:xfrm>
              <a:off x="3228165" y="1275837"/>
              <a:ext cx="1719531" cy="797782"/>
            </a:xfrm>
            <a:prstGeom prst="rect">
              <a:avLst/>
            </a:prstGeom>
            <a:noFill/>
          </p:spPr>
          <p:txBody>
            <a:bodyPr wrap="square" rtlCol="0">
              <a:spAutoFit/>
            </a:bodyPr>
            <a:lstStyle/>
            <a:p>
              <a:pPr>
                <a:lnSpc>
                  <a:spcPct val="120000"/>
                </a:lnSpc>
              </a:pPr>
              <a:r>
                <a:rPr lang="zh-CN" altLang="en-US" sz="2000" b="1" i="0" dirty="0">
                  <a:latin typeface="宋体" panose="02010600030101010101" pitchFamily="2" charset="-122"/>
                  <a:ea typeface="宋体" panose="02010600030101010101" pitchFamily="2" charset="-122"/>
                </a:rPr>
                <a:t>其他职业病</a:t>
              </a:r>
              <a:endParaRPr lang="en-US" altLang="zh-CN" sz="2000" b="1" i="0" dirty="0">
                <a:latin typeface="宋体" panose="02010600030101010101" pitchFamily="2" charset="-122"/>
                <a:ea typeface="宋体" panose="02010600030101010101" pitchFamily="2" charset="-122"/>
              </a:endParaRPr>
            </a:p>
            <a:p>
              <a:pPr>
                <a:lnSpc>
                  <a:spcPct val="120000"/>
                </a:lnSpc>
              </a:pPr>
              <a:r>
                <a:rPr lang="zh-CN" altLang="en-US" sz="2000" b="1" i="0" dirty="0">
                  <a:latin typeface="宋体" panose="02010600030101010101" pitchFamily="2" charset="-122"/>
                  <a:ea typeface="宋体" panose="02010600030101010101" pitchFamily="2" charset="-122"/>
                </a:rPr>
                <a:t>（</a:t>
              </a:r>
              <a:r>
                <a:rPr lang="en-US" altLang="zh-CN" sz="2000" b="1" i="0" dirty="0">
                  <a:latin typeface="宋体" panose="02010600030101010101" pitchFamily="2" charset="-122"/>
                  <a:ea typeface="宋体" panose="02010600030101010101" pitchFamily="2" charset="-122"/>
                </a:rPr>
                <a:t>3</a:t>
              </a:r>
              <a:r>
                <a:rPr lang="zh-CN" altLang="en-US" sz="2000" b="1" i="0" dirty="0">
                  <a:latin typeface="宋体" panose="02010600030101010101" pitchFamily="2" charset="-122"/>
                  <a:ea typeface="宋体" panose="02010600030101010101" pitchFamily="2" charset="-122"/>
                </a:rPr>
                <a:t>）</a:t>
              </a:r>
              <a:endParaRPr lang="zh-CN" altLang="en-US" sz="2000" b="1" i="0" dirty="0">
                <a:latin typeface="宋体" panose="02010600030101010101" pitchFamily="2" charset="-122"/>
                <a:ea typeface="宋体" panose="02010600030101010101" pitchFamily="2" charset="-122"/>
              </a:endParaRPr>
            </a:p>
          </p:txBody>
        </p:sp>
        <p:sp>
          <p:nvSpPr>
            <p:cNvPr id="29" name="文本框 127"/>
            <p:cNvSpPr txBox="1"/>
            <p:nvPr/>
          </p:nvSpPr>
          <p:spPr>
            <a:xfrm>
              <a:off x="3210565" y="2260636"/>
              <a:ext cx="1822993" cy="613694"/>
            </a:xfrm>
            <a:prstGeom prst="rect">
              <a:avLst/>
            </a:prstGeom>
            <a:noFill/>
          </p:spPr>
          <p:txBody>
            <a:bodyPr wrap="square" rtlCol="0">
              <a:spAutoFit/>
            </a:bodyPr>
            <a:lstStyle/>
            <a:p>
              <a:pPr>
                <a:lnSpc>
                  <a:spcPct val="150000"/>
                </a:lnSpc>
              </a:pPr>
              <a:r>
                <a:rPr lang="en-US" altLang="zh-CN" sz="1200" i="0" dirty="0">
                  <a:solidFill>
                    <a:schemeClr val="bg2">
                      <a:lumMod val="25000"/>
                    </a:schemeClr>
                  </a:solidFill>
                  <a:latin typeface="宋体" panose="02010600030101010101" pitchFamily="2" charset="-122"/>
                  <a:ea typeface="宋体" panose="02010600030101010101" pitchFamily="2" charset="-122"/>
                </a:rPr>
                <a:t>1.</a:t>
              </a:r>
              <a:r>
                <a:rPr lang="zh-CN" altLang="en-US" sz="1200" i="0" dirty="0">
                  <a:solidFill>
                    <a:schemeClr val="bg2">
                      <a:lumMod val="25000"/>
                    </a:schemeClr>
                  </a:solidFill>
                  <a:latin typeface="宋体" panose="02010600030101010101" pitchFamily="2" charset="-122"/>
                  <a:ea typeface="宋体" panose="02010600030101010101" pitchFamily="2" charset="-122"/>
                </a:rPr>
                <a:t>炭疽 </a:t>
              </a:r>
              <a:r>
                <a:rPr lang="en-US" altLang="zh-CN" sz="1200" i="0" dirty="0">
                  <a:solidFill>
                    <a:schemeClr val="bg2">
                      <a:lumMod val="25000"/>
                    </a:schemeClr>
                  </a:solidFill>
                  <a:latin typeface="宋体" panose="02010600030101010101" pitchFamily="2" charset="-122"/>
                  <a:ea typeface="宋体" panose="02010600030101010101" pitchFamily="2" charset="-122"/>
                </a:rPr>
                <a:t>2.</a:t>
              </a:r>
              <a:r>
                <a:rPr lang="zh-CN" altLang="en-US" sz="1200" i="0" dirty="0">
                  <a:solidFill>
                    <a:schemeClr val="bg2">
                      <a:lumMod val="25000"/>
                    </a:schemeClr>
                  </a:solidFill>
                  <a:latin typeface="宋体" panose="02010600030101010101" pitchFamily="2" charset="-122"/>
                  <a:ea typeface="宋体" panose="02010600030101010101" pitchFamily="2" charset="-122"/>
                </a:rPr>
                <a:t>森林脑炎 </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a:p>
              <a:pPr>
                <a:lnSpc>
                  <a:spcPct val="150000"/>
                </a:lnSpc>
              </a:pPr>
              <a:r>
                <a:rPr lang="en-US" altLang="zh-CN" sz="1200" i="0" dirty="0">
                  <a:solidFill>
                    <a:schemeClr val="bg2">
                      <a:lumMod val="25000"/>
                    </a:schemeClr>
                  </a:solidFill>
                  <a:latin typeface="宋体" panose="02010600030101010101" pitchFamily="2" charset="-122"/>
                  <a:ea typeface="宋体" panose="02010600030101010101" pitchFamily="2" charset="-122"/>
                </a:rPr>
                <a:t>3.</a:t>
              </a:r>
              <a:r>
                <a:rPr lang="zh-CN" altLang="en-US" sz="1200" i="0" dirty="0">
                  <a:solidFill>
                    <a:schemeClr val="bg2">
                      <a:lumMod val="25000"/>
                    </a:schemeClr>
                  </a:solidFill>
                  <a:latin typeface="宋体" panose="02010600030101010101" pitchFamily="2" charset="-122"/>
                  <a:ea typeface="宋体" panose="02010600030101010101" pitchFamily="2" charset="-122"/>
                </a:rPr>
                <a:t>布氏杆菌病</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p:txBody>
        </p:sp>
      </p:grpSp>
      <p:grpSp>
        <p:nvGrpSpPr>
          <p:cNvPr id="32" name="组合 31"/>
          <p:cNvGrpSpPr/>
          <p:nvPr/>
        </p:nvGrpSpPr>
        <p:grpSpPr>
          <a:xfrm>
            <a:off x="46365" y="3967769"/>
            <a:ext cx="1719531" cy="1700559"/>
            <a:chOff x="3228165" y="1247071"/>
            <a:chExt cx="1719531" cy="1700559"/>
          </a:xfrm>
        </p:grpSpPr>
        <p:grpSp>
          <p:nvGrpSpPr>
            <p:cNvPr id="33" name="组合 131"/>
            <p:cNvGrpSpPr/>
            <p:nvPr/>
          </p:nvGrpSpPr>
          <p:grpSpPr>
            <a:xfrm>
              <a:off x="3228166" y="1247071"/>
              <a:ext cx="1719530" cy="1700559"/>
              <a:chOff x="3467697" y="3259394"/>
              <a:chExt cx="2451054" cy="2202886"/>
            </a:xfrm>
          </p:grpSpPr>
          <p:sp>
            <p:nvSpPr>
              <p:cNvPr id="35" name="矩形 34"/>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36" name="直接连接符 35"/>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34" name="文本框 132"/>
            <p:cNvSpPr txBox="1"/>
            <p:nvPr/>
          </p:nvSpPr>
          <p:spPr>
            <a:xfrm>
              <a:off x="3228165" y="1247071"/>
              <a:ext cx="1719531" cy="969496"/>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职业性皮肤病</a:t>
              </a:r>
              <a:endParaRPr lang="en-US" altLang="zh-CN" sz="2000" b="1" i="0" dirty="0">
                <a:latin typeface="宋体" panose="02010600030101010101" pitchFamily="2" charset="-122"/>
                <a:ea typeface="宋体" panose="02010600030101010101" pitchFamily="2" charset="-122"/>
              </a:endParaRPr>
            </a:p>
            <a:p>
              <a:pPr>
                <a:lnSpc>
                  <a:spcPct val="150000"/>
                </a:lnSpc>
              </a:pP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9</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grpSp>
      <p:grpSp>
        <p:nvGrpSpPr>
          <p:cNvPr id="37" name="组合 36"/>
          <p:cNvGrpSpPr/>
          <p:nvPr/>
        </p:nvGrpSpPr>
        <p:grpSpPr>
          <a:xfrm>
            <a:off x="1853394" y="3954635"/>
            <a:ext cx="1719531" cy="1778621"/>
            <a:chOff x="3228165" y="1233937"/>
            <a:chExt cx="1719531" cy="1778621"/>
          </a:xfrm>
        </p:grpSpPr>
        <p:grpSp>
          <p:nvGrpSpPr>
            <p:cNvPr id="38" name="组合 137"/>
            <p:cNvGrpSpPr/>
            <p:nvPr/>
          </p:nvGrpSpPr>
          <p:grpSpPr>
            <a:xfrm>
              <a:off x="3228166" y="1247071"/>
              <a:ext cx="1719530" cy="1700559"/>
              <a:chOff x="3467697" y="3259394"/>
              <a:chExt cx="2451054" cy="2202886"/>
            </a:xfrm>
          </p:grpSpPr>
          <p:sp>
            <p:nvSpPr>
              <p:cNvPr id="41" name="矩形 40"/>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42" name="直接连接符 41"/>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39" name="文本框 138"/>
            <p:cNvSpPr txBox="1"/>
            <p:nvPr/>
          </p:nvSpPr>
          <p:spPr>
            <a:xfrm>
              <a:off x="3228165" y="1233937"/>
              <a:ext cx="1719531" cy="969496"/>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职业性眼病</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3</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sp>
          <p:nvSpPr>
            <p:cNvPr id="40" name="文本框 139"/>
            <p:cNvSpPr txBox="1"/>
            <p:nvPr/>
          </p:nvSpPr>
          <p:spPr>
            <a:xfrm>
              <a:off x="3228167" y="2089228"/>
              <a:ext cx="1719529" cy="923330"/>
            </a:xfrm>
            <a:prstGeom prst="rect">
              <a:avLst/>
            </a:prstGeom>
            <a:noFill/>
          </p:spPr>
          <p:txBody>
            <a:bodyPr wrap="square" rtlCol="0">
              <a:spAutoFit/>
            </a:bodyPr>
            <a:lstStyle/>
            <a:p>
              <a:pPr>
                <a:lnSpc>
                  <a:spcPct val="150000"/>
                </a:lnSpc>
              </a:pPr>
              <a:r>
                <a:rPr lang="en-US" altLang="zh-CN" sz="1200" i="0" dirty="0">
                  <a:solidFill>
                    <a:schemeClr val="bg2">
                      <a:lumMod val="25000"/>
                    </a:schemeClr>
                  </a:solidFill>
                  <a:latin typeface="宋体" panose="02010600030101010101" pitchFamily="2" charset="-122"/>
                  <a:ea typeface="宋体" panose="02010600030101010101" pitchFamily="2" charset="-122"/>
                </a:rPr>
                <a:t>1.</a:t>
              </a:r>
              <a:r>
                <a:rPr lang="zh-CN" altLang="en-US" sz="1200" i="0" dirty="0">
                  <a:solidFill>
                    <a:schemeClr val="bg2">
                      <a:lumMod val="25000"/>
                    </a:schemeClr>
                  </a:solidFill>
                  <a:latin typeface="宋体" panose="02010600030101010101" pitchFamily="2" charset="-122"/>
                  <a:ea typeface="宋体" panose="02010600030101010101" pitchFamily="2" charset="-122"/>
                </a:rPr>
                <a:t>化学性眼部灼伤 </a:t>
              </a:r>
              <a:endParaRPr lang="en-US" altLang="zh-CN" sz="1200" i="0" dirty="0">
                <a:solidFill>
                  <a:schemeClr val="bg2">
                    <a:lumMod val="25000"/>
                  </a:schemeClr>
                </a:solidFill>
                <a:latin typeface="宋体" panose="02010600030101010101" pitchFamily="2" charset="-122"/>
                <a:ea typeface="宋体" panose="02010600030101010101" pitchFamily="2" charset="-122"/>
              </a:endParaRPr>
            </a:p>
            <a:p>
              <a:pPr>
                <a:lnSpc>
                  <a:spcPct val="150000"/>
                </a:lnSpc>
              </a:pPr>
              <a:r>
                <a:rPr lang="en-US" altLang="zh-CN" sz="1200" i="0" dirty="0">
                  <a:solidFill>
                    <a:schemeClr val="bg2">
                      <a:lumMod val="25000"/>
                    </a:schemeClr>
                  </a:solidFill>
                  <a:latin typeface="宋体" panose="02010600030101010101" pitchFamily="2" charset="-122"/>
                  <a:ea typeface="宋体" panose="02010600030101010101" pitchFamily="2" charset="-122"/>
                </a:rPr>
                <a:t>2.</a:t>
              </a:r>
              <a:r>
                <a:rPr lang="zh-CN" altLang="en-US" sz="1200" i="0" dirty="0">
                  <a:solidFill>
                    <a:schemeClr val="bg2">
                      <a:lumMod val="25000"/>
                    </a:schemeClr>
                  </a:solidFill>
                  <a:latin typeface="宋体" panose="02010600030101010101" pitchFamily="2" charset="-122"/>
                  <a:ea typeface="宋体" panose="02010600030101010101" pitchFamily="2" charset="-122"/>
                </a:rPr>
                <a:t>电光性眼炎</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a:p>
              <a:pPr>
                <a:lnSpc>
                  <a:spcPct val="150000"/>
                </a:lnSpc>
              </a:pPr>
              <a:r>
                <a:rPr lang="en-US" altLang="zh-CN" sz="1200" i="0" dirty="0">
                  <a:solidFill>
                    <a:schemeClr val="bg2">
                      <a:lumMod val="25000"/>
                    </a:schemeClr>
                  </a:solidFill>
                  <a:latin typeface="宋体" panose="02010600030101010101" pitchFamily="2" charset="-122"/>
                  <a:ea typeface="宋体" panose="02010600030101010101" pitchFamily="2" charset="-122"/>
                </a:rPr>
                <a:t>3.</a:t>
              </a:r>
              <a:r>
                <a:rPr lang="zh-CN" altLang="en-US" sz="1200" i="0" dirty="0">
                  <a:solidFill>
                    <a:schemeClr val="bg2">
                      <a:lumMod val="25000"/>
                    </a:schemeClr>
                  </a:solidFill>
                  <a:latin typeface="宋体" panose="02010600030101010101" pitchFamily="2" charset="-122"/>
                  <a:ea typeface="宋体" panose="02010600030101010101" pitchFamily="2" charset="-122"/>
                </a:rPr>
                <a:t>职业性白内障 </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p:txBody>
        </p:sp>
      </p:grpSp>
      <p:grpSp>
        <p:nvGrpSpPr>
          <p:cNvPr id="43" name="组合 42"/>
          <p:cNvGrpSpPr/>
          <p:nvPr/>
        </p:nvGrpSpPr>
        <p:grpSpPr>
          <a:xfrm>
            <a:off x="3660419" y="3967769"/>
            <a:ext cx="1763279" cy="1703685"/>
            <a:chOff x="3228161" y="1247071"/>
            <a:chExt cx="1763279" cy="1703685"/>
          </a:xfrm>
        </p:grpSpPr>
        <p:grpSp>
          <p:nvGrpSpPr>
            <p:cNvPr id="44" name="组合 143"/>
            <p:cNvGrpSpPr/>
            <p:nvPr/>
          </p:nvGrpSpPr>
          <p:grpSpPr>
            <a:xfrm>
              <a:off x="3228166" y="1247071"/>
              <a:ext cx="1719530" cy="1700559"/>
              <a:chOff x="3467697" y="3259394"/>
              <a:chExt cx="2451054" cy="2202886"/>
            </a:xfrm>
          </p:grpSpPr>
          <p:sp>
            <p:nvSpPr>
              <p:cNvPr id="47" name="矩形 46"/>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48" name="直接连接符 47"/>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45" name="文本框 144"/>
            <p:cNvSpPr txBox="1"/>
            <p:nvPr/>
          </p:nvSpPr>
          <p:spPr>
            <a:xfrm>
              <a:off x="3228161" y="1251196"/>
              <a:ext cx="1719531" cy="1162306"/>
            </a:xfrm>
            <a:prstGeom prst="rect">
              <a:avLst/>
            </a:prstGeom>
            <a:noFill/>
          </p:spPr>
          <p:txBody>
            <a:bodyPr wrap="square" rtlCol="0">
              <a:spAutoFit/>
            </a:bodyPr>
            <a:lstStyle>
              <a:defPPr>
                <a:defRPr lang="zh-CN"/>
              </a:defPPr>
              <a:lvl1pPr>
                <a:lnSpc>
                  <a:spcPct val="120000"/>
                </a:lnSpc>
                <a:defRPr sz="2400" b="1">
                  <a:latin typeface="Bebas Neue" pitchFamily="34" charset="0"/>
                </a:defRPr>
              </a:lvl1pPr>
            </a:lstStyle>
            <a:p>
              <a:r>
                <a:rPr lang="zh-CN" altLang="en-US" sz="2000" i="0" dirty="0">
                  <a:latin typeface="宋体" panose="02010600030101010101" pitchFamily="2" charset="-122"/>
                  <a:ea typeface="宋体" panose="02010600030101010101" pitchFamily="2" charset="-122"/>
                </a:rPr>
                <a:t>职业性耳鼻喉口腔疾病</a:t>
              </a:r>
              <a:endParaRPr lang="en-US" altLang="zh-CN" sz="2000" i="0" dirty="0">
                <a:latin typeface="宋体" panose="02010600030101010101" pitchFamily="2" charset="-122"/>
                <a:ea typeface="宋体" panose="02010600030101010101" pitchFamily="2" charset="-122"/>
              </a:endParaRPr>
            </a:p>
            <a:p>
              <a:r>
                <a:rPr lang="zh-CN" altLang="en-US" sz="1800" b="0" i="0" dirty="0">
                  <a:latin typeface="宋体" panose="02010600030101010101" pitchFamily="2" charset="-122"/>
                  <a:ea typeface="宋体" panose="02010600030101010101" pitchFamily="2" charset="-122"/>
                </a:rPr>
                <a:t>（</a:t>
              </a:r>
              <a:r>
                <a:rPr lang="en-US" altLang="zh-CN" sz="1800" b="0" i="0" dirty="0">
                  <a:latin typeface="宋体" panose="02010600030101010101" pitchFamily="2" charset="-122"/>
                  <a:ea typeface="宋体" panose="02010600030101010101" pitchFamily="2" charset="-122"/>
                </a:rPr>
                <a:t>4</a:t>
              </a:r>
              <a:r>
                <a:rPr lang="zh-CN" altLang="en-US" sz="1800" b="0" i="0" dirty="0">
                  <a:latin typeface="宋体" panose="02010600030101010101" pitchFamily="2" charset="-122"/>
                  <a:ea typeface="宋体" panose="02010600030101010101" pitchFamily="2" charset="-122"/>
                </a:rPr>
                <a:t>）</a:t>
              </a:r>
              <a:endParaRPr lang="zh-CN" altLang="en-US" sz="1800" b="0" i="0" dirty="0">
                <a:latin typeface="宋体" panose="02010600030101010101" pitchFamily="2" charset="-122"/>
                <a:ea typeface="宋体" panose="02010600030101010101" pitchFamily="2" charset="-122"/>
              </a:endParaRPr>
            </a:p>
          </p:txBody>
        </p:sp>
        <p:sp>
          <p:nvSpPr>
            <p:cNvPr id="46" name="文本框 145"/>
            <p:cNvSpPr txBox="1"/>
            <p:nvPr/>
          </p:nvSpPr>
          <p:spPr>
            <a:xfrm>
              <a:off x="3271911" y="2489091"/>
              <a:ext cx="1719529" cy="461665"/>
            </a:xfrm>
            <a:prstGeom prst="rect">
              <a:avLst/>
            </a:prstGeom>
            <a:noFill/>
          </p:spPr>
          <p:txBody>
            <a:bodyPr wrap="square" rtlCol="0">
              <a:spAutoFit/>
            </a:bodyPr>
            <a:lstStyle/>
            <a:p>
              <a:r>
                <a:rPr lang="en-US" altLang="zh-CN" sz="1200" i="0" dirty="0">
                  <a:solidFill>
                    <a:schemeClr val="bg2">
                      <a:lumMod val="25000"/>
                    </a:schemeClr>
                  </a:solidFill>
                  <a:latin typeface="宋体" panose="02010600030101010101" pitchFamily="2" charset="-122"/>
                  <a:ea typeface="宋体" panose="02010600030101010101" pitchFamily="2" charset="-122"/>
                </a:rPr>
                <a:t>1.</a:t>
              </a:r>
              <a:r>
                <a:rPr lang="zh-CN" altLang="en-US" sz="1200" i="0" dirty="0">
                  <a:solidFill>
                    <a:schemeClr val="bg2">
                      <a:lumMod val="25000"/>
                    </a:schemeClr>
                  </a:solidFill>
                  <a:latin typeface="宋体" panose="02010600030101010101" pitchFamily="2" charset="-122"/>
                  <a:ea typeface="宋体" panose="02010600030101010101" pitchFamily="2" charset="-122"/>
                </a:rPr>
                <a:t>噪声聋  </a:t>
              </a:r>
              <a:r>
                <a:rPr lang="en-US" altLang="zh-CN" sz="1200" i="0" dirty="0">
                  <a:solidFill>
                    <a:schemeClr val="bg2">
                      <a:lumMod val="25000"/>
                    </a:schemeClr>
                  </a:solidFill>
                  <a:latin typeface="宋体" panose="02010600030101010101" pitchFamily="2" charset="-122"/>
                  <a:ea typeface="宋体" panose="02010600030101010101" pitchFamily="2" charset="-122"/>
                </a:rPr>
                <a:t>2.</a:t>
              </a:r>
              <a:r>
                <a:rPr lang="zh-CN" altLang="en-US" sz="1200" i="0" dirty="0">
                  <a:solidFill>
                    <a:schemeClr val="bg2">
                      <a:lumMod val="25000"/>
                    </a:schemeClr>
                  </a:solidFill>
                  <a:latin typeface="宋体" panose="02010600030101010101" pitchFamily="2" charset="-122"/>
                  <a:ea typeface="宋体" panose="02010600030101010101" pitchFamily="2" charset="-122"/>
                </a:rPr>
                <a:t>铬鼻病  </a:t>
              </a:r>
              <a:endParaRPr lang="en-US" altLang="zh-CN" sz="1200" i="0" dirty="0">
                <a:solidFill>
                  <a:schemeClr val="bg2">
                    <a:lumMod val="25000"/>
                  </a:schemeClr>
                </a:solidFill>
                <a:latin typeface="宋体" panose="02010600030101010101" pitchFamily="2" charset="-122"/>
                <a:ea typeface="宋体" panose="02010600030101010101" pitchFamily="2" charset="-122"/>
              </a:endParaRPr>
            </a:p>
            <a:p>
              <a:r>
                <a:rPr lang="en-US" altLang="zh-CN" sz="1200" i="0" dirty="0">
                  <a:solidFill>
                    <a:schemeClr val="bg2">
                      <a:lumMod val="25000"/>
                    </a:schemeClr>
                  </a:solidFill>
                  <a:latin typeface="宋体" panose="02010600030101010101" pitchFamily="2" charset="-122"/>
                  <a:ea typeface="宋体" panose="02010600030101010101" pitchFamily="2" charset="-122"/>
                </a:rPr>
                <a:t>3.</a:t>
              </a:r>
              <a:r>
                <a:rPr lang="zh-CN" altLang="en-US" sz="1200" i="0" dirty="0">
                  <a:solidFill>
                    <a:schemeClr val="bg2">
                      <a:lumMod val="25000"/>
                    </a:schemeClr>
                  </a:solidFill>
                  <a:latin typeface="宋体" panose="02010600030101010101" pitchFamily="2" charset="-122"/>
                  <a:ea typeface="宋体" panose="02010600030101010101" pitchFamily="2" charset="-122"/>
                </a:rPr>
                <a:t>牙酸蚀病等</a:t>
              </a:r>
              <a:endParaRPr lang="zh-CN" altLang="en-US" sz="1200" i="0" dirty="0">
                <a:solidFill>
                  <a:schemeClr val="bg2">
                    <a:lumMod val="25000"/>
                  </a:schemeClr>
                </a:solidFill>
                <a:latin typeface="宋体" panose="02010600030101010101" pitchFamily="2" charset="-122"/>
                <a:ea typeface="宋体" panose="02010600030101010101" pitchFamily="2" charset="-122"/>
              </a:endParaRPr>
            </a:p>
          </p:txBody>
        </p:sp>
      </p:grpSp>
      <p:grpSp>
        <p:nvGrpSpPr>
          <p:cNvPr id="49" name="组合 48"/>
          <p:cNvGrpSpPr/>
          <p:nvPr/>
        </p:nvGrpSpPr>
        <p:grpSpPr>
          <a:xfrm>
            <a:off x="5467452" y="3950351"/>
            <a:ext cx="1719531" cy="1717977"/>
            <a:chOff x="3228165" y="1229653"/>
            <a:chExt cx="1719531" cy="1717977"/>
          </a:xfrm>
        </p:grpSpPr>
        <p:grpSp>
          <p:nvGrpSpPr>
            <p:cNvPr id="50" name="组合 149"/>
            <p:cNvGrpSpPr/>
            <p:nvPr/>
          </p:nvGrpSpPr>
          <p:grpSpPr>
            <a:xfrm>
              <a:off x="3228166" y="1247071"/>
              <a:ext cx="1719530" cy="1700559"/>
              <a:chOff x="3467697" y="3259394"/>
              <a:chExt cx="2451054" cy="2202886"/>
            </a:xfrm>
          </p:grpSpPr>
          <p:sp>
            <p:nvSpPr>
              <p:cNvPr id="52" name="矩形 51"/>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53" name="直接连接符 52"/>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51" name="文本框 150"/>
            <p:cNvSpPr txBox="1"/>
            <p:nvPr/>
          </p:nvSpPr>
          <p:spPr>
            <a:xfrm>
              <a:off x="3228165" y="1229653"/>
              <a:ext cx="1719531" cy="961289"/>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职业性肿瘤</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11</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grpSp>
      <p:grpSp>
        <p:nvGrpSpPr>
          <p:cNvPr id="54" name="组合 53"/>
          <p:cNvGrpSpPr/>
          <p:nvPr/>
        </p:nvGrpSpPr>
        <p:grpSpPr>
          <a:xfrm>
            <a:off x="7274479" y="3967769"/>
            <a:ext cx="1719531" cy="1700559"/>
            <a:chOff x="3228165" y="1247071"/>
            <a:chExt cx="1719531" cy="1700559"/>
          </a:xfrm>
        </p:grpSpPr>
        <p:grpSp>
          <p:nvGrpSpPr>
            <p:cNvPr id="55" name="组合 155"/>
            <p:cNvGrpSpPr/>
            <p:nvPr/>
          </p:nvGrpSpPr>
          <p:grpSpPr>
            <a:xfrm>
              <a:off x="3228166" y="1247071"/>
              <a:ext cx="1719530" cy="1700559"/>
              <a:chOff x="3467697" y="3259394"/>
              <a:chExt cx="2451054" cy="2202886"/>
            </a:xfrm>
          </p:grpSpPr>
          <p:sp>
            <p:nvSpPr>
              <p:cNvPr id="57" name="矩形 56"/>
              <p:cNvSpPr/>
              <p:nvPr/>
            </p:nvSpPr>
            <p:spPr>
              <a:xfrm>
                <a:off x="3467697" y="3259394"/>
                <a:ext cx="2451054" cy="220288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58" name="直接连接符 57"/>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56" name="文本框 156"/>
            <p:cNvSpPr txBox="1"/>
            <p:nvPr/>
          </p:nvSpPr>
          <p:spPr>
            <a:xfrm>
              <a:off x="3228165" y="1247714"/>
              <a:ext cx="1719531" cy="1431161"/>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职业性传染病</a:t>
              </a:r>
              <a:r>
                <a:rPr lang="zh-CN" altLang="en-US" i="0" dirty="0">
                  <a:latin typeface="宋体" panose="02010600030101010101" pitchFamily="2" charset="-122"/>
                  <a:ea typeface="宋体" panose="02010600030101010101" pitchFamily="2" charset="-122"/>
                </a:rPr>
                <a:t>（</a:t>
              </a:r>
              <a:r>
                <a:rPr lang="en-US" altLang="zh-CN" i="0" dirty="0">
                  <a:latin typeface="宋体" panose="02010600030101010101" pitchFamily="2" charset="-122"/>
                  <a:ea typeface="宋体" panose="02010600030101010101" pitchFamily="2" charset="-122"/>
                </a:rPr>
                <a:t>5</a:t>
              </a:r>
              <a:r>
                <a:rPr lang="zh-CN" altLang="en-US" i="0" dirty="0">
                  <a:latin typeface="宋体" panose="02010600030101010101" pitchFamily="2" charset="-122"/>
                  <a:ea typeface="宋体" panose="02010600030101010101" pitchFamily="2" charset="-122"/>
                </a:rPr>
                <a:t>）</a:t>
              </a:r>
              <a:endParaRPr lang="en-US" altLang="zh-CN" i="0" dirty="0">
                <a:latin typeface="宋体" panose="02010600030101010101" pitchFamily="2" charset="-122"/>
                <a:ea typeface="宋体" panose="02010600030101010101" pitchFamily="2" charset="-122"/>
              </a:endParaRPr>
            </a:p>
            <a:p>
              <a:pPr>
                <a:lnSpc>
                  <a:spcPct val="150000"/>
                </a:lnSpc>
              </a:pPr>
              <a:endParaRPr lang="zh-CN" altLang="en-US" sz="2000" b="1" i="0" dirty="0">
                <a:latin typeface="宋体" panose="02010600030101010101" pitchFamily="2" charset="-122"/>
                <a:ea typeface="宋体" panose="02010600030101010101" pitchFamily="2"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99592" y="404664"/>
            <a:ext cx="7848872"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cs typeface="+mj-cs"/>
              </a:rPr>
              <a:t>用人单位在职业病防治方面的职责</a:t>
            </a:r>
            <a:endParaRPr lang="zh-CN" altLang="en-US" sz="3600" b="1" i="0" dirty="0">
              <a:solidFill>
                <a:srgbClr val="006600"/>
              </a:solidFill>
              <a:latin typeface="宋体" panose="02010600030101010101" pitchFamily="2" charset="-122"/>
              <a:ea typeface="宋体" panose="02010600030101010101" pitchFamily="2" charset="-122"/>
              <a:cs typeface="+mj-cs"/>
            </a:endParaRPr>
          </a:p>
        </p:txBody>
      </p:sp>
      <p:grpSp>
        <p:nvGrpSpPr>
          <p:cNvPr id="3" name="组合 2"/>
          <p:cNvGrpSpPr/>
          <p:nvPr/>
        </p:nvGrpSpPr>
        <p:grpSpPr>
          <a:xfrm>
            <a:off x="251520" y="1287210"/>
            <a:ext cx="8671696" cy="1371600"/>
            <a:chOff x="4000500" y="1104900"/>
            <a:chExt cx="7600950" cy="1371600"/>
          </a:xfrm>
        </p:grpSpPr>
        <p:sp>
          <p:nvSpPr>
            <p:cNvPr id="4" name="矩形 3"/>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5" name="直接连接符 4"/>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585951" y="1560529"/>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08912" y="1832056"/>
            <a:ext cx="414849" cy="290395"/>
          </a:xfrm>
          <a:prstGeom prst="rect">
            <a:avLst/>
          </a:prstGeom>
        </p:spPr>
      </p:pic>
      <p:sp>
        <p:nvSpPr>
          <p:cNvPr id="9" name="文本框 80"/>
          <p:cNvSpPr txBox="1"/>
          <p:nvPr/>
        </p:nvSpPr>
        <p:spPr>
          <a:xfrm>
            <a:off x="1633876" y="1492365"/>
            <a:ext cx="7085088" cy="961289"/>
          </a:xfrm>
          <a:prstGeom prst="rect">
            <a:avLst/>
          </a:prstGeom>
          <a:noFill/>
        </p:spPr>
        <p:txBody>
          <a:bodyPr wrap="square" rtlCol="0">
            <a:spAutoFit/>
          </a:bodyPr>
          <a:lstStyle/>
          <a:p>
            <a:pPr>
              <a:lnSpc>
                <a:spcPct val="150000"/>
              </a:lnSpc>
            </a:pPr>
            <a:r>
              <a:rPr lang="zh-CN" altLang="en-US" sz="2000" i="0" dirty="0">
                <a:latin typeface="宋体" panose="02010600030101010101" pitchFamily="2" charset="-122"/>
                <a:ea typeface="宋体" panose="02010600030101010101" pitchFamily="2" charset="-122"/>
              </a:rPr>
              <a:t>为劳动者创造</a:t>
            </a:r>
            <a:r>
              <a:rPr lang="zh-CN" altLang="en-US" sz="2000" b="1" i="0" dirty="0">
                <a:latin typeface="宋体" panose="02010600030101010101" pitchFamily="2" charset="-122"/>
                <a:ea typeface="宋体" panose="02010600030101010101" pitchFamily="2" charset="-122"/>
              </a:rPr>
              <a:t>符合</a:t>
            </a:r>
            <a:r>
              <a:rPr lang="zh-CN" altLang="en-US" sz="2000" i="0" dirty="0">
                <a:latin typeface="宋体" panose="02010600030101010101" pitchFamily="2" charset="-122"/>
                <a:ea typeface="宋体" panose="02010600030101010101" pitchFamily="2" charset="-122"/>
              </a:rPr>
              <a:t>国家职业卫生标准和卫生要求的</a:t>
            </a:r>
            <a:r>
              <a:rPr lang="zh-CN" altLang="en-US" sz="2000" b="1" i="0" dirty="0">
                <a:latin typeface="宋体" panose="02010600030101010101" pitchFamily="2" charset="-122"/>
                <a:ea typeface="宋体" panose="02010600030101010101" pitchFamily="2" charset="-122"/>
              </a:rPr>
              <a:t>工作环境和条件</a:t>
            </a:r>
            <a:r>
              <a:rPr lang="zh-CN" altLang="en-US" sz="2000" i="0" dirty="0">
                <a:latin typeface="宋体" panose="02010600030101010101" pitchFamily="2" charset="-122"/>
                <a:ea typeface="宋体" panose="02010600030101010101" pitchFamily="2" charset="-122"/>
              </a:rPr>
              <a:t>，并采取措施保障劳动者</a:t>
            </a:r>
            <a:r>
              <a:rPr lang="zh-CN" altLang="en-US" sz="2000" b="1" i="0" dirty="0">
                <a:latin typeface="宋体" panose="02010600030101010101" pitchFamily="2" charset="-122"/>
                <a:ea typeface="宋体" panose="02010600030101010101" pitchFamily="2" charset="-122"/>
              </a:rPr>
              <a:t>获得</a:t>
            </a:r>
            <a:r>
              <a:rPr lang="zh-CN" altLang="en-US" sz="2000" i="0" dirty="0">
                <a:latin typeface="宋体" panose="02010600030101010101" pitchFamily="2" charset="-122"/>
                <a:ea typeface="宋体" panose="02010600030101010101" pitchFamily="2" charset="-122"/>
              </a:rPr>
              <a:t>职业卫生保护。</a:t>
            </a:r>
            <a:endParaRPr lang="zh-CN" altLang="en-US" sz="2000" i="0" dirty="0">
              <a:latin typeface="宋体" panose="02010600030101010101" pitchFamily="2" charset="-122"/>
              <a:ea typeface="宋体" panose="02010600030101010101" pitchFamily="2" charset="-122"/>
            </a:endParaRPr>
          </a:p>
        </p:txBody>
      </p:sp>
      <p:grpSp>
        <p:nvGrpSpPr>
          <p:cNvPr id="10" name="组合 9"/>
          <p:cNvGrpSpPr/>
          <p:nvPr/>
        </p:nvGrpSpPr>
        <p:grpSpPr>
          <a:xfrm>
            <a:off x="251520" y="2856909"/>
            <a:ext cx="8671696" cy="1371600"/>
            <a:chOff x="4000500" y="1104900"/>
            <a:chExt cx="7600950" cy="1371600"/>
          </a:xfrm>
        </p:grpSpPr>
        <p:sp>
          <p:nvSpPr>
            <p:cNvPr id="11" name="矩形 10"/>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3" name="椭圆 12"/>
          <p:cNvSpPr/>
          <p:nvPr/>
        </p:nvSpPr>
        <p:spPr>
          <a:xfrm>
            <a:off x="585951" y="3130228"/>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14" name="图片 1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08912" y="3401755"/>
            <a:ext cx="414849" cy="290395"/>
          </a:xfrm>
          <a:prstGeom prst="rect">
            <a:avLst/>
          </a:prstGeom>
        </p:spPr>
      </p:pic>
      <p:sp>
        <p:nvSpPr>
          <p:cNvPr id="15" name="文本框 101"/>
          <p:cNvSpPr txBox="1"/>
          <p:nvPr/>
        </p:nvSpPr>
        <p:spPr>
          <a:xfrm>
            <a:off x="1633876" y="3062064"/>
            <a:ext cx="7085088" cy="961289"/>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建立、健全职业病防治责任制</a:t>
            </a:r>
            <a:r>
              <a:rPr lang="zh-CN" altLang="en-US" sz="2000" i="0" dirty="0">
                <a:latin typeface="宋体" panose="02010600030101010101" pitchFamily="2" charset="-122"/>
                <a:ea typeface="宋体" panose="02010600030101010101" pitchFamily="2" charset="-122"/>
              </a:rPr>
              <a:t>，</a:t>
            </a:r>
            <a:r>
              <a:rPr lang="zh-CN" altLang="en-US" sz="2000" b="1" i="0" dirty="0">
                <a:latin typeface="宋体" panose="02010600030101010101" pitchFamily="2" charset="-122"/>
                <a:ea typeface="宋体" panose="02010600030101010101" pitchFamily="2" charset="-122"/>
              </a:rPr>
              <a:t>加强</a:t>
            </a:r>
            <a:r>
              <a:rPr lang="zh-CN" altLang="en-US" sz="2000" i="0" dirty="0">
                <a:latin typeface="宋体" panose="02010600030101010101" pitchFamily="2" charset="-122"/>
                <a:ea typeface="宋体" panose="02010600030101010101" pitchFamily="2" charset="-122"/>
              </a:rPr>
              <a:t>对职业病防治的管理，</a:t>
            </a:r>
            <a:r>
              <a:rPr lang="zh-CN" altLang="en-US" sz="2000" b="1" i="0" dirty="0">
                <a:latin typeface="宋体" panose="02010600030101010101" pitchFamily="2" charset="-122"/>
                <a:ea typeface="宋体" panose="02010600030101010101" pitchFamily="2" charset="-122"/>
              </a:rPr>
              <a:t>提高</a:t>
            </a:r>
            <a:r>
              <a:rPr lang="zh-CN" altLang="en-US" sz="2000" i="0" dirty="0">
                <a:latin typeface="宋体" panose="02010600030101010101" pitchFamily="2" charset="-122"/>
                <a:ea typeface="宋体" panose="02010600030101010101" pitchFamily="2" charset="-122"/>
              </a:rPr>
              <a:t>职业病防治水平，对本单位产生的职业病危害</a:t>
            </a:r>
            <a:r>
              <a:rPr lang="zh-CN" altLang="en-US" sz="2000" b="1" i="0" dirty="0">
                <a:latin typeface="宋体" panose="02010600030101010101" pitchFamily="2" charset="-122"/>
                <a:ea typeface="宋体" panose="02010600030101010101" pitchFamily="2" charset="-122"/>
              </a:rPr>
              <a:t>承担责任</a:t>
            </a:r>
            <a:r>
              <a:rPr lang="zh-CN" altLang="en-US" sz="2000" i="0" dirty="0">
                <a:latin typeface="宋体" panose="02010600030101010101" pitchFamily="2" charset="-122"/>
                <a:ea typeface="宋体" panose="02010600030101010101" pitchFamily="2" charset="-122"/>
              </a:rPr>
              <a:t>。</a:t>
            </a:r>
            <a:endParaRPr lang="zh-CN" altLang="en-US" sz="2000" i="0" dirty="0">
              <a:latin typeface="宋体" panose="02010600030101010101" pitchFamily="2" charset="-122"/>
              <a:ea typeface="宋体" panose="02010600030101010101" pitchFamily="2" charset="-122"/>
            </a:endParaRPr>
          </a:p>
        </p:txBody>
      </p:sp>
      <p:grpSp>
        <p:nvGrpSpPr>
          <p:cNvPr id="16" name="组合 15"/>
          <p:cNvGrpSpPr/>
          <p:nvPr/>
        </p:nvGrpSpPr>
        <p:grpSpPr>
          <a:xfrm>
            <a:off x="251520" y="4433664"/>
            <a:ext cx="8671696" cy="1371600"/>
            <a:chOff x="4000500" y="1104900"/>
            <a:chExt cx="7600950" cy="1371600"/>
          </a:xfrm>
        </p:grpSpPr>
        <p:sp>
          <p:nvSpPr>
            <p:cNvPr id="17" name="矩形 16"/>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8" name="直接连接符 17"/>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585951" y="4706983"/>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20" name="图片 1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808912" y="4978510"/>
            <a:ext cx="414849" cy="290395"/>
          </a:xfrm>
          <a:prstGeom prst="rect">
            <a:avLst/>
          </a:prstGeom>
        </p:spPr>
      </p:pic>
      <p:sp>
        <p:nvSpPr>
          <p:cNvPr id="21" name="文本框 115"/>
          <p:cNvSpPr txBox="1"/>
          <p:nvPr/>
        </p:nvSpPr>
        <p:spPr>
          <a:xfrm>
            <a:off x="1633876" y="4796268"/>
            <a:ext cx="6878813" cy="499624"/>
          </a:xfrm>
          <a:prstGeom prst="rect">
            <a:avLst/>
          </a:prstGeom>
          <a:noFill/>
        </p:spPr>
        <p:txBody>
          <a:bodyPr wrap="square" rtlCol="0">
            <a:spAutoFit/>
          </a:bodyPr>
          <a:lstStyle/>
          <a:p>
            <a:pPr>
              <a:lnSpc>
                <a:spcPct val="150000"/>
              </a:lnSpc>
            </a:pPr>
            <a:r>
              <a:rPr lang="zh-CN" altLang="en-US" sz="2000" i="0" dirty="0">
                <a:latin typeface="宋体" panose="02010600030101010101" pitchFamily="2" charset="-122"/>
                <a:ea typeface="宋体" panose="02010600030101010101" pitchFamily="2" charset="-122"/>
              </a:rPr>
              <a:t>必须依法参加</a:t>
            </a:r>
            <a:r>
              <a:rPr lang="zh-CN" altLang="en-US" sz="2000" b="1" i="0" dirty="0">
                <a:latin typeface="宋体" panose="02010600030101010101" pitchFamily="2" charset="-122"/>
                <a:ea typeface="宋体" panose="02010600030101010101" pitchFamily="2" charset="-122"/>
              </a:rPr>
              <a:t>工伤社会保险</a:t>
            </a:r>
            <a:endParaRPr lang="zh-CN" altLang="en-US" sz="2000" b="1" i="0"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3" name="矩形 2"/>
          <p:cNvSpPr/>
          <p:nvPr/>
        </p:nvSpPr>
        <p:spPr>
          <a:xfrm>
            <a:off x="395536" y="1052736"/>
            <a:ext cx="9074330" cy="1308884"/>
          </a:xfrm>
          <a:prstGeom prst="rect">
            <a:avLst/>
          </a:prstGeom>
        </p:spPr>
        <p:txBody>
          <a:bodyPr wrap="square">
            <a:spAutoFit/>
          </a:bodyPr>
          <a:lstStyle/>
          <a:p>
            <a:pPr algn="ctr">
              <a:lnSpc>
                <a:spcPct val="150000"/>
              </a:lnSpc>
            </a:pPr>
            <a:r>
              <a:rPr lang="zh-CN" altLang="en-US" sz="2800" b="1" i="0" dirty="0">
                <a:latin typeface="宋体" panose="02010600030101010101" pitchFamily="2" charset="-122"/>
                <a:ea typeface="宋体" panose="02010600030101010101" pitchFamily="2" charset="-122"/>
              </a:rPr>
              <a:t>职业卫生防治工作的</a:t>
            </a:r>
            <a:br>
              <a:rPr lang="zh-CN" altLang="en-US" sz="2800" b="1" i="0" dirty="0">
                <a:latin typeface="宋体" panose="02010600030101010101" pitchFamily="2" charset="-122"/>
                <a:ea typeface="宋体" panose="02010600030101010101" pitchFamily="2" charset="-122"/>
              </a:rPr>
            </a:br>
            <a:r>
              <a:rPr lang="zh-CN" altLang="en-US" sz="2800" b="1" i="0" dirty="0">
                <a:latin typeface="宋体" panose="02010600030101010101" pitchFamily="2" charset="-122"/>
                <a:ea typeface="宋体" panose="02010600030101010101" pitchFamily="2" charset="-122"/>
              </a:rPr>
              <a:t>五个主要关口</a:t>
            </a:r>
            <a:endParaRPr lang="zh-CN" altLang="en-US" sz="2800" b="1" i="0" dirty="0">
              <a:latin typeface="宋体" panose="02010600030101010101" pitchFamily="2" charset="-122"/>
              <a:ea typeface="宋体" panose="02010600030101010101" pitchFamily="2" charset="-122"/>
            </a:endParaRPr>
          </a:p>
        </p:txBody>
      </p:sp>
      <p:sp>
        <p:nvSpPr>
          <p:cNvPr id="4" name="MH_Text_2"/>
          <p:cNvSpPr>
            <a:spLocks noChangeArrowheads="1"/>
          </p:cNvSpPr>
          <p:nvPr>
            <p:custDataLst>
              <p:tags r:id="rId1"/>
            </p:custDataLst>
          </p:nvPr>
        </p:nvSpPr>
        <p:spPr bwMode="auto">
          <a:xfrm>
            <a:off x="1367650" y="3259305"/>
            <a:ext cx="6929112" cy="576000"/>
          </a:xfrm>
          <a:prstGeom prst="rect">
            <a:avLst/>
          </a:prstGeom>
          <a:solidFill>
            <a:schemeClr val="accent1">
              <a:lumMod val="60000"/>
              <a:lumOff val="40000"/>
            </a:schemeClr>
          </a:solidFill>
          <a:ln w="3175" cap="flat" cmpd="sng" algn="ctr">
            <a:noFill/>
            <a:prstDash val="solid"/>
          </a:ln>
          <a:effectLst/>
        </p:spPr>
        <p:txBody>
          <a:bodyPr wrap="square" anchor="ctr">
            <a:normAutofit/>
          </a:bodyPr>
          <a:lstStyle/>
          <a:p>
            <a:pPr algn="ctr">
              <a:lnSpc>
                <a:spcPct val="120000"/>
              </a:lnSpc>
            </a:pPr>
            <a:endParaRPr lang="zh-CN" altLang="en-US" sz="1600" i="0" kern="0" dirty="0">
              <a:solidFill>
                <a:srgbClr val="3F3F3F"/>
              </a:solidFill>
              <a:latin typeface="宋体" panose="02010600030101010101" pitchFamily="2" charset="-122"/>
              <a:ea typeface="宋体" panose="02010600030101010101" pitchFamily="2" charset="-122"/>
            </a:endParaRPr>
          </a:p>
        </p:txBody>
      </p:sp>
      <p:sp>
        <p:nvSpPr>
          <p:cNvPr id="5" name="MH_Other_1"/>
          <p:cNvSpPr txBox="1">
            <a:spLocks noChangeArrowheads="1"/>
          </p:cNvSpPr>
          <p:nvPr>
            <p:custDataLst>
              <p:tags r:id="rId2"/>
            </p:custDataLst>
          </p:nvPr>
        </p:nvSpPr>
        <p:spPr bwMode="auto">
          <a:xfrm>
            <a:off x="1632750" y="3214378"/>
            <a:ext cx="446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i="0" kern="0" dirty="0">
                <a:solidFill>
                  <a:srgbClr val="3F3F3F"/>
                </a:solidFill>
                <a:latin typeface="宋体" panose="02010600030101010101" pitchFamily="2" charset="-122"/>
              </a:rPr>
              <a:t>2</a:t>
            </a:r>
            <a:endParaRPr lang="en-US" altLang="zh-CN" sz="2400" i="0" kern="0" dirty="0">
              <a:solidFill>
                <a:srgbClr val="3F3F3F"/>
              </a:solidFill>
              <a:latin typeface="宋体" panose="02010600030101010101" pitchFamily="2" charset="-122"/>
            </a:endParaRPr>
          </a:p>
        </p:txBody>
      </p:sp>
      <p:sp>
        <p:nvSpPr>
          <p:cNvPr id="7" name="MH_SubTitle_2"/>
          <p:cNvSpPr/>
          <p:nvPr>
            <p:custDataLst>
              <p:tags r:id="rId3"/>
            </p:custDataLst>
          </p:nvPr>
        </p:nvSpPr>
        <p:spPr>
          <a:xfrm>
            <a:off x="2160313" y="3007994"/>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C00000"/>
          </a:solidFill>
          <a:ln w="3175" cap="flat" cmpd="sng" algn="ctr">
            <a:noFill/>
            <a:prstDash val="solid"/>
          </a:ln>
          <a:effectLst/>
        </p:spPr>
        <p:txBody>
          <a:bodyPr vert="horz" wrap="square" lIns="0" tIns="144000" rIns="0" bIns="0" anchor="ctr">
            <a:normAutofit/>
          </a:bodyPr>
          <a:lstStyle/>
          <a:p>
            <a:pPr lvl="0" algn="ctr">
              <a:defRPr/>
            </a:pPr>
            <a:r>
              <a:rPr lang="zh-CN" altLang="en-US" b="1" i="0" kern="10" dirty="0">
                <a:ln w="9525">
                  <a:noFill/>
                  <a:round/>
                </a:ln>
                <a:solidFill>
                  <a:srgbClr val="FFFFFF"/>
                </a:solidFill>
                <a:latin typeface="宋体" panose="02010600030101010101" pitchFamily="2" charset="-122"/>
                <a:ea typeface="宋体" panose="02010600030101010101" pitchFamily="2" charset="-122"/>
              </a:rPr>
              <a:t>第二关口</a:t>
            </a:r>
            <a:endParaRPr lang="zh-CN" altLang="en-US" b="1" i="0" kern="10" dirty="0">
              <a:ln w="9525">
                <a:noFill/>
                <a:round/>
              </a:ln>
              <a:solidFill>
                <a:srgbClr val="FFFFFF"/>
              </a:solidFill>
              <a:latin typeface="宋体" panose="02010600030101010101" pitchFamily="2" charset="-122"/>
              <a:ea typeface="宋体" panose="02010600030101010101" pitchFamily="2" charset="-122"/>
            </a:endParaRPr>
          </a:p>
        </p:txBody>
      </p:sp>
      <p:sp>
        <p:nvSpPr>
          <p:cNvPr id="8" name="MH_Text_3"/>
          <p:cNvSpPr>
            <a:spLocks noChangeArrowheads="1"/>
          </p:cNvSpPr>
          <p:nvPr>
            <p:custDataLst>
              <p:tags r:id="rId4"/>
            </p:custDataLst>
          </p:nvPr>
        </p:nvSpPr>
        <p:spPr bwMode="auto">
          <a:xfrm>
            <a:off x="1367650" y="4033141"/>
            <a:ext cx="6929112" cy="576000"/>
          </a:xfrm>
          <a:prstGeom prst="rect">
            <a:avLst/>
          </a:prstGeom>
          <a:solidFill>
            <a:schemeClr val="accent1">
              <a:lumMod val="60000"/>
              <a:lumOff val="40000"/>
            </a:schemeClr>
          </a:solidFill>
          <a:ln w="3175" cap="flat" cmpd="sng" algn="ctr">
            <a:noFill/>
            <a:prstDash val="solid"/>
          </a:ln>
          <a:effectLst/>
        </p:spPr>
        <p:txBody>
          <a:bodyPr wrap="square" anchor="ctr">
            <a:normAutofit/>
          </a:bodyPr>
          <a:lstStyle/>
          <a:p>
            <a:pPr lvl="0" algn="ctr">
              <a:lnSpc>
                <a:spcPct val="120000"/>
              </a:lnSpc>
              <a:defRPr/>
            </a:pPr>
            <a:endParaRPr lang="zh-CN" altLang="en-US" sz="1600" i="0" kern="0" dirty="0">
              <a:solidFill>
                <a:srgbClr val="3F3F3F"/>
              </a:solidFill>
              <a:latin typeface="宋体" panose="02010600030101010101" pitchFamily="2" charset="-122"/>
              <a:ea typeface="宋体" panose="02010600030101010101" pitchFamily="2" charset="-122"/>
            </a:endParaRPr>
          </a:p>
        </p:txBody>
      </p:sp>
      <p:sp>
        <p:nvSpPr>
          <p:cNvPr id="9" name="MH_Other_2"/>
          <p:cNvSpPr txBox="1">
            <a:spLocks noChangeArrowheads="1"/>
          </p:cNvSpPr>
          <p:nvPr>
            <p:custDataLst>
              <p:tags r:id="rId5"/>
            </p:custDataLst>
          </p:nvPr>
        </p:nvSpPr>
        <p:spPr bwMode="auto">
          <a:xfrm>
            <a:off x="1632750" y="3988214"/>
            <a:ext cx="446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i="0" kern="0" dirty="0">
                <a:solidFill>
                  <a:srgbClr val="3F3F3F"/>
                </a:solidFill>
                <a:latin typeface="宋体" panose="02010600030101010101" pitchFamily="2" charset="-122"/>
              </a:rPr>
              <a:t>3</a:t>
            </a:r>
            <a:endParaRPr lang="en-US" altLang="zh-CN" sz="2400" i="0" kern="0" dirty="0">
              <a:solidFill>
                <a:srgbClr val="3F3F3F"/>
              </a:solidFill>
              <a:latin typeface="宋体" panose="02010600030101010101" pitchFamily="2" charset="-122"/>
            </a:endParaRPr>
          </a:p>
        </p:txBody>
      </p:sp>
      <p:sp>
        <p:nvSpPr>
          <p:cNvPr id="10" name="MH_Text_4"/>
          <p:cNvSpPr>
            <a:spLocks noChangeArrowheads="1"/>
          </p:cNvSpPr>
          <p:nvPr>
            <p:custDataLst>
              <p:tags r:id="rId6"/>
            </p:custDataLst>
          </p:nvPr>
        </p:nvSpPr>
        <p:spPr bwMode="auto">
          <a:xfrm>
            <a:off x="1367650" y="4806978"/>
            <a:ext cx="6929112" cy="576000"/>
          </a:xfrm>
          <a:prstGeom prst="rect">
            <a:avLst/>
          </a:prstGeom>
          <a:solidFill>
            <a:schemeClr val="accent1">
              <a:lumMod val="60000"/>
              <a:lumOff val="40000"/>
            </a:schemeClr>
          </a:solidFill>
          <a:ln w="3175" cap="flat" cmpd="sng" algn="ctr">
            <a:noFill/>
            <a:prstDash val="solid"/>
          </a:ln>
          <a:effectLst/>
        </p:spPr>
        <p:txBody>
          <a:bodyPr wrap="square" anchor="ctr">
            <a:normAutofit/>
          </a:bodyPr>
          <a:lstStyle/>
          <a:p>
            <a:pPr lvl="0" algn="ctr">
              <a:lnSpc>
                <a:spcPct val="120000"/>
              </a:lnSpc>
              <a:defRPr/>
            </a:pPr>
            <a:endParaRPr lang="zh-CN" altLang="en-US" sz="1600" i="0" kern="0" dirty="0">
              <a:solidFill>
                <a:srgbClr val="3F3F3F"/>
              </a:solidFill>
              <a:latin typeface="宋体" panose="02010600030101010101" pitchFamily="2" charset="-122"/>
              <a:ea typeface="宋体" panose="02010600030101010101" pitchFamily="2" charset="-122"/>
            </a:endParaRPr>
          </a:p>
        </p:txBody>
      </p:sp>
      <p:sp>
        <p:nvSpPr>
          <p:cNvPr id="11" name="MH_Other_3"/>
          <p:cNvSpPr txBox="1">
            <a:spLocks noChangeArrowheads="1"/>
          </p:cNvSpPr>
          <p:nvPr>
            <p:custDataLst>
              <p:tags r:id="rId7"/>
            </p:custDataLst>
          </p:nvPr>
        </p:nvSpPr>
        <p:spPr bwMode="auto">
          <a:xfrm>
            <a:off x="1632750" y="4762051"/>
            <a:ext cx="446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i="0" kern="0" dirty="0">
                <a:solidFill>
                  <a:srgbClr val="3F3F3F"/>
                </a:solidFill>
                <a:latin typeface="宋体" panose="02010600030101010101" pitchFamily="2" charset="-122"/>
              </a:rPr>
              <a:t>4</a:t>
            </a:r>
            <a:endParaRPr lang="en-US" altLang="zh-CN" sz="2400" i="0" kern="0" dirty="0">
              <a:solidFill>
                <a:srgbClr val="3F3F3F"/>
              </a:solidFill>
              <a:latin typeface="宋体" panose="02010600030101010101" pitchFamily="2" charset="-122"/>
            </a:endParaRPr>
          </a:p>
        </p:txBody>
      </p:sp>
      <p:sp>
        <p:nvSpPr>
          <p:cNvPr id="12" name="MH_SubTitle_4"/>
          <p:cNvSpPr/>
          <p:nvPr>
            <p:custDataLst>
              <p:tags r:id="rId8"/>
            </p:custDataLst>
          </p:nvPr>
        </p:nvSpPr>
        <p:spPr>
          <a:xfrm>
            <a:off x="2160313" y="4555666"/>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C00000"/>
          </a:solidFill>
          <a:ln w="3175" cap="flat" cmpd="sng" algn="ctr">
            <a:noFill/>
            <a:prstDash val="solid"/>
          </a:ln>
          <a:effectLst/>
        </p:spPr>
        <p:txBody>
          <a:bodyPr vert="horz" lIns="0" tIns="144000" rIns="0" bIns="0" anchor="ctr"/>
          <a:lstStyle/>
          <a:p>
            <a:pPr lvl="0" algn="ctr">
              <a:defRPr/>
            </a:pPr>
            <a:r>
              <a:rPr lang="zh-CN" altLang="en-US" b="1" i="0" kern="10" dirty="0">
                <a:ln w="9525">
                  <a:noFill/>
                  <a:round/>
                </a:ln>
                <a:solidFill>
                  <a:srgbClr val="FFFFFF"/>
                </a:solidFill>
                <a:latin typeface="宋体" panose="02010600030101010101" pitchFamily="2" charset="-122"/>
                <a:ea typeface="宋体" panose="02010600030101010101" pitchFamily="2" charset="-122"/>
              </a:rPr>
              <a:t>第四关口</a:t>
            </a:r>
            <a:endParaRPr lang="zh-CN" altLang="en-US" b="1" i="0" kern="10" dirty="0">
              <a:ln w="9525">
                <a:noFill/>
                <a:round/>
              </a:ln>
              <a:solidFill>
                <a:srgbClr val="FFFFFF"/>
              </a:solidFill>
              <a:latin typeface="宋体" panose="02010600030101010101" pitchFamily="2" charset="-122"/>
              <a:ea typeface="宋体" panose="02010600030101010101" pitchFamily="2" charset="-122"/>
            </a:endParaRPr>
          </a:p>
        </p:txBody>
      </p:sp>
      <p:sp>
        <p:nvSpPr>
          <p:cNvPr id="13" name="MH_Text_5"/>
          <p:cNvSpPr>
            <a:spLocks noChangeArrowheads="1"/>
          </p:cNvSpPr>
          <p:nvPr>
            <p:custDataLst>
              <p:tags r:id="rId9"/>
            </p:custDataLst>
          </p:nvPr>
        </p:nvSpPr>
        <p:spPr bwMode="auto">
          <a:xfrm>
            <a:off x="1367650" y="5580811"/>
            <a:ext cx="6929112" cy="576000"/>
          </a:xfrm>
          <a:prstGeom prst="rect">
            <a:avLst/>
          </a:prstGeom>
          <a:solidFill>
            <a:schemeClr val="accent1">
              <a:lumMod val="60000"/>
              <a:lumOff val="40000"/>
            </a:schemeClr>
          </a:solidFill>
          <a:ln w="3175" cap="flat" cmpd="sng" algn="ctr">
            <a:noFill/>
            <a:prstDash val="solid"/>
          </a:ln>
          <a:effectLst/>
        </p:spPr>
        <p:txBody>
          <a:bodyPr wrap="square" anchor="ctr">
            <a:normAutofit/>
          </a:bodyPr>
          <a:lstStyle/>
          <a:p>
            <a:pPr lvl="0" algn="ctr">
              <a:lnSpc>
                <a:spcPct val="120000"/>
              </a:lnSpc>
              <a:defRPr/>
            </a:pPr>
            <a:endParaRPr lang="zh-CN" altLang="en-US" sz="1600" i="0" kern="0" dirty="0">
              <a:solidFill>
                <a:srgbClr val="3F3F3F"/>
              </a:solidFill>
              <a:latin typeface="宋体" panose="02010600030101010101" pitchFamily="2" charset="-122"/>
              <a:ea typeface="宋体" panose="02010600030101010101" pitchFamily="2" charset="-122"/>
            </a:endParaRPr>
          </a:p>
        </p:txBody>
      </p:sp>
      <p:sp>
        <p:nvSpPr>
          <p:cNvPr id="14" name="MH_Other_4"/>
          <p:cNvSpPr txBox="1">
            <a:spLocks noChangeArrowheads="1"/>
          </p:cNvSpPr>
          <p:nvPr>
            <p:custDataLst>
              <p:tags r:id="rId10"/>
            </p:custDataLst>
          </p:nvPr>
        </p:nvSpPr>
        <p:spPr bwMode="auto">
          <a:xfrm>
            <a:off x="1632750" y="5535884"/>
            <a:ext cx="446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i="0" kern="0" dirty="0">
                <a:solidFill>
                  <a:srgbClr val="3F3F3F"/>
                </a:solidFill>
                <a:latin typeface="宋体" panose="02010600030101010101" pitchFamily="2" charset="-122"/>
              </a:rPr>
              <a:t>5</a:t>
            </a:r>
            <a:endParaRPr lang="en-US" altLang="zh-CN" sz="2400" i="0" kern="0" dirty="0">
              <a:solidFill>
                <a:srgbClr val="3F3F3F"/>
              </a:solidFill>
              <a:latin typeface="宋体" panose="02010600030101010101" pitchFamily="2" charset="-122"/>
            </a:endParaRPr>
          </a:p>
        </p:txBody>
      </p:sp>
      <p:sp>
        <p:nvSpPr>
          <p:cNvPr id="15" name="MH_SubTitle_5"/>
          <p:cNvSpPr/>
          <p:nvPr>
            <p:custDataLst>
              <p:tags r:id="rId11"/>
            </p:custDataLst>
          </p:nvPr>
        </p:nvSpPr>
        <p:spPr>
          <a:xfrm>
            <a:off x="2160313" y="5329499"/>
            <a:ext cx="1403600" cy="903064"/>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C00000"/>
          </a:solidFill>
          <a:ln w="3175" cap="flat" cmpd="sng" algn="ctr">
            <a:noFill/>
            <a:prstDash val="solid"/>
          </a:ln>
          <a:effectLst/>
        </p:spPr>
        <p:txBody>
          <a:bodyPr vert="horz" wrap="square" lIns="0" tIns="144000" rIns="0" bIns="0" anchor="ctr">
            <a:normAutofit/>
          </a:bodyPr>
          <a:lstStyle/>
          <a:p>
            <a:pPr lvl="0" algn="ctr">
              <a:defRPr/>
            </a:pPr>
            <a:r>
              <a:rPr lang="zh-CN" altLang="en-US" b="1" i="0" kern="10" dirty="0">
                <a:ln w="9525">
                  <a:noFill/>
                  <a:round/>
                </a:ln>
                <a:solidFill>
                  <a:srgbClr val="FFFFFF"/>
                </a:solidFill>
                <a:latin typeface="宋体" panose="02010600030101010101" pitchFamily="2" charset="-122"/>
                <a:ea typeface="宋体" panose="02010600030101010101" pitchFamily="2" charset="-122"/>
              </a:rPr>
              <a:t>第五关口</a:t>
            </a:r>
            <a:endParaRPr lang="zh-CN" altLang="en-US" b="1" i="0" kern="10" dirty="0">
              <a:ln w="9525">
                <a:noFill/>
                <a:round/>
              </a:ln>
              <a:solidFill>
                <a:srgbClr val="FFFFFF"/>
              </a:solidFill>
              <a:latin typeface="宋体" panose="02010600030101010101" pitchFamily="2" charset="-122"/>
              <a:ea typeface="宋体" panose="02010600030101010101" pitchFamily="2" charset="-122"/>
            </a:endParaRPr>
          </a:p>
        </p:txBody>
      </p:sp>
      <p:sp>
        <p:nvSpPr>
          <p:cNvPr id="16" name="MH_Text_1"/>
          <p:cNvSpPr>
            <a:spLocks noChangeArrowheads="1"/>
          </p:cNvSpPr>
          <p:nvPr>
            <p:custDataLst>
              <p:tags r:id="rId12"/>
            </p:custDataLst>
          </p:nvPr>
        </p:nvSpPr>
        <p:spPr bwMode="auto">
          <a:xfrm>
            <a:off x="1367649" y="2485469"/>
            <a:ext cx="6929112" cy="576000"/>
          </a:xfrm>
          <a:prstGeom prst="rect">
            <a:avLst/>
          </a:prstGeom>
          <a:solidFill>
            <a:schemeClr val="accent1">
              <a:lumMod val="60000"/>
              <a:lumOff val="40000"/>
            </a:schemeClr>
          </a:solidFill>
          <a:ln w="3175" cap="flat" cmpd="sng" algn="ctr">
            <a:noFill/>
            <a:prstDash val="solid"/>
          </a:ln>
          <a:effectLst/>
        </p:spPr>
        <p:txBody>
          <a:bodyPr wrap="square" anchor="ctr">
            <a:noAutofit/>
          </a:bodyPr>
          <a:lstStyle/>
          <a:p>
            <a:pPr algn="ctr">
              <a:lnSpc>
                <a:spcPct val="120000"/>
              </a:lnSpc>
              <a:defRPr/>
            </a:pPr>
            <a:endParaRPr lang="zh-CN" altLang="zh-CN" sz="2800" i="0" dirty="0">
              <a:solidFill>
                <a:srgbClr val="C00000"/>
              </a:solidFill>
              <a:latin typeface="宋体" panose="02010600030101010101" pitchFamily="2" charset="-122"/>
              <a:ea typeface="宋体" panose="02010600030101010101" pitchFamily="2" charset="-122"/>
            </a:endParaRPr>
          </a:p>
        </p:txBody>
      </p:sp>
      <p:sp>
        <p:nvSpPr>
          <p:cNvPr id="17" name="MH_SubTitle_1"/>
          <p:cNvSpPr/>
          <p:nvPr>
            <p:custDataLst>
              <p:tags r:id="rId13"/>
            </p:custDataLst>
          </p:nvPr>
        </p:nvSpPr>
        <p:spPr>
          <a:xfrm>
            <a:off x="2160313" y="2234158"/>
            <a:ext cx="1403600" cy="903064"/>
          </a:xfrm>
          <a:custGeom>
            <a:avLst/>
            <a:gdLst/>
            <a:ahLst/>
            <a:cxnLst/>
            <a:rect l="l" t="t" r="r" b="b"/>
            <a:pathLst>
              <a:path w="2343150" h="1557337">
                <a:moveTo>
                  <a:pt x="0" y="0"/>
                </a:moveTo>
                <a:lnTo>
                  <a:pt x="2343150" y="0"/>
                </a:lnTo>
                <a:lnTo>
                  <a:pt x="2343150" y="1168003"/>
                </a:lnTo>
                <a:lnTo>
                  <a:pt x="1171575" y="1557337"/>
                </a:lnTo>
                <a:lnTo>
                  <a:pt x="0" y="1168003"/>
                </a:lnTo>
                <a:close/>
              </a:path>
            </a:pathLst>
          </a:custGeom>
          <a:solidFill>
            <a:srgbClr val="C00000"/>
          </a:solidFill>
          <a:ln w="3175" cap="flat" cmpd="sng" algn="ctr">
            <a:noFill/>
            <a:prstDash val="solid"/>
          </a:ln>
          <a:effectLst/>
        </p:spPr>
        <p:txBody>
          <a:bodyPr vert="horz" wrap="square" lIns="0" tIns="0" rIns="0" bIns="0" anchor="ctr">
            <a:normAutofit/>
          </a:bodyPr>
          <a:lstStyle/>
          <a:p>
            <a:pPr lvl="0" algn="ctr">
              <a:defRPr/>
            </a:pPr>
            <a:r>
              <a:rPr lang="zh-CN" altLang="en-US" b="1" i="0" kern="10" dirty="0">
                <a:ln w="9525">
                  <a:noFill/>
                  <a:round/>
                </a:ln>
                <a:solidFill>
                  <a:srgbClr val="FFFFFF"/>
                </a:solidFill>
                <a:latin typeface="宋体" panose="02010600030101010101" pitchFamily="2" charset="-122"/>
                <a:ea typeface="宋体" panose="02010600030101010101" pitchFamily="2" charset="-122"/>
              </a:rPr>
              <a:t>第一关口</a:t>
            </a:r>
            <a:endParaRPr lang="zh-CN" altLang="en-US" b="1" i="0" kern="10" dirty="0">
              <a:ln w="9525">
                <a:noFill/>
                <a:round/>
              </a:ln>
              <a:solidFill>
                <a:srgbClr val="FFFFFF"/>
              </a:solidFill>
              <a:latin typeface="宋体" panose="02010600030101010101" pitchFamily="2" charset="-122"/>
              <a:ea typeface="宋体" panose="02010600030101010101" pitchFamily="2" charset="-122"/>
            </a:endParaRPr>
          </a:p>
        </p:txBody>
      </p:sp>
      <p:sp>
        <p:nvSpPr>
          <p:cNvPr id="18" name="MH_Other_5"/>
          <p:cNvSpPr txBox="1">
            <a:spLocks noChangeArrowheads="1"/>
          </p:cNvSpPr>
          <p:nvPr>
            <p:custDataLst>
              <p:tags r:id="rId14"/>
            </p:custDataLst>
          </p:nvPr>
        </p:nvSpPr>
        <p:spPr bwMode="auto">
          <a:xfrm>
            <a:off x="1648009" y="2442912"/>
            <a:ext cx="4469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defRPr/>
            </a:pPr>
            <a:r>
              <a:rPr lang="en-US" altLang="zh-CN" sz="2400" i="0" kern="0" dirty="0">
                <a:solidFill>
                  <a:srgbClr val="3F3F3F"/>
                </a:solidFill>
                <a:latin typeface="宋体" panose="02010600030101010101" pitchFamily="2" charset="-122"/>
              </a:rPr>
              <a:t>1</a:t>
            </a:r>
            <a:endParaRPr lang="en-US" altLang="zh-CN" sz="2400" i="0" kern="0" dirty="0">
              <a:solidFill>
                <a:srgbClr val="3F3F3F"/>
              </a:solidFill>
              <a:latin typeface="宋体" panose="02010600030101010101" pitchFamily="2" charset="-122"/>
            </a:endParaRPr>
          </a:p>
        </p:txBody>
      </p:sp>
      <p:sp>
        <p:nvSpPr>
          <p:cNvPr id="19" name="MH_SubTitle_3"/>
          <p:cNvSpPr/>
          <p:nvPr>
            <p:custDataLst>
              <p:tags r:id="rId15"/>
            </p:custDataLst>
          </p:nvPr>
        </p:nvSpPr>
        <p:spPr>
          <a:xfrm>
            <a:off x="2160313" y="3762497"/>
            <a:ext cx="1403600" cy="903065"/>
          </a:xfrm>
          <a:custGeom>
            <a:avLst/>
            <a:gdLst/>
            <a:ahLst/>
            <a:cxnLst/>
            <a:rect l="l" t="t" r="r" b="b"/>
            <a:pathLst>
              <a:path w="2343150" h="1557338">
                <a:moveTo>
                  <a:pt x="0" y="0"/>
                </a:moveTo>
                <a:lnTo>
                  <a:pt x="1171575" y="389335"/>
                </a:lnTo>
                <a:lnTo>
                  <a:pt x="2343150" y="0"/>
                </a:lnTo>
                <a:lnTo>
                  <a:pt x="2343150" y="1168004"/>
                </a:lnTo>
                <a:lnTo>
                  <a:pt x="1171575" y="1557338"/>
                </a:lnTo>
                <a:lnTo>
                  <a:pt x="0" y="1168004"/>
                </a:lnTo>
                <a:close/>
              </a:path>
            </a:pathLst>
          </a:custGeom>
          <a:solidFill>
            <a:srgbClr val="C00000"/>
          </a:solidFill>
          <a:ln w="3175" cap="flat" cmpd="sng" algn="ctr">
            <a:noFill/>
            <a:prstDash val="solid"/>
          </a:ln>
          <a:effectLst/>
        </p:spPr>
        <p:txBody>
          <a:bodyPr vert="horz" wrap="square" lIns="0" tIns="144000" rIns="0" bIns="0" anchor="ctr">
            <a:normAutofit/>
          </a:bodyPr>
          <a:lstStyle/>
          <a:p>
            <a:pPr lvl="0" algn="ctr">
              <a:defRPr/>
            </a:pPr>
            <a:r>
              <a:rPr lang="zh-CN" altLang="en-US" b="1" i="0" kern="10" dirty="0">
                <a:ln w="9525">
                  <a:noFill/>
                  <a:round/>
                </a:ln>
                <a:solidFill>
                  <a:srgbClr val="FFFFFF"/>
                </a:solidFill>
                <a:latin typeface="宋体" panose="02010600030101010101" pitchFamily="2" charset="-122"/>
                <a:ea typeface="宋体" panose="02010600030101010101" pitchFamily="2" charset="-122"/>
              </a:rPr>
              <a:t>第三关口</a:t>
            </a:r>
            <a:endParaRPr lang="zh-CN" altLang="en-US" b="1" i="0" kern="10" dirty="0">
              <a:ln w="9525">
                <a:noFill/>
                <a:round/>
              </a:ln>
              <a:solidFill>
                <a:srgbClr val="FFFFFF"/>
              </a:solidFill>
              <a:latin typeface="宋体" panose="02010600030101010101" pitchFamily="2" charset="-122"/>
              <a:ea typeface="宋体" panose="02010600030101010101" pitchFamily="2" charset="-122"/>
            </a:endParaRPr>
          </a:p>
        </p:txBody>
      </p:sp>
      <p:sp>
        <p:nvSpPr>
          <p:cNvPr id="20" name="矩形 19"/>
          <p:cNvSpPr/>
          <p:nvPr/>
        </p:nvSpPr>
        <p:spPr>
          <a:xfrm>
            <a:off x="4145232" y="3301055"/>
            <a:ext cx="3570208" cy="497957"/>
          </a:xfrm>
          <a:prstGeom prst="rect">
            <a:avLst/>
          </a:prstGeom>
        </p:spPr>
        <p:txBody>
          <a:bodyPr wrap="none">
            <a:spAutoFit/>
          </a:bodyPr>
          <a:lstStyle/>
          <a:p>
            <a:pPr algn="ctr">
              <a:lnSpc>
                <a:spcPct val="120000"/>
              </a:lnSpc>
            </a:pPr>
            <a:r>
              <a:rPr lang="zh-CN" altLang="en-US" sz="2400" b="1" i="0" kern="0" dirty="0">
                <a:latin typeface="宋体" panose="02010600030101010101" pitchFamily="2" charset="-122"/>
                <a:ea typeface="宋体" panose="02010600030101010101" pitchFamily="2" charset="-122"/>
              </a:rPr>
              <a:t>劳动过程中的防护与管理</a:t>
            </a:r>
            <a:endParaRPr lang="zh-CN" altLang="en-US" sz="2400" b="1" i="0" kern="0" dirty="0">
              <a:latin typeface="宋体" panose="02010600030101010101" pitchFamily="2" charset="-122"/>
              <a:ea typeface="宋体" panose="02010600030101010101" pitchFamily="2" charset="-122"/>
            </a:endParaRPr>
          </a:p>
        </p:txBody>
      </p:sp>
      <p:sp>
        <p:nvSpPr>
          <p:cNvPr id="21" name="矩形 20"/>
          <p:cNvSpPr/>
          <p:nvPr/>
        </p:nvSpPr>
        <p:spPr>
          <a:xfrm>
            <a:off x="4145232" y="2485469"/>
            <a:ext cx="1415772" cy="535531"/>
          </a:xfrm>
          <a:prstGeom prst="rect">
            <a:avLst/>
          </a:prstGeom>
        </p:spPr>
        <p:txBody>
          <a:bodyPr wrap="none">
            <a:spAutoFit/>
          </a:bodyPr>
          <a:lstStyle/>
          <a:p>
            <a:pPr algn="ctr">
              <a:lnSpc>
                <a:spcPct val="120000"/>
              </a:lnSpc>
              <a:defRPr/>
            </a:pPr>
            <a:r>
              <a:rPr lang="zh-CN" altLang="zh-CN" sz="2400" b="1" i="0" dirty="0">
                <a:latin typeface="宋体" panose="02010600030101010101" pitchFamily="2" charset="-122"/>
                <a:ea typeface="宋体" panose="02010600030101010101" pitchFamily="2" charset="-122"/>
              </a:rPr>
              <a:t>前期预防</a:t>
            </a:r>
            <a:endParaRPr lang="zh-CN" altLang="zh-CN" sz="2400" b="1" i="0" dirty="0">
              <a:latin typeface="宋体" panose="02010600030101010101" pitchFamily="2" charset="-122"/>
              <a:ea typeface="宋体" panose="02010600030101010101" pitchFamily="2" charset="-122"/>
            </a:endParaRPr>
          </a:p>
        </p:txBody>
      </p:sp>
      <p:sp>
        <p:nvSpPr>
          <p:cNvPr id="22" name="矩形 21"/>
          <p:cNvSpPr/>
          <p:nvPr/>
        </p:nvSpPr>
        <p:spPr>
          <a:xfrm>
            <a:off x="4145232" y="4103941"/>
            <a:ext cx="3570208" cy="461665"/>
          </a:xfrm>
          <a:prstGeom prst="rect">
            <a:avLst/>
          </a:prstGeom>
        </p:spPr>
        <p:txBody>
          <a:bodyPr wrap="none">
            <a:spAutoFit/>
          </a:bodyPr>
          <a:lstStyle/>
          <a:p>
            <a:r>
              <a:rPr lang="zh-CN" altLang="en-US" sz="2400" b="1" i="0" dirty="0">
                <a:latin typeface="宋体" panose="02010600030101010101" pitchFamily="2" charset="-122"/>
                <a:ea typeface="宋体" panose="02010600030101010101" pitchFamily="2" charset="-122"/>
              </a:rPr>
              <a:t>维护和保障职业病人权益</a:t>
            </a:r>
            <a:endParaRPr lang="zh-CN" altLang="en-US" sz="2400" b="1" i="0" dirty="0">
              <a:latin typeface="宋体" panose="02010600030101010101" pitchFamily="2" charset="-122"/>
              <a:ea typeface="宋体" panose="02010600030101010101" pitchFamily="2" charset="-122"/>
            </a:endParaRPr>
          </a:p>
        </p:txBody>
      </p:sp>
      <p:sp>
        <p:nvSpPr>
          <p:cNvPr id="23" name="矩形 22"/>
          <p:cNvSpPr/>
          <p:nvPr/>
        </p:nvSpPr>
        <p:spPr>
          <a:xfrm>
            <a:off x="4145232" y="4883761"/>
            <a:ext cx="1415772" cy="461665"/>
          </a:xfrm>
          <a:prstGeom prst="rect">
            <a:avLst/>
          </a:prstGeom>
        </p:spPr>
        <p:txBody>
          <a:bodyPr wrap="none">
            <a:spAutoFit/>
          </a:bodyPr>
          <a:lstStyle/>
          <a:p>
            <a:r>
              <a:rPr lang="zh-CN" altLang="en-US" sz="2400" b="1" i="0" dirty="0">
                <a:latin typeface="宋体" panose="02010600030101010101" pitchFamily="2" charset="-122"/>
                <a:ea typeface="宋体" panose="02010600030101010101" pitchFamily="2" charset="-122"/>
              </a:rPr>
              <a:t>监督检查</a:t>
            </a:r>
            <a:endParaRPr lang="zh-CN" altLang="en-US" sz="2400" b="1" i="0" dirty="0">
              <a:latin typeface="宋体" panose="02010600030101010101" pitchFamily="2" charset="-122"/>
              <a:ea typeface="宋体" panose="02010600030101010101" pitchFamily="2" charset="-122"/>
            </a:endParaRPr>
          </a:p>
        </p:txBody>
      </p:sp>
      <p:sp>
        <p:nvSpPr>
          <p:cNvPr id="24" name="矩形 23"/>
          <p:cNvSpPr/>
          <p:nvPr/>
        </p:nvSpPr>
        <p:spPr>
          <a:xfrm>
            <a:off x="4145232" y="5625480"/>
            <a:ext cx="1415772" cy="461665"/>
          </a:xfrm>
          <a:prstGeom prst="rect">
            <a:avLst/>
          </a:prstGeom>
        </p:spPr>
        <p:txBody>
          <a:bodyPr wrap="none">
            <a:spAutoFit/>
          </a:bodyPr>
          <a:lstStyle/>
          <a:p>
            <a:r>
              <a:rPr lang="zh-CN" altLang="en-US" sz="2400" b="1" i="0" dirty="0">
                <a:latin typeface="宋体" panose="02010600030101010101" pitchFamily="2" charset="-122"/>
                <a:ea typeface="宋体" panose="02010600030101010101" pitchFamily="2" charset="-122"/>
              </a:rPr>
              <a:t>法律责任</a:t>
            </a:r>
            <a:endParaRPr lang="zh-CN" altLang="en-US" sz="2400" b="1" i="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graphicFrame>
        <p:nvGraphicFramePr>
          <p:cNvPr id="25" name="Group 7"/>
          <p:cNvGraphicFramePr>
            <a:graphicFrameLocks noGrp="1"/>
          </p:cNvGraphicFramePr>
          <p:nvPr>
            <p:ph idx="4294967295"/>
          </p:nvPr>
        </p:nvGraphicFramePr>
        <p:xfrm>
          <a:off x="107504" y="1844824"/>
          <a:ext cx="8928000" cy="4478440"/>
        </p:xfrm>
        <a:graphic>
          <a:graphicData uri="http://schemas.openxmlformats.org/drawingml/2006/table">
            <a:tbl>
              <a:tblPr/>
              <a:tblGrid>
                <a:gridCol w="2232000"/>
                <a:gridCol w="3960000"/>
                <a:gridCol w="2736000"/>
              </a:tblGrid>
              <a:tr h="5760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chemeClr val="bg1"/>
                          </a:solidFill>
                          <a:effectLst/>
                          <a:latin typeface="宋体" panose="02010600030101010101" pitchFamily="2" charset="-122"/>
                        </a:rPr>
                        <a:t>措       施</a:t>
                      </a:r>
                      <a:endParaRPr kumimoji="0" lang="zh-CN" sz="1800" b="1" i="0" u="none" strike="noStrike" cap="none" normalizeH="0" baseline="0" dirty="0">
                        <a:ln>
                          <a:noFill/>
                        </a:ln>
                        <a:solidFill>
                          <a:schemeClr val="bg1"/>
                        </a:solidFill>
                        <a:effectLst/>
                        <a:latin typeface="宋体" panose="02010600030101010101" pitchFamily="2" charset="-122"/>
                      </a:endParaRPr>
                    </a:p>
                  </a:txBody>
                  <a:tcPr marL="24000" marR="24000" marT="18000" marB="18000" anchor="ctr" anchorCtr="1" horzOverflow="overflow">
                    <a:lnL>
                      <a:noFill/>
                    </a:lnL>
                    <a:lnR w="6350" cap="flat" cmpd="sng" algn="ctr">
                      <a:solidFill>
                        <a:schemeClr val="tx1">
                          <a:lumMod val="75000"/>
                          <a:lumOff val="25000"/>
                        </a:schemeClr>
                      </a:solidFill>
                      <a:prstDash val="solid"/>
                      <a:round/>
                      <a:headEnd type="none" w="med" len="med"/>
                      <a:tailEnd type="none" w="med" len="med"/>
                    </a:lnR>
                    <a:lnT w="571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chemeClr val="bg1"/>
                          </a:solidFill>
                          <a:effectLst/>
                          <a:latin typeface="宋体" panose="02010600030101010101" pitchFamily="2" charset="-122"/>
                        </a:rPr>
                        <a:t>适用范围</a:t>
                      </a:r>
                      <a:endParaRPr kumimoji="0" lang="zh-CN" sz="1800" b="1" i="0" u="none" strike="noStrike" cap="none" normalizeH="0" baseline="0" dirty="0">
                        <a:ln>
                          <a:noFill/>
                        </a:ln>
                        <a:solidFill>
                          <a:schemeClr val="bg1"/>
                        </a:solidFill>
                        <a:effectLst/>
                        <a:latin typeface="宋体" panose="02010600030101010101" pitchFamily="2" charset="-122"/>
                      </a:endParaRPr>
                    </a:p>
                  </a:txBody>
                  <a:tcPr marL="24000" marR="24000" marT="18000" marB="18000" anchor="ctr" anchorCtr="1"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571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chemeClr val="bg1"/>
                          </a:solidFill>
                          <a:effectLst/>
                          <a:latin typeface="宋体" panose="02010600030101010101" pitchFamily="2" charset="-122"/>
                        </a:rPr>
                        <a:t>适用时间段</a:t>
                      </a:r>
                      <a:endParaRPr kumimoji="0" lang="zh-CN" sz="1800" b="1" i="0" u="none" strike="noStrike" cap="none" normalizeH="0" baseline="0" dirty="0">
                        <a:ln>
                          <a:noFill/>
                        </a:ln>
                        <a:solidFill>
                          <a:schemeClr val="bg1"/>
                        </a:solidFill>
                        <a:effectLst/>
                        <a:latin typeface="宋体" panose="02010600030101010101" pitchFamily="2" charset="-122"/>
                      </a:endParaRPr>
                    </a:p>
                  </a:txBody>
                  <a:tcPr marL="24000" marR="24000" marT="18000" marB="18000" anchor="ctr" anchorCtr="1" horzOverflow="overflow">
                    <a:lnL w="6350" cap="flat" cmpd="sng" algn="ctr">
                      <a:solidFill>
                        <a:schemeClr val="tx1">
                          <a:lumMod val="75000"/>
                          <a:lumOff val="25000"/>
                        </a:schemeClr>
                      </a:solidFill>
                      <a:prstDash val="solid"/>
                      <a:round/>
                      <a:headEnd type="none" w="med" len="med"/>
                      <a:tailEnd type="none" w="med" len="med"/>
                    </a:lnL>
                    <a:lnR>
                      <a:noFill/>
                    </a:lnR>
                    <a:lnT w="5715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tx1">
                        <a:lumMod val="75000"/>
                        <a:lumOff val="25000"/>
                      </a:schemeClr>
                    </a:solidFill>
                  </a:tcPr>
                </a:tc>
              </a:tr>
              <a:tr h="7239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建设项目</a:t>
                      </a:r>
                      <a:endParaRPr kumimoji="0" lang="en-US" altLang="zh-CN" sz="1800" b="1" i="0" u="none" strike="noStrike" cap="none" normalizeH="0" baseline="0" dirty="0">
                        <a:ln>
                          <a:noFill/>
                        </a:ln>
                        <a:solidFill>
                          <a:srgbClr val="DB2C25"/>
                        </a:solidFill>
                        <a:effectLst/>
                        <a:latin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职业病危害预评价</a:t>
                      </a:r>
                      <a:endParaRPr kumimoji="0" lang="zh-CN" sz="1800" b="1" i="0" u="none" strike="noStrike" cap="none" normalizeH="0" baseline="0" dirty="0">
                        <a:ln>
                          <a:noFill/>
                        </a:ln>
                        <a:solidFill>
                          <a:srgbClr val="DB2C25"/>
                        </a:solidFill>
                        <a:effectLst/>
                        <a:latin typeface="宋体" panose="02010600030101010101" pitchFamily="2" charset="-122"/>
                      </a:endParaRPr>
                    </a:p>
                  </a:txBody>
                  <a:tcPr marL="24000" marR="24000" marT="18000" marB="18000" anchor="ctr" horzOverflow="overflow">
                    <a:lnL>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新建、扩建、改建的建设项目和技术改造、技术引进项目</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建设项目可行性论证阶段</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r>
              <a:tr h="7239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职业病</a:t>
                      </a:r>
                      <a:endParaRPr kumimoji="0" lang="en-US" altLang="zh-CN" sz="1800" b="1" i="0" u="none" strike="noStrike" cap="none" normalizeH="0" baseline="0" dirty="0">
                        <a:ln>
                          <a:noFill/>
                        </a:ln>
                        <a:solidFill>
                          <a:srgbClr val="DB2C25"/>
                        </a:solidFill>
                        <a:effectLst/>
                        <a:latin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防护设施设计</a:t>
                      </a:r>
                      <a:r>
                        <a:rPr kumimoji="0" lang="en-US" altLang="zh-CN" sz="1800" b="1" i="0" u="none" strike="noStrike" cap="none" normalizeH="0" baseline="0" dirty="0">
                          <a:ln>
                            <a:noFill/>
                          </a:ln>
                          <a:solidFill>
                            <a:srgbClr val="DB2C25"/>
                          </a:solidFill>
                          <a:effectLst/>
                          <a:latin typeface="宋体" panose="02010600030101010101" pitchFamily="2" charset="-122"/>
                        </a:rPr>
                        <a:t>(</a:t>
                      </a:r>
                      <a:r>
                        <a:rPr kumimoji="0" lang="zh-CN" sz="1800" b="1" i="0" u="none" strike="noStrike" cap="none" normalizeH="0" baseline="0" dirty="0">
                          <a:ln>
                            <a:noFill/>
                          </a:ln>
                          <a:solidFill>
                            <a:srgbClr val="DB2C25"/>
                          </a:solidFill>
                          <a:effectLst/>
                          <a:latin typeface="宋体" panose="02010600030101010101" pitchFamily="2" charset="-122"/>
                        </a:rPr>
                        <a:t>审查</a:t>
                      </a:r>
                      <a:r>
                        <a:rPr kumimoji="0" lang="en-US" altLang="zh-CN" sz="1800" b="1" i="0" u="none" strike="noStrike" cap="none" normalizeH="0" baseline="0" dirty="0">
                          <a:ln>
                            <a:noFill/>
                          </a:ln>
                          <a:solidFill>
                            <a:srgbClr val="DB2C25"/>
                          </a:solidFill>
                          <a:effectLst/>
                          <a:latin typeface="宋体" panose="02010600030101010101" pitchFamily="2" charset="-122"/>
                        </a:rPr>
                        <a:t>)</a:t>
                      </a:r>
                      <a:endParaRPr kumimoji="0" lang="zh-CN" sz="1800" b="1" i="0" u="none" strike="noStrike" cap="none" normalizeH="0" baseline="0" dirty="0">
                        <a:ln>
                          <a:noFill/>
                        </a:ln>
                        <a:solidFill>
                          <a:srgbClr val="DB2C25"/>
                        </a:solidFill>
                        <a:effectLst/>
                        <a:latin typeface="宋体" panose="02010600030101010101" pitchFamily="2" charset="-122"/>
                      </a:endParaRPr>
                    </a:p>
                  </a:txBody>
                  <a:tcPr marL="24000" marR="24000" marT="18000" marB="18000" anchor="ctr" horzOverflow="overflow">
                    <a:lnL>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可能产生职业病危害的建设项目</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设计阶段</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r>
              <a:tr h="7239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职业病危害</a:t>
                      </a:r>
                      <a:endParaRPr kumimoji="0" lang="en-US" altLang="zh-CN" sz="1800" b="1" i="0" u="none" strike="noStrike" cap="none" normalizeH="0" baseline="0" dirty="0">
                        <a:ln>
                          <a:noFill/>
                        </a:ln>
                        <a:solidFill>
                          <a:srgbClr val="DB2C25"/>
                        </a:solidFill>
                        <a:effectLst/>
                        <a:latin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控制效果评价</a:t>
                      </a:r>
                      <a:endParaRPr kumimoji="0" lang="zh-CN" sz="1800" b="1" i="0" u="none" strike="noStrike" cap="none" normalizeH="0" baseline="0" dirty="0">
                        <a:ln>
                          <a:noFill/>
                        </a:ln>
                        <a:solidFill>
                          <a:srgbClr val="DB2C25"/>
                        </a:solidFill>
                        <a:effectLst/>
                        <a:latin typeface="宋体" panose="02010600030101010101" pitchFamily="2" charset="-122"/>
                      </a:endParaRPr>
                    </a:p>
                  </a:txBody>
                  <a:tcPr marL="24000" marR="24000" marT="18000" marB="18000" anchor="ctr" horzOverflow="overflow">
                    <a:lnL>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新建、扩建、改建的建设项目和技术改造、技术引进项目</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a:ln>
                            <a:noFill/>
                          </a:ln>
                          <a:solidFill>
                            <a:schemeClr val="tx1"/>
                          </a:solidFill>
                          <a:effectLst/>
                          <a:latin typeface="宋体" panose="02010600030101010101" pitchFamily="2" charset="-122"/>
                        </a:rPr>
                        <a:t>工程竣工验收前</a:t>
                      </a:r>
                      <a:endParaRPr kumimoji="0" lang="zh-CN" sz="1800" b="1" i="0" u="none" strike="noStrike" cap="none" normalizeH="0" baseline="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r>
              <a:tr h="7239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职业病防护设施验收</a:t>
                      </a:r>
                      <a:endParaRPr kumimoji="0" lang="zh-CN" sz="1800" b="1" i="0" u="none" strike="noStrike" cap="none" normalizeH="0" baseline="0" dirty="0">
                        <a:ln>
                          <a:noFill/>
                        </a:ln>
                        <a:solidFill>
                          <a:srgbClr val="DB2C25"/>
                        </a:solidFill>
                        <a:effectLst/>
                        <a:latin typeface="宋体" panose="02010600030101010101" pitchFamily="2" charset="-122"/>
                      </a:endParaRPr>
                    </a:p>
                  </a:txBody>
                  <a:tcPr marL="24000" marR="24000" marT="18000" marB="18000" anchor="ctr" horzOverflow="overflow">
                    <a:lnL>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Tx/>
                        <a:buSzTx/>
                        <a:buFontTx/>
                        <a:buNone/>
                      </a:pPr>
                      <a:r>
                        <a:rPr kumimoji="0" lang="zh-CN" sz="1800" b="1" i="0" u="none" strike="noStrike" cap="none" normalizeH="0" baseline="0" dirty="0">
                          <a:ln>
                            <a:noFill/>
                          </a:ln>
                          <a:solidFill>
                            <a:schemeClr val="tx1"/>
                          </a:solidFill>
                          <a:effectLst/>
                          <a:latin typeface="宋体" panose="02010600030101010101" pitchFamily="2" charset="-122"/>
                        </a:rPr>
                        <a:t>新建、扩建、改建的建设项目和技术改造、技术引进项目</a:t>
                      </a:r>
                      <a:endParaRPr kumimoji="0" lang="zh-CN"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a:ln>
                            <a:noFill/>
                          </a:ln>
                          <a:solidFill>
                            <a:schemeClr val="tx1"/>
                          </a:solidFill>
                          <a:effectLst/>
                          <a:latin typeface="宋体" panose="02010600030101010101" pitchFamily="2" charset="-122"/>
                        </a:rPr>
                        <a:t>工程竣工验收时</a:t>
                      </a:r>
                      <a:endParaRPr kumimoji="0" lang="zh-CN" sz="1800" b="1" i="0" u="none" strike="noStrike" cap="none" normalizeH="0" baseline="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a:noFill/>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a:noFill/>
                    </a:lnTlToBr>
                    <a:lnBlToTr>
                      <a:noFill/>
                    </a:lnBlToTr>
                    <a:solidFill>
                      <a:schemeClr val="bg1"/>
                    </a:solidFill>
                  </a:tcPr>
                </a:tc>
              </a:tr>
              <a:tr h="723900">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sz="1800" b="1" i="0" u="none" strike="noStrike" cap="none" normalizeH="0" baseline="0" dirty="0">
                          <a:ln>
                            <a:noFill/>
                          </a:ln>
                          <a:solidFill>
                            <a:srgbClr val="DB2C25"/>
                          </a:solidFill>
                          <a:effectLst/>
                          <a:latin typeface="宋体" panose="02010600030101010101" pitchFamily="2" charset="-122"/>
                        </a:rPr>
                        <a:t>职业病危害项目申报</a:t>
                      </a:r>
                      <a:endParaRPr kumimoji="0" lang="zh-CN" sz="1800" b="1" i="0" u="none" strike="noStrike" cap="none" normalizeH="0" baseline="0" dirty="0">
                        <a:ln>
                          <a:noFill/>
                        </a:ln>
                        <a:solidFill>
                          <a:srgbClr val="DB2C25"/>
                        </a:solidFill>
                        <a:effectLst/>
                        <a:latin typeface="宋体" panose="02010600030101010101" pitchFamily="2" charset="-122"/>
                      </a:endParaRPr>
                    </a:p>
                  </a:txBody>
                  <a:tcPr marL="24000" marR="24000" marT="18000" marB="18000" anchor="ctr" horzOverflow="overflow">
                    <a:lnL>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20000"/>
                        </a:spcBef>
                        <a:spcAft>
                          <a:spcPct val="0"/>
                        </a:spcAft>
                        <a:buClrTx/>
                        <a:buSzTx/>
                        <a:buFontTx/>
                        <a:buNone/>
                      </a:pPr>
                      <a:r>
                        <a:rPr kumimoji="0" lang="en-US" sz="1800" b="1" i="0" u="none" strike="noStrike" cap="none" normalizeH="0" baseline="0" dirty="0">
                          <a:ln>
                            <a:noFill/>
                          </a:ln>
                          <a:solidFill>
                            <a:schemeClr val="tx1"/>
                          </a:solidFill>
                          <a:effectLst/>
                          <a:latin typeface="宋体" panose="02010600030101010101" pitchFamily="2" charset="-122"/>
                        </a:rPr>
                        <a:t>《</a:t>
                      </a:r>
                      <a:r>
                        <a:rPr kumimoji="0" lang="zh-CN" altLang="en-US" sz="1800" b="1" i="0" u="none" strike="noStrike" cap="none" normalizeH="0" baseline="0" dirty="0">
                          <a:ln>
                            <a:noFill/>
                          </a:ln>
                          <a:solidFill>
                            <a:schemeClr val="tx1"/>
                          </a:solidFill>
                          <a:effectLst/>
                          <a:latin typeface="宋体" panose="02010600030101010101" pitchFamily="2" charset="-122"/>
                        </a:rPr>
                        <a:t>职业病危害因素分类目录</a:t>
                      </a:r>
                      <a:r>
                        <a:rPr kumimoji="0" lang="en-US" sz="1800" b="1" i="0" u="none" strike="noStrike" cap="none" normalizeH="0" baseline="0" dirty="0">
                          <a:ln>
                            <a:noFill/>
                          </a:ln>
                          <a:solidFill>
                            <a:schemeClr val="tx1"/>
                          </a:solidFill>
                          <a:effectLst/>
                          <a:latin typeface="宋体" panose="02010600030101010101" pitchFamily="2" charset="-122"/>
                        </a:rPr>
                        <a:t>》</a:t>
                      </a:r>
                      <a:r>
                        <a:rPr kumimoji="0" lang="zh-CN" altLang="en-US" sz="1800" b="1" i="0" u="none" strike="noStrike" cap="none" normalizeH="0" baseline="0" dirty="0">
                          <a:ln>
                            <a:noFill/>
                          </a:ln>
                          <a:solidFill>
                            <a:schemeClr val="tx1"/>
                          </a:solidFill>
                          <a:effectLst/>
                          <a:latin typeface="宋体" panose="02010600030101010101" pitchFamily="2" charset="-122"/>
                        </a:rPr>
                        <a:t>规定项目</a:t>
                      </a:r>
                      <a:endParaRPr kumimoji="0" lang="zh-CN" altLang="en-US"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defRPr>
                          <a:solidFill>
                            <a:schemeClr val="tx1"/>
                          </a:solidFill>
                          <a:latin typeface="Calibri" panose="020F0502020204030204" pitchFamily="34" charset="0"/>
                          <a:ea typeface="宋体" panose="02010600030101010101" pitchFamily="2" charset="-122"/>
                        </a:defRPr>
                      </a:lvl4pPr>
                      <a:lvl5pPr marL="2057400" indent="-228600">
                        <a:spcBef>
                          <a:spcPct val="20000"/>
                        </a:spcBef>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dirty="0">
                          <a:ln>
                            <a:noFill/>
                          </a:ln>
                          <a:solidFill>
                            <a:schemeClr val="tx1"/>
                          </a:solidFill>
                          <a:effectLst/>
                          <a:latin typeface="宋体" panose="02010600030101010101" pitchFamily="2" charset="-122"/>
                        </a:rPr>
                        <a:t>竣工验收之日起</a:t>
                      </a:r>
                      <a:r>
                        <a:rPr kumimoji="0" lang="en-US" sz="1800" b="1" i="0" u="none" strike="noStrike" cap="none" normalizeH="0" baseline="0" dirty="0">
                          <a:ln>
                            <a:noFill/>
                          </a:ln>
                          <a:solidFill>
                            <a:schemeClr val="tx1"/>
                          </a:solidFill>
                          <a:effectLst/>
                          <a:latin typeface="宋体" panose="02010600030101010101" pitchFamily="2" charset="-122"/>
                        </a:rPr>
                        <a:t>30</a:t>
                      </a:r>
                      <a:r>
                        <a:rPr kumimoji="0" lang="zh-CN" altLang="en-US" sz="1800" b="1" i="0" u="none" strike="noStrike" cap="none" normalizeH="0" baseline="0" dirty="0">
                          <a:ln>
                            <a:noFill/>
                          </a:ln>
                          <a:solidFill>
                            <a:schemeClr val="tx1"/>
                          </a:solidFill>
                          <a:effectLst/>
                          <a:latin typeface="宋体" panose="02010600030101010101" pitchFamily="2" charset="-122"/>
                        </a:rPr>
                        <a:t>日内</a:t>
                      </a:r>
                      <a:endParaRPr kumimoji="0" lang="zh-CN" altLang="en-US" sz="1800" b="1" i="0" u="none" strike="noStrike" cap="none" normalizeH="0" baseline="0" dirty="0">
                        <a:ln>
                          <a:noFill/>
                        </a:ln>
                        <a:solidFill>
                          <a:schemeClr val="tx1"/>
                        </a:solidFill>
                        <a:effectLst/>
                        <a:latin typeface="宋体" panose="02010600030101010101" pitchFamily="2" charset="-122"/>
                      </a:endParaRPr>
                    </a:p>
                  </a:txBody>
                  <a:tcPr marL="24000" marR="24000" marT="18000" marB="18000" anchor="ctr" horzOverflow="overflow">
                    <a:lnL w="6350" cap="flat" cmpd="sng" algn="ctr">
                      <a:solidFill>
                        <a:schemeClr val="tx1">
                          <a:lumMod val="75000"/>
                          <a:lumOff val="25000"/>
                        </a:schemeClr>
                      </a:solidFill>
                      <a:prstDash val="solid"/>
                      <a:round/>
                      <a:headEnd type="none" w="med" len="med"/>
                      <a:tailEnd type="none" w="med" len="med"/>
                    </a:lnL>
                    <a:lnR>
                      <a:noFill/>
                    </a:lnR>
                    <a:lnT w="6350" cap="flat" cmpd="sng" algn="ctr">
                      <a:solidFill>
                        <a:schemeClr val="tx1">
                          <a:lumMod val="75000"/>
                          <a:lumOff val="25000"/>
                        </a:schemeClr>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7" name="矩形 6"/>
          <p:cNvSpPr/>
          <p:nvPr/>
        </p:nvSpPr>
        <p:spPr>
          <a:xfrm>
            <a:off x="2882905" y="5805264"/>
            <a:ext cx="3057247" cy="523220"/>
          </a:xfrm>
          <a:prstGeom prst="rect">
            <a:avLst/>
          </a:prstGeom>
        </p:spPr>
        <p:txBody>
          <a:bodyPr wrap="none">
            <a:spAutoFit/>
          </a:bodyPr>
          <a:lstStyle/>
          <a:p>
            <a:r>
              <a:rPr lang="zh-CN" altLang="en-US" sz="2800" b="1" i="0" dirty="0">
                <a:latin typeface="宋体" panose="02010600030101010101" pitchFamily="2" charset="-122"/>
                <a:ea typeface="宋体" panose="02010600030101010101" pitchFamily="2" charset="-122"/>
              </a:rPr>
              <a:t>建设项目卫生审查</a:t>
            </a:r>
            <a:endParaRPr lang="zh-CN" altLang="en-US" sz="2800" b="1" i="0" dirty="0">
              <a:latin typeface="宋体" panose="02010600030101010101" pitchFamily="2" charset="-122"/>
              <a:ea typeface="宋体" panose="02010600030101010101" pitchFamily="2" charset="-122"/>
            </a:endParaRPr>
          </a:p>
        </p:txBody>
      </p:sp>
      <p:sp>
        <p:nvSpPr>
          <p:cNvPr id="8" name="Rectangle 3"/>
          <p:cNvSpPr>
            <a:spLocks noChangeArrowheads="1"/>
          </p:cNvSpPr>
          <p:nvPr/>
        </p:nvSpPr>
        <p:spPr bwMode="auto">
          <a:xfrm>
            <a:off x="1859175" y="2973512"/>
            <a:ext cx="1422266"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可行性论证</a:t>
            </a:r>
            <a:endParaRPr lang="zh-CN" altLang="en-US" b="1" i="0">
              <a:latin typeface="宋体" panose="02010600030101010101" pitchFamily="2" charset="-122"/>
            </a:endParaRPr>
          </a:p>
        </p:txBody>
      </p:sp>
      <p:sp>
        <p:nvSpPr>
          <p:cNvPr id="9" name="Rectangle 4"/>
          <p:cNvSpPr>
            <a:spLocks noChangeArrowheads="1"/>
          </p:cNvSpPr>
          <p:nvPr/>
        </p:nvSpPr>
        <p:spPr bwMode="auto">
          <a:xfrm>
            <a:off x="3731405" y="2960547"/>
            <a:ext cx="1235948"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批准建设</a:t>
            </a:r>
            <a:endParaRPr lang="zh-CN" altLang="en-US" b="1" i="0">
              <a:latin typeface="宋体" panose="02010600030101010101" pitchFamily="2" charset="-122"/>
            </a:endParaRPr>
          </a:p>
        </p:txBody>
      </p:sp>
      <p:sp>
        <p:nvSpPr>
          <p:cNvPr id="10" name="Rectangle 5"/>
          <p:cNvSpPr>
            <a:spLocks noChangeArrowheads="1"/>
          </p:cNvSpPr>
          <p:nvPr/>
        </p:nvSpPr>
        <p:spPr bwMode="auto">
          <a:xfrm>
            <a:off x="3731406" y="4009509"/>
            <a:ext cx="1235948"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设  计</a:t>
            </a:r>
            <a:endParaRPr lang="zh-CN" altLang="en-US" b="1" i="0">
              <a:latin typeface="宋体" panose="02010600030101010101" pitchFamily="2" charset="-122"/>
            </a:endParaRPr>
          </a:p>
        </p:txBody>
      </p:sp>
      <p:sp>
        <p:nvSpPr>
          <p:cNvPr id="11" name="Rectangle 6"/>
          <p:cNvSpPr>
            <a:spLocks noChangeArrowheads="1"/>
          </p:cNvSpPr>
          <p:nvPr/>
        </p:nvSpPr>
        <p:spPr bwMode="auto">
          <a:xfrm>
            <a:off x="5485420" y="4009509"/>
            <a:ext cx="920114"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施  工</a:t>
            </a:r>
            <a:endParaRPr lang="zh-CN" altLang="en-US" b="1" i="0">
              <a:latin typeface="宋体" panose="02010600030101010101" pitchFamily="2" charset="-122"/>
            </a:endParaRPr>
          </a:p>
        </p:txBody>
      </p:sp>
      <p:sp>
        <p:nvSpPr>
          <p:cNvPr id="12" name="Rectangle 7"/>
          <p:cNvSpPr>
            <a:spLocks noChangeArrowheads="1"/>
          </p:cNvSpPr>
          <p:nvPr/>
        </p:nvSpPr>
        <p:spPr bwMode="auto">
          <a:xfrm>
            <a:off x="611560" y="2996266"/>
            <a:ext cx="795610"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立  项</a:t>
            </a:r>
            <a:endParaRPr lang="zh-CN" altLang="en-US" b="1" i="0">
              <a:latin typeface="宋体" panose="02010600030101010101" pitchFamily="2" charset="-122"/>
            </a:endParaRPr>
          </a:p>
        </p:txBody>
      </p:sp>
      <p:sp>
        <p:nvSpPr>
          <p:cNvPr id="13" name="Rectangle 8"/>
          <p:cNvSpPr>
            <a:spLocks noChangeArrowheads="1"/>
          </p:cNvSpPr>
          <p:nvPr/>
        </p:nvSpPr>
        <p:spPr bwMode="auto">
          <a:xfrm>
            <a:off x="6942979" y="4009509"/>
            <a:ext cx="1309112" cy="6477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a:latin typeface="宋体" panose="02010600030101010101" pitchFamily="2" charset="-122"/>
              </a:rPr>
              <a:t>竣工验收</a:t>
            </a:r>
            <a:endParaRPr lang="zh-CN" altLang="en-US" b="1" i="0">
              <a:latin typeface="宋体" panose="02010600030101010101" pitchFamily="2" charset="-122"/>
            </a:endParaRPr>
          </a:p>
        </p:txBody>
      </p:sp>
      <p:sp>
        <p:nvSpPr>
          <p:cNvPr id="14" name="Line 9"/>
          <p:cNvSpPr>
            <a:spLocks noChangeShapeType="1"/>
          </p:cNvSpPr>
          <p:nvPr/>
        </p:nvSpPr>
        <p:spPr bwMode="auto">
          <a:xfrm>
            <a:off x="1392666" y="3297362"/>
            <a:ext cx="385763" cy="0"/>
          </a:xfrm>
          <a:prstGeom prst="line">
            <a:avLst/>
          </a:prstGeom>
          <a:noFill/>
          <a:ln w="5715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i="0"/>
          </a:p>
        </p:txBody>
      </p:sp>
      <p:sp>
        <p:nvSpPr>
          <p:cNvPr id="15" name="Line 10"/>
          <p:cNvSpPr>
            <a:spLocks noChangeShapeType="1"/>
          </p:cNvSpPr>
          <p:nvPr/>
        </p:nvSpPr>
        <p:spPr bwMode="auto">
          <a:xfrm>
            <a:off x="3314335" y="3269316"/>
            <a:ext cx="384175" cy="0"/>
          </a:xfrm>
          <a:prstGeom prst="line">
            <a:avLst/>
          </a:prstGeom>
          <a:noFill/>
          <a:ln w="5715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i="0"/>
          </a:p>
        </p:txBody>
      </p:sp>
      <p:sp>
        <p:nvSpPr>
          <p:cNvPr id="16" name="Line 11"/>
          <p:cNvSpPr>
            <a:spLocks noChangeShapeType="1"/>
          </p:cNvSpPr>
          <p:nvPr/>
        </p:nvSpPr>
        <p:spPr bwMode="auto">
          <a:xfrm>
            <a:off x="5033506" y="4333359"/>
            <a:ext cx="385762" cy="0"/>
          </a:xfrm>
          <a:prstGeom prst="line">
            <a:avLst/>
          </a:prstGeom>
          <a:noFill/>
          <a:ln w="5715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i="0"/>
          </a:p>
        </p:txBody>
      </p:sp>
      <p:sp>
        <p:nvSpPr>
          <p:cNvPr id="17" name="Line 12"/>
          <p:cNvSpPr>
            <a:spLocks noChangeShapeType="1"/>
          </p:cNvSpPr>
          <p:nvPr/>
        </p:nvSpPr>
        <p:spPr bwMode="auto">
          <a:xfrm>
            <a:off x="6478215" y="4333359"/>
            <a:ext cx="385763" cy="0"/>
          </a:xfrm>
          <a:prstGeom prst="line">
            <a:avLst/>
          </a:prstGeom>
          <a:noFill/>
          <a:ln w="5715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i="0"/>
          </a:p>
        </p:txBody>
      </p:sp>
      <p:sp>
        <p:nvSpPr>
          <p:cNvPr id="18" name="Line 13"/>
          <p:cNvSpPr>
            <a:spLocks noChangeShapeType="1"/>
          </p:cNvSpPr>
          <p:nvPr/>
        </p:nvSpPr>
        <p:spPr bwMode="auto">
          <a:xfrm>
            <a:off x="4362787" y="3604708"/>
            <a:ext cx="0" cy="432962"/>
          </a:xfrm>
          <a:prstGeom prst="line">
            <a:avLst/>
          </a:prstGeom>
          <a:noFill/>
          <a:ln w="76200"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i="0"/>
          </a:p>
        </p:txBody>
      </p:sp>
      <p:sp>
        <p:nvSpPr>
          <p:cNvPr id="19" name="AutoShape 14"/>
          <p:cNvSpPr>
            <a:spLocks noChangeArrowheads="1"/>
          </p:cNvSpPr>
          <p:nvPr/>
        </p:nvSpPr>
        <p:spPr bwMode="auto">
          <a:xfrm>
            <a:off x="1585547" y="1783868"/>
            <a:ext cx="1728788" cy="1118735"/>
          </a:xfrm>
          <a:prstGeom prst="downArrowCallout">
            <a:avLst>
              <a:gd name="adj1" fmla="val 31904"/>
              <a:gd name="adj2" fmla="val 31904"/>
              <a:gd name="adj3" fmla="val 16667"/>
              <a:gd name="adj4" fmla="val 66667"/>
            </a:avLst>
          </a:prstGeom>
          <a:solidFill>
            <a:srgbClr val="C00000"/>
          </a:solidFill>
          <a:ln w="9525" cmpd="sng">
            <a:noFill/>
            <a:prstDash val="sysDot"/>
            <a:miter lim="800000"/>
          </a:ln>
          <a:effec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600" b="1" i="0" dirty="0">
                <a:solidFill>
                  <a:schemeClr val="bg1"/>
                </a:solidFill>
                <a:latin typeface="宋体" panose="02010600030101010101" pitchFamily="2" charset="-122"/>
              </a:rPr>
              <a:t>职业病危</a:t>
            </a:r>
            <a:endParaRPr lang="zh-CN" altLang="en-US" sz="1600" b="1" i="0" dirty="0">
              <a:solidFill>
                <a:schemeClr val="bg1"/>
              </a:solidFill>
              <a:latin typeface="宋体" panose="02010600030101010101" pitchFamily="2" charset="-122"/>
            </a:endParaRPr>
          </a:p>
          <a:p>
            <a:pPr algn="ctr">
              <a:lnSpc>
                <a:spcPct val="150000"/>
              </a:lnSpc>
            </a:pPr>
            <a:r>
              <a:rPr lang="zh-CN" altLang="en-US" sz="1600" b="1" i="0" dirty="0">
                <a:solidFill>
                  <a:schemeClr val="bg1"/>
                </a:solidFill>
                <a:latin typeface="宋体" panose="02010600030101010101" pitchFamily="2" charset="-122"/>
              </a:rPr>
              <a:t>害预评价</a:t>
            </a:r>
            <a:endParaRPr lang="zh-CN" altLang="en-US" sz="1600" b="1" i="0" dirty="0">
              <a:solidFill>
                <a:schemeClr val="bg1"/>
              </a:solidFill>
              <a:latin typeface="宋体" panose="02010600030101010101" pitchFamily="2" charset="-122"/>
            </a:endParaRPr>
          </a:p>
        </p:txBody>
      </p:sp>
      <p:sp>
        <p:nvSpPr>
          <p:cNvPr id="20" name="AutoShape 15"/>
          <p:cNvSpPr>
            <a:spLocks noChangeArrowheads="1"/>
          </p:cNvSpPr>
          <p:nvPr/>
        </p:nvSpPr>
        <p:spPr bwMode="auto">
          <a:xfrm>
            <a:off x="3499187" y="4715895"/>
            <a:ext cx="1727200" cy="1051257"/>
          </a:xfrm>
          <a:prstGeom prst="upArrowCallout">
            <a:avLst>
              <a:gd name="adj1" fmla="val 34228"/>
              <a:gd name="adj2" fmla="val 34228"/>
              <a:gd name="adj3" fmla="val 16667"/>
              <a:gd name="adj4" fmla="val 66667"/>
            </a:avLst>
          </a:prstGeom>
          <a:solidFill>
            <a:srgbClr val="C00000"/>
          </a:solidFill>
          <a:ln w="9525" cmpd="sng">
            <a:noFill/>
            <a:prstDash val="sysDot"/>
            <a:miter lim="800000"/>
          </a:ln>
          <a:effectLst/>
        </p:spPr>
        <p:txBody>
          <a:bodyPr wrap="none" anchor="ctr"/>
          <a:lstStyle/>
          <a:p>
            <a:pPr algn="ctr">
              <a:lnSpc>
                <a:spcPct val="150000"/>
              </a:lnSpc>
            </a:pPr>
            <a:r>
              <a:rPr lang="zh-CN" altLang="en-US" sz="1600" b="1" i="0" dirty="0">
                <a:solidFill>
                  <a:schemeClr val="bg1"/>
                </a:solidFill>
                <a:latin typeface="宋体" panose="02010600030101010101" pitchFamily="2" charset="-122"/>
                <a:ea typeface="宋体" panose="02010600030101010101" pitchFamily="2" charset="-122"/>
              </a:rPr>
              <a:t>防护设施</a:t>
            </a:r>
            <a:endParaRPr lang="zh-CN" altLang="en-US" sz="1600" b="1" i="0" dirty="0">
              <a:solidFill>
                <a:schemeClr val="bg1"/>
              </a:solidFill>
              <a:latin typeface="宋体" panose="02010600030101010101" pitchFamily="2" charset="-122"/>
              <a:ea typeface="宋体" panose="02010600030101010101" pitchFamily="2" charset="-122"/>
            </a:endParaRPr>
          </a:p>
          <a:p>
            <a:pPr algn="ctr">
              <a:lnSpc>
                <a:spcPct val="150000"/>
              </a:lnSpc>
            </a:pPr>
            <a:r>
              <a:rPr lang="zh-CN" altLang="en-US" sz="1600" b="1" i="0" dirty="0">
                <a:solidFill>
                  <a:schemeClr val="bg1"/>
                </a:solidFill>
                <a:latin typeface="宋体" panose="02010600030101010101" pitchFamily="2" charset="-122"/>
                <a:ea typeface="宋体" panose="02010600030101010101" pitchFamily="2" charset="-122"/>
              </a:rPr>
              <a:t>设计</a:t>
            </a:r>
            <a:r>
              <a:rPr lang="en-US" altLang="zh-CN" sz="1600" b="1" i="0" dirty="0">
                <a:solidFill>
                  <a:schemeClr val="bg1"/>
                </a:solidFill>
                <a:latin typeface="宋体" panose="02010600030101010101" pitchFamily="2" charset="-122"/>
                <a:ea typeface="宋体" panose="02010600030101010101" pitchFamily="2" charset="-122"/>
              </a:rPr>
              <a:t>(</a:t>
            </a:r>
            <a:r>
              <a:rPr lang="zh-CN" altLang="en-US" sz="1600" b="1" i="0" dirty="0">
                <a:solidFill>
                  <a:schemeClr val="bg1"/>
                </a:solidFill>
                <a:latin typeface="宋体" panose="02010600030101010101" pitchFamily="2" charset="-122"/>
                <a:ea typeface="宋体" panose="02010600030101010101" pitchFamily="2" charset="-122"/>
              </a:rPr>
              <a:t>审查</a:t>
            </a:r>
            <a:r>
              <a:rPr lang="en-US" altLang="zh-CN" sz="1600" b="1" i="0" dirty="0">
                <a:solidFill>
                  <a:schemeClr val="bg1"/>
                </a:solidFill>
                <a:latin typeface="宋体" panose="02010600030101010101" pitchFamily="2" charset="-122"/>
                <a:ea typeface="宋体" panose="02010600030101010101" pitchFamily="2" charset="-122"/>
              </a:rPr>
              <a:t>)</a:t>
            </a:r>
            <a:endParaRPr lang="zh-CN" altLang="en-US" sz="1600" b="1" i="0" dirty="0">
              <a:solidFill>
                <a:schemeClr val="bg1"/>
              </a:solidFill>
              <a:latin typeface="宋体" panose="02010600030101010101" pitchFamily="2" charset="-122"/>
              <a:ea typeface="宋体" panose="02010600030101010101" pitchFamily="2" charset="-122"/>
            </a:endParaRPr>
          </a:p>
        </p:txBody>
      </p:sp>
      <p:sp>
        <p:nvSpPr>
          <p:cNvPr id="21" name="AutoShape 16"/>
          <p:cNvSpPr>
            <a:spLocks noChangeArrowheads="1"/>
          </p:cNvSpPr>
          <p:nvPr/>
        </p:nvSpPr>
        <p:spPr bwMode="auto">
          <a:xfrm>
            <a:off x="6721777" y="4684974"/>
            <a:ext cx="1727200" cy="1080178"/>
          </a:xfrm>
          <a:prstGeom prst="upArrowCallout">
            <a:avLst>
              <a:gd name="adj1" fmla="val 34228"/>
              <a:gd name="adj2" fmla="val 34228"/>
              <a:gd name="adj3" fmla="val 16667"/>
              <a:gd name="adj4" fmla="val 66667"/>
            </a:avLst>
          </a:prstGeom>
          <a:solidFill>
            <a:srgbClr val="C00000"/>
          </a:solidFill>
          <a:ln w="9525" cmpd="sng">
            <a:noFill/>
            <a:prstDash val="sysDot"/>
            <a:miter lim="800000"/>
          </a:ln>
          <a:effectLst/>
        </p:spPr>
        <p:txBody>
          <a:bodyPr wrap="none" anchor="ctr"/>
          <a:lstStyle/>
          <a:p>
            <a:pPr algn="ctr">
              <a:lnSpc>
                <a:spcPct val="150000"/>
              </a:lnSpc>
            </a:pPr>
            <a:r>
              <a:rPr lang="zh-CN" altLang="en-US" sz="1600" b="1" i="0">
                <a:solidFill>
                  <a:schemeClr val="bg1"/>
                </a:solidFill>
                <a:latin typeface="宋体" panose="02010600030101010101" pitchFamily="2" charset="-122"/>
                <a:ea typeface="宋体" panose="02010600030101010101" pitchFamily="2" charset="-122"/>
              </a:rPr>
              <a:t>危害控制</a:t>
            </a:r>
            <a:endParaRPr lang="zh-CN" altLang="en-US" sz="1600" b="1" i="0">
              <a:solidFill>
                <a:schemeClr val="bg1"/>
              </a:solidFill>
              <a:latin typeface="宋体" panose="02010600030101010101" pitchFamily="2" charset="-122"/>
              <a:ea typeface="宋体" panose="02010600030101010101" pitchFamily="2" charset="-122"/>
            </a:endParaRPr>
          </a:p>
          <a:p>
            <a:pPr algn="ctr">
              <a:lnSpc>
                <a:spcPct val="150000"/>
              </a:lnSpc>
            </a:pPr>
            <a:r>
              <a:rPr lang="zh-CN" altLang="en-US" sz="1600" b="1" i="0">
                <a:solidFill>
                  <a:schemeClr val="bg1"/>
                </a:solidFill>
                <a:latin typeface="宋体" panose="02010600030101010101" pitchFamily="2" charset="-122"/>
                <a:ea typeface="宋体" panose="02010600030101010101" pitchFamily="2" charset="-122"/>
              </a:rPr>
              <a:t>效果评价</a:t>
            </a:r>
            <a:endParaRPr lang="zh-CN" altLang="en-US" sz="1600" b="1" i="0">
              <a:solidFill>
                <a:schemeClr val="bg1"/>
              </a:solidFill>
              <a:latin typeface="宋体" panose="02010600030101010101" pitchFamily="2" charset="-122"/>
              <a:ea typeface="宋体" panose="02010600030101010101" pitchFamily="2" charset="-122"/>
            </a:endParaRPr>
          </a:p>
        </p:txBody>
      </p:sp>
      <p:sp>
        <p:nvSpPr>
          <p:cNvPr id="22" name="AutoShape 17"/>
          <p:cNvSpPr>
            <a:spLocks noChangeArrowheads="1"/>
          </p:cNvSpPr>
          <p:nvPr/>
        </p:nvSpPr>
        <p:spPr bwMode="auto">
          <a:xfrm>
            <a:off x="7477977" y="3261808"/>
            <a:ext cx="266700" cy="685800"/>
          </a:xfrm>
          <a:prstGeom prst="upArrow">
            <a:avLst>
              <a:gd name="adj1" fmla="val 50000"/>
              <a:gd name="adj2" fmla="val 85714"/>
            </a:avLst>
          </a:prstGeom>
          <a:noFill/>
          <a:ln w="9525" cmpd="sng">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i="0">
              <a:latin typeface="宋体" panose="02010600030101010101" pitchFamily="2" charset="-122"/>
            </a:endParaRPr>
          </a:p>
        </p:txBody>
      </p:sp>
      <p:sp>
        <p:nvSpPr>
          <p:cNvPr id="23" name="Text Box 18"/>
          <p:cNvSpPr txBox="1">
            <a:spLocks noChangeArrowheads="1"/>
          </p:cNvSpPr>
          <p:nvPr/>
        </p:nvSpPr>
        <p:spPr bwMode="auto">
          <a:xfrm>
            <a:off x="6307977" y="2696711"/>
            <a:ext cx="2340000" cy="432000"/>
          </a:xfrm>
          <a:prstGeom prst="rect">
            <a:avLst/>
          </a:prstGeom>
          <a:solidFill>
            <a:srgbClr val="C00000"/>
          </a:solidFill>
          <a:ln w="9525" cmpd="sng">
            <a:noFill/>
            <a:prstDash val="sysDot"/>
            <a:miter lim="800000"/>
          </a:ln>
          <a:effec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b="1" i="0" dirty="0">
                <a:solidFill>
                  <a:schemeClr val="bg1"/>
                </a:solidFill>
                <a:latin typeface="宋体" panose="02010600030101010101" pitchFamily="2" charset="-122"/>
              </a:rPr>
              <a:t>职业病危害项目申报</a:t>
            </a:r>
            <a:endParaRPr lang="zh-CN" altLang="en-US" b="1" i="0" dirty="0">
              <a:solidFill>
                <a:schemeClr val="bg1"/>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P spid="20" grpId="0" animBg="1" autoUpdateAnimBg="0"/>
      <p:bldP spid="21" grpId="0" animBg="1" autoUpdateAnimBg="0"/>
      <p:bldP spid="22" grpId="0" animBg="1" autoUpdateAnimBg="0"/>
      <p:bldP spid="2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grpSp>
        <p:nvGrpSpPr>
          <p:cNvPr id="24" name="组合 23"/>
          <p:cNvGrpSpPr/>
          <p:nvPr/>
        </p:nvGrpSpPr>
        <p:grpSpPr>
          <a:xfrm>
            <a:off x="395536" y="2914440"/>
            <a:ext cx="8261169" cy="1371600"/>
            <a:chOff x="4000500" y="1104900"/>
            <a:chExt cx="7600950" cy="1371600"/>
          </a:xfrm>
        </p:grpSpPr>
        <p:sp>
          <p:nvSpPr>
            <p:cNvPr id="25" name="矩形 24"/>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27" name="直接连接符 26"/>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29" name="椭圆 28"/>
          <p:cNvSpPr/>
          <p:nvPr/>
        </p:nvSpPr>
        <p:spPr>
          <a:xfrm>
            <a:off x="729967" y="3187759"/>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30" name="图片 2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952928" y="3459286"/>
            <a:ext cx="414849" cy="290395"/>
          </a:xfrm>
          <a:prstGeom prst="rect">
            <a:avLst/>
          </a:prstGeom>
        </p:spPr>
      </p:pic>
      <p:sp>
        <p:nvSpPr>
          <p:cNvPr id="31" name="文本框 35"/>
          <p:cNvSpPr txBox="1"/>
          <p:nvPr/>
        </p:nvSpPr>
        <p:spPr>
          <a:xfrm>
            <a:off x="1662829" y="2902196"/>
            <a:ext cx="6993876" cy="1431161"/>
          </a:xfrm>
          <a:prstGeom prst="rect">
            <a:avLst/>
          </a:prstGeom>
          <a:noFill/>
        </p:spPr>
        <p:txBody>
          <a:bodyPr wrap="square" rtlCol="0">
            <a:spAutoFit/>
          </a:bodyPr>
          <a:lstStyle/>
          <a:p>
            <a:pPr>
              <a:lnSpc>
                <a:spcPct val="150000"/>
              </a:lnSpc>
            </a:pPr>
            <a:r>
              <a:rPr lang="zh-CN" altLang="en-US" i="0" dirty="0">
                <a:latin typeface="宋体" panose="02010600030101010101" pitchFamily="2" charset="-122"/>
                <a:ea typeface="宋体" panose="02010600030101010101" pitchFamily="2" charset="-122"/>
              </a:rPr>
              <a:t>新建、扩建、改建建设项目和技术改造、技术引进项目（以下统称建设项目）可能产生职业病危害的，建设单位在</a:t>
            </a:r>
            <a:r>
              <a:rPr lang="zh-CN" altLang="en-US" sz="2000" b="1" i="0" dirty="0">
                <a:latin typeface="宋体" panose="02010600030101010101" pitchFamily="2" charset="-122"/>
                <a:ea typeface="宋体" panose="02010600030101010101" pitchFamily="2" charset="-122"/>
              </a:rPr>
              <a:t>可行性论证阶段</a:t>
            </a:r>
            <a:r>
              <a:rPr lang="zh-CN" altLang="en-US" i="0" dirty="0">
                <a:latin typeface="宋体" panose="02010600030101010101" pitchFamily="2" charset="-122"/>
                <a:ea typeface="宋体" panose="02010600030101010101" pitchFamily="2" charset="-122"/>
              </a:rPr>
              <a:t>应当进行职业病危害</a:t>
            </a:r>
            <a:r>
              <a:rPr lang="zh-CN" altLang="en-US" sz="2000" b="1" i="0" dirty="0">
                <a:latin typeface="宋体" panose="02010600030101010101" pitchFamily="2" charset="-122"/>
                <a:ea typeface="宋体" panose="02010600030101010101" pitchFamily="2" charset="-122"/>
              </a:rPr>
              <a:t>预评价</a:t>
            </a:r>
            <a:r>
              <a:rPr lang="zh-CN" altLang="en-US" i="0" dirty="0">
                <a:latin typeface="宋体" panose="02010600030101010101" pitchFamily="2" charset="-122"/>
                <a:ea typeface="宋体" panose="02010600030101010101" pitchFamily="2" charset="-122"/>
              </a:rPr>
              <a:t>。</a:t>
            </a:r>
            <a:endParaRPr lang="zh-CN" altLang="en-US" i="0" dirty="0">
              <a:latin typeface="宋体" panose="02010600030101010101" pitchFamily="2" charset="-122"/>
              <a:ea typeface="宋体" panose="02010600030101010101" pitchFamily="2" charset="-122"/>
            </a:endParaRPr>
          </a:p>
        </p:txBody>
      </p:sp>
      <p:grpSp>
        <p:nvGrpSpPr>
          <p:cNvPr id="32" name="组合 31"/>
          <p:cNvGrpSpPr/>
          <p:nvPr/>
        </p:nvGrpSpPr>
        <p:grpSpPr>
          <a:xfrm>
            <a:off x="395536" y="4484139"/>
            <a:ext cx="8261169" cy="1371600"/>
            <a:chOff x="4000500" y="1104900"/>
            <a:chExt cx="7600950" cy="1371600"/>
          </a:xfrm>
        </p:grpSpPr>
        <p:sp>
          <p:nvSpPr>
            <p:cNvPr id="33" name="矩形 32"/>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34" name="直接连接符 33"/>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35" name="椭圆 34"/>
          <p:cNvSpPr/>
          <p:nvPr/>
        </p:nvSpPr>
        <p:spPr>
          <a:xfrm>
            <a:off x="729967" y="4757458"/>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36" name="图片 35"/>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952928" y="5028985"/>
            <a:ext cx="414849" cy="290395"/>
          </a:xfrm>
          <a:prstGeom prst="rect">
            <a:avLst/>
          </a:prstGeom>
        </p:spPr>
      </p:pic>
      <p:sp>
        <p:nvSpPr>
          <p:cNvPr id="37" name="文本框 44"/>
          <p:cNvSpPr txBox="1"/>
          <p:nvPr/>
        </p:nvSpPr>
        <p:spPr>
          <a:xfrm>
            <a:off x="1777892" y="4689294"/>
            <a:ext cx="6878813" cy="961289"/>
          </a:xfrm>
          <a:prstGeom prst="rect">
            <a:avLst/>
          </a:prstGeom>
          <a:noFill/>
        </p:spPr>
        <p:txBody>
          <a:bodyPr wrap="square" rtlCol="0">
            <a:spAutoFit/>
          </a:bodyPr>
          <a:lstStyle/>
          <a:p>
            <a:pPr>
              <a:lnSpc>
                <a:spcPct val="150000"/>
              </a:lnSpc>
            </a:pPr>
            <a:r>
              <a:rPr lang="zh-CN" altLang="en-US" sz="2000" b="1" i="0" dirty="0">
                <a:latin typeface="宋体" panose="02010600030101010101" pitchFamily="2" charset="-122"/>
                <a:ea typeface="宋体" panose="02010600030101010101" pitchFamily="2" charset="-122"/>
              </a:rPr>
              <a:t>放射性－卫生行政部门</a:t>
            </a:r>
            <a:r>
              <a:rPr lang="zh-CN" altLang="en-US" sz="2000" i="0" dirty="0">
                <a:latin typeface="宋体" panose="02010600030101010101" pitchFamily="2" charset="-122"/>
                <a:ea typeface="宋体" panose="02010600030101010101" pitchFamily="2" charset="-122"/>
              </a:rPr>
              <a:t>应当自收到职业病危害预评价报告之日起</a:t>
            </a:r>
            <a:r>
              <a:rPr lang="zh-CN" altLang="en-US" sz="2000" b="1" i="0" dirty="0">
                <a:latin typeface="宋体" panose="02010600030101010101" pitchFamily="2" charset="-122"/>
                <a:ea typeface="宋体" panose="02010600030101010101" pitchFamily="2" charset="-122"/>
              </a:rPr>
              <a:t>三十日</a:t>
            </a:r>
            <a:r>
              <a:rPr lang="zh-CN" altLang="en-US" sz="2000" i="0" dirty="0">
                <a:latin typeface="宋体" panose="02010600030101010101" pitchFamily="2" charset="-122"/>
                <a:ea typeface="宋体" panose="02010600030101010101" pitchFamily="2" charset="-122"/>
              </a:rPr>
              <a:t>内，作出审核决定并书面通知建设单位。 </a:t>
            </a:r>
            <a:endParaRPr lang="zh-CN" altLang="en-US" sz="2000" i="0" dirty="0">
              <a:latin typeface="宋体" panose="02010600030101010101" pitchFamily="2" charset="-122"/>
              <a:ea typeface="宋体" panose="02010600030101010101" pitchFamily="2" charset="-122"/>
            </a:endParaRPr>
          </a:p>
        </p:txBody>
      </p:sp>
      <p:sp>
        <p:nvSpPr>
          <p:cNvPr id="38" name="矩形 37"/>
          <p:cNvSpPr/>
          <p:nvPr/>
        </p:nvSpPr>
        <p:spPr>
          <a:xfrm>
            <a:off x="1997018" y="1772816"/>
            <a:ext cx="5724644" cy="646331"/>
          </a:xfrm>
          <a:prstGeom prst="rect">
            <a:avLst/>
          </a:prstGeom>
        </p:spPr>
        <p:txBody>
          <a:bodyPr wrap="none">
            <a:spAutoFit/>
          </a:bodyPr>
          <a:lstStyle/>
          <a:p>
            <a:r>
              <a:rPr lang="zh-CN" altLang="en-US" sz="3600" i="0" dirty="0">
                <a:latin typeface="宋体" panose="02010600030101010101" pitchFamily="2" charset="-122"/>
                <a:ea typeface="宋体" panose="02010600030101010101" pitchFamily="2" charset="-122"/>
              </a:rPr>
              <a:t>新建项目职业病危害</a:t>
            </a:r>
            <a:r>
              <a:rPr lang="zh-CN" altLang="en-US" sz="3600" b="1" i="0" dirty="0">
                <a:latin typeface="宋体" panose="02010600030101010101" pitchFamily="2" charset="-122"/>
                <a:ea typeface="宋体" panose="02010600030101010101" pitchFamily="2" charset="-122"/>
              </a:rPr>
              <a:t>预评价</a:t>
            </a:r>
            <a:endParaRPr lang="zh-CN" altLang="en-US" sz="3600" b="1" i="0" dirty="0">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grpSp>
        <p:nvGrpSpPr>
          <p:cNvPr id="5" name="组合 4"/>
          <p:cNvGrpSpPr/>
          <p:nvPr/>
        </p:nvGrpSpPr>
        <p:grpSpPr>
          <a:xfrm>
            <a:off x="343279" y="2690676"/>
            <a:ext cx="8261169" cy="1832264"/>
            <a:chOff x="4000500" y="1104900"/>
            <a:chExt cx="7600950" cy="1371600"/>
          </a:xfrm>
        </p:grpSpPr>
        <p:sp>
          <p:nvSpPr>
            <p:cNvPr id="7" name="矩形 6"/>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8" name="直接连接符 7"/>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9" name="椭圆 8"/>
          <p:cNvSpPr/>
          <p:nvPr/>
        </p:nvSpPr>
        <p:spPr>
          <a:xfrm>
            <a:off x="677710" y="3187759"/>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900671" y="3459286"/>
            <a:ext cx="414849" cy="290395"/>
          </a:xfrm>
          <a:prstGeom prst="rect">
            <a:avLst/>
          </a:prstGeom>
        </p:spPr>
      </p:pic>
      <p:sp>
        <p:nvSpPr>
          <p:cNvPr id="11" name="文本框 35"/>
          <p:cNvSpPr txBox="1"/>
          <p:nvPr/>
        </p:nvSpPr>
        <p:spPr>
          <a:xfrm>
            <a:off x="1580508" y="2739580"/>
            <a:ext cx="6993876" cy="1762406"/>
          </a:xfrm>
          <a:prstGeom prst="rect">
            <a:avLst/>
          </a:prstGeom>
          <a:noFill/>
        </p:spPr>
        <p:txBody>
          <a:bodyPr wrap="square" rtlCol="0">
            <a:spAutoFit/>
          </a:bodyPr>
          <a:lstStyle/>
          <a:p>
            <a:pPr>
              <a:lnSpc>
                <a:spcPct val="150000"/>
              </a:lnSpc>
            </a:pPr>
            <a:r>
              <a:rPr lang="zh-CN" altLang="en-US" b="1" i="0" dirty="0">
                <a:latin typeface="宋体" panose="02010600030101010101" pitchFamily="2" charset="-122"/>
                <a:ea typeface="宋体" panose="02010600030101010101" pitchFamily="2" charset="-122"/>
              </a:rPr>
              <a:t>“三同时”</a:t>
            </a:r>
            <a:r>
              <a:rPr lang="zh-CN" altLang="en-US" i="0" dirty="0">
                <a:latin typeface="宋体" panose="02010600030101010101" pitchFamily="2" charset="-122"/>
                <a:ea typeface="宋体" panose="02010600030101010101" pitchFamily="2" charset="-122"/>
              </a:rPr>
              <a:t>制度：建设项目的</a:t>
            </a:r>
            <a:r>
              <a:rPr lang="zh-CN" altLang="en-US" b="1" i="0" dirty="0">
                <a:latin typeface="宋体" panose="02010600030101010101" pitchFamily="2" charset="-122"/>
                <a:ea typeface="宋体" panose="02010600030101010101" pitchFamily="2" charset="-122"/>
              </a:rPr>
              <a:t>职业病防护设施</a:t>
            </a:r>
            <a:r>
              <a:rPr lang="zh-CN" altLang="en-US" i="0" dirty="0">
                <a:latin typeface="宋体" panose="02010600030101010101" pitchFamily="2" charset="-122"/>
                <a:ea typeface="宋体" panose="02010600030101010101" pitchFamily="2" charset="-122"/>
              </a:rPr>
              <a:t>所需费用应当纳入建设项目工程预算，并与主体工程同时设计，同时施工，同时投入生产和使用。</a:t>
            </a:r>
            <a:endParaRPr lang="en-US" altLang="zh-CN" i="0" dirty="0">
              <a:latin typeface="宋体" panose="02010600030101010101" pitchFamily="2" charset="-122"/>
              <a:ea typeface="宋体" panose="02010600030101010101" pitchFamily="2" charset="-122"/>
            </a:endParaRPr>
          </a:p>
          <a:p>
            <a:pPr>
              <a:lnSpc>
                <a:spcPct val="150000"/>
              </a:lnSpc>
            </a:pPr>
            <a:r>
              <a:rPr lang="zh-CN" altLang="en-US" sz="1400" i="0" dirty="0">
                <a:latin typeface="宋体" panose="02010600030101010101" pitchFamily="2" charset="-122"/>
                <a:ea typeface="宋体" panose="02010600030101010101" pitchFamily="2" charset="-122"/>
              </a:rPr>
              <a:t>配套规章：</a:t>
            </a:r>
            <a:r>
              <a:rPr lang="en-US" altLang="zh-CN" sz="1400" b="1" i="0" dirty="0">
                <a:latin typeface="宋体" panose="02010600030101010101" pitchFamily="2" charset="-122"/>
                <a:ea typeface="宋体" panose="02010600030101010101" pitchFamily="2" charset="-122"/>
              </a:rPr>
              <a:t>《</a:t>
            </a:r>
            <a:r>
              <a:rPr lang="zh-CN" altLang="en-US" sz="1400" b="1" i="0" dirty="0">
                <a:latin typeface="宋体" panose="02010600030101010101" pitchFamily="2" charset="-122"/>
                <a:ea typeface="宋体" panose="02010600030101010101" pitchFamily="2" charset="-122"/>
              </a:rPr>
              <a:t>建设项目职业卫生“三同时”监督管理暂行办法</a:t>
            </a:r>
            <a:r>
              <a:rPr lang="en-US" altLang="zh-CN" sz="1400" b="1" i="0" dirty="0">
                <a:latin typeface="宋体" panose="02010600030101010101" pitchFamily="2" charset="-122"/>
                <a:ea typeface="宋体" panose="02010600030101010101" pitchFamily="2" charset="-122"/>
              </a:rPr>
              <a:t>》</a:t>
            </a:r>
            <a:r>
              <a:rPr lang="zh-CN" altLang="en-US" sz="1400" b="1" i="0" dirty="0">
                <a:latin typeface="宋体" panose="02010600030101010101" pitchFamily="2" charset="-122"/>
                <a:ea typeface="宋体" panose="02010600030101010101" pitchFamily="2" charset="-122"/>
              </a:rPr>
              <a:t>（安监总局第</a:t>
            </a:r>
            <a:r>
              <a:rPr lang="en-US" altLang="zh-CN" sz="1400" b="1" i="0" dirty="0">
                <a:latin typeface="宋体" panose="02010600030101010101" pitchFamily="2" charset="-122"/>
                <a:ea typeface="宋体" panose="02010600030101010101" pitchFamily="2" charset="-122"/>
              </a:rPr>
              <a:t>51</a:t>
            </a:r>
            <a:r>
              <a:rPr lang="zh-CN" altLang="en-US" sz="1400" b="1" i="0" dirty="0">
                <a:latin typeface="宋体" panose="02010600030101010101" pitchFamily="2" charset="-122"/>
                <a:ea typeface="宋体" panose="02010600030101010101" pitchFamily="2" charset="-122"/>
              </a:rPr>
              <a:t>号令）</a:t>
            </a:r>
            <a:endParaRPr lang="en-US" altLang="zh-CN" sz="1400" b="1" i="0" dirty="0">
              <a:latin typeface="宋体" panose="02010600030101010101" pitchFamily="2" charset="-122"/>
              <a:ea typeface="宋体" panose="02010600030101010101" pitchFamily="2" charset="-122"/>
            </a:endParaRPr>
          </a:p>
        </p:txBody>
      </p:sp>
      <p:grpSp>
        <p:nvGrpSpPr>
          <p:cNvPr id="12" name="组合 11"/>
          <p:cNvGrpSpPr/>
          <p:nvPr/>
        </p:nvGrpSpPr>
        <p:grpSpPr>
          <a:xfrm>
            <a:off x="343279" y="4785982"/>
            <a:ext cx="8261169" cy="1371600"/>
            <a:chOff x="4000500" y="1104900"/>
            <a:chExt cx="7600950" cy="1371600"/>
          </a:xfrm>
        </p:grpSpPr>
        <p:sp>
          <p:nvSpPr>
            <p:cNvPr id="13" name="矩形 12"/>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4" name="直接连接符 13"/>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677710" y="5059301"/>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16" name="图片 15"/>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900671" y="5330828"/>
            <a:ext cx="414849" cy="290395"/>
          </a:xfrm>
          <a:prstGeom prst="rect">
            <a:avLst/>
          </a:prstGeom>
        </p:spPr>
      </p:pic>
      <p:sp>
        <p:nvSpPr>
          <p:cNvPr id="17" name="文本框 44"/>
          <p:cNvSpPr txBox="1"/>
          <p:nvPr/>
        </p:nvSpPr>
        <p:spPr>
          <a:xfrm>
            <a:off x="1695571" y="4802368"/>
            <a:ext cx="6878813" cy="961289"/>
          </a:xfrm>
          <a:prstGeom prst="rect">
            <a:avLst/>
          </a:prstGeom>
          <a:noFill/>
        </p:spPr>
        <p:txBody>
          <a:bodyPr wrap="square" rtlCol="0">
            <a:spAutoFit/>
          </a:bodyPr>
          <a:lstStyle/>
          <a:p>
            <a:pPr>
              <a:lnSpc>
                <a:spcPct val="150000"/>
              </a:lnSpc>
            </a:pPr>
            <a:r>
              <a:rPr lang="zh-CN" altLang="en-US" i="0" dirty="0">
                <a:latin typeface="宋体" panose="02010600030101010101" pitchFamily="2" charset="-122"/>
                <a:ea typeface="宋体" panose="02010600030101010101" pitchFamily="2" charset="-122"/>
              </a:rPr>
              <a:t>建设项目在竣工验收前，</a:t>
            </a:r>
            <a:r>
              <a:rPr lang="zh-CN" altLang="en-US" b="1" i="0" dirty="0">
                <a:latin typeface="宋体" panose="02010600030101010101" pitchFamily="2" charset="-122"/>
                <a:ea typeface="宋体" panose="02010600030101010101" pitchFamily="2" charset="-122"/>
              </a:rPr>
              <a:t>建设单位</a:t>
            </a:r>
            <a:r>
              <a:rPr lang="zh-CN" altLang="en-US" i="0" dirty="0">
                <a:latin typeface="宋体" panose="02010600030101010101" pitchFamily="2" charset="-122"/>
                <a:ea typeface="宋体" panose="02010600030101010101" pitchFamily="2" charset="-122"/>
              </a:rPr>
              <a:t>应当进行职业病危害</a:t>
            </a:r>
            <a:r>
              <a:rPr lang="zh-CN" altLang="en-US" b="1" i="0" dirty="0">
                <a:latin typeface="宋体" panose="02010600030101010101" pitchFamily="2" charset="-122"/>
                <a:ea typeface="宋体" panose="02010600030101010101" pitchFamily="2" charset="-122"/>
              </a:rPr>
              <a:t>控制效果评价。放射－</a:t>
            </a:r>
            <a:r>
              <a:rPr lang="zh-CN" altLang="en-US" i="0" dirty="0">
                <a:latin typeface="宋体" panose="02010600030101010101" pitchFamily="2" charset="-122"/>
                <a:ea typeface="宋体" panose="02010600030101010101" pitchFamily="2" charset="-122"/>
              </a:rPr>
              <a:t>其防护设施经</a:t>
            </a:r>
            <a:r>
              <a:rPr lang="zh-CN" altLang="en-US" b="1" i="0" dirty="0">
                <a:latin typeface="宋体" panose="02010600030101010101" pitchFamily="2" charset="-122"/>
                <a:ea typeface="宋体" panose="02010600030101010101" pitchFamily="2" charset="-122"/>
              </a:rPr>
              <a:t>卫生行政部门验收。 </a:t>
            </a:r>
            <a:endParaRPr lang="zh-CN" altLang="en-US" b="1" i="0" dirty="0">
              <a:latin typeface="宋体" panose="02010600030101010101" pitchFamily="2" charset="-122"/>
              <a:ea typeface="宋体" panose="02010600030101010101" pitchFamily="2" charset="-122"/>
            </a:endParaRPr>
          </a:p>
        </p:txBody>
      </p:sp>
      <p:sp>
        <p:nvSpPr>
          <p:cNvPr id="18" name="矩形 17"/>
          <p:cNvSpPr/>
          <p:nvPr/>
        </p:nvSpPr>
        <p:spPr>
          <a:xfrm>
            <a:off x="1944761" y="1772816"/>
            <a:ext cx="5262979" cy="646331"/>
          </a:xfrm>
          <a:prstGeom prst="rect">
            <a:avLst/>
          </a:prstGeom>
        </p:spPr>
        <p:txBody>
          <a:bodyPr wrap="none">
            <a:spAutoFit/>
          </a:bodyPr>
          <a:lstStyle/>
          <a:p>
            <a:r>
              <a:rPr lang="zh-CN" altLang="en-US" sz="3600" i="0" dirty="0">
                <a:latin typeface="宋体" panose="02010600030101010101" pitchFamily="2" charset="-122"/>
                <a:ea typeface="宋体" panose="02010600030101010101" pitchFamily="2" charset="-122"/>
              </a:rPr>
              <a:t>职业病危害控制</a:t>
            </a:r>
            <a:r>
              <a:rPr lang="zh-CN" altLang="en-US" sz="3600" b="1" i="0" dirty="0">
                <a:latin typeface="宋体" panose="02010600030101010101" pitchFamily="2" charset="-122"/>
                <a:ea typeface="宋体" panose="02010600030101010101" pitchFamily="2" charset="-122"/>
              </a:rPr>
              <a:t>效果评价</a:t>
            </a:r>
            <a:endParaRPr lang="zh-CN" altLang="en-US" sz="3600" b="1" i="0" dirty="0">
              <a:latin typeface="宋体" panose="02010600030101010101" pitchFamily="2" charset="-122"/>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grpSp>
        <p:nvGrpSpPr>
          <p:cNvPr id="5" name="组合 4"/>
          <p:cNvGrpSpPr/>
          <p:nvPr/>
        </p:nvGrpSpPr>
        <p:grpSpPr>
          <a:xfrm>
            <a:off x="107504" y="4438700"/>
            <a:ext cx="8261169" cy="1798612"/>
            <a:chOff x="4000500" y="1104900"/>
            <a:chExt cx="7600950" cy="1371600"/>
          </a:xfrm>
        </p:grpSpPr>
        <p:sp>
          <p:nvSpPr>
            <p:cNvPr id="7" name="矩形 6"/>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8" name="直接连接符 7"/>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9" name="椭圆 8"/>
          <p:cNvSpPr/>
          <p:nvPr/>
        </p:nvSpPr>
        <p:spPr>
          <a:xfrm>
            <a:off x="441935" y="4712019"/>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664896" y="4983546"/>
            <a:ext cx="414849" cy="290395"/>
          </a:xfrm>
          <a:prstGeom prst="rect">
            <a:avLst/>
          </a:prstGeom>
        </p:spPr>
      </p:pic>
      <p:sp>
        <p:nvSpPr>
          <p:cNvPr id="11" name="文本框 44"/>
          <p:cNvSpPr txBox="1"/>
          <p:nvPr/>
        </p:nvSpPr>
        <p:spPr>
          <a:xfrm>
            <a:off x="1489859" y="4662576"/>
            <a:ext cx="6878813" cy="1422954"/>
          </a:xfrm>
          <a:prstGeom prst="rect">
            <a:avLst/>
          </a:prstGeom>
          <a:noFill/>
        </p:spPr>
        <p:txBody>
          <a:bodyPr wrap="square" rtlCol="0">
            <a:spAutoFit/>
          </a:bodyPr>
          <a:lstStyle/>
          <a:p>
            <a:pPr>
              <a:lnSpc>
                <a:spcPct val="150000"/>
              </a:lnSpc>
            </a:pPr>
            <a:r>
              <a:rPr lang="zh-CN" altLang="en-US" i="0" dirty="0">
                <a:latin typeface="宋体" panose="02010600030101010101" pitchFamily="2" charset="-122"/>
                <a:ea typeface="宋体" panose="02010600030101010101" pitchFamily="2" charset="-122"/>
              </a:rPr>
              <a:t>用人单位工作场所存在职业病目录所列职业病的危害因素的，应当及时、如实向</a:t>
            </a:r>
            <a:r>
              <a:rPr lang="zh-CN" altLang="en-US" b="1" i="0" dirty="0">
                <a:latin typeface="宋体" panose="02010600030101010101" pitchFamily="2" charset="-122"/>
                <a:ea typeface="宋体" panose="02010600030101010101" pitchFamily="2" charset="-122"/>
              </a:rPr>
              <a:t>安全生产监督管理部门</a:t>
            </a:r>
            <a:r>
              <a:rPr lang="zh-CN" altLang="en-US" i="0" dirty="0">
                <a:latin typeface="宋体" panose="02010600030101010101" pitchFamily="2" charset="-122"/>
                <a:ea typeface="宋体" panose="02010600030101010101" pitchFamily="2" charset="-122"/>
              </a:rPr>
              <a:t>申报危害项目，接受监督。 </a:t>
            </a:r>
            <a:endParaRPr lang="zh-CN" altLang="en-US" i="0" dirty="0">
              <a:latin typeface="宋体" panose="02010600030101010101" pitchFamily="2" charset="-122"/>
              <a:ea typeface="宋体" panose="02010600030101010101" pitchFamily="2" charset="-122"/>
            </a:endParaRPr>
          </a:p>
        </p:txBody>
      </p:sp>
      <p:sp>
        <p:nvSpPr>
          <p:cNvPr id="12" name="矩形 11"/>
          <p:cNvSpPr/>
          <p:nvPr/>
        </p:nvSpPr>
        <p:spPr>
          <a:xfrm>
            <a:off x="611560" y="1844824"/>
            <a:ext cx="4339650" cy="646331"/>
          </a:xfrm>
          <a:prstGeom prst="rect">
            <a:avLst/>
          </a:prstGeom>
        </p:spPr>
        <p:txBody>
          <a:bodyPr wrap="none">
            <a:spAutoFit/>
          </a:bodyPr>
          <a:lstStyle/>
          <a:p>
            <a:r>
              <a:rPr lang="zh-CN" altLang="en-US" sz="3600" i="0" dirty="0">
                <a:latin typeface="宋体" panose="02010600030101010101" pitchFamily="2" charset="-122"/>
                <a:ea typeface="宋体" panose="02010600030101010101" pitchFamily="2" charset="-122"/>
              </a:rPr>
              <a:t>职业病危害</a:t>
            </a:r>
            <a:r>
              <a:rPr lang="zh-CN" altLang="en-US" sz="3600" b="1" i="0" dirty="0">
                <a:latin typeface="宋体" panose="02010600030101010101" pitchFamily="2" charset="-122"/>
                <a:ea typeface="宋体" panose="02010600030101010101" pitchFamily="2" charset="-122"/>
              </a:rPr>
              <a:t>项目申报</a:t>
            </a:r>
            <a:endParaRPr lang="zh-CN" altLang="en-US" sz="3600" b="1" i="0" dirty="0">
              <a:latin typeface="宋体" panose="02010600030101010101" pitchFamily="2" charset="-122"/>
              <a:ea typeface="宋体" panose="02010600030101010101" pitchFamily="2" charset="-122"/>
            </a:endParaRPr>
          </a:p>
        </p:txBody>
      </p:sp>
      <p:grpSp>
        <p:nvGrpSpPr>
          <p:cNvPr id="13" name="组合 12"/>
          <p:cNvGrpSpPr/>
          <p:nvPr/>
        </p:nvGrpSpPr>
        <p:grpSpPr>
          <a:xfrm>
            <a:off x="107505" y="2790893"/>
            <a:ext cx="5616624" cy="1371600"/>
            <a:chOff x="4000500" y="1104900"/>
            <a:chExt cx="7600950" cy="1371600"/>
          </a:xfrm>
        </p:grpSpPr>
        <p:sp>
          <p:nvSpPr>
            <p:cNvPr id="14" name="矩形 13"/>
            <p:cNvSpPr/>
            <p:nvPr/>
          </p:nvSpPr>
          <p:spPr>
            <a:xfrm>
              <a:off x="4000500" y="1104900"/>
              <a:ext cx="7600950" cy="1371600"/>
            </a:xfrm>
            <a:prstGeom prst="rect">
              <a:avLst/>
            </a:prstGeom>
            <a:solidFill>
              <a:schemeClr val="bg1"/>
            </a:solidFill>
            <a:ln>
              <a:solidFill>
                <a:srgbClr val="DB2C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5" name="直接连接符 14"/>
            <p:cNvCxnSpPr/>
            <p:nvPr/>
          </p:nvCxnSpPr>
          <p:spPr>
            <a:xfrm>
              <a:off x="5586189" y="1119648"/>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441935" y="3064212"/>
            <a:ext cx="824964" cy="824964"/>
          </a:xfrm>
          <a:prstGeom prst="ellipse">
            <a:avLst/>
          </a:prstGeom>
          <a:solidFill>
            <a:srgbClr val="E62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pic>
        <p:nvPicPr>
          <p:cNvPr id="17" name="图片 16"/>
          <p:cNvPicPr>
            <a:picLocks noChangeAspect="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Lst>
          </a:blip>
          <a:stretch>
            <a:fillRect/>
          </a:stretch>
        </p:blipFill>
        <p:spPr>
          <a:xfrm>
            <a:off x="664896" y="3335739"/>
            <a:ext cx="414849" cy="290395"/>
          </a:xfrm>
          <a:prstGeom prst="rect">
            <a:avLst/>
          </a:prstGeom>
        </p:spPr>
      </p:pic>
      <p:sp>
        <p:nvSpPr>
          <p:cNvPr id="18" name="文本框 45"/>
          <p:cNvSpPr txBox="1"/>
          <p:nvPr/>
        </p:nvSpPr>
        <p:spPr>
          <a:xfrm>
            <a:off x="1489860" y="3171163"/>
            <a:ext cx="6878813" cy="507831"/>
          </a:xfrm>
          <a:prstGeom prst="rect">
            <a:avLst/>
          </a:prstGeom>
          <a:noFill/>
        </p:spPr>
        <p:txBody>
          <a:bodyPr wrap="square" rtlCol="0">
            <a:spAutoFit/>
          </a:bodyPr>
          <a:lstStyle/>
          <a:p>
            <a:pPr>
              <a:lnSpc>
                <a:spcPct val="150000"/>
              </a:lnSpc>
            </a:pPr>
            <a:r>
              <a:rPr lang="zh-CN" altLang="en-US" i="0" dirty="0">
                <a:latin typeface="宋体" panose="02010600030101010101" pitchFamily="2" charset="-122"/>
                <a:ea typeface="宋体" panose="02010600030101010101" pitchFamily="2" charset="-122"/>
              </a:rPr>
              <a:t>国家建立职业病危害项目</a:t>
            </a:r>
            <a:r>
              <a:rPr lang="zh-CN" altLang="en-US" b="1" i="0" dirty="0">
                <a:latin typeface="宋体" panose="02010600030101010101" pitchFamily="2" charset="-122"/>
                <a:ea typeface="宋体" panose="02010600030101010101" pitchFamily="2" charset="-122"/>
              </a:rPr>
              <a:t>申报</a:t>
            </a:r>
            <a:r>
              <a:rPr lang="zh-CN" altLang="en-US" i="0" dirty="0">
                <a:latin typeface="宋体" panose="02010600030101010101" pitchFamily="2" charset="-122"/>
                <a:ea typeface="宋体" panose="02010600030101010101" pitchFamily="2" charset="-122"/>
              </a:rPr>
              <a:t>制度。 </a:t>
            </a:r>
            <a:endParaRPr lang="zh-CN" altLang="en-US" i="0" dirty="0">
              <a:latin typeface="宋体" panose="02010600030101010101" pitchFamily="2" charset="-122"/>
              <a:ea typeface="宋体" panose="02010600030101010101" pitchFamily="2" charset="-122"/>
            </a:endParaRPr>
          </a:p>
        </p:txBody>
      </p:sp>
      <p:pic>
        <p:nvPicPr>
          <p:cNvPr id="19" name="图片 18"/>
          <p:cNvPicPr>
            <a:picLocks noChangeAspect="1"/>
          </p:cNvPicPr>
          <p:nvPr/>
        </p:nvPicPr>
        <p:blipFill rotWithShape="1">
          <a:blip r:embed="rId3" cstate="screen"/>
          <a:srcRect/>
          <a:stretch>
            <a:fillRect/>
          </a:stretch>
        </p:blipFill>
        <p:spPr>
          <a:xfrm>
            <a:off x="5868144" y="1916832"/>
            <a:ext cx="3275856" cy="245689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455814" y="3304075"/>
            <a:ext cx="8580682" cy="3077253"/>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中央企业、省属企业及其所属用人单位向其所在地</a:t>
            </a:r>
            <a:r>
              <a:rPr lang="zh-CN" altLang="en-US" b="1" i="0" dirty="0">
                <a:solidFill>
                  <a:schemeClr val="tx1"/>
                </a:solidFill>
                <a:latin typeface="宋体" panose="02010600030101010101" pitchFamily="2" charset="-122"/>
                <a:ea typeface="宋体" panose="02010600030101010101" pitchFamily="2" charset="-122"/>
              </a:rPr>
              <a:t>设区的市级人民政府安监部门</a:t>
            </a:r>
            <a:r>
              <a:rPr lang="zh-CN" altLang="en-US" i="0" dirty="0">
                <a:solidFill>
                  <a:schemeClr val="tx1"/>
                </a:solidFill>
                <a:latin typeface="宋体" panose="02010600030101010101" pitchFamily="2" charset="-122"/>
                <a:ea typeface="宋体" panose="02010600030101010101" pitchFamily="2" charset="-122"/>
              </a:rPr>
              <a:t>申报。其他用人单位向其所在地</a:t>
            </a:r>
            <a:r>
              <a:rPr lang="zh-CN" altLang="en-US" b="1" i="0" dirty="0">
                <a:solidFill>
                  <a:schemeClr val="tx1"/>
                </a:solidFill>
                <a:latin typeface="宋体" panose="02010600030101010101" pitchFamily="2" charset="-122"/>
                <a:ea typeface="宋体" panose="02010600030101010101" pitchFamily="2" charset="-122"/>
              </a:rPr>
              <a:t>县级</a:t>
            </a:r>
            <a:r>
              <a:rPr lang="zh-CN" altLang="en-US" i="0" dirty="0">
                <a:solidFill>
                  <a:schemeClr val="tx1"/>
                </a:solidFill>
                <a:latin typeface="宋体" panose="02010600030101010101" pitchFamily="2" charset="-122"/>
                <a:ea typeface="宋体" panose="02010600030101010101" pitchFamily="2" charset="-122"/>
              </a:rPr>
              <a:t>人民政府安监部门申报。 </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用人单位未按规定及时、如实地申报的，责令限期改正，给予警告，可以并处</a:t>
            </a:r>
            <a:r>
              <a:rPr lang="en-US" altLang="zh-CN" b="1" i="0" dirty="0">
                <a:solidFill>
                  <a:schemeClr val="tx1"/>
                </a:solidFill>
                <a:latin typeface="宋体" panose="02010600030101010101" pitchFamily="2" charset="-122"/>
                <a:ea typeface="宋体" panose="02010600030101010101" pitchFamily="2" charset="-122"/>
              </a:rPr>
              <a:t>5</a:t>
            </a:r>
            <a:r>
              <a:rPr lang="zh-CN" altLang="en-US" b="1" i="0" dirty="0">
                <a:solidFill>
                  <a:schemeClr val="tx1"/>
                </a:solidFill>
                <a:latin typeface="宋体" panose="02010600030101010101" pitchFamily="2" charset="-122"/>
                <a:ea typeface="宋体" panose="02010600030101010101" pitchFamily="2" charset="-122"/>
              </a:rPr>
              <a:t>万元以上</a:t>
            </a:r>
            <a:r>
              <a:rPr lang="en-US" altLang="zh-CN" b="1" i="0" dirty="0">
                <a:solidFill>
                  <a:schemeClr val="tx1"/>
                </a:solidFill>
                <a:latin typeface="宋体" panose="02010600030101010101" pitchFamily="2" charset="-122"/>
                <a:ea typeface="宋体" panose="02010600030101010101" pitchFamily="2" charset="-122"/>
              </a:rPr>
              <a:t>10</a:t>
            </a:r>
            <a:r>
              <a:rPr lang="zh-CN" altLang="en-US" b="1" i="0" dirty="0">
                <a:solidFill>
                  <a:schemeClr val="tx1"/>
                </a:solidFill>
                <a:latin typeface="宋体" panose="02010600030101010101" pitchFamily="2" charset="-122"/>
                <a:ea typeface="宋体" panose="02010600030101010101" pitchFamily="2" charset="-122"/>
              </a:rPr>
              <a:t>万元</a:t>
            </a:r>
            <a:r>
              <a:rPr lang="zh-CN" altLang="en-US" i="0" dirty="0">
                <a:solidFill>
                  <a:schemeClr val="tx1"/>
                </a:solidFill>
                <a:latin typeface="宋体" panose="02010600030101010101" pitchFamily="2" charset="-122"/>
                <a:ea typeface="宋体" panose="02010600030101010101" pitchFamily="2" charset="-122"/>
              </a:rPr>
              <a:t>以下的罚款。</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申报不得收取任何费用。 </a:t>
            </a:r>
            <a:endParaRPr lang="zh-CN" altLang="en-US" i="0" dirty="0">
              <a:solidFill>
                <a:schemeClr val="tx1"/>
              </a:solidFill>
              <a:latin typeface="宋体" panose="02010600030101010101" pitchFamily="2" charset="-122"/>
              <a:ea typeface="宋体" panose="02010600030101010101" pitchFamily="2" charset="-122"/>
            </a:endParaRPr>
          </a:p>
        </p:txBody>
      </p:sp>
      <p:sp>
        <p:nvSpPr>
          <p:cNvPr id="7" name="矩形 6"/>
          <p:cNvSpPr/>
          <p:nvPr/>
        </p:nvSpPr>
        <p:spPr>
          <a:xfrm>
            <a:off x="1832537" y="1594562"/>
            <a:ext cx="5827236" cy="1667316"/>
          </a:xfrm>
          <a:prstGeom prst="rect">
            <a:avLst/>
          </a:prstGeom>
        </p:spPr>
        <p:txBody>
          <a:bodyPr wrap="none">
            <a:spAutoFit/>
          </a:bodyPr>
          <a:lstStyle/>
          <a:p>
            <a:pPr algn="ctr">
              <a:lnSpc>
                <a:spcPct val="150000"/>
              </a:lnSpc>
            </a:pPr>
            <a:r>
              <a:rPr lang="zh-CN" altLang="en-US" sz="4000" b="1" i="0" dirty="0">
                <a:latin typeface="宋体" panose="02010600030101010101" pitchFamily="2" charset="-122"/>
                <a:ea typeface="宋体" panose="02010600030101010101" pitchFamily="2" charset="-122"/>
              </a:rPr>
              <a:t>职业病危害项目申报办法</a:t>
            </a:r>
            <a:br>
              <a:rPr lang="zh-CN" altLang="en-US" sz="3600" i="0">
                <a:latin typeface="宋体" panose="02010600030101010101" pitchFamily="2" charset="-122"/>
                <a:ea typeface="宋体" panose="02010600030101010101" pitchFamily="2" charset="-122"/>
              </a:rPr>
            </a:br>
            <a:r>
              <a:rPr lang="zh-CN" altLang="en-US" sz="3200" i="0">
                <a:latin typeface="宋体" panose="02010600030101010101" pitchFamily="2" charset="-122"/>
                <a:ea typeface="宋体" panose="02010600030101010101" pitchFamily="2" charset="-122"/>
              </a:rPr>
              <a:t>安监总局</a:t>
            </a:r>
            <a:r>
              <a:rPr lang="en-US" altLang="zh-CN" sz="3200" i="0">
                <a:latin typeface="宋体" panose="02010600030101010101" pitchFamily="2" charset="-122"/>
                <a:ea typeface="宋体" panose="02010600030101010101" pitchFamily="2" charset="-122"/>
              </a:rPr>
              <a:t>48</a:t>
            </a:r>
            <a:r>
              <a:rPr lang="zh-CN" altLang="en-US" sz="3200" i="0" dirty="0">
                <a:latin typeface="宋体" panose="02010600030101010101" pitchFamily="2" charset="-122"/>
                <a:ea typeface="宋体" panose="02010600030101010101" pitchFamily="2" charset="-122"/>
              </a:rPr>
              <a:t>号令 </a:t>
            </a:r>
            <a:endParaRPr lang="zh-CN" altLang="en-US" sz="3200" b="1" i="0" dirty="0">
              <a:latin typeface="宋体" panose="02010600030101010101" pitchFamily="2" charset="-122"/>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599830" y="2584074"/>
            <a:ext cx="8580682" cy="3692806"/>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职业病危害危害因素检测、评价由依法设立的取得</a:t>
            </a:r>
            <a:r>
              <a:rPr lang="zh-CN" altLang="en-US" b="1" i="0" dirty="0">
                <a:solidFill>
                  <a:schemeClr val="tx1"/>
                </a:solidFill>
                <a:latin typeface="宋体" panose="02010600030101010101" pitchFamily="2" charset="-122"/>
                <a:ea typeface="宋体" panose="02010600030101010101" pitchFamily="2" charset="-122"/>
              </a:rPr>
              <a:t>国务院安全生产监督管理部门或者设区的市级以上人民政府安全生产监督管理部门按照职责分工给予资质认可</a:t>
            </a:r>
            <a:r>
              <a:rPr lang="zh-CN" altLang="en-US" i="0" dirty="0">
                <a:solidFill>
                  <a:schemeClr val="tx1"/>
                </a:solidFill>
                <a:latin typeface="宋体" panose="02010600030101010101" pitchFamily="2" charset="-122"/>
                <a:ea typeface="宋体" panose="02010600030101010101" pitchFamily="2" charset="-122"/>
              </a:rPr>
              <a:t>的</a:t>
            </a:r>
            <a:r>
              <a:rPr lang="zh-CN" altLang="en-US" b="1" i="0" dirty="0">
                <a:solidFill>
                  <a:schemeClr val="tx1"/>
                </a:solidFill>
                <a:latin typeface="宋体" panose="02010600030101010101" pitchFamily="2" charset="-122"/>
                <a:ea typeface="宋体" panose="02010600030101010101" pitchFamily="2" charset="-122"/>
              </a:rPr>
              <a:t>职业卫生技术服务机构</a:t>
            </a:r>
            <a:r>
              <a:rPr lang="zh-CN" altLang="en-US" i="0" dirty="0">
                <a:solidFill>
                  <a:schemeClr val="tx1"/>
                </a:solidFill>
                <a:latin typeface="宋体" panose="02010600030101010101" pitchFamily="2" charset="-122"/>
                <a:ea typeface="宋体" panose="02010600030101010101" pitchFamily="2" charset="-122"/>
              </a:rPr>
              <a:t>进行 。所作检测、评价应当</a:t>
            </a:r>
            <a:r>
              <a:rPr lang="zh-CN" altLang="en-US" b="1" i="0" dirty="0">
                <a:solidFill>
                  <a:schemeClr val="tx1"/>
                </a:solidFill>
                <a:latin typeface="宋体" panose="02010600030101010101" pitchFamily="2" charset="-122"/>
                <a:ea typeface="宋体" panose="02010600030101010101" pitchFamily="2" charset="-122"/>
              </a:rPr>
              <a:t>客观、真实。</a:t>
            </a:r>
            <a:endParaRPr lang="zh-CN" altLang="en-US"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配套规章：</a:t>
            </a:r>
            <a:r>
              <a:rPr lang="en-US" altLang="zh-CN" i="0" dirty="0">
                <a:solidFill>
                  <a:schemeClr val="tx1"/>
                </a:solidFill>
                <a:latin typeface="宋体" panose="02010600030101010101" pitchFamily="2" charset="-122"/>
                <a:ea typeface="宋体" panose="02010600030101010101" pitchFamily="2" charset="-122"/>
              </a:rPr>
              <a:t>《</a:t>
            </a:r>
            <a:r>
              <a:rPr lang="zh-CN" altLang="en-US" i="0" dirty="0">
                <a:solidFill>
                  <a:schemeClr val="tx1"/>
                </a:solidFill>
                <a:latin typeface="宋体" panose="02010600030101010101" pitchFamily="2" charset="-122"/>
                <a:ea typeface="宋体" panose="02010600030101010101" pitchFamily="2" charset="-122"/>
              </a:rPr>
              <a:t>职业卫生技术服务机构监督管理暂行办法</a:t>
            </a:r>
            <a:r>
              <a:rPr lang="en-US" altLang="zh-CN" i="0" dirty="0">
                <a:solidFill>
                  <a:schemeClr val="tx1"/>
                </a:solidFill>
                <a:latin typeface="宋体" panose="02010600030101010101" pitchFamily="2" charset="-122"/>
                <a:ea typeface="宋体" panose="02010600030101010101" pitchFamily="2" charset="-122"/>
              </a:rPr>
              <a:t>》</a:t>
            </a:r>
            <a:r>
              <a:rPr lang="zh-CN" altLang="en-US" i="0" dirty="0">
                <a:solidFill>
                  <a:schemeClr val="tx1"/>
                </a:solidFill>
                <a:latin typeface="宋体" panose="02010600030101010101" pitchFamily="2" charset="-122"/>
                <a:ea typeface="宋体" panose="02010600030101010101" pitchFamily="2" charset="-122"/>
              </a:rPr>
              <a:t>（安监总局第</a:t>
            </a:r>
            <a:r>
              <a:rPr lang="en-US" altLang="zh-CN" i="0" dirty="0">
                <a:solidFill>
                  <a:schemeClr val="tx1"/>
                </a:solidFill>
                <a:latin typeface="宋体" panose="02010600030101010101" pitchFamily="2" charset="-122"/>
                <a:ea typeface="宋体" panose="02010600030101010101" pitchFamily="2" charset="-122"/>
              </a:rPr>
              <a:t>50</a:t>
            </a:r>
            <a:r>
              <a:rPr lang="zh-CN" altLang="en-US" i="0" dirty="0">
                <a:solidFill>
                  <a:schemeClr val="tx1"/>
                </a:solidFill>
                <a:latin typeface="宋体" panose="02010600030101010101" pitchFamily="2" charset="-122"/>
                <a:ea typeface="宋体" panose="02010600030101010101" pitchFamily="2" charset="-122"/>
              </a:rPr>
              <a:t>号令）</a:t>
            </a:r>
            <a:endParaRPr lang="zh-CN" altLang="en-US" i="0" dirty="0">
              <a:solidFill>
                <a:schemeClr val="tx1"/>
              </a:solidFill>
              <a:latin typeface="宋体" panose="02010600030101010101" pitchFamily="2" charset="-122"/>
              <a:ea typeface="宋体" panose="02010600030101010101" pitchFamily="2" charset="-122"/>
            </a:endParaRPr>
          </a:p>
        </p:txBody>
      </p:sp>
      <p:sp>
        <p:nvSpPr>
          <p:cNvPr id="7" name="矩形 6"/>
          <p:cNvSpPr/>
          <p:nvPr/>
        </p:nvSpPr>
        <p:spPr>
          <a:xfrm>
            <a:off x="2056287" y="1657989"/>
            <a:ext cx="5314275" cy="906915"/>
          </a:xfrm>
          <a:prstGeom prst="rect">
            <a:avLst/>
          </a:prstGeom>
        </p:spPr>
        <p:txBody>
          <a:bodyPr wrap="none">
            <a:spAutoFit/>
          </a:bodyPr>
          <a:lstStyle/>
          <a:p>
            <a:pPr algn="ctr">
              <a:lnSpc>
                <a:spcPct val="150000"/>
              </a:lnSpc>
            </a:pPr>
            <a:r>
              <a:rPr lang="zh-CN" altLang="en-US" sz="4000" b="1" i="0" dirty="0">
                <a:latin typeface="宋体" panose="02010600030101010101" pitchFamily="2" charset="-122"/>
                <a:ea typeface="宋体" panose="02010600030101010101" pitchFamily="2" charset="-122"/>
              </a:rPr>
              <a:t>职业卫生技术服务机构</a:t>
            </a:r>
            <a:endParaRPr lang="zh-CN" altLang="en-US" sz="4000" b="1" i="0" dirty="0">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文本占位符 409601"/>
          <p:cNvSpPr>
            <a:spLocks noGrp="1"/>
          </p:cNvSpPr>
          <p:nvPr>
            <p:ph type="body" idx="1"/>
          </p:nvPr>
        </p:nvSpPr>
        <p:spPr>
          <a:xfrm>
            <a:off x="179705" y="2205355"/>
            <a:ext cx="8818245" cy="1887220"/>
          </a:xfrm>
        </p:spPr>
        <p:txBody>
          <a:bodyPr/>
          <a:lstStyle/>
          <a:p>
            <a:pPr marL="0" indent="0" algn="ctr">
              <a:buNone/>
            </a:pPr>
            <a:r>
              <a:rPr lang="zh-CN" altLang="en-US" sz="3500" dirty="0">
                <a:solidFill>
                  <a:srgbClr val="CC6600"/>
                </a:solidFill>
                <a:ea typeface="黑体" panose="02010609060101010101" pitchFamily="2" charset="-122"/>
                <a:sym typeface="Arial" panose="020B0604020202020204" pitchFamily="34" charset="0"/>
              </a:rPr>
              <a:t>第一章  我国职业病防治体系的</a:t>
            </a:r>
            <a:endParaRPr lang="en-US" altLang="zh-CN" sz="3500" dirty="0">
              <a:solidFill>
                <a:srgbClr val="CC6600"/>
              </a:solidFill>
              <a:ea typeface="黑体" panose="02010609060101010101" pitchFamily="2" charset="-122"/>
              <a:sym typeface="Arial" panose="020B0604020202020204" pitchFamily="34" charset="0"/>
            </a:endParaRPr>
          </a:p>
          <a:p>
            <a:pPr marL="0" indent="0" algn="ctr">
              <a:buNone/>
            </a:pPr>
            <a:r>
              <a:rPr lang="zh-CN" altLang="en-US" sz="3500" dirty="0">
                <a:solidFill>
                  <a:srgbClr val="CC6600"/>
                </a:solidFill>
                <a:ea typeface="黑体" panose="02010609060101010101" pitchFamily="2" charset="-122"/>
                <a:sym typeface="Arial" panose="020B0604020202020204" pitchFamily="34" charset="0"/>
              </a:rPr>
              <a:t>发展及其法律框架</a:t>
            </a:r>
            <a:endParaRPr lang="zh-CN" altLang="en-US" sz="3500" dirty="0">
              <a:solidFill>
                <a:srgbClr val="CC6600"/>
              </a:solidFill>
              <a:ea typeface="黑体" panose="02010609060101010101" pitchFamily="2" charset="-122"/>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职业病的前期预防</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139384" y="1297904"/>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第一个关口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8" name="矩形 7"/>
          <p:cNvSpPr/>
          <p:nvPr/>
        </p:nvSpPr>
        <p:spPr>
          <a:xfrm>
            <a:off x="311798" y="3280470"/>
            <a:ext cx="8580682" cy="2554545"/>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在中华人民共和国境内申请职业卫生技术服务机构资质，从事职业卫生检测、评价等技术服务以及安全生产监督管理部门实施职业卫生技术服务机构资质认可与监督管理，适用本办法。</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职业卫生技术服务机构的资质从高到低分为</a:t>
            </a:r>
            <a:r>
              <a:rPr lang="zh-CN" altLang="en-US" b="1" i="0" dirty="0">
                <a:solidFill>
                  <a:schemeClr val="tx1"/>
                </a:solidFill>
                <a:latin typeface="宋体" panose="02010600030101010101" pitchFamily="2" charset="-122"/>
                <a:ea typeface="宋体" panose="02010600030101010101" pitchFamily="2" charset="-122"/>
              </a:rPr>
              <a:t>甲级、乙级、丙级</a:t>
            </a:r>
            <a:r>
              <a:rPr lang="zh-CN" altLang="en-US" i="0" dirty="0">
                <a:solidFill>
                  <a:schemeClr val="tx1"/>
                </a:solidFill>
                <a:latin typeface="宋体" panose="02010600030101010101" pitchFamily="2" charset="-122"/>
                <a:ea typeface="宋体" panose="02010600030101010101" pitchFamily="2" charset="-122"/>
              </a:rPr>
              <a:t>三个等级。</a:t>
            </a:r>
            <a:endParaRPr lang="zh-CN" altLang="en-US" i="0" dirty="0">
              <a:solidFill>
                <a:schemeClr val="tx1"/>
              </a:solidFill>
              <a:latin typeface="宋体" panose="02010600030101010101" pitchFamily="2" charset="-122"/>
              <a:ea typeface="宋体" panose="02010600030101010101" pitchFamily="2" charset="-122"/>
            </a:endParaRPr>
          </a:p>
        </p:txBody>
      </p:sp>
      <p:sp>
        <p:nvSpPr>
          <p:cNvPr id="9" name="矩形 8"/>
          <p:cNvSpPr/>
          <p:nvPr/>
        </p:nvSpPr>
        <p:spPr>
          <a:xfrm>
            <a:off x="178076" y="1844824"/>
            <a:ext cx="8494633" cy="1493550"/>
          </a:xfrm>
          <a:prstGeom prst="rect">
            <a:avLst/>
          </a:prstGeom>
        </p:spPr>
        <p:txBody>
          <a:bodyPr wrap="none">
            <a:spAutoFit/>
          </a:bodyPr>
          <a:lstStyle/>
          <a:p>
            <a:pPr algn="ctr">
              <a:lnSpc>
                <a:spcPct val="150000"/>
              </a:lnSpc>
            </a:pPr>
            <a:r>
              <a:rPr lang="zh-CN" altLang="en-US" sz="3600" b="1" i="0" dirty="0">
                <a:latin typeface="宋体" panose="02010600030101010101" pitchFamily="2" charset="-122"/>
                <a:ea typeface="宋体" panose="02010600030101010101" pitchFamily="2" charset="-122"/>
              </a:rPr>
              <a:t>职业卫生技术服务机构监督管理暂行办法</a:t>
            </a:r>
            <a:br>
              <a:rPr lang="zh-CN" altLang="en-US" sz="3600" b="1" i="0" dirty="0">
                <a:latin typeface="宋体" panose="02010600030101010101" pitchFamily="2" charset="-122"/>
                <a:ea typeface="宋体" panose="02010600030101010101" pitchFamily="2" charset="-122"/>
              </a:rPr>
            </a:br>
            <a:r>
              <a:rPr lang="zh-CN" altLang="en-US" sz="2800" i="0" dirty="0">
                <a:latin typeface="宋体" panose="02010600030101010101" pitchFamily="2" charset="-122"/>
                <a:ea typeface="宋体" panose="02010600030101010101" pitchFamily="2" charset="-122"/>
              </a:rPr>
              <a:t>安监总局</a:t>
            </a:r>
            <a:r>
              <a:rPr lang="en-US" altLang="zh-CN" sz="2800" i="0" dirty="0">
                <a:latin typeface="宋体" panose="02010600030101010101" pitchFamily="2" charset="-122"/>
                <a:ea typeface="宋体" panose="02010600030101010101" pitchFamily="2" charset="-122"/>
              </a:rPr>
              <a:t>50</a:t>
            </a:r>
            <a:r>
              <a:rPr lang="zh-CN" altLang="en-US" sz="2800" i="0" dirty="0">
                <a:latin typeface="宋体" panose="02010600030101010101" pitchFamily="2" charset="-122"/>
                <a:ea typeface="宋体" panose="02010600030101010101" pitchFamily="2" charset="-122"/>
              </a:rPr>
              <a:t>号令 </a:t>
            </a:r>
            <a:endParaRPr lang="zh-CN" altLang="en-US" sz="2000" i="0" dirty="0">
              <a:latin typeface="宋体" panose="02010600030101010101" pitchFamily="2" charset="-122"/>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383806" y="2879324"/>
            <a:ext cx="8580682" cy="2461700"/>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明确劳动工作过程中职业病防治要求</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明确用人单位在用人过程中保护劳动者健康的法定义务和责任</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明确劳动者的职业健康权利</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有关组织和社团的职责</a:t>
            </a:r>
            <a:endParaRPr lang="zh-CN" altLang="en-US" i="0" dirty="0">
              <a:solidFill>
                <a:schemeClr val="tx1"/>
              </a:solidFill>
              <a:latin typeface="宋体" panose="02010600030101010101" pitchFamily="2" charset="-122"/>
              <a:ea typeface="宋体" panose="02010600030101010101" pitchFamily="2" charset="-122"/>
            </a:endParaRPr>
          </a:p>
        </p:txBody>
      </p:sp>
      <p:sp>
        <p:nvSpPr>
          <p:cNvPr id="7" name="矩形 6"/>
          <p:cNvSpPr/>
          <p:nvPr/>
        </p:nvSpPr>
        <p:spPr>
          <a:xfrm>
            <a:off x="1763688" y="1844824"/>
            <a:ext cx="5328591" cy="923330"/>
          </a:xfrm>
          <a:prstGeom prst="rect">
            <a:avLst/>
          </a:prstGeom>
        </p:spPr>
        <p:txBody>
          <a:bodyPr wrap="square">
            <a:spAutoFit/>
          </a:bodyPr>
          <a:lstStyle/>
          <a:p>
            <a:pPr algn="ctr">
              <a:lnSpc>
                <a:spcPct val="150000"/>
              </a:lnSpc>
            </a:pPr>
            <a:r>
              <a:rPr lang="zh-CN" altLang="en-US" sz="3600" b="1" i="0" dirty="0">
                <a:latin typeface="宋体" panose="02010600030101010101" pitchFamily="2" charset="-122"/>
                <a:ea typeface="宋体" panose="02010600030101010101" pitchFamily="2" charset="-122"/>
              </a:rPr>
              <a:t>立法意图</a:t>
            </a:r>
            <a:endParaRPr lang="zh-CN" altLang="en-US" sz="3600" b="1" i="0" dirty="0">
              <a:latin typeface="宋体" panose="02010600030101010101" pitchFamily="2" charset="-122"/>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8" name="矩形 7"/>
          <p:cNvSpPr/>
          <p:nvPr/>
        </p:nvSpPr>
        <p:spPr>
          <a:xfrm>
            <a:off x="179512" y="2607659"/>
            <a:ext cx="8846440" cy="3269613"/>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设置或者指定</a:t>
            </a:r>
            <a:r>
              <a:rPr lang="zh-CN" altLang="en-US" b="1" i="0" dirty="0">
                <a:solidFill>
                  <a:schemeClr val="tx1"/>
                </a:solidFill>
                <a:latin typeface="宋体" panose="02010600030101010101" pitchFamily="2" charset="-122"/>
                <a:ea typeface="宋体" panose="02010600030101010101" pitchFamily="2" charset="-122"/>
              </a:rPr>
              <a:t>职业卫生管理机构</a:t>
            </a:r>
            <a:r>
              <a:rPr lang="zh-CN" altLang="en-US" i="0" dirty="0">
                <a:solidFill>
                  <a:schemeClr val="tx1"/>
                </a:solidFill>
                <a:latin typeface="宋体" panose="02010600030101010101" pitchFamily="2" charset="-122"/>
                <a:ea typeface="宋体" panose="02010600030101010101" pitchFamily="2" charset="-122"/>
              </a:rPr>
              <a:t>或者组织，配备专职或者兼职的</a:t>
            </a:r>
            <a:r>
              <a:rPr lang="zh-CN" altLang="en-US" b="1" i="0" dirty="0">
                <a:solidFill>
                  <a:schemeClr val="tx1"/>
                </a:solidFill>
                <a:latin typeface="宋体" panose="02010600030101010101" pitchFamily="2" charset="-122"/>
                <a:ea typeface="宋体" panose="02010600030101010101" pitchFamily="2" charset="-122"/>
              </a:rPr>
              <a:t>职业卫生专业人员；</a:t>
            </a:r>
            <a:endParaRPr lang="zh-CN" altLang="en-US" b="1"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制定职业病防治计划和实施方案；</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建立健全职业病防治责任制、职业卫生管理（规章）制度和操作规程；</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建立健全</a:t>
            </a:r>
            <a:r>
              <a:rPr lang="zh-CN" altLang="en-US" b="1" i="0" dirty="0">
                <a:solidFill>
                  <a:schemeClr val="tx1"/>
                </a:solidFill>
                <a:latin typeface="宋体" panose="02010600030101010101" pitchFamily="2" charset="-122"/>
                <a:ea typeface="宋体" panose="02010600030101010101" pitchFamily="2" charset="-122"/>
              </a:rPr>
              <a:t>职业卫生档案</a:t>
            </a:r>
            <a:r>
              <a:rPr lang="zh-CN" altLang="en-US" i="0" dirty="0">
                <a:solidFill>
                  <a:schemeClr val="tx1"/>
                </a:solidFill>
                <a:latin typeface="宋体" panose="02010600030101010101" pitchFamily="2" charset="-122"/>
                <a:ea typeface="宋体" panose="02010600030101010101" pitchFamily="2" charset="-122"/>
              </a:rPr>
              <a:t>和</a:t>
            </a:r>
            <a:r>
              <a:rPr lang="zh-CN" altLang="en-US" b="1" i="0" dirty="0">
                <a:solidFill>
                  <a:schemeClr val="tx1"/>
                </a:solidFill>
                <a:latin typeface="宋体" panose="02010600030101010101" pitchFamily="2" charset="-122"/>
                <a:ea typeface="宋体" panose="02010600030101010101" pitchFamily="2" charset="-122"/>
              </a:rPr>
              <a:t>劳动者健康监护档案</a:t>
            </a:r>
            <a:r>
              <a:rPr lang="zh-CN" altLang="en-US" i="0" dirty="0">
                <a:solidFill>
                  <a:schemeClr val="tx1"/>
                </a:solidFill>
                <a:latin typeface="宋体" panose="02010600030101010101" pitchFamily="2" charset="-122"/>
                <a:ea typeface="宋体" panose="02010600030101010101" pitchFamily="2" charset="-122"/>
              </a:rPr>
              <a:t>；</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建立健全职业病危害因素</a:t>
            </a:r>
            <a:r>
              <a:rPr lang="zh-CN" altLang="en-US" b="1" i="0" dirty="0">
                <a:solidFill>
                  <a:schemeClr val="tx1"/>
                </a:solidFill>
                <a:latin typeface="宋体" panose="02010600030101010101" pitchFamily="2" charset="-122"/>
                <a:ea typeface="宋体" panose="02010600030101010101" pitchFamily="2" charset="-122"/>
              </a:rPr>
              <a:t>检测及评价</a:t>
            </a:r>
            <a:r>
              <a:rPr lang="zh-CN" altLang="en-US" i="0" dirty="0">
                <a:solidFill>
                  <a:schemeClr val="tx1"/>
                </a:solidFill>
                <a:latin typeface="宋体" panose="02010600030101010101" pitchFamily="2" charset="-122"/>
                <a:ea typeface="宋体" panose="02010600030101010101" pitchFamily="2" charset="-122"/>
              </a:rPr>
              <a:t>制度；</a:t>
            </a:r>
            <a:endParaRPr lang="zh-CN" altLang="en-US"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i="0" dirty="0">
                <a:solidFill>
                  <a:schemeClr val="tx1"/>
                </a:solidFill>
                <a:latin typeface="宋体" panose="02010600030101010101" pitchFamily="2" charset="-122"/>
                <a:ea typeface="宋体" panose="02010600030101010101" pitchFamily="2" charset="-122"/>
              </a:rPr>
              <a:t>建立健全职业病危害事故应急救援预案。</a:t>
            </a:r>
            <a:endParaRPr lang="zh-CN" altLang="en-US" i="0" dirty="0">
              <a:solidFill>
                <a:schemeClr val="tx1"/>
              </a:solidFill>
              <a:latin typeface="宋体" panose="02010600030101010101" pitchFamily="2" charset="-122"/>
              <a:ea typeface="宋体" panose="02010600030101010101" pitchFamily="2" charset="-122"/>
            </a:endParaRPr>
          </a:p>
        </p:txBody>
      </p:sp>
      <p:sp>
        <p:nvSpPr>
          <p:cNvPr id="9" name="矩形 8"/>
          <p:cNvSpPr/>
          <p:nvPr/>
        </p:nvSpPr>
        <p:spPr>
          <a:xfrm>
            <a:off x="323528" y="1988840"/>
            <a:ext cx="5929828" cy="743986"/>
          </a:xfrm>
          <a:prstGeom prst="rect">
            <a:avLst/>
          </a:prstGeom>
        </p:spPr>
        <p:txBody>
          <a:bodyPr wrap="none">
            <a:spAutoFit/>
          </a:bodyPr>
          <a:lstStyle/>
          <a:p>
            <a:pPr algn="ctr">
              <a:lnSpc>
                <a:spcPct val="150000"/>
              </a:lnSpc>
            </a:pPr>
            <a:r>
              <a:rPr lang="zh-CN" altLang="en-US" sz="3200" b="1" i="0" dirty="0">
                <a:latin typeface="宋体" panose="02010600030101010101" pitchFamily="2" charset="-122"/>
                <a:ea typeface="宋体" panose="02010600030101010101" pitchFamily="2" charset="-122"/>
              </a:rPr>
              <a:t>用人单位的职业病防治管理措施</a:t>
            </a:r>
            <a:endParaRPr lang="zh-CN" altLang="en-US" sz="3200" b="1" i="0" dirty="0">
              <a:latin typeface="宋体" panose="02010600030101010101" pitchFamily="2" charset="-122"/>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2933992" y="2481858"/>
            <a:ext cx="5982947" cy="3539430"/>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责任制（职防法第五条、</a:t>
            </a:r>
            <a:r>
              <a:rPr lang="en-US" altLang="zh-CN" sz="1600" b="1" i="0" dirty="0">
                <a:solidFill>
                  <a:schemeClr val="tx1">
                    <a:lumMod val="75000"/>
                    <a:lumOff val="25000"/>
                  </a:schemeClr>
                </a:solidFill>
                <a:latin typeface="宋体" panose="02010600030101010101" pitchFamily="2" charset="-122"/>
                <a:ea typeface="宋体" panose="02010600030101010101" pitchFamily="2" charset="-122"/>
              </a:rPr>
              <a:t>47</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号令第</a:t>
            </a:r>
            <a:r>
              <a:rPr lang="en-US" altLang="zh-CN" sz="1600" b="1" i="0" dirty="0">
                <a:solidFill>
                  <a:schemeClr val="tx1">
                    <a:lumMod val="75000"/>
                    <a:lumOff val="25000"/>
                  </a:schemeClr>
                </a:solidFill>
                <a:latin typeface="宋体" panose="02010600030101010101" pitchFamily="2" charset="-122"/>
                <a:ea typeface="宋体" panose="02010600030101010101" pitchFamily="2" charset="-122"/>
              </a:rPr>
              <a:t>34</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条）；</a:t>
            </a:r>
            <a:endParaRPr lang="en-US" altLang="zh-CN" sz="1600" b="1" i="0" dirty="0">
              <a:solidFill>
                <a:schemeClr val="tx1">
                  <a:lumMod val="75000"/>
                  <a:lumOff val="25000"/>
                </a:schemeClr>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制度（</a:t>
            </a:r>
            <a:r>
              <a:rPr lang="en-US" altLang="zh-CN" sz="1600" b="1" i="0" dirty="0">
                <a:solidFill>
                  <a:schemeClr val="tx1">
                    <a:lumMod val="75000"/>
                    <a:lumOff val="25000"/>
                  </a:schemeClr>
                </a:solidFill>
                <a:latin typeface="宋体" panose="02010600030101010101" pitchFamily="2" charset="-122"/>
                <a:ea typeface="宋体" panose="02010600030101010101" pitchFamily="2" charset="-122"/>
              </a:rPr>
              <a:t>47</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号令第</a:t>
            </a:r>
            <a:r>
              <a:rPr lang="en-US" altLang="zh-CN" sz="1600" b="1" i="0" dirty="0">
                <a:solidFill>
                  <a:schemeClr val="tx1">
                    <a:lumMod val="75000"/>
                    <a:lumOff val="25000"/>
                  </a:schemeClr>
                </a:solidFill>
                <a:latin typeface="宋体" panose="02010600030101010101" pitchFamily="2" charset="-122"/>
                <a:ea typeface="宋体" panose="02010600030101010101" pitchFamily="2" charset="-122"/>
              </a:rPr>
              <a:t>11</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条）</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sym typeface="Wingdings" panose="05000000000000000000" pitchFamily="2" charset="2"/>
              </a:rPr>
              <a:t> ：</a:t>
            </a:r>
            <a:r>
              <a:rPr lang="zh-CN" altLang="zh-CN" sz="1600" b="1" i="0" dirty="0">
                <a:latin typeface="宋体" panose="02010600030101010101" pitchFamily="2" charset="-122"/>
                <a:ea typeface="宋体" panose="02010600030101010101" pitchFamily="2" charset="-122"/>
              </a:rPr>
              <a:t>职业病危害防治责任制度；职业病危害警示与告知制度；职业病危害项目申报制度</a:t>
            </a:r>
            <a:r>
              <a:rPr lang="zh-CN" altLang="en-US" sz="1600" b="1" i="0" dirty="0">
                <a:latin typeface="宋体" panose="02010600030101010101" pitchFamily="2" charset="-122"/>
                <a:ea typeface="宋体" panose="02010600030101010101" pitchFamily="2" charset="-122"/>
              </a:rPr>
              <a:t>；</a:t>
            </a:r>
            <a:r>
              <a:rPr lang="zh-CN" altLang="zh-CN" sz="1600" b="1" i="0" dirty="0">
                <a:latin typeface="宋体" panose="02010600030101010101" pitchFamily="2" charset="-122"/>
                <a:ea typeface="宋体" panose="02010600030101010101" pitchFamily="2" charset="-122"/>
              </a:rPr>
              <a:t>职业病防治宣传教育培训制度；职业病防护设施维护检修制度；职业病防护用品管理制度；职业病危害监测及评价管理制度；法律、法规、规章规定的其他职业病防治制度</a:t>
            </a:r>
            <a:r>
              <a:rPr lang="zh-CN" altLang="en-US" sz="1600" b="1" i="0" dirty="0">
                <a:latin typeface="宋体" panose="02010600030101010101" pitchFamily="2" charset="-122"/>
                <a:ea typeface="宋体" panose="02010600030101010101" pitchFamily="2" charset="-122"/>
              </a:rPr>
              <a:t>（</a:t>
            </a:r>
            <a:r>
              <a:rPr lang="en-US" altLang="zh-CN" sz="1600" b="1" i="0" dirty="0">
                <a:latin typeface="宋体" panose="02010600030101010101" pitchFamily="2" charset="-122"/>
                <a:ea typeface="宋体" panose="02010600030101010101" pitchFamily="2" charset="-122"/>
              </a:rPr>
              <a:t>11+1</a:t>
            </a:r>
            <a:r>
              <a:rPr lang="zh-CN" altLang="en-US" sz="1600" b="1" i="0" dirty="0">
                <a:latin typeface="宋体" panose="02010600030101010101" pitchFamily="2" charset="-122"/>
                <a:ea typeface="宋体" panose="02010600030101010101" pitchFamily="2" charset="-122"/>
              </a:rPr>
              <a:t>）</a:t>
            </a:r>
            <a:endParaRPr lang="en-US" altLang="zh-CN" sz="1600" b="1" i="0" dirty="0">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岗位职业卫生操作规程。</a:t>
            </a:r>
            <a:endParaRPr lang="zh-CN" altLang="en-US" sz="1600" b="1" i="0" dirty="0">
              <a:solidFill>
                <a:schemeClr val="tx1">
                  <a:lumMod val="75000"/>
                  <a:lumOff val="25000"/>
                </a:schemeClr>
              </a:solidFill>
              <a:latin typeface="宋体" panose="02010600030101010101" pitchFamily="2" charset="-122"/>
              <a:ea typeface="宋体" panose="02010600030101010101" pitchFamily="2" charset="-122"/>
            </a:endParaRPr>
          </a:p>
        </p:txBody>
      </p:sp>
      <p:grpSp>
        <p:nvGrpSpPr>
          <p:cNvPr id="7" name="组合 6"/>
          <p:cNvGrpSpPr/>
          <p:nvPr/>
        </p:nvGrpSpPr>
        <p:grpSpPr>
          <a:xfrm>
            <a:off x="323528" y="2666141"/>
            <a:ext cx="2610465" cy="3206551"/>
            <a:chOff x="3467697" y="3259394"/>
            <a:chExt cx="2610465" cy="3054887"/>
          </a:xfrm>
        </p:grpSpPr>
        <p:grpSp>
          <p:nvGrpSpPr>
            <p:cNvPr id="8" name="组合 23"/>
            <p:cNvGrpSpPr/>
            <p:nvPr/>
          </p:nvGrpSpPr>
          <p:grpSpPr>
            <a:xfrm>
              <a:off x="3467697" y="3259394"/>
              <a:ext cx="2610465" cy="3054887"/>
              <a:chOff x="3467697" y="3259394"/>
              <a:chExt cx="2610465" cy="3054887"/>
            </a:xfrm>
          </p:grpSpPr>
          <p:sp>
            <p:nvSpPr>
              <p:cNvPr id="10" name="矩形 9"/>
              <p:cNvSpPr/>
              <p:nvPr/>
            </p:nvSpPr>
            <p:spPr>
              <a:xfrm>
                <a:off x="3467697" y="3259394"/>
                <a:ext cx="2610465" cy="3054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1" name="直接连接符 10"/>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9" name="文本框 24"/>
            <p:cNvSpPr txBox="1"/>
            <p:nvPr/>
          </p:nvSpPr>
          <p:spPr>
            <a:xfrm>
              <a:off x="3467697" y="3611528"/>
              <a:ext cx="2610465" cy="1893830"/>
            </a:xfrm>
            <a:prstGeom prst="rect">
              <a:avLst/>
            </a:prstGeom>
            <a:noFill/>
          </p:spPr>
          <p:txBody>
            <a:bodyPr wrap="square" rtlCol="0">
              <a:spAutoFit/>
            </a:bodyPr>
            <a:lstStyle/>
            <a:p>
              <a:pPr algn="ctr">
                <a:lnSpc>
                  <a:spcPct val="200000"/>
                </a:lnSpc>
              </a:pPr>
              <a:r>
                <a:rPr lang="zh-CN" altLang="en-US" sz="2400" b="1" i="0" dirty="0">
                  <a:latin typeface="宋体" panose="02010600030101010101" pitchFamily="2" charset="-122"/>
                  <a:ea typeface="宋体" panose="02010600030101010101" pitchFamily="2" charset="-122"/>
                </a:rPr>
                <a:t>工作场所职业卫生监督管理规定</a:t>
              </a:r>
              <a:br>
                <a:rPr lang="zh-CN" altLang="en-US" sz="2400" b="1" i="0">
                  <a:latin typeface="宋体" panose="02010600030101010101" pitchFamily="2" charset="-122"/>
                  <a:ea typeface="宋体" panose="02010600030101010101" pitchFamily="2" charset="-122"/>
                </a:rPr>
              </a:br>
              <a:r>
                <a:rPr lang="zh-CN" altLang="en-US" sz="1600" i="0">
                  <a:latin typeface="宋体" panose="02010600030101010101" pitchFamily="2" charset="-122"/>
                  <a:ea typeface="宋体" panose="02010600030101010101" pitchFamily="2" charset="-122"/>
                </a:rPr>
                <a:t>安监总局</a:t>
              </a:r>
              <a:r>
                <a:rPr lang="en-US" altLang="zh-CN" sz="1600" i="0">
                  <a:latin typeface="宋体" panose="02010600030101010101" pitchFamily="2" charset="-122"/>
                  <a:ea typeface="宋体" panose="02010600030101010101" pitchFamily="2" charset="-122"/>
                </a:rPr>
                <a:t>47</a:t>
              </a:r>
              <a:r>
                <a:rPr lang="zh-CN" altLang="en-US" sz="1600" i="0" dirty="0">
                  <a:latin typeface="宋体" panose="02010600030101010101" pitchFamily="2" charset="-122"/>
                  <a:ea typeface="宋体" panose="02010600030101010101" pitchFamily="2" charset="-122"/>
                </a:rPr>
                <a:t>号令 </a:t>
              </a:r>
              <a:endParaRPr lang="zh-CN" altLang="en-US" sz="1600" i="0" dirty="0">
                <a:latin typeface="宋体" panose="02010600030101010101" pitchFamily="2" charset="-122"/>
                <a:ea typeface="宋体" panose="02010600030101010101" pitchFamily="2" charset="-122"/>
              </a:endParaRPr>
            </a:p>
          </p:txBody>
        </p:sp>
      </p:grpSp>
      <p:sp>
        <p:nvSpPr>
          <p:cNvPr id="12" name="矩形 11"/>
          <p:cNvSpPr/>
          <p:nvPr/>
        </p:nvSpPr>
        <p:spPr>
          <a:xfrm>
            <a:off x="323528" y="1772816"/>
            <a:ext cx="7160935" cy="830997"/>
          </a:xfrm>
          <a:prstGeom prst="rect">
            <a:avLst/>
          </a:prstGeom>
        </p:spPr>
        <p:txBody>
          <a:bodyPr wrap="none">
            <a:spAutoFit/>
          </a:bodyPr>
          <a:lstStyle/>
          <a:p>
            <a:pPr algn="ctr">
              <a:lnSpc>
                <a:spcPct val="150000"/>
              </a:lnSpc>
            </a:pPr>
            <a:r>
              <a:rPr lang="zh-CN" altLang="en-US" sz="3200" b="1" i="0" dirty="0">
                <a:latin typeface="宋体" panose="02010600030101010101" pitchFamily="2" charset="-122"/>
                <a:ea typeface="宋体" panose="02010600030101010101" pitchFamily="2" charset="-122"/>
              </a:rPr>
              <a:t>配套规章（责任制、制度、操作规程）</a:t>
            </a:r>
            <a:endParaRPr lang="zh-CN" altLang="en-US" sz="3200" b="1" i="0" dirty="0">
              <a:latin typeface="宋体" panose="02010600030101010101" pitchFamily="2" charset="-122"/>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2981541" y="2697882"/>
            <a:ext cx="5982947" cy="3539430"/>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1600" b="1" i="0" dirty="0">
                <a:solidFill>
                  <a:schemeClr val="tx1"/>
                </a:solidFill>
                <a:latin typeface="宋体" panose="02010600030101010101" pitchFamily="2" charset="-122"/>
                <a:ea typeface="宋体" panose="02010600030101010101" pitchFamily="2" charset="-122"/>
              </a:rPr>
              <a:t>职业病危害严重的</a:t>
            </a:r>
            <a:r>
              <a:rPr lang="zh-CN" altLang="en-US" sz="1600" i="0" dirty="0">
                <a:solidFill>
                  <a:schemeClr val="tx1"/>
                </a:solidFill>
                <a:latin typeface="宋体" panose="02010600030101010101" pitchFamily="2" charset="-122"/>
                <a:ea typeface="宋体" panose="02010600030101010101" pitchFamily="2" charset="-122"/>
              </a:rPr>
              <a:t>，应当设置或者指定职业卫生管理机构或者组织，配备</a:t>
            </a:r>
            <a:r>
              <a:rPr lang="zh-CN" altLang="en-US" sz="1600" b="1" i="0" dirty="0">
                <a:solidFill>
                  <a:schemeClr val="tx1"/>
                </a:solidFill>
                <a:latin typeface="宋体" panose="02010600030101010101" pitchFamily="2" charset="-122"/>
                <a:ea typeface="宋体" panose="02010600030101010101" pitchFamily="2" charset="-122"/>
              </a:rPr>
              <a:t>专职</a:t>
            </a:r>
            <a:r>
              <a:rPr lang="zh-CN" altLang="en-US" sz="1600" i="0" dirty="0">
                <a:solidFill>
                  <a:schemeClr val="tx1"/>
                </a:solidFill>
                <a:latin typeface="宋体" panose="02010600030101010101" pitchFamily="2" charset="-122"/>
                <a:ea typeface="宋体" panose="02010600030101010101" pitchFamily="2" charset="-122"/>
              </a:rPr>
              <a:t>职业卫生管理人员。</a:t>
            </a:r>
            <a:endParaRPr lang="zh-CN" altLang="en-US" sz="1600"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sz="1600" b="1" i="0" dirty="0">
                <a:solidFill>
                  <a:schemeClr val="tx1"/>
                </a:solidFill>
                <a:latin typeface="宋体" panose="02010600030101010101" pitchFamily="2" charset="-122"/>
                <a:ea typeface="宋体" panose="02010600030101010101" pitchFamily="2" charset="-122"/>
              </a:rPr>
              <a:t>其他的</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i="0" dirty="0">
                <a:solidFill>
                  <a:schemeClr val="tx1"/>
                </a:solidFill>
                <a:latin typeface="宋体" panose="02010600030101010101" pitchFamily="2" charset="-122"/>
                <a:ea typeface="宋体" panose="02010600030101010101" pitchFamily="2" charset="-122"/>
              </a:rPr>
              <a:t>劳动者</a:t>
            </a:r>
            <a:r>
              <a:rPr lang="zh-CN" altLang="en-US" sz="1600" b="1" i="0" dirty="0">
                <a:solidFill>
                  <a:schemeClr val="tx1"/>
                </a:solidFill>
                <a:latin typeface="宋体" panose="02010600030101010101" pitchFamily="2" charset="-122"/>
                <a:ea typeface="宋体" panose="02010600030101010101" pitchFamily="2" charset="-122"/>
              </a:rPr>
              <a:t>超过</a:t>
            </a:r>
            <a:r>
              <a:rPr lang="en-US" altLang="zh-CN" sz="1600" b="1" i="0" dirty="0">
                <a:solidFill>
                  <a:schemeClr val="tx1"/>
                </a:solidFill>
                <a:latin typeface="宋体" panose="02010600030101010101" pitchFamily="2" charset="-122"/>
                <a:ea typeface="宋体" panose="02010600030101010101" pitchFamily="2" charset="-122"/>
              </a:rPr>
              <a:t>100</a:t>
            </a:r>
            <a:r>
              <a:rPr lang="zh-CN" altLang="en-US" sz="1600" b="1" i="0" dirty="0">
                <a:solidFill>
                  <a:schemeClr val="tx1"/>
                </a:solidFill>
                <a:latin typeface="宋体" panose="02010600030101010101" pitchFamily="2" charset="-122"/>
                <a:ea typeface="宋体" panose="02010600030101010101" pitchFamily="2" charset="-122"/>
              </a:rPr>
              <a:t>人</a:t>
            </a:r>
            <a:r>
              <a:rPr lang="zh-CN" altLang="en-US" sz="1600" i="0" dirty="0">
                <a:solidFill>
                  <a:schemeClr val="tx1"/>
                </a:solidFill>
                <a:latin typeface="宋体" panose="02010600030101010101" pitchFamily="2" charset="-122"/>
                <a:ea typeface="宋体" panose="02010600030101010101" pitchFamily="2" charset="-122"/>
              </a:rPr>
              <a:t>的，应当设置或者指定职业卫生管理机构或者组织，配备</a:t>
            </a:r>
            <a:r>
              <a:rPr lang="zh-CN" altLang="en-US" sz="1600" b="1" i="0" dirty="0">
                <a:solidFill>
                  <a:schemeClr val="tx1"/>
                </a:solidFill>
                <a:latin typeface="宋体" panose="02010600030101010101" pitchFamily="2" charset="-122"/>
                <a:ea typeface="宋体" panose="02010600030101010101" pitchFamily="2" charset="-122"/>
              </a:rPr>
              <a:t>专职</a:t>
            </a:r>
            <a:r>
              <a:rPr lang="zh-CN" altLang="en-US" sz="1600" i="0" dirty="0">
                <a:solidFill>
                  <a:schemeClr val="tx1"/>
                </a:solidFill>
                <a:latin typeface="宋体" panose="02010600030101010101" pitchFamily="2" charset="-122"/>
                <a:ea typeface="宋体" panose="02010600030101010101" pitchFamily="2" charset="-122"/>
              </a:rPr>
              <a:t>管理人员；</a:t>
            </a:r>
            <a:endParaRPr lang="zh-CN" altLang="en-US" sz="1600"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i="0" dirty="0">
                <a:solidFill>
                  <a:schemeClr val="tx1"/>
                </a:solidFill>
                <a:latin typeface="宋体" panose="02010600030101010101" pitchFamily="2" charset="-122"/>
                <a:ea typeface="宋体" panose="02010600030101010101" pitchFamily="2" charset="-122"/>
              </a:rPr>
              <a:t>劳动者在</a:t>
            </a:r>
            <a:r>
              <a:rPr lang="en-US" altLang="zh-CN" sz="1600" b="1" i="0" dirty="0">
                <a:solidFill>
                  <a:schemeClr val="tx1"/>
                </a:solidFill>
                <a:latin typeface="宋体" panose="02010600030101010101" pitchFamily="2" charset="-122"/>
                <a:ea typeface="宋体" panose="02010600030101010101" pitchFamily="2" charset="-122"/>
              </a:rPr>
              <a:t>100</a:t>
            </a:r>
            <a:r>
              <a:rPr lang="zh-CN" altLang="en-US" sz="1600" b="1" i="0" dirty="0">
                <a:solidFill>
                  <a:schemeClr val="tx1"/>
                </a:solidFill>
                <a:latin typeface="宋体" panose="02010600030101010101" pitchFamily="2" charset="-122"/>
                <a:ea typeface="宋体" panose="02010600030101010101" pitchFamily="2" charset="-122"/>
              </a:rPr>
              <a:t>人以下</a:t>
            </a:r>
            <a:r>
              <a:rPr lang="zh-CN" altLang="en-US" sz="1600" i="0" dirty="0">
                <a:solidFill>
                  <a:schemeClr val="tx1"/>
                </a:solidFill>
                <a:latin typeface="宋体" panose="02010600030101010101" pitchFamily="2" charset="-122"/>
                <a:ea typeface="宋体" panose="02010600030101010101" pitchFamily="2" charset="-122"/>
              </a:rPr>
              <a:t>的，应当配备</a:t>
            </a:r>
            <a:r>
              <a:rPr lang="zh-CN" altLang="en-US" sz="1600" b="1" i="0" dirty="0">
                <a:solidFill>
                  <a:schemeClr val="tx1"/>
                </a:solidFill>
                <a:latin typeface="宋体" panose="02010600030101010101" pitchFamily="2" charset="-122"/>
                <a:ea typeface="宋体" panose="02010600030101010101" pitchFamily="2" charset="-122"/>
              </a:rPr>
              <a:t>专职或者兼职</a:t>
            </a:r>
            <a:r>
              <a:rPr lang="zh-CN" altLang="en-US" sz="1600" i="0" dirty="0">
                <a:solidFill>
                  <a:schemeClr val="tx1"/>
                </a:solidFill>
                <a:latin typeface="宋体" panose="02010600030101010101" pitchFamily="2" charset="-122"/>
                <a:ea typeface="宋体" panose="02010600030101010101" pitchFamily="2" charset="-122"/>
              </a:rPr>
              <a:t>的职业卫生管理人员。 </a:t>
            </a:r>
            <a:endParaRPr lang="zh-CN" altLang="en-US" sz="1600" i="0" dirty="0">
              <a:solidFill>
                <a:schemeClr val="tx1"/>
              </a:solidFill>
              <a:latin typeface="宋体" panose="02010600030101010101" pitchFamily="2" charset="-122"/>
              <a:ea typeface="宋体" panose="02010600030101010101" pitchFamily="2" charset="-122"/>
            </a:endParaRPr>
          </a:p>
        </p:txBody>
      </p:sp>
      <p:sp>
        <p:nvSpPr>
          <p:cNvPr id="7" name="矩形 6"/>
          <p:cNvSpPr/>
          <p:nvPr/>
        </p:nvSpPr>
        <p:spPr>
          <a:xfrm>
            <a:off x="323528" y="1988840"/>
            <a:ext cx="7160935" cy="830997"/>
          </a:xfrm>
          <a:prstGeom prst="rect">
            <a:avLst/>
          </a:prstGeom>
        </p:spPr>
        <p:txBody>
          <a:bodyPr wrap="none">
            <a:spAutoFit/>
          </a:bodyPr>
          <a:lstStyle/>
          <a:p>
            <a:pPr algn="ctr">
              <a:lnSpc>
                <a:spcPct val="150000"/>
              </a:lnSpc>
            </a:pPr>
            <a:r>
              <a:rPr lang="zh-CN" altLang="en-US" sz="3200" b="1" i="0" dirty="0">
                <a:latin typeface="宋体" panose="02010600030101010101" pitchFamily="2" charset="-122"/>
                <a:ea typeface="宋体" panose="02010600030101010101" pitchFamily="2" charset="-122"/>
              </a:rPr>
              <a:t>配套规章（设置机构和配备管理人员）</a:t>
            </a:r>
            <a:endParaRPr lang="zh-CN" altLang="en-US" sz="3200" b="1" i="0" dirty="0">
              <a:latin typeface="宋体" panose="02010600030101010101" pitchFamily="2" charset="-122"/>
              <a:ea typeface="宋体" panose="02010600030101010101" pitchFamily="2" charset="-122"/>
            </a:endParaRPr>
          </a:p>
        </p:txBody>
      </p:sp>
      <p:grpSp>
        <p:nvGrpSpPr>
          <p:cNvPr id="8" name="组合 7"/>
          <p:cNvGrpSpPr/>
          <p:nvPr/>
        </p:nvGrpSpPr>
        <p:grpSpPr>
          <a:xfrm>
            <a:off x="371077" y="2882165"/>
            <a:ext cx="2610465" cy="3206551"/>
            <a:chOff x="3467697" y="3259394"/>
            <a:chExt cx="2610465" cy="3054887"/>
          </a:xfrm>
        </p:grpSpPr>
        <p:grpSp>
          <p:nvGrpSpPr>
            <p:cNvPr id="9" name="组合 23"/>
            <p:cNvGrpSpPr/>
            <p:nvPr/>
          </p:nvGrpSpPr>
          <p:grpSpPr>
            <a:xfrm>
              <a:off x="3467697" y="3259394"/>
              <a:ext cx="2610465" cy="3054887"/>
              <a:chOff x="3467697" y="3259394"/>
              <a:chExt cx="2610465" cy="3054887"/>
            </a:xfrm>
          </p:grpSpPr>
          <p:sp>
            <p:nvSpPr>
              <p:cNvPr id="11" name="矩形 10"/>
              <p:cNvSpPr/>
              <p:nvPr/>
            </p:nvSpPr>
            <p:spPr>
              <a:xfrm>
                <a:off x="3467697" y="3259394"/>
                <a:ext cx="2610465" cy="3054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0" name="文本框 24"/>
            <p:cNvSpPr txBox="1"/>
            <p:nvPr/>
          </p:nvSpPr>
          <p:spPr>
            <a:xfrm>
              <a:off x="3467697" y="3611528"/>
              <a:ext cx="2610465" cy="1893830"/>
            </a:xfrm>
            <a:prstGeom prst="rect">
              <a:avLst/>
            </a:prstGeom>
            <a:noFill/>
          </p:spPr>
          <p:txBody>
            <a:bodyPr wrap="square" rtlCol="0">
              <a:spAutoFit/>
            </a:bodyPr>
            <a:lstStyle/>
            <a:p>
              <a:pPr algn="ctr">
                <a:lnSpc>
                  <a:spcPct val="200000"/>
                </a:lnSpc>
              </a:pPr>
              <a:r>
                <a:rPr lang="zh-CN" altLang="en-US" sz="2400" b="1" i="0" dirty="0">
                  <a:latin typeface="宋体" panose="02010600030101010101" pitchFamily="2" charset="-122"/>
                  <a:ea typeface="宋体" panose="02010600030101010101" pitchFamily="2" charset="-122"/>
                </a:rPr>
                <a:t>工作场所职业卫生监督管理规定</a:t>
              </a:r>
              <a:br>
                <a:rPr lang="zh-CN" altLang="en-US" sz="2400" b="1" i="0">
                  <a:latin typeface="宋体" panose="02010600030101010101" pitchFamily="2" charset="-122"/>
                  <a:ea typeface="宋体" panose="02010600030101010101" pitchFamily="2" charset="-122"/>
                </a:rPr>
              </a:br>
              <a:r>
                <a:rPr lang="zh-CN" altLang="en-US" sz="1600" i="0">
                  <a:latin typeface="宋体" panose="02010600030101010101" pitchFamily="2" charset="-122"/>
                  <a:ea typeface="宋体" panose="02010600030101010101" pitchFamily="2" charset="-122"/>
                </a:rPr>
                <a:t>安监总局</a:t>
              </a:r>
              <a:r>
                <a:rPr lang="en-US" altLang="zh-CN" sz="1600" i="0">
                  <a:latin typeface="宋体" panose="02010600030101010101" pitchFamily="2" charset="-122"/>
                  <a:ea typeface="宋体" panose="02010600030101010101" pitchFamily="2" charset="-122"/>
                </a:rPr>
                <a:t>47</a:t>
              </a:r>
              <a:r>
                <a:rPr lang="zh-CN" altLang="en-US" sz="1600" i="0" dirty="0">
                  <a:latin typeface="宋体" panose="02010600030101010101" pitchFamily="2" charset="-122"/>
                  <a:ea typeface="宋体" panose="02010600030101010101" pitchFamily="2" charset="-122"/>
                </a:rPr>
                <a:t>号令 </a:t>
              </a:r>
              <a:endParaRPr lang="zh-CN" altLang="en-US" sz="1600" i="0" dirty="0">
                <a:latin typeface="宋体" panose="02010600030101010101" pitchFamily="2" charset="-122"/>
                <a:ea typeface="宋体" panose="02010600030101010101" pitchFamily="2" charset="-122"/>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539552" y="2276872"/>
            <a:ext cx="8084264" cy="523220"/>
          </a:xfrm>
          <a:prstGeom prst="rect">
            <a:avLst/>
          </a:prstGeom>
        </p:spPr>
        <p:txBody>
          <a:bodyPr wrap="none">
            <a:spAutoFit/>
          </a:bodyPr>
          <a:lstStyle/>
          <a:p>
            <a:pPr algn="ctr"/>
            <a:r>
              <a:rPr lang="zh-CN" altLang="en-US" sz="2800" b="1" i="0" dirty="0">
                <a:latin typeface="宋体" panose="02010600030101010101" pitchFamily="2" charset="-122"/>
                <a:ea typeface="宋体" panose="02010600030101010101" pitchFamily="2" charset="-122"/>
              </a:rPr>
              <a:t>配套规章（职业病危害因素的监测、检测和评价）</a:t>
            </a:r>
            <a:endParaRPr lang="zh-CN" altLang="en-US" sz="2800" b="1" i="0" dirty="0">
              <a:latin typeface="宋体" panose="02010600030101010101" pitchFamily="2" charset="-122"/>
              <a:ea typeface="宋体" panose="02010600030101010101" pitchFamily="2" charset="-122"/>
            </a:endParaRPr>
          </a:p>
        </p:txBody>
      </p:sp>
      <p:sp>
        <p:nvSpPr>
          <p:cNvPr id="7" name="矩形 6"/>
          <p:cNvSpPr/>
          <p:nvPr/>
        </p:nvSpPr>
        <p:spPr>
          <a:xfrm>
            <a:off x="3118223" y="2816754"/>
            <a:ext cx="5768241" cy="3170099"/>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2000" b="1" i="0" dirty="0">
                <a:solidFill>
                  <a:schemeClr val="tx1"/>
                </a:solidFill>
                <a:latin typeface="宋体" panose="02010600030101010101" pitchFamily="2" charset="-122"/>
                <a:ea typeface="宋体" panose="02010600030101010101" pitchFamily="2" charset="-122"/>
              </a:rPr>
              <a:t>职业危害因素检测与评价</a:t>
            </a:r>
            <a:endParaRPr lang="zh-CN" altLang="en-US" sz="20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i="0" dirty="0">
                <a:solidFill>
                  <a:schemeClr val="tx1"/>
                </a:solidFill>
                <a:latin typeface="宋体" panose="02010600030101010101" pitchFamily="2" charset="-122"/>
                <a:ea typeface="宋体" panose="02010600030101010101" pitchFamily="2" charset="-122"/>
              </a:rPr>
              <a:t>存在职业病危害的用人单位，</a:t>
            </a:r>
            <a:r>
              <a:rPr lang="zh-CN" altLang="en-US" sz="1600" b="1" i="0" dirty="0">
                <a:solidFill>
                  <a:schemeClr val="tx1"/>
                </a:solidFill>
                <a:latin typeface="宋体" panose="02010600030101010101" pitchFamily="2" charset="-122"/>
                <a:ea typeface="宋体" panose="02010600030101010101" pitchFamily="2" charset="-122"/>
              </a:rPr>
              <a:t>每年</a:t>
            </a:r>
            <a:r>
              <a:rPr lang="zh-CN" altLang="en-US" sz="1600" i="0" dirty="0">
                <a:solidFill>
                  <a:schemeClr val="tx1"/>
                </a:solidFill>
                <a:latin typeface="宋体" panose="02010600030101010101" pitchFamily="2" charset="-122"/>
                <a:ea typeface="宋体" panose="02010600030101010101" pitchFamily="2" charset="-122"/>
              </a:rPr>
              <a:t>至少进行一次职业病危害因素检测。</a:t>
            </a:r>
            <a:endParaRPr lang="zh-CN" altLang="en-US" sz="1600"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i="0" dirty="0">
                <a:solidFill>
                  <a:schemeClr val="tx1"/>
                </a:solidFill>
                <a:latin typeface="宋体" panose="02010600030101010101" pitchFamily="2" charset="-122"/>
                <a:ea typeface="宋体" panose="02010600030101010101" pitchFamily="2" charset="-122"/>
              </a:rPr>
              <a:t>职业病危害</a:t>
            </a:r>
            <a:r>
              <a:rPr lang="zh-CN" altLang="en-US" sz="1600" b="1" i="0" dirty="0">
                <a:solidFill>
                  <a:schemeClr val="tx1"/>
                </a:solidFill>
                <a:latin typeface="宋体" panose="02010600030101010101" pitchFamily="2" charset="-122"/>
                <a:ea typeface="宋体" panose="02010600030101010101" pitchFamily="2" charset="-122"/>
              </a:rPr>
              <a:t>严重</a:t>
            </a:r>
            <a:r>
              <a:rPr lang="zh-CN" altLang="en-US" sz="1600" i="0" dirty="0">
                <a:solidFill>
                  <a:schemeClr val="tx1"/>
                </a:solidFill>
                <a:latin typeface="宋体" panose="02010600030101010101" pitchFamily="2" charset="-122"/>
                <a:ea typeface="宋体" panose="02010600030101010101" pitchFamily="2" charset="-122"/>
              </a:rPr>
              <a:t>的用人单位，</a:t>
            </a:r>
            <a:r>
              <a:rPr lang="zh-CN" altLang="en-US" sz="1600" b="1" i="0" dirty="0">
                <a:solidFill>
                  <a:schemeClr val="tx1"/>
                </a:solidFill>
                <a:latin typeface="宋体" panose="02010600030101010101" pitchFamily="2" charset="-122"/>
                <a:ea typeface="宋体" panose="02010600030101010101" pitchFamily="2" charset="-122"/>
              </a:rPr>
              <a:t>每三年至少进行一次职业病危害现状评价。</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sz="1600" i="0" dirty="0">
                <a:solidFill>
                  <a:schemeClr val="tx1"/>
                </a:solidFill>
                <a:latin typeface="宋体" panose="02010600030101010101" pitchFamily="2" charset="-122"/>
                <a:ea typeface="宋体" panose="02010600030101010101" pitchFamily="2" charset="-122"/>
              </a:rPr>
              <a:t>委托具有相应资质的</a:t>
            </a:r>
            <a:r>
              <a:rPr lang="zh-CN" altLang="en-US" sz="1600" b="1" i="0" dirty="0">
                <a:solidFill>
                  <a:schemeClr val="tx1"/>
                </a:solidFill>
                <a:latin typeface="宋体" panose="02010600030101010101" pitchFamily="2" charset="-122"/>
                <a:ea typeface="宋体" panose="02010600030101010101" pitchFamily="2" charset="-122"/>
              </a:rPr>
              <a:t>职业卫生技术服务机构</a:t>
            </a:r>
            <a:r>
              <a:rPr lang="zh-CN" altLang="en-US" sz="1600" i="0" dirty="0">
                <a:solidFill>
                  <a:schemeClr val="tx1"/>
                </a:solidFill>
                <a:latin typeface="宋体" panose="02010600030101010101" pitchFamily="2" charset="-122"/>
                <a:ea typeface="宋体" panose="02010600030101010101" pitchFamily="2" charset="-122"/>
              </a:rPr>
              <a:t>完成。</a:t>
            </a:r>
            <a:endParaRPr lang="zh-CN" altLang="en-US" sz="1600" i="0" dirty="0">
              <a:solidFill>
                <a:schemeClr val="tx1"/>
              </a:solidFill>
              <a:latin typeface="宋体" panose="02010600030101010101" pitchFamily="2" charset="-122"/>
              <a:ea typeface="宋体" panose="02010600030101010101" pitchFamily="2" charset="-122"/>
            </a:endParaRPr>
          </a:p>
        </p:txBody>
      </p:sp>
      <p:grpSp>
        <p:nvGrpSpPr>
          <p:cNvPr id="8" name="组合 7"/>
          <p:cNvGrpSpPr/>
          <p:nvPr/>
        </p:nvGrpSpPr>
        <p:grpSpPr>
          <a:xfrm>
            <a:off x="395536" y="2999129"/>
            <a:ext cx="2610465" cy="3206551"/>
            <a:chOff x="3467697" y="3259394"/>
            <a:chExt cx="2610465" cy="3054887"/>
          </a:xfrm>
        </p:grpSpPr>
        <p:grpSp>
          <p:nvGrpSpPr>
            <p:cNvPr id="9" name="组合 17"/>
            <p:cNvGrpSpPr/>
            <p:nvPr/>
          </p:nvGrpSpPr>
          <p:grpSpPr>
            <a:xfrm>
              <a:off x="3467697" y="3259394"/>
              <a:ext cx="2610465" cy="3054887"/>
              <a:chOff x="3467697" y="3259394"/>
              <a:chExt cx="2610465" cy="3054887"/>
            </a:xfrm>
          </p:grpSpPr>
          <p:sp>
            <p:nvSpPr>
              <p:cNvPr id="11" name="矩形 10"/>
              <p:cNvSpPr/>
              <p:nvPr/>
            </p:nvSpPr>
            <p:spPr>
              <a:xfrm>
                <a:off x="3467697" y="3259394"/>
                <a:ext cx="2610465" cy="3054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0" name="文本框 18"/>
            <p:cNvSpPr txBox="1"/>
            <p:nvPr/>
          </p:nvSpPr>
          <p:spPr>
            <a:xfrm>
              <a:off x="3467697" y="3611528"/>
              <a:ext cx="2610465" cy="1893830"/>
            </a:xfrm>
            <a:prstGeom prst="rect">
              <a:avLst/>
            </a:prstGeom>
            <a:noFill/>
          </p:spPr>
          <p:txBody>
            <a:bodyPr wrap="square" rtlCol="0">
              <a:spAutoFit/>
            </a:bodyPr>
            <a:lstStyle/>
            <a:p>
              <a:pPr algn="ctr">
                <a:lnSpc>
                  <a:spcPct val="200000"/>
                </a:lnSpc>
              </a:pPr>
              <a:r>
                <a:rPr lang="zh-CN" altLang="en-US" sz="2400" b="1" i="0" dirty="0">
                  <a:latin typeface="宋体" panose="02010600030101010101" pitchFamily="2" charset="-122"/>
                  <a:ea typeface="宋体" panose="02010600030101010101" pitchFamily="2" charset="-122"/>
                </a:rPr>
                <a:t>工作场所职业卫生监督管理规定</a:t>
              </a:r>
              <a:br>
                <a:rPr lang="zh-CN" altLang="en-US" sz="2400" b="1" i="0">
                  <a:latin typeface="宋体" panose="02010600030101010101" pitchFamily="2" charset="-122"/>
                  <a:ea typeface="宋体" panose="02010600030101010101" pitchFamily="2" charset="-122"/>
                </a:rPr>
              </a:br>
              <a:r>
                <a:rPr lang="zh-CN" altLang="en-US" sz="1600" i="0">
                  <a:latin typeface="宋体" panose="02010600030101010101" pitchFamily="2" charset="-122"/>
                  <a:ea typeface="宋体" panose="02010600030101010101" pitchFamily="2" charset="-122"/>
                </a:rPr>
                <a:t>安监总局</a:t>
              </a:r>
              <a:r>
                <a:rPr lang="en-US" altLang="zh-CN" sz="1600" i="0">
                  <a:latin typeface="宋体" panose="02010600030101010101" pitchFamily="2" charset="-122"/>
                  <a:ea typeface="宋体" panose="02010600030101010101" pitchFamily="2" charset="-122"/>
                </a:rPr>
                <a:t>47</a:t>
              </a:r>
              <a:r>
                <a:rPr lang="zh-CN" altLang="en-US" sz="1600" i="0" dirty="0">
                  <a:latin typeface="宋体" panose="02010600030101010101" pitchFamily="2" charset="-122"/>
                  <a:ea typeface="宋体" panose="02010600030101010101" pitchFamily="2" charset="-122"/>
                </a:rPr>
                <a:t>号令 </a:t>
              </a:r>
              <a:endParaRPr lang="zh-CN" altLang="en-US" sz="1600" i="0" dirty="0">
                <a:latin typeface="宋体" panose="02010600030101010101" pitchFamily="2" charset="-122"/>
                <a:ea typeface="宋体" panose="02010600030101010101" pitchFamily="2"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539552" y="2276872"/>
            <a:ext cx="8084264" cy="523220"/>
          </a:xfrm>
          <a:prstGeom prst="rect">
            <a:avLst/>
          </a:prstGeom>
        </p:spPr>
        <p:txBody>
          <a:bodyPr wrap="none">
            <a:spAutoFit/>
          </a:bodyPr>
          <a:lstStyle/>
          <a:p>
            <a:pPr algn="ctr"/>
            <a:r>
              <a:rPr lang="zh-CN" altLang="en-US" sz="2800" b="1" i="0" dirty="0">
                <a:latin typeface="宋体" panose="02010600030101010101" pitchFamily="2" charset="-122"/>
                <a:ea typeface="宋体" panose="02010600030101010101" pitchFamily="2" charset="-122"/>
              </a:rPr>
              <a:t>配套规章（职业病危害因素的监测、检测和评价）</a:t>
            </a:r>
            <a:endParaRPr lang="zh-CN" altLang="en-US" sz="2800" b="1" i="0" dirty="0">
              <a:latin typeface="宋体" panose="02010600030101010101" pitchFamily="2" charset="-122"/>
              <a:ea typeface="宋体" panose="02010600030101010101" pitchFamily="2" charset="-122"/>
            </a:endParaRPr>
          </a:p>
        </p:txBody>
      </p:sp>
      <p:grpSp>
        <p:nvGrpSpPr>
          <p:cNvPr id="2" name="组合 7"/>
          <p:cNvGrpSpPr/>
          <p:nvPr/>
        </p:nvGrpSpPr>
        <p:grpSpPr>
          <a:xfrm>
            <a:off x="395536" y="2999129"/>
            <a:ext cx="2610465" cy="3206551"/>
            <a:chOff x="3467697" y="3259394"/>
            <a:chExt cx="2610465" cy="3054887"/>
          </a:xfrm>
        </p:grpSpPr>
        <p:grpSp>
          <p:nvGrpSpPr>
            <p:cNvPr id="3" name="组合 17"/>
            <p:cNvGrpSpPr/>
            <p:nvPr/>
          </p:nvGrpSpPr>
          <p:grpSpPr>
            <a:xfrm>
              <a:off x="3467697" y="3259394"/>
              <a:ext cx="2610465" cy="3054887"/>
              <a:chOff x="3467697" y="3259394"/>
              <a:chExt cx="2610465" cy="3054887"/>
            </a:xfrm>
          </p:grpSpPr>
          <p:sp>
            <p:nvSpPr>
              <p:cNvPr id="11" name="矩形 10"/>
              <p:cNvSpPr/>
              <p:nvPr/>
            </p:nvSpPr>
            <p:spPr>
              <a:xfrm>
                <a:off x="3467697" y="3259394"/>
                <a:ext cx="2610465" cy="3054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0" name="文本框 18"/>
            <p:cNvSpPr txBox="1"/>
            <p:nvPr/>
          </p:nvSpPr>
          <p:spPr>
            <a:xfrm>
              <a:off x="3467697" y="3611528"/>
              <a:ext cx="2610465" cy="1893830"/>
            </a:xfrm>
            <a:prstGeom prst="rect">
              <a:avLst/>
            </a:prstGeom>
            <a:noFill/>
          </p:spPr>
          <p:txBody>
            <a:bodyPr wrap="square" rtlCol="0">
              <a:spAutoFit/>
            </a:bodyPr>
            <a:lstStyle/>
            <a:p>
              <a:pPr algn="ctr">
                <a:lnSpc>
                  <a:spcPct val="200000"/>
                </a:lnSpc>
              </a:pPr>
              <a:r>
                <a:rPr lang="zh-CN" altLang="en-US" sz="2400" b="1" i="0" dirty="0">
                  <a:latin typeface="宋体" panose="02010600030101010101" pitchFamily="2" charset="-122"/>
                  <a:ea typeface="宋体" panose="02010600030101010101" pitchFamily="2" charset="-122"/>
                </a:rPr>
                <a:t>工作场所职业卫生监督管理规定</a:t>
              </a:r>
              <a:br>
                <a:rPr lang="zh-CN" altLang="en-US" sz="2400" b="1" i="0">
                  <a:latin typeface="宋体" panose="02010600030101010101" pitchFamily="2" charset="-122"/>
                  <a:ea typeface="宋体" panose="02010600030101010101" pitchFamily="2" charset="-122"/>
                </a:rPr>
              </a:br>
              <a:r>
                <a:rPr lang="zh-CN" altLang="en-US" sz="1600" i="0">
                  <a:latin typeface="宋体" panose="02010600030101010101" pitchFamily="2" charset="-122"/>
                  <a:ea typeface="宋体" panose="02010600030101010101" pitchFamily="2" charset="-122"/>
                </a:rPr>
                <a:t>安监总局</a:t>
              </a:r>
              <a:r>
                <a:rPr lang="en-US" altLang="zh-CN" sz="1600" i="0">
                  <a:latin typeface="宋体" panose="02010600030101010101" pitchFamily="2" charset="-122"/>
                  <a:ea typeface="宋体" panose="02010600030101010101" pitchFamily="2" charset="-122"/>
                </a:rPr>
                <a:t>47</a:t>
              </a:r>
              <a:r>
                <a:rPr lang="zh-CN" altLang="en-US" sz="1600" i="0" dirty="0">
                  <a:latin typeface="宋体" panose="02010600030101010101" pitchFamily="2" charset="-122"/>
                  <a:ea typeface="宋体" panose="02010600030101010101" pitchFamily="2" charset="-122"/>
                </a:rPr>
                <a:t>号令 </a:t>
              </a:r>
              <a:endParaRPr lang="zh-CN" altLang="en-US" sz="1600" i="0" dirty="0">
                <a:latin typeface="宋体" panose="02010600030101010101" pitchFamily="2" charset="-122"/>
                <a:ea typeface="宋体" panose="02010600030101010101" pitchFamily="2" charset="-122"/>
              </a:endParaRPr>
            </a:p>
          </p:txBody>
        </p:sp>
      </p:grpSp>
      <p:sp>
        <p:nvSpPr>
          <p:cNvPr id="13" name="矩形 12"/>
          <p:cNvSpPr/>
          <p:nvPr/>
        </p:nvSpPr>
        <p:spPr>
          <a:xfrm>
            <a:off x="2976880" y="3068955"/>
            <a:ext cx="6151880" cy="2676525"/>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2000" b="1" i="0" dirty="0">
                <a:solidFill>
                  <a:schemeClr val="tx1"/>
                </a:solidFill>
                <a:latin typeface="宋体" panose="02010600030101010101" pitchFamily="2" charset="-122"/>
                <a:ea typeface="宋体" panose="02010600030101010101" pitchFamily="2" charset="-122"/>
              </a:rPr>
              <a:t>有下述情形之一的，应当进行职业病危害现状评价：</a:t>
            </a:r>
            <a:endParaRPr lang="zh-CN" altLang="en-US" sz="20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初次申请职业卫生安全许可证，或者职业卫生安全许可证有效期届满申请换证的；</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发生职业病危害事故的；</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国家安全生产监督管理总局规定的其他情形。</a:t>
            </a:r>
            <a:r>
              <a:rPr lang="zh-CN" altLang="en-US" sz="1600" b="1" i="0" dirty="0">
                <a:solidFill>
                  <a:schemeClr val="tx1">
                    <a:lumMod val="75000"/>
                    <a:lumOff val="25000"/>
                  </a:schemeClr>
                </a:solidFill>
                <a:latin typeface="宋体" panose="02010600030101010101" pitchFamily="2" charset="-122"/>
                <a:ea typeface="宋体" panose="02010600030101010101" pitchFamily="2" charset="-122"/>
              </a:rPr>
              <a:t> </a:t>
            </a:r>
            <a:endParaRPr lang="zh-CN" altLang="en-US" sz="1600" b="1" i="0" dirty="0">
              <a:solidFill>
                <a:schemeClr val="tx1">
                  <a:lumMod val="75000"/>
                  <a:lumOff val="25000"/>
                </a:schemeClr>
              </a:solidFill>
              <a:latin typeface="宋体" panose="02010600030101010101" pitchFamily="2" charset="-122"/>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劳动过程中的防护与管理</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50810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第二个关口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2790328" y="2769890"/>
            <a:ext cx="6486017" cy="3539430"/>
          </a:xfrm>
          <a:prstGeom prst="rect">
            <a:avLst/>
          </a:prstGeom>
        </p:spPr>
        <p:txBody>
          <a:bodyPr wrap="square">
            <a:spAutoFit/>
          </a:bodyPr>
          <a:lstStyle/>
          <a:p>
            <a:pPr marL="285750" indent="-285750">
              <a:lnSpc>
                <a:spcPct val="200000"/>
              </a:lnSpc>
              <a:buFont typeface="Wingdings" panose="05000000000000000000" pitchFamily="2" charset="2"/>
              <a:buChar char="Ø"/>
            </a:pPr>
            <a:r>
              <a:rPr lang="zh-CN" altLang="en-US" sz="1600" i="0" dirty="0">
                <a:solidFill>
                  <a:schemeClr val="tx1"/>
                </a:solidFill>
                <a:latin typeface="宋体" panose="02010600030101010101" pitchFamily="2" charset="-122"/>
                <a:ea typeface="宋体" panose="02010600030101010101" pitchFamily="2" charset="-122"/>
              </a:rPr>
              <a:t>职业健康监护：劳动者</a:t>
            </a:r>
            <a:r>
              <a:rPr lang="zh-CN" altLang="en-US" sz="1600" b="1" i="0" dirty="0">
                <a:solidFill>
                  <a:schemeClr val="tx1"/>
                </a:solidFill>
                <a:latin typeface="宋体" panose="02010600030101010101" pitchFamily="2" charset="-122"/>
                <a:ea typeface="宋体" panose="02010600030101010101" pitchFamily="2" charset="-122"/>
              </a:rPr>
              <a:t>上岗前</a:t>
            </a:r>
            <a:r>
              <a:rPr lang="zh-CN" altLang="en-US" sz="1600" i="0" dirty="0">
                <a:solidFill>
                  <a:schemeClr val="tx1"/>
                </a:solidFill>
                <a:latin typeface="宋体" panose="02010600030101010101" pitchFamily="2" charset="-122"/>
                <a:ea typeface="宋体" panose="02010600030101010101" pitchFamily="2" charset="-122"/>
              </a:rPr>
              <a:t>、</a:t>
            </a:r>
            <a:r>
              <a:rPr lang="zh-CN" altLang="en-US" sz="1600" b="1" i="0" dirty="0">
                <a:solidFill>
                  <a:schemeClr val="tx1"/>
                </a:solidFill>
                <a:latin typeface="宋体" panose="02010600030101010101" pitchFamily="2" charset="-122"/>
                <a:ea typeface="宋体" panose="02010600030101010101" pitchFamily="2" charset="-122"/>
              </a:rPr>
              <a:t>在岗期间、离岗时</a:t>
            </a:r>
            <a:r>
              <a:rPr lang="zh-CN" altLang="en-US" sz="1600" i="0" dirty="0">
                <a:solidFill>
                  <a:schemeClr val="tx1"/>
                </a:solidFill>
                <a:latin typeface="宋体" panose="02010600030101010101" pitchFamily="2" charset="-122"/>
                <a:ea typeface="宋体" panose="02010600030101010101" pitchFamily="2" charset="-122"/>
              </a:rPr>
              <a:t>、</a:t>
            </a:r>
            <a:r>
              <a:rPr lang="zh-CN" altLang="en-US" sz="1600" b="1" i="0" dirty="0">
                <a:solidFill>
                  <a:schemeClr val="tx1"/>
                </a:solidFill>
                <a:latin typeface="宋体" panose="02010600030101010101" pitchFamily="2" charset="-122"/>
                <a:ea typeface="宋体" panose="02010600030101010101" pitchFamily="2" charset="-122"/>
              </a:rPr>
              <a:t>应急</a:t>
            </a:r>
            <a:r>
              <a:rPr lang="zh-CN" altLang="en-US" sz="1600" i="0" dirty="0">
                <a:solidFill>
                  <a:schemeClr val="tx1"/>
                </a:solidFill>
                <a:latin typeface="宋体" panose="02010600030101010101" pitchFamily="2" charset="-122"/>
                <a:ea typeface="宋体" panose="02010600030101010101" pitchFamily="2" charset="-122"/>
              </a:rPr>
              <a:t>的职业健康检查和</a:t>
            </a:r>
            <a:r>
              <a:rPr lang="zh-CN" altLang="en-US" sz="1600" b="1" i="0" dirty="0">
                <a:solidFill>
                  <a:schemeClr val="tx1"/>
                </a:solidFill>
                <a:latin typeface="宋体" panose="02010600030101010101" pitchFamily="2" charset="-122"/>
                <a:ea typeface="宋体" panose="02010600030101010101" pitchFamily="2" charset="-122"/>
              </a:rPr>
              <a:t>职业健康监护档案</a:t>
            </a:r>
            <a:r>
              <a:rPr lang="zh-CN" altLang="en-US" sz="1600" i="0" dirty="0">
                <a:solidFill>
                  <a:schemeClr val="tx1"/>
                </a:solidFill>
                <a:latin typeface="宋体" panose="02010600030101010101" pitchFamily="2" charset="-122"/>
                <a:ea typeface="宋体" panose="02010600030101010101" pitchFamily="2" charset="-122"/>
              </a:rPr>
              <a:t>管理。 </a:t>
            </a:r>
            <a:endParaRPr lang="zh-CN" altLang="en-US" sz="1600"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Ø"/>
            </a:pPr>
            <a:r>
              <a:rPr lang="zh-CN" altLang="en-US" sz="1600" i="0" dirty="0">
                <a:solidFill>
                  <a:schemeClr val="tx1"/>
                </a:solidFill>
                <a:latin typeface="宋体" panose="02010600030101010101" pitchFamily="2" charset="-122"/>
                <a:ea typeface="宋体" panose="02010600030101010101" pitchFamily="2" charset="-122"/>
              </a:rPr>
              <a:t>职业健康监护档案包括：</a:t>
            </a:r>
            <a:endParaRPr lang="zh-CN" altLang="en-US" sz="1600"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劳动者姓名、性别、年龄、籍贯、婚姻、文化程度、嗜好等情况；</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劳动者职业史、既往病史和职业病危害接触史；</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历次职业健康检查结果及处理情况；</a:t>
            </a:r>
            <a:endParaRPr lang="zh-CN" altLang="en-US" sz="1600" b="1" i="0" dirty="0">
              <a:solidFill>
                <a:schemeClr val="tx1"/>
              </a:solidFill>
              <a:latin typeface="宋体" panose="02010600030101010101" pitchFamily="2" charset="-122"/>
              <a:ea typeface="宋体" panose="02010600030101010101" pitchFamily="2" charset="-122"/>
            </a:endParaRPr>
          </a:p>
          <a:p>
            <a:pPr marL="285750" indent="-285750">
              <a:lnSpc>
                <a:spcPct val="200000"/>
              </a:lnSpc>
              <a:buFont typeface="Wingdings" panose="05000000000000000000" pitchFamily="2" charset="2"/>
              <a:buChar char="p"/>
            </a:pPr>
            <a:r>
              <a:rPr lang="zh-CN" altLang="en-US" sz="1600" b="1" i="0" dirty="0">
                <a:solidFill>
                  <a:schemeClr val="tx1"/>
                </a:solidFill>
                <a:latin typeface="宋体" panose="02010600030101010101" pitchFamily="2" charset="-122"/>
                <a:ea typeface="宋体" panose="02010600030101010101" pitchFamily="2" charset="-122"/>
              </a:rPr>
              <a:t>职业病诊疗资料 </a:t>
            </a:r>
            <a:endParaRPr lang="zh-CN" altLang="en-US" sz="1600" b="1" i="0" dirty="0">
              <a:solidFill>
                <a:schemeClr val="tx1"/>
              </a:solidFill>
              <a:latin typeface="宋体" panose="02010600030101010101" pitchFamily="2" charset="-122"/>
              <a:ea typeface="宋体" panose="02010600030101010101" pitchFamily="2" charset="-122"/>
            </a:endParaRPr>
          </a:p>
        </p:txBody>
      </p:sp>
      <p:sp>
        <p:nvSpPr>
          <p:cNvPr id="7" name="矩形 6"/>
          <p:cNvSpPr/>
          <p:nvPr/>
        </p:nvSpPr>
        <p:spPr>
          <a:xfrm>
            <a:off x="478384" y="1772816"/>
            <a:ext cx="5929829" cy="743986"/>
          </a:xfrm>
          <a:prstGeom prst="rect">
            <a:avLst/>
          </a:prstGeom>
        </p:spPr>
        <p:txBody>
          <a:bodyPr wrap="none">
            <a:spAutoFit/>
          </a:bodyPr>
          <a:lstStyle/>
          <a:p>
            <a:pPr algn="ctr">
              <a:lnSpc>
                <a:spcPct val="150000"/>
              </a:lnSpc>
            </a:pPr>
            <a:r>
              <a:rPr lang="zh-CN" altLang="en-US" sz="3200" b="1" i="0" dirty="0">
                <a:latin typeface="宋体" panose="02010600030101010101" pitchFamily="2" charset="-122"/>
                <a:ea typeface="宋体" panose="02010600030101010101" pitchFamily="2" charset="-122"/>
              </a:rPr>
              <a:t>配套规章（职业健康监护档案）</a:t>
            </a:r>
            <a:endParaRPr lang="zh-CN" altLang="en-US" sz="3200" b="1" i="0" dirty="0">
              <a:latin typeface="宋体" panose="02010600030101010101" pitchFamily="2" charset="-122"/>
              <a:ea typeface="宋体" panose="02010600030101010101" pitchFamily="2" charset="-122"/>
            </a:endParaRPr>
          </a:p>
        </p:txBody>
      </p:sp>
      <p:grpSp>
        <p:nvGrpSpPr>
          <p:cNvPr id="8" name="组合 7"/>
          <p:cNvGrpSpPr/>
          <p:nvPr/>
        </p:nvGrpSpPr>
        <p:grpSpPr>
          <a:xfrm>
            <a:off x="179512" y="2958665"/>
            <a:ext cx="2610465" cy="3206551"/>
            <a:chOff x="3467697" y="3259394"/>
            <a:chExt cx="2610465" cy="3054887"/>
          </a:xfrm>
        </p:grpSpPr>
        <p:grpSp>
          <p:nvGrpSpPr>
            <p:cNvPr id="9" name="组合 17"/>
            <p:cNvGrpSpPr/>
            <p:nvPr/>
          </p:nvGrpSpPr>
          <p:grpSpPr>
            <a:xfrm>
              <a:off x="3467697" y="3259394"/>
              <a:ext cx="2610465" cy="3054887"/>
              <a:chOff x="3467697" y="3259394"/>
              <a:chExt cx="2610465" cy="3054887"/>
            </a:xfrm>
          </p:grpSpPr>
          <p:sp>
            <p:nvSpPr>
              <p:cNvPr id="11" name="矩形 10"/>
              <p:cNvSpPr/>
              <p:nvPr/>
            </p:nvSpPr>
            <p:spPr>
              <a:xfrm>
                <a:off x="3467697" y="3259394"/>
                <a:ext cx="2610465" cy="305488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3467697" y="3278442"/>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grpSp>
        <p:sp>
          <p:nvSpPr>
            <p:cNvPr id="10" name="文本框 18"/>
            <p:cNvSpPr txBox="1"/>
            <p:nvPr/>
          </p:nvSpPr>
          <p:spPr>
            <a:xfrm>
              <a:off x="3467697" y="3611528"/>
              <a:ext cx="2610465" cy="1659255"/>
            </a:xfrm>
            <a:prstGeom prst="rect">
              <a:avLst/>
            </a:prstGeom>
            <a:noFill/>
          </p:spPr>
          <p:txBody>
            <a:bodyPr wrap="square" rtlCol="0">
              <a:spAutoFit/>
            </a:bodyPr>
            <a:lstStyle/>
            <a:p>
              <a:pPr algn="ctr">
                <a:lnSpc>
                  <a:spcPct val="200000"/>
                </a:lnSpc>
              </a:pPr>
              <a:r>
                <a:rPr lang="zh-CN" altLang="en-US" sz="2000" b="1" i="0" dirty="0">
                  <a:latin typeface="宋体" panose="02010600030101010101" pitchFamily="2" charset="-122"/>
                  <a:ea typeface="宋体" panose="02010600030101010101" pitchFamily="2" charset="-122"/>
                </a:rPr>
                <a:t>用人单位职业健康</a:t>
              </a:r>
              <a:endParaRPr lang="en-US" altLang="zh-CN" sz="2000" b="1" i="0" dirty="0">
                <a:latin typeface="宋体" panose="02010600030101010101" pitchFamily="2" charset="-122"/>
                <a:ea typeface="宋体" panose="02010600030101010101" pitchFamily="2" charset="-122"/>
              </a:endParaRPr>
            </a:p>
            <a:p>
              <a:pPr algn="ctr">
                <a:lnSpc>
                  <a:spcPct val="200000"/>
                </a:lnSpc>
              </a:pPr>
              <a:r>
                <a:rPr lang="zh-CN" altLang="en-US" sz="2000" b="1" i="0" dirty="0">
                  <a:latin typeface="宋体" panose="02010600030101010101" pitchFamily="2" charset="-122"/>
                  <a:ea typeface="宋体" panose="02010600030101010101" pitchFamily="2" charset="-122"/>
                </a:rPr>
                <a:t>监护监督管理办法</a:t>
              </a:r>
              <a:br>
                <a:rPr lang="zh-CN" altLang="en-US" sz="2400" b="1" i="0">
                  <a:latin typeface="宋体" panose="02010600030101010101" pitchFamily="2" charset="-122"/>
                  <a:ea typeface="宋体" panose="02010600030101010101" pitchFamily="2" charset="-122"/>
                </a:rPr>
              </a:br>
              <a:r>
                <a:rPr lang="zh-CN" altLang="en-US" sz="1600" i="0">
                  <a:latin typeface="宋体" panose="02010600030101010101" pitchFamily="2" charset="-122"/>
                  <a:ea typeface="宋体" panose="02010600030101010101" pitchFamily="2" charset="-122"/>
                </a:rPr>
                <a:t>安监总局</a:t>
              </a:r>
              <a:r>
                <a:rPr lang="en-US" altLang="zh-CN" sz="1600" i="0">
                  <a:latin typeface="宋体" panose="02010600030101010101" pitchFamily="2" charset="-122"/>
                  <a:ea typeface="宋体" panose="02010600030101010101" pitchFamily="2" charset="-122"/>
                </a:rPr>
                <a:t>49</a:t>
              </a:r>
              <a:r>
                <a:rPr lang="zh-CN" altLang="en-US" sz="1600" i="0" dirty="0">
                  <a:latin typeface="宋体" panose="02010600030101010101" pitchFamily="2" charset="-122"/>
                  <a:ea typeface="宋体" panose="02010600030101010101" pitchFamily="2" charset="-122"/>
                </a:rPr>
                <a:t>号令 </a:t>
              </a:r>
              <a:endParaRPr lang="zh-CN" altLang="en-US" sz="1600" i="0" dirty="0">
                <a:latin typeface="宋体" panose="02010600030101010101" pitchFamily="2" charset="-122"/>
                <a:ea typeface="宋体" panose="02010600030101010101" pitchFamily="2" charset="-122"/>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维护和保障职业病人的权益</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86814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第三个关口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3790389" y="2132856"/>
            <a:ext cx="2031325" cy="646331"/>
          </a:xfrm>
          <a:prstGeom prst="rect">
            <a:avLst/>
          </a:prstGeom>
        </p:spPr>
        <p:txBody>
          <a:bodyPr wrap="none">
            <a:spAutoFit/>
          </a:bodyPr>
          <a:lstStyle/>
          <a:p>
            <a:pPr algn="ctr"/>
            <a:r>
              <a:rPr lang="zh-CN" altLang="en-US" sz="3600" b="1" i="0" dirty="0">
                <a:latin typeface="宋体" panose="02010600030101010101" pitchFamily="2" charset="-122"/>
                <a:ea typeface="宋体" panose="02010600030101010101" pitchFamily="2" charset="-122"/>
              </a:rPr>
              <a:t>立法意图</a:t>
            </a:r>
            <a:endParaRPr lang="zh-CN" altLang="en-US" sz="3600" b="1" i="0" dirty="0">
              <a:latin typeface="宋体" panose="02010600030101010101" pitchFamily="2" charset="-122"/>
              <a:ea typeface="宋体" panose="02010600030101010101" pitchFamily="2" charset="-122"/>
            </a:endParaRPr>
          </a:p>
        </p:txBody>
      </p:sp>
      <p:sp>
        <p:nvSpPr>
          <p:cNvPr id="7" name="矩形 6"/>
          <p:cNvSpPr/>
          <p:nvPr/>
        </p:nvSpPr>
        <p:spPr>
          <a:xfrm>
            <a:off x="467544" y="3132660"/>
            <a:ext cx="8458750" cy="1938992"/>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2000" i="0" dirty="0">
                <a:solidFill>
                  <a:schemeClr val="tx1"/>
                </a:solidFill>
                <a:latin typeface="宋体" panose="02010600030101010101" pitchFamily="2" charset="-122"/>
                <a:ea typeface="宋体" panose="02010600030101010101" pitchFamily="2" charset="-122"/>
              </a:rPr>
              <a:t>体现保护受害者和职业病患者权益</a:t>
            </a:r>
            <a:endParaRPr lang="zh-CN" altLang="en-US" sz="2000"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sz="2000" i="0" dirty="0">
                <a:solidFill>
                  <a:schemeClr val="tx1"/>
                </a:solidFill>
                <a:latin typeface="宋体" panose="02010600030101010101" pitchFamily="2" charset="-122"/>
                <a:ea typeface="宋体" panose="02010600030101010101" pitchFamily="2" charset="-122"/>
              </a:rPr>
              <a:t>理顺职业病诊断、鉴定程序，体现公平、公正、公开原则，与现有医政管理法律法规衔接</a:t>
            </a:r>
            <a:endParaRPr lang="zh-CN" altLang="en-US" sz="2000" i="0" dirty="0">
              <a:solidFill>
                <a:schemeClr val="tx1"/>
              </a:solidFill>
              <a:latin typeface="宋体" panose="02010600030101010101" pitchFamily="2" charset="-122"/>
              <a:ea typeface="宋体" panose="02010600030101010101" pitchFamily="2" charset="-122"/>
            </a:endParaRPr>
          </a:p>
          <a:p>
            <a:pPr marL="285750" indent="-285750">
              <a:lnSpc>
                <a:spcPct val="150000"/>
              </a:lnSpc>
              <a:buFont typeface="Wingdings" panose="05000000000000000000" pitchFamily="2" charset="2"/>
              <a:buChar char="Ø"/>
            </a:pPr>
            <a:r>
              <a:rPr lang="zh-CN" altLang="en-US" sz="2000" i="0" dirty="0">
                <a:solidFill>
                  <a:schemeClr val="tx1"/>
                </a:solidFill>
                <a:latin typeface="宋体" panose="02010600030101010101" pitchFamily="2" charset="-122"/>
                <a:ea typeface="宋体" panose="02010600030101010101" pitchFamily="2" charset="-122"/>
              </a:rPr>
              <a:t>与现有职业病待遇规定和社会保障立法相衔接</a:t>
            </a:r>
            <a:endParaRPr lang="zh-CN" altLang="en-US" sz="2000" i="0" dirty="0">
              <a:solidFill>
                <a:schemeClr val="tx1"/>
              </a:solidFill>
              <a:latin typeface="宋体" panose="02010600030101010101" pitchFamily="2" charset="-122"/>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维护和保障职业病人的权益</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5868144"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第三个关口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7" name="矩形 6"/>
          <p:cNvSpPr/>
          <p:nvPr/>
        </p:nvSpPr>
        <p:spPr>
          <a:xfrm>
            <a:off x="323528" y="1916832"/>
            <a:ext cx="8458750" cy="3785652"/>
          </a:xfrm>
          <a:prstGeom prst="rect">
            <a:avLst/>
          </a:prstGeom>
        </p:spPr>
        <p:txBody>
          <a:bodyPr wrap="square">
            <a:spAutoFit/>
          </a:bodyPr>
          <a:lstStyle/>
          <a:p>
            <a:r>
              <a:rPr lang="zh-CN" altLang="en-US" b="1" i="0" dirty="0">
                <a:latin typeface="宋体" panose="02010600030101010101" pitchFamily="2" charset="-122"/>
                <a:ea typeface="宋体" panose="02010600030101010101" pitchFamily="2" charset="-122"/>
              </a:rPr>
              <a:t>第五十七条 </a:t>
            </a:r>
            <a:r>
              <a:rPr lang="zh-CN" altLang="en-US" i="0" dirty="0">
                <a:latin typeface="宋体" panose="02010600030101010101" pitchFamily="2" charset="-122"/>
                <a:ea typeface="宋体" panose="02010600030101010101" pitchFamily="2" charset="-122"/>
              </a:rPr>
              <a:t>职业病病人的诊疗、康复费用，伤残以及丧失劳动能力的职业病病人的社会保障，按照国家有关工伤保险的规定执行。</a:t>
            </a:r>
            <a:endParaRPr lang="zh-CN" altLang="en-US" i="0" dirty="0">
              <a:latin typeface="宋体" panose="02010600030101010101" pitchFamily="2" charset="-122"/>
              <a:ea typeface="宋体" panose="02010600030101010101" pitchFamily="2" charset="-122"/>
            </a:endParaRPr>
          </a:p>
          <a:p>
            <a:r>
              <a:rPr lang="zh-CN" altLang="en-US" b="1" i="0" dirty="0">
                <a:latin typeface="宋体" panose="02010600030101010101" pitchFamily="2" charset="-122"/>
                <a:ea typeface="宋体" panose="02010600030101010101" pitchFamily="2" charset="-122"/>
              </a:rPr>
              <a:t>第五十八条 </a:t>
            </a:r>
            <a:r>
              <a:rPr lang="zh-CN" altLang="en-US" i="0" dirty="0">
                <a:latin typeface="宋体" panose="02010600030101010101" pitchFamily="2" charset="-122"/>
                <a:ea typeface="宋体" panose="02010600030101010101" pitchFamily="2" charset="-122"/>
              </a:rPr>
              <a:t>职业病病人除依法享有工伤保险外，依照有关民事法律，尚有获得赔偿的权利的，有权向用人单位提出赔偿要求。</a:t>
            </a:r>
            <a:endParaRPr lang="zh-CN" altLang="en-US" i="0" dirty="0">
              <a:latin typeface="宋体" panose="02010600030101010101" pitchFamily="2" charset="-122"/>
              <a:ea typeface="宋体" panose="02010600030101010101" pitchFamily="2" charset="-122"/>
            </a:endParaRPr>
          </a:p>
          <a:p>
            <a:r>
              <a:rPr lang="zh-CN" altLang="en-US" b="1" i="0" dirty="0">
                <a:latin typeface="宋体" panose="02010600030101010101" pitchFamily="2" charset="-122"/>
                <a:ea typeface="宋体" panose="02010600030101010101" pitchFamily="2" charset="-122"/>
              </a:rPr>
              <a:t>第五十九条 </a:t>
            </a:r>
            <a:r>
              <a:rPr lang="zh-CN" altLang="en-US" i="0" dirty="0">
                <a:latin typeface="宋体" panose="02010600030101010101" pitchFamily="2" charset="-122"/>
                <a:ea typeface="宋体" panose="02010600030101010101" pitchFamily="2" charset="-122"/>
              </a:rPr>
              <a:t>劳动者被诊断患有职业病，但用人单位没有依法参加工伤保险的，其医疗和生活保障由该用人单位承担。</a:t>
            </a:r>
            <a:endParaRPr lang="zh-CN" altLang="en-US" i="0" dirty="0">
              <a:latin typeface="宋体" panose="02010600030101010101" pitchFamily="2" charset="-122"/>
              <a:ea typeface="宋体" panose="02010600030101010101" pitchFamily="2" charset="-122"/>
            </a:endParaRPr>
          </a:p>
          <a:p>
            <a:r>
              <a:rPr lang="zh-CN" altLang="en-US" b="1" i="0" dirty="0">
                <a:latin typeface="宋体" panose="02010600030101010101" pitchFamily="2" charset="-122"/>
                <a:ea typeface="宋体" panose="02010600030101010101" pitchFamily="2" charset="-122"/>
              </a:rPr>
              <a:t>第六十条 </a:t>
            </a:r>
            <a:r>
              <a:rPr lang="zh-CN" altLang="en-US" i="0" dirty="0">
                <a:latin typeface="宋体" panose="02010600030101010101" pitchFamily="2" charset="-122"/>
                <a:ea typeface="宋体" panose="02010600030101010101" pitchFamily="2" charset="-122"/>
              </a:rPr>
              <a:t>职业病病人变动工作单位，其依法享有的待遇不变。</a:t>
            </a:r>
            <a:endParaRPr lang="zh-CN" altLang="en-US" i="0" dirty="0">
              <a:latin typeface="宋体" panose="02010600030101010101" pitchFamily="2" charset="-122"/>
              <a:ea typeface="宋体" panose="02010600030101010101" pitchFamily="2" charset="-122"/>
            </a:endParaRPr>
          </a:p>
          <a:p>
            <a:r>
              <a:rPr lang="zh-CN" altLang="en-US" i="0" dirty="0">
                <a:latin typeface="宋体" panose="02010600030101010101" pitchFamily="2" charset="-122"/>
                <a:ea typeface="宋体" panose="02010600030101010101" pitchFamily="2" charset="-122"/>
              </a:rPr>
              <a:t>用人单位在发生分立、合并、解散、破产等情形时，应当对从事接触职业病危害的作业的劳动者进行健康检查，并按照国家有关规定妥善安置职业病病人。</a:t>
            </a:r>
            <a:endParaRPr lang="zh-CN" altLang="en-US" i="0" dirty="0">
              <a:latin typeface="宋体" panose="02010600030101010101" pitchFamily="2" charset="-122"/>
              <a:ea typeface="宋体" panose="02010600030101010101" pitchFamily="2" charset="-122"/>
            </a:endParaRPr>
          </a:p>
          <a:p>
            <a:r>
              <a:rPr lang="zh-CN" altLang="en-US" b="1" i="0" dirty="0">
                <a:latin typeface="宋体" panose="02010600030101010101" pitchFamily="2" charset="-122"/>
                <a:ea typeface="宋体" panose="02010600030101010101" pitchFamily="2" charset="-122"/>
              </a:rPr>
              <a:t>第六十一条 </a:t>
            </a:r>
            <a:r>
              <a:rPr lang="zh-CN" altLang="en-US" i="0" dirty="0">
                <a:latin typeface="宋体" panose="02010600030101010101" pitchFamily="2" charset="-122"/>
                <a:ea typeface="宋体" panose="02010600030101010101" pitchFamily="2" charset="-122"/>
              </a:rPr>
              <a:t>用人单位已经不存在或者无法确认劳动关系的职业病病人，可以向地方人民政府民政部门申请医疗救助和生活等方面的救助。</a:t>
            </a:r>
            <a:endParaRPr lang="zh-CN" altLang="en-US" i="0" dirty="0">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2156143" y="389255"/>
            <a:ext cx="5141912" cy="645160"/>
          </a:xfrm>
          <a:prstGeom prst="rect">
            <a:avLst/>
          </a:prstGeom>
          <a:noFill/>
          <a:ln w="9525">
            <a:noFill/>
          </a:ln>
        </p:spPr>
        <p:txBody>
          <a:bodyPr>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我国职业卫生发展简史</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100" name="文本框 99"/>
          <p:cNvSpPr txBox="1"/>
          <p:nvPr/>
        </p:nvSpPr>
        <p:spPr>
          <a:xfrm>
            <a:off x="611560" y="1621249"/>
            <a:ext cx="2447925"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zh-CN" altLang="en-US" sz="3600" i="0" dirty="0">
                <a:latin typeface="宋体" panose="02010600030101010101" pitchFamily="2" charset="-122"/>
                <a:ea typeface="宋体" panose="02010600030101010101" pitchFamily="2" charset="-122"/>
                <a:cs typeface="宋体" panose="02010600030101010101" pitchFamily="2" charset="-122"/>
              </a:rPr>
              <a:t>初创时期</a:t>
            </a:r>
            <a:r>
              <a:rPr lang="zh-CN" altLang="en-US" sz="2400" i="0" dirty="0">
                <a:latin typeface="宋体" panose="02010600030101010101" pitchFamily="2" charset="-122"/>
                <a:ea typeface="宋体" panose="02010600030101010101" pitchFamily="2" charset="-122"/>
                <a:cs typeface="宋体" panose="02010600030101010101" pitchFamily="2" charset="-122"/>
              </a:rPr>
              <a:t>（</a:t>
            </a:r>
            <a:r>
              <a:rPr lang="en-US" altLang="zh-CN" sz="2400" i="0" dirty="0">
                <a:latin typeface="宋体" panose="02010600030101010101" pitchFamily="2" charset="-122"/>
                <a:ea typeface="宋体" panose="02010600030101010101" pitchFamily="2" charset="-122"/>
                <a:cs typeface="宋体" panose="02010600030101010101" pitchFamily="2" charset="-122"/>
              </a:rPr>
              <a:t>1949-1966</a:t>
            </a:r>
            <a:r>
              <a:rPr lang="zh-CN" altLang="en-US" sz="2400" i="0" dirty="0">
                <a:latin typeface="宋体" panose="02010600030101010101" pitchFamily="2" charset="-122"/>
                <a:ea typeface="宋体" panose="02010600030101010101" pitchFamily="2" charset="-122"/>
                <a:cs typeface="宋体" panose="02010600030101010101" pitchFamily="2" charset="-122"/>
              </a:rPr>
              <a:t>年）</a:t>
            </a:r>
            <a:endParaRPr lang="zh-CN" altLang="en-US" sz="2400" i="0"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83565" y="4168353"/>
            <a:ext cx="2447925"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sz="3600" i="0" dirty="0">
                <a:latin typeface="宋体" panose="02010600030101010101" pitchFamily="2" charset="-122"/>
                <a:ea typeface="宋体" panose="02010600030101010101" pitchFamily="2" charset="-122"/>
                <a:cs typeface="宋体" panose="02010600030101010101" pitchFamily="2" charset="-122"/>
              </a:rPr>
              <a:t>坚守时期</a:t>
            </a:r>
            <a:r>
              <a:rPr lang="zh-CN" altLang="en-US" sz="2400" i="0" dirty="0">
                <a:latin typeface="宋体" panose="02010600030101010101" pitchFamily="2" charset="-122"/>
                <a:ea typeface="宋体" panose="02010600030101010101" pitchFamily="2" charset="-122"/>
                <a:cs typeface="宋体" panose="02010600030101010101" pitchFamily="2" charset="-122"/>
              </a:rPr>
              <a:t>（</a:t>
            </a:r>
            <a:r>
              <a:rPr lang="en-US" altLang="zh-CN" sz="2400" i="0" dirty="0">
                <a:latin typeface="宋体" panose="02010600030101010101" pitchFamily="2" charset="-122"/>
                <a:ea typeface="宋体" panose="02010600030101010101" pitchFamily="2" charset="-122"/>
                <a:cs typeface="宋体" panose="02010600030101010101" pitchFamily="2" charset="-122"/>
              </a:rPr>
              <a:t>1966-1980</a:t>
            </a:r>
            <a:r>
              <a:rPr lang="zh-CN" altLang="en-US" sz="2400" i="0" dirty="0">
                <a:latin typeface="宋体" panose="02010600030101010101" pitchFamily="2" charset="-122"/>
                <a:ea typeface="宋体" panose="02010600030101010101" pitchFamily="2" charset="-122"/>
                <a:cs typeface="宋体" panose="02010600030101010101" pitchFamily="2" charset="-122"/>
              </a:rPr>
              <a:t>年）</a:t>
            </a:r>
            <a:endParaRPr lang="zh-CN" altLang="en-US" sz="2400" i="0" dirty="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851920" y="1386642"/>
            <a:ext cx="4608512" cy="1754326"/>
          </a:xfrm>
          <a:prstGeom prst="rect">
            <a:avLst/>
          </a:prstGeom>
          <a:noFill/>
          <a:ln>
            <a:solidFill>
              <a:schemeClr val="tx1"/>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sz="1800" b="1" i="0" dirty="0">
                <a:solidFill>
                  <a:schemeClr val="hlink"/>
                </a:solidFill>
                <a:latin typeface="宋体" panose="02010600030101010101" pitchFamily="2" charset="-122"/>
                <a:ea typeface="宋体" panose="02010600030101010101" pitchFamily="2" charset="-122"/>
                <a:sym typeface="+mn-ea"/>
              </a:rPr>
              <a:t>属于“工业卫生与职业病学”阶段，本阶段主要是照搬苏联的模式和做法，以学术讨论和积累经验为主。</a:t>
            </a:r>
            <a:endParaRPr lang="en-US" altLang="zh-CN" sz="1800" b="1" i="0" dirty="0">
              <a:solidFill>
                <a:schemeClr val="hlink"/>
              </a:solidFill>
              <a:latin typeface="宋体" panose="02010600030101010101" pitchFamily="2" charset="-122"/>
              <a:ea typeface="宋体" panose="02010600030101010101" pitchFamily="2" charset="-122"/>
              <a:sym typeface="+mn-ea"/>
            </a:endParaRPr>
          </a:p>
          <a:p>
            <a:r>
              <a:rPr lang="en-US" altLang="zh-CN" sz="1800" b="1" i="0" dirty="0">
                <a:solidFill>
                  <a:schemeClr val="tx1"/>
                </a:solidFill>
                <a:latin typeface="宋体" panose="02010600030101010101" pitchFamily="2" charset="-122"/>
                <a:ea typeface="宋体" panose="02010600030101010101" pitchFamily="2" charset="-122"/>
                <a:sym typeface="+mn-ea"/>
              </a:rPr>
              <a:t>1950</a:t>
            </a:r>
            <a:r>
              <a:rPr lang="zh-CN" altLang="en-US" sz="1800" b="1" i="0" dirty="0">
                <a:solidFill>
                  <a:schemeClr val="tx1"/>
                </a:solidFill>
                <a:latin typeface="宋体" panose="02010600030101010101" pitchFamily="2" charset="-122"/>
                <a:ea typeface="宋体" panose="02010600030101010101" pitchFamily="2" charset="-122"/>
                <a:sym typeface="+mn-ea"/>
              </a:rPr>
              <a:t>年</a:t>
            </a:r>
            <a:r>
              <a:rPr lang="en-US" altLang="zh-CN" sz="1800" b="1" i="0" dirty="0">
                <a:solidFill>
                  <a:schemeClr val="tx1"/>
                </a:solidFill>
                <a:latin typeface="宋体" panose="02010600030101010101" pitchFamily="2" charset="-122"/>
                <a:ea typeface="宋体" panose="02010600030101010101" pitchFamily="2" charset="-122"/>
                <a:sym typeface="+mn-ea"/>
              </a:rPr>
              <a:t>《</a:t>
            </a:r>
            <a:r>
              <a:rPr lang="zh-CN" altLang="en-US" sz="1800" b="1" i="0" dirty="0">
                <a:solidFill>
                  <a:schemeClr val="tx1"/>
                </a:solidFill>
                <a:latin typeface="宋体" panose="02010600030101010101" pitchFamily="2" charset="-122"/>
                <a:ea typeface="宋体" panose="02010600030101010101" pitchFamily="2" charset="-122"/>
                <a:sym typeface="+mn-ea"/>
              </a:rPr>
              <a:t>工厂卫生暂行条例草案（试行）</a:t>
            </a:r>
            <a:r>
              <a:rPr lang="en-US" altLang="zh-CN" sz="1800" b="1" i="0" dirty="0">
                <a:solidFill>
                  <a:schemeClr val="tx1"/>
                </a:solidFill>
                <a:latin typeface="宋体" panose="02010600030101010101" pitchFamily="2" charset="-122"/>
                <a:ea typeface="宋体" panose="02010600030101010101" pitchFamily="2" charset="-122"/>
                <a:sym typeface="+mn-ea"/>
              </a:rPr>
              <a:t>》</a:t>
            </a:r>
            <a:endParaRPr lang="en-US" altLang="zh-CN" sz="1800" b="1" i="0" dirty="0">
              <a:solidFill>
                <a:schemeClr val="tx1"/>
              </a:solidFill>
              <a:latin typeface="宋体" panose="02010600030101010101" pitchFamily="2" charset="-122"/>
              <a:ea typeface="宋体" panose="02010600030101010101" pitchFamily="2" charset="-122"/>
              <a:sym typeface="+mn-ea"/>
            </a:endParaRPr>
          </a:p>
          <a:p>
            <a:r>
              <a:rPr lang="en-US" altLang="zh-CN" sz="1800" b="1" i="0" dirty="0">
                <a:solidFill>
                  <a:schemeClr val="tx1"/>
                </a:solidFill>
                <a:latin typeface="宋体" panose="02010600030101010101" pitchFamily="2" charset="-122"/>
                <a:ea typeface="宋体" panose="02010600030101010101" pitchFamily="2" charset="-122"/>
                <a:sym typeface="+mn-ea"/>
              </a:rPr>
              <a:t>1951</a:t>
            </a:r>
            <a:r>
              <a:rPr lang="zh-CN" altLang="en-US" sz="1800" b="1" i="0" dirty="0">
                <a:solidFill>
                  <a:schemeClr val="tx1"/>
                </a:solidFill>
                <a:latin typeface="宋体" panose="02010600030101010101" pitchFamily="2" charset="-122"/>
                <a:ea typeface="宋体" panose="02010600030101010101" pitchFamily="2" charset="-122"/>
                <a:sym typeface="+mn-ea"/>
              </a:rPr>
              <a:t>年</a:t>
            </a:r>
            <a:r>
              <a:rPr lang="en-US" altLang="zh-CN" sz="1800" b="1" i="0" dirty="0">
                <a:solidFill>
                  <a:schemeClr val="tx1"/>
                </a:solidFill>
                <a:latin typeface="宋体" panose="02010600030101010101" pitchFamily="2" charset="-122"/>
                <a:ea typeface="宋体" panose="02010600030101010101" pitchFamily="2" charset="-122"/>
                <a:sym typeface="+mn-ea"/>
              </a:rPr>
              <a:t>《</a:t>
            </a:r>
            <a:r>
              <a:rPr lang="zh-CN" altLang="en-US" sz="1800" b="1" i="0" dirty="0">
                <a:solidFill>
                  <a:schemeClr val="tx1"/>
                </a:solidFill>
                <a:latin typeface="宋体" panose="02010600030101010101" pitchFamily="2" charset="-122"/>
                <a:ea typeface="宋体" panose="02010600030101010101" pitchFamily="2" charset="-122"/>
                <a:sym typeface="+mn-ea"/>
              </a:rPr>
              <a:t>中华人民共和国劳动保险条例</a:t>
            </a:r>
            <a:r>
              <a:rPr lang="en-US" altLang="zh-CN" sz="1800" b="1" i="0" dirty="0">
                <a:solidFill>
                  <a:schemeClr val="tx1"/>
                </a:solidFill>
                <a:latin typeface="宋体" panose="02010600030101010101" pitchFamily="2" charset="-122"/>
                <a:ea typeface="宋体" panose="02010600030101010101" pitchFamily="2" charset="-122"/>
                <a:sym typeface="+mn-ea"/>
              </a:rPr>
              <a:t>》</a:t>
            </a:r>
            <a:endParaRPr lang="en-US" altLang="zh-CN" sz="1800" b="1" i="0" dirty="0">
              <a:solidFill>
                <a:schemeClr val="tx1"/>
              </a:solidFill>
              <a:latin typeface="宋体" panose="02010600030101010101" pitchFamily="2" charset="-122"/>
              <a:ea typeface="宋体" panose="02010600030101010101" pitchFamily="2" charset="-122"/>
              <a:sym typeface="+mn-ea"/>
            </a:endParaRPr>
          </a:p>
          <a:p>
            <a:r>
              <a:rPr lang="en-US" altLang="zh-CN" sz="1800" b="1" i="0" dirty="0">
                <a:solidFill>
                  <a:schemeClr val="tx1"/>
                </a:solidFill>
                <a:latin typeface="宋体" panose="02010600030101010101" pitchFamily="2" charset="-122"/>
                <a:ea typeface="宋体" panose="02010600030101010101" pitchFamily="2" charset="-122"/>
                <a:sym typeface="+mn-ea"/>
              </a:rPr>
              <a:t>1956</a:t>
            </a:r>
            <a:r>
              <a:rPr lang="zh-CN" altLang="en-US" sz="1800" b="1" i="0" dirty="0">
                <a:solidFill>
                  <a:schemeClr val="tx1"/>
                </a:solidFill>
                <a:latin typeface="宋体" panose="02010600030101010101" pitchFamily="2" charset="-122"/>
                <a:ea typeface="宋体" panose="02010600030101010101" pitchFamily="2" charset="-122"/>
                <a:sym typeface="+mn-ea"/>
              </a:rPr>
              <a:t>年</a:t>
            </a:r>
            <a:r>
              <a:rPr lang="en-US" altLang="zh-CN" sz="1800" b="1" i="0" dirty="0">
                <a:solidFill>
                  <a:schemeClr val="tx1"/>
                </a:solidFill>
                <a:latin typeface="宋体" panose="02010600030101010101" pitchFamily="2" charset="-122"/>
                <a:ea typeface="宋体" panose="02010600030101010101" pitchFamily="2" charset="-122"/>
                <a:sym typeface="+mn-ea"/>
              </a:rPr>
              <a:t>《</a:t>
            </a:r>
            <a:r>
              <a:rPr lang="zh-CN" altLang="en-US" sz="1800" b="1" i="0" dirty="0">
                <a:solidFill>
                  <a:schemeClr val="tx1"/>
                </a:solidFill>
                <a:latin typeface="宋体" panose="02010600030101010101" pitchFamily="2" charset="-122"/>
                <a:ea typeface="宋体" panose="02010600030101010101" pitchFamily="2" charset="-122"/>
                <a:sym typeface="+mn-ea"/>
              </a:rPr>
              <a:t>工业企业设计暂行卫生标准</a:t>
            </a:r>
            <a:r>
              <a:rPr lang="en-US" altLang="zh-CN" sz="1800" b="1" i="0" dirty="0">
                <a:solidFill>
                  <a:schemeClr val="tx1"/>
                </a:solidFill>
                <a:latin typeface="宋体" panose="02010600030101010101" pitchFamily="2" charset="-122"/>
                <a:ea typeface="宋体" panose="02010600030101010101" pitchFamily="2" charset="-122"/>
                <a:sym typeface="+mn-ea"/>
              </a:rPr>
              <a:t>》</a:t>
            </a:r>
            <a:endParaRPr lang="zh-CN" altLang="en-US" sz="1800" b="1" i="0" dirty="0">
              <a:solidFill>
                <a:schemeClr val="tx1"/>
              </a:solidFill>
              <a:latin typeface="宋体" panose="02010600030101010101" pitchFamily="2" charset="-122"/>
              <a:ea typeface="宋体" panose="02010600030101010101" pitchFamily="2" charset="-122"/>
              <a:sym typeface="+mn-ea"/>
            </a:endParaRPr>
          </a:p>
        </p:txBody>
      </p:sp>
      <p:sp>
        <p:nvSpPr>
          <p:cNvPr id="6" name="十边形 5"/>
          <p:cNvSpPr/>
          <p:nvPr/>
        </p:nvSpPr>
        <p:spPr>
          <a:xfrm>
            <a:off x="4279900" y="5419938"/>
            <a:ext cx="75565" cy="75565"/>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7" name="文本框 6"/>
          <p:cNvSpPr txBox="1"/>
          <p:nvPr/>
        </p:nvSpPr>
        <p:spPr>
          <a:xfrm>
            <a:off x="3835400" y="3812730"/>
            <a:ext cx="4633595" cy="1920526"/>
          </a:xfrm>
          <a:prstGeom prst="rect">
            <a:avLst/>
          </a:prstGeom>
          <a:noFill/>
          <a:ln>
            <a:solidFill>
              <a:schemeClr val="tx1"/>
            </a:solidFill>
          </a:ln>
        </p:spPr>
        <p:txBody>
          <a:bodyPr wrap="square" rtlCol="0" anchor="t">
            <a:spAutoFit/>
          </a:bodyPr>
          <a:lstStyle/>
          <a:p>
            <a:pPr algn="just" fontAlgn="b">
              <a:lnSpc>
                <a:spcPct val="110000"/>
              </a:lnSpc>
            </a:pPr>
            <a:r>
              <a:rPr lang="zh-CN" altLang="en-US" sz="1800" b="1" i="0" dirty="0">
                <a:solidFill>
                  <a:schemeClr val="hlink"/>
                </a:solidFill>
                <a:latin typeface="宋体" panose="02010600030101010101" pitchFamily="2" charset="-122"/>
                <a:ea typeface="宋体" panose="02010600030101010101" pitchFamily="2" charset="-122"/>
                <a:sym typeface="+mn-ea"/>
              </a:rPr>
              <a:t>“劳动卫生与职业病学”阶段，该</a:t>
            </a:r>
            <a:r>
              <a:rPr lang="zh-CN" altLang="zh-CN" sz="1800" b="1" i="0" dirty="0">
                <a:solidFill>
                  <a:schemeClr val="hlink"/>
                </a:solidFill>
                <a:latin typeface="宋体" panose="02010600030101010101" pitchFamily="2" charset="-122"/>
                <a:ea typeface="宋体" panose="02010600030101010101" pitchFamily="2" charset="-122"/>
                <a:sym typeface="+mn-ea"/>
              </a:rPr>
              <a:t>时期一项重要工作是制订有害物质的卫生标准</a:t>
            </a:r>
            <a:r>
              <a:rPr lang="zh-CN" altLang="en-US" sz="1800" b="1" i="0" dirty="0">
                <a:solidFill>
                  <a:schemeClr val="hlink"/>
                </a:solidFill>
                <a:latin typeface="宋体" panose="02010600030101010101" pitchFamily="2" charset="-122"/>
                <a:ea typeface="宋体" panose="02010600030101010101" pitchFamily="2" charset="-122"/>
                <a:sym typeface="+mn-ea"/>
              </a:rPr>
              <a:t>。</a:t>
            </a:r>
            <a:endParaRPr lang="en-US" altLang="zh-CN" sz="1800" b="1" i="0" dirty="0">
              <a:solidFill>
                <a:schemeClr val="hlink"/>
              </a:solidFill>
              <a:latin typeface="宋体" panose="02010600030101010101" pitchFamily="2" charset="-122"/>
              <a:ea typeface="宋体" panose="02010600030101010101" pitchFamily="2" charset="-122"/>
              <a:sym typeface="+mn-ea"/>
            </a:endParaRPr>
          </a:p>
          <a:p>
            <a:pPr algn="just" fontAlgn="b">
              <a:lnSpc>
                <a:spcPct val="110000"/>
              </a:lnSpc>
            </a:pPr>
            <a:r>
              <a:rPr lang="en-US" altLang="zh-CN" sz="1800" b="1" i="0" dirty="0">
                <a:latin typeface="宋体" panose="02010600030101010101" pitchFamily="2" charset="-122"/>
                <a:ea typeface="宋体" panose="02010600030101010101" pitchFamily="2" charset="-122"/>
                <a:sym typeface="+mn-ea"/>
              </a:rPr>
              <a:t>1967</a:t>
            </a:r>
            <a:r>
              <a:rPr lang="zh-CN" altLang="en-US" sz="1800" b="1" i="0" dirty="0">
                <a:latin typeface="宋体" panose="02010600030101010101" pitchFamily="2" charset="-122"/>
                <a:ea typeface="宋体" panose="02010600030101010101" pitchFamily="2" charset="-122"/>
                <a:sym typeface="+mn-ea"/>
              </a:rPr>
              <a:t>年</a:t>
            </a:r>
            <a:r>
              <a:rPr lang="en-US" altLang="zh-CN" sz="1800" b="1" i="0" dirty="0">
                <a:latin typeface="宋体" panose="02010600030101010101" pitchFamily="2" charset="-122"/>
                <a:ea typeface="宋体" panose="02010600030101010101" pitchFamily="2" charset="-122"/>
                <a:sym typeface="+mn-ea"/>
              </a:rPr>
              <a:t>《</a:t>
            </a:r>
            <a:r>
              <a:rPr lang="zh-CN" altLang="en-US" sz="1800" b="1" i="0" dirty="0">
                <a:latin typeface="宋体" panose="02010600030101010101" pitchFamily="2" charset="-122"/>
                <a:ea typeface="宋体" panose="02010600030101010101" pitchFamily="2" charset="-122"/>
                <a:sym typeface="+mn-ea"/>
              </a:rPr>
              <a:t>磷化氢急性中毒和溴甲烷中毒诊断治疗草案</a:t>
            </a:r>
            <a:r>
              <a:rPr lang="en-US" altLang="zh-CN" sz="1800" b="1" i="0" dirty="0">
                <a:latin typeface="宋体" panose="02010600030101010101" pitchFamily="2" charset="-122"/>
                <a:ea typeface="宋体" panose="02010600030101010101" pitchFamily="2" charset="-122"/>
                <a:sym typeface="+mn-ea"/>
              </a:rPr>
              <a:t>》</a:t>
            </a:r>
            <a:endParaRPr lang="en-US" altLang="zh-CN" sz="1800" b="1" i="0" dirty="0">
              <a:latin typeface="宋体" panose="02010600030101010101" pitchFamily="2" charset="-122"/>
              <a:ea typeface="宋体" panose="02010600030101010101" pitchFamily="2" charset="-122"/>
              <a:sym typeface="+mn-ea"/>
            </a:endParaRPr>
          </a:p>
          <a:p>
            <a:pPr algn="just" fontAlgn="b">
              <a:lnSpc>
                <a:spcPct val="110000"/>
              </a:lnSpc>
            </a:pPr>
            <a:r>
              <a:rPr lang="en-US" altLang="zh-CN" sz="1800" b="1" i="0" dirty="0">
                <a:latin typeface="宋体" panose="02010600030101010101" pitchFamily="2" charset="-122"/>
                <a:ea typeface="宋体" panose="02010600030101010101" pitchFamily="2" charset="-122"/>
                <a:sym typeface="+mn-ea"/>
              </a:rPr>
              <a:t>1979</a:t>
            </a:r>
            <a:r>
              <a:rPr lang="zh-CN" altLang="en-US" sz="1800" b="1" i="0" dirty="0">
                <a:latin typeface="宋体" panose="02010600030101010101" pitchFamily="2" charset="-122"/>
                <a:ea typeface="宋体" panose="02010600030101010101" pitchFamily="2" charset="-122"/>
                <a:sym typeface="+mn-ea"/>
              </a:rPr>
              <a:t>年</a:t>
            </a:r>
            <a:r>
              <a:rPr lang="en-US" altLang="zh-CN" sz="1800" b="1" i="0" dirty="0">
                <a:latin typeface="宋体" panose="02010600030101010101" pitchFamily="2" charset="-122"/>
                <a:ea typeface="宋体" panose="02010600030101010101" pitchFamily="2" charset="-122"/>
                <a:sym typeface="+mn-ea"/>
              </a:rPr>
              <a:t>《</a:t>
            </a:r>
            <a:r>
              <a:rPr lang="zh-CN" altLang="en-US" sz="1800" b="1" i="0" dirty="0">
                <a:latin typeface="宋体" panose="02010600030101010101" pitchFamily="2" charset="-122"/>
                <a:ea typeface="宋体" panose="02010600030101010101" pitchFamily="2" charset="-122"/>
                <a:sym typeface="+mn-ea"/>
              </a:rPr>
              <a:t>工业企业设计卫生标准（</a:t>
            </a:r>
            <a:r>
              <a:rPr lang="en-US" altLang="zh-CN" sz="1800" b="1" i="0" dirty="0">
                <a:latin typeface="宋体" panose="02010600030101010101" pitchFamily="2" charset="-122"/>
                <a:ea typeface="宋体" panose="02010600030101010101" pitchFamily="2" charset="-122"/>
                <a:sym typeface="+mn-ea"/>
              </a:rPr>
              <a:t>TJ36-79</a:t>
            </a:r>
            <a:r>
              <a:rPr lang="zh-CN" altLang="en-US" sz="1800" b="1" i="0" dirty="0">
                <a:latin typeface="宋体" panose="02010600030101010101" pitchFamily="2" charset="-122"/>
                <a:ea typeface="宋体" panose="02010600030101010101" pitchFamily="2" charset="-122"/>
                <a:sym typeface="+mn-ea"/>
              </a:rPr>
              <a:t>）</a:t>
            </a:r>
            <a:r>
              <a:rPr lang="en-US" altLang="zh-CN" sz="1800" b="1" i="0" dirty="0">
                <a:latin typeface="宋体" panose="02010600030101010101" pitchFamily="2" charset="-122"/>
                <a:ea typeface="宋体" panose="02010600030101010101" pitchFamily="2" charset="-122"/>
                <a:sym typeface="+mn-ea"/>
              </a:rPr>
              <a:t>》</a:t>
            </a:r>
            <a:endParaRPr lang="zh-CN" altLang="en-US" sz="1800" b="1" i="0" dirty="0">
              <a:latin typeface="宋体" panose="02010600030101010101" pitchFamily="2" charset="-122"/>
              <a:ea typeface="宋体" panose="02010600030101010101" pitchFamily="2" charset="-122"/>
              <a:sym typeface="+mn-ea"/>
            </a:endParaRPr>
          </a:p>
        </p:txBody>
      </p:sp>
      <p:sp>
        <p:nvSpPr>
          <p:cNvPr id="8" name="下箭头 7"/>
          <p:cNvSpPr/>
          <p:nvPr/>
        </p:nvSpPr>
        <p:spPr>
          <a:xfrm>
            <a:off x="1663700" y="2807504"/>
            <a:ext cx="316012" cy="126956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9" name="下箭头 8"/>
          <p:cNvSpPr/>
          <p:nvPr/>
        </p:nvSpPr>
        <p:spPr>
          <a:xfrm>
            <a:off x="1663065" y="5419938"/>
            <a:ext cx="288290" cy="96139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cxnSp>
        <p:nvCxnSpPr>
          <p:cNvPr id="10" name="直接箭头连接符 9"/>
          <p:cNvCxnSpPr/>
          <p:nvPr/>
        </p:nvCxnSpPr>
        <p:spPr>
          <a:xfrm>
            <a:off x="3233420" y="2129046"/>
            <a:ext cx="400050" cy="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233420" y="4721334"/>
            <a:ext cx="400050" cy="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职业病防治监督检查</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4716016"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第四个关口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395536" y="1695743"/>
            <a:ext cx="8874260" cy="2547685"/>
          </a:xfrm>
          <a:prstGeom prst="rect">
            <a:avLst/>
          </a:prstGeom>
        </p:spPr>
        <p:txBody>
          <a:bodyPr wrap="square">
            <a:spAutoFit/>
          </a:bodyPr>
          <a:lstStyle/>
          <a:p>
            <a:pPr>
              <a:lnSpc>
                <a:spcPct val="200000"/>
              </a:lnSpc>
            </a:pPr>
            <a:r>
              <a:rPr lang="zh-CN" altLang="en-US" sz="2800" b="1" i="0" dirty="0">
                <a:latin typeface="宋体" panose="02010600030101010101" pitchFamily="2" charset="-122"/>
                <a:ea typeface="宋体" panose="02010600030101010101" pitchFamily="2" charset="-122"/>
              </a:rPr>
              <a:t>卫生行政部门与安全生产监督管理部门的职责：</a:t>
            </a:r>
            <a:endParaRPr lang="zh-CN" altLang="en-US" sz="2800" b="1" i="0" dirty="0">
              <a:latin typeface="宋体" panose="02010600030101010101" pitchFamily="2" charset="-122"/>
              <a:ea typeface="宋体" panose="02010600030101010101" pitchFamily="2" charset="-122"/>
            </a:endParaRPr>
          </a:p>
          <a:p>
            <a:pPr marL="457200" indent="-457200">
              <a:lnSpc>
                <a:spcPct val="200000"/>
              </a:lnSpc>
              <a:buFont typeface="Wingdings" panose="05000000000000000000" pitchFamily="2" charset="2"/>
              <a:buChar char="Ø"/>
            </a:pPr>
            <a:r>
              <a:rPr lang="zh-CN" altLang="en-US" sz="2800" b="1" i="0" dirty="0">
                <a:latin typeface="宋体" panose="02010600030101010101" pitchFamily="2" charset="-122"/>
                <a:ea typeface="宋体" panose="02010600030101010101" pitchFamily="2" charset="-122"/>
              </a:rPr>
              <a:t>卫生行政部门的职责</a:t>
            </a:r>
            <a:endParaRPr lang="zh-CN" altLang="en-US" sz="2800" b="1" i="0" dirty="0">
              <a:latin typeface="宋体" panose="02010600030101010101" pitchFamily="2" charset="-122"/>
              <a:ea typeface="宋体" panose="02010600030101010101" pitchFamily="2" charset="-122"/>
            </a:endParaRPr>
          </a:p>
          <a:p>
            <a:pPr marL="457200" indent="-457200">
              <a:lnSpc>
                <a:spcPct val="200000"/>
              </a:lnSpc>
              <a:buFont typeface="Wingdings" panose="05000000000000000000" pitchFamily="2" charset="2"/>
              <a:buChar char="Ø"/>
            </a:pPr>
            <a:r>
              <a:rPr lang="zh-CN" altLang="en-US" sz="2800" b="1" i="0" dirty="0">
                <a:latin typeface="宋体" panose="02010600030101010101" pitchFamily="2" charset="-122"/>
                <a:ea typeface="宋体" panose="02010600030101010101" pitchFamily="2" charset="-122"/>
              </a:rPr>
              <a:t>安全生产监督管理部门的职责</a:t>
            </a:r>
            <a:endParaRPr lang="zh-CN" altLang="en-US" sz="2800" b="1" i="0" dirty="0">
              <a:latin typeface="宋体" panose="02010600030101010101" pitchFamily="2" charset="-122"/>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40466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职业病防治的主要内容</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26" name="矩形 25"/>
          <p:cNvSpPr/>
          <p:nvPr/>
        </p:nvSpPr>
        <p:spPr>
          <a:xfrm>
            <a:off x="251520" y="1126485"/>
            <a:ext cx="7415835" cy="646331"/>
          </a:xfrm>
          <a:prstGeom prst="rect">
            <a:avLst/>
          </a:prstGeom>
        </p:spPr>
        <p:txBody>
          <a:bodyPr wrap="square">
            <a:spAutoFit/>
          </a:bodyPr>
          <a:lstStyle/>
          <a:p>
            <a:r>
              <a:rPr lang="zh-CN" altLang="en-US" sz="3600" b="1" i="0" dirty="0">
                <a:solidFill>
                  <a:srgbClr val="0070C0"/>
                </a:solidFill>
                <a:latin typeface="宋体" panose="02010600030101010101" pitchFamily="2" charset="-122"/>
                <a:ea typeface="宋体" panose="02010600030101010101" pitchFamily="2" charset="-122"/>
              </a:rPr>
              <a:t>法律责任</a:t>
            </a:r>
            <a:endParaRPr lang="zh-CN" altLang="en-US" sz="3600" b="1" i="0" dirty="0">
              <a:solidFill>
                <a:srgbClr val="0070C0"/>
              </a:solidFill>
              <a:latin typeface="宋体" panose="02010600030101010101" pitchFamily="2" charset="-122"/>
              <a:ea typeface="宋体" panose="02010600030101010101" pitchFamily="2" charset="-122"/>
            </a:endParaRPr>
          </a:p>
        </p:txBody>
      </p:sp>
      <p:sp>
        <p:nvSpPr>
          <p:cNvPr id="28" name="矩形 27"/>
          <p:cNvSpPr/>
          <p:nvPr/>
        </p:nvSpPr>
        <p:spPr>
          <a:xfrm>
            <a:off x="2555776" y="1268760"/>
            <a:ext cx="1467068" cy="400110"/>
          </a:xfrm>
          <a:prstGeom prst="rect">
            <a:avLst/>
          </a:prstGeom>
        </p:spPr>
        <p:txBody>
          <a:bodyPr wrap="none">
            <a:spAutoFit/>
          </a:bodyPr>
          <a:lstStyle/>
          <a:p>
            <a:r>
              <a:rPr lang="zh-CN" altLang="en-US" b="1" i="0" dirty="0">
                <a:solidFill>
                  <a:srgbClr val="C00000"/>
                </a:solidFill>
                <a:latin typeface="宋体" panose="02010600030101010101" pitchFamily="2" charset="-122"/>
                <a:ea typeface="宋体" panose="02010600030101010101" pitchFamily="2" charset="-122"/>
              </a:rPr>
              <a:t>第五个关口</a:t>
            </a:r>
            <a:endParaRPr lang="zh-CN" altLang="en-US" b="1" i="0" dirty="0">
              <a:solidFill>
                <a:srgbClr val="C00000"/>
              </a:solidFill>
              <a:latin typeface="宋体" panose="02010600030101010101" pitchFamily="2" charset="-122"/>
              <a:ea typeface="宋体" panose="02010600030101010101" pitchFamily="2" charset="-122"/>
            </a:endParaRPr>
          </a:p>
        </p:txBody>
      </p:sp>
      <p:sp>
        <p:nvSpPr>
          <p:cNvPr id="5" name="矩形 4"/>
          <p:cNvSpPr/>
          <p:nvPr/>
        </p:nvSpPr>
        <p:spPr>
          <a:xfrm>
            <a:off x="35496" y="1867608"/>
            <a:ext cx="3502288" cy="391860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7" name="直接连接符 6"/>
          <p:cNvCxnSpPr/>
          <p:nvPr/>
        </p:nvCxnSpPr>
        <p:spPr>
          <a:xfrm>
            <a:off x="35496" y="1886656"/>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sp>
        <p:nvSpPr>
          <p:cNvPr id="8" name="文本框 18"/>
          <p:cNvSpPr txBox="1"/>
          <p:nvPr/>
        </p:nvSpPr>
        <p:spPr>
          <a:xfrm>
            <a:off x="44772" y="1914746"/>
            <a:ext cx="1047750" cy="923330"/>
          </a:xfrm>
          <a:prstGeom prst="rect">
            <a:avLst/>
          </a:prstGeom>
          <a:noFill/>
        </p:spPr>
        <p:txBody>
          <a:bodyPr wrap="square" rtlCol="0">
            <a:spAutoFit/>
          </a:bodyPr>
          <a:lstStyle/>
          <a:p>
            <a:r>
              <a:rPr lang="en-US" altLang="zh-CN" sz="5400" i="0" dirty="0">
                <a:latin typeface="宋体" panose="02010600030101010101" pitchFamily="2" charset="-122"/>
                <a:ea typeface="宋体" panose="02010600030101010101" pitchFamily="2" charset="-122"/>
                <a:cs typeface="Arial" panose="020B0604020202020204" pitchFamily="34" charset="0"/>
              </a:rPr>
              <a:t>01</a:t>
            </a:r>
            <a:endParaRPr lang="en-US" altLang="zh-CN" sz="5400" i="0" dirty="0">
              <a:latin typeface="宋体" panose="02010600030101010101" pitchFamily="2" charset="-122"/>
              <a:ea typeface="宋体" panose="02010600030101010101" pitchFamily="2" charset="-122"/>
              <a:cs typeface="Arial" panose="020B0604020202020204" pitchFamily="34" charset="0"/>
            </a:endParaRPr>
          </a:p>
        </p:txBody>
      </p:sp>
      <p:sp>
        <p:nvSpPr>
          <p:cNvPr id="9" name="文本框 20"/>
          <p:cNvSpPr txBox="1"/>
          <p:nvPr/>
        </p:nvSpPr>
        <p:spPr>
          <a:xfrm>
            <a:off x="44772" y="2777161"/>
            <a:ext cx="3493558" cy="2677656"/>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600" b="1" i="0" dirty="0">
                <a:solidFill>
                  <a:schemeClr val="bg2">
                    <a:lumMod val="25000"/>
                  </a:schemeClr>
                </a:solidFill>
                <a:latin typeface="宋体" panose="02010600030101010101" pitchFamily="2" charset="-122"/>
                <a:ea typeface="宋体" panose="02010600030101010101" pitchFamily="2" charset="-122"/>
              </a:rPr>
              <a:t>罚种</a:t>
            </a:r>
            <a:r>
              <a:rPr lang="zh-CN" altLang="en-US" sz="1600" i="0" dirty="0">
                <a:solidFill>
                  <a:schemeClr val="bg2">
                    <a:lumMod val="25000"/>
                  </a:schemeClr>
                </a:solidFill>
                <a:latin typeface="宋体" panose="02010600030101010101" pitchFamily="2" charset="-122"/>
                <a:ea typeface="宋体" panose="02010600030101010101" pitchFamily="2" charset="-122"/>
              </a:rPr>
              <a:t>：责令限期改正、警告、罚款、责令停止产生职业危害的作业、责令停止使用、责令限期治理、责令停建、责令关闭</a:t>
            </a:r>
            <a:endParaRPr lang="zh-CN" altLang="en-US" sz="1600" i="0" dirty="0">
              <a:solidFill>
                <a:schemeClr val="bg2">
                  <a:lumMod val="25000"/>
                </a:schemeClr>
              </a:solidFill>
              <a:latin typeface="宋体" panose="02010600030101010101" pitchFamily="2" charset="-122"/>
              <a:ea typeface="宋体" panose="02010600030101010101" pitchFamily="2" charset="-122"/>
            </a:endParaRPr>
          </a:p>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责令停止违法行为、没收违法所得、罚款、取消技术服务资格等</a:t>
            </a:r>
            <a:endParaRPr lang="zh-CN" altLang="en-US" sz="1600" i="0" dirty="0">
              <a:solidFill>
                <a:schemeClr val="bg2">
                  <a:lumMod val="25000"/>
                </a:schemeClr>
              </a:solidFill>
              <a:latin typeface="宋体" panose="02010600030101010101" pitchFamily="2" charset="-122"/>
              <a:ea typeface="宋体" panose="02010600030101010101" pitchFamily="2" charset="-122"/>
            </a:endParaRPr>
          </a:p>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处罚额度最高达到</a:t>
            </a:r>
            <a:r>
              <a:rPr lang="en-US" altLang="zh-CN" sz="1600" b="1" i="0" dirty="0">
                <a:solidFill>
                  <a:schemeClr val="bg2">
                    <a:lumMod val="25000"/>
                  </a:schemeClr>
                </a:solidFill>
                <a:latin typeface="宋体" panose="02010600030101010101" pitchFamily="2" charset="-122"/>
                <a:ea typeface="宋体" panose="02010600030101010101" pitchFamily="2" charset="-122"/>
              </a:rPr>
              <a:t>50</a:t>
            </a:r>
            <a:r>
              <a:rPr lang="zh-CN" altLang="en-US" sz="1600" i="0" dirty="0">
                <a:solidFill>
                  <a:schemeClr val="bg2">
                    <a:lumMod val="25000"/>
                  </a:schemeClr>
                </a:solidFill>
                <a:latin typeface="宋体" panose="02010600030101010101" pitchFamily="2" charset="-122"/>
                <a:ea typeface="宋体" panose="02010600030101010101" pitchFamily="2" charset="-122"/>
              </a:rPr>
              <a:t>万元</a:t>
            </a:r>
            <a:endParaRPr lang="zh-CN" altLang="en-US" sz="1600" i="0" dirty="0">
              <a:solidFill>
                <a:schemeClr val="bg2">
                  <a:lumMod val="25000"/>
                </a:schemeClr>
              </a:solidFill>
              <a:latin typeface="宋体" panose="02010600030101010101" pitchFamily="2" charset="-122"/>
              <a:ea typeface="宋体" panose="02010600030101010101" pitchFamily="2" charset="-122"/>
            </a:endParaRPr>
          </a:p>
        </p:txBody>
      </p:sp>
      <p:sp>
        <p:nvSpPr>
          <p:cNvPr id="10" name="矩形 9"/>
          <p:cNvSpPr/>
          <p:nvPr/>
        </p:nvSpPr>
        <p:spPr>
          <a:xfrm>
            <a:off x="888710" y="2029988"/>
            <a:ext cx="2031325" cy="646331"/>
          </a:xfrm>
          <a:prstGeom prst="rect">
            <a:avLst/>
          </a:prstGeom>
        </p:spPr>
        <p:txBody>
          <a:bodyPr wrap="none">
            <a:spAutoFit/>
          </a:bodyPr>
          <a:lstStyle/>
          <a:p>
            <a:r>
              <a:rPr lang="zh-CN" altLang="en-US" sz="3600" b="1" i="0" dirty="0">
                <a:latin typeface="宋体" panose="02010600030101010101" pitchFamily="2" charset="-122"/>
                <a:ea typeface="宋体" panose="02010600030101010101" pitchFamily="2" charset="-122"/>
              </a:rPr>
              <a:t>行政责任</a:t>
            </a:r>
            <a:endParaRPr lang="zh-CN" altLang="en-US" sz="3600" b="1" i="0" dirty="0">
              <a:latin typeface="宋体" panose="02010600030101010101" pitchFamily="2" charset="-122"/>
              <a:ea typeface="宋体" panose="02010600030101010101" pitchFamily="2" charset="-122"/>
            </a:endParaRPr>
          </a:p>
        </p:txBody>
      </p:sp>
      <p:sp>
        <p:nvSpPr>
          <p:cNvPr id="11" name="矩形 10"/>
          <p:cNvSpPr/>
          <p:nvPr/>
        </p:nvSpPr>
        <p:spPr>
          <a:xfrm>
            <a:off x="3669677" y="1867608"/>
            <a:ext cx="2710156" cy="391860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2" name="直接连接符 11"/>
          <p:cNvCxnSpPr/>
          <p:nvPr/>
        </p:nvCxnSpPr>
        <p:spPr>
          <a:xfrm>
            <a:off x="3669677" y="1886656"/>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sp>
        <p:nvSpPr>
          <p:cNvPr id="13" name="文本框 29"/>
          <p:cNvSpPr txBox="1"/>
          <p:nvPr/>
        </p:nvSpPr>
        <p:spPr>
          <a:xfrm>
            <a:off x="3678953" y="1914746"/>
            <a:ext cx="1047750" cy="923330"/>
          </a:xfrm>
          <a:prstGeom prst="rect">
            <a:avLst/>
          </a:prstGeom>
          <a:noFill/>
        </p:spPr>
        <p:txBody>
          <a:bodyPr wrap="square" rtlCol="0">
            <a:spAutoFit/>
          </a:bodyPr>
          <a:lstStyle/>
          <a:p>
            <a:r>
              <a:rPr lang="en-US" altLang="zh-CN" sz="5400" i="0" dirty="0">
                <a:latin typeface="宋体" panose="02010600030101010101" pitchFamily="2" charset="-122"/>
                <a:ea typeface="宋体" panose="02010600030101010101" pitchFamily="2" charset="-122"/>
                <a:cs typeface="Arial" panose="020B0604020202020204" pitchFamily="34" charset="0"/>
              </a:rPr>
              <a:t>02</a:t>
            </a:r>
            <a:endParaRPr lang="en-US" altLang="zh-CN" sz="5400" i="0" dirty="0">
              <a:latin typeface="宋体" panose="02010600030101010101" pitchFamily="2" charset="-122"/>
              <a:ea typeface="宋体" panose="02010600030101010101" pitchFamily="2" charset="-122"/>
              <a:cs typeface="Arial" panose="020B0604020202020204" pitchFamily="34" charset="0"/>
            </a:endParaRPr>
          </a:p>
        </p:txBody>
      </p:sp>
      <p:sp>
        <p:nvSpPr>
          <p:cNvPr id="14" name="文本框 30"/>
          <p:cNvSpPr txBox="1"/>
          <p:nvPr/>
        </p:nvSpPr>
        <p:spPr>
          <a:xfrm>
            <a:off x="3678953" y="2777161"/>
            <a:ext cx="3004992" cy="156966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重大劳动安全事故罪</a:t>
            </a:r>
            <a:endParaRPr lang="en-US" altLang="zh-CN" sz="1600" i="0" dirty="0">
              <a:solidFill>
                <a:schemeClr val="bg2">
                  <a:lumMod val="25000"/>
                </a:schemeClr>
              </a:solidFill>
              <a:latin typeface="宋体" panose="02010600030101010101" pitchFamily="2" charset="-122"/>
              <a:ea typeface="宋体" panose="02010600030101010101" pitchFamily="2" charset="-122"/>
            </a:endParaRPr>
          </a:p>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重大责任事故罪</a:t>
            </a:r>
            <a:endParaRPr lang="en-US" altLang="zh-CN" sz="1600" i="0" dirty="0">
              <a:solidFill>
                <a:schemeClr val="bg2">
                  <a:lumMod val="25000"/>
                </a:schemeClr>
              </a:solidFill>
              <a:latin typeface="宋体" panose="02010600030101010101" pitchFamily="2" charset="-122"/>
              <a:ea typeface="宋体" panose="02010600030101010101" pitchFamily="2" charset="-122"/>
            </a:endParaRPr>
          </a:p>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危险物品肇事罪</a:t>
            </a:r>
            <a:endParaRPr lang="en-US" altLang="zh-CN" sz="1600" i="0" dirty="0">
              <a:solidFill>
                <a:schemeClr val="bg2">
                  <a:lumMod val="25000"/>
                </a:schemeClr>
              </a:solidFill>
              <a:latin typeface="宋体" panose="02010600030101010101" pitchFamily="2" charset="-122"/>
              <a:ea typeface="宋体" panose="02010600030101010101" pitchFamily="2" charset="-122"/>
            </a:endParaRPr>
          </a:p>
          <a:p>
            <a:pPr marL="171450" indent="-171450">
              <a:lnSpc>
                <a:spcPct val="150000"/>
              </a:lnSpc>
              <a:buFont typeface="Wingdings" panose="05000000000000000000" pitchFamily="2" charset="2"/>
              <a:buChar char="Ø"/>
            </a:pPr>
            <a:r>
              <a:rPr lang="en-US" altLang="zh-CN" sz="1600" i="0" dirty="0">
                <a:solidFill>
                  <a:schemeClr val="bg2">
                    <a:lumMod val="25000"/>
                  </a:schemeClr>
                </a:solidFill>
                <a:latin typeface="宋体" panose="02010600030101010101" pitchFamily="2" charset="-122"/>
                <a:ea typeface="宋体" panose="02010600030101010101" pitchFamily="2" charset="-122"/>
              </a:rPr>
              <a:t>……</a:t>
            </a:r>
            <a:endParaRPr lang="en-US" altLang="zh-CN" sz="1600" i="0" dirty="0">
              <a:solidFill>
                <a:schemeClr val="bg2">
                  <a:lumMod val="25000"/>
                </a:schemeClr>
              </a:solidFill>
              <a:latin typeface="宋体" panose="02010600030101010101" pitchFamily="2" charset="-122"/>
              <a:ea typeface="宋体" panose="02010600030101010101" pitchFamily="2" charset="-122"/>
            </a:endParaRPr>
          </a:p>
        </p:txBody>
      </p:sp>
      <p:sp>
        <p:nvSpPr>
          <p:cNvPr id="15" name="矩形 14"/>
          <p:cNvSpPr/>
          <p:nvPr/>
        </p:nvSpPr>
        <p:spPr>
          <a:xfrm>
            <a:off x="4454801" y="2116554"/>
            <a:ext cx="1826141" cy="584775"/>
          </a:xfrm>
          <a:prstGeom prst="rect">
            <a:avLst/>
          </a:prstGeom>
        </p:spPr>
        <p:txBody>
          <a:bodyPr wrap="none">
            <a:spAutoFit/>
          </a:bodyPr>
          <a:lstStyle/>
          <a:p>
            <a:r>
              <a:rPr lang="zh-CN" altLang="en-US" sz="3200" b="1" i="0" dirty="0">
                <a:latin typeface="宋体" panose="02010600030101010101" pitchFamily="2" charset="-122"/>
                <a:ea typeface="宋体" panose="02010600030101010101" pitchFamily="2" charset="-122"/>
              </a:rPr>
              <a:t>刑事责任</a:t>
            </a:r>
            <a:endParaRPr lang="zh-CN" altLang="en-US" sz="3200" b="1" i="0" dirty="0">
              <a:latin typeface="宋体" panose="02010600030101010101" pitchFamily="2" charset="-122"/>
              <a:ea typeface="宋体" panose="02010600030101010101" pitchFamily="2" charset="-122"/>
            </a:endParaRPr>
          </a:p>
        </p:txBody>
      </p:sp>
      <p:sp>
        <p:nvSpPr>
          <p:cNvPr id="16" name="矩形 15"/>
          <p:cNvSpPr/>
          <p:nvPr/>
        </p:nvSpPr>
        <p:spPr>
          <a:xfrm>
            <a:off x="6511726" y="1886656"/>
            <a:ext cx="2634749" cy="391860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latin typeface="宋体" panose="02010600030101010101" pitchFamily="2" charset="-122"/>
              <a:ea typeface="宋体" panose="02010600030101010101" pitchFamily="2" charset="-122"/>
            </a:endParaRPr>
          </a:p>
        </p:txBody>
      </p:sp>
      <p:cxnSp>
        <p:nvCxnSpPr>
          <p:cNvPr id="17" name="直接连接符 16"/>
          <p:cNvCxnSpPr/>
          <p:nvPr/>
        </p:nvCxnSpPr>
        <p:spPr>
          <a:xfrm>
            <a:off x="6511726" y="1905704"/>
            <a:ext cx="764654" cy="0"/>
          </a:xfrm>
          <a:prstGeom prst="line">
            <a:avLst/>
          </a:prstGeom>
          <a:ln w="38100">
            <a:solidFill>
              <a:srgbClr val="DB2C25"/>
            </a:solidFill>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6521002" y="1933794"/>
            <a:ext cx="1047750" cy="923330"/>
          </a:xfrm>
          <a:prstGeom prst="rect">
            <a:avLst/>
          </a:prstGeom>
          <a:noFill/>
        </p:spPr>
        <p:txBody>
          <a:bodyPr wrap="square" rtlCol="0">
            <a:spAutoFit/>
          </a:bodyPr>
          <a:lstStyle/>
          <a:p>
            <a:r>
              <a:rPr lang="en-US" altLang="zh-CN" sz="5400" i="0" dirty="0">
                <a:latin typeface="宋体" panose="02010600030101010101" pitchFamily="2" charset="-122"/>
                <a:ea typeface="宋体" panose="02010600030101010101" pitchFamily="2" charset="-122"/>
                <a:cs typeface="Arial" panose="020B0604020202020204" pitchFamily="34" charset="0"/>
              </a:rPr>
              <a:t>03</a:t>
            </a:r>
            <a:endParaRPr lang="en-US" altLang="zh-CN" sz="5400" i="0" dirty="0">
              <a:latin typeface="宋体" panose="02010600030101010101" pitchFamily="2" charset="-122"/>
              <a:ea typeface="宋体" panose="02010600030101010101" pitchFamily="2" charset="-122"/>
              <a:cs typeface="Arial" panose="020B0604020202020204" pitchFamily="34" charset="0"/>
            </a:endParaRPr>
          </a:p>
        </p:txBody>
      </p:sp>
      <p:sp>
        <p:nvSpPr>
          <p:cNvPr id="19" name="文本框 35"/>
          <p:cNvSpPr txBox="1"/>
          <p:nvPr/>
        </p:nvSpPr>
        <p:spPr>
          <a:xfrm>
            <a:off x="6521002" y="2796209"/>
            <a:ext cx="2625473" cy="418191"/>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zh-CN" altLang="en-US" sz="1600" i="0" dirty="0">
                <a:solidFill>
                  <a:schemeClr val="bg2">
                    <a:lumMod val="25000"/>
                  </a:schemeClr>
                </a:solidFill>
                <a:latin typeface="宋体" panose="02010600030101010101" pitchFamily="2" charset="-122"/>
                <a:ea typeface="宋体" panose="02010600030101010101" pitchFamily="2" charset="-122"/>
              </a:rPr>
              <a:t>承担健康损害赔偿责任</a:t>
            </a:r>
            <a:endParaRPr lang="zh-CN" altLang="en-US" sz="1600" i="0" dirty="0">
              <a:solidFill>
                <a:schemeClr val="bg2">
                  <a:lumMod val="25000"/>
                </a:schemeClr>
              </a:solidFill>
              <a:latin typeface="宋体" panose="02010600030101010101" pitchFamily="2" charset="-122"/>
              <a:ea typeface="宋体" panose="02010600030101010101" pitchFamily="2" charset="-122"/>
            </a:endParaRPr>
          </a:p>
        </p:txBody>
      </p:sp>
      <p:sp>
        <p:nvSpPr>
          <p:cNvPr id="20" name="矩形 19"/>
          <p:cNvSpPr/>
          <p:nvPr/>
        </p:nvSpPr>
        <p:spPr>
          <a:xfrm>
            <a:off x="7301151" y="2132921"/>
            <a:ext cx="1947969" cy="584775"/>
          </a:xfrm>
          <a:prstGeom prst="rect">
            <a:avLst/>
          </a:prstGeom>
        </p:spPr>
        <p:txBody>
          <a:bodyPr wrap="none">
            <a:spAutoFit/>
          </a:bodyPr>
          <a:lstStyle/>
          <a:p>
            <a:r>
              <a:rPr lang="zh-CN" altLang="en-US" sz="3200" b="1" i="0" dirty="0">
                <a:latin typeface="宋体" panose="02010600030101010101" pitchFamily="2" charset="-122"/>
                <a:ea typeface="宋体" panose="02010600030101010101" pitchFamily="2" charset="-122"/>
              </a:rPr>
              <a:t>民事责任 </a:t>
            </a:r>
            <a:endParaRPr lang="zh-CN" altLang="en-US" sz="3200" b="1" i="0" dirty="0">
              <a:latin typeface="宋体" panose="02010600030101010101" pitchFamily="2" charset="-122"/>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文本占位符 409601"/>
          <p:cNvSpPr>
            <a:spLocks noGrp="1"/>
          </p:cNvSpPr>
          <p:nvPr>
            <p:ph type="body" idx="1"/>
          </p:nvPr>
        </p:nvSpPr>
        <p:spPr>
          <a:xfrm>
            <a:off x="179388" y="2205038"/>
            <a:ext cx="8818562" cy="1150937"/>
          </a:xfrm>
        </p:spPr>
        <p:txBody>
          <a:bodyPr/>
          <a:lstStyle/>
          <a:p>
            <a:pPr marL="0" algn="ctr">
              <a:buNone/>
            </a:pPr>
            <a:r>
              <a:rPr lang="zh-CN" altLang="en-US" sz="3500" dirty="0">
                <a:solidFill>
                  <a:srgbClr val="CC6600"/>
                </a:solidFill>
                <a:ea typeface="黑体" panose="02010609060101010101" pitchFamily="2" charset="-122"/>
                <a:sym typeface="Arial" panose="020B0604020202020204" pitchFamily="34" charset="0"/>
              </a:rPr>
              <a:t>第三章  </a:t>
            </a:r>
            <a:r>
              <a:rPr lang="zh-CN" altLang="en-US" sz="3500" dirty="0">
                <a:solidFill>
                  <a:srgbClr val="CC6600"/>
                </a:solidFill>
                <a:ea typeface="黑体" panose="02010609060101010101" pitchFamily="2" charset="-122"/>
                <a:sym typeface="+mn-ea"/>
              </a:rPr>
              <a:t>我国职业卫生标准及其概况</a:t>
            </a:r>
            <a:endParaRPr lang="zh-CN" altLang="en-US" sz="3500" dirty="0">
              <a:solidFill>
                <a:srgbClr val="CC6600"/>
              </a:solidFill>
              <a:ea typeface="黑体" panose="02010609060101010101" pitchFamily="2" charset="-122"/>
              <a:sym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26" name="矩形 25"/>
          <p:cNvSpPr/>
          <p:nvPr/>
        </p:nvSpPr>
        <p:spPr>
          <a:xfrm>
            <a:off x="251460" y="1126490"/>
            <a:ext cx="8313420" cy="4399915"/>
          </a:xfrm>
          <a:prstGeom prst="rect">
            <a:avLst/>
          </a:prstGeom>
        </p:spPr>
        <p:txBody>
          <a:bodyPr wrap="square">
            <a:spAutoFit/>
          </a:bodyPr>
          <a:lstStyle/>
          <a:p>
            <a:pPr marL="590550" indent="-590550" algn="just">
              <a:spcBef>
                <a:spcPct val="0"/>
              </a:spcBef>
              <a:buClr>
                <a:srgbClr val="FF0000"/>
              </a:buClr>
              <a:buFont typeface="Wingdings" panose="05000000000000000000" pitchFamily="2" charset="2"/>
              <a:buNone/>
            </a:pPr>
            <a:r>
              <a:rPr lang="en-US" altLang="zh-CN" sz="2800" b="1" i="0" dirty="0">
                <a:latin typeface="宋体" panose="02010600030101010101" pitchFamily="2" charset="-122"/>
                <a:ea typeface="宋体" panose="02010600030101010101" pitchFamily="2" charset="-122"/>
                <a:sym typeface="+mn-ea"/>
              </a:rPr>
              <a:t>1. </a:t>
            </a:r>
            <a:r>
              <a:rPr lang="zh-CN" altLang="en-US" sz="2800" b="1" i="0" dirty="0">
                <a:latin typeface="宋体" panose="02010600030101010101" pitchFamily="2" charset="-122"/>
                <a:ea typeface="宋体" panose="02010600030101010101" pitchFamily="2" charset="-122"/>
                <a:sym typeface="+mn-ea"/>
              </a:rPr>
              <a:t>概念</a:t>
            </a:r>
            <a:endParaRPr lang="zh-CN" altLang="en-US" sz="2800" b="1" i="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solidFill>
                  <a:srgbClr val="FF0000"/>
                </a:solidFill>
                <a:latin typeface="宋体" panose="02010600030101010101" pitchFamily="2" charset="-122"/>
                <a:ea typeface="宋体" panose="02010600030101010101" pitchFamily="2" charset="-122"/>
                <a:sym typeface="+mn-ea"/>
              </a:rPr>
              <a:t>职业卫生标准</a:t>
            </a:r>
            <a:r>
              <a:rPr lang="zh-CN" altLang="en-US" sz="2800" b="1" i="0" dirty="0">
                <a:latin typeface="宋体" panose="02010600030101010101" pitchFamily="2" charset="-122"/>
                <a:ea typeface="宋体" panose="02010600030101010101" pitchFamily="2" charset="-122"/>
                <a:sym typeface="+mn-ea"/>
              </a:rPr>
              <a:t>是根据职业病防治法的规定，由法律授权部门对国家职业病防治的技术要求作出的强制性统一规范，如用人单位工作场所职业危害的接触限制量值、职业健康监护要求、职业病诊断原则及处理技术要求、以及有关职业病危害因素监测评价方法等。</a:t>
            </a:r>
            <a:endParaRPr lang="zh-CN" altLang="en-US" sz="2800" b="1" i="0" dirty="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latin typeface="宋体" panose="02010600030101010101" pitchFamily="2" charset="-122"/>
                <a:ea typeface="宋体" panose="02010600030101010101" pitchFamily="2" charset="-122"/>
                <a:sym typeface="+mn-ea"/>
              </a:rPr>
              <a:t>制定与实施职业卫生标准的根本目的是预防、控制和消除职业病危害，防治职业病，保护劳动者健康及其相关权益</a:t>
            </a:r>
            <a:endParaRPr lang="zh-CN" altLang="en-US" sz="2800" b="1" i="0" dirty="0">
              <a:solidFill>
                <a:srgbClr val="0070C0"/>
              </a:solidFill>
              <a:latin typeface="宋体" panose="02010600030101010101" pitchFamily="2" charset="-122"/>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26" name="矩形 25"/>
          <p:cNvSpPr/>
          <p:nvPr/>
        </p:nvSpPr>
        <p:spPr>
          <a:xfrm>
            <a:off x="251460" y="1126490"/>
            <a:ext cx="8313420" cy="4831080"/>
          </a:xfrm>
          <a:prstGeom prst="rect">
            <a:avLst/>
          </a:prstGeom>
        </p:spPr>
        <p:txBody>
          <a:bodyPr wrap="square">
            <a:spAutoFit/>
          </a:bodyPr>
          <a:lstStyle/>
          <a:p>
            <a:pPr marL="590550" indent="-590550" algn="just">
              <a:spcBef>
                <a:spcPct val="0"/>
              </a:spcBef>
              <a:buClr>
                <a:srgbClr val="FF0000"/>
              </a:buClr>
              <a:buFont typeface="Wingdings" panose="05000000000000000000" pitchFamily="2" charset="2"/>
              <a:buNone/>
            </a:pPr>
            <a:r>
              <a:rPr lang="en-US" altLang="zh-CN" sz="2800" b="1" i="0" dirty="0">
                <a:latin typeface="宋体" panose="02010600030101010101" pitchFamily="2" charset="-122"/>
                <a:ea typeface="宋体" panose="02010600030101010101" pitchFamily="2" charset="-122"/>
                <a:sym typeface="+mn-ea"/>
              </a:rPr>
              <a:t>2. </a:t>
            </a:r>
            <a:r>
              <a:rPr lang="zh-CN" altLang="en-US" sz="2800" b="1" i="0" dirty="0">
                <a:latin typeface="宋体" panose="02010600030101010101" pitchFamily="2" charset="-122"/>
                <a:ea typeface="宋体" panose="02010600030101010101" pitchFamily="2" charset="-122"/>
                <a:sym typeface="+mn-ea"/>
              </a:rPr>
              <a:t>地位</a:t>
            </a:r>
            <a:endParaRPr lang="zh-CN" altLang="en-US" sz="2800" b="1" i="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latin typeface="宋体" panose="02010600030101010101" pitchFamily="2" charset="-122"/>
                <a:ea typeface="宋体" panose="02010600030101010101" pitchFamily="2" charset="-122"/>
                <a:sym typeface="+mn-ea"/>
              </a:rPr>
              <a:t>职业卫生标准是</a:t>
            </a:r>
            <a:r>
              <a:rPr lang="zh-CN" altLang="en-US" sz="2800" b="1" i="0" dirty="0">
                <a:solidFill>
                  <a:srgbClr val="FF0000"/>
                </a:solidFill>
                <a:latin typeface="宋体" panose="02010600030101010101" pitchFamily="2" charset="-122"/>
                <a:ea typeface="宋体" panose="02010600030101010101" pitchFamily="2" charset="-122"/>
                <a:sym typeface="+mn-ea"/>
              </a:rPr>
              <a:t>国家职业病防治法律法规体系的重要组成部分</a:t>
            </a:r>
            <a:r>
              <a:rPr lang="zh-CN" altLang="en-US" sz="2800" b="1" i="0" dirty="0">
                <a:latin typeface="宋体" panose="02010600030101010101" pitchFamily="2" charset="-122"/>
                <a:ea typeface="宋体" panose="02010600030101010101" pitchFamily="2" charset="-122"/>
                <a:sym typeface="+mn-ea"/>
              </a:rPr>
              <a:t>，是涉及国家安全的重要法律体系，是为保护劳动者身心健康而制定的特殊技术要求</a:t>
            </a:r>
            <a:endParaRPr lang="zh-CN" altLang="en-US" sz="2800" b="1" i="0" dirty="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latin typeface="宋体" panose="02010600030101010101" pitchFamily="2" charset="-122"/>
                <a:ea typeface="宋体" panose="02010600030101010101" pitchFamily="2" charset="-122"/>
                <a:sym typeface="+mn-ea"/>
              </a:rPr>
              <a:t>职业卫生标准是国家依据</a:t>
            </a:r>
            <a:r>
              <a:rPr lang="en-US" altLang="zh-CN" sz="2800" b="1" i="0" dirty="0">
                <a:latin typeface="宋体" panose="02010600030101010101" pitchFamily="2" charset="-122"/>
                <a:ea typeface="宋体" panose="02010600030101010101" pitchFamily="2" charset="-122"/>
                <a:sym typeface="+mn-ea"/>
              </a:rPr>
              <a:t>《</a:t>
            </a:r>
            <a:r>
              <a:rPr lang="zh-CN" altLang="en-US" sz="2800" b="1" i="0" dirty="0">
                <a:latin typeface="宋体" panose="02010600030101010101" pitchFamily="2" charset="-122"/>
                <a:ea typeface="宋体" panose="02010600030101010101" pitchFamily="2" charset="-122"/>
                <a:sym typeface="+mn-ea"/>
              </a:rPr>
              <a:t>职业病防治法</a:t>
            </a:r>
            <a:r>
              <a:rPr lang="en-US" altLang="zh-CN" sz="2800" b="1" i="0" dirty="0">
                <a:latin typeface="宋体" panose="02010600030101010101" pitchFamily="2" charset="-122"/>
                <a:ea typeface="宋体" panose="02010600030101010101" pitchFamily="2" charset="-122"/>
                <a:sym typeface="+mn-ea"/>
              </a:rPr>
              <a:t>》</a:t>
            </a:r>
            <a:r>
              <a:rPr lang="zh-CN" altLang="en-US" sz="2800" b="1" i="0" dirty="0">
                <a:latin typeface="宋体" panose="02010600030101010101" pitchFamily="2" charset="-122"/>
                <a:ea typeface="宋体" panose="02010600030101010101" pitchFamily="2" charset="-122"/>
                <a:sym typeface="+mn-ea"/>
              </a:rPr>
              <a:t>对</a:t>
            </a:r>
            <a:r>
              <a:rPr lang="zh-CN" altLang="en-US" sz="2800" b="1" i="0" dirty="0">
                <a:solidFill>
                  <a:srgbClr val="FF0000"/>
                </a:solidFill>
                <a:latin typeface="宋体" panose="02010600030101010101" pitchFamily="2" charset="-122"/>
                <a:ea typeface="宋体" panose="02010600030101010101" pitchFamily="2" charset="-122"/>
                <a:sym typeface="+mn-ea"/>
              </a:rPr>
              <a:t>职业病防治进行监督管理的重要技术依据</a:t>
            </a:r>
            <a:r>
              <a:rPr lang="zh-CN" altLang="en-US" sz="2800" b="1" i="0" dirty="0">
                <a:latin typeface="宋体" panose="02010600030101010101" pitchFamily="2" charset="-122"/>
                <a:ea typeface="宋体" panose="02010600030101010101" pitchFamily="2" charset="-122"/>
                <a:sym typeface="+mn-ea"/>
              </a:rPr>
              <a:t>，根据</a:t>
            </a:r>
            <a:r>
              <a:rPr lang="en-US" altLang="zh-CN" sz="2800" b="1" i="0" dirty="0">
                <a:latin typeface="宋体" panose="02010600030101010101" pitchFamily="2" charset="-122"/>
                <a:ea typeface="宋体" panose="02010600030101010101" pitchFamily="2" charset="-122"/>
                <a:sym typeface="+mn-ea"/>
              </a:rPr>
              <a:t>《</a:t>
            </a:r>
            <a:r>
              <a:rPr lang="zh-CN" altLang="en-US" sz="2800" b="1" i="0" dirty="0">
                <a:latin typeface="宋体" panose="02010600030101010101" pitchFamily="2" charset="-122"/>
                <a:ea typeface="宋体" panose="02010600030101010101" pitchFamily="2" charset="-122"/>
                <a:sym typeface="+mn-ea"/>
              </a:rPr>
              <a:t>职业病防治法</a:t>
            </a:r>
            <a:r>
              <a:rPr lang="en-US" altLang="zh-CN" sz="2800" b="1" i="0" dirty="0">
                <a:latin typeface="宋体" panose="02010600030101010101" pitchFamily="2" charset="-122"/>
                <a:ea typeface="宋体" panose="02010600030101010101" pitchFamily="2" charset="-122"/>
                <a:sym typeface="+mn-ea"/>
              </a:rPr>
              <a:t>》</a:t>
            </a:r>
            <a:r>
              <a:rPr lang="zh-CN" altLang="en-US" sz="2800" b="1" i="0" dirty="0">
                <a:latin typeface="宋体" panose="02010600030101010101" pitchFamily="2" charset="-122"/>
                <a:ea typeface="宋体" panose="02010600030101010101" pitchFamily="2" charset="-122"/>
                <a:sym typeface="+mn-ea"/>
              </a:rPr>
              <a:t>的规定，对不符合职业卫生标准的用人单位将予以相应的行政处罚，构成犯罪的，将依法追究刑事责任</a:t>
            </a:r>
            <a:endParaRPr lang="zh-CN" altLang="en-US" sz="2800" b="1" i="0" dirty="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latin typeface="宋体" panose="02010600030101010101" pitchFamily="2" charset="-122"/>
                <a:ea typeface="宋体" panose="02010600030101010101" pitchFamily="2" charset="-122"/>
                <a:sym typeface="+mn-ea"/>
              </a:rPr>
              <a:t>职业卫生标准是评价</a:t>
            </a:r>
            <a:r>
              <a:rPr lang="zh-CN" altLang="en-US" sz="2800" b="1" i="0" dirty="0">
                <a:solidFill>
                  <a:srgbClr val="FF0000"/>
                </a:solidFill>
                <a:latin typeface="宋体" panose="02010600030101010101" pitchFamily="2" charset="-122"/>
                <a:ea typeface="宋体" panose="02010600030101010101" pitchFamily="2" charset="-122"/>
                <a:sym typeface="+mn-ea"/>
              </a:rPr>
              <a:t>职业病危害控制效果的技术指标</a:t>
            </a:r>
            <a:endParaRPr lang="zh-CN" altLang="en-US" sz="2800" b="1" i="0" dirty="0">
              <a:solidFill>
                <a:srgbClr val="0070C0"/>
              </a:solidFill>
              <a:latin typeface="宋体" panose="02010600030101010101" pitchFamily="2" charset="-122"/>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26" name="矩形 25"/>
          <p:cNvSpPr/>
          <p:nvPr/>
        </p:nvSpPr>
        <p:spPr>
          <a:xfrm>
            <a:off x="251460" y="1557020"/>
            <a:ext cx="8313420" cy="3969385"/>
          </a:xfrm>
          <a:prstGeom prst="rect">
            <a:avLst/>
          </a:prstGeom>
        </p:spPr>
        <p:txBody>
          <a:bodyPr wrap="square">
            <a:spAutoFit/>
          </a:bodyPr>
          <a:lstStyle/>
          <a:p>
            <a:pPr marL="590550" indent="-590550" algn="just">
              <a:spcBef>
                <a:spcPct val="0"/>
              </a:spcBef>
              <a:buClr>
                <a:srgbClr val="FF0000"/>
              </a:buClr>
              <a:buFont typeface="Wingdings" panose="05000000000000000000" pitchFamily="2" charset="2"/>
              <a:buNone/>
            </a:pPr>
            <a:r>
              <a:rPr lang="en-US" altLang="zh-CN" sz="2800" b="1" i="0" dirty="0">
                <a:latin typeface="宋体" panose="02010600030101010101" pitchFamily="2" charset="-122"/>
                <a:ea typeface="宋体" panose="02010600030101010101" pitchFamily="2" charset="-122"/>
                <a:sym typeface="+mn-ea"/>
              </a:rPr>
              <a:t>3. </a:t>
            </a:r>
            <a:r>
              <a:rPr lang="zh-CN" altLang="en-US" sz="2800" b="1" i="0" dirty="0">
                <a:latin typeface="宋体" panose="02010600030101010101" pitchFamily="2" charset="-122"/>
                <a:ea typeface="宋体" panose="02010600030101010101" pitchFamily="2" charset="-122"/>
                <a:sym typeface="+mn-ea"/>
              </a:rPr>
              <a:t>意义</a:t>
            </a:r>
            <a:endParaRPr lang="zh-CN" altLang="en-US" sz="2800" b="1" i="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None/>
            </a:pPr>
            <a:r>
              <a:rPr lang="en-US" altLang="zh-CN" sz="2800" b="1" i="0" dirty="0">
                <a:latin typeface="宋体" panose="02010600030101010101" pitchFamily="2" charset="-122"/>
                <a:ea typeface="宋体" panose="02010600030101010101" pitchFamily="2" charset="-122"/>
                <a:sym typeface="+mn-ea"/>
              </a:rPr>
              <a:t>1) </a:t>
            </a:r>
            <a:r>
              <a:rPr lang="zh-CN" altLang="en-US" sz="2800" b="1" i="0" dirty="0">
                <a:latin typeface="宋体" panose="02010600030101010101" pitchFamily="2" charset="-122"/>
                <a:ea typeface="宋体" panose="02010600030101010101" pitchFamily="2" charset="-122"/>
                <a:sym typeface="+mn-ea"/>
              </a:rPr>
              <a:t>维护社会稳定，促进和谐发展</a:t>
            </a:r>
            <a:endParaRPr lang="zh-CN" altLang="en-US" sz="2800" b="1" i="0">
              <a:latin typeface="宋体" panose="02010600030101010101" pitchFamily="2" charset="-122"/>
              <a:ea typeface="宋体" panose="02010600030101010101" pitchFamily="2" charset="-122"/>
            </a:endParaRPr>
          </a:p>
          <a:p>
            <a:pPr marL="590550" indent="-590550" algn="just">
              <a:spcBef>
                <a:spcPct val="0"/>
              </a:spcBef>
              <a:buClr>
                <a:srgbClr val="FF0000"/>
              </a:buClr>
              <a:buFont typeface="Wingdings" panose="05000000000000000000" pitchFamily="2" charset="2"/>
              <a:buChar char="l"/>
            </a:pPr>
            <a:r>
              <a:rPr lang="zh-CN" altLang="en-US" sz="2800" b="1" i="0" dirty="0">
                <a:latin typeface="宋体" panose="02010600030101010101" pitchFamily="2" charset="-122"/>
                <a:ea typeface="宋体" panose="02010600030101010101" pitchFamily="2" charset="-122"/>
                <a:sym typeface="+mn-ea"/>
              </a:rPr>
              <a:t>劳动者既是社会财富的创造者，也应当成为社会均衡发展的受益者。职业卫生标准通过制定工作场所职业有害因素接触限制量值以及劳动者健康保护要求，达到最大限度地保护劳动者的健康权益的目的，从而，促进劳动力资源的可持续发展，实现以人为本，促进社会、经济和谐发展，维护社会稳定的目标</a:t>
            </a:r>
            <a:r>
              <a:rPr lang="zh-CN" altLang="en-US" sz="2800" b="1" i="0">
                <a:latin typeface="宋体" panose="02010600030101010101" pitchFamily="2" charset="-122"/>
                <a:ea typeface="宋体" panose="02010600030101010101" pitchFamily="2" charset="-122"/>
                <a:sym typeface="+mn-ea"/>
              </a:rPr>
              <a:t> </a:t>
            </a:r>
            <a:endParaRPr lang="zh-CN" altLang="en-US" sz="2800" b="1" i="0" dirty="0">
              <a:solidFill>
                <a:srgbClr val="0070C0"/>
              </a:solidFill>
              <a:latin typeface="宋体" panose="02010600030101010101" pitchFamily="2" charset="-122"/>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占位符 13313"/>
          <p:cNvSpPr>
            <a:spLocks noGrp="1"/>
          </p:cNvSpPr>
          <p:nvPr>
            <p:ph type="body" idx="1"/>
          </p:nvPr>
        </p:nvSpPr>
        <p:spPr>
          <a:xfrm>
            <a:off x="684213" y="1412875"/>
            <a:ext cx="8064500" cy="4525963"/>
          </a:xfrm>
        </p:spPr>
        <p:txBody>
          <a:bodyPr vert="horz" wrap="square" lIns="91440" tIns="45720" rIns="91440" bIns="45720" anchor="t"/>
          <a:lstStyle/>
          <a:p>
            <a:pPr marL="590550" indent="-590550" algn="just">
              <a:spcBef>
                <a:spcPct val="10000"/>
              </a:spcBef>
              <a:buClr>
                <a:srgbClr val="FF0000"/>
              </a:buClr>
              <a:buFont typeface="Wingdings" panose="05000000000000000000" pitchFamily="2" charset="2"/>
              <a:buNone/>
            </a:pPr>
            <a:r>
              <a:rPr lang="en-US" altLang="zh-CN" sz="2800" b="1" dirty="0">
                <a:latin typeface="宋体" panose="02010600030101010101" pitchFamily="2" charset="-122"/>
                <a:ea typeface="宋体" panose="02010600030101010101" pitchFamily="2" charset="-122"/>
              </a:rPr>
              <a:t>2) </a:t>
            </a:r>
            <a:r>
              <a:rPr lang="zh-CN" altLang="en-US" sz="2800" b="1" dirty="0">
                <a:latin typeface="宋体" panose="02010600030101010101" pitchFamily="2" charset="-122"/>
                <a:ea typeface="宋体" panose="02010600030101010101" pitchFamily="2" charset="-122"/>
              </a:rPr>
              <a:t>促进社会生产力发展，规范企业与市场的健康发展</a:t>
            </a:r>
            <a:endParaRPr lang="zh-CN" altLang="en-US" sz="2800" b="1" dirty="0">
              <a:latin typeface="宋体" panose="02010600030101010101" pitchFamily="2" charset="-122"/>
              <a:ea typeface="宋体" panose="02010600030101010101" pitchFamily="2" charset="-122"/>
            </a:endParaRPr>
          </a:p>
          <a:p>
            <a:pPr marL="590550" indent="-590550"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职业卫生标准通过</a:t>
            </a:r>
            <a:r>
              <a:rPr lang="zh-CN" altLang="en-US" sz="2800" b="1" dirty="0">
                <a:solidFill>
                  <a:srgbClr val="FF0000"/>
                </a:solidFill>
                <a:latin typeface="宋体" panose="02010600030101010101" pitchFamily="2" charset="-122"/>
                <a:ea typeface="宋体" panose="02010600030101010101" pitchFamily="2" charset="-122"/>
              </a:rPr>
              <a:t>规范用工行为</a:t>
            </a:r>
            <a:r>
              <a:rPr lang="zh-CN" altLang="en-US" sz="2800" b="1" dirty="0">
                <a:latin typeface="宋体" panose="02010600030101010101" pitchFamily="2" charset="-122"/>
                <a:ea typeface="宋体" panose="02010600030101010101" pitchFamily="2" charset="-122"/>
              </a:rPr>
              <a:t>，促使企业依法保证职业病防治的投入，营造公平的市场竞争环境，规范市场经济秩序</a:t>
            </a:r>
            <a:endParaRPr lang="zh-CN" altLang="en-US" sz="2800" b="1" dirty="0">
              <a:latin typeface="宋体" panose="02010600030101010101" pitchFamily="2" charset="-122"/>
              <a:ea typeface="宋体" panose="02010600030101010101" pitchFamily="2" charset="-122"/>
            </a:endParaRPr>
          </a:p>
          <a:p>
            <a:pPr marL="590550" indent="-590550"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制定与实施职业卫生标准，可以</a:t>
            </a:r>
            <a:r>
              <a:rPr lang="zh-CN" altLang="en-US" sz="2800" b="1" dirty="0">
                <a:solidFill>
                  <a:srgbClr val="FF0000"/>
                </a:solidFill>
                <a:latin typeface="宋体" panose="02010600030101010101" pitchFamily="2" charset="-122"/>
                <a:ea typeface="宋体" panose="02010600030101010101" pitchFamily="2" charset="-122"/>
              </a:rPr>
              <a:t>促进企业的规范化发展与技术进步</a:t>
            </a:r>
            <a:r>
              <a:rPr lang="zh-CN" altLang="en-US" sz="2800" b="1" dirty="0">
                <a:latin typeface="宋体" panose="02010600030101010101" pitchFamily="2" charset="-122"/>
                <a:ea typeface="宋体" panose="02010600030101010101" pitchFamily="2" charset="-122"/>
              </a:rPr>
              <a:t>以及产品多样化</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占位符 14337"/>
          <p:cNvSpPr>
            <a:spLocks noGrp="1"/>
          </p:cNvSpPr>
          <p:nvPr>
            <p:ph type="body" idx="1"/>
          </p:nvPr>
        </p:nvSpPr>
        <p:spPr>
          <a:xfrm>
            <a:off x="539750" y="1125538"/>
            <a:ext cx="8135938" cy="4525962"/>
          </a:xfrm>
        </p:spPr>
        <p:txBody>
          <a:bodyPr vert="horz" wrap="square" lIns="91440" tIns="45720" rIns="91440" bIns="45720" anchor="t"/>
          <a:lstStyle/>
          <a:p>
            <a:pPr marL="590550" indent="-590550" algn="just">
              <a:spcBef>
                <a:spcPct val="10000"/>
              </a:spcBef>
              <a:buClr>
                <a:srgbClr val="FF0000"/>
              </a:buClr>
              <a:buFont typeface="Wingdings" panose="05000000000000000000" pitchFamily="2" charset="2"/>
              <a:buNone/>
            </a:pPr>
            <a:r>
              <a:rPr lang="en-US" altLang="zh-CN" sz="2800" b="1" dirty="0">
                <a:latin typeface="宋体" panose="02010600030101010101" pitchFamily="2" charset="-122"/>
                <a:ea typeface="宋体" panose="02010600030101010101" pitchFamily="2" charset="-122"/>
              </a:rPr>
              <a:t>3) </a:t>
            </a:r>
            <a:r>
              <a:rPr lang="zh-CN" altLang="en-US" sz="2800" b="1" dirty="0">
                <a:latin typeface="宋体" panose="02010600030101010101" pitchFamily="2" charset="-122"/>
                <a:ea typeface="宋体" panose="02010600030101010101" pitchFamily="2" charset="-122"/>
              </a:rPr>
              <a:t>维护劳动者健康权益，促进企业参与国际贸易竞争</a:t>
            </a:r>
            <a:endParaRPr lang="zh-CN" altLang="en-US" sz="2800" b="1">
              <a:latin typeface="宋体" panose="02010600030101010101" pitchFamily="2" charset="-122"/>
              <a:ea typeface="宋体" panose="02010600030101010101" pitchFamily="2" charset="-122"/>
            </a:endParaRPr>
          </a:p>
          <a:p>
            <a:pPr marL="590550" indent="-590550"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职业卫生标准通过限制境外原材料、生产工艺、生产技术中的职业病危害向境内的转移，</a:t>
            </a:r>
            <a:r>
              <a:rPr lang="zh-CN" altLang="en-US" sz="2800" b="1" dirty="0">
                <a:solidFill>
                  <a:srgbClr val="FF0000"/>
                </a:solidFill>
                <a:latin typeface="宋体" panose="02010600030101010101" pitchFamily="2" charset="-122"/>
                <a:ea typeface="宋体" panose="02010600030101010101" pitchFamily="2" charset="-122"/>
              </a:rPr>
              <a:t>维护我国劳动者的健康权益</a:t>
            </a:r>
            <a:r>
              <a:rPr lang="zh-CN" altLang="en-US" sz="2800" b="1" dirty="0">
                <a:latin typeface="宋体" panose="02010600030101010101" pitchFamily="2" charset="-122"/>
                <a:ea typeface="宋体" panose="02010600030101010101" pitchFamily="2" charset="-122"/>
              </a:rPr>
              <a:t>不被侵犯</a:t>
            </a:r>
            <a:endParaRPr lang="zh-CN" altLang="en-US" sz="2800" b="1" dirty="0">
              <a:latin typeface="宋体" panose="02010600030101010101" pitchFamily="2" charset="-122"/>
              <a:ea typeface="宋体" panose="02010600030101010101" pitchFamily="2" charset="-122"/>
            </a:endParaRPr>
          </a:p>
          <a:p>
            <a:pPr marL="590550" indent="-590550"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有助于树立我国企业在国际贸易中的良好形象，特别是劳动保护方面的形象，</a:t>
            </a:r>
            <a:r>
              <a:rPr lang="zh-CN" altLang="en-US" sz="2800" b="1" dirty="0">
                <a:solidFill>
                  <a:srgbClr val="FF0000"/>
                </a:solidFill>
                <a:latin typeface="宋体" panose="02010600030101010101" pitchFamily="2" charset="-122"/>
                <a:ea typeface="宋体" panose="02010600030101010101" pitchFamily="2" charset="-122"/>
              </a:rPr>
              <a:t>为我国企业参与世界贸易竞争创造有利条件</a:t>
            </a:r>
            <a:r>
              <a:rPr lang="zh-CN" altLang="en-US" sz="2800" b="1" dirty="0">
                <a:latin typeface="宋体" panose="02010600030101010101" pitchFamily="2" charset="-122"/>
                <a:ea typeface="宋体" panose="02010600030101010101" pitchFamily="2" charset="-122"/>
              </a:rPr>
              <a:t>，直接为国民经济建设服务</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占位符 15361"/>
          <p:cNvSpPr>
            <a:spLocks noGrp="1"/>
          </p:cNvSpPr>
          <p:nvPr>
            <p:ph type="body" idx="1"/>
          </p:nvPr>
        </p:nvSpPr>
        <p:spPr>
          <a:xfrm>
            <a:off x="539750" y="1557338"/>
            <a:ext cx="8283575" cy="3816350"/>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科学性和专业性</a:t>
            </a:r>
            <a:r>
              <a:rPr lang="zh-CN" altLang="en-US" sz="2800" b="1" dirty="0">
                <a:latin typeface="宋体" panose="02010600030101010101" pitchFamily="2" charset="-122"/>
                <a:ea typeface="宋体" panose="02010600030101010101" pitchFamily="2" charset="-122"/>
              </a:rPr>
              <a:t> 职业</a:t>
            </a:r>
            <a:r>
              <a:rPr lang="zh-TW" altLang="en-US" sz="2800" b="1" dirty="0">
                <a:latin typeface="宋体" panose="02010600030101010101" pitchFamily="2" charset="-122"/>
                <a:ea typeface="宋体" panose="02010600030101010101" pitchFamily="2" charset="-122"/>
              </a:rPr>
              <a:t>卫生标准是</a:t>
            </a:r>
            <a:r>
              <a:rPr lang="zh-CN" altLang="en-US" sz="2800" b="1" dirty="0">
                <a:latin typeface="宋体" panose="02010600030101010101" pitchFamily="2" charset="-122"/>
                <a:ea typeface="宋体" panose="02010600030101010101" pitchFamily="2" charset="-122"/>
              </a:rPr>
              <a:t>贯彻实施职业病防治的技术依据，因此，制定职业卫生标准必须以科学为依据，建立在健康危险性评价基础上</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规范性</a:t>
            </a:r>
            <a:r>
              <a:rPr lang="zh-CN" altLang="en-US" sz="2800" b="1" dirty="0">
                <a:latin typeface="宋体" panose="02010600030101010101" pitchFamily="2" charset="-122"/>
                <a:ea typeface="宋体" panose="02010600030101010101" pitchFamily="2" charset="-122"/>
              </a:rPr>
              <a:t> 职业卫生标准主要规范用工行为，维护劳动者健康权益不被侵犯；规范市场经济秩序，促使企业依法保证劳动保护投入，营造公平的市场竞争环境</a:t>
            </a:r>
            <a:endParaRPr lang="zh-CN" altLang="en-US" sz="2800" b="1" dirty="0">
              <a:latin typeface="宋体" panose="02010600030101010101" pitchFamily="2" charset="-122"/>
              <a:ea typeface="宋体" panose="02010600030101010101" pitchFamily="2" charset="-122"/>
            </a:endParaRPr>
          </a:p>
        </p:txBody>
      </p:sp>
      <p:sp>
        <p:nvSpPr>
          <p:cNvPr id="15363" name="矩形 15362"/>
          <p:cNvSpPr/>
          <p:nvPr/>
        </p:nvSpPr>
        <p:spPr>
          <a:xfrm>
            <a:off x="539750" y="1117600"/>
            <a:ext cx="2601913" cy="439738"/>
          </a:xfrm>
          <a:prstGeom prst="rect">
            <a:avLst/>
          </a:prstGeom>
          <a:noFill/>
          <a:ln w="9525">
            <a:noFill/>
          </a:ln>
        </p:spPr>
        <p:txBody>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marL="590550" lvl="0" indent="-590550" algn="just">
              <a:lnSpc>
                <a:spcPct val="90000"/>
              </a:lnSpc>
              <a:buClr>
                <a:srgbClr val="FF0000"/>
              </a:buClr>
              <a:buFont typeface="Wingdings" panose="05000000000000000000" pitchFamily="2" charset="2"/>
              <a:buNone/>
            </a:pPr>
            <a:r>
              <a:rPr lang="en-US" altLang="zh-CN" sz="2800" b="1" i="0" dirty="0">
                <a:solidFill>
                  <a:schemeClr val="tx1"/>
                </a:solidFill>
                <a:latin typeface="宋体" panose="02010600030101010101" pitchFamily="2" charset="-122"/>
              </a:rPr>
              <a:t>4.</a:t>
            </a:r>
            <a:r>
              <a:rPr lang="zh-CN" altLang="en-US" sz="2800" b="1" i="0" dirty="0">
                <a:solidFill>
                  <a:schemeClr val="tx1"/>
                </a:solidFill>
                <a:latin typeface="宋体" panose="02010600030101010101" pitchFamily="2" charset="-122"/>
              </a:rPr>
              <a:t>特殊性</a:t>
            </a:r>
            <a:endParaRPr lang="zh-CN" altLang="en-US" sz="2800" b="1" i="0">
              <a:solidFill>
                <a:schemeClr val="tx1"/>
              </a:solidFill>
              <a:latin typeface="宋体" panose="02010600030101010101" pitchFamily="2" charset="-122"/>
            </a:endParaRPr>
          </a:p>
        </p:txBody>
      </p:sp>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6385"/>
          <p:cNvSpPr>
            <a:spLocks noGrp="1"/>
          </p:cNvSpPr>
          <p:nvPr>
            <p:ph type="body" idx="1"/>
          </p:nvPr>
        </p:nvSpPr>
        <p:spPr>
          <a:xfrm>
            <a:off x="539750" y="1125220"/>
            <a:ext cx="8183245" cy="4608195"/>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社会性</a:t>
            </a:r>
            <a:r>
              <a:rPr lang="zh-CN" altLang="en-US" sz="2800" b="1" dirty="0">
                <a:latin typeface="宋体" panose="02010600030101010101" pitchFamily="2" charset="-122"/>
                <a:ea typeface="宋体" panose="02010600030101010101" pitchFamily="2" charset="-122"/>
              </a:rPr>
              <a:t> 职业卫生技术标准是涉及国家安全的重要法律体系，直接为国民经济建设服务，职业卫生标准的制修订必须适应市场经济的发展</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可行性</a:t>
            </a:r>
            <a:r>
              <a:rPr lang="zh-CN" altLang="en-US" sz="2800" dirty="0">
                <a:latin typeface="宋体" panose="02010600030101010101" pitchFamily="2" charset="-122"/>
                <a:ea typeface="宋体" panose="02010600030101010101" pitchFamily="2" charset="-122"/>
              </a:rPr>
              <a:t> </a:t>
            </a:r>
            <a:r>
              <a:rPr lang="zh-CN" altLang="en-US" sz="2800" b="1" dirty="0">
                <a:latin typeface="宋体" panose="02010600030101010101" pitchFamily="2" charset="-122"/>
                <a:ea typeface="宋体" panose="02010600030101010101" pitchFamily="2" charset="-122"/>
              </a:rPr>
              <a:t>职业</a:t>
            </a:r>
            <a:r>
              <a:rPr lang="zh-TW" altLang="en-US" sz="2800" b="1" dirty="0">
                <a:latin typeface="宋体" panose="02010600030101010101" pitchFamily="2" charset="-122"/>
                <a:ea typeface="宋体" panose="02010600030101010101" pitchFamily="2" charset="-122"/>
              </a:rPr>
              <a:t>卫生标准是我国</a:t>
            </a:r>
            <a:r>
              <a:rPr lang="zh-CN" altLang="en-US" sz="2800" b="1" dirty="0">
                <a:latin typeface="宋体" panose="02010600030101010101" pitchFamily="2" charset="-122"/>
                <a:ea typeface="宋体" panose="02010600030101010101" pitchFamily="2" charset="-122"/>
              </a:rPr>
              <a:t>职业病防治</a:t>
            </a:r>
            <a:r>
              <a:rPr lang="zh-TW" altLang="en-US" sz="2800" b="1" dirty="0">
                <a:latin typeface="宋体" panose="02010600030101010101" pitchFamily="2" charset="-122"/>
                <a:ea typeface="宋体" panose="02010600030101010101" pitchFamily="2" charset="-122"/>
              </a:rPr>
              <a:t>法律体系的重要组成部分</a:t>
            </a:r>
            <a:r>
              <a:rPr lang="zh-CN" altLang="en-US" sz="2800" b="1" dirty="0">
                <a:latin typeface="宋体" panose="02010600030101010101" pitchFamily="2" charset="-122"/>
                <a:ea typeface="宋体" panose="02010600030101010101" pitchFamily="2" charset="-122"/>
              </a:rPr>
              <a:t>。</a:t>
            </a:r>
            <a:r>
              <a:rPr lang="en-US" altLang="zh-TW" sz="2800" b="1">
                <a:latin typeface="宋体" panose="02010600030101010101" pitchFamily="2" charset="-122"/>
                <a:ea typeface="宋体" panose="02010600030101010101" pitchFamily="2" charset="-122"/>
              </a:rPr>
              <a:t> </a:t>
            </a:r>
            <a:r>
              <a:rPr lang="zh-TW" altLang="en-US" sz="2800" b="1" dirty="0">
                <a:latin typeface="宋体" panose="02010600030101010101" pitchFamily="2" charset="-122"/>
                <a:ea typeface="宋体" panose="02010600030101010101" pitchFamily="2" charset="-122"/>
              </a:rPr>
              <a:t>在整个</a:t>
            </a:r>
            <a:r>
              <a:rPr lang="zh-CN" altLang="en-US" sz="2800" b="1" dirty="0">
                <a:latin typeface="宋体" panose="02010600030101010101" pitchFamily="2" charset="-122"/>
                <a:ea typeface="宋体" panose="02010600030101010101" pitchFamily="2" charset="-122"/>
              </a:rPr>
              <a:t>职业</a:t>
            </a:r>
            <a:r>
              <a:rPr lang="zh-TW" altLang="en-US" sz="2800" b="1" dirty="0">
                <a:latin typeface="宋体" panose="02010600030101010101" pitchFamily="2" charset="-122"/>
                <a:ea typeface="宋体" panose="02010600030101010101" pitchFamily="2" charset="-122"/>
              </a:rPr>
              <a:t>卫生行政执法的全过程中</a:t>
            </a:r>
            <a:r>
              <a:rPr lang="zh-CN" altLang="en-US" sz="2800" b="1" dirty="0">
                <a:latin typeface="宋体" panose="02010600030101010101" pitchFamily="2" charset="-122"/>
                <a:ea typeface="宋体" panose="02010600030101010101" pitchFamily="2" charset="-122"/>
              </a:rPr>
              <a:t>，</a:t>
            </a:r>
            <a:r>
              <a:rPr lang="zh-TW" altLang="en-US" sz="2800" b="1" dirty="0">
                <a:latin typeface="宋体" panose="02010600030101010101" pitchFamily="2" charset="-122"/>
                <a:ea typeface="宋体" panose="02010600030101010101" pitchFamily="2" charset="-122"/>
              </a:rPr>
              <a:t>日常卫生监督执法</a:t>
            </a:r>
            <a:r>
              <a:rPr lang="zh-CN" altLang="en-US" sz="2800" b="1" dirty="0">
                <a:latin typeface="宋体" panose="02010600030101010101" pitchFamily="2" charset="-122"/>
                <a:ea typeface="宋体" panose="02010600030101010101" pitchFamily="2" charset="-122"/>
              </a:rPr>
              <a:t>、</a:t>
            </a:r>
            <a:r>
              <a:rPr lang="zh-TW" altLang="en-US" sz="2800" b="1" dirty="0">
                <a:latin typeface="宋体" panose="02010600030101010101" pitchFamily="2" charset="-122"/>
                <a:ea typeface="宋体" panose="02010600030101010101" pitchFamily="2" charset="-122"/>
              </a:rPr>
              <a:t>卫生检测检验</a:t>
            </a:r>
            <a:r>
              <a:rPr lang="zh-CN" altLang="en-US" sz="2800" b="1" dirty="0">
                <a:latin typeface="宋体" panose="02010600030101010101" pitchFamily="2" charset="-122"/>
                <a:ea typeface="宋体" panose="02010600030101010101" pitchFamily="2" charset="-122"/>
              </a:rPr>
              <a:t>、</a:t>
            </a:r>
            <a:r>
              <a:rPr lang="zh-TW" altLang="en-US" sz="2800" b="1" dirty="0">
                <a:latin typeface="宋体" panose="02010600030101010101" pitchFamily="2" charset="-122"/>
                <a:ea typeface="宋体" panose="02010600030101010101" pitchFamily="2" charset="-122"/>
              </a:rPr>
              <a:t>卫生行政处罚</a:t>
            </a:r>
            <a:r>
              <a:rPr lang="zh-CN" altLang="en-US" sz="2800" b="1" dirty="0">
                <a:latin typeface="宋体" panose="02010600030101010101" pitchFamily="2" charset="-122"/>
                <a:ea typeface="宋体" panose="02010600030101010101" pitchFamily="2" charset="-122"/>
              </a:rPr>
              <a:t>、</a:t>
            </a:r>
            <a:r>
              <a:rPr lang="zh-TW" altLang="en-US" sz="2800" b="1" dirty="0">
                <a:latin typeface="宋体" panose="02010600030101010101" pitchFamily="2" charset="-122"/>
                <a:ea typeface="宋体" panose="02010600030101010101" pitchFamily="2" charset="-122"/>
              </a:rPr>
              <a:t>卫生行政复议</a:t>
            </a:r>
            <a:r>
              <a:rPr lang="zh-CN" altLang="en-US" sz="2800" b="1" dirty="0">
                <a:latin typeface="宋体" panose="02010600030101010101" pitchFamily="2" charset="-122"/>
                <a:ea typeface="宋体" panose="02010600030101010101" pitchFamily="2" charset="-122"/>
              </a:rPr>
              <a:t>、</a:t>
            </a:r>
            <a:r>
              <a:rPr lang="zh-TW" altLang="en-US" sz="2800" b="1" dirty="0">
                <a:latin typeface="宋体" panose="02010600030101010101" pitchFamily="2" charset="-122"/>
                <a:ea typeface="宋体" panose="02010600030101010101" pitchFamily="2" charset="-122"/>
              </a:rPr>
              <a:t>卫生行政诉讼等各项活动都离不开</a:t>
            </a:r>
            <a:r>
              <a:rPr lang="zh-CN" altLang="en-US" sz="2800" b="1" dirty="0">
                <a:latin typeface="宋体" panose="02010600030101010101" pitchFamily="2" charset="-122"/>
                <a:ea typeface="宋体" panose="02010600030101010101" pitchFamily="2" charset="-122"/>
              </a:rPr>
              <a:t>职业</a:t>
            </a:r>
            <a:r>
              <a:rPr lang="zh-TW" altLang="en-US" sz="2800" b="1" dirty="0">
                <a:latin typeface="宋体" panose="02010600030101010101" pitchFamily="2" charset="-122"/>
                <a:ea typeface="宋体" panose="02010600030101010101" pitchFamily="2" charset="-122"/>
              </a:rPr>
              <a:t>卫生标准的运用</a:t>
            </a:r>
            <a:r>
              <a:rPr lang="zh-CN" altLang="en-US" sz="2800" b="1" dirty="0">
                <a:latin typeface="宋体" panose="02010600030101010101" pitchFamily="2" charset="-122"/>
                <a:ea typeface="宋体" panose="02010600030101010101" pitchFamily="2" charset="-122"/>
              </a:rPr>
              <a:t>，因此，职业卫生标准应该符合企业的实际情况，切实可行，便于企业及时了解和掌握</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634365" y="404495"/>
            <a:ext cx="7930515"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职业卫生标准的概念、地位及意义</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2156143" y="389255"/>
            <a:ext cx="5141912" cy="645160"/>
          </a:xfrm>
          <a:prstGeom prst="rect">
            <a:avLst/>
          </a:prstGeom>
          <a:noFill/>
          <a:ln w="9525">
            <a:noFill/>
          </a:ln>
        </p:spPr>
        <p:txBody>
          <a:bodyPr>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我国职业卫生发展简史</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100" name="文本框 99"/>
          <p:cNvSpPr txBox="1"/>
          <p:nvPr/>
        </p:nvSpPr>
        <p:spPr>
          <a:xfrm>
            <a:off x="611560" y="1916832"/>
            <a:ext cx="2447925"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zh-CN" altLang="en-US" sz="3600" i="0" dirty="0">
                <a:latin typeface="宋体" panose="02010600030101010101" pitchFamily="2" charset="-122"/>
                <a:ea typeface="宋体" panose="02010600030101010101" pitchFamily="2" charset="-122"/>
                <a:cs typeface="宋体" panose="02010600030101010101" pitchFamily="2" charset="-122"/>
              </a:rPr>
              <a:t>发展时期</a:t>
            </a:r>
            <a:r>
              <a:rPr lang="zh-CN" altLang="en-US" sz="2400" i="0" dirty="0">
                <a:latin typeface="宋体" panose="02010600030101010101" pitchFamily="2" charset="-122"/>
                <a:ea typeface="宋体" panose="02010600030101010101" pitchFamily="2" charset="-122"/>
                <a:cs typeface="宋体" panose="02010600030101010101" pitchFamily="2" charset="-122"/>
              </a:rPr>
              <a:t>（</a:t>
            </a:r>
            <a:r>
              <a:rPr lang="en-US" altLang="zh-CN" sz="2400" i="0" dirty="0">
                <a:latin typeface="宋体" panose="02010600030101010101" pitchFamily="2" charset="-122"/>
                <a:ea typeface="宋体" panose="02010600030101010101" pitchFamily="2" charset="-122"/>
                <a:cs typeface="宋体" panose="02010600030101010101" pitchFamily="2" charset="-122"/>
              </a:rPr>
              <a:t>1980-2002</a:t>
            </a:r>
            <a:r>
              <a:rPr lang="zh-CN" altLang="en-US" sz="2400" i="0" dirty="0">
                <a:latin typeface="宋体" panose="02010600030101010101" pitchFamily="2" charset="-122"/>
                <a:ea typeface="宋体" panose="02010600030101010101" pitchFamily="2" charset="-122"/>
                <a:cs typeface="宋体" panose="02010600030101010101" pitchFamily="2" charset="-122"/>
              </a:rPr>
              <a:t>年）</a:t>
            </a:r>
            <a:endParaRPr lang="zh-CN" altLang="en-US" sz="2400" i="0" dirty="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11560" y="4149080"/>
            <a:ext cx="2447925"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zh-CN" altLang="en-US" sz="3600" i="0" dirty="0">
                <a:latin typeface="宋体" panose="02010600030101010101" pitchFamily="2" charset="-122"/>
                <a:ea typeface="宋体" panose="02010600030101010101" pitchFamily="2" charset="-122"/>
                <a:cs typeface="宋体" panose="02010600030101010101" pitchFamily="2" charset="-122"/>
              </a:rPr>
              <a:t>加强时期</a:t>
            </a:r>
            <a:r>
              <a:rPr lang="zh-CN" altLang="en-US" sz="2400" i="0" dirty="0">
                <a:latin typeface="宋体" panose="02010600030101010101" pitchFamily="2" charset="-122"/>
                <a:ea typeface="宋体" panose="02010600030101010101" pitchFamily="2" charset="-122"/>
                <a:cs typeface="宋体" panose="02010600030101010101" pitchFamily="2" charset="-122"/>
              </a:rPr>
              <a:t>（ </a:t>
            </a:r>
            <a:r>
              <a:rPr lang="en-US" altLang="zh-CN" sz="2400" i="0" dirty="0">
                <a:latin typeface="宋体" panose="02010600030101010101" pitchFamily="2" charset="-122"/>
                <a:ea typeface="宋体" panose="02010600030101010101" pitchFamily="2" charset="-122"/>
                <a:cs typeface="宋体" panose="02010600030101010101" pitchFamily="2" charset="-122"/>
              </a:rPr>
              <a:t>2002-</a:t>
            </a:r>
            <a:r>
              <a:rPr lang="zh-CN" altLang="en-US" sz="2400" i="0" dirty="0">
                <a:latin typeface="宋体" panose="02010600030101010101" pitchFamily="2" charset="-122"/>
                <a:ea typeface="宋体" panose="02010600030101010101" pitchFamily="2" charset="-122"/>
                <a:cs typeface="宋体" panose="02010600030101010101" pitchFamily="2" charset="-122"/>
              </a:rPr>
              <a:t>至今）</a:t>
            </a:r>
            <a:endParaRPr lang="zh-CN" altLang="en-US" sz="2400" i="0" dirty="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851920" y="1052736"/>
            <a:ext cx="4608512" cy="2585323"/>
          </a:xfrm>
          <a:prstGeom prst="rect">
            <a:avLst/>
          </a:prstGeom>
          <a:noFill/>
          <a:ln>
            <a:solidFill>
              <a:schemeClr val="tx1"/>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CN" altLang="en-US" sz="1800" b="1" i="0" dirty="0">
                <a:solidFill>
                  <a:schemeClr val="hlink"/>
                </a:solidFill>
                <a:latin typeface="宋体" panose="02010600030101010101" pitchFamily="2" charset="-122"/>
                <a:ea typeface="宋体" panose="02010600030101010101" pitchFamily="2" charset="-122"/>
                <a:sym typeface="+mn-ea"/>
              </a:rPr>
              <a:t>“职业卫生与职业病学”阶段，随着工业现代化的加速和自然科学的发展，为了囊括所有因职业活动引起的伤害，改劳动卫生为职业卫生。</a:t>
            </a:r>
            <a:endParaRPr lang="en-US" altLang="zh-CN" sz="1800" b="1" i="0" dirty="0">
              <a:solidFill>
                <a:schemeClr val="hlink"/>
              </a:solidFill>
              <a:latin typeface="宋体" panose="02010600030101010101" pitchFamily="2" charset="-122"/>
              <a:ea typeface="宋体" panose="02010600030101010101" pitchFamily="2" charset="-122"/>
              <a:sym typeface="+mn-ea"/>
            </a:endParaRPr>
          </a:p>
          <a:p>
            <a:r>
              <a:rPr lang="en-US" altLang="zh-CN" sz="1800" b="1" i="0" dirty="0">
                <a:solidFill>
                  <a:schemeClr val="hlink"/>
                </a:solidFill>
                <a:latin typeface="宋体" panose="02010600030101010101" pitchFamily="2" charset="-122"/>
                <a:ea typeface="宋体" panose="02010600030101010101" pitchFamily="2" charset="-122"/>
                <a:sym typeface="+mn-ea"/>
              </a:rPr>
              <a:t>1983</a:t>
            </a:r>
            <a:r>
              <a:rPr lang="zh-CN" altLang="en-US" sz="1800" b="1" i="0" dirty="0">
                <a:solidFill>
                  <a:schemeClr val="hlink"/>
                </a:solidFill>
                <a:latin typeface="宋体" panose="02010600030101010101" pitchFamily="2" charset="-122"/>
                <a:ea typeface="宋体" panose="02010600030101010101" pitchFamily="2" charset="-122"/>
                <a:sym typeface="+mn-ea"/>
              </a:rPr>
              <a:t>年职业病报告办法</a:t>
            </a:r>
            <a:r>
              <a:rPr lang="en-US" altLang="zh-CN" sz="1800" b="1" i="0" dirty="0">
                <a:solidFill>
                  <a:schemeClr val="hlink"/>
                </a:solidFill>
                <a:latin typeface="宋体" panose="02010600030101010101" pitchFamily="2" charset="-122"/>
                <a:ea typeface="宋体" panose="02010600030101010101" pitchFamily="2" charset="-122"/>
                <a:sym typeface="+mn-ea"/>
              </a:rPr>
              <a:t>》</a:t>
            </a:r>
            <a:endParaRPr lang="en-US" altLang="zh-CN" sz="1800" b="1" i="0" dirty="0">
              <a:solidFill>
                <a:schemeClr val="hlink"/>
              </a:solidFill>
              <a:latin typeface="宋体" panose="02010600030101010101" pitchFamily="2" charset="-122"/>
              <a:ea typeface="宋体" panose="02010600030101010101" pitchFamily="2" charset="-122"/>
              <a:sym typeface="+mn-ea"/>
            </a:endParaRPr>
          </a:p>
          <a:p>
            <a:r>
              <a:rPr lang="en-US" altLang="zh-CN" sz="1800" b="1" i="0" dirty="0">
                <a:solidFill>
                  <a:schemeClr val="hlink"/>
                </a:solidFill>
                <a:latin typeface="宋体" panose="02010600030101010101" pitchFamily="2" charset="-122"/>
                <a:ea typeface="宋体" panose="02010600030101010101" pitchFamily="2" charset="-122"/>
                <a:sym typeface="+mn-ea"/>
              </a:rPr>
              <a:t>1987</a:t>
            </a:r>
            <a:r>
              <a:rPr lang="zh-CN" altLang="en-US" sz="1800" b="1" i="0" dirty="0">
                <a:solidFill>
                  <a:schemeClr val="hlink"/>
                </a:solidFill>
                <a:latin typeface="宋体" panose="02010600030101010101" pitchFamily="2" charset="-122"/>
                <a:ea typeface="宋体" panose="02010600030101010101" pitchFamily="2" charset="-122"/>
                <a:sym typeface="+mn-ea"/>
              </a:rPr>
              <a:t>年</a:t>
            </a:r>
            <a:r>
              <a:rPr lang="en-US" altLang="zh-CN" sz="1800" b="1" i="0" dirty="0">
                <a:solidFill>
                  <a:schemeClr val="hlink"/>
                </a:solidFill>
                <a:latin typeface="宋体" panose="02010600030101010101" pitchFamily="2" charset="-122"/>
                <a:ea typeface="宋体" panose="02010600030101010101" pitchFamily="2" charset="-122"/>
                <a:sym typeface="+mn-ea"/>
              </a:rPr>
              <a:t>《</a:t>
            </a:r>
            <a:r>
              <a:rPr lang="zh-CN" altLang="en-US" sz="1800" b="1" i="0" dirty="0">
                <a:solidFill>
                  <a:schemeClr val="hlink"/>
                </a:solidFill>
                <a:latin typeface="宋体" panose="02010600030101010101" pitchFamily="2" charset="-122"/>
                <a:ea typeface="宋体" panose="02010600030101010101" pitchFamily="2" charset="-122"/>
                <a:sym typeface="+mn-ea"/>
              </a:rPr>
              <a:t>乡镇企业劳动卫生管理办法</a:t>
            </a:r>
            <a:r>
              <a:rPr lang="en-US" altLang="zh-CN" sz="1800" b="1" i="0" dirty="0">
                <a:solidFill>
                  <a:schemeClr val="hlink"/>
                </a:solidFill>
                <a:latin typeface="宋体" panose="02010600030101010101" pitchFamily="2" charset="-122"/>
                <a:ea typeface="宋体" panose="02010600030101010101" pitchFamily="2" charset="-122"/>
                <a:sym typeface="+mn-ea"/>
              </a:rPr>
              <a:t>》</a:t>
            </a:r>
            <a:r>
              <a:rPr lang="zh-CN" altLang="en-US" sz="1800" b="1" i="0" dirty="0">
                <a:solidFill>
                  <a:schemeClr val="hlink"/>
                </a:solidFill>
                <a:latin typeface="宋体" panose="02010600030101010101" pitchFamily="2" charset="-122"/>
                <a:ea typeface="宋体" panose="02010600030101010101" pitchFamily="2" charset="-122"/>
                <a:sym typeface="+mn-ea"/>
              </a:rPr>
              <a:t> 、</a:t>
            </a:r>
            <a:r>
              <a:rPr lang="en-US" altLang="zh-CN" sz="1800" b="1" i="0" dirty="0">
                <a:solidFill>
                  <a:schemeClr val="hlink"/>
                </a:solidFill>
                <a:latin typeface="宋体" panose="02010600030101010101" pitchFamily="2" charset="-122"/>
                <a:ea typeface="宋体" panose="02010600030101010101" pitchFamily="2" charset="-122"/>
                <a:sym typeface="+mn-ea"/>
              </a:rPr>
              <a:t>《</a:t>
            </a:r>
            <a:r>
              <a:rPr lang="zh-CN" altLang="en-US" sz="1800" b="1" i="0" dirty="0">
                <a:solidFill>
                  <a:schemeClr val="hlink"/>
                </a:solidFill>
                <a:latin typeface="宋体" panose="02010600030101010101" pitchFamily="2" charset="-122"/>
                <a:ea typeface="宋体" panose="02010600030101010101" pitchFamily="2" charset="-122"/>
                <a:sym typeface="+mn-ea"/>
              </a:rPr>
              <a:t>职业病范围和职业病患者处理办法的规定</a:t>
            </a:r>
            <a:r>
              <a:rPr lang="en-US" altLang="zh-CN" sz="1800" b="1" i="0" dirty="0">
                <a:solidFill>
                  <a:schemeClr val="hlink"/>
                </a:solidFill>
                <a:latin typeface="宋体" panose="02010600030101010101" pitchFamily="2" charset="-122"/>
                <a:ea typeface="宋体" panose="02010600030101010101" pitchFamily="2" charset="-122"/>
                <a:sym typeface="+mn-ea"/>
              </a:rPr>
              <a:t>》</a:t>
            </a:r>
            <a:r>
              <a:rPr lang="zh-CN" altLang="en-US" sz="1800" b="1" i="0" dirty="0">
                <a:solidFill>
                  <a:schemeClr val="hlink"/>
                </a:solidFill>
                <a:latin typeface="宋体" panose="02010600030101010101" pitchFamily="2" charset="-122"/>
                <a:ea typeface="宋体" panose="02010600030101010101" pitchFamily="2" charset="-122"/>
                <a:sym typeface="+mn-ea"/>
              </a:rPr>
              <a:t>，规范了职业病的管理，法定职业病名单扩大到九大类</a:t>
            </a:r>
            <a:r>
              <a:rPr lang="en-US" altLang="zh-CN" sz="1800" b="1" i="0" dirty="0">
                <a:solidFill>
                  <a:schemeClr val="hlink"/>
                </a:solidFill>
                <a:latin typeface="宋体" panose="02010600030101010101" pitchFamily="2" charset="-122"/>
                <a:ea typeface="宋体" panose="02010600030101010101" pitchFamily="2" charset="-122"/>
                <a:sym typeface="+mn-ea"/>
              </a:rPr>
              <a:t>99</a:t>
            </a:r>
            <a:r>
              <a:rPr lang="zh-CN" altLang="en-US" sz="1800" b="1" i="0" dirty="0">
                <a:solidFill>
                  <a:schemeClr val="hlink"/>
                </a:solidFill>
                <a:latin typeface="宋体" panose="02010600030101010101" pitchFamily="2" charset="-122"/>
                <a:ea typeface="宋体" panose="02010600030101010101" pitchFamily="2" charset="-122"/>
                <a:sym typeface="+mn-ea"/>
              </a:rPr>
              <a:t>种。</a:t>
            </a:r>
            <a:endParaRPr lang="en-US" altLang="zh-CN" sz="1800" b="1" i="0" dirty="0">
              <a:solidFill>
                <a:schemeClr val="hlink"/>
              </a:solidFill>
              <a:latin typeface="宋体" panose="02010600030101010101" pitchFamily="2" charset="-122"/>
              <a:ea typeface="宋体" panose="02010600030101010101" pitchFamily="2" charset="-122"/>
              <a:sym typeface="+mn-ea"/>
            </a:endParaRPr>
          </a:p>
        </p:txBody>
      </p:sp>
      <p:sp>
        <p:nvSpPr>
          <p:cNvPr id="6" name="十边形 5"/>
          <p:cNvSpPr/>
          <p:nvPr/>
        </p:nvSpPr>
        <p:spPr>
          <a:xfrm>
            <a:off x="4279900" y="4292600"/>
            <a:ext cx="75565" cy="75565"/>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7" name="文本框 6"/>
          <p:cNvSpPr txBox="1"/>
          <p:nvPr/>
        </p:nvSpPr>
        <p:spPr>
          <a:xfrm>
            <a:off x="3851920" y="3717032"/>
            <a:ext cx="4633595" cy="2529923"/>
          </a:xfrm>
          <a:prstGeom prst="rect">
            <a:avLst/>
          </a:prstGeom>
          <a:noFill/>
          <a:ln>
            <a:solidFill>
              <a:schemeClr val="tx1"/>
            </a:solidFill>
          </a:ln>
        </p:spPr>
        <p:txBody>
          <a:bodyPr wrap="square" rtlCol="0" anchor="t">
            <a:spAutoFit/>
          </a:bodyPr>
          <a:lstStyle/>
          <a:p>
            <a:pPr algn="just" fontAlgn="b">
              <a:lnSpc>
                <a:spcPct val="110000"/>
              </a:lnSpc>
            </a:pPr>
            <a:r>
              <a:rPr lang="zh-CN" altLang="en-US" sz="1800" b="1" i="0" dirty="0">
                <a:solidFill>
                  <a:schemeClr val="hlink"/>
                </a:solidFill>
                <a:latin typeface="宋体" panose="02010600030101010101" pitchFamily="2" charset="-122"/>
                <a:ea typeface="宋体" panose="02010600030101010101" pitchFamily="2" charset="-122"/>
                <a:sym typeface="+mn-ea"/>
              </a:rPr>
              <a:t>职业病防治法律体系框架基本形成</a:t>
            </a:r>
            <a:endParaRPr lang="en-US" altLang="zh-CN" sz="1800" b="1" i="0" dirty="0">
              <a:solidFill>
                <a:schemeClr val="hlink"/>
              </a:solidFill>
              <a:latin typeface="宋体" panose="02010600030101010101" pitchFamily="2" charset="-122"/>
              <a:ea typeface="宋体" panose="02010600030101010101" pitchFamily="2" charset="-122"/>
              <a:sym typeface="+mn-ea"/>
            </a:endParaRPr>
          </a:p>
          <a:p>
            <a:pPr algn="just" fontAlgn="b">
              <a:lnSpc>
                <a:spcPct val="110000"/>
              </a:lnSpc>
            </a:pPr>
            <a:r>
              <a:rPr lang="en-US" altLang="zh-CN" sz="1800" b="1" i="0" dirty="0">
                <a:solidFill>
                  <a:srgbClr val="FF0000"/>
                </a:solidFill>
                <a:latin typeface="宋体" panose="02010600030101010101" pitchFamily="2" charset="-122"/>
                <a:ea typeface="宋体" panose="02010600030101010101" pitchFamily="2" charset="-122"/>
                <a:sym typeface="+mn-ea"/>
              </a:rPr>
              <a:t>《</a:t>
            </a:r>
            <a:r>
              <a:rPr lang="zh-CN" altLang="en-US" sz="1800" b="1" i="0" dirty="0">
                <a:solidFill>
                  <a:srgbClr val="FF0000"/>
                </a:solidFill>
                <a:latin typeface="宋体" panose="02010600030101010101" pitchFamily="2" charset="-122"/>
                <a:ea typeface="宋体" panose="02010600030101010101" pitchFamily="2" charset="-122"/>
                <a:sym typeface="+mn-ea"/>
              </a:rPr>
              <a:t>职业病防治法</a:t>
            </a:r>
            <a:r>
              <a:rPr lang="en-US" altLang="zh-CN" sz="1800" b="1" i="0" dirty="0">
                <a:solidFill>
                  <a:srgbClr val="FF0000"/>
                </a:solidFill>
                <a:latin typeface="宋体" panose="02010600030101010101" pitchFamily="2" charset="-122"/>
                <a:ea typeface="宋体" panose="02010600030101010101" pitchFamily="2" charset="-122"/>
                <a:sym typeface="+mn-ea"/>
              </a:rPr>
              <a:t>》</a:t>
            </a:r>
            <a:r>
              <a:rPr lang="zh-CN" altLang="en-US" sz="1800" b="1" i="0" dirty="0">
                <a:solidFill>
                  <a:srgbClr val="FF0000"/>
                </a:solidFill>
                <a:latin typeface="宋体" panose="02010600030101010101" pitchFamily="2" charset="-122"/>
                <a:ea typeface="宋体" panose="02010600030101010101" pitchFamily="2" charset="-122"/>
                <a:sym typeface="+mn-ea"/>
              </a:rPr>
              <a:t>经</a:t>
            </a:r>
            <a:r>
              <a:rPr lang="en-US" altLang="zh-CN" sz="1800" b="1" i="0" dirty="0">
                <a:solidFill>
                  <a:srgbClr val="FF0000"/>
                </a:solidFill>
                <a:latin typeface="宋体" panose="02010600030101010101" pitchFamily="2" charset="-122"/>
                <a:ea typeface="宋体" panose="02010600030101010101" pitchFamily="2" charset="-122"/>
                <a:sym typeface="+mn-ea"/>
              </a:rPr>
              <a:t>2001</a:t>
            </a:r>
            <a:r>
              <a:rPr lang="zh-CN" altLang="en-US" sz="1800" b="1" i="0" dirty="0">
                <a:solidFill>
                  <a:srgbClr val="FF0000"/>
                </a:solidFill>
                <a:latin typeface="宋体" panose="02010600030101010101" pitchFamily="2" charset="-122"/>
                <a:ea typeface="宋体" panose="02010600030101010101" pitchFamily="2" charset="-122"/>
                <a:sym typeface="+mn-ea"/>
              </a:rPr>
              <a:t>年</a:t>
            </a:r>
            <a:r>
              <a:rPr lang="en-US" altLang="zh-CN" sz="1800" b="1" i="0" dirty="0">
                <a:solidFill>
                  <a:srgbClr val="FF0000"/>
                </a:solidFill>
                <a:latin typeface="宋体" panose="02010600030101010101" pitchFamily="2" charset="-122"/>
                <a:ea typeface="宋体" panose="02010600030101010101" pitchFamily="2" charset="-122"/>
                <a:sym typeface="+mn-ea"/>
              </a:rPr>
              <a:t>10</a:t>
            </a:r>
            <a:r>
              <a:rPr lang="zh-CN" altLang="en-US" sz="1800" b="1" i="0" dirty="0">
                <a:solidFill>
                  <a:srgbClr val="FF0000"/>
                </a:solidFill>
                <a:latin typeface="宋体" panose="02010600030101010101" pitchFamily="2" charset="-122"/>
                <a:ea typeface="宋体" panose="02010600030101010101" pitchFamily="2" charset="-122"/>
                <a:sym typeface="+mn-ea"/>
              </a:rPr>
              <a:t>月</a:t>
            </a:r>
            <a:r>
              <a:rPr lang="en-US" altLang="zh-CN" sz="1800" b="1" i="0" dirty="0">
                <a:solidFill>
                  <a:srgbClr val="FF0000"/>
                </a:solidFill>
                <a:latin typeface="宋体" panose="02010600030101010101" pitchFamily="2" charset="-122"/>
                <a:ea typeface="宋体" panose="02010600030101010101" pitchFamily="2" charset="-122"/>
                <a:sym typeface="+mn-ea"/>
              </a:rPr>
              <a:t>27</a:t>
            </a:r>
            <a:r>
              <a:rPr lang="zh-CN" altLang="en-US" sz="1800" b="1" i="0" dirty="0">
                <a:solidFill>
                  <a:srgbClr val="FF0000"/>
                </a:solidFill>
                <a:latin typeface="宋体" panose="02010600030101010101" pitchFamily="2" charset="-122"/>
                <a:ea typeface="宋体" panose="02010600030101010101" pitchFamily="2" charset="-122"/>
                <a:sym typeface="+mn-ea"/>
              </a:rPr>
              <a:t>日九届全国人大常委会第</a:t>
            </a:r>
            <a:r>
              <a:rPr lang="en-US" altLang="zh-CN" sz="1800" b="1" i="0" dirty="0">
                <a:solidFill>
                  <a:srgbClr val="FF0000"/>
                </a:solidFill>
                <a:latin typeface="宋体" panose="02010600030101010101" pitchFamily="2" charset="-122"/>
                <a:ea typeface="宋体" panose="02010600030101010101" pitchFamily="2" charset="-122"/>
                <a:sym typeface="+mn-ea"/>
              </a:rPr>
              <a:t>24</a:t>
            </a:r>
            <a:r>
              <a:rPr lang="zh-CN" altLang="en-US" sz="1800" b="1" i="0" dirty="0">
                <a:solidFill>
                  <a:srgbClr val="FF0000"/>
                </a:solidFill>
                <a:latin typeface="宋体" panose="02010600030101010101" pitchFamily="2" charset="-122"/>
                <a:ea typeface="宋体" panose="02010600030101010101" pitchFamily="2" charset="-122"/>
                <a:sym typeface="+mn-ea"/>
              </a:rPr>
              <a:t>次会议通过，终于在</a:t>
            </a:r>
            <a:r>
              <a:rPr lang="en-US" altLang="zh-CN" sz="1800" b="1" i="0" dirty="0">
                <a:solidFill>
                  <a:srgbClr val="FF0000"/>
                </a:solidFill>
                <a:latin typeface="宋体" panose="02010600030101010101" pitchFamily="2" charset="-122"/>
                <a:ea typeface="宋体" panose="02010600030101010101" pitchFamily="2" charset="-122"/>
                <a:sym typeface="+mn-ea"/>
              </a:rPr>
              <a:t>2002</a:t>
            </a:r>
            <a:r>
              <a:rPr lang="zh-CN" altLang="en-US" sz="1800" b="1" i="0" dirty="0">
                <a:solidFill>
                  <a:srgbClr val="FF0000"/>
                </a:solidFill>
                <a:latin typeface="宋体" panose="02010600030101010101" pitchFamily="2" charset="-122"/>
                <a:ea typeface="宋体" panose="02010600030101010101" pitchFamily="2" charset="-122"/>
                <a:sym typeface="+mn-ea"/>
              </a:rPr>
              <a:t>年</a:t>
            </a:r>
            <a:r>
              <a:rPr lang="en-US" altLang="zh-CN" sz="1800" b="1" i="0" dirty="0">
                <a:solidFill>
                  <a:srgbClr val="FF0000"/>
                </a:solidFill>
                <a:latin typeface="宋体" panose="02010600030101010101" pitchFamily="2" charset="-122"/>
                <a:ea typeface="宋体" panose="02010600030101010101" pitchFamily="2" charset="-122"/>
                <a:sym typeface="+mn-ea"/>
              </a:rPr>
              <a:t>5</a:t>
            </a:r>
            <a:r>
              <a:rPr lang="zh-CN" altLang="en-US" sz="1800" b="1" i="0" dirty="0">
                <a:solidFill>
                  <a:srgbClr val="FF0000"/>
                </a:solidFill>
                <a:latin typeface="宋体" panose="02010600030101010101" pitchFamily="2" charset="-122"/>
                <a:ea typeface="宋体" panose="02010600030101010101" pitchFamily="2" charset="-122"/>
                <a:sym typeface="+mn-ea"/>
              </a:rPr>
              <a:t>月</a:t>
            </a:r>
            <a:r>
              <a:rPr lang="en-US" altLang="zh-CN" sz="1800" b="1" i="0" dirty="0">
                <a:solidFill>
                  <a:srgbClr val="FF0000"/>
                </a:solidFill>
                <a:latin typeface="宋体" panose="02010600030101010101" pitchFamily="2" charset="-122"/>
                <a:ea typeface="宋体" panose="02010600030101010101" pitchFamily="2" charset="-122"/>
                <a:sym typeface="+mn-ea"/>
              </a:rPr>
              <a:t>1</a:t>
            </a:r>
            <a:r>
              <a:rPr lang="zh-CN" altLang="en-US" sz="1800" b="1" i="0" dirty="0">
                <a:solidFill>
                  <a:srgbClr val="FF0000"/>
                </a:solidFill>
                <a:latin typeface="宋体" panose="02010600030101010101" pitchFamily="2" charset="-122"/>
                <a:ea typeface="宋体" panose="02010600030101010101" pitchFamily="2" charset="-122"/>
                <a:sym typeface="+mn-ea"/>
              </a:rPr>
              <a:t>日起实施！</a:t>
            </a:r>
            <a:endParaRPr lang="en-US" altLang="zh-CN" sz="1800" b="1" i="0" dirty="0">
              <a:solidFill>
                <a:srgbClr val="FF0000"/>
              </a:solidFill>
              <a:latin typeface="宋体" panose="02010600030101010101" pitchFamily="2" charset="-122"/>
              <a:ea typeface="宋体" panose="02010600030101010101" pitchFamily="2" charset="-122"/>
              <a:sym typeface="+mn-ea"/>
            </a:endParaRPr>
          </a:p>
          <a:p>
            <a:pPr algn="just" fontAlgn="b">
              <a:lnSpc>
                <a:spcPct val="110000"/>
              </a:lnSpc>
            </a:pPr>
            <a:r>
              <a:rPr lang="zh-CN" altLang="en-US" sz="1800" b="1" i="0" dirty="0">
                <a:solidFill>
                  <a:srgbClr val="FF0000"/>
                </a:solidFill>
                <a:latin typeface="宋体" panose="02010600030101010101" pitchFamily="2" charset="-122"/>
                <a:ea typeface="宋体" panose="02010600030101010101" pitchFamily="2" charset="-122"/>
                <a:sym typeface="+mn-ea"/>
              </a:rPr>
              <a:t>此后十年间，设计申报、建设项目职业卫生审核、急性职业病危害事故处理、职业健康监护和职业病诊断鉴定等方面</a:t>
            </a:r>
            <a:r>
              <a:rPr lang="en-US" altLang="zh-CN" sz="1800" b="1" i="0" dirty="0">
                <a:solidFill>
                  <a:srgbClr val="FF0000"/>
                </a:solidFill>
                <a:latin typeface="宋体" panose="02010600030101010101" pitchFamily="2" charset="-122"/>
                <a:ea typeface="宋体" panose="02010600030101010101" pitchFamily="2" charset="-122"/>
                <a:sym typeface="+mn-ea"/>
              </a:rPr>
              <a:t>17</a:t>
            </a:r>
            <a:r>
              <a:rPr lang="zh-CN" altLang="en-US" sz="1800" b="1" i="0" dirty="0">
                <a:solidFill>
                  <a:srgbClr val="FF0000"/>
                </a:solidFill>
                <a:latin typeface="宋体" panose="02010600030101010101" pitchFamily="2" charset="-122"/>
                <a:ea typeface="宋体" panose="02010600030101010101" pitchFamily="2" charset="-122"/>
                <a:sym typeface="+mn-ea"/>
              </a:rPr>
              <a:t>个相关配套规定实施，修订职业卫生标准</a:t>
            </a:r>
            <a:r>
              <a:rPr lang="en-US" altLang="zh-CN" sz="1800" b="1" i="0" dirty="0">
                <a:solidFill>
                  <a:srgbClr val="FF0000"/>
                </a:solidFill>
                <a:latin typeface="宋体" panose="02010600030101010101" pitchFamily="2" charset="-122"/>
                <a:ea typeface="宋体" panose="02010600030101010101" pitchFamily="2" charset="-122"/>
                <a:sym typeface="+mn-ea"/>
              </a:rPr>
              <a:t>660</a:t>
            </a:r>
            <a:r>
              <a:rPr lang="zh-CN" altLang="en-US" sz="1800" b="1" i="0" dirty="0">
                <a:solidFill>
                  <a:srgbClr val="FF0000"/>
                </a:solidFill>
                <a:latin typeface="宋体" panose="02010600030101010101" pitchFamily="2" charset="-122"/>
                <a:ea typeface="宋体" panose="02010600030101010101" pitchFamily="2" charset="-122"/>
                <a:sym typeface="+mn-ea"/>
              </a:rPr>
              <a:t>多项。</a:t>
            </a:r>
            <a:endParaRPr lang="en-US" altLang="zh-CN" sz="1800" b="1" i="0" dirty="0">
              <a:solidFill>
                <a:srgbClr val="FF0000"/>
              </a:solidFill>
              <a:latin typeface="宋体" panose="02010600030101010101" pitchFamily="2" charset="-122"/>
              <a:ea typeface="宋体" panose="02010600030101010101" pitchFamily="2" charset="-122"/>
              <a:sym typeface="+mn-ea"/>
            </a:endParaRPr>
          </a:p>
        </p:txBody>
      </p:sp>
      <p:sp>
        <p:nvSpPr>
          <p:cNvPr id="8" name="下箭头 7"/>
          <p:cNvSpPr/>
          <p:nvPr/>
        </p:nvSpPr>
        <p:spPr>
          <a:xfrm>
            <a:off x="1691680" y="1124744"/>
            <a:ext cx="288290" cy="7270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sp>
        <p:nvSpPr>
          <p:cNvPr id="9" name="下箭头 8"/>
          <p:cNvSpPr/>
          <p:nvPr/>
        </p:nvSpPr>
        <p:spPr>
          <a:xfrm>
            <a:off x="1691680" y="2996952"/>
            <a:ext cx="288290" cy="96139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宋体" panose="02010600030101010101" pitchFamily="2" charset="-122"/>
              <a:ea typeface="宋体" panose="02010600030101010101" pitchFamily="2" charset="-122"/>
            </a:endParaRPr>
          </a:p>
        </p:txBody>
      </p:sp>
      <p:cxnSp>
        <p:nvCxnSpPr>
          <p:cNvPr id="10" name="直接箭头连接符 9"/>
          <p:cNvCxnSpPr/>
          <p:nvPr/>
        </p:nvCxnSpPr>
        <p:spPr>
          <a:xfrm>
            <a:off x="3203848" y="2420888"/>
            <a:ext cx="400050" cy="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3203848" y="4653136"/>
            <a:ext cx="400050" cy="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职业卫生标准体系</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17410" name="文本占位符 17409"/>
          <p:cNvSpPr>
            <a:spLocks noGrp="1"/>
          </p:cNvSpPr>
          <p:nvPr>
            <p:ph type="body" idx="1"/>
          </p:nvPr>
        </p:nvSpPr>
        <p:spPr>
          <a:xfrm>
            <a:off x="323850" y="908050"/>
            <a:ext cx="8492490" cy="5471795"/>
          </a:xfrm>
        </p:spPr>
        <p:txBody>
          <a:bodyPr vert="horz" wrap="square" lIns="91440" tIns="45720" rIns="91440" bIns="45720" anchor="t"/>
          <a:lstStyle/>
          <a:p>
            <a:pPr algn="just">
              <a:lnSpc>
                <a:spcPct val="80000"/>
              </a:lnSpc>
              <a:spcBef>
                <a:spcPct val="10000"/>
              </a:spcBef>
              <a:buClr>
                <a:srgbClr val="FF0000"/>
              </a:buClr>
              <a:buFont typeface="Wingdings" panose="05000000000000000000" pitchFamily="2" charset="2"/>
              <a:buNone/>
            </a:pPr>
            <a:r>
              <a:rPr lang="zh-CN" altLang="en-US" sz="2800" b="1" dirty="0">
                <a:latin typeface="宋体" panose="02010600030101010101" pitchFamily="2" charset="-122"/>
                <a:ea typeface="宋体" panose="02010600030101010101" pitchFamily="2" charset="-122"/>
              </a:rPr>
              <a:t>1. </a:t>
            </a:r>
            <a:r>
              <a:rPr lang="zh-CN" altLang="en-US" sz="2800" dirty="0">
                <a:latin typeface="宋体" panose="02010600030101010101" pitchFamily="2" charset="-122"/>
                <a:ea typeface="宋体" panose="02010600030101010101" pitchFamily="2" charset="-122"/>
                <a:sym typeface="+mn-ea"/>
              </a:rPr>
              <a:t>职业卫生标准的</a:t>
            </a:r>
            <a:r>
              <a:rPr lang="zh-CN" altLang="en-US" sz="2800" b="1" dirty="0">
                <a:latin typeface="宋体" panose="02010600030101010101" pitchFamily="2" charset="-122"/>
                <a:ea typeface="宋体" panose="02010600030101010101" pitchFamily="2" charset="-122"/>
              </a:rPr>
              <a:t>分类</a:t>
            </a:r>
            <a:endParaRPr lang="zh-CN" altLang="en-US" sz="2800" b="1" dirty="0">
              <a:latin typeface="宋体" panose="02010600030101010101" pitchFamily="2" charset="-122"/>
              <a:ea typeface="宋体" panose="02010600030101010101" pitchFamily="2" charset="-122"/>
            </a:endParaRPr>
          </a:p>
          <a:p>
            <a:pPr algn="just">
              <a:lnSpc>
                <a:spcPct val="8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国家职业卫生标准按照效力分为</a:t>
            </a:r>
            <a:r>
              <a:rPr lang="zh-CN" altLang="en-US" sz="2800" b="1" dirty="0">
                <a:solidFill>
                  <a:srgbClr val="FF0000"/>
                </a:solidFill>
                <a:latin typeface="宋体" panose="02010600030101010101" pitchFamily="2" charset="-122"/>
                <a:ea typeface="宋体" panose="02010600030101010101" pitchFamily="2" charset="-122"/>
              </a:rPr>
              <a:t>强制性标准和推荐性职业卫生标准</a:t>
            </a:r>
            <a:r>
              <a:rPr lang="zh-CN" altLang="en-US" sz="2800" b="1" dirty="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a:p>
            <a:pPr algn="just">
              <a:lnSpc>
                <a:spcPct val="80000"/>
              </a:lnSpc>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强制性标准</a:t>
            </a:r>
            <a:r>
              <a:rPr lang="zh-CN" altLang="en-US" sz="2800" b="1" dirty="0">
                <a:latin typeface="宋体" panose="02010600030101010101" pitchFamily="2" charset="-122"/>
                <a:ea typeface="宋体" panose="02010600030101010101" pitchFamily="2" charset="-122"/>
              </a:rPr>
              <a:t>是为了保障国家安全，保障人民生命和健康，保障动植物的生命和健康，保护环境，防止欺诈行为，满足国家公共管理的需求，保护环境，而制定的在全国范围内统一的技术要求。其包括工作场所作业条件的卫生标准、工业毒物、生产性粉尘、物理因素职业接触限值、职业病诊断标准、职业照射放射防护标准、职业防护用品卫生标准</a:t>
            </a:r>
            <a:endParaRPr lang="zh-CN" altLang="en-US" sz="2800" b="1" dirty="0">
              <a:latin typeface="宋体" panose="02010600030101010101" pitchFamily="2" charset="-122"/>
              <a:ea typeface="宋体" panose="02010600030101010101" pitchFamily="2" charset="-122"/>
            </a:endParaRPr>
          </a:p>
          <a:p>
            <a:pPr algn="just">
              <a:lnSpc>
                <a:spcPct val="80000"/>
              </a:lnSpc>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推荐性职业卫生标准</a:t>
            </a:r>
            <a:r>
              <a:rPr lang="zh-CN" altLang="en-US" sz="2800" b="1" dirty="0">
                <a:latin typeface="宋体" panose="02010600030101010101" pitchFamily="2" charset="-122"/>
                <a:ea typeface="宋体" panose="02010600030101010101" pitchFamily="2" charset="-122"/>
              </a:rPr>
              <a:t>包括：职业卫生专业基础标准；工作场所职业有害因素采样规范；职业有害因素检测、检验方法；生物接触限值；职业危害防护导则；劳动生理卫生、工效学标准</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职业卫生标准体系</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17410" name="文本占位符 17409"/>
          <p:cNvSpPr>
            <a:spLocks noGrp="1"/>
          </p:cNvSpPr>
          <p:nvPr>
            <p:ph type="body" idx="1"/>
          </p:nvPr>
        </p:nvSpPr>
        <p:spPr>
          <a:xfrm>
            <a:off x="323850" y="908050"/>
            <a:ext cx="8492490" cy="5471795"/>
          </a:xfrm>
        </p:spPr>
        <p:txBody>
          <a:bodyPr vert="horz" wrap="square" lIns="91440" tIns="45720" rIns="91440" bIns="45720" anchor="t"/>
          <a:lstStyle/>
          <a:p>
            <a:pPr algn="just">
              <a:lnSpc>
                <a:spcPct val="80000"/>
              </a:lnSpc>
              <a:spcBef>
                <a:spcPct val="10000"/>
              </a:spcBef>
              <a:buClr>
                <a:srgbClr val="FF0000"/>
              </a:buClr>
              <a:buFont typeface="Wingdings" panose="05000000000000000000" pitchFamily="2" charset="2"/>
              <a:buNone/>
            </a:pPr>
            <a:r>
              <a:rPr lang="zh-CN" altLang="en-US" sz="2800" b="1" dirty="0">
                <a:latin typeface="宋体" panose="02010600030101010101" pitchFamily="2" charset="-122"/>
                <a:ea typeface="宋体" panose="02010600030101010101" pitchFamily="2" charset="-122"/>
              </a:rPr>
              <a:t>1. </a:t>
            </a:r>
            <a:r>
              <a:rPr lang="zh-CN" altLang="en-US" sz="2800" dirty="0">
                <a:latin typeface="宋体" panose="02010600030101010101" pitchFamily="2" charset="-122"/>
                <a:ea typeface="宋体" panose="02010600030101010101" pitchFamily="2" charset="-122"/>
                <a:sym typeface="+mn-ea"/>
              </a:rPr>
              <a:t>职业卫生标准的</a:t>
            </a:r>
            <a:r>
              <a:rPr lang="zh-CN" altLang="en-US" sz="2800" b="1" dirty="0">
                <a:latin typeface="宋体" panose="02010600030101010101" pitchFamily="2" charset="-122"/>
                <a:ea typeface="宋体" panose="02010600030101010101" pitchFamily="2" charset="-122"/>
              </a:rPr>
              <a:t>分类</a:t>
            </a:r>
            <a:endParaRPr lang="zh-CN" altLang="en-US" sz="2800" b="1" dirty="0">
              <a:latin typeface="宋体" panose="02010600030101010101" pitchFamily="2" charset="-122"/>
              <a:ea typeface="宋体" panose="02010600030101010101" pitchFamily="2" charset="-122"/>
            </a:endParaRPr>
          </a:p>
          <a:p>
            <a:pPr algn="just">
              <a:lnSpc>
                <a:spcPct val="110000"/>
              </a:lnSpc>
              <a:spcBef>
                <a:spcPct val="10000"/>
              </a:spcBef>
              <a:buClr>
                <a:srgbClr val="FF0000"/>
              </a:buClr>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sym typeface="+mn-ea"/>
              </a:rPr>
              <a:t>职业卫生标准体系根据职业卫生标准的内容可划分为两个层次，即</a:t>
            </a:r>
            <a:r>
              <a:rPr lang="zh-CN" altLang="en-US" sz="2800" dirty="0">
                <a:solidFill>
                  <a:srgbClr val="CC0000"/>
                </a:solidFill>
                <a:latin typeface="宋体" panose="02010600030101010101" pitchFamily="2" charset="-122"/>
                <a:ea typeface="宋体" panose="02010600030101010101" pitchFamily="2" charset="-122"/>
                <a:sym typeface="+mn-ea"/>
              </a:rPr>
              <a:t>职业卫生专业基础标准</a:t>
            </a:r>
            <a:r>
              <a:rPr lang="zh-CN" altLang="en-US" sz="2800" dirty="0">
                <a:latin typeface="宋体" panose="02010600030101010101" pitchFamily="2" charset="-122"/>
                <a:ea typeface="宋体" panose="02010600030101010101" pitchFamily="2" charset="-122"/>
                <a:sym typeface="+mn-ea"/>
              </a:rPr>
              <a:t>与</a:t>
            </a:r>
            <a:r>
              <a:rPr lang="zh-CN" altLang="en-US" sz="2800" dirty="0">
                <a:solidFill>
                  <a:srgbClr val="CC0000"/>
                </a:solidFill>
                <a:latin typeface="宋体" panose="02010600030101010101" pitchFamily="2" charset="-122"/>
                <a:ea typeface="宋体" panose="02010600030101010101" pitchFamily="2" charset="-122"/>
                <a:sym typeface="+mn-ea"/>
              </a:rPr>
              <a:t>劳动卫生个性标准</a:t>
            </a:r>
            <a:r>
              <a:rPr lang="zh-CN" altLang="en-US" sz="2800" dirty="0">
                <a:latin typeface="宋体" panose="02010600030101010101" pitchFamily="2" charset="-122"/>
                <a:ea typeface="宋体" panose="02010600030101010101" pitchFamily="2" charset="-122"/>
                <a:sym typeface="+mn-ea"/>
              </a:rPr>
              <a:t>。个性标准，又依照标准化对象的特点划分为上述</a:t>
            </a:r>
            <a:r>
              <a:rPr lang="en-US" altLang="zh-CN" sz="2800" dirty="0">
                <a:latin typeface="宋体" panose="02010600030101010101" pitchFamily="2" charset="-122"/>
                <a:ea typeface="宋体" panose="02010600030101010101" pitchFamily="2" charset="-122"/>
                <a:sym typeface="+mn-ea"/>
              </a:rPr>
              <a:t>12</a:t>
            </a:r>
            <a:r>
              <a:rPr lang="zh-CN" altLang="en-US" sz="2800" dirty="0">
                <a:latin typeface="宋体" panose="02010600030101010101" pitchFamily="2" charset="-122"/>
                <a:ea typeface="宋体" panose="02010600030101010101" pitchFamily="2" charset="-122"/>
                <a:sym typeface="+mn-ea"/>
              </a:rPr>
              <a:t>个系列。个性标准的内容不同分两类，即限制标准和行为标准，限制标准仅包括量值标准和必要的说明，行为标准还包括测试、评价、监护、控制、个体防护及其他卫生安全要求方面的行为标准</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21505"/>
          <p:cNvSpPr/>
          <p:nvPr/>
        </p:nvSpPr>
        <p:spPr>
          <a:xfrm>
            <a:off x="250825" y="977900"/>
            <a:ext cx="5897245" cy="430530"/>
          </a:xfrm>
          <a:prstGeom prst="rect">
            <a:avLst/>
          </a:prstGeom>
          <a:noFill/>
          <a:ln w="9525">
            <a:noFill/>
          </a:ln>
        </p:spPr>
        <p:txBody>
          <a:bodyPr wrap="square" lIns="0" tIns="0" rIns="0" bIns="0">
            <a:spAutoFit/>
          </a:bodyPr>
          <a:lstStyle/>
          <a:p>
            <a:r>
              <a:rPr lang="en-US" altLang="zh-CN" sz="2800" b="1" i="0" dirty="0">
                <a:solidFill>
                  <a:srgbClr val="000000"/>
                </a:solidFill>
                <a:latin typeface="宋体" panose="02010600030101010101" pitchFamily="2" charset="-122"/>
                <a:ea typeface="宋体" panose="02010600030101010101" pitchFamily="2" charset="-122"/>
              </a:rPr>
              <a:t>2.</a:t>
            </a:r>
            <a:r>
              <a:rPr lang="zh-CN" altLang="en-US" sz="2800" b="1" i="0" dirty="0">
                <a:solidFill>
                  <a:srgbClr val="000000"/>
                </a:solidFill>
                <a:latin typeface="宋体" panose="02010600030101010101" pitchFamily="2" charset="-122"/>
                <a:ea typeface="宋体" panose="02010600030101010101" pitchFamily="2" charset="-122"/>
              </a:rPr>
              <a:t>职业卫生标准体系框架图（</a:t>
            </a:r>
            <a:r>
              <a:rPr lang="en-US" altLang="zh-CN" sz="2800" b="1" i="0" dirty="0">
                <a:solidFill>
                  <a:srgbClr val="000000"/>
                </a:solidFill>
                <a:latin typeface="宋体" panose="02010600030101010101" pitchFamily="2" charset="-122"/>
                <a:ea typeface="宋体" panose="02010600030101010101" pitchFamily="2" charset="-122"/>
              </a:rPr>
              <a:t>1</a:t>
            </a:r>
            <a:r>
              <a:rPr lang="zh-CN" altLang="en-US" sz="2800" b="1" i="0" dirty="0">
                <a:solidFill>
                  <a:srgbClr val="000000"/>
                </a:solidFill>
                <a:latin typeface="宋体" panose="02010600030101010101" pitchFamily="2" charset="-122"/>
                <a:ea typeface="宋体" panose="02010600030101010101" pitchFamily="2" charset="-122"/>
              </a:rPr>
              <a:t>）</a:t>
            </a:r>
            <a:endParaRPr lang="zh-CN" altLang="en-US" sz="2800" b="1" i="0" dirty="0">
              <a:solidFill>
                <a:srgbClr val="000000"/>
              </a:solidFill>
              <a:latin typeface="宋体" panose="02010600030101010101" pitchFamily="2" charset="-122"/>
              <a:ea typeface="宋体" panose="02010600030101010101" pitchFamily="2" charset="-122"/>
            </a:endParaRPr>
          </a:p>
        </p:txBody>
      </p:sp>
      <p:grpSp>
        <p:nvGrpSpPr>
          <p:cNvPr id="21560" name="组合 21559"/>
          <p:cNvGrpSpPr/>
          <p:nvPr/>
        </p:nvGrpSpPr>
        <p:grpSpPr>
          <a:xfrm>
            <a:off x="250825" y="1484313"/>
            <a:ext cx="8569325" cy="4321175"/>
            <a:chOff x="158" y="935"/>
            <a:chExt cx="5398" cy="2722"/>
          </a:xfrm>
        </p:grpSpPr>
        <p:sp>
          <p:nvSpPr>
            <p:cNvPr id="21529" name="矩形 21528"/>
            <p:cNvSpPr/>
            <p:nvPr/>
          </p:nvSpPr>
          <p:spPr>
            <a:xfrm>
              <a:off x="158" y="1389"/>
              <a:ext cx="363" cy="1724"/>
            </a:xfrm>
            <a:prstGeom prst="rect">
              <a:avLst/>
            </a:prstGeom>
            <a:solidFill>
              <a:srgbClr val="66FFFF"/>
            </a:solidFill>
            <a:ln w="9525" cap="flat" cmpd="sng">
              <a:solidFill>
                <a:srgbClr val="66FFFF"/>
              </a:solidFill>
              <a:prstDash val="solid"/>
              <a:miter/>
              <a:headEnd type="none" w="med" len="med"/>
              <a:tailEnd type="none" w="med" len="med"/>
            </a:ln>
          </p:spPr>
          <p:txBody>
            <a:bodyPr/>
            <a:lstStyle/>
            <a:p>
              <a:pPr algn="ctr"/>
              <a:r>
                <a:rPr lang="zh-CN" altLang="en-US" sz="2800" b="1" i="0" dirty="0">
                  <a:solidFill>
                    <a:srgbClr val="FF0000"/>
                  </a:solidFill>
                  <a:latin typeface="宋体" panose="02010600030101010101" pitchFamily="2" charset="-122"/>
                  <a:ea typeface="宋体" panose="02010600030101010101" pitchFamily="2" charset="-122"/>
                </a:rPr>
                <a:t>职业卫生标准</a:t>
              </a:r>
              <a:endParaRPr lang="zh-CN" altLang="en-US" sz="2800" b="1" i="0" dirty="0">
                <a:solidFill>
                  <a:srgbClr val="FF0000"/>
                </a:solidFill>
                <a:latin typeface="宋体" panose="02010600030101010101" pitchFamily="2" charset="-122"/>
                <a:ea typeface="宋体" panose="02010600030101010101" pitchFamily="2" charset="-122"/>
              </a:endParaRPr>
            </a:p>
          </p:txBody>
        </p:sp>
        <p:sp>
          <p:nvSpPr>
            <p:cNvPr id="21507" name="矩形 21506"/>
            <p:cNvSpPr/>
            <p:nvPr/>
          </p:nvSpPr>
          <p:spPr>
            <a:xfrm>
              <a:off x="702" y="981"/>
              <a:ext cx="2425" cy="318"/>
            </a:xfrm>
            <a:prstGeom prst="rect">
              <a:avLst/>
            </a:prstGeom>
            <a:solidFill>
              <a:srgbClr val="FCFC0C"/>
            </a:solidFill>
            <a:ln w="9525" cap="flat" cmpd="sng">
              <a:solidFill>
                <a:srgbClr val="FCFC0C"/>
              </a:solidFill>
              <a:prstDash val="solid"/>
              <a:miter/>
              <a:headEnd type="none" w="med" len="med"/>
              <a:tailEnd type="none" w="med" len="med"/>
            </a:ln>
          </p:spPr>
          <p:txBody>
            <a:bodyPr/>
            <a:lstStyle/>
            <a:p>
              <a:pPr algn="ctr"/>
              <a:r>
                <a:rPr lang="zh-CN" altLang="en-US" sz="2800" b="1" i="0" dirty="0">
                  <a:solidFill>
                    <a:srgbClr val="FF0000"/>
                  </a:solidFill>
                  <a:latin typeface="宋体" panose="02010600030101010101" pitchFamily="2" charset="-122"/>
                  <a:ea typeface="宋体" panose="02010600030101010101" pitchFamily="2" charset="-122"/>
                </a:rPr>
                <a:t>劳动卫生专业基础标准</a:t>
              </a:r>
              <a:endParaRPr lang="zh-CN" altLang="en-US" sz="2800" b="1" i="0" dirty="0">
                <a:solidFill>
                  <a:srgbClr val="FF0000"/>
                </a:solidFill>
                <a:latin typeface="宋体" panose="02010600030101010101" pitchFamily="2" charset="-122"/>
                <a:ea typeface="宋体" panose="02010600030101010101" pitchFamily="2" charset="-122"/>
              </a:endParaRPr>
            </a:p>
          </p:txBody>
        </p:sp>
        <p:grpSp>
          <p:nvGrpSpPr>
            <p:cNvPr id="21548" name="组合 21547"/>
            <p:cNvGrpSpPr/>
            <p:nvPr/>
          </p:nvGrpSpPr>
          <p:grpSpPr>
            <a:xfrm>
              <a:off x="975" y="1570"/>
              <a:ext cx="4581" cy="2087"/>
              <a:chOff x="884" y="1434"/>
              <a:chExt cx="4581" cy="2087"/>
            </a:xfrm>
          </p:grpSpPr>
          <p:sp>
            <p:nvSpPr>
              <p:cNvPr id="21546" name="矩形 21545"/>
              <p:cNvSpPr/>
              <p:nvPr/>
            </p:nvSpPr>
            <p:spPr>
              <a:xfrm>
                <a:off x="884" y="1434"/>
                <a:ext cx="4581" cy="2087"/>
              </a:xfrm>
              <a:prstGeom prst="rect">
                <a:avLst/>
              </a:prstGeom>
              <a:solidFill>
                <a:schemeClr val="bg1"/>
              </a:solidFill>
              <a:ln w="19050" cap="flat" cmpd="sng">
                <a:solidFill>
                  <a:schemeClr val="tx1"/>
                </a:solidFill>
                <a:prstDash val="lgDashDotDot"/>
                <a:miter/>
                <a:headEnd type="none" w="med" len="med"/>
                <a:tailEnd type="none" w="med" len="med"/>
              </a:ln>
            </p:spPr>
            <p:txBody>
              <a:bodyPr/>
              <a:lstStyle/>
              <a:p>
                <a:endParaRPr lang="zh-CN" altLang="en-US" i="0">
                  <a:latin typeface="宋体" panose="02010600030101010101" pitchFamily="2" charset="-122"/>
                  <a:ea typeface="宋体" panose="02010600030101010101" pitchFamily="2" charset="-122"/>
                </a:endParaRPr>
              </a:p>
            </p:txBody>
          </p:sp>
          <p:sp>
            <p:nvSpPr>
              <p:cNvPr id="21512" name="矩形 21511"/>
              <p:cNvSpPr/>
              <p:nvPr/>
            </p:nvSpPr>
            <p:spPr>
              <a:xfrm>
                <a:off x="930" y="1752"/>
                <a:ext cx="2223" cy="299"/>
              </a:xfrm>
              <a:prstGeom prst="rect">
                <a:avLst/>
              </a:prstGeom>
              <a:solidFill>
                <a:srgbClr val="CC0000"/>
              </a:solidFill>
              <a:ln w="19050" cap="flat" cmpd="sng">
                <a:solidFill>
                  <a:srgbClr val="CC0000"/>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粉尘职业接触限值</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13" name="矩形 21512"/>
              <p:cNvSpPr/>
              <p:nvPr/>
            </p:nvSpPr>
            <p:spPr>
              <a:xfrm>
                <a:off x="930" y="2070"/>
                <a:ext cx="2223" cy="298"/>
              </a:xfrm>
              <a:prstGeom prst="rect">
                <a:avLst/>
              </a:prstGeom>
              <a:solidFill>
                <a:srgbClr val="CC0000"/>
              </a:solidFill>
              <a:ln w="19050" cap="flat" cmpd="sng">
                <a:solidFill>
                  <a:srgbClr val="CC0000"/>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化学物质职业接触限值</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14" name="矩形 21513"/>
              <p:cNvSpPr/>
              <p:nvPr/>
            </p:nvSpPr>
            <p:spPr>
              <a:xfrm>
                <a:off x="930" y="2705"/>
                <a:ext cx="2223" cy="298"/>
              </a:xfrm>
              <a:prstGeom prst="rect">
                <a:avLst/>
              </a:prstGeom>
              <a:solidFill>
                <a:srgbClr val="CC0000"/>
              </a:solidFill>
              <a:ln w="19050" cap="flat" cmpd="sng">
                <a:solidFill>
                  <a:srgbClr val="CC0000"/>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生物性因素接触限值</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17" name="直接连接符 21516"/>
              <p:cNvSpPr/>
              <p:nvPr/>
            </p:nvSpPr>
            <p:spPr>
              <a:xfrm>
                <a:off x="3269" y="1956"/>
                <a:ext cx="224" cy="1"/>
              </a:xfrm>
              <a:prstGeom prst="line">
                <a:avLst/>
              </a:prstGeom>
              <a:ln w="19050" cap="flat" cmpd="sng">
                <a:solidFill>
                  <a:srgbClr val="000000"/>
                </a:solidFill>
                <a:prstDash val="solid"/>
                <a:headEnd type="none" w="med" len="med"/>
                <a:tailEnd type="none" w="med" len="med"/>
              </a:ln>
            </p:spPr>
          </p:sp>
          <p:sp>
            <p:nvSpPr>
              <p:cNvPr id="21518" name="直接连接符 21517"/>
              <p:cNvSpPr/>
              <p:nvPr/>
            </p:nvSpPr>
            <p:spPr>
              <a:xfrm>
                <a:off x="3269" y="2319"/>
                <a:ext cx="224" cy="1"/>
              </a:xfrm>
              <a:prstGeom prst="line">
                <a:avLst/>
              </a:prstGeom>
              <a:ln w="19050" cap="flat" cmpd="sng">
                <a:solidFill>
                  <a:srgbClr val="000000"/>
                </a:solidFill>
                <a:prstDash val="solid"/>
                <a:headEnd type="none" w="med" len="med"/>
                <a:tailEnd type="none" w="med" len="med"/>
              </a:ln>
            </p:spPr>
          </p:sp>
          <p:sp>
            <p:nvSpPr>
              <p:cNvPr id="21519" name="直接连接符 21518"/>
              <p:cNvSpPr/>
              <p:nvPr/>
            </p:nvSpPr>
            <p:spPr>
              <a:xfrm>
                <a:off x="3269" y="2636"/>
                <a:ext cx="224" cy="1"/>
              </a:xfrm>
              <a:prstGeom prst="line">
                <a:avLst/>
              </a:prstGeom>
              <a:ln w="19050" cap="flat" cmpd="sng">
                <a:solidFill>
                  <a:srgbClr val="000000"/>
                </a:solidFill>
                <a:prstDash val="solid"/>
                <a:headEnd type="none" w="med" len="med"/>
                <a:tailEnd type="none" w="med" len="med"/>
              </a:ln>
            </p:spPr>
          </p:sp>
          <p:sp>
            <p:nvSpPr>
              <p:cNvPr id="21520" name="直接连接符 21519"/>
              <p:cNvSpPr/>
              <p:nvPr/>
            </p:nvSpPr>
            <p:spPr>
              <a:xfrm>
                <a:off x="3289" y="2976"/>
                <a:ext cx="224" cy="1"/>
              </a:xfrm>
              <a:prstGeom prst="line">
                <a:avLst/>
              </a:prstGeom>
              <a:ln w="19050" cap="flat" cmpd="sng">
                <a:solidFill>
                  <a:srgbClr val="000000"/>
                </a:solidFill>
                <a:prstDash val="solid"/>
                <a:headEnd type="none" w="med" len="med"/>
                <a:tailEnd type="none" w="med" len="med"/>
              </a:ln>
            </p:spPr>
          </p:sp>
          <p:sp>
            <p:nvSpPr>
              <p:cNvPr id="21522" name="矩形 21521"/>
              <p:cNvSpPr/>
              <p:nvPr/>
            </p:nvSpPr>
            <p:spPr>
              <a:xfrm>
                <a:off x="3380" y="1525"/>
                <a:ext cx="2066" cy="299"/>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作业条件卫生标准 </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23" name="矩形 21522"/>
              <p:cNvSpPr/>
              <p:nvPr/>
            </p:nvSpPr>
            <p:spPr>
              <a:xfrm>
                <a:off x="3380" y="1845"/>
                <a:ext cx="2066" cy="298"/>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职业危害防护导则</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24" name="矩形 21523"/>
              <p:cNvSpPr/>
              <p:nvPr/>
            </p:nvSpPr>
            <p:spPr>
              <a:xfrm>
                <a:off x="3380" y="2166"/>
                <a:ext cx="2066" cy="297"/>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职业危害防护导则</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25" name="矩形 21524"/>
              <p:cNvSpPr/>
              <p:nvPr/>
            </p:nvSpPr>
            <p:spPr>
              <a:xfrm>
                <a:off x="3380" y="2485"/>
                <a:ext cx="2066" cy="298"/>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职业照射防护标准 </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26" name="矩形 21525"/>
              <p:cNvSpPr/>
              <p:nvPr/>
            </p:nvSpPr>
            <p:spPr>
              <a:xfrm>
                <a:off x="3380" y="2795"/>
                <a:ext cx="2066" cy="298"/>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400" b="1" i="0" dirty="0">
                    <a:solidFill>
                      <a:schemeClr val="bg1"/>
                    </a:solidFill>
                    <a:latin typeface="宋体" panose="02010600030101010101" pitchFamily="2" charset="-122"/>
                    <a:ea typeface="宋体" panose="02010600030101010101" pitchFamily="2" charset="-122"/>
                  </a:rPr>
                  <a:t>劳动生理、工效学标准</a:t>
                </a:r>
                <a:endParaRPr lang="zh-CN" altLang="en-US" sz="2400" b="1" i="0" dirty="0">
                  <a:solidFill>
                    <a:schemeClr val="bg1"/>
                  </a:solidFill>
                  <a:latin typeface="宋体" panose="02010600030101010101" pitchFamily="2" charset="-122"/>
                  <a:ea typeface="宋体" panose="02010600030101010101" pitchFamily="2" charset="-122"/>
                </a:endParaRPr>
              </a:p>
            </p:txBody>
          </p:sp>
          <p:sp>
            <p:nvSpPr>
              <p:cNvPr id="21532" name="矩形 21531"/>
              <p:cNvSpPr/>
              <p:nvPr/>
            </p:nvSpPr>
            <p:spPr>
              <a:xfrm>
                <a:off x="930" y="2387"/>
                <a:ext cx="2223" cy="298"/>
              </a:xfrm>
              <a:prstGeom prst="rect">
                <a:avLst/>
              </a:prstGeom>
              <a:solidFill>
                <a:srgbClr val="CC0000"/>
              </a:solidFill>
              <a:ln w="19050" cap="flat" cmpd="sng">
                <a:solidFill>
                  <a:srgbClr val="CC0000"/>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物理因素职业接触限值</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33" name="矩形 21532"/>
              <p:cNvSpPr/>
              <p:nvPr/>
            </p:nvSpPr>
            <p:spPr>
              <a:xfrm>
                <a:off x="930" y="3022"/>
                <a:ext cx="2223" cy="363"/>
              </a:xfrm>
              <a:prstGeom prst="rect">
                <a:avLst/>
              </a:prstGeom>
              <a:solidFill>
                <a:srgbClr val="0000FF"/>
              </a:solidFill>
              <a:ln w="19050" cap="flat" cmpd="sng">
                <a:solidFill>
                  <a:schemeClr val="bg1"/>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职业卫生检测检验标准</a:t>
                </a:r>
                <a:endParaRPr lang="zh-CN" altLang="en-US" sz="2600" b="1" i="0" dirty="0">
                  <a:solidFill>
                    <a:schemeClr val="bg1"/>
                  </a:solidFill>
                  <a:latin typeface="宋体" panose="02010600030101010101" pitchFamily="2" charset="-122"/>
                  <a:ea typeface="宋体" panose="02010600030101010101" pitchFamily="2" charset="-122"/>
                </a:endParaRPr>
              </a:p>
            </p:txBody>
          </p:sp>
          <p:sp>
            <p:nvSpPr>
              <p:cNvPr id="21535" name="矩形 21534"/>
              <p:cNvSpPr/>
              <p:nvPr/>
            </p:nvSpPr>
            <p:spPr>
              <a:xfrm>
                <a:off x="3380" y="3113"/>
                <a:ext cx="2066" cy="298"/>
              </a:xfrm>
              <a:prstGeom prst="rect">
                <a:avLst/>
              </a:prstGeom>
              <a:solidFill>
                <a:srgbClr val="0000FF"/>
              </a:solidFill>
              <a:ln w="19050" cap="flat" cmpd="sng">
                <a:solidFill>
                  <a:srgbClr val="0000FF"/>
                </a:solidFill>
                <a:prstDash val="solid"/>
                <a:miter/>
                <a:headEnd type="none" w="med" len="med"/>
                <a:tailEnd type="none" w="med" len="med"/>
              </a:ln>
            </p:spPr>
            <p:txBody>
              <a:bodyPr/>
              <a:lstStyle/>
              <a:p>
                <a:r>
                  <a:rPr lang="zh-CN" altLang="en-US" sz="2600" b="1" i="0" dirty="0">
                    <a:solidFill>
                      <a:schemeClr val="bg1"/>
                    </a:solidFill>
                    <a:latin typeface="宋体" panose="02010600030101010101" pitchFamily="2" charset="-122"/>
                    <a:ea typeface="宋体" panose="02010600030101010101" pitchFamily="2" charset="-122"/>
                  </a:rPr>
                  <a:t>职业病诊断标准</a:t>
                </a:r>
                <a:r>
                  <a:rPr lang="zh-CN" altLang="en-US" i="0" dirty="0">
                    <a:latin typeface="宋体" panose="02010600030101010101" pitchFamily="2" charset="-122"/>
                    <a:ea typeface="宋体" panose="02010600030101010101" pitchFamily="2" charset="-122"/>
                  </a:rPr>
                  <a:t> </a:t>
                </a:r>
                <a:endParaRPr lang="zh-CN" altLang="en-US" b="1" i="0" dirty="0">
                  <a:latin typeface="宋体" panose="02010600030101010101" pitchFamily="2" charset="-122"/>
                  <a:ea typeface="宋体" panose="02010600030101010101" pitchFamily="2" charset="-122"/>
                </a:endParaRPr>
              </a:p>
            </p:txBody>
          </p:sp>
          <p:cxnSp>
            <p:nvCxnSpPr>
              <p:cNvPr id="21542" name="肘形连接符 21541"/>
              <p:cNvCxnSpPr/>
              <p:nvPr/>
            </p:nvCxnSpPr>
            <p:spPr>
              <a:xfrm rot="-10800000" flipV="1">
                <a:off x="3153" y="1661"/>
                <a:ext cx="227" cy="1529"/>
              </a:xfrm>
              <a:prstGeom prst="bentConnector3">
                <a:avLst>
                  <a:gd name="adj1" fmla="val 50222"/>
                </a:avLst>
              </a:prstGeom>
              <a:ln w="19050" cap="flat" cmpd="sng">
                <a:solidFill>
                  <a:schemeClr val="tx1"/>
                </a:solidFill>
                <a:prstDash val="solid"/>
                <a:miter/>
                <a:headEnd type="none" w="med" len="med"/>
                <a:tailEnd type="none" w="med" len="med"/>
              </a:ln>
            </p:spPr>
          </p:cxnSp>
          <p:cxnSp>
            <p:nvCxnSpPr>
              <p:cNvPr id="21544" name="肘形连接符 21543"/>
              <p:cNvCxnSpPr>
                <a:stCxn id="21533" idx="3"/>
                <a:endCxn id="21535" idx="1"/>
              </p:cNvCxnSpPr>
              <p:nvPr/>
            </p:nvCxnSpPr>
            <p:spPr>
              <a:xfrm>
                <a:off x="3153" y="3204"/>
                <a:ext cx="227" cy="58"/>
              </a:xfrm>
              <a:prstGeom prst="bentConnector3">
                <a:avLst>
                  <a:gd name="adj1" fmla="val 49778"/>
                </a:avLst>
              </a:prstGeom>
              <a:ln w="19050" cap="flat" cmpd="sng">
                <a:solidFill>
                  <a:schemeClr val="tx1"/>
                </a:solidFill>
                <a:prstDash val="solid"/>
                <a:miter/>
                <a:headEnd type="none" w="med" len="med"/>
                <a:tailEnd type="none" w="med" len="med"/>
              </a:ln>
            </p:spPr>
          </p:cxnSp>
        </p:grpSp>
        <p:cxnSp>
          <p:nvCxnSpPr>
            <p:cNvPr id="21552" name="肘形连接符 21551"/>
            <p:cNvCxnSpPr/>
            <p:nvPr/>
          </p:nvCxnSpPr>
          <p:spPr>
            <a:xfrm>
              <a:off x="521" y="2251"/>
              <a:ext cx="272" cy="182"/>
            </a:xfrm>
            <a:prstGeom prst="bentConnector3">
              <a:avLst>
                <a:gd name="adj1" fmla="val 32352"/>
              </a:avLst>
            </a:prstGeom>
            <a:ln w="38100" cap="flat" cmpd="sng">
              <a:solidFill>
                <a:schemeClr val="tx1"/>
              </a:solidFill>
              <a:prstDash val="solid"/>
              <a:miter/>
              <a:headEnd type="none" w="med" len="med"/>
              <a:tailEnd type="none" w="med" len="med"/>
            </a:ln>
          </p:spPr>
        </p:cxnSp>
        <p:sp>
          <p:nvSpPr>
            <p:cNvPr id="21531" name="线形标注 3(带边框和强调线) 21530"/>
            <p:cNvSpPr/>
            <p:nvPr/>
          </p:nvSpPr>
          <p:spPr>
            <a:xfrm>
              <a:off x="4331" y="935"/>
              <a:ext cx="893" cy="290"/>
            </a:xfrm>
            <a:prstGeom prst="accentBorderCallout3">
              <a:avLst>
                <a:gd name="adj1" fmla="val 24829"/>
                <a:gd name="adj2" fmla="val 105375"/>
                <a:gd name="adj3" fmla="val 24829"/>
                <a:gd name="adj4" fmla="val 124750"/>
                <a:gd name="adj5" fmla="val 140690"/>
                <a:gd name="adj6" fmla="val 124750"/>
                <a:gd name="adj7" fmla="val 273792"/>
                <a:gd name="adj8" fmla="val 75250"/>
              </a:avLst>
            </a:prstGeom>
            <a:solidFill>
              <a:srgbClr val="0000FF"/>
            </a:solidFill>
            <a:ln w="9525" cap="flat" cmpd="sng">
              <a:solidFill>
                <a:srgbClr val="0000FF"/>
              </a:solidFill>
              <a:prstDash val="solid"/>
              <a:miter/>
              <a:headEnd type="none" w="med" len="med"/>
              <a:tailEnd type="none" w="med" len="med"/>
            </a:ln>
          </p:spPr>
          <p:txBody>
            <a:bodyPr/>
            <a:lstStyle/>
            <a:p>
              <a:r>
                <a:rPr lang="zh-CN" altLang="en-US" sz="2000" b="1" i="0" dirty="0">
                  <a:solidFill>
                    <a:schemeClr val="bg1"/>
                  </a:solidFill>
                  <a:latin typeface="宋体" panose="02010600030101010101" pitchFamily="2" charset="-122"/>
                  <a:ea typeface="宋体" panose="02010600030101010101" pitchFamily="2" charset="-122"/>
                </a:rPr>
                <a:t>行为标准</a:t>
              </a:r>
              <a:endParaRPr lang="zh-CN" altLang="en-US" sz="2000" b="1" i="0" dirty="0">
                <a:solidFill>
                  <a:schemeClr val="bg1"/>
                </a:solidFill>
                <a:latin typeface="宋体" panose="02010600030101010101" pitchFamily="2" charset="-122"/>
                <a:ea typeface="宋体" panose="02010600030101010101" pitchFamily="2" charset="-122"/>
              </a:endParaRPr>
            </a:p>
          </p:txBody>
        </p:sp>
        <p:sp>
          <p:nvSpPr>
            <p:cNvPr id="21534" name="线形标注 2(带边框和强调线) 21533"/>
            <p:cNvSpPr/>
            <p:nvPr/>
          </p:nvSpPr>
          <p:spPr>
            <a:xfrm>
              <a:off x="3424" y="959"/>
              <a:ext cx="862" cy="273"/>
            </a:xfrm>
            <a:prstGeom prst="accentBorderCallout2">
              <a:avLst>
                <a:gd name="adj1" fmla="val 26375"/>
                <a:gd name="adj2" fmla="val -5569"/>
                <a:gd name="adj3" fmla="val 26375"/>
                <a:gd name="adj4" fmla="val -13343"/>
                <a:gd name="adj5" fmla="val 327472"/>
                <a:gd name="adj6" fmla="val -52319"/>
              </a:avLst>
            </a:prstGeom>
            <a:solidFill>
              <a:srgbClr val="CC0000"/>
            </a:solidFill>
            <a:ln w="9525" cap="flat" cmpd="sng">
              <a:solidFill>
                <a:srgbClr val="CC0000"/>
              </a:solidFill>
              <a:prstDash val="solid"/>
              <a:miter/>
              <a:headEnd type="none" w="med" len="med"/>
              <a:tailEnd type="none" w="med" len="med"/>
            </a:ln>
          </p:spPr>
          <p:txBody>
            <a:bodyPr/>
            <a:lstStyle/>
            <a:p>
              <a:r>
                <a:rPr lang="zh-CN" altLang="en-US" sz="2000" b="1" i="0" dirty="0">
                  <a:solidFill>
                    <a:schemeClr val="bg1"/>
                  </a:solidFill>
                  <a:latin typeface="宋体" panose="02010600030101010101" pitchFamily="2" charset="-122"/>
                  <a:ea typeface="宋体" panose="02010600030101010101" pitchFamily="2" charset="-122"/>
                </a:rPr>
                <a:t>限制标准</a:t>
              </a:r>
              <a:endParaRPr lang="zh-CN" altLang="en-US" sz="2000" b="1" i="0" dirty="0">
                <a:solidFill>
                  <a:schemeClr val="bg1"/>
                </a:solidFill>
                <a:latin typeface="宋体" panose="02010600030101010101" pitchFamily="2" charset="-122"/>
                <a:ea typeface="宋体" panose="02010600030101010101" pitchFamily="2" charset="-122"/>
              </a:endParaRPr>
            </a:p>
          </p:txBody>
        </p:sp>
        <p:cxnSp>
          <p:nvCxnSpPr>
            <p:cNvPr id="21553" name="肘形连接符 21552"/>
            <p:cNvCxnSpPr>
              <a:stCxn id="21529" idx="3"/>
              <a:endCxn id="21507" idx="1"/>
            </p:cNvCxnSpPr>
            <p:nvPr/>
          </p:nvCxnSpPr>
          <p:spPr>
            <a:xfrm flipV="1">
              <a:off x="521" y="1140"/>
              <a:ext cx="181" cy="1111"/>
            </a:xfrm>
            <a:prstGeom prst="bentConnector3">
              <a:avLst>
                <a:gd name="adj1" fmla="val 49722"/>
              </a:avLst>
            </a:prstGeom>
            <a:ln w="38100" cap="flat" cmpd="sng">
              <a:solidFill>
                <a:schemeClr val="tx1"/>
              </a:solidFill>
              <a:prstDash val="solid"/>
              <a:miter/>
              <a:headEnd type="none" w="med" len="med"/>
              <a:tailEnd type="none" w="med" len="med"/>
            </a:ln>
          </p:spPr>
        </p:cxnSp>
        <p:sp>
          <p:nvSpPr>
            <p:cNvPr id="21555" name="文本框 21554"/>
            <p:cNvSpPr txBox="1"/>
            <p:nvPr/>
          </p:nvSpPr>
          <p:spPr>
            <a:xfrm>
              <a:off x="657" y="2024"/>
              <a:ext cx="363" cy="1134"/>
            </a:xfrm>
            <a:prstGeom prst="rect">
              <a:avLst/>
            </a:prstGeom>
            <a:solidFill>
              <a:srgbClr val="FCFC0C"/>
            </a:solidFill>
            <a:ln w="9525" cap="flat" cmpd="sng">
              <a:solidFill>
                <a:srgbClr val="FCFC0C"/>
              </a:solidFill>
              <a:prstDash val="solid"/>
              <a:miter/>
              <a:headEnd type="none" w="med" len="med"/>
              <a:tailEnd type="none" w="med" len="med"/>
            </a:ln>
          </p:spPr>
          <p:txBody>
            <a:bodyPr/>
            <a:lstStyle/>
            <a:p>
              <a:pPr algn="ctr"/>
              <a:r>
                <a:rPr lang="zh-CN" altLang="en-US" sz="2800" b="1" i="0" dirty="0">
                  <a:solidFill>
                    <a:srgbClr val="FF0000"/>
                  </a:solidFill>
                  <a:latin typeface="宋体" panose="02010600030101010101" pitchFamily="2" charset="-122"/>
                  <a:ea typeface="宋体" panose="02010600030101010101" pitchFamily="2" charset="-122"/>
                </a:rPr>
                <a:t>个性标准</a:t>
              </a:r>
              <a:endParaRPr lang="zh-CN" altLang="en-US" sz="2800" b="1" i="0" dirty="0">
                <a:solidFill>
                  <a:srgbClr val="FF0000"/>
                </a:solidFill>
                <a:latin typeface="宋体" panose="02010600030101010101" pitchFamily="2" charset="-122"/>
                <a:ea typeface="宋体" panose="02010600030101010101" pitchFamily="2" charset="-122"/>
              </a:endParaRPr>
            </a:p>
          </p:txBody>
        </p:sp>
      </p:gr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职业卫生标准体系</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47" name="组合 22546"/>
          <p:cNvGrpSpPr/>
          <p:nvPr/>
        </p:nvGrpSpPr>
        <p:grpSpPr>
          <a:xfrm>
            <a:off x="395288" y="1700213"/>
            <a:ext cx="8280400" cy="4103687"/>
            <a:chOff x="295" y="1253"/>
            <a:chExt cx="5216" cy="2585"/>
          </a:xfrm>
        </p:grpSpPr>
        <p:sp>
          <p:nvSpPr>
            <p:cNvPr id="22531" name="文本框 22530"/>
            <p:cNvSpPr txBox="1"/>
            <p:nvPr/>
          </p:nvSpPr>
          <p:spPr>
            <a:xfrm>
              <a:off x="295" y="1253"/>
              <a:ext cx="2563" cy="363"/>
            </a:xfrm>
            <a:prstGeom prst="rect">
              <a:avLst/>
            </a:prstGeom>
            <a:solidFill>
              <a:schemeClr val="accent1"/>
            </a:solidFill>
            <a:ln w="9525" cap="flat" cmpd="sng">
              <a:solidFill>
                <a:schemeClr val="accent1"/>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职业卫生专业基础标准</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2" name="文本框 22531"/>
            <p:cNvSpPr txBox="1"/>
            <p:nvPr/>
          </p:nvSpPr>
          <p:spPr>
            <a:xfrm>
              <a:off x="295" y="3475"/>
              <a:ext cx="2563" cy="363"/>
            </a:xfrm>
            <a:prstGeom prst="rect">
              <a:avLst/>
            </a:prstGeom>
            <a:solidFill>
              <a:srgbClr val="8C3A2C"/>
            </a:solidFill>
            <a:ln w="9525" cap="flat" cmpd="sng">
              <a:solidFill>
                <a:srgbClr val="8C3A2C"/>
              </a:solidFill>
              <a:prstDash val="solid"/>
              <a:miter/>
              <a:headEnd type="none" w="med" len="med"/>
              <a:tailEnd type="none" w="med" len="med"/>
            </a:ln>
          </p:spPr>
          <p:txBody>
            <a:bodyPr>
              <a:spAutoFit/>
            </a:bodyPr>
            <a:lstStyle/>
            <a:p>
              <a:pPr>
                <a:lnSpc>
                  <a:spcPct val="130000"/>
                </a:lnSpc>
              </a:pPr>
              <a:r>
                <a:rPr lang="zh-CN" altLang="en-US" sz="2400" b="1" i="0" dirty="0">
                  <a:solidFill>
                    <a:schemeClr val="bg1"/>
                  </a:solidFill>
                  <a:latin typeface="Arial" panose="020B0604020202020204" pitchFamily="34" charset="0"/>
                  <a:ea typeface="黑体" panose="02010609060101010101" pitchFamily="2" charset="-122"/>
                </a:rPr>
                <a:t>职业病诊断标准</a:t>
              </a:r>
              <a:endParaRPr lang="zh-CN" altLang="en-US" sz="2400" b="1" i="0" dirty="0">
                <a:solidFill>
                  <a:schemeClr val="bg1"/>
                </a:solidFill>
                <a:latin typeface="Arial" panose="020B0604020202020204" pitchFamily="34" charset="0"/>
                <a:ea typeface="黑体" panose="02010609060101010101" pitchFamily="2" charset="-122"/>
              </a:endParaRPr>
            </a:p>
          </p:txBody>
        </p:sp>
        <p:sp>
          <p:nvSpPr>
            <p:cNvPr id="22533" name="文本框 22532"/>
            <p:cNvSpPr txBox="1"/>
            <p:nvPr/>
          </p:nvSpPr>
          <p:spPr>
            <a:xfrm>
              <a:off x="2925" y="1253"/>
              <a:ext cx="2586" cy="363"/>
            </a:xfrm>
            <a:prstGeom prst="rect">
              <a:avLst/>
            </a:prstGeom>
            <a:solidFill>
              <a:srgbClr val="CCCCFF"/>
            </a:solidFill>
            <a:ln w="9525" cap="flat" cmpd="sng">
              <a:solidFill>
                <a:srgbClr val="CCCCFF"/>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工作场所作业条件卫生标准</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4" name="文本框 22533"/>
            <p:cNvSpPr txBox="1"/>
            <p:nvPr/>
          </p:nvSpPr>
          <p:spPr>
            <a:xfrm>
              <a:off x="2925" y="1661"/>
              <a:ext cx="2586" cy="363"/>
            </a:xfrm>
            <a:prstGeom prst="rect">
              <a:avLst/>
            </a:prstGeom>
            <a:solidFill>
              <a:schemeClr val="folHlink"/>
            </a:solidFill>
            <a:ln w="9525" cap="flat" cmpd="sng">
              <a:solidFill>
                <a:schemeClr val="bg1"/>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劳动生理卫生、工效学标准</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5" name="文本框 22534"/>
            <p:cNvSpPr txBox="1"/>
            <p:nvPr/>
          </p:nvSpPr>
          <p:spPr>
            <a:xfrm>
              <a:off x="2925" y="3475"/>
              <a:ext cx="2586" cy="363"/>
            </a:xfrm>
            <a:prstGeom prst="rect">
              <a:avLst/>
            </a:prstGeom>
            <a:solidFill>
              <a:srgbClr val="0000CC"/>
            </a:solidFill>
            <a:ln w="9525" cap="flat" cmpd="sng">
              <a:solidFill>
                <a:srgbClr val="0000CC"/>
              </a:solidFill>
              <a:prstDash val="solid"/>
              <a:miter/>
              <a:headEnd type="none" w="med" len="med"/>
              <a:tailEnd type="none" w="med" len="med"/>
            </a:ln>
          </p:spPr>
          <p:txBody>
            <a:bodyPr>
              <a:spAutoFit/>
            </a:bodyPr>
            <a:lstStyle/>
            <a:p>
              <a:pPr>
                <a:lnSpc>
                  <a:spcPct val="130000"/>
                </a:lnSpc>
              </a:pPr>
              <a:r>
                <a:rPr lang="zh-CN" altLang="en-US" sz="2400" b="1" i="0" dirty="0">
                  <a:solidFill>
                    <a:schemeClr val="bg1"/>
                  </a:solidFill>
                  <a:latin typeface="Arial" panose="020B0604020202020204" pitchFamily="34" charset="0"/>
                  <a:ea typeface="黑体" panose="02010609060101010101" pitchFamily="2" charset="-122"/>
                </a:rPr>
                <a:t>职业病危害检测、检验方法</a:t>
              </a:r>
              <a:endParaRPr lang="zh-CN" altLang="en-US" sz="2400" b="1" i="0" dirty="0">
                <a:solidFill>
                  <a:schemeClr val="bg1"/>
                </a:solidFill>
                <a:latin typeface="Arial" panose="020B0604020202020204" pitchFamily="34" charset="0"/>
                <a:ea typeface="黑体" panose="02010609060101010101" pitchFamily="2" charset="-122"/>
              </a:endParaRPr>
            </a:p>
          </p:txBody>
        </p:sp>
        <p:sp>
          <p:nvSpPr>
            <p:cNvPr id="22536" name="文本框 22535"/>
            <p:cNvSpPr txBox="1"/>
            <p:nvPr/>
          </p:nvSpPr>
          <p:spPr>
            <a:xfrm>
              <a:off x="676" y="2110"/>
              <a:ext cx="2180" cy="363"/>
            </a:xfrm>
            <a:prstGeom prst="rect">
              <a:avLst/>
            </a:prstGeom>
            <a:solidFill>
              <a:srgbClr val="FFFF00"/>
            </a:solidFill>
            <a:ln w="9525" cap="flat" cmpd="sng">
              <a:solidFill>
                <a:srgbClr val="FFFF00"/>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化学因素职业接触限值</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7" name="文本框 22536"/>
            <p:cNvSpPr txBox="1"/>
            <p:nvPr/>
          </p:nvSpPr>
          <p:spPr>
            <a:xfrm>
              <a:off x="676" y="1640"/>
              <a:ext cx="2180" cy="363"/>
            </a:xfrm>
            <a:prstGeom prst="rect">
              <a:avLst/>
            </a:prstGeom>
            <a:solidFill>
              <a:srgbClr val="FFFF00"/>
            </a:solidFill>
            <a:ln w="9525" cap="flat" cmpd="sng">
              <a:solidFill>
                <a:srgbClr val="FFFF00"/>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粉尘职业接触限值</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8" name="文本框 22537"/>
            <p:cNvSpPr txBox="1"/>
            <p:nvPr/>
          </p:nvSpPr>
          <p:spPr>
            <a:xfrm>
              <a:off x="676" y="2581"/>
              <a:ext cx="2180" cy="363"/>
            </a:xfrm>
            <a:prstGeom prst="rect">
              <a:avLst/>
            </a:prstGeom>
            <a:solidFill>
              <a:srgbClr val="FFFF00"/>
            </a:solidFill>
            <a:ln w="9525" cap="flat" cmpd="sng">
              <a:solidFill>
                <a:srgbClr val="FFFF00"/>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物理因素职业接触限值</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39" name="文本框 22538"/>
            <p:cNvSpPr txBox="1"/>
            <p:nvPr/>
          </p:nvSpPr>
          <p:spPr>
            <a:xfrm>
              <a:off x="676" y="3051"/>
              <a:ext cx="2180" cy="363"/>
            </a:xfrm>
            <a:prstGeom prst="rect">
              <a:avLst/>
            </a:prstGeom>
            <a:solidFill>
              <a:srgbClr val="FFFF00"/>
            </a:solidFill>
            <a:ln w="9525" cap="flat" cmpd="sng">
              <a:solidFill>
                <a:srgbClr val="FFFF00"/>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生物因素职业接触限值</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40" name="文本框 22539"/>
            <p:cNvSpPr txBox="1"/>
            <p:nvPr/>
          </p:nvSpPr>
          <p:spPr>
            <a:xfrm>
              <a:off x="295" y="1640"/>
              <a:ext cx="327" cy="1792"/>
            </a:xfrm>
            <a:prstGeom prst="rect">
              <a:avLst/>
            </a:prstGeom>
            <a:solidFill>
              <a:srgbClr val="FFFF00"/>
            </a:solidFill>
            <a:ln w="9525" cap="flat" cmpd="sng">
              <a:solidFill>
                <a:srgbClr val="FFFF00"/>
              </a:solidFill>
              <a:prstDash val="solid"/>
              <a:miter/>
              <a:headEnd type="none" w="med" len="med"/>
              <a:tailEnd type="none" w="med" len="med"/>
            </a:ln>
          </p:spPr>
          <p:txBody>
            <a:bodyPr>
              <a:spAutoFit/>
            </a:bodyPr>
            <a:lstStyle/>
            <a:p>
              <a:pPr>
                <a:lnSpc>
                  <a:spcPct val="125000"/>
                </a:lnSpc>
              </a:pPr>
              <a:r>
                <a:rPr lang="zh-CN" altLang="en-US" sz="2400" b="1" i="0" dirty="0">
                  <a:solidFill>
                    <a:srgbClr val="0000CC"/>
                  </a:solidFill>
                  <a:latin typeface="Arial" panose="020B0604020202020204" pitchFamily="34" charset="0"/>
                  <a:ea typeface="黑体" panose="02010609060101010101" pitchFamily="2" charset="-122"/>
                </a:rPr>
                <a:t>职业接触限值</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41" name="文本框 22540"/>
            <p:cNvSpPr txBox="1"/>
            <p:nvPr/>
          </p:nvSpPr>
          <p:spPr>
            <a:xfrm>
              <a:off x="2893" y="3051"/>
              <a:ext cx="2180" cy="363"/>
            </a:xfrm>
            <a:prstGeom prst="rect">
              <a:avLst/>
            </a:prstGeom>
            <a:solidFill>
              <a:srgbClr val="FFFFCC"/>
            </a:solidFill>
            <a:ln w="9525" cap="flat" cmpd="sng">
              <a:solidFill>
                <a:srgbClr val="FFFFCC"/>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职业照射放射防护标准</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42" name="文本框 22541"/>
            <p:cNvSpPr txBox="1"/>
            <p:nvPr/>
          </p:nvSpPr>
          <p:spPr>
            <a:xfrm>
              <a:off x="2893" y="2581"/>
              <a:ext cx="2180" cy="363"/>
            </a:xfrm>
            <a:prstGeom prst="rect">
              <a:avLst/>
            </a:prstGeom>
            <a:solidFill>
              <a:srgbClr val="FFFFCC"/>
            </a:solidFill>
            <a:ln w="9525" cap="flat" cmpd="sng">
              <a:solidFill>
                <a:srgbClr val="FFFFCC"/>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职业防护用品卫生标准</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43" name="文本框 22542"/>
            <p:cNvSpPr txBox="1"/>
            <p:nvPr/>
          </p:nvSpPr>
          <p:spPr>
            <a:xfrm>
              <a:off x="2893" y="2110"/>
              <a:ext cx="2180" cy="363"/>
            </a:xfrm>
            <a:prstGeom prst="rect">
              <a:avLst/>
            </a:prstGeom>
            <a:solidFill>
              <a:srgbClr val="FFFFCC"/>
            </a:solidFill>
            <a:ln w="9525" cap="flat" cmpd="sng">
              <a:solidFill>
                <a:schemeClr val="bg1"/>
              </a:solidFill>
              <a:prstDash val="solid"/>
              <a:miter/>
              <a:headEnd type="none" w="med" len="med"/>
              <a:tailEnd type="none" w="med" len="med"/>
            </a:ln>
          </p:spPr>
          <p:txBody>
            <a:bodyPr>
              <a:spAutoFit/>
            </a:bodyPr>
            <a:lstStyle/>
            <a:p>
              <a:pPr>
                <a:lnSpc>
                  <a:spcPct val="130000"/>
                </a:lnSpc>
              </a:pPr>
              <a:r>
                <a:rPr lang="zh-CN" altLang="en-US" sz="2400" b="1" i="0" dirty="0">
                  <a:solidFill>
                    <a:srgbClr val="0000CC"/>
                  </a:solidFill>
                  <a:latin typeface="Arial" panose="020B0604020202020204" pitchFamily="34" charset="0"/>
                  <a:ea typeface="黑体" panose="02010609060101010101" pitchFamily="2" charset="-122"/>
                </a:rPr>
                <a:t>职业危害防护导则</a:t>
              </a:r>
              <a:endParaRPr lang="zh-CN" altLang="en-US" sz="2400" b="1" i="0" dirty="0">
                <a:solidFill>
                  <a:srgbClr val="0000CC"/>
                </a:solidFill>
                <a:latin typeface="Arial" panose="020B0604020202020204" pitchFamily="34" charset="0"/>
                <a:ea typeface="黑体" panose="02010609060101010101" pitchFamily="2" charset="-122"/>
              </a:endParaRPr>
            </a:p>
          </p:txBody>
        </p:sp>
        <p:sp>
          <p:nvSpPr>
            <p:cNvPr id="22544" name="文本框 22543"/>
            <p:cNvSpPr txBox="1"/>
            <p:nvPr/>
          </p:nvSpPr>
          <p:spPr>
            <a:xfrm>
              <a:off x="5129" y="2110"/>
              <a:ext cx="381" cy="1306"/>
            </a:xfrm>
            <a:prstGeom prst="rect">
              <a:avLst/>
            </a:prstGeom>
            <a:solidFill>
              <a:srgbClr val="FFFFCC"/>
            </a:solidFill>
            <a:ln w="9525" cap="flat" cmpd="sng">
              <a:solidFill>
                <a:srgbClr val="FFFFCC"/>
              </a:solidFill>
              <a:prstDash val="solid"/>
              <a:miter/>
              <a:headEnd type="none" w="med" len="med"/>
              <a:tailEnd type="none" w="med" len="med"/>
            </a:ln>
          </p:spPr>
          <p:txBody>
            <a:bodyPr>
              <a:spAutoFit/>
            </a:bodyPr>
            <a:lstStyle/>
            <a:p>
              <a:pPr>
                <a:lnSpc>
                  <a:spcPct val="90000"/>
                </a:lnSpc>
              </a:pPr>
              <a:r>
                <a:rPr lang="zh-CN" altLang="en-US" sz="2400" b="1" i="0" dirty="0">
                  <a:solidFill>
                    <a:srgbClr val="0000CC"/>
                  </a:solidFill>
                  <a:latin typeface="Arial" panose="020B0604020202020204" pitchFamily="34" charset="0"/>
                  <a:ea typeface="黑体" panose="02010609060101010101" pitchFamily="2" charset="-122"/>
                </a:rPr>
                <a:t>职业防护标准</a:t>
              </a:r>
              <a:endParaRPr lang="zh-CN" altLang="en-US" sz="2400" b="1" i="0" dirty="0">
                <a:solidFill>
                  <a:srgbClr val="0000CC"/>
                </a:solidFill>
                <a:latin typeface="Arial" panose="020B0604020202020204" pitchFamily="34" charset="0"/>
                <a:ea typeface="黑体" panose="02010609060101010101" pitchFamily="2" charset="-122"/>
              </a:endParaRPr>
            </a:p>
          </p:txBody>
        </p:sp>
      </p:grpSp>
      <p:sp>
        <p:nvSpPr>
          <p:cNvPr id="21506" name="矩形 21505"/>
          <p:cNvSpPr/>
          <p:nvPr/>
        </p:nvSpPr>
        <p:spPr>
          <a:xfrm>
            <a:off x="250825" y="977900"/>
            <a:ext cx="5897245" cy="430530"/>
          </a:xfrm>
          <a:prstGeom prst="rect">
            <a:avLst/>
          </a:prstGeom>
          <a:noFill/>
          <a:ln w="9525">
            <a:noFill/>
          </a:ln>
        </p:spPr>
        <p:txBody>
          <a:bodyPr wrap="square" lIns="0" tIns="0" rIns="0" bIns="0">
            <a:spAutoFit/>
          </a:bodyPr>
          <a:lstStyle/>
          <a:p>
            <a:r>
              <a:rPr lang="en-US" altLang="zh-CN" sz="2800" b="1" i="0" dirty="0">
                <a:solidFill>
                  <a:srgbClr val="000000"/>
                </a:solidFill>
                <a:latin typeface="宋体" panose="02010600030101010101" pitchFamily="2" charset="-122"/>
                <a:ea typeface="宋体" panose="02010600030101010101" pitchFamily="2" charset="-122"/>
              </a:rPr>
              <a:t>2.</a:t>
            </a:r>
            <a:r>
              <a:rPr lang="zh-CN" altLang="en-US" sz="2800" b="1" i="0" dirty="0">
                <a:solidFill>
                  <a:srgbClr val="000000"/>
                </a:solidFill>
                <a:latin typeface="宋体" panose="02010600030101010101" pitchFamily="2" charset="-122"/>
                <a:ea typeface="宋体" panose="02010600030101010101" pitchFamily="2" charset="-122"/>
              </a:rPr>
              <a:t>职业卫生标准体系框架图（</a:t>
            </a:r>
            <a:r>
              <a:rPr lang="en-US" altLang="zh-CN" sz="2800" b="1" i="0" dirty="0">
                <a:solidFill>
                  <a:srgbClr val="000000"/>
                </a:solidFill>
                <a:latin typeface="宋体" panose="02010600030101010101" pitchFamily="2" charset="-122"/>
                <a:ea typeface="宋体" panose="02010600030101010101" pitchFamily="2" charset="-122"/>
              </a:rPr>
              <a:t>2</a:t>
            </a:r>
            <a:r>
              <a:rPr lang="zh-CN" altLang="en-US" sz="2800" b="1" i="0" dirty="0">
                <a:solidFill>
                  <a:srgbClr val="000000"/>
                </a:solidFill>
                <a:latin typeface="宋体" panose="02010600030101010101" pitchFamily="2" charset="-122"/>
                <a:ea typeface="宋体" panose="02010600030101010101" pitchFamily="2" charset="-122"/>
              </a:rPr>
              <a:t>）</a:t>
            </a:r>
            <a:endParaRPr lang="zh-CN" altLang="en-US" sz="2800" b="1" i="0" dirty="0">
              <a:solidFill>
                <a:srgbClr val="000000"/>
              </a:solidFill>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职业卫生标准体系</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5122" name="文本占位符 5121"/>
          <p:cNvSpPr>
            <a:spLocks noGrp="1"/>
          </p:cNvSpPr>
          <p:nvPr>
            <p:ph type="body" idx="1"/>
          </p:nvPr>
        </p:nvSpPr>
        <p:spPr>
          <a:xfrm>
            <a:off x="468313" y="1484313"/>
            <a:ext cx="8064500" cy="4637087"/>
          </a:xfrm>
        </p:spPr>
        <p:txBody>
          <a:bodyPr vert="horz" wrap="square" lIns="91440" tIns="45720" rIns="91440" bIns="45720" anchor="t"/>
          <a:lstStyle/>
          <a:p>
            <a:pPr algn="just">
              <a:spcBef>
                <a:spcPct val="10000"/>
              </a:spcBef>
              <a:buClr>
                <a:srgbClr val="FF0000"/>
              </a:buClr>
              <a:buFont typeface="Wingdings" panose="05000000000000000000" pitchFamily="2" charset="2"/>
              <a:buNone/>
            </a:pPr>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制定机构（职业病防治法 第十二条）</a:t>
            </a:r>
            <a:endParaRPr lang="zh-CN" altLang="en-US"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b="1" dirty="0">
                <a:latin typeface="宋体" panose="02010600030101010101" pitchFamily="2" charset="-122"/>
                <a:ea typeface="宋体" panose="02010600030101010101" pitchFamily="2" charset="-122"/>
              </a:rPr>
              <a:t>有关防治职业病的国家职业卫生标准，由国务院卫生行政部门组织制定并公布。</a:t>
            </a:r>
            <a:endParaRPr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b="1" dirty="0">
                <a:latin typeface="宋体" panose="02010600030101010101" pitchFamily="2" charset="-122"/>
                <a:ea typeface="宋体" panose="02010600030101010101" pitchFamily="2" charset="-122"/>
              </a:rPr>
              <a:t>国务院卫生行政部门应当组织开展重点职业病监测和专项调查，对职业健康风险进行评估，为制定职业卫生标准和职业病防治政策提供科学依据。</a:t>
            </a:r>
            <a:endParaRPr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b="1" dirty="0">
                <a:latin typeface="宋体" panose="02010600030101010101" pitchFamily="2" charset="-122"/>
                <a:ea typeface="宋体" panose="02010600030101010101" pitchFamily="2" charset="-122"/>
              </a:rPr>
              <a:t>县级以上地方人民政府卫生行政部门应当定期对本行政区域的职业病防治情况进行统计和调查分析。</a:t>
            </a:r>
            <a:endParaRPr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endParaRPr b="1" dirty="0">
              <a:latin typeface="宋体" panose="02010600030101010101" pitchFamily="2" charset="-122"/>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5122" name="文本占位符 5121"/>
          <p:cNvSpPr>
            <a:spLocks noGrp="1"/>
          </p:cNvSpPr>
          <p:nvPr>
            <p:ph type="body" idx="1"/>
          </p:nvPr>
        </p:nvSpPr>
        <p:spPr>
          <a:xfrm>
            <a:off x="468313" y="1484313"/>
            <a:ext cx="8064500" cy="4637087"/>
          </a:xfrm>
        </p:spPr>
        <p:txBody>
          <a:bodyPr vert="horz" wrap="square" lIns="91440" tIns="45720" rIns="91440" bIns="45720" anchor="t"/>
          <a:lstStyle/>
          <a:p>
            <a:pPr algn="just">
              <a:spcBef>
                <a:spcPct val="10000"/>
              </a:spcBef>
              <a:buClr>
                <a:srgbClr val="FF0000"/>
              </a:buClr>
              <a:buFont typeface="Wingdings" panose="05000000000000000000" pitchFamily="2" charset="2"/>
              <a:buNone/>
            </a:pPr>
            <a:r>
              <a:rPr lang="en-US" altLang="zh-CN" sz="2400" b="1" dirty="0">
                <a:latin typeface="宋体" panose="02010600030101010101" pitchFamily="2" charset="-122"/>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制定机构（职业病防治法 第十二条）</a:t>
            </a:r>
            <a:endParaRPr lang="zh-CN" altLang="en-US"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sz="2400" b="1" dirty="0">
                <a:latin typeface="宋体" panose="02010600030101010101" pitchFamily="2" charset="-122"/>
                <a:ea typeface="宋体" panose="02010600030101010101" pitchFamily="2" charset="-122"/>
              </a:rPr>
              <a:t>有关防治职业病的国家职业卫生标准，由国务院卫生行政部门组织制定并公布。</a:t>
            </a:r>
            <a:endParaRPr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sz="2400" b="1" dirty="0">
                <a:latin typeface="宋体" panose="02010600030101010101" pitchFamily="2" charset="-122"/>
                <a:ea typeface="宋体" panose="02010600030101010101" pitchFamily="2" charset="-122"/>
              </a:rPr>
              <a:t>国务院卫生行政部门应当组织开展重点职业病监测和专项调查，对职业健康风险进行评估，为制定职业卫生标准和职业病防治政策提供科学依据。</a:t>
            </a:r>
            <a:endParaRPr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sz="2400" b="1" dirty="0">
                <a:latin typeface="宋体" panose="02010600030101010101" pitchFamily="2" charset="-122"/>
                <a:ea typeface="宋体" panose="02010600030101010101" pitchFamily="2" charset="-122"/>
              </a:rPr>
              <a:t>县级以上地方人民政府卫生行政部门应当定期对本行政区域的职业病防治情况进行统计和调查分析。</a:t>
            </a:r>
            <a:endParaRPr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endParaRPr sz="2400" b="1" dirty="0">
              <a:latin typeface="宋体" panose="02010600030101010101" pitchFamily="2" charset="-122"/>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grpSp>
        <p:nvGrpSpPr>
          <p:cNvPr id="27650" name="组合 27649"/>
          <p:cNvGrpSpPr/>
          <p:nvPr/>
        </p:nvGrpSpPr>
        <p:grpSpPr>
          <a:xfrm>
            <a:off x="381000" y="1282065"/>
            <a:ext cx="8361363" cy="4635500"/>
            <a:chOff x="240" y="672"/>
            <a:chExt cx="5267" cy="2920"/>
          </a:xfrm>
        </p:grpSpPr>
        <p:sp>
          <p:nvSpPr>
            <p:cNvPr id="27651" name="_s7176"/>
            <p:cNvSpPr/>
            <p:nvPr/>
          </p:nvSpPr>
          <p:spPr>
            <a:xfrm>
              <a:off x="1584" y="672"/>
              <a:ext cx="2592" cy="276"/>
            </a:xfrm>
            <a:prstGeom prst="roundRect">
              <a:avLst>
                <a:gd name="adj" fmla="val 16667"/>
              </a:avLst>
            </a:prstGeom>
            <a:solidFill>
              <a:schemeClr val="bg2"/>
            </a:solidFill>
            <a:ln w="9525" cap="flat" cmpd="sng">
              <a:solidFill>
                <a:schemeClr val="bg2"/>
              </a:solidFill>
              <a:prstDash val="solid"/>
              <a:headEnd type="none" w="med" len="med"/>
              <a:tailEnd type="none" w="med" len="med"/>
            </a:ln>
          </p:spPr>
          <p:txBody>
            <a:bodyPr wrap="none" lIns="24240" tIns="12121" rIns="24240" bIns="12121"/>
            <a:lstStyle/>
            <a:p>
              <a:pPr algn="ctr">
                <a:lnSpc>
                  <a:spcPct val="130000"/>
                </a:lnSpc>
                <a:buClr>
                  <a:schemeClr val="bg1"/>
                </a:buClr>
              </a:pPr>
              <a:r>
                <a:rPr lang="zh-CN" altLang="en-US" sz="1500" b="1" i="0" dirty="0">
                  <a:solidFill>
                    <a:srgbClr val="FFFF00"/>
                  </a:solidFill>
                  <a:latin typeface="Arial" panose="020B0604020202020204" pitchFamily="34" charset="0"/>
                  <a:ea typeface="幼圆" pitchFamily="49" charset="-122"/>
                </a:rPr>
                <a:t>全国卫生标准委员会</a:t>
              </a:r>
              <a:endParaRPr lang="zh-CN" altLang="en-US" sz="1500" b="1" i="0" dirty="0">
                <a:solidFill>
                  <a:srgbClr val="FFFF00"/>
                </a:solidFill>
                <a:latin typeface="Arial" panose="020B0604020202020204" pitchFamily="34" charset="0"/>
                <a:ea typeface="幼圆" pitchFamily="49" charset="-122"/>
              </a:endParaRPr>
            </a:p>
          </p:txBody>
        </p:sp>
        <p:sp>
          <p:nvSpPr>
            <p:cNvPr id="27652" name="_s7178"/>
            <p:cNvSpPr/>
            <p:nvPr/>
          </p:nvSpPr>
          <p:spPr>
            <a:xfrm>
              <a:off x="1584" y="1056"/>
              <a:ext cx="2592" cy="276"/>
            </a:xfrm>
            <a:prstGeom prst="roundRect">
              <a:avLst>
                <a:gd name="adj" fmla="val 16667"/>
              </a:avLst>
            </a:prstGeom>
            <a:solidFill>
              <a:srgbClr val="3366FF"/>
            </a:solidFill>
            <a:ln w="9525" cap="flat" cmpd="sng">
              <a:solidFill>
                <a:srgbClr val="3366FF"/>
              </a:solidFill>
              <a:prstDash val="solid"/>
              <a:headEnd type="none" w="med" len="med"/>
              <a:tailEnd type="none" w="med" len="med"/>
            </a:ln>
          </p:spPr>
          <p:txBody>
            <a:bodyPr wrap="none" lIns="24240" tIns="12121" rIns="24240" bIns="12121"/>
            <a:lstStyle/>
            <a:p>
              <a:pPr algn="ctr">
                <a:lnSpc>
                  <a:spcPct val="120000"/>
                </a:lnSpc>
                <a:buClr>
                  <a:schemeClr val="bg1"/>
                </a:buClr>
              </a:pPr>
              <a:r>
                <a:rPr lang="zh-CN" altLang="en-US" sz="1500" b="1" i="0" dirty="0">
                  <a:solidFill>
                    <a:schemeClr val="bg1"/>
                  </a:solidFill>
                  <a:latin typeface="Arial" panose="020B0604020202020204" pitchFamily="34" charset="0"/>
                  <a:ea typeface="幼圆" pitchFamily="49" charset="-122"/>
                </a:rPr>
                <a:t>全国卫生标准管理委员会</a:t>
              </a:r>
              <a:endParaRPr lang="zh-CN" altLang="en-US" sz="1500" b="1" i="0" dirty="0">
                <a:solidFill>
                  <a:schemeClr val="bg1"/>
                </a:solidFill>
                <a:latin typeface="Arial" panose="020B0604020202020204" pitchFamily="34" charset="0"/>
                <a:ea typeface="幼圆" pitchFamily="49" charset="-122"/>
              </a:endParaRPr>
            </a:p>
          </p:txBody>
        </p:sp>
        <p:cxnSp>
          <p:nvCxnSpPr>
            <p:cNvPr id="27653" name="_s7216"/>
            <p:cNvCxnSpPr>
              <a:stCxn id="27680" idx="0"/>
              <a:endCxn id="27652" idx="2"/>
            </p:cNvCxnSpPr>
            <p:nvPr/>
          </p:nvCxnSpPr>
          <p:spPr>
            <a:xfrm rot="-16200000" flipH="1">
              <a:off x="4001" y="211"/>
              <a:ext cx="223" cy="2465"/>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4" name="_s7213"/>
            <p:cNvCxnSpPr>
              <a:stCxn id="27679" idx="0"/>
              <a:endCxn id="27652" idx="2"/>
            </p:cNvCxnSpPr>
            <p:nvPr/>
          </p:nvCxnSpPr>
          <p:spPr>
            <a:xfrm rot="-16200000" flipH="1">
              <a:off x="3811" y="401"/>
              <a:ext cx="223" cy="2085"/>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5" name="_s7211"/>
            <p:cNvCxnSpPr>
              <a:stCxn id="27678" idx="0"/>
              <a:endCxn id="27652" idx="2"/>
            </p:cNvCxnSpPr>
            <p:nvPr/>
          </p:nvCxnSpPr>
          <p:spPr>
            <a:xfrm rot="-16200000" flipH="1">
              <a:off x="3621" y="591"/>
              <a:ext cx="223" cy="1705"/>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6" name="_s7209"/>
            <p:cNvCxnSpPr>
              <a:stCxn id="27677" idx="0"/>
              <a:endCxn id="27652" idx="2"/>
            </p:cNvCxnSpPr>
            <p:nvPr/>
          </p:nvCxnSpPr>
          <p:spPr>
            <a:xfrm rot="-16200000" flipH="1">
              <a:off x="3431" y="781"/>
              <a:ext cx="223" cy="1325"/>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7" name="_s7207"/>
            <p:cNvCxnSpPr>
              <a:stCxn id="27676" idx="0"/>
              <a:endCxn id="27652" idx="2"/>
            </p:cNvCxnSpPr>
            <p:nvPr/>
          </p:nvCxnSpPr>
          <p:spPr>
            <a:xfrm rot="-16200000" flipH="1">
              <a:off x="3240" y="971"/>
              <a:ext cx="223" cy="944"/>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8" name="_s7205"/>
            <p:cNvCxnSpPr>
              <a:stCxn id="27675" idx="0"/>
              <a:endCxn id="27652" idx="2"/>
            </p:cNvCxnSpPr>
            <p:nvPr/>
          </p:nvCxnSpPr>
          <p:spPr>
            <a:xfrm rot="-16200000" flipH="1">
              <a:off x="3050" y="1161"/>
              <a:ext cx="223" cy="564"/>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59" name="_s7203"/>
            <p:cNvCxnSpPr>
              <a:stCxn id="27674" idx="0"/>
              <a:endCxn id="27652" idx="2"/>
            </p:cNvCxnSpPr>
            <p:nvPr/>
          </p:nvCxnSpPr>
          <p:spPr>
            <a:xfrm rot="-16200000" flipH="1">
              <a:off x="2860" y="1351"/>
              <a:ext cx="223" cy="184"/>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0" name="_s7201"/>
            <p:cNvCxnSpPr>
              <a:stCxn id="27673" idx="0"/>
              <a:endCxn id="27652" idx="2"/>
            </p:cNvCxnSpPr>
            <p:nvPr/>
          </p:nvCxnSpPr>
          <p:spPr>
            <a:xfrm rot="16200000">
              <a:off x="2670" y="1345"/>
              <a:ext cx="223" cy="196"/>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1" name="_s7199"/>
            <p:cNvCxnSpPr>
              <a:stCxn id="27672" idx="0"/>
              <a:endCxn id="27652" idx="2"/>
            </p:cNvCxnSpPr>
            <p:nvPr/>
          </p:nvCxnSpPr>
          <p:spPr>
            <a:xfrm rot="16200000">
              <a:off x="2480" y="1155"/>
              <a:ext cx="223" cy="576"/>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2" name="_s7197"/>
            <p:cNvCxnSpPr>
              <a:stCxn id="27671" idx="0"/>
              <a:endCxn id="27652" idx="2"/>
            </p:cNvCxnSpPr>
            <p:nvPr/>
          </p:nvCxnSpPr>
          <p:spPr>
            <a:xfrm rot="16200000">
              <a:off x="2290" y="965"/>
              <a:ext cx="223" cy="956"/>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3" name="_s7195"/>
            <p:cNvCxnSpPr>
              <a:stCxn id="27670" idx="0"/>
              <a:endCxn id="27652" idx="2"/>
            </p:cNvCxnSpPr>
            <p:nvPr/>
          </p:nvCxnSpPr>
          <p:spPr>
            <a:xfrm rot="16200000">
              <a:off x="2100" y="775"/>
              <a:ext cx="223" cy="1337"/>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4" name="_s7191"/>
            <p:cNvCxnSpPr>
              <a:stCxn id="27669" idx="0"/>
              <a:endCxn id="27652" idx="2"/>
            </p:cNvCxnSpPr>
            <p:nvPr/>
          </p:nvCxnSpPr>
          <p:spPr>
            <a:xfrm rot="16200000">
              <a:off x="1910" y="585"/>
              <a:ext cx="223" cy="1717"/>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5" name="_s7188"/>
            <p:cNvCxnSpPr>
              <a:stCxn id="27668" idx="0"/>
              <a:endCxn id="27652" idx="2"/>
            </p:cNvCxnSpPr>
            <p:nvPr/>
          </p:nvCxnSpPr>
          <p:spPr>
            <a:xfrm rot="16200000">
              <a:off x="1720" y="395"/>
              <a:ext cx="223" cy="2097"/>
            </a:xfrm>
            <a:prstGeom prst="bentConnector3">
              <a:avLst>
                <a:gd name="adj1" fmla="val 49778"/>
              </a:avLst>
            </a:prstGeom>
            <a:ln w="28575" cap="flat" cmpd="sng">
              <a:solidFill>
                <a:schemeClr val="tx1"/>
              </a:solidFill>
              <a:prstDash val="solid"/>
              <a:miter/>
              <a:headEnd type="none" w="med" len="med"/>
              <a:tailEnd type="none" w="med" len="med"/>
            </a:ln>
          </p:spPr>
        </p:cxnSp>
        <p:cxnSp>
          <p:nvCxnSpPr>
            <p:cNvPr id="27666" name="_s7184"/>
            <p:cNvCxnSpPr>
              <a:stCxn id="27667" idx="0"/>
              <a:endCxn id="27652" idx="2"/>
            </p:cNvCxnSpPr>
            <p:nvPr/>
          </p:nvCxnSpPr>
          <p:spPr>
            <a:xfrm rot="16200000">
              <a:off x="1530" y="205"/>
              <a:ext cx="223" cy="2477"/>
            </a:xfrm>
            <a:prstGeom prst="bentConnector3">
              <a:avLst>
                <a:gd name="adj1" fmla="val 49778"/>
              </a:avLst>
            </a:prstGeom>
            <a:ln w="28575" cap="flat" cmpd="sng">
              <a:solidFill>
                <a:schemeClr val="tx1"/>
              </a:solidFill>
              <a:prstDash val="solid"/>
              <a:miter/>
              <a:headEnd type="none" w="med" len="med"/>
              <a:tailEnd type="none" w="med" len="med"/>
            </a:ln>
          </p:spPr>
        </p:cxnSp>
        <p:sp>
          <p:nvSpPr>
            <p:cNvPr id="27667" name="_s7183"/>
            <p:cNvSpPr/>
            <p:nvPr/>
          </p:nvSpPr>
          <p:spPr>
            <a:xfrm>
              <a:off x="240"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6066" tIns="13032" rIns="26066" bIns="13032"/>
            <a:lstStyle/>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食</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品</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卫</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68" name="_s7187"/>
            <p:cNvSpPr/>
            <p:nvPr/>
          </p:nvSpPr>
          <p:spPr>
            <a:xfrm>
              <a:off x="620"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6872" tIns="13435" rIns="26872" bIns="13435"/>
            <a:lstStyle/>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职</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业</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卫</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endParaRPr lang="zh-CN" altLang="en-US" sz="1500" b="1" i="0" dirty="0">
                <a:solidFill>
                  <a:srgbClr val="0000CC"/>
                </a:solidFill>
                <a:latin typeface="Arial" panose="020B0604020202020204" pitchFamily="34" charset="0"/>
                <a:ea typeface="幼圆" pitchFamily="49" charset="-122"/>
              </a:endParaRPr>
            </a:p>
          </p:txBody>
        </p:sp>
        <p:sp>
          <p:nvSpPr>
            <p:cNvPr id="27669" name="_s7190"/>
            <p:cNvSpPr/>
            <p:nvPr/>
          </p:nvSpPr>
          <p:spPr>
            <a:xfrm>
              <a:off x="1000"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7142" tIns="13571" rIns="27142" bIns="13571"/>
            <a:lstStyle/>
            <a:p>
              <a:pPr algn="ctr">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放</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射</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卫</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防</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护</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endParaRPr lang="zh-CN" altLang="en-US" sz="1500" b="1" i="0" dirty="0">
                <a:solidFill>
                  <a:srgbClr val="0000CC"/>
                </a:solidFill>
                <a:latin typeface="Arial" panose="020B0604020202020204" pitchFamily="34" charset="0"/>
                <a:ea typeface="幼圆" pitchFamily="49" charset="-122"/>
              </a:endParaRPr>
            </a:p>
          </p:txBody>
        </p:sp>
        <p:sp>
          <p:nvSpPr>
            <p:cNvPr id="27670" name="_s7194"/>
            <p:cNvSpPr/>
            <p:nvPr/>
          </p:nvSpPr>
          <p:spPr>
            <a:xfrm>
              <a:off x="1380"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7416" tIns="13708" rIns="27416" bIns="13708"/>
            <a:lstStyle/>
            <a:p>
              <a:pPr algn="ctr">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职</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业</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病</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诊</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断</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1" name="_s7196"/>
            <p:cNvSpPr/>
            <p:nvPr/>
          </p:nvSpPr>
          <p:spPr>
            <a:xfrm>
              <a:off x="176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7416" tIns="13708" rIns="27416" bIns="13708"/>
            <a:lstStyle/>
            <a:p>
              <a:pPr algn="ctr">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放</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射</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性</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疾</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病</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诊</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断</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endParaRPr lang="zh-CN" altLang="en-US" sz="1500" b="1" i="0" dirty="0">
                <a:solidFill>
                  <a:srgbClr val="0000CC"/>
                </a:solidFill>
                <a:latin typeface="Arial" panose="020B0604020202020204" pitchFamily="34" charset="0"/>
                <a:ea typeface="幼圆" pitchFamily="49" charset="-122"/>
              </a:endParaRPr>
            </a:p>
          </p:txBody>
        </p:sp>
        <p:sp>
          <p:nvSpPr>
            <p:cNvPr id="27672" name="_s7198"/>
            <p:cNvSpPr/>
            <p:nvPr/>
          </p:nvSpPr>
          <p:spPr>
            <a:xfrm>
              <a:off x="214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27694" tIns="13847" rIns="27694" bIns="13847"/>
            <a:lstStyle/>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环</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境</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卫</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3" name="_s7200"/>
            <p:cNvSpPr/>
            <p:nvPr/>
          </p:nvSpPr>
          <p:spPr>
            <a:xfrm>
              <a:off x="252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33366" tIns="16683" rIns="33366" bIns="16683"/>
            <a:lstStyle/>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学</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校</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卫</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4" name="_s7202"/>
            <p:cNvSpPr/>
            <p:nvPr/>
          </p:nvSpPr>
          <p:spPr>
            <a:xfrm>
              <a:off x="290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39254" tIns="19627" rIns="39254" bIns="19627"/>
            <a:lstStyle/>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消</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毒</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5" name="_s7204"/>
            <p:cNvSpPr/>
            <p:nvPr/>
          </p:nvSpPr>
          <p:spPr>
            <a:xfrm>
              <a:off x="328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45120" tIns="22560" rIns="45120" bIns="22560"/>
            <a:lstStyle/>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化</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妆</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品</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35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6" name="_s7206"/>
            <p:cNvSpPr/>
            <p:nvPr/>
          </p:nvSpPr>
          <p:spPr>
            <a:xfrm>
              <a:off x="3661"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50696" tIns="25348" rIns="50696" bIns="25348"/>
            <a:lstStyle/>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传</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染</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病</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3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7" name="_s7208"/>
            <p:cNvSpPr/>
            <p:nvPr/>
          </p:nvSpPr>
          <p:spPr>
            <a:xfrm>
              <a:off x="4042"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56329" tIns="28165" rIns="56329" bIns="28165"/>
            <a:lstStyle/>
            <a:p>
              <a:pPr algn="ctr">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地</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方</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病</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寄</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生</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虫</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8" name="_s7210"/>
            <p:cNvSpPr/>
            <p:nvPr/>
          </p:nvSpPr>
          <p:spPr>
            <a:xfrm>
              <a:off x="4422"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61900" tIns="30950" rIns="61900" bIns="30950"/>
            <a:lstStyle/>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临</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床</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检</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验</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2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79" name="_s7212"/>
            <p:cNvSpPr/>
            <p:nvPr/>
          </p:nvSpPr>
          <p:spPr>
            <a:xfrm>
              <a:off x="4802"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67283" tIns="33641" rIns="67283" bIns="33641"/>
            <a:lstStyle/>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血</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液</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5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80" name="_s7215"/>
            <p:cNvSpPr/>
            <p:nvPr/>
          </p:nvSpPr>
          <p:spPr>
            <a:xfrm>
              <a:off x="5182" y="1555"/>
              <a:ext cx="325" cy="2037"/>
            </a:xfrm>
            <a:prstGeom prst="roundRect">
              <a:avLst>
                <a:gd name="adj" fmla="val 16667"/>
              </a:avLst>
            </a:prstGeom>
            <a:solidFill>
              <a:srgbClr val="FFFF99"/>
            </a:solidFill>
            <a:ln w="9525" cap="flat" cmpd="sng">
              <a:solidFill>
                <a:schemeClr val="accent1"/>
              </a:solidFill>
              <a:prstDash val="solid"/>
              <a:headEnd type="none" w="med" len="med"/>
              <a:tailEnd type="none" w="med" len="med"/>
            </a:ln>
          </p:spPr>
          <p:txBody>
            <a:bodyPr wrap="none" lIns="73134" tIns="36567" rIns="73134" bIns="36567"/>
            <a:lstStyle/>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全</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国</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食</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品</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添</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加</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剂</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标</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准</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委</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员</a:t>
              </a:r>
              <a:endParaRPr lang="zh-CN" altLang="en-US" sz="1500" b="1" i="0" dirty="0">
                <a:solidFill>
                  <a:srgbClr val="0000CC"/>
                </a:solidFill>
                <a:latin typeface="Arial" panose="020B0604020202020204" pitchFamily="34" charset="0"/>
                <a:ea typeface="幼圆" pitchFamily="49" charset="-122"/>
              </a:endParaRPr>
            </a:p>
            <a:p>
              <a:pPr algn="ctr">
                <a:lnSpc>
                  <a:spcPct val="110000"/>
                </a:lnSpc>
                <a:buClr>
                  <a:schemeClr val="bg1"/>
                </a:buClr>
              </a:pPr>
              <a:r>
                <a:rPr lang="zh-CN" altLang="en-US" sz="1500" b="1" i="0" dirty="0">
                  <a:solidFill>
                    <a:srgbClr val="0000CC"/>
                  </a:solidFill>
                  <a:latin typeface="Arial" panose="020B0604020202020204" pitchFamily="34" charset="0"/>
                  <a:ea typeface="幼圆" pitchFamily="49" charset="-122"/>
                </a:rPr>
                <a:t>会</a:t>
              </a:r>
              <a:endParaRPr lang="zh-CN" altLang="en-US" sz="1500" b="1" i="0" dirty="0">
                <a:solidFill>
                  <a:srgbClr val="0000CC"/>
                </a:solidFill>
                <a:latin typeface="Arial" panose="020B0604020202020204" pitchFamily="34" charset="0"/>
                <a:ea typeface="幼圆" pitchFamily="49" charset="-122"/>
              </a:endParaRPr>
            </a:p>
          </p:txBody>
        </p:sp>
        <p:sp>
          <p:nvSpPr>
            <p:cNvPr id="27681" name="直接连接符 27680"/>
            <p:cNvSpPr/>
            <p:nvPr/>
          </p:nvSpPr>
          <p:spPr>
            <a:xfrm flipV="1">
              <a:off x="2880" y="960"/>
              <a:ext cx="0" cy="96"/>
            </a:xfrm>
            <a:prstGeom prst="line">
              <a:avLst/>
            </a:prstGeom>
            <a:ln w="28575" cap="flat" cmpd="sng">
              <a:solidFill>
                <a:schemeClr val="tx1"/>
              </a:solidFill>
              <a:prstDash val="solid"/>
              <a:headEnd type="none" w="med" len="med"/>
              <a:tailEnd type="none" w="med" len="med"/>
            </a:ln>
          </p:spPr>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文本占位符 8194"/>
          <p:cNvSpPr>
            <a:spLocks noGrp="1"/>
          </p:cNvSpPr>
          <p:nvPr>
            <p:ph type="body" idx="1"/>
          </p:nvPr>
        </p:nvSpPr>
        <p:spPr>
          <a:xfrm>
            <a:off x="457200" y="1234440"/>
            <a:ext cx="8229600" cy="4101465"/>
          </a:xfrm>
        </p:spPr>
        <p:txBody>
          <a:bodyPr/>
          <a:lstStyle/>
          <a:p>
            <a:pPr marL="533400" indent="-533400" algn="just">
              <a:lnSpc>
                <a:spcPct val="90000"/>
              </a:lnSpc>
              <a:spcBef>
                <a:spcPct val="10000"/>
              </a:spcBef>
              <a:buClr>
                <a:srgbClr val="FF0000"/>
              </a:buClr>
              <a:buFont typeface="Wingdings" panose="05000000000000000000" pitchFamily="2" charset="2"/>
              <a:buNone/>
            </a:pPr>
            <a:r>
              <a:rPr lang="en-US" altLang="zh-CN" sz="2800" b="1" dirty="0">
                <a:solidFill>
                  <a:schemeClr val="tx2"/>
                </a:solidFill>
                <a:latin typeface="宋体" panose="02010600030101010101" pitchFamily="2" charset="-122"/>
                <a:ea typeface="宋体" panose="02010600030101010101" pitchFamily="2" charset="-122"/>
              </a:rPr>
              <a:t>2. </a:t>
            </a:r>
            <a:r>
              <a:rPr lang="zh-CN" altLang="en-US" sz="2800" b="1" dirty="0">
                <a:solidFill>
                  <a:schemeClr val="tx2"/>
                </a:solidFill>
                <a:latin typeface="宋体" panose="02010600030101010101" pitchFamily="2" charset="-122"/>
                <a:ea typeface="宋体" panose="02010600030101010101" pitchFamily="2" charset="-122"/>
              </a:rPr>
              <a:t>国家职业卫生标准的</a:t>
            </a:r>
            <a:r>
              <a:rPr lang="zh-TW" altLang="en-US" sz="2800" b="1" dirty="0">
                <a:solidFill>
                  <a:schemeClr val="tx2"/>
                </a:solidFill>
                <a:latin typeface="宋体" panose="02010600030101010101" pitchFamily="2" charset="-122"/>
                <a:ea typeface="宋体" panose="02010600030101010101" pitchFamily="2" charset="-122"/>
              </a:rPr>
              <a:t>制订</a:t>
            </a:r>
            <a:r>
              <a:rPr lang="zh-CN" altLang="en-US" sz="2800" b="1" dirty="0">
                <a:solidFill>
                  <a:schemeClr val="tx2"/>
                </a:solidFill>
                <a:latin typeface="宋体" panose="02010600030101010101" pitchFamily="2" charset="-122"/>
                <a:ea typeface="宋体" panose="02010600030101010101" pitchFamily="2" charset="-122"/>
              </a:rPr>
              <a:t>原则</a:t>
            </a:r>
            <a:endParaRPr lang="zh-CN" altLang="en-US" sz="2800" b="1" dirty="0">
              <a:solidFill>
                <a:schemeClr val="tx2"/>
              </a:solidFill>
              <a:latin typeface="宋体" panose="02010600030101010101" pitchFamily="2" charset="-122"/>
              <a:ea typeface="宋体" panose="02010600030101010101" pitchFamily="2" charset="-122"/>
            </a:endParaRPr>
          </a:p>
          <a:p>
            <a:pPr marL="533400" indent="-533400"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符合国家有关法律、法规和方针、政策，满足职业卫生管理的需要</a:t>
            </a:r>
            <a:endParaRPr lang="zh-CN" altLang="en-US" sz="2800" b="1" dirty="0">
              <a:latin typeface="宋体" panose="02010600030101010101" pitchFamily="2" charset="-122"/>
              <a:ea typeface="宋体" panose="02010600030101010101" pitchFamily="2" charset="-122"/>
            </a:endParaRPr>
          </a:p>
          <a:p>
            <a:pPr marL="533400" indent="-533400"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体现科学性和先进性</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以危险度评估科学研究为基础，借鉴科研成果；注重可操作性</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经济、技术可行</a:t>
            </a:r>
            <a:endParaRPr lang="zh-CN" altLang="en-US" sz="2800" b="1" dirty="0">
              <a:latin typeface="宋体" panose="02010600030101010101" pitchFamily="2" charset="-122"/>
              <a:ea typeface="宋体" panose="02010600030101010101" pitchFamily="2" charset="-122"/>
            </a:endParaRPr>
          </a:p>
          <a:p>
            <a:pPr marL="533400" indent="-533400"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在充分考虑我国国情的基础上，积极采用国际通用标准</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符合</a:t>
            </a:r>
            <a:r>
              <a:rPr lang="en-US" altLang="zh-CN" sz="2800" b="1" dirty="0">
                <a:latin typeface="宋体" panose="02010600030101010101" pitchFamily="2" charset="-122"/>
                <a:ea typeface="宋体" panose="02010600030101010101" pitchFamily="2" charset="-122"/>
              </a:rPr>
              <a:t>WTO</a:t>
            </a:r>
            <a:r>
              <a:rPr lang="zh-CN" altLang="en-US" sz="2800" b="1" dirty="0">
                <a:latin typeface="宋体" panose="02010600030101010101" pitchFamily="2" charset="-122"/>
                <a:ea typeface="宋体" panose="02010600030101010101" pitchFamily="2" charset="-122"/>
              </a:rPr>
              <a:t>的要求</a:t>
            </a:r>
            <a:endParaRPr lang="zh-CN" altLang="en-US" sz="2800" b="1" dirty="0">
              <a:latin typeface="宋体" panose="02010600030101010101" pitchFamily="2" charset="-122"/>
              <a:ea typeface="宋体" panose="02010600030101010101" pitchFamily="2" charset="-122"/>
            </a:endParaRPr>
          </a:p>
          <a:p>
            <a:pPr marL="533400" indent="-533400"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逐步实现体系化，保持标准的完整性和有机连续性</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3553"/>
          <p:cNvSpPr>
            <a:spLocks noGrp="1"/>
          </p:cNvSpPr>
          <p:nvPr>
            <p:ph type="title"/>
          </p:nvPr>
        </p:nvSpPr>
        <p:spPr>
          <a:xfrm>
            <a:off x="468313" y="848043"/>
            <a:ext cx="2170112" cy="922337"/>
          </a:xfrm>
        </p:spPr>
        <p:txBody>
          <a:bodyPr anchor="ctr"/>
          <a:lstStyle/>
          <a:p>
            <a:pPr algn="l"/>
            <a:r>
              <a:rPr lang="zh-TW" altLang="en-US" sz="2800" b="1" dirty="0">
                <a:latin typeface="宋体" panose="02010600030101010101" pitchFamily="2" charset="-122"/>
                <a:ea typeface="宋体" panose="02010600030101010101" pitchFamily="2" charset="-122"/>
              </a:rPr>
              <a:t>3.制订程序</a:t>
            </a:r>
            <a:endParaRPr lang="zh-TW" altLang="en-US" sz="2800" b="1" dirty="0">
              <a:latin typeface="宋体" panose="02010600030101010101" pitchFamily="2" charset="-122"/>
              <a:ea typeface="宋体" panose="02010600030101010101" pitchFamily="2" charset="-122"/>
            </a:endParaRPr>
          </a:p>
        </p:txBody>
      </p:sp>
      <p:grpSp>
        <p:nvGrpSpPr>
          <p:cNvPr id="23555" name="组合 23554"/>
          <p:cNvGrpSpPr/>
          <p:nvPr/>
        </p:nvGrpSpPr>
        <p:grpSpPr>
          <a:xfrm>
            <a:off x="762000" y="1196975"/>
            <a:ext cx="7772400" cy="4797425"/>
            <a:chOff x="480" y="1200"/>
            <a:chExt cx="4896" cy="2584"/>
          </a:xfrm>
        </p:grpSpPr>
        <p:grpSp>
          <p:nvGrpSpPr>
            <p:cNvPr id="23556" name="组合 23555"/>
            <p:cNvGrpSpPr/>
            <p:nvPr/>
          </p:nvGrpSpPr>
          <p:grpSpPr>
            <a:xfrm>
              <a:off x="480" y="2258"/>
              <a:ext cx="881" cy="1102"/>
              <a:chOff x="672" y="1392"/>
              <a:chExt cx="864" cy="1200"/>
            </a:xfrm>
          </p:grpSpPr>
          <p:sp>
            <p:nvSpPr>
              <p:cNvPr id="23557" name="矩形 23556"/>
              <p:cNvSpPr/>
              <p:nvPr/>
            </p:nvSpPr>
            <p:spPr>
              <a:xfrm>
                <a:off x="672" y="1392"/>
                <a:ext cx="864" cy="960"/>
              </a:xfrm>
              <a:prstGeom prst="rect">
                <a:avLst/>
              </a:prstGeom>
              <a:solidFill>
                <a:schemeClr val="accent1"/>
              </a:solidFill>
              <a:ln w="9525" cap="flat" cmpd="sng">
                <a:solidFill>
                  <a:schemeClr val="accent1"/>
                </a:solidFill>
                <a:prstDash val="solid"/>
                <a:miter/>
                <a:headEnd type="none" w="med" len="med"/>
                <a:tailEnd type="none" w="med" len="med"/>
              </a:ln>
            </p:spPr>
            <p:txBody>
              <a:bodyPr/>
              <a:lstStyle/>
              <a:p>
                <a:pPr algn="just" eaLnBrk="0" hangingPunct="0">
                  <a:lnSpc>
                    <a:spcPct val="16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提出编制项目</a:t>
                </a:r>
                <a:endParaRPr lang="en-US" altLang="zh-CN" sz="1400" b="1" i="0">
                  <a:solidFill>
                    <a:srgbClr val="FF0000"/>
                  </a:solidFill>
                  <a:latin typeface="宋体" panose="02010600030101010101" pitchFamily="2" charset="-122"/>
                  <a:ea typeface="宋体" panose="02010600030101010101" pitchFamily="2" charset="-122"/>
                </a:endParaRPr>
              </a:p>
              <a:p>
                <a:pPr algn="just" eaLnBrk="0" hangingPunct="0">
                  <a:lnSpc>
                    <a:spcPct val="16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确定研制人员</a:t>
                </a:r>
                <a:endParaRPr lang="en-US" altLang="zh-CN" sz="1400" b="1" i="0" dirty="0">
                  <a:solidFill>
                    <a:srgbClr val="FF0000"/>
                  </a:solidFill>
                  <a:latin typeface="宋体" panose="02010600030101010101" pitchFamily="2" charset="-122"/>
                  <a:ea typeface="宋体" panose="02010600030101010101" pitchFamily="2" charset="-122"/>
                </a:endParaRPr>
              </a:p>
              <a:p>
                <a:pPr eaLnBrk="0" hangingPunct="0">
                  <a:lnSpc>
                    <a:spcPct val="162000"/>
                  </a:lnSpc>
                  <a:buClr>
                    <a:schemeClr val="bg1"/>
                  </a:buClr>
                </a:pPr>
                <a:r>
                  <a:rPr lang="zh-CN" altLang="en-US" sz="1400" b="1" i="0" dirty="0">
                    <a:solidFill>
                      <a:srgbClr val="FF0000"/>
                    </a:solidFill>
                    <a:latin typeface="宋体" panose="02010600030101010101" pitchFamily="2" charset="-122"/>
                    <a:ea typeface="宋体" panose="02010600030101010101" pitchFamily="2" charset="-122"/>
                  </a:rPr>
                  <a:t>上级</a:t>
                </a:r>
                <a:r>
                  <a:rPr lang="zh-TW" altLang="en-US" sz="1400" b="1" i="0" dirty="0">
                    <a:solidFill>
                      <a:srgbClr val="FF0000"/>
                    </a:solidFill>
                    <a:latin typeface="宋体" panose="02010600030101010101" pitchFamily="2" charset="-122"/>
                    <a:ea typeface="宋体" panose="02010600030101010101" pitchFamily="2" charset="-122"/>
                  </a:rPr>
                  <a:t>审核批准</a:t>
                </a:r>
                <a:endParaRPr lang="zh-CN" altLang="en-US" sz="1400" b="1" i="0">
                  <a:solidFill>
                    <a:srgbClr val="FF0000"/>
                  </a:solidFill>
                  <a:latin typeface="宋体" panose="02010600030101010101" pitchFamily="2" charset="-122"/>
                  <a:ea typeface="宋体" panose="02010600030101010101" pitchFamily="2" charset="-122"/>
                </a:endParaRPr>
              </a:p>
              <a:p>
                <a:pPr algn="just" eaLnBrk="0" hangingPunct="0">
                  <a:lnSpc>
                    <a:spcPct val="16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下达研制计划</a:t>
                </a:r>
                <a:endParaRPr lang="zh-CN" altLang="en-US" sz="1000" i="0">
                  <a:latin typeface="宋体" panose="02010600030101010101" pitchFamily="2" charset="-122"/>
                  <a:ea typeface="宋体" panose="02010600030101010101" pitchFamily="2" charset="-122"/>
                </a:endParaRPr>
              </a:p>
            </p:txBody>
          </p:sp>
          <p:sp>
            <p:nvSpPr>
              <p:cNvPr id="23558" name="矩形 23557"/>
              <p:cNvSpPr/>
              <p:nvPr/>
            </p:nvSpPr>
            <p:spPr>
              <a:xfrm>
                <a:off x="672" y="2352"/>
                <a:ext cx="864" cy="240"/>
              </a:xfrm>
              <a:prstGeom prst="rect">
                <a:avLst/>
              </a:prstGeom>
              <a:solidFill>
                <a:srgbClr val="FF6600"/>
              </a:solidFill>
              <a:ln w="9525" cap="flat" cmpd="sng">
                <a:solidFill>
                  <a:srgbClr val="FF9900"/>
                </a:solidFill>
                <a:prstDash val="solid"/>
                <a:miter/>
                <a:headEnd type="none" w="med" len="med"/>
                <a:tailEnd type="none" w="med" len="med"/>
              </a:ln>
            </p:spPr>
            <p:txBody>
              <a:bodyPr/>
              <a:lstStyle/>
              <a:p>
                <a:pPr algn="ctr" eaLnBrk="0" hangingPunct="0">
                  <a:buClr>
                    <a:schemeClr val="bg1"/>
                  </a:buClr>
                </a:pPr>
                <a:r>
                  <a:rPr lang="zh-TW" altLang="en-US" sz="1500" b="1" i="0" dirty="0">
                    <a:solidFill>
                      <a:srgbClr val="000080"/>
                    </a:solidFill>
                    <a:latin typeface="宋体" panose="02010600030101010101" pitchFamily="2" charset="-122"/>
                    <a:ea typeface="宋体" panose="02010600030101010101" pitchFamily="2" charset="-122"/>
                  </a:rPr>
                  <a:t>计划阶段</a:t>
                </a:r>
                <a:endParaRPr lang="zh-TW" altLang="en-US" sz="1500" b="1" i="0" dirty="0">
                  <a:solidFill>
                    <a:srgbClr val="000080"/>
                  </a:solidFill>
                  <a:latin typeface="宋体" panose="02010600030101010101" pitchFamily="2" charset="-122"/>
                  <a:ea typeface="宋体" panose="02010600030101010101" pitchFamily="2" charset="-122"/>
                </a:endParaRPr>
              </a:p>
            </p:txBody>
          </p:sp>
        </p:grpSp>
        <p:sp>
          <p:nvSpPr>
            <p:cNvPr id="23559" name="矩形 23558"/>
            <p:cNvSpPr/>
            <p:nvPr/>
          </p:nvSpPr>
          <p:spPr>
            <a:xfrm>
              <a:off x="1776" y="1680"/>
              <a:ext cx="960" cy="1248"/>
            </a:xfrm>
            <a:prstGeom prst="rect">
              <a:avLst/>
            </a:prstGeom>
            <a:solidFill>
              <a:schemeClr val="accent1"/>
            </a:solidFill>
            <a:ln w="9525" cap="flat" cmpd="sng">
              <a:solidFill>
                <a:schemeClr val="accent1"/>
              </a:solidFill>
              <a:prstDash val="solid"/>
              <a:miter/>
              <a:headEnd type="none" w="med" len="med"/>
              <a:tailEnd type="none" w="med" len="med"/>
            </a:ln>
          </p:spPr>
          <p:txBody>
            <a:bodyPr/>
            <a:lstStyle/>
            <a:p>
              <a:pPr algn="ctr" eaLnBrk="0" hangingPunct="0">
                <a:lnSpc>
                  <a:spcPct val="1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提出研制设计</a:t>
              </a:r>
              <a:endParaRPr lang="en-US" altLang="zh-CN" sz="1400" b="1" i="0">
                <a:solidFill>
                  <a:srgbClr val="FF0000"/>
                </a:solidFill>
                <a:latin typeface="宋体" panose="02010600030101010101" pitchFamily="2" charset="-122"/>
                <a:ea typeface="宋体" panose="02010600030101010101" pitchFamily="2" charset="-122"/>
              </a:endParaRPr>
            </a:p>
            <a:p>
              <a:pPr algn="ctr" eaLnBrk="0" hangingPunct="0">
                <a:lnSpc>
                  <a:spcPct val="1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组织</a:t>
              </a:r>
              <a:r>
                <a:rPr lang="zh-CN" altLang="en-US" sz="1400" b="1" i="0" dirty="0">
                  <a:solidFill>
                    <a:srgbClr val="FF0000"/>
                  </a:solidFill>
                  <a:latin typeface="宋体" panose="02010600030101010101" pitchFamily="2" charset="-122"/>
                  <a:ea typeface="宋体" panose="02010600030101010101" pitchFamily="2" charset="-122"/>
                </a:rPr>
                <a:t>项目</a:t>
              </a:r>
              <a:r>
                <a:rPr lang="zh-TW" altLang="en-US" sz="1400" b="1" i="0" dirty="0">
                  <a:solidFill>
                    <a:srgbClr val="FF0000"/>
                  </a:solidFill>
                  <a:latin typeface="宋体" panose="02010600030101010101" pitchFamily="2" charset="-122"/>
                  <a:ea typeface="宋体" panose="02010600030101010101" pitchFamily="2" charset="-122"/>
                </a:rPr>
                <a:t>实施</a:t>
              </a:r>
              <a:endParaRPr lang="zh-CN" altLang="en-US" sz="1400" b="1" i="0">
                <a:solidFill>
                  <a:srgbClr val="FF0000"/>
                </a:solidFill>
                <a:latin typeface="宋体" panose="02010600030101010101" pitchFamily="2" charset="-122"/>
                <a:ea typeface="宋体" panose="02010600030101010101" pitchFamily="2" charset="-122"/>
              </a:endParaRPr>
            </a:p>
            <a:p>
              <a:pPr algn="ctr" eaLnBrk="0" hangingPunct="0">
                <a:lnSpc>
                  <a:spcPct val="1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编写标准草案</a:t>
              </a:r>
              <a:endParaRPr lang="zh-CN" altLang="en-US" sz="1400" b="1" i="0">
                <a:solidFill>
                  <a:srgbClr val="FF0000"/>
                </a:solidFill>
                <a:latin typeface="宋体" panose="02010600030101010101" pitchFamily="2" charset="-122"/>
                <a:ea typeface="宋体" panose="02010600030101010101" pitchFamily="2" charset="-122"/>
              </a:endParaRPr>
            </a:p>
            <a:p>
              <a:pPr algn="ctr" eaLnBrk="0" hangingPunct="0">
                <a:lnSpc>
                  <a:spcPct val="1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征求专家意见</a:t>
              </a:r>
              <a:endParaRPr lang="zh-CN" altLang="en-US" sz="1400" b="1" i="0">
                <a:solidFill>
                  <a:srgbClr val="FF0000"/>
                </a:solidFill>
                <a:latin typeface="宋体" panose="02010600030101010101" pitchFamily="2" charset="-122"/>
                <a:ea typeface="宋体" panose="02010600030101010101" pitchFamily="2" charset="-122"/>
              </a:endParaRPr>
            </a:p>
            <a:p>
              <a:pPr algn="ctr" eaLnBrk="0" hangingPunct="0">
                <a:lnSpc>
                  <a:spcPct val="1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修改标准草案</a:t>
              </a:r>
              <a:endParaRPr lang="zh-TW" altLang="en-US" sz="1400" b="1" i="0" dirty="0">
                <a:solidFill>
                  <a:srgbClr val="FF0000"/>
                </a:solidFill>
                <a:latin typeface="宋体" panose="02010600030101010101" pitchFamily="2" charset="-122"/>
                <a:ea typeface="宋体" panose="02010600030101010101" pitchFamily="2" charset="-122"/>
              </a:endParaRPr>
            </a:p>
            <a:p>
              <a:pPr algn="ctr" eaLnBrk="0" hangingPunct="0">
                <a:lnSpc>
                  <a:spcPct val="142000"/>
                </a:lnSpc>
                <a:buClr>
                  <a:schemeClr val="bg1"/>
                </a:buClr>
              </a:pPr>
              <a:r>
                <a:rPr lang="zh-CN" altLang="en-US" sz="1400" b="1" i="0" dirty="0">
                  <a:solidFill>
                    <a:srgbClr val="FF0000"/>
                  </a:solidFill>
                  <a:latin typeface="宋体" panose="02010600030101010101" pitchFamily="2" charset="-122"/>
                  <a:ea typeface="宋体" panose="02010600030101010101" pitchFamily="2" charset="-122"/>
                </a:rPr>
                <a:t>标准报</a:t>
              </a:r>
              <a:r>
                <a:rPr lang="zh-TW" altLang="en-US" sz="1400" b="1" i="0" dirty="0">
                  <a:solidFill>
                    <a:srgbClr val="FF0000"/>
                  </a:solidFill>
                  <a:latin typeface="宋体" panose="02010600030101010101" pitchFamily="2" charset="-122"/>
                  <a:ea typeface="宋体" panose="02010600030101010101" pitchFamily="2" charset="-122"/>
                </a:rPr>
                <a:t>送会审</a:t>
              </a:r>
              <a:r>
                <a:rPr lang="zh-CN" altLang="en-US" sz="1400" b="1" i="0">
                  <a:solidFill>
                    <a:srgbClr val="FF0000"/>
                  </a:solidFill>
                  <a:latin typeface="宋体" panose="02010600030101010101" pitchFamily="2" charset="-122"/>
                  <a:ea typeface="宋体" panose="02010600030101010101" pitchFamily="2" charset="-122"/>
                </a:rPr>
                <a:t> </a:t>
              </a:r>
              <a:endParaRPr lang="zh-CN" altLang="en-US" sz="1400" b="1" i="0">
                <a:solidFill>
                  <a:srgbClr val="FF0000"/>
                </a:solidFill>
                <a:latin typeface="宋体" panose="02010600030101010101" pitchFamily="2" charset="-122"/>
                <a:ea typeface="宋体" panose="02010600030101010101" pitchFamily="2" charset="-122"/>
              </a:endParaRPr>
            </a:p>
          </p:txBody>
        </p:sp>
        <p:sp>
          <p:nvSpPr>
            <p:cNvPr id="23560" name="矩形 23559"/>
            <p:cNvSpPr/>
            <p:nvPr/>
          </p:nvSpPr>
          <p:spPr>
            <a:xfrm>
              <a:off x="1776" y="2880"/>
              <a:ext cx="960" cy="240"/>
            </a:xfrm>
            <a:prstGeom prst="rect">
              <a:avLst/>
            </a:prstGeom>
            <a:solidFill>
              <a:srgbClr val="FF6600"/>
            </a:solidFill>
            <a:ln w="9525" cap="flat" cmpd="sng">
              <a:solidFill>
                <a:srgbClr val="FF9900"/>
              </a:solidFill>
              <a:prstDash val="solid"/>
              <a:miter/>
              <a:headEnd type="none" w="med" len="med"/>
              <a:tailEnd type="none" w="med" len="med"/>
            </a:ln>
          </p:spPr>
          <p:txBody>
            <a:bodyPr/>
            <a:lstStyle/>
            <a:p>
              <a:pPr algn="ctr" eaLnBrk="0" hangingPunct="0">
                <a:buClr>
                  <a:schemeClr val="bg1"/>
                </a:buClr>
              </a:pPr>
              <a:r>
                <a:rPr lang="zh-TW" altLang="en-US" sz="1500" b="1" i="0" dirty="0">
                  <a:solidFill>
                    <a:srgbClr val="000080"/>
                  </a:solidFill>
                  <a:latin typeface="宋体" panose="02010600030101010101" pitchFamily="2" charset="-122"/>
                  <a:ea typeface="宋体" panose="02010600030101010101" pitchFamily="2" charset="-122"/>
                </a:rPr>
                <a:t>编制阶段</a:t>
              </a:r>
              <a:r>
                <a:rPr lang="en-US" altLang="zh-CN" sz="1500" b="1" i="0">
                  <a:solidFill>
                    <a:srgbClr val="000080"/>
                  </a:solidFill>
                  <a:latin typeface="宋体" panose="02010600030101010101" pitchFamily="2" charset="-122"/>
                  <a:ea typeface="宋体" panose="02010600030101010101" pitchFamily="2" charset="-122"/>
                </a:rPr>
                <a:t> </a:t>
              </a:r>
              <a:endParaRPr lang="en-US" altLang="zh-CN" sz="1500" b="1" i="0">
                <a:solidFill>
                  <a:srgbClr val="000080"/>
                </a:solidFill>
                <a:latin typeface="宋体" panose="02010600030101010101" pitchFamily="2" charset="-122"/>
                <a:ea typeface="宋体" panose="02010600030101010101" pitchFamily="2" charset="-122"/>
              </a:endParaRPr>
            </a:p>
          </p:txBody>
        </p:sp>
        <p:grpSp>
          <p:nvGrpSpPr>
            <p:cNvPr id="23561" name="组合 23560"/>
            <p:cNvGrpSpPr/>
            <p:nvPr/>
          </p:nvGrpSpPr>
          <p:grpSpPr>
            <a:xfrm>
              <a:off x="3173" y="1509"/>
              <a:ext cx="882" cy="1179"/>
              <a:chOff x="672" y="1392"/>
              <a:chExt cx="864" cy="1200"/>
            </a:xfrm>
          </p:grpSpPr>
          <p:sp>
            <p:nvSpPr>
              <p:cNvPr id="23562" name="矩形 23561"/>
              <p:cNvSpPr/>
              <p:nvPr/>
            </p:nvSpPr>
            <p:spPr>
              <a:xfrm>
                <a:off x="672" y="1392"/>
                <a:ext cx="864" cy="960"/>
              </a:xfrm>
              <a:prstGeom prst="rect">
                <a:avLst/>
              </a:prstGeom>
              <a:solidFill>
                <a:schemeClr val="accent1"/>
              </a:solidFill>
              <a:ln w="9525" cap="flat" cmpd="sng">
                <a:solidFill>
                  <a:schemeClr val="accent1"/>
                </a:solidFill>
                <a:prstDash val="solid"/>
                <a:miter/>
                <a:headEnd type="none" w="med" len="med"/>
                <a:tailEnd type="none" w="med" len="med"/>
              </a:ln>
            </p:spPr>
            <p:txBody>
              <a:bodyPr/>
              <a:lstStyle/>
              <a:p>
                <a:pPr algn="ctr" eaLnBrk="0" hangingPunct="0">
                  <a:lnSpc>
                    <a:spcPct val="26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专业委员会审提出修改意见</a:t>
                </a:r>
                <a:endParaRPr lang="zh-TW" altLang="en-US" sz="1400" b="1" i="0" dirty="0">
                  <a:solidFill>
                    <a:srgbClr val="FF0000"/>
                  </a:solidFill>
                  <a:latin typeface="宋体" panose="02010600030101010101" pitchFamily="2" charset="-122"/>
                  <a:ea typeface="宋体" panose="02010600030101010101" pitchFamily="2" charset="-122"/>
                </a:endParaRPr>
              </a:p>
            </p:txBody>
          </p:sp>
          <p:sp>
            <p:nvSpPr>
              <p:cNvPr id="23563" name="矩形 23562"/>
              <p:cNvSpPr/>
              <p:nvPr/>
            </p:nvSpPr>
            <p:spPr>
              <a:xfrm>
                <a:off x="672" y="2352"/>
                <a:ext cx="864" cy="240"/>
              </a:xfrm>
              <a:prstGeom prst="rect">
                <a:avLst/>
              </a:prstGeom>
              <a:solidFill>
                <a:srgbClr val="FF6600"/>
              </a:solidFill>
              <a:ln w="9525" cap="flat" cmpd="sng">
                <a:solidFill>
                  <a:srgbClr val="FF9900"/>
                </a:solidFill>
                <a:prstDash val="solid"/>
                <a:miter/>
                <a:headEnd type="none" w="med" len="med"/>
                <a:tailEnd type="none" w="med" len="med"/>
              </a:ln>
            </p:spPr>
            <p:txBody>
              <a:bodyPr/>
              <a:lstStyle/>
              <a:p>
                <a:pPr algn="ctr" eaLnBrk="0" hangingPunct="0">
                  <a:buClr>
                    <a:schemeClr val="bg1"/>
                  </a:buClr>
                </a:pPr>
                <a:r>
                  <a:rPr lang="zh-TW" altLang="en-US" sz="1500" b="1" i="0" dirty="0">
                    <a:solidFill>
                      <a:srgbClr val="000080"/>
                    </a:solidFill>
                    <a:latin typeface="宋体" panose="02010600030101010101" pitchFamily="2" charset="-122"/>
                    <a:ea typeface="宋体" panose="02010600030101010101" pitchFamily="2" charset="-122"/>
                  </a:rPr>
                  <a:t>审查阶段</a:t>
                </a:r>
                <a:r>
                  <a:rPr lang="en-US" altLang="zh-CN" sz="1500" b="1" i="0">
                    <a:solidFill>
                      <a:srgbClr val="000080"/>
                    </a:solidFill>
                    <a:latin typeface="宋体" panose="02010600030101010101" pitchFamily="2" charset="-122"/>
                    <a:ea typeface="宋体" panose="02010600030101010101" pitchFamily="2" charset="-122"/>
                  </a:rPr>
                  <a:t> </a:t>
                </a:r>
                <a:endParaRPr lang="en-US" altLang="zh-CN" sz="1500" b="1" i="0">
                  <a:solidFill>
                    <a:srgbClr val="000080"/>
                  </a:solidFill>
                  <a:latin typeface="宋体" panose="02010600030101010101" pitchFamily="2" charset="-122"/>
                  <a:ea typeface="宋体" panose="02010600030101010101" pitchFamily="2" charset="-122"/>
                </a:endParaRPr>
              </a:p>
            </p:txBody>
          </p:sp>
        </p:grpSp>
        <p:grpSp>
          <p:nvGrpSpPr>
            <p:cNvPr id="23564" name="组合 23563"/>
            <p:cNvGrpSpPr/>
            <p:nvPr/>
          </p:nvGrpSpPr>
          <p:grpSpPr>
            <a:xfrm>
              <a:off x="4447" y="1200"/>
              <a:ext cx="881" cy="1102"/>
              <a:chOff x="672" y="1392"/>
              <a:chExt cx="864" cy="1200"/>
            </a:xfrm>
          </p:grpSpPr>
          <p:sp>
            <p:nvSpPr>
              <p:cNvPr id="23565" name="矩形 23564"/>
              <p:cNvSpPr/>
              <p:nvPr/>
            </p:nvSpPr>
            <p:spPr>
              <a:xfrm>
                <a:off x="672" y="1392"/>
                <a:ext cx="864" cy="960"/>
              </a:xfrm>
              <a:prstGeom prst="rect">
                <a:avLst/>
              </a:prstGeom>
              <a:solidFill>
                <a:schemeClr val="accent1"/>
              </a:solidFill>
              <a:ln w="9525" cap="flat" cmpd="sng">
                <a:solidFill>
                  <a:schemeClr val="accent1"/>
                </a:solidFill>
                <a:prstDash val="solid"/>
                <a:miter/>
                <a:headEnd type="none" w="med" len="med"/>
                <a:tailEnd type="none" w="med" len="med"/>
              </a:ln>
            </p:spPr>
            <p:txBody>
              <a:bodyPr/>
              <a:lstStyle/>
              <a:p>
                <a:pPr algn="ctr" eaLnBrk="0" hangingPunct="0">
                  <a:lnSpc>
                    <a:spcPct val="242000"/>
                  </a:lnSpc>
                  <a:buClr>
                    <a:schemeClr val="bg1"/>
                  </a:buClr>
                </a:pPr>
                <a:r>
                  <a:rPr lang="zh-TW" altLang="en-US" sz="1400" b="1" i="0" dirty="0">
                    <a:solidFill>
                      <a:srgbClr val="FF0000"/>
                    </a:solidFill>
                    <a:latin typeface="宋体" panose="02010600030101010101" pitchFamily="2" charset="-122"/>
                    <a:ea typeface="宋体" panose="02010600030101010101" pitchFamily="2" charset="-122"/>
                  </a:rPr>
                  <a:t>标准修改</a:t>
                </a:r>
                <a:r>
                  <a:rPr lang="zh-CN" altLang="en-US" sz="1400" b="1" i="0" dirty="0">
                    <a:solidFill>
                      <a:srgbClr val="FF0000"/>
                    </a:solidFill>
                    <a:latin typeface="宋体" panose="02010600030101010101" pitchFamily="2" charset="-122"/>
                    <a:ea typeface="宋体" panose="02010600030101010101" pitchFamily="2" charset="-122"/>
                  </a:rPr>
                  <a:t>定稿</a:t>
                </a:r>
                <a:endParaRPr lang="zh-TW" altLang="en-US" sz="1400" b="1" i="0" dirty="0">
                  <a:solidFill>
                    <a:srgbClr val="FF0000"/>
                  </a:solidFill>
                  <a:latin typeface="宋体" panose="02010600030101010101" pitchFamily="2" charset="-122"/>
                  <a:ea typeface="宋体" panose="02010600030101010101" pitchFamily="2" charset="-122"/>
                </a:endParaRPr>
              </a:p>
              <a:p>
                <a:pPr algn="ctr" eaLnBrk="0" hangingPunct="0">
                  <a:lnSpc>
                    <a:spcPct val="242000"/>
                  </a:lnSpc>
                  <a:buClr>
                    <a:schemeClr val="bg1"/>
                  </a:buClr>
                </a:pPr>
                <a:r>
                  <a:rPr lang="zh-CN" altLang="en-US" sz="1400" b="1" i="0" dirty="0">
                    <a:solidFill>
                      <a:srgbClr val="FF0000"/>
                    </a:solidFill>
                    <a:latin typeface="宋体" panose="02010600030101010101" pitchFamily="2" charset="-122"/>
                    <a:ea typeface="宋体" panose="02010600030101010101" pitchFamily="2" charset="-122"/>
                  </a:rPr>
                  <a:t>标准报</a:t>
                </a:r>
                <a:r>
                  <a:rPr lang="zh-TW" altLang="en-US" sz="1400" b="1" i="0" dirty="0">
                    <a:solidFill>
                      <a:srgbClr val="FF0000"/>
                    </a:solidFill>
                    <a:latin typeface="宋体" panose="02010600030101010101" pitchFamily="2" charset="-122"/>
                    <a:ea typeface="宋体" panose="02010600030101010101" pitchFamily="2" charset="-122"/>
                  </a:rPr>
                  <a:t>送审</a:t>
                </a:r>
                <a:r>
                  <a:rPr lang="zh-CN" altLang="en-US" sz="1400" b="1" i="0">
                    <a:solidFill>
                      <a:srgbClr val="FF0000"/>
                    </a:solidFill>
                    <a:latin typeface="宋体" panose="02010600030101010101" pitchFamily="2" charset="-122"/>
                    <a:ea typeface="宋体" panose="02010600030101010101" pitchFamily="2" charset="-122"/>
                  </a:rPr>
                  <a:t>批</a:t>
                </a:r>
                <a:endParaRPr lang="zh-CN" altLang="en-US" sz="1400" b="1" i="0">
                  <a:solidFill>
                    <a:srgbClr val="FF0000"/>
                  </a:solidFill>
                  <a:latin typeface="宋体" panose="02010600030101010101" pitchFamily="2" charset="-122"/>
                  <a:ea typeface="宋体" panose="02010600030101010101" pitchFamily="2" charset="-122"/>
                </a:endParaRPr>
              </a:p>
            </p:txBody>
          </p:sp>
          <p:sp>
            <p:nvSpPr>
              <p:cNvPr id="23566" name="矩形 23565"/>
              <p:cNvSpPr/>
              <p:nvPr/>
            </p:nvSpPr>
            <p:spPr>
              <a:xfrm>
                <a:off x="672" y="2352"/>
                <a:ext cx="864" cy="240"/>
              </a:xfrm>
              <a:prstGeom prst="rect">
                <a:avLst/>
              </a:prstGeom>
              <a:solidFill>
                <a:srgbClr val="FF6600"/>
              </a:solidFill>
              <a:ln w="9525" cap="flat" cmpd="sng">
                <a:solidFill>
                  <a:srgbClr val="FF9900"/>
                </a:solidFill>
                <a:prstDash val="solid"/>
                <a:miter/>
                <a:headEnd type="none" w="med" len="med"/>
                <a:tailEnd type="none" w="med" len="med"/>
              </a:ln>
            </p:spPr>
            <p:txBody>
              <a:bodyPr/>
              <a:lstStyle/>
              <a:p>
                <a:pPr algn="ctr" eaLnBrk="0" hangingPunct="0">
                  <a:buClr>
                    <a:schemeClr val="bg1"/>
                  </a:buClr>
                </a:pPr>
                <a:r>
                  <a:rPr lang="zh-TW" altLang="en-US" sz="1500" b="1" i="0" dirty="0">
                    <a:solidFill>
                      <a:srgbClr val="000080"/>
                    </a:solidFill>
                    <a:latin typeface="宋体" panose="02010600030101010101" pitchFamily="2" charset="-122"/>
                    <a:ea typeface="宋体" panose="02010600030101010101" pitchFamily="2" charset="-122"/>
                  </a:rPr>
                  <a:t>报批阶段</a:t>
                </a:r>
                <a:r>
                  <a:rPr lang="en-US" altLang="zh-CN" sz="1500" b="1" i="0">
                    <a:solidFill>
                      <a:srgbClr val="000080"/>
                    </a:solidFill>
                    <a:latin typeface="宋体" panose="02010600030101010101" pitchFamily="2" charset="-122"/>
                    <a:ea typeface="宋体" panose="02010600030101010101" pitchFamily="2" charset="-122"/>
                  </a:rPr>
                  <a:t> </a:t>
                </a:r>
                <a:endParaRPr lang="en-US" altLang="zh-CN" sz="1500" b="1" i="0">
                  <a:solidFill>
                    <a:srgbClr val="000080"/>
                  </a:solidFill>
                  <a:latin typeface="宋体" panose="02010600030101010101" pitchFamily="2" charset="-122"/>
                  <a:ea typeface="宋体" panose="02010600030101010101" pitchFamily="2" charset="-122"/>
                </a:endParaRPr>
              </a:p>
            </p:txBody>
          </p:sp>
        </p:grpSp>
        <p:sp>
          <p:nvSpPr>
            <p:cNvPr id="23567" name="任意多边形 23566"/>
            <p:cNvSpPr/>
            <p:nvPr/>
          </p:nvSpPr>
          <p:spPr>
            <a:xfrm>
              <a:off x="1410" y="3184"/>
              <a:ext cx="1127" cy="176"/>
            </a:xfrm>
            <a:custGeom>
              <a:avLst/>
              <a:gdLst>
                <a:gd name="txL" fmla="*/ 0 w 21600"/>
                <a:gd name="txT" fmla="*/ 14400 h 21600"/>
                <a:gd name="txR" fmla="*/ 18514 w 21600"/>
                <a:gd name="txB" fmla="*/ 21600 h 21600"/>
              </a:gdLst>
              <a:ahLst/>
              <a:cxnLst>
                <a:cxn ang="270">
                  <a:pos x="15428" y="0"/>
                </a:cxn>
                <a:cxn ang="180">
                  <a:pos x="9257" y="7200"/>
                </a:cxn>
                <a:cxn ang="180">
                  <a:pos x="0" y="18000"/>
                </a:cxn>
                <a:cxn ang="90">
                  <a:pos x="9257" y="21600"/>
                </a:cxn>
                <a:cxn ang="0">
                  <a:pos x="18514" y="15000"/>
                </a:cxn>
                <a:cxn ang="0">
                  <a:pos x="21600" y="7200"/>
                </a:cxn>
              </a:cxnLst>
              <a:rect l="txL" t="txT" r="txR" b="txB"/>
              <a:pathLst>
                <a:path w="21600" h="21600">
                  <a:moveTo>
                    <a:pt x="15428"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CC00"/>
            </a:solidFill>
            <a:ln w="9525" cap="flat" cmpd="sng">
              <a:solidFill>
                <a:schemeClr val="tx1"/>
              </a:solidFill>
              <a:prstDash val="solid"/>
              <a:miter/>
              <a:headEnd type="none" w="med" len="med"/>
              <a:tailEnd type="none" w="med" len="med"/>
            </a:ln>
          </p:spPr>
          <p:txBody>
            <a:bodyPr/>
            <a:lstStyle/>
            <a:p>
              <a:endParaRPr lang="zh-CN" altLang="en-US" i="0">
                <a:latin typeface="宋体" panose="02010600030101010101" pitchFamily="2" charset="-122"/>
                <a:ea typeface="宋体" panose="02010600030101010101" pitchFamily="2" charset="-122"/>
              </a:endParaRPr>
            </a:p>
          </p:txBody>
        </p:sp>
        <p:sp>
          <p:nvSpPr>
            <p:cNvPr id="23568" name="任意多边形 23567"/>
            <p:cNvSpPr/>
            <p:nvPr/>
          </p:nvSpPr>
          <p:spPr>
            <a:xfrm>
              <a:off x="2784" y="2832"/>
              <a:ext cx="1126" cy="176"/>
            </a:xfrm>
            <a:custGeom>
              <a:avLst/>
              <a:gdLst>
                <a:gd name="txL" fmla="*/ 0 w 21600"/>
                <a:gd name="txT" fmla="*/ 14400 h 21600"/>
                <a:gd name="txR" fmla="*/ 18514 w 21600"/>
                <a:gd name="txB" fmla="*/ 21600 h 21600"/>
              </a:gdLst>
              <a:ahLst/>
              <a:cxnLst>
                <a:cxn ang="270">
                  <a:pos x="15428" y="0"/>
                </a:cxn>
                <a:cxn ang="180">
                  <a:pos x="9257" y="7200"/>
                </a:cxn>
                <a:cxn ang="180">
                  <a:pos x="0" y="18000"/>
                </a:cxn>
                <a:cxn ang="90">
                  <a:pos x="9257" y="21600"/>
                </a:cxn>
                <a:cxn ang="0">
                  <a:pos x="18514" y="15000"/>
                </a:cxn>
                <a:cxn ang="0">
                  <a:pos x="21600" y="7200"/>
                </a:cxn>
              </a:cxnLst>
              <a:rect l="txL" t="txT" r="txR" b="txB"/>
              <a:pathLst>
                <a:path w="21600" h="21600">
                  <a:moveTo>
                    <a:pt x="15428"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CC00"/>
            </a:solidFill>
            <a:ln w="9525" cap="flat" cmpd="sng">
              <a:solidFill>
                <a:schemeClr val="tx1"/>
              </a:solidFill>
              <a:prstDash val="solid"/>
              <a:miter/>
              <a:headEnd type="none" w="med" len="med"/>
              <a:tailEnd type="none" w="med" len="med"/>
            </a:ln>
          </p:spPr>
          <p:txBody>
            <a:bodyPr/>
            <a:lstStyle/>
            <a:p>
              <a:endParaRPr lang="zh-CN" altLang="en-US" i="0">
                <a:latin typeface="宋体" panose="02010600030101010101" pitchFamily="2" charset="-122"/>
                <a:ea typeface="宋体" panose="02010600030101010101" pitchFamily="2" charset="-122"/>
              </a:endParaRPr>
            </a:p>
          </p:txBody>
        </p:sp>
        <p:sp>
          <p:nvSpPr>
            <p:cNvPr id="23569" name="任意多边形 23568"/>
            <p:cNvSpPr/>
            <p:nvPr/>
          </p:nvSpPr>
          <p:spPr>
            <a:xfrm>
              <a:off x="4104" y="2434"/>
              <a:ext cx="1126" cy="177"/>
            </a:xfrm>
            <a:custGeom>
              <a:avLst/>
              <a:gdLst>
                <a:gd name="txL" fmla="*/ 0 w 21600"/>
                <a:gd name="txT" fmla="*/ 14400 h 21600"/>
                <a:gd name="txR" fmla="*/ 18514 w 21600"/>
                <a:gd name="txB" fmla="*/ 21600 h 21600"/>
              </a:gdLst>
              <a:ahLst/>
              <a:cxnLst>
                <a:cxn ang="270">
                  <a:pos x="15428" y="0"/>
                </a:cxn>
                <a:cxn ang="180">
                  <a:pos x="9257" y="7200"/>
                </a:cxn>
                <a:cxn ang="180">
                  <a:pos x="0" y="18000"/>
                </a:cxn>
                <a:cxn ang="90">
                  <a:pos x="9257" y="21600"/>
                </a:cxn>
                <a:cxn ang="0">
                  <a:pos x="18514" y="15000"/>
                </a:cxn>
                <a:cxn ang="0">
                  <a:pos x="21600" y="7200"/>
                </a:cxn>
              </a:cxnLst>
              <a:rect l="txL" t="txT" r="txR" b="txB"/>
              <a:pathLst>
                <a:path w="21600" h="21600">
                  <a:moveTo>
                    <a:pt x="15428"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CC00"/>
            </a:solidFill>
            <a:ln w="9525" cap="flat" cmpd="sng">
              <a:solidFill>
                <a:schemeClr val="tx1"/>
              </a:solidFill>
              <a:prstDash val="solid"/>
              <a:miter/>
              <a:headEnd type="none" w="med" len="med"/>
              <a:tailEnd type="none" w="med" len="med"/>
            </a:ln>
          </p:spPr>
          <p:txBody>
            <a:bodyPr/>
            <a:lstStyle/>
            <a:p>
              <a:endParaRPr lang="zh-CN" altLang="en-US" i="0">
                <a:latin typeface="宋体" panose="02010600030101010101" pitchFamily="2" charset="-122"/>
                <a:ea typeface="宋体" panose="02010600030101010101" pitchFamily="2" charset="-122"/>
              </a:endParaRPr>
            </a:p>
          </p:txBody>
        </p:sp>
        <p:sp>
          <p:nvSpPr>
            <p:cNvPr id="23570" name="矩形 23569"/>
            <p:cNvSpPr/>
            <p:nvPr/>
          </p:nvSpPr>
          <p:spPr>
            <a:xfrm>
              <a:off x="576" y="3504"/>
              <a:ext cx="4800" cy="280"/>
            </a:xfrm>
            <a:prstGeom prst="rect">
              <a:avLst/>
            </a:prstGeom>
            <a:solidFill>
              <a:srgbClr val="0000CC"/>
            </a:solidFill>
            <a:ln w="9525">
              <a:noFill/>
            </a:ln>
          </p:spPr>
          <p:txBody>
            <a:bodyPr>
              <a:spAutoFit/>
            </a:bodyPr>
            <a:lstStyle/>
            <a:p>
              <a:pPr algn="ctr"/>
              <a:r>
                <a:rPr lang="zh-CN" altLang="en-US" sz="2800" b="1" i="0" dirty="0">
                  <a:solidFill>
                    <a:schemeClr val="bg1"/>
                  </a:solidFill>
                  <a:latin typeface="宋体" panose="02010600030101010101" pitchFamily="2" charset="-122"/>
                  <a:ea typeface="宋体" panose="02010600030101010101" pitchFamily="2" charset="-122"/>
                </a:rPr>
                <a:t>职业</a:t>
              </a:r>
              <a:r>
                <a:rPr lang="zh-TW" altLang="en-US" sz="2800" b="1" i="0" dirty="0">
                  <a:solidFill>
                    <a:schemeClr val="bg1"/>
                  </a:solidFill>
                  <a:latin typeface="宋体" panose="02010600030101010101" pitchFamily="2" charset="-122"/>
                  <a:ea typeface="宋体" panose="02010600030101010101" pitchFamily="2" charset="-122"/>
                </a:rPr>
                <a:t>卫生标准的制订程序</a:t>
              </a:r>
              <a:r>
                <a:rPr lang="zh-CN" altLang="en-US" sz="2800" b="1" i="0" dirty="0">
                  <a:solidFill>
                    <a:schemeClr val="tx2"/>
                  </a:solidFill>
                  <a:latin typeface="宋体" panose="02010600030101010101" pitchFamily="2" charset="-122"/>
                  <a:ea typeface="宋体" panose="02010600030101010101" pitchFamily="2" charset="-122"/>
                </a:rPr>
                <a:t> </a:t>
              </a:r>
              <a:endParaRPr lang="zh-CN" altLang="en-US" sz="2800" b="1" i="0" dirty="0">
                <a:solidFill>
                  <a:schemeClr val="tx2"/>
                </a:solidFill>
                <a:latin typeface="宋体" panose="02010600030101010101" pitchFamily="2" charset="-122"/>
                <a:ea typeface="宋体" panose="02010600030101010101" pitchFamily="2" charset="-122"/>
              </a:endParaRPr>
            </a:p>
          </p:txBody>
        </p:sp>
      </p:gr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24577"/>
          <p:cNvGrpSpPr/>
          <p:nvPr/>
        </p:nvGrpSpPr>
        <p:grpSpPr>
          <a:xfrm>
            <a:off x="503873" y="403860"/>
            <a:ext cx="8569324" cy="6346825"/>
            <a:chOff x="453" y="158"/>
            <a:chExt cx="5398" cy="3998"/>
          </a:xfrm>
        </p:grpSpPr>
        <p:sp>
          <p:nvSpPr>
            <p:cNvPr id="24579" name="矩形 24578"/>
            <p:cNvSpPr/>
            <p:nvPr/>
          </p:nvSpPr>
          <p:spPr>
            <a:xfrm>
              <a:off x="453" y="3197"/>
              <a:ext cx="4400" cy="680"/>
            </a:xfrm>
            <a:prstGeom prst="rect">
              <a:avLst/>
            </a:prstGeom>
            <a:solidFill>
              <a:srgbClr val="F6F89A"/>
            </a:solidFill>
            <a:ln w="9525" cap="flat" cmpd="sng">
              <a:solidFill>
                <a:schemeClr val="tx1"/>
              </a:solidFill>
              <a:prstDash val="dash"/>
              <a:miter/>
              <a:headEnd type="none" w="med" len="med"/>
              <a:tailEnd type="none" w="med" len="med"/>
            </a:ln>
          </p:spPr>
          <p:txBody>
            <a:bodyPr/>
            <a:lstStyle/>
            <a:p>
              <a:endParaRPr lang="zh-CN" altLang="en-US" sz="1800" i="0"/>
            </a:p>
          </p:txBody>
        </p:sp>
        <p:sp>
          <p:nvSpPr>
            <p:cNvPr id="24580" name="矩形 24579"/>
            <p:cNvSpPr/>
            <p:nvPr/>
          </p:nvSpPr>
          <p:spPr>
            <a:xfrm>
              <a:off x="453" y="158"/>
              <a:ext cx="4400" cy="2903"/>
            </a:xfrm>
            <a:prstGeom prst="rect">
              <a:avLst/>
            </a:prstGeom>
            <a:solidFill>
              <a:schemeClr val="accent1"/>
            </a:solidFill>
            <a:ln w="9525" cap="flat" cmpd="sng">
              <a:solidFill>
                <a:schemeClr val="tx1"/>
              </a:solidFill>
              <a:prstDash val="lgDashDot"/>
              <a:miter/>
              <a:headEnd type="none" w="med" len="med"/>
              <a:tailEnd type="none" w="med" len="med"/>
            </a:ln>
          </p:spPr>
          <p:txBody>
            <a:bodyPr/>
            <a:lstStyle/>
            <a:p>
              <a:endParaRPr lang="zh-CN" altLang="en-US" sz="1800" i="0"/>
            </a:p>
          </p:txBody>
        </p:sp>
        <p:sp>
          <p:nvSpPr>
            <p:cNvPr id="24581" name="文本框 24580"/>
            <p:cNvSpPr txBox="1"/>
            <p:nvPr/>
          </p:nvSpPr>
          <p:spPr>
            <a:xfrm>
              <a:off x="3674" y="748"/>
              <a:ext cx="1043" cy="581"/>
            </a:xfrm>
            <a:prstGeom prst="rect">
              <a:avLst/>
            </a:prstGeom>
            <a:solidFill>
              <a:srgbClr val="0000FF"/>
            </a:solidFill>
            <a:ln w="9525" cap="flat" cmpd="sng">
              <a:solidFill>
                <a:srgbClr val="B5A2FC"/>
              </a:solidFill>
              <a:prstDash val="solid"/>
              <a:miter/>
              <a:headEnd type="none" w="med" len="med"/>
              <a:tailEnd type="none" w="med" len="med"/>
            </a:ln>
          </p:spPr>
          <p:txBody>
            <a:bodyPr>
              <a:spAutoFit/>
            </a:bodyPr>
            <a:lstStyle/>
            <a:p>
              <a:pPr>
                <a:spcBef>
                  <a:spcPct val="50000"/>
                </a:spcBef>
              </a:pPr>
              <a:r>
                <a:rPr lang="zh-CN" altLang="en-US" sz="1800" b="1" i="0" dirty="0">
                  <a:solidFill>
                    <a:srgbClr val="F6F89A"/>
                  </a:solidFill>
                  <a:latin typeface="Arial" panose="020B0604020202020204" pitchFamily="34" charset="0"/>
                </a:rPr>
                <a:t>职业有害因素安全性评价和</a:t>
              </a:r>
              <a:r>
                <a:rPr lang="en-US" altLang="zh-CN" sz="1800" b="1" i="0" dirty="0">
                  <a:solidFill>
                    <a:srgbClr val="F6F89A"/>
                  </a:solidFill>
                  <a:latin typeface="Arial" panose="020B0604020202020204" pitchFamily="34" charset="0"/>
                </a:rPr>
                <a:t>/</a:t>
              </a:r>
              <a:r>
                <a:rPr lang="zh-CN" altLang="en-US" sz="1800" b="1" i="0" dirty="0">
                  <a:solidFill>
                    <a:srgbClr val="F6F89A"/>
                  </a:solidFill>
                  <a:latin typeface="Arial" panose="020B0604020202020204" pitchFamily="34" charset="0"/>
                </a:rPr>
                <a:t>或危险度评价</a:t>
              </a:r>
              <a:endParaRPr lang="zh-CN" altLang="en-US" sz="1800" b="1" i="0" dirty="0">
                <a:solidFill>
                  <a:srgbClr val="F6F89A"/>
                </a:solidFill>
                <a:latin typeface="Arial" panose="020B0604020202020204" pitchFamily="34" charset="0"/>
              </a:endParaRPr>
            </a:p>
          </p:txBody>
        </p:sp>
        <p:sp>
          <p:nvSpPr>
            <p:cNvPr id="24582" name="椭圆 24581"/>
            <p:cNvSpPr/>
            <p:nvPr/>
          </p:nvSpPr>
          <p:spPr>
            <a:xfrm>
              <a:off x="1587" y="3333"/>
              <a:ext cx="1951" cy="499"/>
            </a:xfrm>
            <a:prstGeom prst="ellipse">
              <a:avLst/>
            </a:prstGeom>
            <a:solidFill>
              <a:srgbClr val="C1B7E7"/>
            </a:solidFill>
            <a:ln w="9525" cap="flat" cmpd="sng">
              <a:solidFill>
                <a:schemeClr val="accent1"/>
              </a:solidFill>
              <a:prstDash val="solid"/>
              <a:headEnd type="none" w="med" len="med"/>
              <a:tailEnd type="none" w="med" len="med"/>
            </a:ln>
          </p:spPr>
          <p:txBody>
            <a:bodyPr wrap="none" anchor="ctr"/>
            <a:lstStyle/>
            <a:p>
              <a:pPr algn="ctr">
                <a:spcBef>
                  <a:spcPct val="50000"/>
                </a:spcBef>
              </a:pPr>
              <a:r>
                <a:rPr lang="zh-CN" altLang="en-US" sz="1800" b="1" i="0" dirty="0">
                  <a:solidFill>
                    <a:srgbClr val="FF0000"/>
                  </a:solidFill>
                  <a:latin typeface="Arial" panose="020B0604020202020204" pitchFamily="34" charset="0"/>
                </a:rPr>
                <a:t>法律基础上的可操作的</a:t>
              </a:r>
              <a:r>
                <a:rPr lang="en-US" altLang="zh-CN" sz="1800" b="1" i="0" dirty="0" err="1">
                  <a:solidFill>
                    <a:srgbClr val="FF0000"/>
                  </a:solidFill>
                  <a:latin typeface="Arial" panose="020B0604020202020204" pitchFamily="34" charset="0"/>
                </a:rPr>
                <a:t>OELs</a:t>
              </a:r>
              <a:endParaRPr lang="en-US" altLang="zh-CN" sz="1800" b="1" i="0" dirty="0" err="1">
                <a:solidFill>
                  <a:srgbClr val="FF0000"/>
                </a:solidFill>
                <a:latin typeface="Arial" panose="020B0604020202020204" pitchFamily="34" charset="0"/>
              </a:endParaRPr>
            </a:p>
          </p:txBody>
        </p:sp>
        <p:sp>
          <p:nvSpPr>
            <p:cNvPr id="24583" name="文本框 24582"/>
            <p:cNvSpPr txBox="1"/>
            <p:nvPr/>
          </p:nvSpPr>
          <p:spPr>
            <a:xfrm>
              <a:off x="3628" y="2108"/>
              <a:ext cx="1089" cy="581"/>
            </a:xfrm>
            <a:prstGeom prst="rect">
              <a:avLst/>
            </a:prstGeom>
            <a:solidFill>
              <a:srgbClr val="0000FF"/>
            </a:solidFill>
            <a:ln w="9525" cap="flat" cmpd="sng">
              <a:solidFill>
                <a:srgbClr val="B5A2FC"/>
              </a:solidFill>
              <a:prstDash val="solid"/>
              <a:miter/>
              <a:headEnd type="none" w="med" len="med"/>
              <a:tailEnd type="none" w="med" len="med"/>
            </a:ln>
          </p:spPr>
          <p:txBody>
            <a:bodyPr>
              <a:spAutoFit/>
            </a:bodyPr>
            <a:lstStyle/>
            <a:p>
              <a:pPr>
                <a:spcBef>
                  <a:spcPct val="50000"/>
                </a:spcBef>
              </a:pPr>
              <a:r>
                <a:rPr lang="zh-CN" altLang="en-US" sz="1800" b="1" i="0" dirty="0">
                  <a:solidFill>
                    <a:srgbClr val="F6F89A"/>
                  </a:solidFill>
                  <a:latin typeface="Arial" panose="020B0604020202020204" pitchFamily="34" charset="0"/>
                </a:rPr>
                <a:t>职业因素接触特征和毒代</a:t>
              </a:r>
              <a:r>
                <a:rPr lang="en-US" altLang="zh-CN" sz="1800" b="1" i="0" dirty="0">
                  <a:solidFill>
                    <a:srgbClr val="F6F89A"/>
                  </a:solidFill>
                  <a:latin typeface="Arial" panose="020B0604020202020204" pitchFamily="34" charset="0"/>
                </a:rPr>
                <a:t>/</a:t>
              </a:r>
              <a:r>
                <a:rPr lang="zh-CN" altLang="en-US" sz="1800" b="1" i="0" dirty="0">
                  <a:solidFill>
                    <a:srgbClr val="F6F89A"/>
                  </a:solidFill>
                  <a:latin typeface="Arial" panose="020B0604020202020204" pitchFamily="34" charset="0"/>
                </a:rPr>
                <a:t>毒效动力学资料</a:t>
              </a:r>
              <a:endParaRPr lang="zh-CN" altLang="en-US" sz="1800" b="1" i="0" dirty="0">
                <a:solidFill>
                  <a:srgbClr val="F6F89A"/>
                </a:solidFill>
                <a:latin typeface="Arial" panose="020B0604020202020204" pitchFamily="34" charset="0"/>
              </a:endParaRPr>
            </a:p>
          </p:txBody>
        </p:sp>
        <p:sp>
          <p:nvSpPr>
            <p:cNvPr id="24584" name="椭圆 24583"/>
            <p:cNvSpPr/>
            <p:nvPr/>
          </p:nvSpPr>
          <p:spPr>
            <a:xfrm>
              <a:off x="1496" y="2607"/>
              <a:ext cx="2086" cy="408"/>
            </a:xfrm>
            <a:prstGeom prst="ellipse">
              <a:avLst/>
            </a:prstGeom>
            <a:solidFill>
              <a:srgbClr val="F6F89A"/>
            </a:solidFill>
            <a:ln w="9525">
              <a:noFill/>
            </a:ln>
          </p:spPr>
          <p:txBody>
            <a:bodyPr wrap="none" anchor="ctr"/>
            <a:lstStyle/>
            <a:p>
              <a:pPr algn="ctr"/>
              <a:r>
                <a:rPr lang="zh-CN" altLang="en-US" sz="1800" b="1" i="0" dirty="0">
                  <a:solidFill>
                    <a:srgbClr val="0000FF"/>
                  </a:solidFill>
                  <a:latin typeface="Arial" panose="020B0604020202020204" pitchFamily="34" charset="0"/>
                </a:rPr>
                <a:t>科学、合理提出推荐的标准限值</a:t>
              </a:r>
              <a:endParaRPr lang="zh-CN" altLang="en-US" sz="1800" b="1" i="0" dirty="0">
                <a:solidFill>
                  <a:srgbClr val="0000FF"/>
                </a:solidFill>
                <a:latin typeface="Arial" panose="020B0604020202020204" pitchFamily="34" charset="0"/>
              </a:endParaRPr>
            </a:p>
          </p:txBody>
        </p:sp>
        <p:sp>
          <p:nvSpPr>
            <p:cNvPr id="24585" name="椭圆 24584"/>
            <p:cNvSpPr/>
            <p:nvPr/>
          </p:nvSpPr>
          <p:spPr>
            <a:xfrm>
              <a:off x="1496" y="158"/>
              <a:ext cx="2087" cy="1043"/>
            </a:xfrm>
            <a:prstGeom prst="ellipse">
              <a:avLst/>
            </a:prstGeom>
            <a:solidFill>
              <a:srgbClr val="F7F9A5"/>
            </a:solidFill>
            <a:ln w="9525" cap="flat" cmpd="sng">
              <a:solidFill>
                <a:schemeClr val="accent1"/>
              </a:solidFill>
              <a:prstDash val="solid"/>
              <a:headEnd type="none" w="med" len="med"/>
              <a:tailEnd type="none" w="med" len="med"/>
            </a:ln>
          </p:spPr>
          <p:txBody>
            <a:bodyPr wrap="none" anchor="ctr"/>
            <a:lstStyle/>
            <a:p>
              <a:pPr marL="342900" indent="-342900"/>
              <a:r>
                <a:rPr lang="en-US" altLang="zh-CN" sz="1800" b="1" i="0" dirty="0">
                  <a:latin typeface="Arial" panose="020B0604020202020204" pitchFamily="34" charset="0"/>
                </a:rPr>
                <a:t> </a:t>
              </a:r>
              <a:r>
                <a:rPr lang="en-US" altLang="zh-CN" sz="1800" b="1" i="0" dirty="0">
                  <a:solidFill>
                    <a:srgbClr val="0000FF"/>
                  </a:solidFill>
                  <a:latin typeface="Arial" panose="020B0604020202020204" pitchFamily="34" charset="0"/>
                </a:rPr>
                <a:t>1.</a:t>
              </a:r>
              <a:r>
                <a:rPr lang="zh-CN" altLang="en-US" sz="1800" b="1" i="0" dirty="0">
                  <a:solidFill>
                    <a:srgbClr val="0000FF"/>
                  </a:solidFill>
                  <a:latin typeface="Arial" panose="020B0604020202020204" pitchFamily="34" charset="0"/>
                </a:rPr>
                <a:t>理化特性</a:t>
              </a:r>
              <a:endParaRPr lang="zh-CN" altLang="en-US" sz="1800" b="1" i="0" dirty="0">
                <a:solidFill>
                  <a:srgbClr val="0000FF"/>
                </a:solidFill>
                <a:latin typeface="Arial" panose="020B0604020202020204" pitchFamily="34" charset="0"/>
              </a:endParaRPr>
            </a:p>
            <a:p>
              <a:pPr marL="342900" indent="-342900"/>
              <a:r>
                <a:rPr lang="zh-CN" altLang="en-US" sz="1800" b="1" i="0" dirty="0">
                  <a:solidFill>
                    <a:srgbClr val="0000FF"/>
                  </a:solidFill>
                  <a:latin typeface="Arial" panose="020B0604020202020204" pitchFamily="34" charset="0"/>
                </a:rPr>
                <a:t> </a:t>
              </a:r>
              <a:r>
                <a:rPr lang="en-US" altLang="zh-CN" sz="1800" b="1" i="0" dirty="0">
                  <a:solidFill>
                    <a:srgbClr val="0000FF"/>
                  </a:solidFill>
                  <a:latin typeface="Arial" panose="020B0604020202020204" pitchFamily="34" charset="0"/>
                </a:rPr>
                <a:t>2.</a:t>
              </a:r>
              <a:r>
                <a:rPr lang="zh-CN" altLang="en-US" sz="1800" b="1" i="0" dirty="0">
                  <a:solidFill>
                    <a:srgbClr val="0000FF"/>
                  </a:solidFill>
                  <a:latin typeface="Arial" panose="020B0604020202020204" pitchFamily="34" charset="0"/>
                </a:rPr>
                <a:t>毒理学实验室资料</a:t>
              </a:r>
              <a:endParaRPr lang="zh-CN" altLang="en-US" sz="1800" b="1" i="0" dirty="0">
                <a:solidFill>
                  <a:srgbClr val="0000FF"/>
                </a:solidFill>
                <a:latin typeface="Arial" panose="020B0604020202020204" pitchFamily="34" charset="0"/>
              </a:endParaRPr>
            </a:p>
            <a:p>
              <a:pPr marL="342900" indent="-342900"/>
              <a:r>
                <a:rPr lang="zh-CN" altLang="en-US" sz="1800" b="1" i="0" dirty="0">
                  <a:solidFill>
                    <a:srgbClr val="0000FF"/>
                  </a:solidFill>
                  <a:latin typeface="Arial" panose="020B0604020202020204" pitchFamily="34" charset="0"/>
                </a:rPr>
                <a:t> </a:t>
              </a:r>
              <a:r>
                <a:rPr lang="en-US" altLang="zh-CN" sz="1800" b="1" i="0" dirty="0">
                  <a:solidFill>
                    <a:srgbClr val="0000FF"/>
                  </a:solidFill>
                  <a:latin typeface="Arial" panose="020B0604020202020204" pitchFamily="34" charset="0"/>
                </a:rPr>
                <a:t>3.</a:t>
              </a:r>
              <a:r>
                <a:rPr lang="zh-CN" altLang="en-US" sz="1800" b="1" i="0" dirty="0">
                  <a:solidFill>
                    <a:srgbClr val="0000FF"/>
                  </a:solidFill>
                  <a:latin typeface="Arial" panose="020B0604020202020204" pitchFamily="34" charset="0"/>
                </a:rPr>
                <a:t>现场劳动卫生学调查</a:t>
              </a:r>
              <a:endParaRPr lang="zh-CN" altLang="en-US" sz="1800" b="1" i="0" dirty="0">
                <a:solidFill>
                  <a:srgbClr val="0000FF"/>
                </a:solidFill>
                <a:latin typeface="Arial" panose="020B0604020202020204" pitchFamily="34" charset="0"/>
              </a:endParaRPr>
            </a:p>
            <a:p>
              <a:pPr marL="342900" indent="-342900"/>
              <a:r>
                <a:rPr lang="zh-CN" altLang="en-US" sz="1800" b="1" i="0" dirty="0">
                  <a:solidFill>
                    <a:srgbClr val="0000FF"/>
                  </a:solidFill>
                  <a:latin typeface="Arial" panose="020B0604020202020204" pitchFamily="34" charset="0"/>
                </a:rPr>
                <a:t> </a:t>
              </a:r>
              <a:r>
                <a:rPr lang="en-US" altLang="zh-CN" sz="1800" b="1" i="0" dirty="0">
                  <a:solidFill>
                    <a:srgbClr val="0000FF"/>
                  </a:solidFill>
                  <a:latin typeface="Arial" panose="020B0604020202020204" pitchFamily="34" charset="0"/>
                </a:rPr>
                <a:t>4.</a:t>
              </a:r>
              <a:r>
                <a:rPr lang="zh-CN" altLang="en-US" sz="1800" b="1" i="0" dirty="0">
                  <a:solidFill>
                    <a:srgbClr val="0000FF"/>
                  </a:solidFill>
                  <a:latin typeface="Arial" panose="020B0604020202020204" pitchFamily="34" charset="0"/>
                </a:rPr>
                <a:t>职业人群健康监护资料</a:t>
              </a:r>
              <a:endParaRPr lang="zh-CN" altLang="en-US" sz="1800" b="1" i="0" dirty="0">
                <a:solidFill>
                  <a:srgbClr val="0000FF"/>
                </a:solidFill>
                <a:latin typeface="Arial" panose="020B0604020202020204" pitchFamily="34" charset="0"/>
              </a:endParaRPr>
            </a:p>
            <a:p>
              <a:pPr marL="342900" indent="-342900"/>
              <a:r>
                <a:rPr lang="zh-CN" altLang="en-US" sz="1800" b="1" i="0" dirty="0">
                  <a:solidFill>
                    <a:srgbClr val="0000FF"/>
                  </a:solidFill>
                  <a:latin typeface="Arial" panose="020B0604020202020204" pitchFamily="34" charset="0"/>
                </a:rPr>
                <a:t>    职业流行病学资料</a:t>
              </a:r>
              <a:endParaRPr lang="zh-CN" altLang="en-US" sz="1800" b="1" i="0" dirty="0">
                <a:solidFill>
                  <a:srgbClr val="0000FF"/>
                </a:solidFill>
                <a:latin typeface="Arial" panose="020B0604020202020204" pitchFamily="34" charset="0"/>
              </a:endParaRPr>
            </a:p>
          </p:txBody>
        </p:sp>
        <p:sp>
          <p:nvSpPr>
            <p:cNvPr id="24586" name="燕尾形箭头 24585"/>
            <p:cNvSpPr/>
            <p:nvPr/>
          </p:nvSpPr>
          <p:spPr>
            <a:xfrm rot="5400000">
              <a:off x="2438" y="1212"/>
              <a:ext cx="182" cy="25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1800" i="0"/>
            </a:p>
          </p:txBody>
        </p:sp>
        <p:sp>
          <p:nvSpPr>
            <p:cNvPr id="24587" name="燕尾形箭头 24586"/>
            <p:cNvSpPr/>
            <p:nvPr/>
          </p:nvSpPr>
          <p:spPr>
            <a:xfrm rot="5400000">
              <a:off x="2438" y="2301"/>
              <a:ext cx="182" cy="25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1800" i="0"/>
            </a:p>
          </p:txBody>
        </p:sp>
        <p:sp>
          <p:nvSpPr>
            <p:cNvPr id="24588" name="文本框 24587"/>
            <p:cNvSpPr txBox="1"/>
            <p:nvPr/>
          </p:nvSpPr>
          <p:spPr>
            <a:xfrm>
              <a:off x="544" y="1428"/>
              <a:ext cx="862" cy="755"/>
            </a:xfrm>
            <a:prstGeom prst="rect">
              <a:avLst/>
            </a:prstGeom>
            <a:solidFill>
              <a:srgbClr val="0000FF"/>
            </a:solidFill>
            <a:ln w="9525" cap="flat" cmpd="sng">
              <a:solidFill>
                <a:srgbClr val="B5A2FC"/>
              </a:solidFill>
              <a:prstDash val="solid"/>
              <a:miter/>
              <a:headEnd type="none" w="med" len="med"/>
              <a:tailEnd type="none" w="med" len="med"/>
            </a:ln>
          </p:spPr>
          <p:txBody>
            <a:bodyPr>
              <a:spAutoFit/>
            </a:bodyPr>
            <a:lstStyle/>
            <a:p>
              <a:pPr>
                <a:spcBef>
                  <a:spcPct val="50000"/>
                </a:spcBef>
              </a:pPr>
              <a:r>
                <a:rPr lang="zh-CN" altLang="en-US" sz="1800" b="1" i="0" dirty="0">
                  <a:solidFill>
                    <a:srgbClr val="F6F89A"/>
                  </a:solidFill>
                  <a:latin typeface="Arial" panose="020B0604020202020204" pitchFamily="34" charset="0"/>
                </a:rPr>
                <a:t>充分利用国外已有资料，特别标准制订依据</a:t>
              </a:r>
              <a:endParaRPr lang="zh-CN" altLang="en-US" sz="1800" b="1" i="0" dirty="0">
                <a:solidFill>
                  <a:srgbClr val="F6F89A"/>
                </a:solidFill>
                <a:latin typeface="Arial" panose="020B0604020202020204" pitchFamily="34" charset="0"/>
              </a:endParaRPr>
            </a:p>
          </p:txBody>
        </p:sp>
        <p:sp>
          <p:nvSpPr>
            <p:cNvPr id="24589" name="文本框 24588"/>
            <p:cNvSpPr txBox="1"/>
            <p:nvPr/>
          </p:nvSpPr>
          <p:spPr>
            <a:xfrm>
              <a:off x="453" y="3878"/>
              <a:ext cx="4604" cy="232"/>
            </a:xfrm>
            <a:prstGeom prst="rect">
              <a:avLst/>
            </a:prstGeom>
            <a:noFill/>
            <a:ln w="9525">
              <a:noFill/>
            </a:ln>
          </p:spPr>
          <p:txBody>
            <a:bodyPr>
              <a:spAutoFit/>
            </a:bodyPr>
            <a:lstStyle/>
            <a:p>
              <a:pPr>
                <a:spcBef>
                  <a:spcPct val="50000"/>
                </a:spcBef>
              </a:pPr>
              <a:endParaRPr lang="zh-CN" altLang="en-US" sz="1800" b="1" i="0" dirty="0">
                <a:latin typeface="Arial" panose="020B0604020202020204" pitchFamily="34" charset="0"/>
              </a:endParaRPr>
            </a:p>
          </p:txBody>
        </p:sp>
        <p:sp>
          <p:nvSpPr>
            <p:cNvPr id="24590" name="文本框 24589"/>
            <p:cNvSpPr txBox="1"/>
            <p:nvPr/>
          </p:nvSpPr>
          <p:spPr>
            <a:xfrm>
              <a:off x="4853" y="869"/>
              <a:ext cx="998" cy="930"/>
            </a:xfrm>
            <a:prstGeom prst="rect">
              <a:avLst/>
            </a:prstGeom>
            <a:solidFill>
              <a:srgbClr val="92D050"/>
            </a:solidFill>
            <a:ln w="12700">
              <a:noFill/>
            </a:ln>
          </p:spPr>
          <p:txBody>
            <a:bodyPr wrap="square">
              <a:spAutoFit/>
            </a:bodyPr>
            <a:lstStyle/>
            <a:p>
              <a:r>
                <a:rPr lang="zh-CN" altLang="en-US" sz="1800" b="1" i="0" dirty="0">
                  <a:latin typeface="Arial" panose="020B0604020202020204" pitchFamily="34" charset="0"/>
                </a:rPr>
                <a:t>主要由科学家提供制定基于健康基础上的</a:t>
              </a:r>
              <a:r>
                <a:rPr lang="en-US" altLang="zh-CN" sz="1800" b="1" i="0" dirty="0" err="1">
                  <a:latin typeface="Arial" panose="020B0604020202020204" pitchFamily="34" charset="0"/>
                </a:rPr>
                <a:t>OELs</a:t>
              </a:r>
              <a:r>
                <a:rPr lang="zh-CN" altLang="en-US" sz="1800" b="1" i="0" dirty="0">
                  <a:latin typeface="Arial" panose="020B0604020202020204" pitchFamily="34" charset="0"/>
                </a:rPr>
                <a:t>的科学基础</a:t>
              </a:r>
              <a:endParaRPr lang="zh-CN" altLang="en-US" sz="1800" b="1" i="0" dirty="0">
                <a:latin typeface="Arial" panose="020B0604020202020204" pitchFamily="34" charset="0"/>
              </a:endParaRPr>
            </a:p>
          </p:txBody>
        </p:sp>
        <p:sp>
          <p:nvSpPr>
            <p:cNvPr id="24591" name="文本框 24590"/>
            <p:cNvSpPr txBox="1"/>
            <p:nvPr/>
          </p:nvSpPr>
          <p:spPr>
            <a:xfrm>
              <a:off x="4858" y="2877"/>
              <a:ext cx="993" cy="1279"/>
            </a:xfrm>
            <a:prstGeom prst="rect">
              <a:avLst/>
            </a:prstGeom>
            <a:solidFill>
              <a:srgbClr val="FFFF00"/>
            </a:solidFill>
            <a:ln w="12700">
              <a:noFill/>
            </a:ln>
          </p:spPr>
          <p:txBody>
            <a:bodyPr wrap="square">
              <a:spAutoFit/>
            </a:bodyPr>
            <a:lstStyle/>
            <a:p>
              <a:r>
                <a:rPr lang="zh-CN" altLang="en-US" sz="1800" b="1" i="0" dirty="0">
                  <a:latin typeface="Arial" panose="020B0604020202020204" pitchFamily="34" charset="0"/>
                </a:rPr>
                <a:t>从社会经济和技术方面考虑，由政策制定者，行业和环境、健康、安全 专业人员共同完成</a:t>
              </a:r>
              <a:endParaRPr lang="zh-CN" altLang="en-US" sz="1800" b="1" i="0" dirty="0">
                <a:latin typeface="Arial" panose="020B0604020202020204" pitchFamily="34" charset="0"/>
              </a:endParaRPr>
            </a:p>
          </p:txBody>
        </p:sp>
        <p:sp>
          <p:nvSpPr>
            <p:cNvPr id="24592" name="文本框 24591"/>
            <p:cNvSpPr txBox="1"/>
            <p:nvPr/>
          </p:nvSpPr>
          <p:spPr>
            <a:xfrm>
              <a:off x="1814" y="2018"/>
              <a:ext cx="1432" cy="232"/>
            </a:xfrm>
            <a:prstGeom prst="rect">
              <a:avLst/>
            </a:prstGeom>
            <a:solidFill>
              <a:srgbClr val="F6F89A"/>
            </a:solidFill>
            <a:ln w="12700">
              <a:noFill/>
            </a:ln>
          </p:spPr>
          <p:txBody>
            <a:bodyPr>
              <a:spAutoFit/>
            </a:bodyPr>
            <a:lstStyle/>
            <a:p>
              <a:pPr algn="ctr"/>
              <a:r>
                <a:rPr lang="zh-CN" altLang="en-US" sz="1800" b="1" i="0" dirty="0">
                  <a:latin typeface="Arial" panose="020B0604020202020204" pitchFamily="34" charset="0"/>
                </a:rPr>
                <a:t>危险性评价</a:t>
              </a:r>
              <a:endParaRPr lang="zh-CN" altLang="en-US" sz="1800" b="1" i="0" dirty="0">
                <a:latin typeface="Arial" panose="020B0604020202020204" pitchFamily="34" charset="0"/>
              </a:endParaRPr>
            </a:p>
          </p:txBody>
        </p:sp>
        <p:sp>
          <p:nvSpPr>
            <p:cNvPr id="24593" name="燕尾形箭头 24592"/>
            <p:cNvSpPr/>
            <p:nvPr/>
          </p:nvSpPr>
          <p:spPr>
            <a:xfrm rot="5400000">
              <a:off x="2438" y="1757"/>
              <a:ext cx="182" cy="25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1800" i="0"/>
            </a:p>
          </p:txBody>
        </p:sp>
        <p:sp>
          <p:nvSpPr>
            <p:cNvPr id="24594" name="文本框 24593"/>
            <p:cNvSpPr txBox="1"/>
            <p:nvPr/>
          </p:nvSpPr>
          <p:spPr>
            <a:xfrm>
              <a:off x="1496" y="1473"/>
              <a:ext cx="2178" cy="232"/>
            </a:xfrm>
            <a:prstGeom prst="rect">
              <a:avLst/>
            </a:prstGeom>
            <a:solidFill>
              <a:srgbClr val="F6F89A"/>
            </a:solidFill>
            <a:ln w="12700">
              <a:noFill/>
            </a:ln>
          </p:spPr>
          <p:txBody>
            <a:bodyPr>
              <a:spAutoFit/>
            </a:bodyPr>
            <a:lstStyle/>
            <a:p>
              <a:r>
                <a:rPr lang="zh-CN" altLang="en-US" sz="1800" b="1" i="0" dirty="0">
                  <a:solidFill>
                    <a:srgbClr val="FF0000"/>
                  </a:solidFill>
                  <a:latin typeface="Arial" panose="020B0604020202020204" pitchFamily="34" charset="0"/>
                </a:rPr>
                <a:t>浓度（剂量）</a:t>
              </a:r>
              <a:r>
                <a:rPr lang="en-US" altLang="zh-CN" sz="1800" b="1" i="0" dirty="0">
                  <a:solidFill>
                    <a:srgbClr val="FF0000"/>
                  </a:solidFill>
                  <a:latin typeface="Arial" panose="020B0604020202020204" pitchFamily="34" charset="0"/>
                </a:rPr>
                <a:t>--</a:t>
              </a:r>
              <a:r>
                <a:rPr lang="zh-CN" altLang="en-US" sz="1800" b="1" i="0" dirty="0">
                  <a:solidFill>
                    <a:srgbClr val="FF0000"/>
                  </a:solidFill>
                  <a:latin typeface="Arial" panose="020B0604020202020204" pitchFamily="34" charset="0"/>
                </a:rPr>
                <a:t>效应（反应）</a:t>
              </a:r>
              <a:endParaRPr lang="zh-CN" altLang="en-US" sz="1800" b="1" i="0" dirty="0">
                <a:solidFill>
                  <a:srgbClr val="FF0000"/>
                </a:solidFill>
                <a:latin typeface="Arial" panose="020B0604020202020204" pitchFamily="34" charset="0"/>
              </a:endParaRPr>
            </a:p>
          </p:txBody>
        </p:sp>
        <p:sp>
          <p:nvSpPr>
            <p:cNvPr id="24595" name="燕尾形箭头 24594"/>
            <p:cNvSpPr/>
            <p:nvPr/>
          </p:nvSpPr>
          <p:spPr>
            <a:xfrm rot="5400000">
              <a:off x="2438" y="3027"/>
              <a:ext cx="182" cy="250"/>
            </a:xfrm>
            <a:prstGeom prst="notched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1800" i="0"/>
            </a:p>
          </p:txBody>
        </p:sp>
      </p:grpSp>
      <p:sp>
        <p:nvSpPr>
          <p:cNvPr id="2" name="文本框 1"/>
          <p:cNvSpPr txBox="1"/>
          <p:nvPr/>
        </p:nvSpPr>
        <p:spPr>
          <a:xfrm>
            <a:off x="351790" y="25400"/>
            <a:ext cx="5727700" cy="398780"/>
          </a:xfrm>
          <a:prstGeom prst="rect">
            <a:avLst/>
          </a:prstGeom>
          <a:noFill/>
        </p:spPr>
        <p:txBody>
          <a:bodyPr wrap="none" rtlCol="0" anchor="t">
            <a:spAutoFit/>
          </a:bodyPr>
          <a:lstStyle/>
          <a:p>
            <a:pPr>
              <a:spcBef>
                <a:spcPct val="50000"/>
              </a:spcBef>
            </a:pPr>
            <a:r>
              <a:rPr lang="en-US" altLang="zh-CN" b="1" i="0" dirty="0">
                <a:sym typeface="+mn-ea"/>
              </a:rPr>
              <a:t>4.</a:t>
            </a:r>
            <a:r>
              <a:rPr lang="zh-CN" altLang="en-US" b="1" i="0" dirty="0">
                <a:sym typeface="+mn-ea"/>
              </a:rPr>
              <a:t>化学物质职业卫生标准制订依据</a:t>
            </a:r>
            <a:r>
              <a:rPr lang="en-US" altLang="zh-CN" b="1" i="0" dirty="0">
                <a:sym typeface="+mn-ea"/>
              </a:rPr>
              <a:t>---</a:t>
            </a:r>
            <a:r>
              <a:rPr lang="zh-CN" altLang="en-US" b="1" i="0" dirty="0">
                <a:sym typeface="+mn-ea"/>
              </a:rPr>
              <a:t>剂量阶段策略</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2156143" y="389255"/>
            <a:ext cx="5141912" cy="645160"/>
          </a:xfrm>
          <a:prstGeom prst="rect">
            <a:avLst/>
          </a:prstGeom>
          <a:noFill/>
          <a:ln w="9525">
            <a:noFill/>
          </a:ln>
        </p:spPr>
        <p:txBody>
          <a:bodyPr>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世界职业卫生发展简史</a:t>
            </a:r>
            <a:endParaRPr lang="zh-CN" altLang="en-US" sz="3600" b="1" i="0" dirty="0">
              <a:solidFill>
                <a:srgbClr val="006600"/>
              </a:solidFill>
              <a:latin typeface="宋体" panose="02010600030101010101" pitchFamily="2" charset="-122"/>
              <a:ea typeface="宋体" panose="02010600030101010101" pitchFamily="2" charset="-122"/>
            </a:endParaRPr>
          </a:p>
        </p:txBody>
      </p:sp>
      <p:grpSp>
        <p:nvGrpSpPr>
          <p:cNvPr id="31" name="组合 30"/>
          <p:cNvGrpSpPr/>
          <p:nvPr/>
        </p:nvGrpSpPr>
        <p:grpSpPr>
          <a:xfrm>
            <a:off x="35496" y="1556792"/>
            <a:ext cx="9142262" cy="4471972"/>
            <a:chOff x="35496" y="1556792"/>
            <a:chExt cx="9142262" cy="4471972"/>
          </a:xfrm>
        </p:grpSpPr>
        <p:cxnSp>
          <p:nvCxnSpPr>
            <p:cNvPr id="13" name="直接连接符 12"/>
            <p:cNvCxnSpPr/>
            <p:nvPr/>
          </p:nvCxnSpPr>
          <p:spPr>
            <a:xfrm>
              <a:off x="35496" y="2366644"/>
              <a:ext cx="9105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536636" y="2307589"/>
              <a:ext cx="118110" cy="118110"/>
            </a:xfrm>
            <a:prstGeom prst="ellipse">
              <a:avLst/>
            </a:prstGeom>
            <a:solidFill>
              <a:srgbClr val="DB2C25"/>
            </a:solidFill>
            <a:ln>
              <a:solidFill>
                <a:srgbClr val="DB2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p>
          </p:txBody>
        </p:sp>
        <p:sp>
          <p:nvSpPr>
            <p:cNvPr id="15" name="椭圆 14"/>
            <p:cNvSpPr/>
            <p:nvPr/>
          </p:nvSpPr>
          <p:spPr>
            <a:xfrm>
              <a:off x="4542726" y="2307589"/>
              <a:ext cx="118110" cy="118110"/>
            </a:xfrm>
            <a:prstGeom prst="ellipse">
              <a:avLst/>
            </a:prstGeom>
            <a:solidFill>
              <a:srgbClr val="C00000"/>
            </a:solidFill>
            <a:ln>
              <a:solidFill>
                <a:srgbClr val="B7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p>
          </p:txBody>
        </p:sp>
        <p:sp>
          <p:nvSpPr>
            <p:cNvPr id="16" name="椭圆 15"/>
            <p:cNvSpPr/>
            <p:nvPr/>
          </p:nvSpPr>
          <p:spPr>
            <a:xfrm>
              <a:off x="7398372" y="2307589"/>
              <a:ext cx="118110" cy="118110"/>
            </a:xfrm>
            <a:prstGeom prst="ellipse">
              <a:avLst/>
            </a:prstGeom>
            <a:solidFill>
              <a:srgbClr val="C00000"/>
            </a:solidFill>
            <a:ln>
              <a:solidFill>
                <a:srgbClr val="B7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i="0"/>
            </a:p>
          </p:txBody>
        </p:sp>
        <p:pic>
          <p:nvPicPr>
            <p:cNvPr id="17" name="图片 16"/>
            <p:cNvPicPr>
              <a:picLocks noChangeAspect="1"/>
            </p:cNvPicPr>
            <p:nvPr/>
          </p:nvPicPr>
          <p:blipFill>
            <a:blip r:embed="rId1" cstate="print"/>
            <a:stretch>
              <a:fillRect/>
            </a:stretch>
          </p:blipFill>
          <p:spPr>
            <a:xfrm>
              <a:off x="4408020" y="1556792"/>
              <a:ext cx="375403" cy="488137"/>
            </a:xfrm>
            <a:prstGeom prst="rect">
              <a:avLst/>
            </a:prstGeom>
          </p:spPr>
        </p:pic>
        <p:pic>
          <p:nvPicPr>
            <p:cNvPr id="18" name="图片 17"/>
            <p:cNvPicPr>
              <a:picLocks noChangeAspect="1"/>
            </p:cNvPicPr>
            <p:nvPr/>
          </p:nvPicPr>
          <p:blipFill>
            <a:blip r:embed="rId2" cstate="print"/>
            <a:stretch>
              <a:fillRect/>
            </a:stretch>
          </p:blipFill>
          <p:spPr>
            <a:xfrm>
              <a:off x="7184965" y="1556792"/>
              <a:ext cx="500538" cy="488137"/>
            </a:xfrm>
            <a:prstGeom prst="rect">
              <a:avLst/>
            </a:prstGeom>
          </p:spPr>
        </p:pic>
        <p:pic>
          <p:nvPicPr>
            <p:cNvPr id="19" name="图片 18"/>
            <p:cNvPicPr>
              <a:picLocks noChangeAspect="1"/>
            </p:cNvPicPr>
            <p:nvPr/>
          </p:nvPicPr>
          <p:blipFill>
            <a:blip r:embed="rId3" cstate="print"/>
            <a:stretch>
              <a:fillRect/>
            </a:stretch>
          </p:blipFill>
          <p:spPr>
            <a:xfrm>
              <a:off x="1396241" y="1556793"/>
              <a:ext cx="484106" cy="483090"/>
            </a:xfrm>
            <a:prstGeom prst="rect">
              <a:avLst/>
            </a:prstGeom>
          </p:spPr>
        </p:pic>
        <p:grpSp>
          <p:nvGrpSpPr>
            <p:cNvPr id="20" name="组合 19"/>
            <p:cNvGrpSpPr/>
            <p:nvPr/>
          </p:nvGrpSpPr>
          <p:grpSpPr>
            <a:xfrm>
              <a:off x="630489" y="2618654"/>
              <a:ext cx="2340000" cy="2846613"/>
              <a:chOff x="3681093" y="2518959"/>
              <a:chExt cx="2340000" cy="2846613"/>
            </a:xfrm>
          </p:grpSpPr>
          <p:sp>
            <p:nvSpPr>
              <p:cNvPr id="21" name="文本框 27"/>
              <p:cNvSpPr txBox="1"/>
              <p:nvPr/>
            </p:nvSpPr>
            <p:spPr>
              <a:xfrm>
                <a:off x="4029438" y="2518959"/>
                <a:ext cx="1233714" cy="400110"/>
              </a:xfrm>
              <a:prstGeom prst="rect">
                <a:avLst/>
              </a:prstGeom>
              <a:noFill/>
            </p:spPr>
            <p:txBody>
              <a:bodyPr wrap="square" rtlCol="0">
                <a:spAutoFit/>
              </a:bodyPr>
              <a:lstStyle/>
              <a:p>
                <a:pPr algn="ctr"/>
                <a:r>
                  <a:rPr lang="en-US" altLang="zh-CN" sz="2000" i="0" dirty="0">
                    <a:latin typeface="Bebas Neue" pitchFamily="34" charset="0"/>
                  </a:rPr>
                  <a:t>1948</a:t>
                </a:r>
                <a:r>
                  <a:rPr lang="zh-CN" altLang="en-US" sz="2000" i="0" dirty="0">
                    <a:latin typeface="Bebas Neue" pitchFamily="34" charset="0"/>
                  </a:rPr>
                  <a:t>年</a:t>
                </a:r>
                <a:endParaRPr lang="zh-CN" altLang="en-US" sz="2000" i="0" dirty="0">
                  <a:latin typeface="Bebas Neue" pitchFamily="34" charset="0"/>
                </a:endParaRPr>
              </a:p>
            </p:txBody>
          </p:sp>
          <p:sp>
            <p:nvSpPr>
              <p:cNvPr id="22" name="文本框 28"/>
              <p:cNvSpPr txBox="1"/>
              <p:nvPr/>
            </p:nvSpPr>
            <p:spPr>
              <a:xfrm>
                <a:off x="3681093" y="2885278"/>
                <a:ext cx="2340000" cy="2480294"/>
              </a:xfrm>
              <a:prstGeom prst="rect">
                <a:avLst/>
              </a:prstGeom>
              <a:noFill/>
            </p:spPr>
            <p:txBody>
              <a:bodyPr wrap="square" rtlCol="0">
                <a:spAutoFit/>
              </a:bodyPr>
              <a:lstStyle/>
              <a:p>
                <a:pPr>
                  <a:lnSpc>
                    <a:spcPct val="200000"/>
                  </a:lnSpc>
                </a:pPr>
                <a:r>
                  <a:rPr lang="zh-CN" altLang="en-US" sz="1600" i="0" dirty="0">
                    <a:solidFill>
                      <a:schemeClr val="tx1">
                        <a:lumMod val="75000"/>
                        <a:lumOff val="25000"/>
                      </a:schemeClr>
                    </a:solidFill>
                    <a:latin typeface="微软雅黑 Light" panose="020B0502040204020203" pitchFamily="34" charset="-122"/>
                    <a:ea typeface="微软雅黑 Light" panose="020B0502040204020203" pitchFamily="34" charset="-122"/>
                  </a:rPr>
                  <a:t>联合国全体会议通过的</a:t>
                </a:r>
                <a:r>
                  <a:rPr lang="en-US" altLang="zh-CN" sz="1600" i="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zh-CN" altLang="en-US" sz="1600" i="0" dirty="0">
                    <a:solidFill>
                      <a:schemeClr val="tx1">
                        <a:lumMod val="75000"/>
                        <a:lumOff val="25000"/>
                      </a:schemeClr>
                    </a:solidFill>
                    <a:latin typeface="微软雅黑 Light" panose="020B0502040204020203" pitchFamily="34" charset="-122"/>
                    <a:ea typeface="微软雅黑 Light" panose="020B0502040204020203" pitchFamily="34" charset="-122"/>
                  </a:rPr>
                  <a:t>全球人权宣言</a:t>
                </a:r>
                <a:r>
                  <a:rPr lang="en-US" altLang="zh-CN" sz="1600" i="0" dirty="0">
                    <a:solidFill>
                      <a:schemeClr val="tx1">
                        <a:lumMod val="75000"/>
                        <a:lumOff val="25000"/>
                      </a:schemeClr>
                    </a:solidFill>
                    <a:latin typeface="微软雅黑 Light" panose="020B0502040204020203" pitchFamily="34" charset="-122"/>
                    <a:ea typeface="微软雅黑 Light" panose="020B0502040204020203" pitchFamily="34" charset="-122"/>
                  </a:rPr>
                  <a:t>》</a:t>
                </a:r>
                <a:r>
                  <a:rPr lang="zh-CN" altLang="en-US" sz="1600" i="0" dirty="0">
                    <a:solidFill>
                      <a:schemeClr val="tx1">
                        <a:lumMod val="75000"/>
                        <a:lumOff val="25000"/>
                      </a:schemeClr>
                    </a:solidFill>
                    <a:latin typeface="微软雅黑 Light" panose="020B0502040204020203" pitchFamily="34" charset="-122"/>
                    <a:ea typeface="微软雅黑 Light" panose="020B0502040204020203" pitchFamily="34" charset="-122"/>
                  </a:rPr>
                  <a:t>确认，</a:t>
                </a:r>
                <a:r>
                  <a:rPr lang="zh-CN" altLang="en-US" sz="1600" b="1" i="0" dirty="0">
                    <a:solidFill>
                      <a:schemeClr val="tx1">
                        <a:lumMod val="85000"/>
                        <a:lumOff val="15000"/>
                      </a:schemeClr>
                    </a:solidFill>
                    <a:latin typeface="微软雅黑 Light" panose="020B0502040204020203" pitchFamily="34" charset="-122"/>
                    <a:ea typeface="微软雅黑 Light" panose="020B0502040204020203" pitchFamily="34" charset="-122"/>
                  </a:rPr>
                  <a:t>所有人享有公正和良好的工作条件的权利。</a:t>
                </a:r>
                <a:endParaRPr lang="zh-CN" altLang="en-US" sz="1600" b="1" i="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173575" y="2615457"/>
              <a:ext cx="2520000" cy="2846613"/>
              <a:chOff x="3224151" y="2518959"/>
              <a:chExt cx="2520000" cy="2846613"/>
            </a:xfrm>
          </p:grpSpPr>
          <p:sp>
            <p:nvSpPr>
              <p:cNvPr id="24" name="文本框 34"/>
              <p:cNvSpPr txBox="1"/>
              <p:nvPr/>
            </p:nvSpPr>
            <p:spPr>
              <a:xfrm>
                <a:off x="4029438" y="2518959"/>
                <a:ext cx="1233714" cy="400110"/>
              </a:xfrm>
              <a:prstGeom prst="rect">
                <a:avLst/>
              </a:prstGeom>
              <a:noFill/>
            </p:spPr>
            <p:txBody>
              <a:bodyPr wrap="square" rtlCol="0">
                <a:spAutoFit/>
              </a:bodyPr>
              <a:lstStyle/>
              <a:p>
                <a:pPr algn="ctr"/>
                <a:r>
                  <a:rPr lang="en-US" altLang="zh-CN" sz="2000" i="0" dirty="0">
                    <a:latin typeface="Bebas Neue" pitchFamily="34" charset="0"/>
                  </a:rPr>
                  <a:t>1996</a:t>
                </a:r>
                <a:r>
                  <a:rPr lang="zh-CN" altLang="en-US" sz="2000" i="0" dirty="0">
                    <a:latin typeface="Bebas Neue" pitchFamily="34" charset="0"/>
                  </a:rPr>
                  <a:t>年</a:t>
                </a:r>
                <a:endParaRPr lang="zh-CN" altLang="en-US" sz="2000" i="0" dirty="0">
                  <a:latin typeface="Bebas Neue" pitchFamily="34" charset="0"/>
                </a:endParaRPr>
              </a:p>
            </p:txBody>
          </p:sp>
          <p:sp>
            <p:nvSpPr>
              <p:cNvPr id="25" name="文本框 35"/>
              <p:cNvSpPr txBox="1"/>
              <p:nvPr/>
            </p:nvSpPr>
            <p:spPr>
              <a:xfrm>
                <a:off x="3224151" y="2885278"/>
                <a:ext cx="2520000" cy="2480294"/>
              </a:xfrm>
              <a:prstGeom prst="rect">
                <a:avLst/>
              </a:prstGeom>
              <a:noFill/>
            </p:spPr>
            <p:txBody>
              <a:bodyPr wrap="square" rtlCol="0">
                <a:spAutoFit/>
              </a:bodyPr>
              <a:lstStyle>
                <a:defPPr>
                  <a:defRPr lang="zh-CN"/>
                </a:defPPr>
                <a:lvl1pPr algn="ctr">
                  <a:lnSpc>
                    <a:spcPct val="200000"/>
                  </a:lnSpc>
                  <a:defRPr sz="16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algn="l"/>
                <a:r>
                  <a:rPr lang="zh-CN" altLang="en-US" i="0" dirty="0"/>
                  <a:t>第</a:t>
                </a:r>
                <a:r>
                  <a:rPr lang="en-US" altLang="zh-CN" i="0" dirty="0"/>
                  <a:t>14</a:t>
                </a:r>
                <a:r>
                  <a:rPr lang="zh-CN" altLang="en-US" i="0" dirty="0"/>
                  <a:t>届世界劳动安全卫生大会上达成共识：</a:t>
                </a:r>
                <a:r>
                  <a:rPr lang="zh-CN" altLang="en-US" b="1" i="0" dirty="0">
                    <a:solidFill>
                      <a:schemeClr val="tx1">
                        <a:lumMod val="85000"/>
                        <a:lumOff val="15000"/>
                      </a:schemeClr>
                    </a:solidFill>
                  </a:rPr>
                  <a:t>劳动者在享受就业权利的同时</a:t>
                </a:r>
                <a:r>
                  <a:rPr lang="en-US" altLang="zh-CN" b="1" i="0" dirty="0">
                    <a:solidFill>
                      <a:schemeClr val="tx1">
                        <a:lumMod val="85000"/>
                        <a:lumOff val="15000"/>
                      </a:schemeClr>
                    </a:solidFill>
                  </a:rPr>
                  <a:t>,</a:t>
                </a:r>
                <a:r>
                  <a:rPr lang="zh-CN" altLang="en-US" b="1" i="0" dirty="0">
                    <a:solidFill>
                      <a:schemeClr val="tx1">
                        <a:lumMod val="85000"/>
                        <a:lumOff val="15000"/>
                      </a:schemeClr>
                    </a:solidFill>
                  </a:rPr>
                  <a:t>应享有劳动安全卫生的权利。</a:t>
                </a:r>
                <a:endParaRPr lang="zh-CN" altLang="en-US" b="1" i="0" dirty="0">
                  <a:solidFill>
                    <a:schemeClr val="tx1">
                      <a:lumMod val="85000"/>
                      <a:lumOff val="15000"/>
                    </a:schemeClr>
                  </a:solidFill>
                </a:endParaRPr>
              </a:p>
            </p:txBody>
          </p:sp>
        </p:grpSp>
        <p:grpSp>
          <p:nvGrpSpPr>
            <p:cNvPr id="26" name="组合 25"/>
            <p:cNvGrpSpPr/>
            <p:nvPr/>
          </p:nvGrpSpPr>
          <p:grpSpPr>
            <a:xfrm>
              <a:off x="5793758" y="2615457"/>
              <a:ext cx="3384000" cy="3413307"/>
              <a:chOff x="3681094" y="2518959"/>
              <a:chExt cx="3384000" cy="3413307"/>
            </a:xfrm>
          </p:grpSpPr>
          <p:sp>
            <p:nvSpPr>
              <p:cNvPr id="27" name="文本框 37"/>
              <p:cNvSpPr txBox="1"/>
              <p:nvPr/>
            </p:nvSpPr>
            <p:spPr>
              <a:xfrm>
                <a:off x="4791438" y="2518959"/>
                <a:ext cx="1233714" cy="400110"/>
              </a:xfrm>
              <a:prstGeom prst="rect">
                <a:avLst/>
              </a:prstGeom>
              <a:noFill/>
            </p:spPr>
            <p:txBody>
              <a:bodyPr wrap="square" rtlCol="0">
                <a:spAutoFit/>
              </a:bodyPr>
              <a:lstStyle/>
              <a:p>
                <a:pPr algn="ctr"/>
                <a:r>
                  <a:rPr lang="en-US" altLang="zh-CN" sz="2000" i="0" dirty="0">
                    <a:latin typeface="Bebas Neue" pitchFamily="34" charset="0"/>
                  </a:rPr>
                  <a:t>1997</a:t>
                </a:r>
                <a:r>
                  <a:rPr lang="zh-CN" altLang="en-US" sz="2000" i="0" dirty="0">
                    <a:latin typeface="Bebas Neue" pitchFamily="34" charset="0"/>
                  </a:rPr>
                  <a:t>年</a:t>
                </a:r>
                <a:endParaRPr lang="zh-CN" altLang="en-US" sz="2000" i="0" dirty="0">
                  <a:latin typeface="Bebas Neue" pitchFamily="34" charset="0"/>
                </a:endParaRPr>
              </a:p>
            </p:txBody>
          </p:sp>
          <p:sp>
            <p:nvSpPr>
              <p:cNvPr id="28" name="文本框 38"/>
              <p:cNvSpPr txBox="1"/>
              <p:nvPr/>
            </p:nvSpPr>
            <p:spPr>
              <a:xfrm>
                <a:off x="3681094" y="2885278"/>
                <a:ext cx="3384000" cy="3046988"/>
              </a:xfrm>
              <a:prstGeom prst="rect">
                <a:avLst/>
              </a:prstGeom>
              <a:noFill/>
            </p:spPr>
            <p:txBody>
              <a:bodyPr wrap="square" rtlCol="0">
                <a:spAutoFit/>
              </a:bodyPr>
              <a:lstStyle>
                <a:defPPr>
                  <a:defRPr lang="zh-CN"/>
                </a:defPPr>
                <a:lvl1pPr algn="ctr">
                  <a:lnSpc>
                    <a:spcPct val="200000"/>
                  </a:lnSpc>
                  <a:defRPr sz="1600">
                    <a:solidFill>
                      <a:schemeClr val="tx1">
                        <a:lumMod val="75000"/>
                        <a:lumOff val="25000"/>
                      </a:schemeClr>
                    </a:solidFill>
                    <a:latin typeface="微软雅黑 Light" panose="020B0502040204020203" pitchFamily="34" charset="-122"/>
                    <a:ea typeface="微软雅黑 Light" panose="020B0502040204020203" pitchFamily="34" charset="-122"/>
                  </a:defRPr>
                </a:lvl1pPr>
              </a:lstStyle>
              <a:p>
                <a:pPr algn="l"/>
                <a:r>
                  <a:rPr lang="zh-CN" altLang="en-US" i="0" dirty="0"/>
                  <a:t>联合国秘书长发表文告指出：</a:t>
                </a:r>
                <a:endParaRPr lang="en-US" altLang="zh-CN" i="0" dirty="0"/>
              </a:p>
              <a:p>
                <a:pPr algn="l"/>
                <a:r>
                  <a:rPr lang="zh-CN" altLang="en-US" b="1" i="0" dirty="0">
                    <a:solidFill>
                      <a:schemeClr val="tx1">
                        <a:lumMod val="85000"/>
                        <a:lumOff val="15000"/>
                      </a:schemeClr>
                    </a:solidFill>
                  </a:rPr>
                  <a:t>各国政府决策者和企业家应将保证安全和卫生的作业环境作为一切投资和生产决策的关键加以考虑，职业卫生和安全是一项全球、国际和国家议事日程中的优先任务。</a:t>
                </a:r>
                <a:endParaRPr lang="zh-CN" altLang="en-US" b="1" i="0" dirty="0">
                  <a:solidFill>
                    <a:schemeClr val="tx1">
                      <a:lumMod val="85000"/>
                      <a:lumOff val="15000"/>
                    </a:schemeClr>
                  </a:solidFill>
                </a:endParaRPr>
              </a:p>
            </p:txBody>
          </p:sp>
        </p:grpSp>
        <p:cxnSp>
          <p:nvCxnSpPr>
            <p:cNvPr id="29" name="直接连接符 28"/>
            <p:cNvCxnSpPr/>
            <p:nvPr/>
          </p:nvCxnSpPr>
          <p:spPr>
            <a:xfrm flipH="1">
              <a:off x="2823915" y="2250439"/>
              <a:ext cx="200025" cy="209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923927" y="2307589"/>
              <a:ext cx="200025" cy="20955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26625"/>
          <p:cNvSpPr>
            <a:spLocks noGrp="1"/>
          </p:cNvSpPr>
          <p:nvPr>
            <p:ph type="body" idx="1"/>
          </p:nvPr>
        </p:nvSpPr>
        <p:spPr>
          <a:xfrm>
            <a:off x="457200" y="1843723"/>
            <a:ext cx="8229600" cy="4784725"/>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物理性质：脂溶、水溶性、蒸汽压、嗅阈</a:t>
            </a:r>
            <a:endParaRPr lang="zh-CN" altLang="en-US"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亚急性和亚慢性资料（经口、经皮或吸入）：</a:t>
            </a:r>
            <a:r>
              <a:rPr lang="en-US" altLang="zh-CN" sz="2400" b="1" dirty="0">
                <a:latin typeface="宋体" panose="02010600030101010101" pitchFamily="2" charset="-122"/>
                <a:ea typeface="宋体" panose="02010600030101010101" pitchFamily="2" charset="-122"/>
              </a:rPr>
              <a:t>14</a:t>
            </a:r>
            <a:r>
              <a:rPr lang="zh-CN" altLang="en-US" sz="2400" b="1" dirty="0">
                <a:latin typeface="宋体" panose="02010600030101010101" pitchFamily="2" charset="-122"/>
                <a:ea typeface="宋体" panose="02010600030101010101" pitchFamily="2" charset="-122"/>
              </a:rPr>
              <a:t>天、</a:t>
            </a:r>
            <a:r>
              <a:rPr lang="en-US" altLang="zh-CN" sz="2400" b="1" dirty="0">
                <a:latin typeface="宋体" panose="02010600030101010101" pitchFamily="2" charset="-122"/>
                <a:ea typeface="宋体" panose="02010600030101010101" pitchFamily="2" charset="-122"/>
              </a:rPr>
              <a:t>90</a:t>
            </a:r>
            <a:r>
              <a:rPr lang="zh-CN" altLang="en-US" sz="2400" b="1" dirty="0">
                <a:latin typeface="宋体" panose="02010600030101010101" pitchFamily="2" charset="-122"/>
                <a:ea typeface="宋体" panose="02010600030101010101" pitchFamily="2" charset="-122"/>
              </a:rPr>
              <a:t>天、</a:t>
            </a:r>
            <a:r>
              <a:rPr lang="en-US" altLang="zh-CN" sz="2400" b="1" dirty="0">
                <a:latin typeface="宋体" panose="02010600030101010101" pitchFamily="2" charset="-122"/>
                <a:ea typeface="宋体" panose="02010600030101010101" pitchFamily="2" charset="-122"/>
              </a:rPr>
              <a:t>6</a:t>
            </a:r>
            <a:r>
              <a:rPr lang="zh-CN" altLang="en-US" sz="2400" b="1" dirty="0">
                <a:latin typeface="宋体" panose="02010600030101010101" pitchFamily="2" charset="-122"/>
                <a:ea typeface="宋体" panose="02010600030101010101" pitchFamily="2" charset="-122"/>
              </a:rPr>
              <a:t>个月的无可见效应水平</a:t>
            </a:r>
            <a:endParaRPr lang="zh-CN" altLang="en-US" sz="2400" b="1">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流行病学资料：发病率、死亡率、病例报告</a:t>
            </a:r>
            <a:endParaRPr lang="zh-CN" altLang="en-US" sz="2400" b="1">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急性毒性数据：经口毒性、皮肤毒性、皮肤和眼刺激性、吸入毒性</a:t>
            </a:r>
            <a:endParaRPr lang="zh-CN" altLang="en-US" sz="24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其他资料：发育、诱变形、生育力、生殖毒性、可逆性研究、皮肤吸收试验、药动力学、致癌试验（</a:t>
            </a: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年）</a:t>
            </a:r>
            <a:endParaRPr lang="zh-CN" altLang="en-US" sz="2400" b="1">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400" b="1" dirty="0">
                <a:latin typeface="宋体" panose="02010600030101010101" pitchFamily="2" charset="-122"/>
                <a:ea typeface="宋体" panose="02010600030101010101" pitchFamily="2" charset="-122"/>
              </a:rPr>
              <a:t>工业卫生接触资料：区域采样、个体采样</a:t>
            </a:r>
            <a:endParaRPr lang="zh-CN" altLang="en-US" sz="2400" b="1">
              <a:latin typeface="宋体" panose="02010600030101010101" pitchFamily="2" charset="-122"/>
              <a:ea typeface="宋体" panose="02010600030101010101" pitchFamily="2" charset="-122"/>
            </a:endParaRPr>
          </a:p>
        </p:txBody>
      </p:sp>
      <p:sp>
        <p:nvSpPr>
          <p:cNvPr id="26627" name="标题 26626"/>
          <p:cNvSpPr>
            <a:spLocks noGrp="1"/>
          </p:cNvSpPr>
          <p:nvPr>
            <p:ph type="title"/>
          </p:nvPr>
        </p:nvSpPr>
        <p:spPr>
          <a:xfrm>
            <a:off x="457200" y="1408113"/>
            <a:ext cx="3671888" cy="576262"/>
          </a:xfrm>
        </p:spPr>
        <p:txBody>
          <a:bodyPr anchor="ctr"/>
          <a:lstStyle/>
          <a:p>
            <a:pPr algn="l"/>
            <a:r>
              <a:rPr lang="en-US" altLang="zh-CN" sz="2400" b="1" dirty="0">
                <a:latin typeface="宋体" panose="02010600030101010101" pitchFamily="2" charset="-122"/>
                <a:ea typeface="宋体" panose="02010600030101010101" pitchFamily="2" charset="-122"/>
              </a:rPr>
              <a:t>5.</a:t>
            </a:r>
            <a:r>
              <a:rPr lang="zh-CN" altLang="en-US" sz="2400" dirty="0">
                <a:latin typeface="宋体" panose="02010600030101010101" pitchFamily="2" charset="-122"/>
                <a:ea typeface="宋体" panose="02010600030101010101" pitchFamily="2" charset="-122"/>
                <a:sym typeface="+mn-ea"/>
              </a:rPr>
              <a:t>制定标准</a:t>
            </a:r>
            <a:r>
              <a:rPr lang="zh-CN" altLang="en-US" sz="2400" b="1" dirty="0">
                <a:latin typeface="宋体" panose="02010600030101010101" pitchFamily="2" charset="-122"/>
                <a:ea typeface="宋体" panose="02010600030101010101" pitchFamily="2" charset="-122"/>
              </a:rPr>
              <a:t>常用的资料</a:t>
            </a:r>
            <a:endParaRPr lang="zh-CN" altLang="en-US" sz="2400" b="1">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文本占位符 7170"/>
          <p:cNvSpPr>
            <a:spLocks noGrp="1"/>
          </p:cNvSpPr>
          <p:nvPr>
            <p:ph type="body" idx="1"/>
          </p:nvPr>
        </p:nvSpPr>
        <p:spPr>
          <a:xfrm>
            <a:off x="468313" y="1196975"/>
            <a:ext cx="8229600" cy="4525963"/>
          </a:xfrm>
        </p:spPr>
        <p:txBody>
          <a:bodyPr/>
          <a:lstStyle/>
          <a:p>
            <a:pPr algn="just">
              <a:lnSpc>
                <a:spcPct val="90000"/>
              </a:lnSpc>
              <a:spcBef>
                <a:spcPct val="10000"/>
              </a:spcBef>
              <a:buClr>
                <a:srgbClr val="FF0000"/>
              </a:buClr>
              <a:buFont typeface="Wingdings" panose="05000000000000000000" pitchFamily="2" charset="2"/>
              <a:buNone/>
            </a:pPr>
            <a:r>
              <a:rPr lang="en-US" altLang="zh-CN" sz="2800" b="1" dirty="0">
                <a:latin typeface="宋体" panose="02010600030101010101" pitchFamily="2" charset="-122"/>
                <a:ea typeface="宋体" panose="02010600030101010101" pitchFamily="2" charset="-122"/>
              </a:rPr>
              <a:t>6.</a:t>
            </a:r>
            <a:r>
              <a:rPr lang="zh-CN" altLang="en-US" sz="2800" b="1" dirty="0">
                <a:latin typeface="宋体" panose="02010600030101010101" pitchFamily="2" charset="-122"/>
                <a:ea typeface="宋体" panose="02010600030101010101" pitchFamily="2" charset="-122"/>
              </a:rPr>
              <a:t>审查与公布</a:t>
            </a:r>
            <a:endParaRPr lang="zh-CN" altLang="en-US" sz="2800" b="1">
              <a:latin typeface="宋体" panose="02010600030101010101" pitchFamily="2" charset="-122"/>
              <a:ea typeface="宋体" panose="02010600030101010101" pitchFamily="2" charset="-122"/>
            </a:endParaRPr>
          </a:p>
          <a:p>
            <a:pPr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全国卫生标准技术委员会按照</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全国卫生标准技术委员会章程</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及有关规定审查，对国家职业卫生标准进行审查。审查通过后，由卫生部以卫生部通告形式公布</a:t>
            </a:r>
            <a:endParaRPr lang="zh-CN" altLang="en-US" sz="2800" b="1" dirty="0">
              <a:latin typeface="宋体" panose="02010600030101010101" pitchFamily="2" charset="-122"/>
              <a:ea typeface="宋体" panose="02010600030101010101" pitchFamily="2" charset="-122"/>
            </a:endParaRPr>
          </a:p>
          <a:p>
            <a:pPr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国家职业卫生标准的代号由大写汉语拼音字母构成。强制性标准的代号为“</a:t>
            </a:r>
            <a:r>
              <a:rPr lang="en-US" altLang="zh-CN" sz="2800" b="1" dirty="0">
                <a:latin typeface="宋体" panose="02010600030101010101" pitchFamily="2" charset="-122"/>
                <a:ea typeface="宋体" panose="02010600030101010101" pitchFamily="2" charset="-122"/>
              </a:rPr>
              <a:t>GBZ”</a:t>
            </a:r>
            <a:r>
              <a:rPr lang="zh-CN" altLang="en-US" sz="2800" b="1" dirty="0">
                <a:latin typeface="宋体" panose="02010600030101010101" pitchFamily="2" charset="-122"/>
                <a:ea typeface="宋体" panose="02010600030101010101" pitchFamily="2" charset="-122"/>
              </a:rPr>
              <a:t>，推荐性标准的代号为“</a:t>
            </a:r>
            <a:r>
              <a:rPr lang="en-US" altLang="zh-CN" sz="2800" b="1">
                <a:latin typeface="宋体" panose="02010600030101010101" pitchFamily="2" charset="-122"/>
                <a:ea typeface="宋体" panose="02010600030101010101" pitchFamily="2" charset="-122"/>
              </a:rPr>
              <a:t>GBZ/T”</a:t>
            </a:r>
            <a:endParaRPr lang="en-US" altLang="zh-CN" sz="2800" b="1">
              <a:latin typeface="宋体" panose="02010600030101010101" pitchFamily="2" charset="-122"/>
              <a:ea typeface="宋体" panose="02010600030101010101" pitchFamily="2" charset="-122"/>
            </a:endParaRPr>
          </a:p>
          <a:p>
            <a:pPr algn="just">
              <a:lnSpc>
                <a:spcPct val="90000"/>
              </a:lnSpc>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国家职业卫生标准的编号由国家职业卫生标准的代号、发布的顺序号和发布的年号构成，如：</a:t>
            </a:r>
            <a:r>
              <a:rPr lang="en-US" altLang="zh-CN" sz="2800" b="1" dirty="0">
                <a:latin typeface="宋体" panose="02010600030101010101" pitchFamily="2" charset="-122"/>
                <a:ea typeface="宋体" panose="02010600030101010101" pitchFamily="2" charset="-122"/>
              </a:rPr>
              <a:t>GBZ1-2002  </a:t>
            </a:r>
            <a:r>
              <a:rPr lang="zh-CN" altLang="en-US" sz="2800" b="1" dirty="0">
                <a:latin typeface="宋体" panose="02010600030101010101" pitchFamily="2" charset="-122"/>
                <a:ea typeface="宋体" panose="02010600030101010101" pitchFamily="2" charset="-122"/>
              </a:rPr>
              <a:t>工业企业设计卫生标准</a:t>
            </a:r>
            <a:endParaRPr lang="zh-CN" altLang="en-US" sz="2800" dirty="0">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职业卫生标准的制定与公布</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占位符 39937"/>
          <p:cNvSpPr>
            <a:spLocks noGrp="1"/>
          </p:cNvSpPr>
          <p:nvPr>
            <p:ph type="body" idx="1"/>
          </p:nvPr>
        </p:nvSpPr>
        <p:spPr>
          <a:xfrm>
            <a:off x="539750" y="2058035"/>
            <a:ext cx="8229600" cy="4740275"/>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b="1" dirty="0">
                <a:latin typeface="宋体" panose="02010600030101010101" pitchFamily="2" charset="-122"/>
                <a:ea typeface="宋体" panose="02010600030101010101" pitchFamily="2" charset="-122"/>
              </a:rPr>
              <a:t>阈限值是工人能够</a:t>
            </a:r>
            <a:r>
              <a:rPr lang="zh-CN" altLang="en-US" b="1" dirty="0">
                <a:solidFill>
                  <a:srgbClr val="FF0000"/>
                </a:solidFill>
                <a:latin typeface="宋体" panose="02010600030101010101" pitchFamily="2" charset="-122"/>
                <a:ea typeface="宋体" panose="02010600030101010101" pitchFamily="2" charset="-122"/>
              </a:rPr>
              <a:t>日复一日</a:t>
            </a:r>
            <a:r>
              <a:rPr lang="zh-CN" altLang="en-US" b="1" dirty="0">
                <a:latin typeface="宋体" panose="02010600030101010101" pitchFamily="2" charset="-122"/>
                <a:ea typeface="宋体" panose="02010600030101010101" pitchFamily="2" charset="-122"/>
              </a:rPr>
              <a:t>地处于该种条件下工作而</a:t>
            </a:r>
            <a:r>
              <a:rPr lang="zh-CN" altLang="en-US" b="1" dirty="0">
                <a:solidFill>
                  <a:srgbClr val="FF0000"/>
                </a:solidFill>
                <a:latin typeface="宋体" panose="02010600030101010101" pitchFamily="2" charset="-122"/>
                <a:ea typeface="宋体" panose="02010600030101010101" pitchFamily="2" charset="-122"/>
              </a:rPr>
              <a:t>几乎不会全部</a:t>
            </a:r>
            <a:r>
              <a:rPr lang="zh-CN" altLang="en-US" b="1" dirty="0">
                <a:latin typeface="宋体" panose="02010600030101010101" pitchFamily="2" charset="-122"/>
                <a:ea typeface="宋体" panose="02010600030101010101" pitchFamily="2" charset="-122"/>
              </a:rPr>
              <a:t>出现有害健康的影响</a:t>
            </a:r>
            <a:endParaRPr lang="zh-CN" altLang="en-US" b="1" dirty="0">
              <a:latin typeface="宋体" panose="02010600030101010101" pitchFamily="2" charset="-122"/>
              <a:ea typeface="宋体" panose="02010600030101010101" pitchFamily="2" charset="-122"/>
            </a:endParaRPr>
          </a:p>
          <a:p>
            <a:pPr algn="r">
              <a:spcBef>
                <a:spcPct val="10000"/>
              </a:spcBef>
              <a:buClr>
                <a:srgbClr val="FF0000"/>
              </a:buClr>
              <a:buFont typeface="Wingdings" panose="05000000000000000000" pitchFamily="2" charset="2"/>
              <a:buNone/>
            </a:pPr>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ACGIH,1994</a:t>
            </a:r>
            <a:r>
              <a:rPr lang="zh-CN" altLang="en-US" b="1" dirty="0">
                <a:latin typeface="宋体" panose="02010600030101010101" pitchFamily="2" charset="-122"/>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b="1" dirty="0">
                <a:latin typeface="宋体" panose="02010600030101010101" pitchFamily="2" charset="-122"/>
                <a:ea typeface="宋体" panose="02010600030101010101" pitchFamily="2" charset="-122"/>
              </a:rPr>
              <a:t>由于个体敏感性差异很大，对有害物质的感受程度因人而异，即使在容许浓度水平以下的接触，少数工人对于有些物质，在阈限值水平或低于阈限值时也会感到不适，出现不舒服，原来的健康异常状况进一步恶化，还有少数人因原有工作条件恶化，或职业病加重也会受到较严重的影响</a:t>
            </a:r>
            <a:endParaRPr lang="zh-CN" altLang="en-US" b="1" dirty="0">
              <a:latin typeface="宋体" panose="02010600030101010101" pitchFamily="2" charset="-122"/>
              <a:ea typeface="宋体" panose="02010600030101010101" pitchFamily="2" charset="-122"/>
            </a:endParaRPr>
          </a:p>
          <a:p>
            <a:pPr algn="r">
              <a:spcBef>
                <a:spcPct val="10000"/>
              </a:spcBef>
              <a:buClr>
                <a:srgbClr val="FF0000"/>
              </a:buClr>
              <a:buFont typeface="Wingdings" panose="05000000000000000000" pitchFamily="2" charset="2"/>
              <a:buNone/>
            </a:pPr>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Cooper,1973;ACGIH,1994</a:t>
            </a:r>
            <a:r>
              <a:rPr lang="zh-CN" altLang="en-US" b="1" dirty="0">
                <a:latin typeface="宋体" panose="02010600030101010101" pitchFamily="2" charset="-122"/>
                <a:ea typeface="宋体" panose="02010600030101010101" pitchFamily="2" charset="-122"/>
              </a:rPr>
              <a:t>）</a:t>
            </a:r>
            <a:endParaRPr lang="zh-CN" altLang="en-US" b="1" dirty="0">
              <a:latin typeface="宋体" panose="02010600030101010101" pitchFamily="2" charset="-122"/>
              <a:ea typeface="宋体" panose="02010600030101010101" pitchFamily="2" charset="-122"/>
            </a:endParaRPr>
          </a:p>
        </p:txBody>
      </p:sp>
      <p:sp>
        <p:nvSpPr>
          <p:cNvPr id="39939" name="标题 39938"/>
          <p:cNvSpPr>
            <a:spLocks noGrp="1"/>
          </p:cNvSpPr>
          <p:nvPr>
            <p:ph type="title"/>
          </p:nvPr>
        </p:nvSpPr>
        <p:spPr>
          <a:xfrm>
            <a:off x="539750" y="1410335"/>
            <a:ext cx="7777163" cy="576263"/>
          </a:xfrm>
        </p:spPr>
        <p:txBody>
          <a:bodyPr vert="horz" wrap="square" lIns="91440" tIns="45720" rIns="91440" bIns="45720" anchor="ctr"/>
          <a:lstStyle/>
          <a:p>
            <a:pPr algn="l"/>
            <a:r>
              <a:rPr lang="zh-CN" altLang="en-US" sz="2400" b="1" dirty="0">
                <a:solidFill>
                  <a:srgbClr val="0070C0"/>
                </a:solidFill>
                <a:latin typeface="宋体" panose="02010600030101010101" pitchFamily="2" charset="-122"/>
                <a:ea typeface="宋体" panose="02010600030101010101" pitchFamily="2" charset="-122"/>
              </a:rPr>
              <a:t>思考题：职业接触限值能充分保护所有劳动工人吗？</a:t>
            </a:r>
            <a:endParaRPr lang="zh-CN" altLang="en-US" sz="2400" b="1" dirty="0">
              <a:solidFill>
                <a:srgbClr val="0070C0"/>
              </a:solidFill>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应用职业卫生标准的注意事项</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blinds(horizontal)">
                                      <p:cBhvr>
                                        <p:cTn id="7" dur="500"/>
                                        <p:tgtEl>
                                          <p:spTgt spid="3993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8">
                                            <p:txEl>
                                              <p:pRg st="1" end="1"/>
                                            </p:txEl>
                                          </p:spTgt>
                                        </p:tgtEl>
                                        <p:attrNameLst>
                                          <p:attrName>style.visibility</p:attrName>
                                        </p:attrNameLst>
                                      </p:cBhvr>
                                      <p:to>
                                        <p:strVal val="visible"/>
                                      </p:to>
                                    </p:set>
                                    <p:animEffect transition="in" filter="blinds(horizontal)">
                                      <p:cBhvr>
                                        <p:cTn id="10" dur="500"/>
                                        <p:tgtEl>
                                          <p:spTgt spid="3993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animEffect transition="in" filter="blinds(horizontal)">
                                      <p:cBhvr>
                                        <p:cTn id="15" dur="500"/>
                                        <p:tgtEl>
                                          <p:spTgt spid="3993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9938">
                                            <p:txEl>
                                              <p:pRg st="3" end="3"/>
                                            </p:txEl>
                                          </p:spTgt>
                                        </p:tgtEl>
                                        <p:attrNameLst>
                                          <p:attrName>style.visibility</p:attrName>
                                        </p:attrNameLst>
                                      </p:cBhvr>
                                      <p:to>
                                        <p:strVal val="visible"/>
                                      </p:to>
                                    </p:set>
                                    <p:animEffect transition="in" filter="blinds(horizontal)">
                                      <p:cBhvr>
                                        <p:cTn id="18" dur="500"/>
                                        <p:tgtEl>
                                          <p:spTgt spid="39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应用职业卫生标准的注意事项</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
        <p:nvSpPr>
          <p:cNvPr id="95234" name="文本占位符 95233"/>
          <p:cNvSpPr>
            <a:spLocks noGrp="1"/>
          </p:cNvSpPr>
          <p:nvPr>
            <p:ph type="body" idx="1"/>
          </p:nvPr>
        </p:nvSpPr>
        <p:spPr>
          <a:xfrm>
            <a:off x="468313" y="1412240"/>
            <a:ext cx="8229600" cy="4752975"/>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职业接触限值的制定是建立在保护水平政策基础上，根据各国的经济发展水平制定，因此，现有的接触限值并不能保护所有的人群。如苯</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en-US" altLang="zh-CN" sz="2800" b="1" dirty="0" err="1">
                <a:latin typeface="宋体" panose="02010600030101010101" pitchFamily="2" charset="-122"/>
                <a:ea typeface="宋体" panose="02010600030101010101" pitchFamily="2" charset="-122"/>
              </a:rPr>
              <a:t>Castlman</a:t>
            </a:r>
            <a:r>
              <a:rPr lang="zh-CN" altLang="en-US" sz="2800" b="1" dirty="0">
                <a:latin typeface="宋体" panose="02010600030101010101" pitchFamily="2" charset="-122"/>
                <a:ea typeface="宋体" panose="02010600030101010101" pitchFamily="2" charset="-122"/>
              </a:rPr>
              <a:t>和</a:t>
            </a:r>
            <a:r>
              <a:rPr lang="en-US" altLang="zh-CN" sz="2800" b="1" dirty="0">
                <a:latin typeface="宋体" panose="02010600030101010101" pitchFamily="2" charset="-122"/>
                <a:ea typeface="宋体" panose="02010600030101010101" pitchFamily="2" charset="-122"/>
              </a:rPr>
              <a:t>Zim(1988,1989)</a:t>
            </a:r>
            <a:r>
              <a:rPr lang="zh-CN" altLang="en-US" sz="2800" b="1" dirty="0">
                <a:latin typeface="宋体" panose="02010600030101010101" pitchFamily="2" charset="-122"/>
                <a:ea typeface="宋体" panose="02010600030101010101" pitchFamily="2" charset="-122"/>
              </a:rPr>
              <a:t>指出：标准是由那些在管理企业中得到利益的卫生学家参与制定的，制定阈限值标准的科学依据并不足</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en-US" altLang="zh-CN" sz="2800" b="1" dirty="0">
                <a:latin typeface="宋体" panose="02010600030101010101" pitchFamily="2" charset="-122"/>
                <a:ea typeface="宋体" panose="02010600030101010101" pitchFamily="2" charset="-122"/>
              </a:rPr>
              <a:t>ACGIH</a:t>
            </a:r>
            <a:r>
              <a:rPr lang="zh-CN" altLang="en-US" sz="2800" b="1" dirty="0">
                <a:latin typeface="宋体" panose="02010600030101010101" pitchFamily="2" charset="-122"/>
                <a:ea typeface="宋体" panose="02010600030101010101" pitchFamily="2" charset="-122"/>
              </a:rPr>
              <a:t>：作业场所接触的“使用安全性”和“无意义危险度”的定义会随着社会价值的变化而改变</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占位符 43009"/>
          <p:cNvSpPr>
            <a:spLocks noGrp="1"/>
          </p:cNvSpPr>
          <p:nvPr>
            <p:ph type="body" idx="1"/>
          </p:nvPr>
        </p:nvSpPr>
        <p:spPr>
          <a:xfrm>
            <a:off x="323850" y="1341438"/>
            <a:ext cx="8424863" cy="4897437"/>
          </a:xfrm>
        </p:spPr>
        <p:txBody>
          <a:bodyPr vert="horz" wrap="square" lIns="91440" tIns="45720" rIns="91440" bIns="45720" anchor="t"/>
          <a:lstStyle/>
          <a:p>
            <a:pPr algn="just">
              <a:spcBef>
                <a:spcPct val="10000"/>
              </a:spcBef>
              <a:buClr>
                <a:srgbClr val="FF0000"/>
              </a:buClr>
              <a:buFont typeface="Wingdings" panose="05000000000000000000" pitchFamily="2" charset="2"/>
              <a:buChar char="l"/>
            </a:pPr>
            <a:r>
              <a:rPr lang="zh-CN" altLang="en-US" sz="2800" b="1" dirty="0">
                <a:solidFill>
                  <a:srgbClr val="FF0000"/>
                </a:solidFill>
                <a:latin typeface="宋体" panose="02010600030101010101" pitchFamily="2" charset="-122"/>
                <a:ea typeface="宋体" panose="02010600030101010101" pitchFamily="2" charset="-122"/>
              </a:rPr>
              <a:t>当接触时间或工作强度</a:t>
            </a:r>
            <a:r>
              <a:rPr lang="zh-CN" altLang="en-US" sz="2800" b="1" dirty="0">
                <a:latin typeface="宋体" panose="02010600030101010101" pitchFamily="2" charset="-122"/>
                <a:ea typeface="宋体" panose="02010600030101010101" pitchFamily="2" charset="-122"/>
              </a:rPr>
              <a:t>严重超过制定</a:t>
            </a:r>
            <a:r>
              <a:rPr lang="en-US" altLang="zh-CN" sz="2800" b="1" dirty="0" err="1">
                <a:latin typeface="宋体" panose="02010600030101010101" pitchFamily="2" charset="-122"/>
                <a:ea typeface="宋体" panose="02010600030101010101" pitchFamily="2" charset="-122"/>
              </a:rPr>
              <a:t>OELs</a:t>
            </a:r>
            <a:r>
              <a:rPr lang="zh-CN" altLang="en-US" sz="2800" b="1" dirty="0">
                <a:latin typeface="宋体" panose="02010600030101010101" pitchFamily="2" charset="-122"/>
                <a:ea typeface="宋体" panose="02010600030101010101" pitchFamily="2" charset="-122"/>
              </a:rPr>
              <a:t>时所必需的条件时不能使用</a:t>
            </a:r>
            <a:r>
              <a:rPr lang="en-US" altLang="zh-CN" sz="2800" b="1" dirty="0" err="1">
                <a:latin typeface="宋体" panose="02010600030101010101" pitchFamily="2" charset="-122"/>
                <a:ea typeface="宋体" panose="02010600030101010101" pitchFamily="2" charset="-122"/>
              </a:rPr>
              <a:t>OELs</a:t>
            </a:r>
            <a:r>
              <a:rPr lang="zh-CN" altLang="en-US" sz="2800" b="1" dirty="0">
                <a:latin typeface="宋体" panose="02010600030101010101" pitchFamily="2" charset="-122"/>
                <a:ea typeface="宋体" panose="02010600030101010101" pitchFamily="2" charset="-122"/>
              </a:rPr>
              <a:t>评价</a:t>
            </a:r>
            <a:endParaRPr lang="zh-CN" altLang="en-US" sz="2800" b="1">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本标准不适用于非职业性接触，即</a:t>
            </a:r>
            <a:r>
              <a:rPr lang="zh-CN" altLang="en-US" sz="2800" b="1" dirty="0">
                <a:solidFill>
                  <a:srgbClr val="FF0000"/>
                </a:solidFill>
                <a:latin typeface="宋体" panose="02010600030101010101" pitchFamily="2" charset="-122"/>
                <a:ea typeface="宋体" panose="02010600030101010101" pitchFamily="2" charset="-122"/>
              </a:rPr>
              <a:t>不能于用评价社区污染</a:t>
            </a:r>
            <a:endParaRPr lang="zh-CN" altLang="en-US" sz="2800" b="1" dirty="0">
              <a:solidFill>
                <a:srgbClr val="FF0000"/>
              </a:solidFill>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800" dirty="0">
                <a:latin typeface="宋体" panose="02010600030101010101" pitchFamily="2" charset="-122"/>
                <a:ea typeface="宋体" panose="02010600030101010101" pitchFamily="2" charset="-122"/>
                <a:sym typeface="+mn-ea"/>
              </a:rPr>
              <a:t>职业接触限值标准值的大小不仅与使用的原料、工艺有关，也与作业场所环境的控制水平有关，进行健康影响评价时，应结合接触机会、方式、时间、危害控制进行综合风险评估</a:t>
            </a:r>
            <a:endParaRPr lang="zh-CN" altLang="en-US" sz="2800" b="1" dirty="0">
              <a:latin typeface="宋体" panose="02010600030101010101" pitchFamily="2" charset="-122"/>
              <a:ea typeface="宋体" panose="02010600030101010101" pitchFamily="2" charset="-122"/>
            </a:endParaRPr>
          </a:p>
          <a:p>
            <a:pPr algn="just">
              <a:spcBef>
                <a:spcPct val="10000"/>
              </a:spcBef>
              <a:buClr>
                <a:srgbClr val="FF0000"/>
              </a:buClr>
              <a:buFont typeface="Wingdings" panose="05000000000000000000" pitchFamily="2" charset="2"/>
              <a:buChar char="l"/>
            </a:pPr>
            <a:r>
              <a:rPr lang="zh-CN" altLang="en-US" sz="2800" b="1" dirty="0">
                <a:latin typeface="宋体" panose="02010600030101010101" pitchFamily="2" charset="-122"/>
                <a:ea typeface="宋体" panose="02010600030101010101" pitchFamily="2" charset="-122"/>
              </a:rPr>
              <a:t>标准应由受过职业卫生专业训练的专业人员使用</a:t>
            </a:r>
            <a:endParaRPr lang="zh-CN" altLang="en-US" sz="2800" b="1" dirty="0">
              <a:latin typeface="宋体" panose="02010600030101010101" pitchFamily="2" charset="-122"/>
              <a:ea typeface="宋体" panose="02010600030101010101" pitchFamily="2" charset="-122"/>
            </a:endParaRPr>
          </a:p>
        </p:txBody>
      </p:sp>
      <p:sp>
        <p:nvSpPr>
          <p:cNvPr id="6" name="矩形 5"/>
          <p:cNvSpPr/>
          <p:nvPr/>
        </p:nvSpPr>
        <p:spPr>
          <a:xfrm>
            <a:off x="1331640" y="261154"/>
            <a:ext cx="6891027" cy="645160"/>
          </a:xfrm>
          <a:prstGeom prst="rect">
            <a:avLst/>
          </a:prstGeom>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sym typeface="+mn-ea"/>
              </a:rPr>
              <a:t>应用职业卫生标准的注意事项</a:t>
            </a:r>
            <a:endParaRPr lang="zh-CN" altLang="en-US" sz="3600" b="1" i="0" dirty="0">
              <a:solidFill>
                <a:srgbClr val="006600"/>
              </a:solidFill>
              <a:latin typeface="宋体" panose="02010600030101010101" pitchFamily="2" charset="-122"/>
              <a:ea typeface="宋体" panose="02010600030101010101" pitchFamily="2" charset="-122"/>
              <a:sym typeface="+mn-ea"/>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文本占位符 409601"/>
          <p:cNvSpPr>
            <a:spLocks noGrp="1"/>
          </p:cNvSpPr>
          <p:nvPr>
            <p:ph type="body" idx="1"/>
          </p:nvPr>
        </p:nvSpPr>
        <p:spPr>
          <a:xfrm>
            <a:off x="179388" y="2205038"/>
            <a:ext cx="8818562" cy="1150937"/>
          </a:xfrm>
        </p:spPr>
        <p:txBody>
          <a:bodyPr/>
          <a:lstStyle/>
          <a:p>
            <a:pPr marL="0" algn="ctr">
              <a:buNone/>
            </a:pPr>
            <a:r>
              <a:rPr lang="zh-CN" altLang="en-US" sz="3500" dirty="0">
                <a:solidFill>
                  <a:srgbClr val="CC6600"/>
                </a:solidFill>
                <a:ea typeface="黑体" panose="02010609060101010101" pitchFamily="2" charset="-122"/>
                <a:sym typeface="Arial" panose="020B0604020202020204" pitchFamily="34" charset="0"/>
              </a:rPr>
              <a:t>第四章  </a:t>
            </a:r>
            <a:r>
              <a:rPr lang="zh-CN" altLang="en-US" sz="3500" dirty="0">
                <a:solidFill>
                  <a:srgbClr val="CC6600"/>
                </a:solidFill>
                <a:ea typeface="黑体" panose="02010609060101010101" pitchFamily="2" charset="-122"/>
                <a:sym typeface="+mn-ea"/>
              </a:rPr>
              <a:t>职业卫生检测检验常用标准</a:t>
            </a:r>
            <a:endParaRPr lang="zh-CN" altLang="en-US" sz="3500" dirty="0">
              <a:solidFill>
                <a:srgbClr val="CC6600"/>
              </a:solidFill>
              <a:ea typeface="黑体" panose="02010609060101010101" pitchFamily="2" charset="-122"/>
              <a:sym typeface="+mn-ea"/>
            </a:endParaRPr>
          </a:p>
          <a:p>
            <a:pPr marL="0" algn="ctr">
              <a:buNone/>
            </a:pPr>
            <a:r>
              <a:rPr lang="zh-CN" altLang="en-US" sz="3500" dirty="0">
                <a:solidFill>
                  <a:srgbClr val="CC6600"/>
                </a:solidFill>
                <a:ea typeface="黑体" panose="02010609060101010101" pitchFamily="2" charset="-122"/>
                <a:sym typeface="+mn-ea"/>
              </a:rPr>
              <a:t>及其最新进展</a:t>
            </a:r>
            <a:endParaRPr lang="zh-CN" altLang="en-US" sz="3500" dirty="0">
              <a:solidFill>
                <a:srgbClr val="CC6600"/>
              </a:solidFill>
              <a:ea typeface="黑体" panose="02010609060101010101" pitchFamily="2" charset="-122"/>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113665" y="332740"/>
            <a:ext cx="8799195" cy="574675"/>
          </a:xfrm>
        </p:spPr>
        <p:txBody>
          <a:bodyPr anchor="ctr"/>
          <a:lstStyle/>
          <a:p>
            <a:pPr algn="ctr" eaLnBrk="1" hangingPunct="1"/>
            <a:r>
              <a:rPr lang="zh-CN" altLang="en-US" sz="3200" b="1" dirty="0">
                <a:solidFill>
                  <a:srgbClr val="006600"/>
                </a:solidFill>
                <a:latin typeface="宋体" panose="02010600030101010101" pitchFamily="2" charset="-122"/>
                <a:ea typeface="宋体" panose="02010600030101010101" pitchFamily="2" charset="-122"/>
                <a:cs typeface="+mn-cs"/>
              </a:rPr>
              <a:t>《工作场所空气中有害物质监测的采样规范》</a:t>
            </a:r>
            <a:endParaRPr lang="zh-CN" altLang="en-US" sz="3200" b="1" dirty="0">
              <a:solidFill>
                <a:srgbClr val="006600"/>
              </a:solidFill>
              <a:latin typeface="宋体" panose="02010600030101010101" pitchFamily="2" charset="-122"/>
              <a:ea typeface="宋体" panose="02010600030101010101" pitchFamily="2" charset="-122"/>
              <a:cs typeface="+mn-cs"/>
            </a:endParaRPr>
          </a:p>
        </p:txBody>
      </p:sp>
      <p:sp>
        <p:nvSpPr>
          <p:cNvPr id="124931" name="文本占位符 124930"/>
          <p:cNvSpPr>
            <a:spLocks noGrp="1"/>
          </p:cNvSpPr>
          <p:nvPr>
            <p:ph type="body" idx="1"/>
          </p:nvPr>
        </p:nvSpPr>
        <p:spPr>
          <a:xfrm>
            <a:off x="468313" y="1054418"/>
            <a:ext cx="8207375" cy="4967287"/>
          </a:xfrm>
        </p:spPr>
        <p:txBody>
          <a:bodyPr/>
          <a:lstStyle/>
          <a:p>
            <a:r>
              <a:rPr sz="2800" b="1" dirty="0">
                <a:latin typeface="宋体" panose="02010600030101010101" pitchFamily="2" charset="-122"/>
                <a:ea typeface="宋体" panose="02010600030101010101" pitchFamily="2" charset="-122"/>
              </a:rPr>
              <a:t>为贯彻执行《中华人民共和国职业病防治法》，与《工业企业设计卫生标准》（GBZ 1）和《工作场所有害因素职业接触限值》（GBZ 2）相配套，我国卫生部于2004年制定了《工作场所空气中有害物质监测的采样规范》（GBZ 159），涵盖了有毒物质和粉尘监测的采样方法，适用于时间加权平均容许浓度、短时间接触容许浓度和最高容许浓度的监测。</a:t>
            </a:r>
            <a:endParaRPr sz="2800" b="1" dirty="0">
              <a:latin typeface="宋体" panose="02010600030101010101" pitchFamily="2" charset="-122"/>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468313" y="332423"/>
            <a:ext cx="8207375" cy="574675"/>
          </a:xfrm>
        </p:spPr>
        <p:txBody>
          <a:bodyPr anchor="ctr"/>
          <a:lstStyle/>
          <a:p>
            <a:pPr algn="ctr" eaLnBrk="1" hangingPunct="1"/>
            <a:r>
              <a:rPr lang="zh-CN" altLang="en-US" sz="3200" b="1" dirty="0">
                <a:solidFill>
                  <a:srgbClr val="006600"/>
                </a:solidFill>
                <a:latin typeface="宋体" panose="02010600030101010101" pitchFamily="2" charset="-122"/>
                <a:ea typeface="宋体" panose="02010600030101010101" pitchFamily="2" charset="-122"/>
                <a:cs typeface="+mn-cs"/>
              </a:rPr>
              <a:t>工作场所空气中有毒物质检测标准方法</a:t>
            </a:r>
            <a:endParaRPr lang="zh-CN" altLang="en-US" sz="3200" b="1" dirty="0">
              <a:solidFill>
                <a:srgbClr val="006600"/>
              </a:solidFill>
              <a:latin typeface="宋体" panose="02010600030101010101" pitchFamily="2" charset="-122"/>
              <a:ea typeface="宋体" panose="02010600030101010101" pitchFamily="2" charset="-122"/>
              <a:cs typeface="+mn-cs"/>
            </a:endParaRPr>
          </a:p>
        </p:txBody>
      </p:sp>
      <p:sp>
        <p:nvSpPr>
          <p:cNvPr id="124931" name="文本占位符 124930"/>
          <p:cNvSpPr>
            <a:spLocks noGrp="1"/>
          </p:cNvSpPr>
          <p:nvPr>
            <p:ph type="body" idx="1"/>
          </p:nvPr>
        </p:nvSpPr>
        <p:spPr>
          <a:xfrm>
            <a:off x="113665" y="1054735"/>
            <a:ext cx="8943340" cy="4966970"/>
          </a:xfrm>
        </p:spPr>
        <p:txBody>
          <a:bodyPr/>
          <a:lstStyle/>
          <a:p>
            <a:r>
              <a:rPr lang="zh-CN" altLang="en-US" sz="2800" b="1" dirty="0">
                <a:latin typeface="宋体" panose="02010600030101010101" pitchFamily="2" charset="-122"/>
                <a:ea typeface="宋体" panose="02010600030101010101" pitchFamily="2" charset="-122"/>
              </a:rPr>
              <a:t>为满足</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工作场所有害因素职业接触限值</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GBZ 2</a:t>
            </a:r>
            <a:r>
              <a:rPr lang="zh-CN" altLang="en-US" sz="2800" b="1" dirty="0">
                <a:latin typeface="宋体" panose="02010600030101010101" pitchFamily="2" charset="-122"/>
                <a:ea typeface="宋体" panose="02010600030101010101" pitchFamily="2" charset="-122"/>
              </a:rPr>
              <a:t>）的要求，自</a:t>
            </a:r>
            <a:r>
              <a:rPr sz="2800" b="1" dirty="0">
                <a:latin typeface="宋体" panose="02010600030101010101" pitchFamily="2" charset="-122"/>
                <a:ea typeface="宋体" panose="02010600030101010101" pitchFamily="2" charset="-122"/>
              </a:rPr>
              <a:t>2004年</a:t>
            </a:r>
            <a:r>
              <a:rPr lang="zh-CN" sz="2800" b="1" dirty="0">
                <a:latin typeface="宋体" panose="02010600030101010101" pitchFamily="2" charset="-122"/>
                <a:ea typeface="宋体" panose="02010600030101010101" pitchFamily="2" charset="-122"/>
              </a:rPr>
              <a:t>起陆续</a:t>
            </a:r>
            <a:r>
              <a:rPr sz="2800" b="1" dirty="0">
                <a:latin typeface="宋体" panose="02010600030101010101" pitchFamily="2" charset="-122"/>
                <a:ea typeface="宋体" panose="02010600030101010101" pitchFamily="2" charset="-122"/>
              </a:rPr>
              <a:t>发布实施了《工作场所空气有毒物质测定》（GBZ/T 160），该标准现共有85部分，273个标准方法，涵盖了近300个化学物质，是现阶段职业卫生实验室检验的标准检测方法。</a:t>
            </a:r>
            <a:endParaRPr sz="2800" b="1" dirty="0">
              <a:latin typeface="宋体" panose="02010600030101010101" pitchFamily="2" charset="-122"/>
              <a:ea typeface="宋体" panose="02010600030101010101" pitchFamily="2" charset="-122"/>
            </a:endParaRPr>
          </a:p>
          <a:p>
            <a:r>
              <a:rPr lang="en-US" altLang="zh-CN" sz="2800" b="1" dirty="0">
                <a:latin typeface="宋体" panose="02010600030101010101" pitchFamily="2" charset="-122"/>
                <a:ea typeface="宋体" panose="02010600030101010101" pitchFamily="2" charset="-122"/>
              </a:rPr>
              <a:t>2017</a:t>
            </a:r>
            <a:r>
              <a:rPr lang="zh-CN" altLang="en-US" sz="2800" b="1" dirty="0">
                <a:latin typeface="宋体" panose="02010600030101010101" pitchFamily="2" charset="-122"/>
                <a:ea typeface="宋体" panose="02010600030101010101" pitchFamily="2" charset="-122"/>
              </a:rPr>
              <a:t>年</a:t>
            </a:r>
            <a:r>
              <a:rPr lang="en-US" altLang="zh-CN" sz="2800" b="1" dirty="0">
                <a:latin typeface="宋体" panose="02010600030101010101" pitchFamily="2" charset="-122"/>
                <a:ea typeface="宋体" panose="02010600030101010101" pitchFamily="2" charset="-122"/>
              </a:rPr>
              <a:t>11</a:t>
            </a:r>
            <a:r>
              <a:rPr lang="zh-CN" altLang="en-US" sz="2800" b="1" dirty="0">
                <a:latin typeface="宋体" panose="02010600030101010101" pitchFamily="2" charset="-122"/>
                <a:ea typeface="宋体" panose="02010600030101010101" pitchFamily="2" charset="-122"/>
              </a:rPr>
              <a:t>月，国家卫生计生委发布了</a:t>
            </a:r>
            <a:r>
              <a:rPr lang="zh-CN" altLang="en-US" sz="2800" b="1" dirty="0">
                <a:solidFill>
                  <a:srgbClr val="FF0000"/>
                </a:solidFill>
                <a:latin typeface="宋体" panose="02010600030101010101" pitchFamily="2" charset="-122"/>
                <a:ea typeface="宋体" panose="02010600030101010101" pitchFamily="2" charset="-122"/>
              </a:rPr>
              <a:t>《工作场所空气有毒物质测定》</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GBZ/T 300),</a:t>
            </a:r>
            <a:r>
              <a:rPr lang="zh-CN" altLang="en-US" sz="2800" b="1" dirty="0">
                <a:latin typeface="宋体" panose="02010600030101010101" pitchFamily="2" charset="-122"/>
                <a:ea typeface="宋体" panose="02010600030101010101" pitchFamily="2" charset="-122"/>
              </a:rPr>
              <a:t>标准自</a:t>
            </a:r>
            <a:r>
              <a:rPr lang="zh-CN" altLang="en-US" sz="2800" b="1" dirty="0">
                <a:solidFill>
                  <a:srgbClr val="FF0000"/>
                </a:solidFill>
                <a:latin typeface="宋体" panose="02010600030101010101" pitchFamily="2" charset="-122"/>
                <a:ea typeface="宋体" panose="02010600030101010101" pitchFamily="2" charset="-122"/>
              </a:rPr>
              <a:t>2018年5月1日</a:t>
            </a:r>
            <a:r>
              <a:rPr lang="zh-CN" altLang="en-US" sz="2800" b="1" dirty="0">
                <a:latin typeface="宋体" panose="02010600030101010101" pitchFamily="2" charset="-122"/>
                <a:ea typeface="宋体" panose="02010600030101010101" pitchFamily="2" charset="-122"/>
              </a:rPr>
              <a:t>起施行,被代替的标准</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大部分</a:t>
            </a:r>
            <a:r>
              <a:rPr sz="2800" dirty="0">
                <a:latin typeface="宋体" panose="02010600030101010101" pitchFamily="2" charset="-122"/>
                <a:ea typeface="宋体" panose="02010600030101010101" pitchFamily="2" charset="-122"/>
                <a:sym typeface="+mn-ea"/>
              </a:rPr>
              <a:t>GBZ/T 160</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同时废止。</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105410" y="913130"/>
          <a:ext cx="8932545" cy="5434330"/>
        </p:xfrm>
        <a:graphic>
          <a:graphicData uri="http://schemas.openxmlformats.org/drawingml/2006/table">
            <a:tbl>
              <a:tblPr firstRow="1" bandRow="1">
                <a:tableStyleId>{5C22544A-7EE6-4342-B048-85BDC9FD1C3A}</a:tableStyleId>
              </a:tblPr>
              <a:tblGrid>
                <a:gridCol w="939165"/>
                <a:gridCol w="2996565"/>
                <a:gridCol w="3803015"/>
                <a:gridCol w="1193800"/>
              </a:tblGrid>
              <a:tr h="220345">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检测项目</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现有标准</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变更后的标准</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方法变化</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8102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钡及其化合物</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钡及其化合物； </a:t>
                      </a:r>
                      <a:r>
                        <a:rPr lang="en-US" altLang="zh-CN" sz="1200" b="0" i="0">
                          <a:solidFill>
                            <a:srgbClr val="000000"/>
                          </a:solidFill>
                          <a:latin typeface="Arial" panose="020B0604020202020204" pitchFamily="34" charset="0"/>
                          <a:cs typeface="Arial" panose="020B0604020202020204" pitchFamily="34" charset="0"/>
                        </a:rPr>
                        <a:t>GBZ/T 160.2-2004</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Arial" panose="020B0604020202020204" pitchFamily="34" charset="0"/>
                          <a:cs typeface="Arial" panose="020B0604020202020204" pitchFamily="34" charset="0"/>
                        </a:rPr>
                        <a:t>等离子体发射光谱法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部分：钡及其化合物；</a:t>
                      </a:r>
                      <a:r>
                        <a:rPr lang="en-US" altLang="zh-CN" sz="1200" b="0" i="0">
                          <a:solidFill>
                            <a:srgbClr val="000000"/>
                          </a:solidFill>
                          <a:latin typeface="Arial" panose="020B0604020202020204" pitchFamily="34" charset="0"/>
                          <a:cs typeface="Arial" panose="020B0604020202020204" pitchFamily="34" charset="0"/>
                        </a:rPr>
                        <a:t>GBZ/T300.3—2017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；钡及其化合物的电感耦合等离子体发射光谱法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硫酸钡等难溶性钡化物加王水消解</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96900">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锂及其化合物</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工作场所空气有毒物质测定锂及其化合物；</a:t>
                      </a:r>
                      <a:r>
                        <a:rPr lang="en-US" altLang="zh-CN" sz="1200" b="0" i="0">
                          <a:solidFill>
                            <a:srgbClr val="000000"/>
                          </a:solidFill>
                          <a:latin typeface="Arial" panose="020B0604020202020204" pitchFamily="34" charset="0"/>
                          <a:cs typeface="Arial" panose="020B0604020202020204" pitchFamily="34" charset="0"/>
                        </a:rPr>
                        <a:t>GBZ/T160.11-2004</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氢化锂发射光谱法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工作场所空气有毒物质测定第</a:t>
                      </a:r>
                      <a:r>
                        <a:rPr lang="en-US" altLang="zh-CN" sz="1200" b="0" i="0">
                          <a:solidFill>
                            <a:srgbClr val="000000"/>
                          </a:solidFill>
                          <a:latin typeface="Arial" panose="020B0604020202020204" pitchFamily="34" charset="0"/>
                          <a:cs typeface="Arial" panose="020B0604020202020204" pitchFamily="34" charset="0"/>
                        </a:rPr>
                        <a:t>33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部分：金属及其化合物；</a:t>
                      </a:r>
                      <a:r>
                        <a:rPr lang="en-US" altLang="zh-CN" sz="1200" b="0" i="0">
                          <a:solidFill>
                            <a:srgbClr val="000000"/>
                          </a:solidFill>
                          <a:latin typeface="Arial" panose="020B0604020202020204" pitchFamily="34" charset="0"/>
                          <a:cs typeface="Arial" panose="020B0604020202020204" pitchFamily="34" charset="0"/>
                        </a:rPr>
                        <a:t>GBZ/T300.33-2017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；金属及其化合物的电感耦合等离子体发射光谱法（</a:t>
                      </a:r>
                      <a:r>
                        <a:rPr lang="en-US" altLang="zh-CN" sz="1200" b="0" i="0">
                          <a:solidFill>
                            <a:srgbClr val="000000"/>
                          </a:solidFill>
                          <a:latin typeface="Arial" panose="020B0604020202020204" pitchFamily="34" charset="0"/>
                          <a:cs typeface="Arial" panose="020B0604020202020204" pitchFamily="34" charset="0"/>
                        </a:rPr>
                        <a:t>ICP-AES</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样品处理由振摇洗脱变更为微波消解</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94297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钼及其化合物</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钼及其化合物； </a:t>
                      </a:r>
                      <a:r>
                        <a:rPr lang="en-US" altLang="zh-CN" sz="1200" b="0" i="0">
                          <a:solidFill>
                            <a:srgbClr val="000000"/>
                          </a:solidFill>
                          <a:latin typeface="Arial" panose="020B0604020202020204" pitchFamily="34" charset="0"/>
                          <a:cs typeface="Arial" panose="020B0604020202020204" pitchFamily="34" charset="0"/>
                        </a:rPr>
                        <a:t>GBZ/T 160.15-2004</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4.</a:t>
                      </a:r>
                      <a:r>
                        <a:rPr lang="zh-CN" altLang="en-US" sz="1200" b="0" i="0">
                          <a:solidFill>
                            <a:srgbClr val="000000"/>
                          </a:solidFill>
                          <a:latin typeface="Arial" panose="020B0604020202020204" pitchFamily="34" charset="0"/>
                          <a:cs typeface="Arial" panose="020B0604020202020204" pitchFamily="34" charset="0"/>
                        </a:rPr>
                        <a:t>等离子体发生光谱法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19</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部分：钼及其化合物；</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GBZ/T 300.19-2017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；钼及其化合物的酸消解</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火焰原子吸收光谱法、酸消解</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电感耦合等离子体发射光谱法和酸消解</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硫氰酸盐分光光度法；工作场所空气中气溶胶态钼及其化合物（包括可溶性和不溶性化合物）浓度的检测。</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增加了钼及其化合物的酸消解</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火焰原子吸收光谱法；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81660">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过氧化氢</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氧化物； </a:t>
                      </a:r>
                      <a:r>
                        <a:rPr lang="en-US" altLang="zh-CN" sz="1200" b="0" i="0">
                          <a:solidFill>
                            <a:srgbClr val="000000"/>
                          </a:solidFill>
                          <a:latin typeface="Arial" panose="020B0604020202020204" pitchFamily="34" charset="0"/>
                          <a:cs typeface="Arial" panose="020B0604020202020204" pitchFamily="34" charset="0"/>
                        </a:rPr>
                        <a:t>GBZ/T 160.32-2004</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4.</a:t>
                      </a:r>
                      <a:r>
                        <a:rPr lang="zh-CN" altLang="en-US" sz="1200" b="0" i="0">
                          <a:solidFill>
                            <a:srgbClr val="000000"/>
                          </a:solidFill>
                          <a:latin typeface="Arial" panose="020B0604020202020204" pitchFamily="34" charset="0"/>
                          <a:cs typeface="Arial" panose="020B0604020202020204" pitchFamily="34" charset="0"/>
                        </a:rPr>
                        <a:t>过氧化氢的四氯化钛分光光度法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48</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部分：臭氧和过氧化氢 </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GBZ/T 300.48—2017 5.</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过氧化氢的溶液吸收</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硫酸氧钛分光光度法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变了显剂，完全是两个不同的方法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6578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联苯</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工作场所空气有毒物质测定多苯类化合物； </a:t>
                      </a:r>
                      <a:r>
                        <a:rPr lang="en-US" altLang="zh-CN" sz="1200" b="0" i="0">
                          <a:solidFill>
                            <a:srgbClr val="000000"/>
                          </a:solidFill>
                          <a:latin typeface="Arial" panose="020B0604020202020204" pitchFamily="34" charset="0"/>
                          <a:cs typeface="Arial" panose="020B0604020202020204" pitchFamily="34" charset="0"/>
                        </a:rPr>
                        <a:t>GBZ/T 160.43-2004</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Arial" panose="020B0604020202020204" pitchFamily="34" charset="0"/>
                          <a:cs typeface="Arial" panose="020B0604020202020204" pitchFamily="34" charset="0"/>
                        </a:rPr>
                        <a:t>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Arial" panose="020B0604020202020204" pitchFamily="34" charset="0"/>
                          <a:cs typeface="Arial" panose="020B0604020202020204" pitchFamily="34" charset="0"/>
                        </a:rPr>
                        <a:t>气相色谱法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Arial" panose="020B0604020202020204" pitchFamily="34" charset="0"/>
                          <a:cs typeface="Arial" panose="020B0604020202020204" pitchFamily="34" charset="0"/>
                        </a:rPr>
                        <a:t>69</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部分：联苯和氢化三联苯；</a:t>
                      </a:r>
                      <a:r>
                        <a:rPr lang="en-US" altLang="zh-CN" sz="1200" b="0" i="0">
                          <a:solidFill>
                            <a:srgbClr val="000000"/>
                          </a:solidFill>
                          <a:latin typeface="Arial" panose="020B0604020202020204" pitchFamily="34" charset="0"/>
                          <a:cs typeface="Arial" panose="020B0604020202020204" pitchFamily="34" charset="0"/>
                        </a:rPr>
                        <a:t>GBZ/T300.69-2017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00" b="0" i="0">
                          <a:solidFill>
                            <a:srgbClr val="000000"/>
                          </a:solidFill>
                          <a:latin typeface="Arial" panose="020B0604020202020204" pitchFamily="34" charset="0"/>
                          <a:cs typeface="Arial" panose="020B0604020202020204" pitchFamily="34" charset="0"/>
                        </a:rPr>
                        <a:t>4</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联苯的溶剂解吸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联苯的溶剂解吸</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气相色谱法改用了毛细管色谱柱</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9753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三氯甲烷</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卤代烷烃类化合物； </a:t>
                      </a:r>
                      <a:r>
                        <a:rPr lang="en-US" altLang="zh-CN" sz="1200" b="0" i="0">
                          <a:solidFill>
                            <a:srgbClr val="000000"/>
                          </a:solidFill>
                          <a:latin typeface="Arial" panose="020B0604020202020204" pitchFamily="34" charset="0"/>
                          <a:cs typeface="Arial" panose="020B0604020202020204" pitchFamily="34" charset="0"/>
                        </a:rPr>
                        <a:t>GBZ/T 160.45-2007</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Arial" panose="020B0604020202020204" pitchFamily="34" charset="0"/>
                          <a:cs typeface="Arial" panose="020B0604020202020204" pitchFamily="34" charset="0"/>
                        </a:rPr>
                        <a:t>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Arial" panose="020B0604020202020204" pitchFamily="34" charset="0"/>
                          <a:cs typeface="Arial" panose="020B0604020202020204" pitchFamily="34" charset="0"/>
                        </a:rPr>
                        <a:t>气相色谱法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Arial" panose="020B0604020202020204" pitchFamily="34" charset="0"/>
                          <a:cs typeface="Arial" panose="020B0604020202020204" pitchFamily="34" charset="0"/>
                        </a:rPr>
                        <a:t>73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部分：氯甲烷、二氯甲烷、三氯甲烷和四氯甲烷；</a:t>
                      </a:r>
                      <a:r>
                        <a:rPr lang="en-US" altLang="zh-CN" sz="1200" b="0" i="0">
                          <a:solidFill>
                            <a:srgbClr val="000000"/>
                          </a:solidFill>
                          <a:latin typeface="Arial" panose="020B0604020202020204" pitchFamily="34" charset="0"/>
                          <a:cs typeface="Arial" panose="020B0604020202020204" pitchFamily="34" charset="0"/>
                        </a:rPr>
                        <a:t>GBZ/T300.73-2017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00" b="0" i="0">
                          <a:solidFill>
                            <a:srgbClr val="000000"/>
                          </a:solidFill>
                          <a:latin typeface="Arial" panose="020B0604020202020204" pitchFamily="34" charset="0"/>
                          <a:cs typeface="Arial" panose="020B0604020202020204" pitchFamily="34" charset="0"/>
                        </a:rPr>
                        <a:t>5</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三氯甲烷和四氯化碳的溶剂解吸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溶剂解吸</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气相色谱法改用了毛细管色谱柱</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9626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四氯化碳</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卤代烷烃类化合物； </a:t>
                      </a:r>
                      <a:r>
                        <a:rPr lang="en-US" altLang="zh-CN" sz="1200" b="0" i="0">
                          <a:solidFill>
                            <a:srgbClr val="000000"/>
                          </a:solidFill>
                          <a:latin typeface="Arial" panose="020B0604020202020204" pitchFamily="34" charset="0"/>
                          <a:cs typeface="Arial" panose="020B0604020202020204" pitchFamily="34" charset="0"/>
                        </a:rPr>
                        <a:t>GBZ/T 160.45-2007</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3.</a:t>
                      </a:r>
                      <a:r>
                        <a:rPr lang="zh-CN" altLang="en-US" sz="1200" b="0" i="0">
                          <a:solidFill>
                            <a:srgbClr val="000000"/>
                          </a:solidFill>
                          <a:latin typeface="Arial" panose="020B0604020202020204" pitchFamily="34" charset="0"/>
                          <a:cs typeface="Arial" panose="020B0604020202020204" pitchFamily="34" charset="0"/>
                        </a:rPr>
                        <a:t>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Arial" panose="020B0604020202020204" pitchFamily="34" charset="0"/>
                          <a:cs typeface="Arial" panose="020B0604020202020204" pitchFamily="34" charset="0"/>
                        </a:rPr>
                        <a:t>气相色谱法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Arial" panose="020B0604020202020204" pitchFamily="34" charset="0"/>
                          <a:cs typeface="Arial" panose="020B0604020202020204" pitchFamily="34" charset="0"/>
                        </a:rPr>
                        <a:t>73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部分：氯甲烷、二氯甲烷、三氯甲烷和四氯甲烷；</a:t>
                      </a:r>
                      <a:r>
                        <a:rPr lang="en-US" altLang="zh-CN" sz="1200" b="0" i="0">
                          <a:solidFill>
                            <a:srgbClr val="000000"/>
                          </a:solidFill>
                          <a:latin typeface="Arial" panose="020B0604020202020204" pitchFamily="34" charset="0"/>
                          <a:cs typeface="Arial" panose="020B0604020202020204" pitchFamily="34" charset="0"/>
                        </a:rPr>
                        <a:t>GBZ/T300.73-2017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00" b="0" i="0">
                          <a:solidFill>
                            <a:srgbClr val="000000"/>
                          </a:solidFill>
                          <a:latin typeface="Arial" panose="020B0604020202020204" pitchFamily="34" charset="0"/>
                          <a:cs typeface="Arial" panose="020B0604020202020204" pitchFamily="34" charset="0"/>
                        </a:rPr>
                        <a:t>5</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三氯甲烷和四氯化碳的溶剂解吸</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溶剂解吸</a:t>
                      </a:r>
                      <a:r>
                        <a:rPr lang="en-US" altLang="zh-CN"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气相色谱法改用了毛细管色谱柱</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r h="597535">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二氯甲烷</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Arial" panose="020B0604020202020204" pitchFamily="34" charset="0"/>
                          <a:cs typeface="Arial" panose="020B0604020202020204" pitchFamily="34" charset="0"/>
                        </a:rPr>
                        <a:t>工作场所空气有毒物质测定 卤代烷烃类化合物； </a:t>
                      </a:r>
                      <a:r>
                        <a:rPr lang="en-US" altLang="zh-CN" sz="1200" b="0" i="0">
                          <a:solidFill>
                            <a:srgbClr val="000000"/>
                          </a:solidFill>
                          <a:latin typeface="Arial" panose="020B0604020202020204" pitchFamily="34" charset="0"/>
                          <a:cs typeface="Arial" panose="020B0604020202020204" pitchFamily="34" charset="0"/>
                        </a:rPr>
                        <a:t>GBZ/T 160.45-2007</a:t>
                      </a:r>
                      <a:r>
                        <a:rPr lang="zh-CN" altLang="en-US" sz="1200" b="0" i="0">
                          <a:solidFill>
                            <a:srgbClr val="000000"/>
                          </a:solidFill>
                          <a:latin typeface="Arial" panose="020B0604020202020204" pitchFamily="34" charset="0"/>
                          <a:cs typeface="Arial" panose="020B0604020202020204" pitchFamily="34" charset="0"/>
                        </a:rPr>
                        <a:t>； </a:t>
                      </a:r>
                      <a:r>
                        <a:rPr lang="en-US" altLang="zh-CN" sz="1200" b="0" i="0">
                          <a:solidFill>
                            <a:srgbClr val="000000"/>
                          </a:solidFill>
                          <a:latin typeface="Arial" panose="020B0604020202020204" pitchFamily="34" charset="0"/>
                          <a:cs typeface="Arial" panose="020B0604020202020204" pitchFamily="34" charset="0"/>
                        </a:rPr>
                        <a:t>4.</a:t>
                      </a:r>
                      <a:r>
                        <a:rPr lang="zh-CN" altLang="en-US" sz="1200" b="0" i="0">
                          <a:solidFill>
                            <a:srgbClr val="000000"/>
                          </a:solidFill>
                          <a:latin typeface="Arial" panose="020B0604020202020204" pitchFamily="34" charset="0"/>
                          <a:cs typeface="Arial" panose="020B0604020202020204" pitchFamily="34" charset="0"/>
                        </a:rPr>
                        <a:t>直接进样</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Arial" panose="020B0604020202020204" pitchFamily="34" charset="0"/>
                          <a:cs typeface="Arial" panose="020B0604020202020204" pitchFamily="34" charset="0"/>
                        </a:rPr>
                        <a:t>气相色谱法</a:t>
                      </a:r>
                      <a:endParaRPr lang="zh-CN" altLang="en-US" sz="1200" b="0" i="0">
                        <a:solidFill>
                          <a:srgbClr val="000000"/>
                        </a:solidFill>
                        <a:latin typeface="Arial" panose="020B0604020202020204" pitchFamily="34" charset="0"/>
                        <a:ea typeface="Arial" panose="020B0604020202020204" pitchFamily="34" charset="0"/>
                        <a:cs typeface="Arial" panose="020B0604020202020204" pitchFamily="3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工作场所空气有毒物质测定 第</a:t>
                      </a:r>
                      <a:r>
                        <a:rPr lang="en-US" altLang="zh-CN" sz="1200" b="0" i="0">
                          <a:solidFill>
                            <a:srgbClr val="000000"/>
                          </a:solidFill>
                          <a:latin typeface="Arial" panose="020B0604020202020204" pitchFamily="34" charset="0"/>
                          <a:cs typeface="Arial" panose="020B0604020202020204" pitchFamily="34" charset="0"/>
                        </a:rPr>
                        <a:t>73</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部分：氯甲烷、二氯甲烷、三氯甲烷和四氯甲烷；</a:t>
                      </a:r>
                      <a:r>
                        <a:rPr lang="en-US" altLang="zh-CN" sz="1200" b="0" i="0">
                          <a:solidFill>
                            <a:srgbClr val="000000"/>
                          </a:solidFill>
                          <a:latin typeface="Arial" panose="020B0604020202020204" pitchFamily="34" charset="0"/>
                          <a:cs typeface="Arial" panose="020B0604020202020204" pitchFamily="34" charset="0"/>
                        </a:rPr>
                        <a:t>GBZ/T300.73-2017</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a:t>
                      </a:r>
                      <a:r>
                        <a:rPr lang="en-US" altLang="zh-CN" sz="1200" b="0" i="0">
                          <a:solidFill>
                            <a:srgbClr val="000000"/>
                          </a:solidFill>
                          <a:latin typeface="Arial" panose="020B0604020202020204" pitchFamily="34" charset="0"/>
                          <a:cs typeface="Arial" panose="020B0604020202020204" pitchFamily="34" charset="0"/>
                        </a:rPr>
                        <a:t>4</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氯甲烷和二氯甲烷的直接进样</a:t>
                      </a:r>
                      <a:r>
                        <a:rPr lang="en-US" altLang="zh-CN" sz="1200" b="0" i="0">
                          <a:solidFill>
                            <a:srgbClr val="000000"/>
                          </a:solidFill>
                          <a:latin typeface="Arial" panose="020B0604020202020204" pitchFamily="34" charset="0"/>
                          <a:cs typeface="Arial" panose="020B0604020202020204" pitchFamily="34" charset="0"/>
                        </a:rPr>
                        <a:t>-</a:t>
                      </a: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气相色谱法</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p>
                      <a:pPr algn="ctr">
                        <a:buNone/>
                      </a:pPr>
                      <a:r>
                        <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rPr>
                        <a:t>采样方法由注射器变更为采气袋</a:t>
                      </a:r>
                      <a:endParaRPr lang="zh-CN" altLang="en-US" sz="1200" b="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124930" name="标题 124929"/>
          <p:cNvSpPr>
            <a:spLocks noGrp="1"/>
          </p:cNvSpPr>
          <p:nvPr>
            <p:ph type="title"/>
          </p:nvPr>
        </p:nvSpPr>
        <p:spPr>
          <a:xfrm>
            <a:off x="468630" y="194945"/>
            <a:ext cx="8444230" cy="574675"/>
          </a:xfrm>
        </p:spPr>
        <p:txBody>
          <a:bodyPr anchor="ctr"/>
          <a:lstStyle/>
          <a:p>
            <a:pPr algn="ctr" eaLnBrk="1" hangingPunct="1"/>
            <a:r>
              <a:rPr lang="zh-CN" altLang="en-US" sz="2400" dirty="0">
                <a:solidFill>
                  <a:srgbClr val="006600"/>
                </a:solidFill>
                <a:latin typeface="Arial" panose="020B0604020202020204" pitchFamily="34" charset="0"/>
                <a:ea typeface="华文细黑" pitchFamily="2" charset="-122"/>
                <a:cs typeface="+mn-cs"/>
                <a:sym typeface="+mn-ea"/>
              </a:rPr>
              <a:t>《工作场所空气有毒物质测定》（GBZ/T 300)与</a:t>
            </a:r>
            <a:r>
              <a:rPr lang="en-US" altLang="zh-CN" sz="2400" dirty="0">
                <a:solidFill>
                  <a:srgbClr val="006600"/>
                </a:solidFill>
                <a:latin typeface="Arial" panose="020B0604020202020204" pitchFamily="34" charset="0"/>
                <a:ea typeface="华文细黑" pitchFamily="2" charset="-122"/>
                <a:cs typeface="+mn-cs"/>
                <a:sym typeface="+mn-ea"/>
              </a:rPr>
              <a:t>GBZ/T 160</a:t>
            </a:r>
            <a:r>
              <a:rPr lang="zh-CN" altLang="en-US" sz="2400" dirty="0">
                <a:solidFill>
                  <a:srgbClr val="006600"/>
                </a:solidFill>
                <a:latin typeface="Arial" panose="020B0604020202020204" pitchFamily="34" charset="0"/>
                <a:ea typeface="华文细黑" pitchFamily="2" charset="-122"/>
                <a:cs typeface="+mn-cs"/>
                <a:sym typeface="+mn-ea"/>
              </a:rPr>
              <a:t>的比较（部分节选）</a:t>
            </a:r>
            <a:endParaRPr lang="zh-CN" altLang="en-US" sz="2400" b="1" dirty="0">
              <a:solidFill>
                <a:srgbClr val="006600"/>
              </a:solidFill>
              <a:latin typeface="Arial" panose="020B0604020202020204" pitchFamily="34" charset="0"/>
              <a:ea typeface="华文细黑" pitchFamily="2" charset="-122"/>
              <a:cs typeface="+mn-cs"/>
              <a:sym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468313" y="332423"/>
            <a:ext cx="8207375" cy="574675"/>
          </a:xfrm>
        </p:spPr>
        <p:txBody>
          <a:bodyPr anchor="ctr"/>
          <a:lstStyle/>
          <a:p>
            <a:pPr algn="ctr" eaLnBrk="1" hangingPunct="1"/>
            <a:r>
              <a:rPr lang="zh-CN" altLang="en-US" sz="3200" b="1" dirty="0">
                <a:solidFill>
                  <a:srgbClr val="006600"/>
                </a:solidFill>
                <a:latin typeface="宋体" panose="02010600030101010101" pitchFamily="2" charset="-122"/>
                <a:ea typeface="宋体" panose="02010600030101010101" pitchFamily="2" charset="-122"/>
                <a:cs typeface="+mn-cs"/>
              </a:rPr>
              <a:t>职业卫生生物监测标准方法</a:t>
            </a:r>
            <a:endParaRPr lang="zh-CN" altLang="en-US" sz="3200" b="1" dirty="0">
              <a:solidFill>
                <a:srgbClr val="006600"/>
              </a:solidFill>
              <a:latin typeface="宋体" panose="02010600030101010101" pitchFamily="2" charset="-122"/>
              <a:ea typeface="宋体" panose="02010600030101010101" pitchFamily="2" charset="-122"/>
              <a:cs typeface="+mn-cs"/>
            </a:endParaRPr>
          </a:p>
        </p:txBody>
      </p:sp>
      <p:sp>
        <p:nvSpPr>
          <p:cNvPr id="124931" name="文本占位符 124930"/>
          <p:cNvSpPr>
            <a:spLocks noGrp="1"/>
          </p:cNvSpPr>
          <p:nvPr>
            <p:ph type="body" idx="1"/>
          </p:nvPr>
        </p:nvSpPr>
        <p:spPr>
          <a:xfrm>
            <a:off x="113665" y="1054735"/>
            <a:ext cx="8943340" cy="4966970"/>
          </a:xfrm>
        </p:spPr>
        <p:txBody>
          <a:bodyPr/>
          <a:lstStyle/>
          <a:p>
            <a:r>
              <a:rPr sz="2800" b="1" dirty="0">
                <a:latin typeface="宋体" panose="02010600030101010101" pitchFamily="2" charset="-122"/>
                <a:ea typeface="宋体" panose="02010600030101010101" pitchFamily="2" charset="-122"/>
              </a:rPr>
              <a:t>已发布了42个化学毒物72种统一的规范化的测定方法（WS/T）检测生物材料中化学物质。</a:t>
            </a:r>
            <a:endParaRPr sz="2800" b="1" dirty="0">
              <a:latin typeface="宋体" panose="02010600030101010101" pitchFamily="2" charset="-122"/>
              <a:ea typeface="宋体" panose="02010600030101010101" pitchFamily="2" charset="-122"/>
            </a:endParaRPr>
          </a:p>
          <a:p>
            <a:r>
              <a:rPr sz="2800" b="1" dirty="0">
                <a:latin typeface="宋体" panose="02010600030101010101" pitchFamily="2" charset="-122"/>
                <a:ea typeface="宋体" panose="02010600030101010101" pitchFamily="2" charset="-122"/>
              </a:rPr>
              <a:t>为了促进和规范生物样品检测技术的发展，于2008年发布了《职业卫生标准制定指南 第5部分：生物材料中化学物质测定方法》（GBZ/T 210.5-2008）</a:t>
            </a:r>
            <a:endParaRPr sz="2800" b="1" dirty="0">
              <a:latin typeface="宋体" panose="02010600030101010101" pitchFamily="2" charset="-122"/>
              <a:ea typeface="宋体" panose="02010600030101010101" pitchFamily="2" charset="-122"/>
            </a:endParaRPr>
          </a:p>
          <a:p>
            <a:r>
              <a:rPr sz="2800" b="1" dirty="0">
                <a:latin typeface="宋体" panose="02010600030101010101" pitchFamily="2" charset="-122"/>
                <a:ea typeface="宋体" panose="02010600030101010101" pitchFamily="2" charset="-122"/>
              </a:rPr>
              <a:t>为进一步提高生物材料中有害化学物监测的质量，保证测定结果的准确性和可比性，卫生部2006年发布了《职业卫生生物监测质量保证规范》（GBZ/T 173-2006</a:t>
            </a:r>
            <a:endParaRPr sz="2800" b="1" dirty="0">
              <a:latin typeface="宋体" panose="02010600030101010101" pitchFamily="2" charset="-122"/>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1187624" y="-27384"/>
            <a:ext cx="7272807" cy="645160"/>
          </a:xfrm>
          <a:prstGeom prst="rect">
            <a:avLst/>
          </a:prstGeom>
          <a:noFill/>
          <a:ln w="9525">
            <a:noFill/>
          </a:ln>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职业病防治法律体系框架</a:t>
            </a:r>
            <a:endParaRPr lang="zh-CN" altLang="en-US" sz="3600" b="1" i="0" dirty="0">
              <a:solidFill>
                <a:srgbClr val="006600"/>
              </a:solidFill>
              <a:latin typeface="宋体" panose="02010600030101010101" pitchFamily="2" charset="-122"/>
              <a:ea typeface="宋体" panose="02010600030101010101" pitchFamily="2" charset="-122"/>
            </a:endParaRPr>
          </a:p>
        </p:txBody>
      </p:sp>
      <p:grpSp>
        <p:nvGrpSpPr>
          <p:cNvPr id="38" name="组合 2"/>
          <p:cNvGrpSpPr/>
          <p:nvPr/>
        </p:nvGrpSpPr>
        <p:grpSpPr bwMode="auto">
          <a:xfrm>
            <a:off x="1907705" y="764704"/>
            <a:ext cx="5256584" cy="5335396"/>
            <a:chOff x="2825477" y="1484784"/>
            <a:chExt cx="5088037" cy="4966404"/>
          </a:xfrm>
        </p:grpSpPr>
        <p:grpSp>
          <p:nvGrpSpPr>
            <p:cNvPr id="39" name="组合 5"/>
            <p:cNvGrpSpPr/>
            <p:nvPr/>
          </p:nvGrpSpPr>
          <p:grpSpPr bwMode="auto">
            <a:xfrm>
              <a:off x="2825477" y="1484784"/>
              <a:ext cx="5088037" cy="4966404"/>
              <a:chOff x="179512" y="764704"/>
              <a:chExt cx="5112568" cy="4990975"/>
            </a:xfrm>
            <a:noFill/>
          </p:grpSpPr>
          <p:sp>
            <p:nvSpPr>
              <p:cNvPr id="42" name="任意多边形 41"/>
              <p:cNvSpPr/>
              <p:nvPr/>
            </p:nvSpPr>
            <p:spPr>
              <a:xfrm>
                <a:off x="2370951" y="764704"/>
                <a:ext cx="729689" cy="712770"/>
              </a:xfrm>
              <a:custGeom>
                <a:avLst/>
                <a:gdLst>
                  <a:gd name="connsiteX0" fmla="*/ 0 w 730366"/>
                  <a:gd name="connsiteY0" fmla="*/ 712996 h 712996"/>
                  <a:gd name="connsiteX1" fmla="*/ 365182 w 730366"/>
                  <a:gd name="connsiteY1" fmla="*/ 0 h 712996"/>
                  <a:gd name="connsiteX2" fmla="*/ 365184 w 730366"/>
                  <a:gd name="connsiteY2" fmla="*/ 0 h 712996"/>
                  <a:gd name="connsiteX3" fmla="*/ 730366 w 730366"/>
                  <a:gd name="connsiteY3" fmla="*/ 712996 h 712996"/>
                  <a:gd name="connsiteX4" fmla="*/ 0 w 730366"/>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366" h="712996">
                    <a:moveTo>
                      <a:pt x="0" y="712996"/>
                    </a:moveTo>
                    <a:lnTo>
                      <a:pt x="365182" y="0"/>
                    </a:lnTo>
                    <a:lnTo>
                      <a:pt x="365184" y="0"/>
                    </a:lnTo>
                    <a:lnTo>
                      <a:pt x="730366"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747" tIns="22747" rIns="22747" bIns="22747" spcCol="1270" anchor="ctr"/>
              <a:lstStyle/>
              <a:p>
                <a:pPr algn="ctr" defTabSz="795655" eaLnBrk="1" hangingPunct="1">
                  <a:lnSpc>
                    <a:spcPct val="90000"/>
                  </a:lnSpc>
                  <a:spcAft>
                    <a:spcPct val="35000"/>
                  </a:spcAft>
                  <a:defRPr/>
                </a:pPr>
                <a:endParaRPr lang="zh-CN" altLang="en-US" sz="1600" i="0" dirty="0">
                  <a:solidFill>
                    <a:srgbClr val="0070C0"/>
                  </a:solidFill>
                  <a:latin typeface="宋体" panose="02010600030101010101" pitchFamily="2" charset="-122"/>
                  <a:ea typeface="宋体" panose="02010600030101010101" pitchFamily="2" charset="-122"/>
                </a:endParaRPr>
              </a:p>
            </p:txBody>
          </p:sp>
          <p:sp>
            <p:nvSpPr>
              <p:cNvPr id="43" name="任意多边形 42"/>
              <p:cNvSpPr/>
              <p:nvPr/>
            </p:nvSpPr>
            <p:spPr>
              <a:xfrm>
                <a:off x="2004862" y="1477474"/>
                <a:ext cx="1461867" cy="712769"/>
              </a:xfrm>
              <a:custGeom>
                <a:avLst/>
                <a:gdLst>
                  <a:gd name="connsiteX0" fmla="*/ 0 w 1460733"/>
                  <a:gd name="connsiteY0" fmla="*/ 712996 h 712996"/>
                  <a:gd name="connsiteX1" fmla="*/ 365182 w 1460733"/>
                  <a:gd name="connsiteY1" fmla="*/ 0 h 712996"/>
                  <a:gd name="connsiteX2" fmla="*/ 1095551 w 1460733"/>
                  <a:gd name="connsiteY2" fmla="*/ 0 h 712996"/>
                  <a:gd name="connsiteX3" fmla="*/ 1460733 w 1460733"/>
                  <a:gd name="connsiteY3" fmla="*/ 712996 h 712996"/>
                  <a:gd name="connsiteX4" fmla="*/ 0 w 1460733"/>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33" h="712996">
                    <a:moveTo>
                      <a:pt x="0" y="712996"/>
                    </a:moveTo>
                    <a:lnTo>
                      <a:pt x="365182" y="0"/>
                    </a:lnTo>
                    <a:lnTo>
                      <a:pt x="1095551" y="0"/>
                    </a:lnTo>
                    <a:lnTo>
                      <a:pt x="1460733"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7110" tIns="22747" rIns="277111" bIns="22747" spcCol="1270" anchor="ctr"/>
              <a:lstStyle/>
              <a:p>
                <a:pPr algn="ctr" defTabSz="795655" eaLnBrk="1" hangingPunct="1">
                  <a:lnSpc>
                    <a:spcPct val="90000"/>
                  </a:lnSpc>
                  <a:spcAft>
                    <a:spcPct val="35000"/>
                  </a:spcAft>
                  <a:defRPr/>
                </a:pPr>
                <a:endParaRPr lang="zh-CN" altLang="en-US" sz="1600" i="0" dirty="0">
                  <a:solidFill>
                    <a:srgbClr val="0070C0"/>
                  </a:solidFill>
                  <a:latin typeface="宋体" panose="02010600030101010101" pitchFamily="2" charset="-122"/>
                  <a:ea typeface="宋体" panose="02010600030101010101" pitchFamily="2" charset="-122"/>
                </a:endParaRPr>
              </a:p>
            </p:txBody>
          </p:sp>
          <p:sp>
            <p:nvSpPr>
              <p:cNvPr id="44" name="任意多边形 43"/>
              <p:cNvSpPr/>
              <p:nvPr/>
            </p:nvSpPr>
            <p:spPr>
              <a:xfrm>
                <a:off x="1643043" y="2183230"/>
                <a:ext cx="2185507" cy="712770"/>
              </a:xfrm>
              <a:custGeom>
                <a:avLst/>
                <a:gdLst>
                  <a:gd name="connsiteX0" fmla="*/ 0 w 2191100"/>
                  <a:gd name="connsiteY0" fmla="*/ 712996 h 712996"/>
                  <a:gd name="connsiteX1" fmla="*/ 365182 w 2191100"/>
                  <a:gd name="connsiteY1" fmla="*/ 0 h 712996"/>
                  <a:gd name="connsiteX2" fmla="*/ 1825918 w 2191100"/>
                  <a:gd name="connsiteY2" fmla="*/ 0 h 712996"/>
                  <a:gd name="connsiteX3" fmla="*/ 2191100 w 2191100"/>
                  <a:gd name="connsiteY3" fmla="*/ 712996 h 712996"/>
                  <a:gd name="connsiteX4" fmla="*/ 0 w 2191100"/>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100" h="712996">
                    <a:moveTo>
                      <a:pt x="0" y="712996"/>
                    </a:moveTo>
                    <a:lnTo>
                      <a:pt x="365182" y="0"/>
                    </a:lnTo>
                    <a:lnTo>
                      <a:pt x="1825918" y="0"/>
                    </a:lnTo>
                    <a:lnTo>
                      <a:pt x="2191100"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04293" tIns="22747" rIns="404292" bIns="22747" spcCol="1270" anchor="ctr"/>
              <a:lstStyle/>
              <a:p>
                <a:pPr algn="ctr" defTabSz="795655" eaLnBrk="1" hangingPunct="1">
                  <a:lnSpc>
                    <a:spcPct val="90000"/>
                  </a:lnSpc>
                  <a:spcAft>
                    <a:spcPct val="35000"/>
                  </a:spcAft>
                  <a:defRPr/>
                </a:pPr>
                <a:r>
                  <a:rPr lang="zh-CN" altLang="en-US" sz="1600" b="1" i="0" dirty="0">
                    <a:solidFill>
                      <a:srgbClr val="0070C0"/>
                    </a:solidFill>
                    <a:latin typeface="宋体" panose="02010600030101010101" pitchFamily="2" charset="-122"/>
                    <a:ea typeface="宋体" panose="02010600030101010101" pitchFamily="2" charset="-122"/>
                  </a:rPr>
                  <a:t>地方性法规</a:t>
                </a:r>
                <a:endParaRPr lang="zh-CN" altLang="en-US" sz="1600" b="1" i="0" dirty="0">
                  <a:solidFill>
                    <a:srgbClr val="0070C0"/>
                  </a:solidFill>
                  <a:latin typeface="宋体" panose="02010600030101010101" pitchFamily="2" charset="-122"/>
                  <a:ea typeface="宋体" panose="02010600030101010101" pitchFamily="2" charset="-122"/>
                </a:endParaRPr>
              </a:p>
            </p:txBody>
          </p:sp>
          <p:sp>
            <p:nvSpPr>
              <p:cNvPr id="45" name="任意多边形 44"/>
              <p:cNvSpPr/>
              <p:nvPr/>
            </p:nvSpPr>
            <p:spPr>
              <a:xfrm>
                <a:off x="1274722" y="2903013"/>
                <a:ext cx="2922147" cy="714357"/>
              </a:xfrm>
              <a:custGeom>
                <a:avLst/>
                <a:gdLst>
                  <a:gd name="connsiteX0" fmla="*/ 0 w 2921467"/>
                  <a:gd name="connsiteY0" fmla="*/ 712996 h 712996"/>
                  <a:gd name="connsiteX1" fmla="*/ 365182 w 2921467"/>
                  <a:gd name="connsiteY1" fmla="*/ 0 h 712996"/>
                  <a:gd name="connsiteX2" fmla="*/ 2556285 w 2921467"/>
                  <a:gd name="connsiteY2" fmla="*/ 0 h 712996"/>
                  <a:gd name="connsiteX3" fmla="*/ 2921467 w 2921467"/>
                  <a:gd name="connsiteY3" fmla="*/ 712996 h 712996"/>
                  <a:gd name="connsiteX4" fmla="*/ 0 w 2921467"/>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467" h="712996">
                    <a:moveTo>
                      <a:pt x="0" y="712996"/>
                    </a:moveTo>
                    <a:lnTo>
                      <a:pt x="365182" y="0"/>
                    </a:lnTo>
                    <a:lnTo>
                      <a:pt x="2556285" y="0"/>
                    </a:lnTo>
                    <a:lnTo>
                      <a:pt x="2921467"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474" tIns="22747" rIns="531474" bIns="22747" spcCol="1270" anchor="ctr"/>
              <a:lstStyle/>
              <a:p>
                <a:pPr algn="ctr" defTabSz="795655" eaLnBrk="1" hangingPunct="1">
                  <a:lnSpc>
                    <a:spcPct val="90000"/>
                  </a:lnSpc>
                  <a:spcAft>
                    <a:spcPct val="35000"/>
                  </a:spcAft>
                  <a:defRPr/>
                </a:pPr>
                <a:r>
                  <a:rPr lang="zh-CN" altLang="en-US" sz="1600" b="1" i="0" dirty="0">
                    <a:solidFill>
                      <a:srgbClr val="0070C0"/>
                    </a:solidFill>
                    <a:latin typeface="宋体" panose="02010600030101010101" pitchFamily="2" charset="-122"/>
                    <a:ea typeface="宋体" panose="02010600030101010101" pitchFamily="2" charset="-122"/>
                  </a:rPr>
                  <a:t>部门规章</a:t>
                </a:r>
                <a:endParaRPr lang="zh-CN" altLang="en-US" sz="1600" b="1" i="0" dirty="0">
                  <a:solidFill>
                    <a:srgbClr val="0070C0"/>
                  </a:solidFill>
                  <a:latin typeface="宋体" panose="02010600030101010101" pitchFamily="2" charset="-122"/>
                  <a:ea typeface="宋体" panose="02010600030101010101" pitchFamily="2" charset="-122"/>
                </a:endParaRPr>
              </a:p>
            </p:txBody>
          </p:sp>
          <p:sp>
            <p:nvSpPr>
              <p:cNvPr id="46" name="任意多边形 45"/>
              <p:cNvSpPr/>
              <p:nvPr/>
            </p:nvSpPr>
            <p:spPr>
              <a:xfrm>
                <a:off x="909652" y="3617371"/>
                <a:ext cx="3652288" cy="712769"/>
              </a:xfrm>
              <a:custGeom>
                <a:avLst/>
                <a:gdLst>
                  <a:gd name="connsiteX0" fmla="*/ 0 w 3651834"/>
                  <a:gd name="connsiteY0" fmla="*/ 712996 h 712996"/>
                  <a:gd name="connsiteX1" fmla="*/ 365182 w 3651834"/>
                  <a:gd name="connsiteY1" fmla="*/ 0 h 712996"/>
                  <a:gd name="connsiteX2" fmla="*/ 3286652 w 3651834"/>
                  <a:gd name="connsiteY2" fmla="*/ 0 h 712996"/>
                  <a:gd name="connsiteX3" fmla="*/ 3651834 w 3651834"/>
                  <a:gd name="connsiteY3" fmla="*/ 712996 h 712996"/>
                  <a:gd name="connsiteX4" fmla="*/ 0 w 3651834"/>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834" h="712996">
                    <a:moveTo>
                      <a:pt x="0" y="712996"/>
                    </a:moveTo>
                    <a:lnTo>
                      <a:pt x="365182" y="0"/>
                    </a:lnTo>
                    <a:lnTo>
                      <a:pt x="3286652" y="0"/>
                    </a:lnTo>
                    <a:lnTo>
                      <a:pt x="3651834"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58656" tIns="22747" rIns="658656" bIns="22747" spcCol="1270" anchor="ctr"/>
              <a:lstStyle/>
              <a:p>
                <a:pPr algn="ctr" defTabSz="795655" eaLnBrk="1" hangingPunct="1">
                  <a:lnSpc>
                    <a:spcPct val="90000"/>
                  </a:lnSpc>
                  <a:spcAft>
                    <a:spcPct val="35000"/>
                  </a:spcAft>
                  <a:defRPr/>
                </a:pPr>
                <a:r>
                  <a:rPr lang="zh-CN" altLang="en-US" sz="1600" b="1" i="0" dirty="0">
                    <a:solidFill>
                      <a:srgbClr val="0070C0"/>
                    </a:solidFill>
                    <a:latin typeface="宋体" panose="02010600030101010101" pitchFamily="2" charset="-122"/>
                    <a:ea typeface="宋体" panose="02010600030101010101" pitchFamily="2" charset="-122"/>
                  </a:rPr>
                  <a:t>地方政府规章</a:t>
                </a:r>
                <a:endParaRPr lang="zh-CN" altLang="en-US" sz="1600" b="1" i="0" dirty="0">
                  <a:solidFill>
                    <a:srgbClr val="0070C0"/>
                  </a:solidFill>
                  <a:latin typeface="宋体" panose="02010600030101010101" pitchFamily="2" charset="-122"/>
                  <a:ea typeface="宋体" panose="02010600030101010101" pitchFamily="2" charset="-122"/>
                </a:endParaRPr>
              </a:p>
            </p:txBody>
          </p:sp>
          <p:sp>
            <p:nvSpPr>
              <p:cNvPr id="47" name="任意多边形 46"/>
              <p:cNvSpPr/>
              <p:nvPr/>
            </p:nvSpPr>
            <p:spPr>
              <a:xfrm>
                <a:off x="544582" y="4330140"/>
                <a:ext cx="4382428" cy="712770"/>
              </a:xfrm>
              <a:custGeom>
                <a:avLst/>
                <a:gdLst>
                  <a:gd name="connsiteX0" fmla="*/ 0 w 4382201"/>
                  <a:gd name="connsiteY0" fmla="*/ 712996 h 712996"/>
                  <a:gd name="connsiteX1" fmla="*/ 365182 w 4382201"/>
                  <a:gd name="connsiteY1" fmla="*/ 0 h 712996"/>
                  <a:gd name="connsiteX2" fmla="*/ 4017019 w 4382201"/>
                  <a:gd name="connsiteY2" fmla="*/ 0 h 712996"/>
                  <a:gd name="connsiteX3" fmla="*/ 4382201 w 4382201"/>
                  <a:gd name="connsiteY3" fmla="*/ 712996 h 712996"/>
                  <a:gd name="connsiteX4" fmla="*/ 0 w 4382201"/>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2201" h="712996">
                    <a:moveTo>
                      <a:pt x="0" y="712996"/>
                    </a:moveTo>
                    <a:lnTo>
                      <a:pt x="365182" y="0"/>
                    </a:lnTo>
                    <a:lnTo>
                      <a:pt x="4017019" y="0"/>
                    </a:lnTo>
                    <a:lnTo>
                      <a:pt x="4382201"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785837" tIns="22747" rIns="785838" bIns="22747" spcCol="1270" anchor="ctr"/>
              <a:lstStyle/>
              <a:p>
                <a:pPr algn="ctr" defTabSz="795655" eaLnBrk="1" hangingPunct="1">
                  <a:lnSpc>
                    <a:spcPct val="90000"/>
                  </a:lnSpc>
                  <a:spcAft>
                    <a:spcPct val="35000"/>
                  </a:spcAft>
                  <a:defRPr/>
                </a:pPr>
                <a:r>
                  <a:rPr lang="zh-CN" altLang="zh-CN" sz="1600" b="1" i="0" dirty="0">
                    <a:solidFill>
                      <a:srgbClr val="0070C0"/>
                    </a:solidFill>
                    <a:latin typeface="宋体" panose="02010600030101010101" pitchFamily="2" charset="-122"/>
                    <a:ea typeface="宋体" panose="02010600030101010101" pitchFamily="2" charset="-122"/>
                  </a:rPr>
                  <a:t>标准</a:t>
                </a:r>
                <a:endParaRPr lang="zh-CN" altLang="zh-CN" sz="1600" b="1" i="0" dirty="0">
                  <a:solidFill>
                    <a:srgbClr val="0070C0"/>
                  </a:solidFill>
                  <a:latin typeface="宋体" panose="02010600030101010101" pitchFamily="2" charset="-122"/>
                  <a:ea typeface="宋体" panose="02010600030101010101" pitchFamily="2" charset="-122"/>
                </a:endParaRPr>
              </a:p>
            </p:txBody>
          </p:sp>
          <p:sp>
            <p:nvSpPr>
              <p:cNvPr id="48" name="任意多边形 47"/>
              <p:cNvSpPr/>
              <p:nvPr/>
            </p:nvSpPr>
            <p:spPr>
              <a:xfrm>
                <a:off x="179512" y="5042910"/>
                <a:ext cx="5112568" cy="712769"/>
              </a:xfrm>
              <a:custGeom>
                <a:avLst/>
                <a:gdLst>
                  <a:gd name="connsiteX0" fmla="*/ 0 w 5112568"/>
                  <a:gd name="connsiteY0" fmla="*/ 712996 h 712996"/>
                  <a:gd name="connsiteX1" fmla="*/ 365182 w 5112568"/>
                  <a:gd name="connsiteY1" fmla="*/ 0 h 712996"/>
                  <a:gd name="connsiteX2" fmla="*/ 4747386 w 5112568"/>
                  <a:gd name="connsiteY2" fmla="*/ 0 h 712996"/>
                  <a:gd name="connsiteX3" fmla="*/ 5112568 w 5112568"/>
                  <a:gd name="connsiteY3" fmla="*/ 712996 h 712996"/>
                  <a:gd name="connsiteX4" fmla="*/ 0 w 5112568"/>
                  <a:gd name="connsiteY4" fmla="*/ 712996 h 71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568" h="712996">
                    <a:moveTo>
                      <a:pt x="0" y="712996"/>
                    </a:moveTo>
                    <a:lnTo>
                      <a:pt x="365182" y="0"/>
                    </a:lnTo>
                    <a:lnTo>
                      <a:pt x="4747386" y="0"/>
                    </a:lnTo>
                    <a:lnTo>
                      <a:pt x="5112568" y="712996"/>
                    </a:lnTo>
                    <a:lnTo>
                      <a:pt x="0" y="712996"/>
                    </a:lnTo>
                    <a:close/>
                  </a:path>
                </a:pathLst>
              </a:custGeom>
              <a:grpFill/>
              <a:ln w="88900">
                <a:solidFill>
                  <a:schemeClr val="accent1">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3019" tIns="22747" rIns="913020" bIns="22747" spcCol="1270" anchor="ctr"/>
              <a:lstStyle/>
              <a:p>
                <a:pPr algn="ctr" defTabSz="795655" eaLnBrk="1" hangingPunct="1">
                  <a:lnSpc>
                    <a:spcPct val="90000"/>
                  </a:lnSpc>
                  <a:spcAft>
                    <a:spcPct val="35000"/>
                  </a:spcAft>
                  <a:defRPr/>
                </a:pPr>
                <a:r>
                  <a:rPr lang="zh-CN" altLang="zh-CN" sz="1600" b="1" i="0" dirty="0">
                    <a:solidFill>
                      <a:srgbClr val="0070C0"/>
                    </a:solidFill>
                    <a:latin typeface="宋体" panose="02010600030101010101" pitchFamily="2" charset="-122"/>
                    <a:ea typeface="宋体" panose="02010600030101010101" pitchFamily="2" charset="-122"/>
                  </a:rPr>
                  <a:t>规范性</a:t>
                </a:r>
                <a:r>
                  <a:rPr lang="zh-CN" altLang="en-US" sz="1600" b="1" i="0" dirty="0">
                    <a:solidFill>
                      <a:srgbClr val="0070C0"/>
                    </a:solidFill>
                    <a:latin typeface="宋体" panose="02010600030101010101" pitchFamily="2" charset="-122"/>
                    <a:ea typeface="宋体" panose="02010600030101010101" pitchFamily="2" charset="-122"/>
                  </a:rPr>
                  <a:t>文件</a:t>
                </a:r>
                <a:endParaRPr lang="zh-CN" altLang="en-US" sz="1600" b="1" i="0" dirty="0">
                  <a:solidFill>
                    <a:srgbClr val="0070C0"/>
                  </a:solidFill>
                  <a:latin typeface="宋体" panose="02010600030101010101" pitchFamily="2" charset="-122"/>
                  <a:ea typeface="宋体" panose="02010600030101010101" pitchFamily="2" charset="-122"/>
                </a:endParaRPr>
              </a:p>
            </p:txBody>
          </p:sp>
        </p:grpSp>
        <p:sp>
          <p:nvSpPr>
            <p:cNvPr id="40" name="矩形 13"/>
            <p:cNvSpPr>
              <a:spLocks noChangeArrowheads="1"/>
            </p:cNvSpPr>
            <p:nvPr/>
          </p:nvSpPr>
          <p:spPr bwMode="auto">
            <a:xfrm>
              <a:off x="5082699" y="1860152"/>
              <a:ext cx="575956" cy="2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01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8001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8001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8001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8001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spcAft>
                  <a:spcPct val="35000"/>
                </a:spcAft>
                <a:buFontTx/>
                <a:buNone/>
                <a:defRPr/>
              </a:pPr>
              <a:r>
                <a:rPr lang="zh-CN" altLang="en-US" sz="1600" b="1" i="0" dirty="0">
                  <a:solidFill>
                    <a:srgbClr val="0070C0"/>
                  </a:solidFill>
                  <a:latin typeface="宋体" panose="02010600030101010101" pitchFamily="2" charset="-122"/>
                </a:rPr>
                <a:t>法律</a:t>
              </a:r>
              <a:endParaRPr lang="zh-CN" altLang="en-US" sz="1600" b="1" i="0" dirty="0">
                <a:solidFill>
                  <a:srgbClr val="0070C0"/>
                </a:solidFill>
                <a:latin typeface="宋体" panose="02010600030101010101" pitchFamily="2" charset="-122"/>
              </a:endParaRPr>
            </a:p>
          </p:txBody>
        </p:sp>
        <p:sp>
          <p:nvSpPr>
            <p:cNvPr id="41" name="矩形 14"/>
            <p:cNvSpPr>
              <a:spLocks noChangeArrowheads="1"/>
            </p:cNvSpPr>
            <p:nvPr/>
          </p:nvSpPr>
          <p:spPr bwMode="auto">
            <a:xfrm>
              <a:off x="4881142" y="2433516"/>
              <a:ext cx="973166" cy="2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001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8001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8001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8001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8001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8001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spcAft>
                  <a:spcPct val="35000"/>
                </a:spcAft>
                <a:buFontTx/>
                <a:buNone/>
                <a:defRPr/>
              </a:pPr>
              <a:r>
                <a:rPr lang="zh-CN" altLang="zh-CN" sz="1600" b="1" i="0" dirty="0">
                  <a:solidFill>
                    <a:srgbClr val="0070C0"/>
                  </a:solidFill>
                  <a:latin typeface="宋体" panose="02010600030101010101" pitchFamily="2" charset="-122"/>
                </a:rPr>
                <a:t>行政法规</a:t>
              </a:r>
              <a:endParaRPr lang="zh-CN" altLang="zh-CN" sz="1600" b="1" i="0" dirty="0">
                <a:solidFill>
                  <a:srgbClr val="0070C0"/>
                </a:solidFill>
                <a:latin typeface="宋体" panose="02010600030101010101" pitchFamily="2" charset="-122"/>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24929"/>
          <p:cNvSpPr>
            <a:spLocks noGrp="1"/>
          </p:cNvSpPr>
          <p:nvPr>
            <p:ph type="title"/>
          </p:nvPr>
        </p:nvSpPr>
        <p:spPr>
          <a:xfrm>
            <a:off x="468630" y="194945"/>
            <a:ext cx="8444230" cy="574675"/>
          </a:xfrm>
        </p:spPr>
        <p:txBody>
          <a:bodyPr anchor="ctr"/>
          <a:lstStyle/>
          <a:p>
            <a:pPr algn="ctr" eaLnBrk="1" hangingPunct="1"/>
            <a:r>
              <a:rPr lang="zh-CN" altLang="en-US" sz="2400" b="1" dirty="0">
                <a:solidFill>
                  <a:srgbClr val="006600"/>
                </a:solidFill>
                <a:latin typeface="Arial" panose="020B0604020202020204" pitchFamily="34" charset="0"/>
                <a:ea typeface="华文细黑" pitchFamily="2" charset="-122"/>
                <a:cs typeface="+mn-cs"/>
                <a:sym typeface="+mn-ea"/>
              </a:rPr>
              <a:t>部分常用的</a:t>
            </a:r>
            <a:r>
              <a:rPr lang="zh-CN" altLang="en-US" sz="2400" dirty="0">
                <a:solidFill>
                  <a:srgbClr val="006600"/>
                </a:solidFill>
                <a:latin typeface="Arial" panose="020B0604020202020204" pitchFamily="34" charset="0"/>
                <a:ea typeface="华文细黑" pitchFamily="2" charset="-122"/>
                <a:cs typeface="+mn-cs"/>
                <a:sym typeface="+mn-ea"/>
              </a:rPr>
              <a:t>职业卫生生物监测标准方法</a:t>
            </a:r>
            <a:endParaRPr lang="zh-CN" altLang="en-US" sz="2400" b="1" dirty="0">
              <a:solidFill>
                <a:srgbClr val="006600"/>
              </a:solidFill>
              <a:latin typeface="Arial" panose="020B0604020202020204" pitchFamily="34" charset="0"/>
              <a:ea typeface="华文细黑" pitchFamily="2" charset="-122"/>
              <a:cs typeface="+mn-cs"/>
              <a:sym typeface="+mn-ea"/>
            </a:endParaRPr>
          </a:p>
        </p:txBody>
      </p:sp>
      <p:graphicFrame>
        <p:nvGraphicFramePr>
          <p:cNvPr id="5" name="表格 4"/>
          <p:cNvGraphicFramePr/>
          <p:nvPr/>
        </p:nvGraphicFramePr>
        <p:xfrm>
          <a:off x="91440" y="984250"/>
          <a:ext cx="8821420" cy="4464685"/>
        </p:xfrm>
        <a:graphic>
          <a:graphicData uri="http://schemas.openxmlformats.org/drawingml/2006/table">
            <a:tbl>
              <a:tblPr firstRow="1" bandRow="1">
                <a:tableStyleId>{5940675A-B579-460E-94D1-54222C63F5DA}</a:tableStyleId>
              </a:tblPr>
              <a:tblGrid>
                <a:gridCol w="2204720"/>
                <a:gridCol w="2206625"/>
                <a:gridCol w="2204085"/>
                <a:gridCol w="2205990"/>
              </a:tblGrid>
              <a:tr h="542925">
                <a:tc>
                  <a:txBody>
                    <a:bodyPr/>
                    <a:lstStyle/>
                    <a:p>
                      <a:pPr algn="ctr">
                        <a:buNone/>
                      </a:pPr>
                      <a:r>
                        <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rPr>
                        <a:t>标准号</a:t>
                      </a:r>
                      <a:endPar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3399CC"/>
                    </a:solidFill>
                  </a:tcPr>
                </a:tc>
                <a:tc>
                  <a:txBody>
                    <a:bodyPr/>
                    <a:lstStyle/>
                    <a:p>
                      <a:pPr algn="ctr">
                        <a:buNone/>
                      </a:pPr>
                      <a:r>
                        <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rPr>
                        <a:t>标准名</a:t>
                      </a:r>
                      <a:endPar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3399CC"/>
                    </a:solidFill>
                  </a:tcPr>
                </a:tc>
                <a:tc>
                  <a:txBody>
                    <a:bodyPr/>
                    <a:lstStyle/>
                    <a:p>
                      <a:pPr algn="ctr">
                        <a:buNone/>
                      </a:pPr>
                      <a:r>
                        <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rPr>
                        <a:t>标准号</a:t>
                      </a:r>
                      <a:endPar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3399CC"/>
                    </a:solidFill>
                  </a:tcPr>
                </a:tc>
                <a:tc>
                  <a:txBody>
                    <a:bodyPr/>
                    <a:lstStyle/>
                    <a:p>
                      <a:pPr algn="ctr">
                        <a:buNone/>
                      </a:pPr>
                      <a:r>
                        <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rPr>
                        <a:t>标准名</a:t>
                      </a:r>
                      <a:endParaRPr lang="zh-CN" altLang="en-US" sz="1600" i="0">
                        <a:solidFill>
                          <a:srgbClr val="FFFFFF"/>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3399CC"/>
                    </a:solidFill>
                  </a:tcPr>
                </a:tc>
              </a:tr>
              <a:tr h="784225">
                <a:tc>
                  <a:txBody>
                    <a:bodyPr/>
                    <a:lstStyle/>
                    <a:p>
                      <a:pPr algn="ctr">
                        <a:buNone/>
                      </a:pPr>
                      <a:r>
                        <a:rPr lang="en-US" altLang="zh-CN" sz="1400" i="0">
                          <a:solidFill>
                            <a:srgbClr val="000000"/>
                          </a:solidFill>
                          <a:latin typeface="宋体" panose="02010600030101010101" pitchFamily="2" charset="-122"/>
                          <a:ea typeface="宋体" panose="02010600030101010101" pitchFamily="2" charset="-122"/>
                          <a:cs typeface="宋体" panose="02010600030101010101" pitchFamily="2" charset="-122"/>
                        </a:rPr>
                        <a:t>WS/T 18-1996</a:t>
                      </a:r>
                      <a:endParaRPr lang="en-US" altLang="zh-CN" sz="1400" i="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尿中铅的石墨炉原子吸收光谱测定方法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 39-1996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尿中硫氰酸盐的吡啶</a:t>
                      </a:r>
                      <a:r>
                        <a:rPr lang="en-US" altLang="zh-CN" sz="1400" i="0">
                          <a:latin typeface="Calibri" panose="020F0502020204030204" pitchFamily="34" charset="0"/>
                          <a:cs typeface="Calibri" panose="020F0502020204030204" pitchFamily="34" charset="0"/>
                        </a:rPr>
                        <a:t>--</a:t>
                      </a:r>
                      <a:r>
                        <a:rPr lang="zh-CN" altLang="en-US" sz="1400" i="0">
                          <a:latin typeface="Calibri" panose="020F0502020204030204" pitchFamily="34" charset="0"/>
                          <a:cs typeface="Calibri" panose="020F0502020204030204" pitchFamily="34" charset="0"/>
                        </a:rPr>
                        <a:t>巴比妥酸分光光度测定方法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r>
              <a:tr h="784860">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 20-1996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血中铅的石墨炉原子吸收光谱测定方法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WS/T92-1996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血中锌原卟啉的血液荧光计测定方法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r>
              <a:tr h="783590">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 30-1996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尿中氟的离子选择电极测定方法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WS/T93-1996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血清中铜的火焰原子吸收光谱测定方法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r>
              <a:tr h="784860">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 32-1996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尿中镉的石墨炉原子吸收光谱测定方法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WS/T94-1996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尿中铜的石墨炉原子吸收光谱测定方法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r>
              <a:tr h="784225">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 34-1996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血中镉的石墨炉原子吸收光谱测定方法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1905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c>
                  <a:txBody>
                    <a:bodyPr/>
                    <a:lstStyle/>
                    <a:p>
                      <a:pPr algn="ctr">
                        <a:buNone/>
                      </a:pPr>
                      <a:r>
                        <a:rPr lang="en-US" altLang="zh-CN" sz="1400" i="0">
                          <a:latin typeface="宋体" panose="02010600030101010101" pitchFamily="2" charset="-122"/>
                          <a:ea typeface="宋体" panose="02010600030101010101" pitchFamily="2" charset="-122"/>
                          <a:cs typeface="宋体" panose="02010600030101010101" pitchFamily="2" charset="-122"/>
                        </a:rPr>
                        <a:t>WS/T97-1996</a:t>
                      </a:r>
                      <a:endParaRPr lang="en-US" altLang="zh-CN" sz="1400" i="0">
                        <a:latin typeface="宋体" panose="02010600030101010101" pitchFamily="2" charset="-122"/>
                        <a:ea typeface="宋体" panose="02010600030101010101" pitchFamily="2" charset="-122"/>
                        <a:cs typeface="宋体" panose="02010600030101010101" pitchFamily="2" charset="-122"/>
                      </a:endParaRPr>
                    </a:p>
                  </a:txBody>
                  <a:tcPr marL="0" marR="0" marT="0" marB="1" anchor="ctr">
                    <a:lnL w="190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FEF2CC"/>
                    </a:solidFill>
                  </a:tcPr>
                </a:tc>
                <a:tc>
                  <a:txBody>
                    <a:bodyPr/>
                    <a:lstStyle/>
                    <a:p>
                      <a:pPr algn="ctr">
                        <a:buNone/>
                      </a:pPr>
                      <a:r>
                        <a:rPr lang="zh-CN" altLang="en-US" sz="1400" i="0">
                          <a:latin typeface="Calibri" panose="020F0502020204030204" pitchFamily="34" charset="0"/>
                          <a:cs typeface="Calibri" panose="020F0502020204030204" pitchFamily="34" charset="0"/>
                        </a:rPr>
                        <a:t>尿中肌酐分光光度测定方法</a:t>
                      </a:r>
                      <a:endParaRPr lang="zh-CN" altLang="en-US" sz="1400" i="0">
                        <a:latin typeface="Calibri" panose="020F0502020204030204" pitchFamily="34" charset="0"/>
                        <a:ea typeface="Calibri" panose="020F0502020204030204" pitchFamily="34" charset="0"/>
                        <a:cs typeface="Calibri" panose="020F0502020204030204" pitchFamily="34" charset="0"/>
                      </a:endParaRPr>
                    </a:p>
                  </a:txBody>
                  <a:tcPr marL="0" marR="0" marT="0" marB="1" anchor="ctr">
                    <a:lnL w="9525"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solidFill>
                      <a:srgbClr val="C5E0B3"/>
                    </a:solidFill>
                  </a:tcPr>
                </a:tc>
              </a:tr>
            </a:tbl>
          </a:graphicData>
        </a:graphic>
      </p:graphicFrame>
      <p:sp>
        <p:nvSpPr>
          <p:cNvPr id="100" name="文本框 99"/>
          <p:cNvSpPr txBox="1"/>
          <p:nvPr/>
        </p:nvSpPr>
        <p:spPr>
          <a:xfrm>
            <a:off x="1262063" y="4712335"/>
            <a:ext cx="5080000" cy="252730"/>
          </a:xfrm>
          <a:prstGeom prst="rect">
            <a:avLst/>
          </a:prstGeom>
          <a:noFill/>
          <a:ln w="9525">
            <a:noFill/>
          </a:ln>
        </p:spPr>
        <p:txBody>
          <a:bodyPr>
            <a:spAutoFit/>
          </a:bodyPr>
          <a:lstStyle/>
          <a:p>
            <a:r>
              <a:rPr lang="en-US" altLang="zh-CN" sz="1050" i="0">
                <a:latin typeface="Calibri" panose="020F0502020204030204" pitchFamily="34" charset="0"/>
                <a:cs typeface="Calibri" panose="020F0502020204030204" pitchFamily="34" charset="0"/>
              </a:rPr>
              <a:t> </a:t>
            </a:r>
            <a:endParaRPr lang="en-US" altLang="zh-CN" sz="1050" i="0">
              <a:latin typeface="Calibri" panose="020F0502020204030204" pitchFamily="34" charset="0"/>
              <a:cs typeface="Calibri" panose="020F050202020403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47715" y="3968750"/>
            <a:ext cx="298132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i="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16295" y="4231005"/>
            <a:ext cx="10255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i="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i="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i="0"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i="0"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i="0" dirty="0">
              <a:solidFill>
                <a:schemeClr val="accent1">
                  <a:lumMod val="50000"/>
                </a:schemeClr>
              </a:solidFill>
              <a:cs typeface="+mn-ea"/>
              <a:sym typeface="+mn-lt"/>
            </a:endParaRPr>
          </a:p>
          <a:p>
            <a:pPr algn="ctr">
              <a:lnSpc>
                <a:spcPct val="125000"/>
              </a:lnSpc>
            </a:pPr>
            <a:r>
              <a:rPr lang="zh-CN" altLang="en-US" sz="1050" b="1" i="0" dirty="0">
                <a:solidFill>
                  <a:schemeClr val="accent5">
                    <a:lumMod val="50000"/>
                  </a:schemeClr>
                </a:solidFill>
                <a:cs typeface="+mn-ea"/>
                <a:sym typeface="+mn-lt"/>
              </a:rPr>
              <a:t>联系我们 </a:t>
            </a:r>
            <a:r>
              <a:rPr lang="en-US" altLang="zh-CN" sz="1050" i="0" dirty="0">
                <a:solidFill>
                  <a:schemeClr val="accent5">
                    <a:lumMod val="50000"/>
                  </a:schemeClr>
                </a:solidFill>
                <a:cs typeface="+mn-ea"/>
                <a:sym typeface="+mn-lt"/>
              </a:rPr>
              <a:t>| </a:t>
            </a:r>
            <a:r>
              <a:rPr lang="en-US" altLang="zh-CN" sz="1050" i="0" kern="900" dirty="0">
                <a:solidFill>
                  <a:schemeClr val="accent5">
                    <a:lumMod val="50000"/>
                  </a:schemeClr>
                </a:solidFill>
                <a:cs typeface="+mn-ea"/>
                <a:sym typeface="+mn-lt"/>
              </a:rPr>
              <a:t>15250014332 / 0512-68637852</a:t>
            </a:r>
            <a:endParaRPr lang="en-US" altLang="zh-CN" sz="1050" i="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i="0"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i="0"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i="0" dirty="0">
                <a:solidFill>
                  <a:schemeClr val="accent5">
                    <a:lumMod val="50000"/>
                  </a:schemeClr>
                </a:solidFill>
                <a:cs typeface="+mn-ea"/>
                <a:sym typeface="+mn-lt"/>
              </a:rPr>
              <a:t>公司官网</a:t>
            </a:r>
            <a:r>
              <a:rPr lang="zh-CN" altLang="en-US" sz="1200" b="1" i="0" dirty="0">
                <a:solidFill>
                  <a:schemeClr val="accent5">
                    <a:lumMod val="50000"/>
                  </a:schemeClr>
                </a:solidFill>
                <a:cs typeface="+mn-ea"/>
                <a:sym typeface="+mn-lt"/>
              </a:rPr>
              <a:t> </a:t>
            </a:r>
            <a:r>
              <a:rPr lang="en-US" altLang="zh-CN" sz="1200" i="0" dirty="0">
                <a:solidFill>
                  <a:schemeClr val="accent5">
                    <a:lumMod val="50000"/>
                  </a:schemeClr>
                </a:solidFill>
                <a:cs typeface="+mn-ea"/>
                <a:sym typeface="+mn-lt"/>
              </a:rPr>
              <a:t>| </a:t>
            </a:r>
            <a:r>
              <a:rPr lang="en-US" altLang="zh-CN" sz="1200" i="0" dirty="0">
                <a:solidFill>
                  <a:schemeClr val="accent5">
                    <a:lumMod val="50000"/>
                  </a:schemeClr>
                </a:solidFill>
                <a:cs typeface="+mn-ea"/>
                <a:sym typeface="+mn-lt"/>
                <a:hlinkClick r:id="rId7"/>
              </a:rPr>
              <a:t>http://www.bofety.com/</a:t>
            </a:r>
            <a:endParaRPr lang="zh-CN" altLang="en-US" sz="1200" b="1" i="0"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1985" y="4907915"/>
            <a:ext cx="766445" cy="218440"/>
          </a:xfrm>
          <a:prstGeom prst="rect">
            <a:avLst/>
          </a:prstGeom>
          <a:noFill/>
        </p:spPr>
        <p:txBody>
          <a:bodyPr wrap="square" rtlCol="0">
            <a:spAutoFit/>
          </a:bodyPr>
          <a:lstStyle/>
          <a:p>
            <a:pPr algn="ctr"/>
            <a:r>
              <a:rPr lang="zh-CN" altLang="en-US" sz="825" i="0" dirty="0"/>
              <a:t>微信公众号</a:t>
            </a:r>
            <a:endParaRPr lang="zh-CN" altLang="en-US" sz="825" i="0"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i="0" dirty="0"/>
              <a:t>抖音</a:t>
            </a:r>
            <a:endParaRPr lang="zh-CN" altLang="en-US" sz="825" i="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1187624" y="-27384"/>
            <a:ext cx="7272807" cy="646331"/>
          </a:xfrm>
          <a:prstGeom prst="rect">
            <a:avLst/>
          </a:prstGeom>
          <a:noFill/>
          <a:ln w="9525">
            <a:noFill/>
          </a:ln>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职业病防治法律体系框架</a:t>
            </a:r>
            <a:endParaRPr lang="zh-CN" altLang="en-US" sz="3600" b="1" i="0" dirty="0">
              <a:solidFill>
                <a:srgbClr val="006600"/>
              </a:solidFill>
              <a:latin typeface="宋体" panose="02010600030101010101" pitchFamily="2" charset="-122"/>
              <a:ea typeface="宋体" panose="02010600030101010101" pitchFamily="2" charset="-122"/>
            </a:endParaRPr>
          </a:p>
        </p:txBody>
      </p:sp>
      <p:grpSp>
        <p:nvGrpSpPr>
          <p:cNvPr id="12" name="Group 2"/>
          <p:cNvGrpSpPr/>
          <p:nvPr/>
        </p:nvGrpSpPr>
        <p:grpSpPr bwMode="auto">
          <a:xfrm>
            <a:off x="304800" y="685800"/>
            <a:ext cx="8659813" cy="6223005"/>
            <a:chOff x="192" y="432"/>
            <a:chExt cx="5455" cy="3920"/>
          </a:xfrm>
        </p:grpSpPr>
        <p:sp>
          <p:nvSpPr>
            <p:cNvPr id="13" name="Text Box 3"/>
            <p:cNvSpPr txBox="1">
              <a:spLocks noChangeArrowheads="1"/>
            </p:cNvSpPr>
            <p:nvPr/>
          </p:nvSpPr>
          <p:spPr bwMode="auto">
            <a:xfrm>
              <a:off x="3515" y="2448"/>
              <a:ext cx="2132" cy="1904"/>
            </a:xfrm>
            <a:prstGeom prst="rect">
              <a:avLst/>
            </a:prstGeom>
            <a:solidFill>
              <a:schemeClr val="hlink"/>
            </a:solidFill>
            <a:ln w="28575">
              <a:solidFill>
                <a:schemeClr val="hlink"/>
              </a:solidFill>
              <a:miter lim="800000"/>
            </a:ln>
            <a:effectLst/>
          </p:spPr>
          <p:txBody>
            <a:bodyPr wrap="square">
              <a:spAutoFit/>
            </a:bodyPr>
            <a:lstStyle/>
            <a:p>
              <a:pPr>
                <a:lnSpc>
                  <a:spcPct val="60000"/>
                </a:lnSpc>
                <a:spcBef>
                  <a:spcPct val="50000"/>
                </a:spcBef>
              </a:pPr>
              <a:endParaRPr kumimoji="1" lang="en-US" altLang="zh-CN" sz="1600" b="1" i="0" dirty="0">
                <a:solidFill>
                  <a:srgbClr val="CC0000"/>
                </a:solidFill>
                <a:latin typeface="宋体" panose="02010600030101010101" pitchFamily="2" charset="-122"/>
                <a:ea typeface="宋体" panose="02010600030101010101" pitchFamily="2" charset="-122"/>
              </a:endParaRPr>
            </a:p>
            <a:p>
              <a:pPr>
                <a:lnSpc>
                  <a:spcPct val="60000"/>
                </a:lnSpc>
                <a:spcBef>
                  <a:spcPct val="50000"/>
                </a:spcBef>
              </a:pPr>
              <a:r>
                <a:rPr kumimoji="1" lang="zh-CN" altLang="en-US" sz="1600" b="1" i="0" dirty="0">
                  <a:solidFill>
                    <a:srgbClr val="CC0000"/>
                  </a:solidFill>
                  <a:latin typeface="宋体" panose="02010600030101010101" pitchFamily="2" charset="-122"/>
                  <a:ea typeface="宋体" panose="02010600030101010101" pitchFamily="2" charset="-122"/>
                </a:rPr>
                <a:t>职业卫生配套规章：</a:t>
              </a:r>
              <a:endParaRPr kumimoji="1" lang="zh-CN" altLang="en-US" sz="1600" b="1" i="0" dirty="0">
                <a:solidFill>
                  <a:srgbClr val="CC0000"/>
                </a:solidFill>
                <a:latin typeface="宋体" panose="02010600030101010101" pitchFamily="2" charset="-122"/>
                <a:ea typeface="宋体" panose="02010600030101010101" pitchFamily="2" charset="-122"/>
              </a:endParaRPr>
            </a:p>
            <a:p>
              <a:pPr>
                <a:lnSpc>
                  <a:spcPct val="50000"/>
                </a:lnSpc>
                <a:spcBef>
                  <a:spcPct val="5000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职业病分类和目录</a:t>
              </a:r>
              <a:endParaRPr kumimoji="1" lang="en-US" altLang="zh-CN" sz="1600" b="1" i="0" dirty="0">
                <a:solidFill>
                  <a:srgbClr val="CC0000"/>
                </a:solidFill>
                <a:latin typeface="宋体" panose="02010600030101010101" pitchFamily="2" charset="-122"/>
                <a:ea typeface="宋体" panose="02010600030101010101" pitchFamily="2" charset="-122"/>
              </a:endParaRPr>
            </a:p>
            <a:p>
              <a:pPr>
                <a:lnSpc>
                  <a:spcPct val="50000"/>
                </a:lnSpc>
                <a:spcBef>
                  <a:spcPct val="5000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职业病危害因素分类目录</a:t>
              </a:r>
              <a:endParaRPr kumimoji="1" lang="en-US" altLang="zh-CN" sz="1600" b="1" i="0" dirty="0">
                <a:solidFill>
                  <a:srgbClr val="CC0000"/>
                </a:solidFill>
                <a:latin typeface="宋体" panose="02010600030101010101" pitchFamily="2" charset="-122"/>
                <a:ea typeface="宋体" panose="02010600030101010101" pitchFamily="2" charset="-122"/>
              </a:endParaRPr>
            </a:p>
            <a:p>
              <a:pPr>
                <a:spcBef>
                  <a:spcPts val="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建设项目职业病危害风险分类管理目录</a:t>
              </a:r>
              <a:endParaRPr kumimoji="1" lang="en-US" altLang="zh-CN" sz="1600" b="1" i="0" dirty="0">
                <a:solidFill>
                  <a:srgbClr val="CC0000"/>
                </a:solidFill>
                <a:latin typeface="宋体" panose="02010600030101010101" pitchFamily="2" charset="-122"/>
                <a:ea typeface="宋体" panose="02010600030101010101" pitchFamily="2" charset="-122"/>
              </a:endParaRPr>
            </a:p>
            <a:p>
              <a:pPr>
                <a:lnSpc>
                  <a:spcPct val="50000"/>
                </a:lnSpc>
                <a:spcBef>
                  <a:spcPct val="5000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职业病诊断与鉴定管理办法</a:t>
              </a:r>
              <a:endParaRPr kumimoji="1" lang="en-US" altLang="zh-CN" sz="1600" b="1" i="0" dirty="0">
                <a:solidFill>
                  <a:srgbClr val="CC0000"/>
                </a:solidFill>
                <a:latin typeface="宋体" panose="02010600030101010101" pitchFamily="2" charset="-122"/>
                <a:ea typeface="宋体" panose="02010600030101010101" pitchFamily="2" charset="-122"/>
              </a:endParaRPr>
            </a:p>
            <a:p>
              <a:pPr>
                <a:spcBef>
                  <a:spcPts val="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建设项目职业卫生“三同时”监督管理办法</a:t>
              </a:r>
              <a:endParaRPr kumimoji="1" lang="en-US" altLang="zh-CN" sz="1600" b="1" i="0" dirty="0">
                <a:solidFill>
                  <a:srgbClr val="CC0000"/>
                </a:solidFill>
                <a:latin typeface="宋体" panose="02010600030101010101" pitchFamily="2" charset="-122"/>
                <a:ea typeface="宋体" panose="02010600030101010101" pitchFamily="2" charset="-122"/>
              </a:endParaRPr>
            </a:p>
            <a:p>
              <a:pPr>
                <a:spcBef>
                  <a:spcPts val="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工作场所职业卫生监督管理规定</a:t>
              </a:r>
              <a:endParaRPr kumimoji="1" lang="en-US" altLang="zh-CN" sz="1600" b="1" i="0" dirty="0">
                <a:solidFill>
                  <a:srgbClr val="CC0000"/>
                </a:solidFill>
                <a:latin typeface="宋体" panose="02010600030101010101" pitchFamily="2" charset="-122"/>
                <a:ea typeface="宋体" panose="02010600030101010101" pitchFamily="2" charset="-122"/>
              </a:endParaRPr>
            </a:p>
            <a:p>
              <a:pPr>
                <a:lnSpc>
                  <a:spcPct val="50000"/>
                </a:lnSpc>
                <a:spcBef>
                  <a:spcPct val="50000"/>
                </a:spcBef>
                <a:buClr>
                  <a:srgbClr val="FF9900"/>
                </a:buClr>
                <a:buSzPct val="120000"/>
                <a:buFontTx/>
                <a:buChar char="•"/>
              </a:pPr>
              <a:r>
                <a:rPr kumimoji="1" lang="zh-CN" altLang="en-US" sz="1600" b="1" i="0" dirty="0">
                  <a:solidFill>
                    <a:srgbClr val="FFFF00"/>
                  </a:solidFill>
                  <a:latin typeface="宋体" panose="02010600030101010101" pitchFamily="2" charset="-122"/>
                  <a:ea typeface="宋体" panose="02010600030101010101" pitchFamily="2" charset="-122"/>
                </a:rPr>
                <a:t>职业卫生标准</a:t>
              </a:r>
              <a:endParaRPr kumimoji="1" lang="zh-CN" altLang="en-US" sz="1600" b="1" i="0" dirty="0">
                <a:solidFill>
                  <a:srgbClr val="FFFF00"/>
                </a:solidFill>
                <a:latin typeface="宋体" panose="02010600030101010101" pitchFamily="2" charset="-122"/>
                <a:ea typeface="宋体" panose="02010600030101010101" pitchFamily="2" charset="-122"/>
              </a:endParaRPr>
            </a:p>
            <a:p>
              <a:pPr>
                <a:lnSpc>
                  <a:spcPct val="70000"/>
                </a:lnSpc>
                <a:spcBef>
                  <a:spcPct val="50000"/>
                </a:spcBef>
                <a:buClr>
                  <a:srgbClr val="FF9900"/>
                </a:buClr>
                <a:buFont typeface="Wingdings" panose="05000000000000000000" pitchFamily="2" charset="2"/>
                <a:buNone/>
              </a:pPr>
              <a:r>
                <a:rPr kumimoji="1" lang="en-US" altLang="zh-CN" sz="1600" b="1" i="0" dirty="0">
                  <a:solidFill>
                    <a:srgbClr val="CC0000"/>
                  </a:solidFill>
                  <a:latin typeface="宋体" panose="02010600030101010101" pitchFamily="2" charset="-122"/>
                  <a:ea typeface="宋体" panose="02010600030101010101" pitchFamily="2" charset="-122"/>
                </a:rPr>
                <a:t>··· ···</a:t>
              </a:r>
              <a:endParaRPr kumimoji="1" lang="en-US" altLang="zh-CN" sz="1600" b="1" i="0" dirty="0">
                <a:solidFill>
                  <a:srgbClr val="CC0000"/>
                </a:solidFill>
                <a:latin typeface="宋体" panose="02010600030101010101" pitchFamily="2" charset="-122"/>
                <a:ea typeface="宋体" panose="02010600030101010101" pitchFamily="2" charset="-122"/>
              </a:endParaRPr>
            </a:p>
          </p:txBody>
        </p:sp>
        <p:sp>
          <p:nvSpPr>
            <p:cNvPr id="14" name="Line 4"/>
            <p:cNvSpPr>
              <a:spLocks noChangeShapeType="1"/>
            </p:cNvSpPr>
            <p:nvPr/>
          </p:nvSpPr>
          <p:spPr bwMode="auto">
            <a:xfrm>
              <a:off x="3504" y="768"/>
              <a:ext cx="9" cy="819"/>
            </a:xfrm>
            <a:prstGeom prst="line">
              <a:avLst/>
            </a:prstGeom>
            <a:noFill/>
            <a:ln w="28575">
              <a:solidFill>
                <a:srgbClr val="CC0000"/>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15" name="Line 5"/>
            <p:cNvSpPr>
              <a:spLocks noChangeShapeType="1"/>
            </p:cNvSpPr>
            <p:nvPr/>
          </p:nvSpPr>
          <p:spPr bwMode="auto">
            <a:xfrm flipH="1">
              <a:off x="2304" y="1584"/>
              <a:ext cx="0" cy="672"/>
            </a:xfrm>
            <a:prstGeom prst="line">
              <a:avLst/>
            </a:prstGeom>
            <a:noFill/>
            <a:ln w="28575">
              <a:solidFill>
                <a:srgbClr val="CC0000"/>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16" name="Text Box 6"/>
            <p:cNvSpPr txBox="1">
              <a:spLocks noChangeArrowheads="1"/>
            </p:cNvSpPr>
            <p:nvPr/>
          </p:nvSpPr>
          <p:spPr bwMode="auto">
            <a:xfrm>
              <a:off x="1292" y="2448"/>
              <a:ext cx="2024" cy="1035"/>
            </a:xfrm>
            <a:prstGeom prst="rect">
              <a:avLst/>
            </a:prstGeom>
            <a:solidFill>
              <a:schemeClr val="hlink"/>
            </a:solidFill>
            <a:ln w="28575">
              <a:solidFill>
                <a:schemeClr val="hlink"/>
              </a:solidFill>
              <a:miter lim="800000"/>
            </a:ln>
            <a:effectLst/>
          </p:spPr>
          <p:txBody>
            <a:bodyPr wrap="square">
              <a:spAutoFit/>
            </a:bodyPr>
            <a:lstStyle/>
            <a:p>
              <a:pPr>
                <a:lnSpc>
                  <a:spcPct val="60000"/>
                </a:lnSpc>
                <a:spcBef>
                  <a:spcPct val="50000"/>
                </a:spcBef>
                <a:buClr>
                  <a:srgbClr val="FF9900"/>
                </a:buClr>
                <a:buFont typeface="Wingdings" panose="05000000000000000000" pitchFamily="2" charset="2"/>
                <a:buNone/>
              </a:pPr>
              <a:endParaRPr kumimoji="1" lang="en-US" altLang="zh-CN" sz="1600" b="1" i="0" dirty="0">
                <a:solidFill>
                  <a:srgbClr val="CC0000"/>
                </a:solidFill>
                <a:latin typeface="宋体" panose="02010600030101010101" pitchFamily="2" charset="-122"/>
                <a:ea typeface="宋体" panose="02010600030101010101" pitchFamily="2" charset="-122"/>
              </a:endParaRPr>
            </a:p>
            <a:p>
              <a:pPr>
                <a:lnSpc>
                  <a:spcPct val="60000"/>
                </a:lnSpc>
                <a:spcBef>
                  <a:spcPct val="50000"/>
                </a:spcBef>
                <a:buClr>
                  <a:srgbClr val="FF9900"/>
                </a:buClr>
                <a:buFont typeface="Wingdings" panose="05000000000000000000" pitchFamily="2" charset="2"/>
                <a:buNone/>
              </a:pPr>
              <a:r>
                <a:rPr kumimoji="1" lang="zh-CN" altLang="en-US" sz="1600" b="1" i="0" dirty="0">
                  <a:solidFill>
                    <a:srgbClr val="CC0000"/>
                  </a:solidFill>
                  <a:latin typeface="宋体" panose="02010600030101010101" pitchFamily="2" charset="-122"/>
                  <a:ea typeface="宋体" panose="02010600030101010101" pitchFamily="2" charset="-122"/>
                </a:rPr>
                <a:t>放射卫生配套规章：</a:t>
              </a:r>
              <a:endParaRPr kumimoji="1" lang="zh-CN" altLang="en-US" sz="1600" b="1" i="0" dirty="0">
                <a:solidFill>
                  <a:srgbClr val="CC0000"/>
                </a:solidFill>
                <a:latin typeface="宋体" panose="02010600030101010101" pitchFamily="2" charset="-122"/>
                <a:ea typeface="宋体" panose="02010600030101010101" pitchFamily="2" charset="-122"/>
              </a:endParaRPr>
            </a:p>
            <a:p>
              <a:pPr>
                <a:lnSpc>
                  <a:spcPct val="60000"/>
                </a:lnSpc>
                <a:spcBef>
                  <a:spcPct val="5000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放射诊疗管理规定</a:t>
              </a:r>
              <a:endParaRPr kumimoji="1" lang="zh-CN" altLang="en-US" sz="1600" b="1" i="0" dirty="0">
                <a:solidFill>
                  <a:srgbClr val="CC0000"/>
                </a:solidFill>
                <a:latin typeface="宋体" panose="02010600030101010101" pitchFamily="2" charset="-122"/>
                <a:ea typeface="宋体" panose="02010600030101010101" pitchFamily="2" charset="-122"/>
              </a:endParaRPr>
            </a:p>
            <a:p>
              <a:pPr>
                <a:lnSpc>
                  <a:spcPct val="60000"/>
                </a:lnSpc>
                <a:spcBef>
                  <a:spcPct val="50000"/>
                </a:spcBef>
                <a:buClr>
                  <a:srgbClr val="FF9900"/>
                </a:buClr>
                <a:buSzPct val="120000"/>
                <a:buFontTx/>
                <a:buChar char="•"/>
              </a:pPr>
              <a:r>
                <a:rPr kumimoji="1" lang="zh-CN" altLang="en-US" sz="1600" b="1" i="0" dirty="0">
                  <a:solidFill>
                    <a:srgbClr val="CC0000"/>
                  </a:solidFill>
                  <a:latin typeface="宋体" panose="02010600030101010101" pitchFamily="2" charset="-122"/>
                  <a:ea typeface="宋体" panose="02010600030101010101" pitchFamily="2" charset="-122"/>
                </a:rPr>
                <a:t>放射工作人员职业健康管理办法</a:t>
              </a:r>
              <a:endParaRPr kumimoji="1" lang="zh-CN" altLang="en-US" sz="1600" b="1" i="0" dirty="0">
                <a:solidFill>
                  <a:srgbClr val="CC0000"/>
                </a:solidFill>
                <a:latin typeface="宋体" panose="02010600030101010101" pitchFamily="2" charset="-122"/>
                <a:ea typeface="宋体" panose="02010600030101010101" pitchFamily="2" charset="-122"/>
              </a:endParaRPr>
            </a:p>
            <a:p>
              <a:pPr>
                <a:lnSpc>
                  <a:spcPct val="60000"/>
                </a:lnSpc>
                <a:spcBef>
                  <a:spcPct val="50000"/>
                </a:spcBef>
                <a:buClr>
                  <a:srgbClr val="FF9900"/>
                </a:buClr>
                <a:buSzPct val="120000"/>
                <a:buFontTx/>
                <a:buChar char="•"/>
              </a:pPr>
              <a:r>
                <a:rPr kumimoji="1" lang="zh-CN" altLang="en-US" sz="1600" b="1" i="0" dirty="0">
                  <a:solidFill>
                    <a:srgbClr val="FFFF00"/>
                  </a:solidFill>
                  <a:latin typeface="宋体" panose="02010600030101010101" pitchFamily="2" charset="-122"/>
                  <a:ea typeface="宋体" panose="02010600030101010101" pitchFamily="2" charset="-122"/>
                </a:rPr>
                <a:t>放射相关卫生标准</a:t>
              </a:r>
              <a:endParaRPr kumimoji="1" lang="zh-CN" altLang="en-US" sz="1600" b="1" i="0" dirty="0">
                <a:solidFill>
                  <a:srgbClr val="FFFF00"/>
                </a:solidFill>
                <a:latin typeface="宋体" panose="02010600030101010101" pitchFamily="2" charset="-122"/>
                <a:ea typeface="宋体" panose="02010600030101010101" pitchFamily="2" charset="-122"/>
              </a:endParaRPr>
            </a:p>
            <a:p>
              <a:pPr>
                <a:lnSpc>
                  <a:spcPct val="80000"/>
                </a:lnSpc>
                <a:spcBef>
                  <a:spcPct val="50000"/>
                </a:spcBef>
                <a:buClr>
                  <a:srgbClr val="FF9900"/>
                </a:buClr>
                <a:buFont typeface="Wingdings" panose="05000000000000000000" pitchFamily="2" charset="2"/>
                <a:buNone/>
              </a:pPr>
              <a:r>
                <a:rPr kumimoji="1" lang="en-US" altLang="zh-CN" sz="1600" b="1" i="0" dirty="0">
                  <a:solidFill>
                    <a:srgbClr val="CC0000"/>
                  </a:solidFill>
                  <a:latin typeface="宋体" panose="02010600030101010101" pitchFamily="2" charset="-122"/>
                  <a:ea typeface="宋体" panose="02010600030101010101" pitchFamily="2" charset="-122"/>
                </a:rPr>
                <a:t>··· ···</a:t>
              </a:r>
              <a:endParaRPr kumimoji="1" lang="en-US" altLang="zh-CN" sz="1600" b="1" i="0" dirty="0">
                <a:solidFill>
                  <a:srgbClr val="CC0000"/>
                </a:solidFill>
                <a:latin typeface="宋体" panose="02010600030101010101" pitchFamily="2" charset="-122"/>
                <a:ea typeface="宋体" panose="02010600030101010101" pitchFamily="2" charset="-122"/>
              </a:endParaRPr>
            </a:p>
          </p:txBody>
        </p:sp>
        <p:sp>
          <p:nvSpPr>
            <p:cNvPr id="17" name="Line 7"/>
            <p:cNvSpPr>
              <a:spLocks noChangeShapeType="1"/>
            </p:cNvSpPr>
            <p:nvPr/>
          </p:nvSpPr>
          <p:spPr bwMode="auto">
            <a:xfrm>
              <a:off x="2304" y="2256"/>
              <a:ext cx="2592" cy="0"/>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18" name="Text Box 8"/>
            <p:cNvSpPr txBox="1">
              <a:spLocks noChangeArrowheads="1"/>
            </p:cNvSpPr>
            <p:nvPr/>
          </p:nvSpPr>
          <p:spPr bwMode="auto">
            <a:xfrm>
              <a:off x="2928" y="1728"/>
              <a:ext cx="1296" cy="368"/>
            </a:xfrm>
            <a:prstGeom prst="rect">
              <a:avLst/>
            </a:prstGeom>
            <a:solidFill>
              <a:srgbClr val="FFCCFF"/>
            </a:solidFill>
            <a:ln w="28575">
              <a:solidFill>
                <a:srgbClr val="FFCCFF"/>
              </a:solidFill>
              <a:miter lim="800000"/>
            </a:ln>
            <a:effectLst/>
          </p:spPr>
          <p:txBody>
            <a:bodyPr>
              <a:spAutoFit/>
            </a:bodyPr>
            <a:lstStyle/>
            <a:p>
              <a:pPr algn="ctr">
                <a:spcBef>
                  <a:spcPct val="50000"/>
                </a:spcBef>
              </a:pPr>
              <a:r>
                <a:rPr kumimoji="1" lang="zh-CN" altLang="en-US" sz="1600" b="1" i="0" dirty="0">
                  <a:solidFill>
                    <a:srgbClr val="CC0000"/>
                  </a:solidFill>
                  <a:latin typeface="宋体" panose="02010600030101010101" pitchFamily="2" charset="-122"/>
                  <a:ea typeface="宋体" panose="02010600030101010101" pitchFamily="2" charset="-122"/>
                </a:rPr>
                <a:t>使用有毒物品作业场所劳动保护条例</a:t>
              </a:r>
              <a:endParaRPr kumimoji="1" lang="zh-CN" altLang="en-US" sz="1600" b="1" i="0" dirty="0">
                <a:solidFill>
                  <a:srgbClr val="CC0000"/>
                </a:solidFill>
                <a:latin typeface="宋体" panose="02010600030101010101" pitchFamily="2" charset="-122"/>
                <a:ea typeface="宋体" panose="02010600030101010101" pitchFamily="2" charset="-122"/>
              </a:endParaRPr>
            </a:p>
          </p:txBody>
        </p:sp>
        <p:sp>
          <p:nvSpPr>
            <p:cNvPr id="19" name="Text Box 9"/>
            <p:cNvSpPr txBox="1">
              <a:spLocks noChangeArrowheads="1"/>
            </p:cNvSpPr>
            <p:nvPr/>
          </p:nvSpPr>
          <p:spPr bwMode="auto">
            <a:xfrm>
              <a:off x="1536" y="1728"/>
              <a:ext cx="1296" cy="368"/>
            </a:xfrm>
            <a:prstGeom prst="rect">
              <a:avLst/>
            </a:prstGeom>
            <a:solidFill>
              <a:srgbClr val="FFCCFF"/>
            </a:solidFill>
            <a:ln w="28575">
              <a:solidFill>
                <a:srgbClr val="FFCCFF"/>
              </a:solidFill>
              <a:miter lim="800000"/>
            </a:ln>
            <a:effectLst/>
          </p:spPr>
          <p:txBody>
            <a:bodyPr>
              <a:spAutoFit/>
            </a:bodyPr>
            <a:lstStyle/>
            <a:p>
              <a:pPr algn="ctr">
                <a:spcBef>
                  <a:spcPct val="50000"/>
                </a:spcBef>
              </a:pPr>
              <a:r>
                <a:rPr kumimoji="1" lang="zh-CN" altLang="en-US" sz="1600" b="1" i="0" dirty="0">
                  <a:solidFill>
                    <a:srgbClr val="CC0000"/>
                  </a:solidFill>
                  <a:latin typeface="宋体" panose="02010600030101010101" pitchFamily="2" charset="-122"/>
                  <a:ea typeface="宋体" panose="02010600030101010101" pitchFamily="2" charset="-122"/>
                </a:rPr>
                <a:t>放射性同位素与射线装置安全和防护条例</a:t>
              </a:r>
              <a:endParaRPr kumimoji="1" lang="zh-CN" altLang="en-US" sz="1600" b="1" i="0" dirty="0">
                <a:solidFill>
                  <a:srgbClr val="CC0000"/>
                </a:solidFill>
                <a:latin typeface="宋体" panose="02010600030101010101" pitchFamily="2" charset="-122"/>
                <a:ea typeface="宋体" panose="02010600030101010101" pitchFamily="2" charset="-122"/>
              </a:endParaRPr>
            </a:p>
          </p:txBody>
        </p:sp>
        <p:sp>
          <p:nvSpPr>
            <p:cNvPr id="20" name="Line 10"/>
            <p:cNvSpPr>
              <a:spLocks noChangeShapeType="1"/>
            </p:cNvSpPr>
            <p:nvPr/>
          </p:nvSpPr>
          <p:spPr bwMode="auto">
            <a:xfrm>
              <a:off x="2300" y="2256"/>
              <a:ext cx="0" cy="192"/>
            </a:xfrm>
            <a:prstGeom prst="line">
              <a:avLst/>
            </a:prstGeom>
            <a:noFill/>
            <a:ln w="28575">
              <a:solidFill>
                <a:srgbClr val="CC0000"/>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21" name="Line 11"/>
            <p:cNvSpPr>
              <a:spLocks noChangeShapeType="1"/>
            </p:cNvSpPr>
            <p:nvPr/>
          </p:nvSpPr>
          <p:spPr bwMode="auto">
            <a:xfrm flipH="1">
              <a:off x="4560" y="2256"/>
              <a:ext cx="0" cy="192"/>
            </a:xfrm>
            <a:prstGeom prst="line">
              <a:avLst/>
            </a:prstGeom>
            <a:noFill/>
            <a:ln w="28575">
              <a:solidFill>
                <a:srgbClr val="CC0000"/>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22" name="Line 12"/>
            <p:cNvSpPr>
              <a:spLocks noChangeShapeType="1"/>
            </p:cNvSpPr>
            <p:nvPr/>
          </p:nvSpPr>
          <p:spPr bwMode="auto">
            <a:xfrm>
              <a:off x="4896" y="1584"/>
              <a:ext cx="0" cy="672"/>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23" name="Line 13"/>
            <p:cNvSpPr>
              <a:spLocks noChangeShapeType="1"/>
            </p:cNvSpPr>
            <p:nvPr/>
          </p:nvSpPr>
          <p:spPr bwMode="auto">
            <a:xfrm>
              <a:off x="2304" y="1584"/>
              <a:ext cx="2592" cy="0"/>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24" name="Line 14"/>
            <p:cNvSpPr>
              <a:spLocks noChangeShapeType="1"/>
            </p:cNvSpPr>
            <p:nvPr/>
          </p:nvSpPr>
          <p:spPr bwMode="auto">
            <a:xfrm>
              <a:off x="1152" y="1152"/>
              <a:ext cx="3855" cy="0"/>
            </a:xfrm>
            <a:prstGeom prst="line">
              <a:avLst/>
            </a:prstGeom>
            <a:noFill/>
            <a:ln w="28575">
              <a:solidFill>
                <a:srgbClr val="3366FF"/>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25" name="Line 15"/>
            <p:cNvSpPr>
              <a:spLocks noChangeShapeType="1"/>
            </p:cNvSpPr>
            <p:nvPr/>
          </p:nvSpPr>
          <p:spPr bwMode="auto">
            <a:xfrm>
              <a:off x="1158" y="1141"/>
              <a:ext cx="0" cy="272"/>
            </a:xfrm>
            <a:prstGeom prst="line">
              <a:avLst/>
            </a:prstGeom>
            <a:noFill/>
            <a:ln w="28575">
              <a:solidFill>
                <a:srgbClr val="3366FF"/>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26" name="Line 16"/>
            <p:cNvSpPr>
              <a:spLocks noChangeShapeType="1"/>
            </p:cNvSpPr>
            <p:nvPr/>
          </p:nvSpPr>
          <p:spPr bwMode="auto">
            <a:xfrm>
              <a:off x="5013" y="1141"/>
              <a:ext cx="0" cy="272"/>
            </a:xfrm>
            <a:prstGeom prst="line">
              <a:avLst/>
            </a:prstGeom>
            <a:noFill/>
            <a:ln w="28575">
              <a:solidFill>
                <a:srgbClr val="3366FF"/>
              </a:solidFill>
              <a:round/>
            </a:ln>
            <a:effectLst/>
          </p:spPr>
          <p:txBody>
            <a:bodyPr wrap="none"/>
            <a:lstStyle/>
            <a:p>
              <a:endParaRPr lang="zh-CN" altLang="en-US" i="0">
                <a:latin typeface="宋体" panose="02010600030101010101" pitchFamily="2" charset="-122"/>
                <a:ea typeface="宋体" panose="02010600030101010101" pitchFamily="2" charset="-122"/>
              </a:endParaRPr>
            </a:p>
          </p:txBody>
        </p:sp>
        <p:sp>
          <p:nvSpPr>
            <p:cNvPr id="27" name="Text Box 17"/>
            <p:cNvSpPr txBox="1">
              <a:spLocks noChangeArrowheads="1"/>
            </p:cNvSpPr>
            <p:nvPr/>
          </p:nvSpPr>
          <p:spPr bwMode="auto">
            <a:xfrm>
              <a:off x="2928" y="1152"/>
              <a:ext cx="1296" cy="291"/>
            </a:xfrm>
            <a:prstGeom prst="rect">
              <a:avLst/>
            </a:prstGeom>
            <a:solidFill>
              <a:srgbClr val="3366FF"/>
            </a:solidFill>
            <a:ln w="28575">
              <a:solidFill>
                <a:srgbClr val="3366FF"/>
              </a:solidFill>
              <a:miter lim="800000"/>
            </a:ln>
            <a:effectLst/>
          </p:spPr>
          <p:txBody>
            <a:bodyPr>
              <a:spAutoFit/>
            </a:bodyPr>
            <a:lstStyle/>
            <a:p>
              <a:pPr algn="ctr">
                <a:spcBef>
                  <a:spcPct val="50000"/>
                </a:spcBef>
              </a:pPr>
              <a:r>
                <a:rPr kumimoji="1" lang="zh-CN" altLang="en-US" sz="2400" b="1" i="0">
                  <a:solidFill>
                    <a:srgbClr val="CC0000"/>
                  </a:solidFill>
                  <a:latin typeface="宋体" panose="02010600030101010101" pitchFamily="2" charset="-122"/>
                  <a:ea typeface="宋体" panose="02010600030101010101" pitchFamily="2" charset="-122"/>
                </a:rPr>
                <a:t>职业病防治法</a:t>
              </a:r>
              <a:endParaRPr kumimoji="1" lang="zh-CN" altLang="en-US" sz="2400" b="1" i="0">
                <a:solidFill>
                  <a:srgbClr val="CC0000"/>
                </a:solidFill>
                <a:latin typeface="宋体" panose="02010600030101010101" pitchFamily="2" charset="-122"/>
                <a:ea typeface="宋体" panose="02010600030101010101" pitchFamily="2" charset="-122"/>
              </a:endParaRPr>
            </a:p>
          </p:txBody>
        </p:sp>
        <p:sp>
          <p:nvSpPr>
            <p:cNvPr id="28" name="Text Box 18"/>
            <p:cNvSpPr txBox="1">
              <a:spLocks noChangeArrowheads="1"/>
            </p:cNvSpPr>
            <p:nvPr/>
          </p:nvSpPr>
          <p:spPr bwMode="auto">
            <a:xfrm>
              <a:off x="4320" y="1152"/>
              <a:ext cx="1200" cy="291"/>
            </a:xfrm>
            <a:prstGeom prst="rect">
              <a:avLst/>
            </a:prstGeom>
            <a:solidFill>
              <a:srgbClr val="3366FF"/>
            </a:solidFill>
            <a:ln w="28575">
              <a:solidFill>
                <a:srgbClr val="3366FF"/>
              </a:solidFill>
              <a:miter lim="800000"/>
            </a:ln>
            <a:effectLst/>
          </p:spPr>
          <p:txBody>
            <a:bodyPr>
              <a:spAutoFit/>
            </a:bodyPr>
            <a:lstStyle/>
            <a:p>
              <a:pPr algn="ctr">
                <a:spcBef>
                  <a:spcPct val="50000"/>
                </a:spcBef>
              </a:pPr>
              <a:r>
                <a:rPr kumimoji="1" lang="zh-CN" altLang="en-US" sz="2400" b="1" i="0">
                  <a:solidFill>
                    <a:srgbClr val="CC0000"/>
                  </a:solidFill>
                  <a:latin typeface="宋体" panose="02010600030101010101" pitchFamily="2" charset="-122"/>
                  <a:ea typeface="宋体" panose="02010600030101010101" pitchFamily="2" charset="-122"/>
                </a:rPr>
                <a:t>安全生产法</a:t>
              </a:r>
              <a:endParaRPr kumimoji="1" lang="zh-CN" altLang="en-US" sz="2400" b="1" i="0">
                <a:solidFill>
                  <a:srgbClr val="CC0000"/>
                </a:solidFill>
                <a:latin typeface="宋体" panose="02010600030101010101" pitchFamily="2" charset="-122"/>
                <a:ea typeface="宋体" panose="02010600030101010101" pitchFamily="2" charset="-122"/>
              </a:endParaRPr>
            </a:p>
          </p:txBody>
        </p:sp>
        <p:sp>
          <p:nvSpPr>
            <p:cNvPr id="29" name="Text Box 19"/>
            <p:cNvSpPr txBox="1">
              <a:spLocks noChangeArrowheads="1"/>
            </p:cNvSpPr>
            <p:nvPr/>
          </p:nvSpPr>
          <p:spPr bwMode="auto">
            <a:xfrm>
              <a:off x="1536" y="1152"/>
              <a:ext cx="1296" cy="291"/>
            </a:xfrm>
            <a:prstGeom prst="rect">
              <a:avLst/>
            </a:prstGeom>
            <a:solidFill>
              <a:srgbClr val="3366FF"/>
            </a:solidFill>
            <a:ln w="28575">
              <a:solidFill>
                <a:srgbClr val="3366FF"/>
              </a:solidFill>
              <a:miter lim="800000"/>
            </a:ln>
            <a:effectLst/>
          </p:spPr>
          <p:txBody>
            <a:bodyPr>
              <a:spAutoFit/>
            </a:bodyPr>
            <a:lstStyle/>
            <a:p>
              <a:pPr algn="ctr">
                <a:spcBef>
                  <a:spcPct val="50000"/>
                </a:spcBef>
              </a:pPr>
              <a:r>
                <a:rPr kumimoji="1" lang="zh-CN" altLang="en-US" sz="2400" b="1" i="0">
                  <a:solidFill>
                    <a:srgbClr val="CC0000"/>
                  </a:solidFill>
                  <a:latin typeface="宋体" panose="02010600030101010101" pitchFamily="2" charset="-122"/>
                  <a:ea typeface="宋体" panose="02010600030101010101" pitchFamily="2" charset="-122"/>
                </a:rPr>
                <a:t>劳动法</a:t>
              </a:r>
              <a:endParaRPr kumimoji="1" lang="zh-CN" altLang="en-US" sz="2400" b="1" i="0">
                <a:solidFill>
                  <a:srgbClr val="CC0000"/>
                </a:solidFill>
                <a:latin typeface="宋体" panose="02010600030101010101" pitchFamily="2" charset="-122"/>
                <a:ea typeface="宋体" panose="02010600030101010101" pitchFamily="2" charset="-122"/>
              </a:endParaRPr>
            </a:p>
          </p:txBody>
        </p:sp>
        <p:sp>
          <p:nvSpPr>
            <p:cNvPr id="30" name="Line 20"/>
            <p:cNvSpPr>
              <a:spLocks noChangeShapeType="1"/>
            </p:cNvSpPr>
            <p:nvPr/>
          </p:nvSpPr>
          <p:spPr bwMode="auto">
            <a:xfrm flipV="1">
              <a:off x="1824" y="960"/>
              <a:ext cx="0" cy="192"/>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31" name="Line 21"/>
            <p:cNvSpPr>
              <a:spLocks noChangeShapeType="1"/>
            </p:cNvSpPr>
            <p:nvPr/>
          </p:nvSpPr>
          <p:spPr bwMode="auto">
            <a:xfrm flipV="1">
              <a:off x="4896" y="960"/>
              <a:ext cx="0" cy="192"/>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32" name="Line 22"/>
            <p:cNvSpPr>
              <a:spLocks noChangeShapeType="1"/>
            </p:cNvSpPr>
            <p:nvPr/>
          </p:nvSpPr>
          <p:spPr bwMode="auto">
            <a:xfrm>
              <a:off x="768" y="960"/>
              <a:ext cx="4128" cy="0"/>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33" name="Text Box 23"/>
            <p:cNvSpPr txBox="1">
              <a:spLocks noChangeArrowheads="1"/>
            </p:cNvSpPr>
            <p:nvPr/>
          </p:nvSpPr>
          <p:spPr bwMode="auto">
            <a:xfrm>
              <a:off x="1536" y="432"/>
              <a:ext cx="3584" cy="330"/>
            </a:xfrm>
            <a:prstGeom prst="rect">
              <a:avLst/>
            </a:prstGeom>
            <a:solidFill>
              <a:srgbClr val="FFFF00"/>
            </a:solidFill>
            <a:ln w="28575">
              <a:solidFill>
                <a:srgbClr val="FFFF00"/>
              </a:solidFill>
              <a:miter lim="800000"/>
            </a:ln>
            <a:effectLst/>
          </p:spPr>
          <p:txBody>
            <a:bodyPr>
              <a:spAutoFit/>
            </a:bodyPr>
            <a:lstStyle/>
            <a:p>
              <a:pPr algn="ctr">
                <a:spcBef>
                  <a:spcPct val="50000"/>
                </a:spcBef>
              </a:pPr>
              <a:r>
                <a:rPr kumimoji="1" lang="zh-CN" altLang="en-US" sz="2800" b="1" i="0">
                  <a:solidFill>
                    <a:srgbClr val="CC0000"/>
                  </a:solidFill>
                  <a:latin typeface="宋体" panose="02010600030101010101" pitchFamily="2" charset="-122"/>
                  <a:ea typeface="宋体" panose="02010600030101010101" pitchFamily="2" charset="-122"/>
                </a:rPr>
                <a:t>中华人民共和国宪法</a:t>
              </a:r>
              <a:endParaRPr kumimoji="1" lang="zh-CN" altLang="en-US" sz="2800" b="1" i="0">
                <a:solidFill>
                  <a:srgbClr val="CC0000"/>
                </a:solidFill>
                <a:latin typeface="宋体" panose="02010600030101010101" pitchFamily="2" charset="-122"/>
                <a:ea typeface="宋体" panose="02010600030101010101" pitchFamily="2" charset="-122"/>
              </a:endParaRPr>
            </a:p>
          </p:txBody>
        </p:sp>
        <p:sp>
          <p:nvSpPr>
            <p:cNvPr id="34" name="Text Box 24"/>
            <p:cNvSpPr txBox="1">
              <a:spLocks noChangeArrowheads="1"/>
            </p:cNvSpPr>
            <p:nvPr/>
          </p:nvSpPr>
          <p:spPr bwMode="auto">
            <a:xfrm>
              <a:off x="192" y="1728"/>
              <a:ext cx="1296" cy="313"/>
            </a:xfrm>
            <a:prstGeom prst="rect">
              <a:avLst/>
            </a:prstGeom>
            <a:solidFill>
              <a:srgbClr val="66FF66"/>
            </a:solidFill>
            <a:ln w="28575">
              <a:solidFill>
                <a:srgbClr val="66FF66"/>
              </a:solidFill>
              <a:miter lim="800000"/>
            </a:ln>
            <a:effectLst/>
          </p:spPr>
          <p:txBody>
            <a:bodyPr>
              <a:spAutoFit/>
            </a:bodyPr>
            <a:lstStyle/>
            <a:p>
              <a:pPr algn="ctr">
                <a:lnSpc>
                  <a:spcPct val="200000"/>
                </a:lnSpc>
                <a:spcBef>
                  <a:spcPct val="50000"/>
                </a:spcBef>
              </a:pPr>
              <a:r>
                <a:rPr kumimoji="1" lang="zh-CN" altLang="en-US" sz="1600" b="1" i="0">
                  <a:solidFill>
                    <a:srgbClr val="FF3300"/>
                  </a:solidFill>
                  <a:latin typeface="宋体" panose="02010600030101010101" pitchFamily="2" charset="-122"/>
                  <a:ea typeface="宋体" panose="02010600030101010101" pitchFamily="2" charset="-122"/>
                </a:rPr>
                <a:t>工伤保险条例</a:t>
              </a:r>
              <a:endParaRPr kumimoji="1" lang="zh-CN" altLang="en-US" sz="1600" b="1" i="0">
                <a:solidFill>
                  <a:srgbClr val="FF3300"/>
                </a:solidFill>
                <a:latin typeface="宋体" panose="02010600030101010101" pitchFamily="2" charset="-122"/>
                <a:ea typeface="宋体" panose="02010600030101010101" pitchFamily="2" charset="-122"/>
              </a:endParaRPr>
            </a:p>
          </p:txBody>
        </p:sp>
        <p:sp>
          <p:nvSpPr>
            <p:cNvPr id="35" name="Text Box 25"/>
            <p:cNvSpPr txBox="1">
              <a:spLocks noChangeArrowheads="1"/>
            </p:cNvSpPr>
            <p:nvPr/>
          </p:nvSpPr>
          <p:spPr bwMode="auto">
            <a:xfrm>
              <a:off x="4320" y="1728"/>
              <a:ext cx="1200" cy="313"/>
            </a:xfrm>
            <a:prstGeom prst="rect">
              <a:avLst/>
            </a:prstGeom>
            <a:solidFill>
              <a:srgbClr val="FFCCFF"/>
            </a:solidFill>
            <a:ln w="28575">
              <a:solidFill>
                <a:srgbClr val="FFCCFF"/>
              </a:solidFill>
              <a:miter lim="800000"/>
            </a:ln>
            <a:effectLst/>
          </p:spPr>
          <p:txBody>
            <a:bodyPr>
              <a:spAutoFit/>
            </a:bodyPr>
            <a:lstStyle/>
            <a:p>
              <a:pPr algn="ctr">
                <a:lnSpc>
                  <a:spcPct val="200000"/>
                </a:lnSpc>
                <a:spcBef>
                  <a:spcPct val="50000"/>
                </a:spcBef>
              </a:pPr>
              <a:r>
                <a:rPr kumimoji="1" lang="zh-CN" altLang="en-US" sz="1600" b="1" i="0" dirty="0">
                  <a:solidFill>
                    <a:srgbClr val="CC0000"/>
                  </a:solidFill>
                  <a:latin typeface="宋体" panose="02010600030101010101" pitchFamily="2" charset="-122"/>
                  <a:ea typeface="宋体" panose="02010600030101010101" pitchFamily="2" charset="-122"/>
                </a:rPr>
                <a:t>尘肺病防治条例</a:t>
              </a:r>
              <a:endParaRPr kumimoji="1" lang="zh-CN" altLang="en-US" sz="1600" b="1" i="0" dirty="0">
                <a:solidFill>
                  <a:srgbClr val="CC0000"/>
                </a:solidFill>
                <a:latin typeface="宋体" panose="02010600030101010101" pitchFamily="2" charset="-122"/>
                <a:ea typeface="宋体" panose="02010600030101010101" pitchFamily="2" charset="-122"/>
              </a:endParaRPr>
            </a:p>
          </p:txBody>
        </p:sp>
        <p:sp>
          <p:nvSpPr>
            <p:cNvPr id="36" name="Line 26"/>
            <p:cNvSpPr>
              <a:spLocks noChangeShapeType="1"/>
            </p:cNvSpPr>
            <p:nvPr/>
          </p:nvSpPr>
          <p:spPr bwMode="auto">
            <a:xfrm>
              <a:off x="768" y="960"/>
              <a:ext cx="0" cy="768"/>
            </a:xfrm>
            <a:prstGeom prst="line">
              <a:avLst/>
            </a:prstGeom>
            <a:noFill/>
            <a:ln w="28575">
              <a:solidFill>
                <a:srgbClr val="CC0000"/>
              </a:solidFill>
              <a:round/>
            </a:ln>
            <a:effectLst/>
          </p:spPr>
          <p:txBody>
            <a:bodyPr/>
            <a:lstStyle/>
            <a:p>
              <a:endParaRPr lang="zh-CN" altLang="en-US" i="0">
                <a:latin typeface="宋体" panose="02010600030101010101" pitchFamily="2" charset="-122"/>
                <a:ea typeface="宋体" panose="02010600030101010101" pitchFamily="2" charset="-122"/>
              </a:endParaRPr>
            </a:p>
          </p:txBody>
        </p:sp>
        <p:sp>
          <p:nvSpPr>
            <p:cNvPr id="37" name="Text Box 27"/>
            <p:cNvSpPr txBox="1">
              <a:spLocks noChangeArrowheads="1"/>
            </p:cNvSpPr>
            <p:nvPr/>
          </p:nvSpPr>
          <p:spPr bwMode="auto">
            <a:xfrm>
              <a:off x="192" y="1152"/>
              <a:ext cx="1296" cy="291"/>
            </a:xfrm>
            <a:prstGeom prst="rect">
              <a:avLst/>
            </a:prstGeom>
            <a:solidFill>
              <a:srgbClr val="66FF66"/>
            </a:solidFill>
            <a:ln w="28575">
              <a:solidFill>
                <a:srgbClr val="66FF66"/>
              </a:solidFill>
              <a:miter lim="800000"/>
            </a:ln>
            <a:effectLst/>
          </p:spPr>
          <p:txBody>
            <a:bodyPr>
              <a:spAutoFit/>
            </a:bodyPr>
            <a:lstStyle/>
            <a:p>
              <a:pPr algn="ctr">
                <a:spcBef>
                  <a:spcPct val="50000"/>
                </a:spcBef>
              </a:pPr>
              <a:r>
                <a:rPr kumimoji="1" lang="zh-CN" altLang="en-US" sz="2400" b="1" i="0" dirty="0">
                  <a:solidFill>
                    <a:schemeClr val="bg2"/>
                  </a:solidFill>
                  <a:latin typeface="宋体" panose="02010600030101010101" pitchFamily="2" charset="-122"/>
                  <a:ea typeface="宋体" panose="02010600030101010101" pitchFamily="2" charset="-122"/>
                </a:rPr>
                <a:t>社会保险法</a:t>
              </a:r>
              <a:endParaRPr kumimoji="1" lang="zh-CN" altLang="en-US" sz="2400" b="1" i="0" dirty="0">
                <a:solidFill>
                  <a:schemeClr val="bg2"/>
                </a:solidFill>
                <a:latin typeface="宋体" panose="02010600030101010101" pitchFamily="2" charset="-122"/>
                <a:ea typeface="宋体" panose="02010600030101010101" pitchFamily="2"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6146"/>
          <p:cNvSpPr txBox="1"/>
          <p:nvPr/>
        </p:nvSpPr>
        <p:spPr>
          <a:xfrm>
            <a:off x="1043608" y="118373"/>
            <a:ext cx="7272807" cy="646331"/>
          </a:xfrm>
          <a:prstGeom prst="rect">
            <a:avLst/>
          </a:prstGeom>
          <a:noFill/>
          <a:ln w="9525">
            <a:noFill/>
          </a:ln>
        </p:spPr>
        <p:txBody>
          <a:bodyPr wrap="square">
            <a:spAutoFit/>
          </a:bodyPr>
          <a:lstStyle/>
          <a:p>
            <a:pPr algn="ctr"/>
            <a:r>
              <a:rPr lang="zh-CN" altLang="en-US" sz="3600" b="1" i="0" dirty="0">
                <a:solidFill>
                  <a:srgbClr val="006600"/>
                </a:solidFill>
                <a:latin typeface="宋体" panose="02010600030101010101" pitchFamily="2" charset="-122"/>
                <a:ea typeface="宋体" panose="02010600030101010101" pitchFamily="2" charset="-122"/>
              </a:rPr>
              <a:t>职业病防治法律体系框架</a:t>
            </a:r>
            <a:endParaRPr lang="zh-CN" altLang="en-US" sz="3600" b="1" i="0" dirty="0">
              <a:solidFill>
                <a:srgbClr val="006600"/>
              </a:solidFill>
              <a:latin typeface="宋体" panose="02010600030101010101" pitchFamily="2" charset="-122"/>
              <a:ea typeface="宋体" panose="02010600030101010101" pitchFamily="2" charset="-122"/>
            </a:endParaRPr>
          </a:p>
        </p:txBody>
      </p:sp>
      <p:sp>
        <p:nvSpPr>
          <p:cNvPr id="19" name="矩形 18"/>
          <p:cNvSpPr/>
          <p:nvPr/>
        </p:nvSpPr>
        <p:spPr>
          <a:xfrm>
            <a:off x="2638231" y="908720"/>
            <a:ext cx="3877985" cy="461665"/>
          </a:xfrm>
          <a:prstGeom prst="rect">
            <a:avLst/>
          </a:prstGeom>
        </p:spPr>
        <p:txBody>
          <a:bodyPr wrap="none">
            <a:spAutoFit/>
          </a:bodyPr>
          <a:lstStyle/>
          <a:p>
            <a:r>
              <a:rPr lang="zh-CN" altLang="en-US" sz="2400" b="1" i="0" dirty="0">
                <a:solidFill>
                  <a:srgbClr val="0070C0"/>
                </a:solidFill>
              </a:rPr>
              <a:t>职业病防治中有关法律关系</a:t>
            </a:r>
            <a:endParaRPr lang="zh-CN" altLang="en-US" sz="2400" b="1" i="0" dirty="0">
              <a:solidFill>
                <a:srgbClr val="0070C0"/>
              </a:solidFill>
            </a:endParaRPr>
          </a:p>
        </p:txBody>
      </p:sp>
      <p:grpSp>
        <p:nvGrpSpPr>
          <p:cNvPr id="20" name="组合 19"/>
          <p:cNvGrpSpPr/>
          <p:nvPr/>
        </p:nvGrpSpPr>
        <p:grpSpPr>
          <a:xfrm>
            <a:off x="522030" y="1705491"/>
            <a:ext cx="8586474" cy="4531821"/>
            <a:chOff x="1167125" y="1066800"/>
            <a:chExt cx="11024875" cy="5818774"/>
          </a:xfrm>
        </p:grpSpPr>
        <p:cxnSp>
          <p:nvCxnSpPr>
            <p:cNvPr id="21" name="AutoShape 133"/>
            <p:cNvCxnSpPr>
              <a:cxnSpLocks noChangeShapeType="1"/>
            </p:cNvCxnSpPr>
            <p:nvPr/>
          </p:nvCxnSpPr>
          <p:spPr bwMode="auto">
            <a:xfrm rot="10800000">
              <a:off x="2687598" y="4700744"/>
              <a:ext cx="1350962" cy="654050"/>
            </a:xfrm>
            <a:prstGeom prst="curvedConnector2">
              <a:avLst/>
            </a:prstGeom>
            <a:noFill/>
            <a:ln w="127000" cmpd="sng">
              <a:solidFill>
                <a:srgbClr val="008000"/>
              </a:solidFill>
              <a:rou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pic>
          <p:nvPicPr>
            <p:cNvPr id="22" name="Picture 3" descr="BD07153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430084" y="2971800"/>
              <a:ext cx="2136315" cy="169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PE0183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125" y="2844720"/>
              <a:ext cx="2235200" cy="14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8"/>
            <p:cNvSpPr>
              <a:spLocks noChangeArrowheads="1"/>
            </p:cNvSpPr>
            <p:nvPr/>
          </p:nvSpPr>
          <p:spPr bwMode="auto">
            <a:xfrm>
              <a:off x="3236412" y="3258743"/>
              <a:ext cx="4978400" cy="576000"/>
            </a:xfrm>
            <a:prstGeom prst="leftArrow">
              <a:avLst>
                <a:gd name="adj1" fmla="val 79685"/>
                <a:gd name="adj2" fmla="val 9349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i="0" dirty="0">
                  <a:solidFill>
                    <a:schemeClr val="bg1"/>
                  </a:solidFill>
                  <a:latin typeface="微软雅黑" panose="020B0503020204020204" charset="-122"/>
                  <a:ea typeface="微软雅黑" panose="020B0503020204020204" charset="-122"/>
                </a:rPr>
                <a:t>            履行保护健康义务</a:t>
              </a:r>
              <a:endParaRPr lang="zh-CN" altLang="en-US" sz="2000" i="0" dirty="0">
                <a:solidFill>
                  <a:schemeClr val="bg1"/>
                </a:solidFill>
                <a:latin typeface="微软雅黑" panose="020B0503020204020204" charset="-122"/>
                <a:ea typeface="微软雅黑" panose="020B0503020204020204" charset="-122"/>
              </a:endParaRPr>
            </a:p>
          </p:txBody>
        </p:sp>
        <p:sp>
          <p:nvSpPr>
            <p:cNvPr id="25" name="AutoShape 9"/>
            <p:cNvSpPr>
              <a:spLocks noChangeArrowheads="1"/>
            </p:cNvSpPr>
            <p:nvPr/>
          </p:nvSpPr>
          <p:spPr bwMode="auto">
            <a:xfrm>
              <a:off x="3556000" y="4038600"/>
              <a:ext cx="4673600" cy="648000"/>
            </a:xfrm>
            <a:prstGeom prst="rightArrow">
              <a:avLst>
                <a:gd name="adj1" fmla="val 59898"/>
                <a:gd name="adj2" fmla="val 75166"/>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i="0" dirty="0">
                  <a:solidFill>
                    <a:schemeClr val="bg1"/>
                  </a:solidFill>
                  <a:latin typeface="微软雅黑" panose="020B0503020204020204" charset="-122"/>
                  <a:ea typeface="微软雅黑" panose="020B0503020204020204" charset="-122"/>
                </a:rPr>
                <a:t>           主张保护健康权利</a:t>
              </a:r>
              <a:endParaRPr lang="zh-CN" altLang="en-US" sz="2000" i="0" dirty="0">
                <a:solidFill>
                  <a:schemeClr val="bg1"/>
                </a:solidFill>
                <a:latin typeface="微软雅黑" panose="020B0503020204020204" charset="-122"/>
                <a:ea typeface="微软雅黑" panose="020B0503020204020204" charset="-122"/>
              </a:endParaRPr>
            </a:p>
          </p:txBody>
        </p:sp>
        <p:sp>
          <p:nvSpPr>
            <p:cNvPr id="26" name="Oval 11"/>
            <p:cNvSpPr>
              <a:spLocks noChangeArrowheads="1"/>
            </p:cNvSpPr>
            <p:nvPr/>
          </p:nvSpPr>
          <p:spPr bwMode="auto">
            <a:xfrm>
              <a:off x="3759200" y="1066800"/>
              <a:ext cx="3352800" cy="1981200"/>
            </a:xfrm>
            <a:prstGeom prst="ellipse">
              <a:avLst/>
            </a:prstGeom>
            <a:solidFill>
              <a:srgbClr val="0070C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i="0"/>
            </a:p>
          </p:txBody>
        </p:sp>
        <p:pic>
          <p:nvPicPr>
            <p:cNvPr id="27" name="Picture 13" descr="PE0146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352" y="1130710"/>
              <a:ext cx="2242961" cy="12389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15"/>
            <p:cNvGrpSpPr/>
            <p:nvPr/>
          </p:nvGrpSpPr>
          <p:grpSpPr bwMode="auto">
            <a:xfrm>
              <a:off x="3962400" y="4724400"/>
              <a:ext cx="3654777" cy="1536599"/>
              <a:chOff x="0" y="0"/>
              <a:chExt cx="1680" cy="1152"/>
            </a:xfrm>
          </p:grpSpPr>
          <p:sp>
            <p:nvSpPr>
              <p:cNvPr id="36" name="Oval 16"/>
              <p:cNvSpPr>
                <a:spLocks noChangeArrowheads="1"/>
              </p:cNvSpPr>
              <p:nvPr/>
            </p:nvSpPr>
            <p:spPr bwMode="auto">
              <a:xfrm>
                <a:off x="0" y="0"/>
                <a:ext cx="1680" cy="1152"/>
              </a:xfrm>
              <a:prstGeom prst="ellipse">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i="0"/>
              </a:p>
            </p:txBody>
          </p:sp>
          <p:grpSp>
            <p:nvGrpSpPr>
              <p:cNvPr id="37" name="Group 17"/>
              <p:cNvGrpSpPr/>
              <p:nvPr/>
            </p:nvGrpSpPr>
            <p:grpSpPr bwMode="auto">
              <a:xfrm>
                <a:off x="384" y="48"/>
                <a:ext cx="1025" cy="890"/>
                <a:chOff x="336" y="0"/>
                <a:chExt cx="1025" cy="890"/>
              </a:xfrm>
            </p:grpSpPr>
            <p:pic>
              <p:nvPicPr>
                <p:cNvPr id="38" name="Picture 18" descr="PE0102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 y="0"/>
                  <a:ext cx="545" cy="89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19"/>
                <p:cNvGrpSpPr/>
                <p:nvPr/>
              </p:nvGrpSpPr>
              <p:grpSpPr bwMode="auto">
                <a:xfrm>
                  <a:off x="336" y="384"/>
                  <a:ext cx="515" cy="471"/>
                  <a:chOff x="0" y="0"/>
                  <a:chExt cx="515" cy="615"/>
                </a:xfrm>
              </p:grpSpPr>
              <p:sp>
                <p:nvSpPr>
                  <p:cNvPr id="55" name="Freeform 20"/>
                  <p:cNvSpPr/>
                  <p:nvPr/>
                </p:nvSpPr>
                <p:spPr bwMode="auto">
                  <a:xfrm>
                    <a:off x="5" y="1"/>
                    <a:ext cx="491" cy="602"/>
                  </a:xfrm>
                  <a:custGeom>
                    <a:avLst/>
                    <a:gdLst>
                      <a:gd name="T0" fmla="*/ 873 w 1473"/>
                      <a:gd name="T1" fmla="*/ 0 h 2406"/>
                      <a:gd name="T2" fmla="*/ 930 w 1473"/>
                      <a:gd name="T3" fmla="*/ 173 h 2406"/>
                      <a:gd name="T4" fmla="*/ 1011 w 1473"/>
                      <a:gd name="T5" fmla="*/ 506 h 2406"/>
                      <a:gd name="T6" fmla="*/ 1473 w 1473"/>
                      <a:gd name="T7" fmla="*/ 1130 h 2406"/>
                      <a:gd name="T8" fmla="*/ 1459 w 1473"/>
                      <a:gd name="T9" fmla="*/ 2018 h 2406"/>
                      <a:gd name="T10" fmla="*/ 1106 w 1473"/>
                      <a:gd name="T11" fmla="*/ 2406 h 2406"/>
                      <a:gd name="T12" fmla="*/ 846 w 1473"/>
                      <a:gd name="T13" fmla="*/ 2351 h 2406"/>
                      <a:gd name="T14" fmla="*/ 1146 w 1473"/>
                      <a:gd name="T15" fmla="*/ 2120 h 2406"/>
                      <a:gd name="T16" fmla="*/ 1231 w 1473"/>
                      <a:gd name="T17" fmla="*/ 1984 h 2406"/>
                      <a:gd name="T18" fmla="*/ 743 w 1473"/>
                      <a:gd name="T19" fmla="*/ 2073 h 2406"/>
                      <a:gd name="T20" fmla="*/ 282 w 1473"/>
                      <a:gd name="T21" fmla="*/ 2191 h 2406"/>
                      <a:gd name="T22" fmla="*/ 72 w 1473"/>
                      <a:gd name="T23" fmla="*/ 2111 h 2406"/>
                      <a:gd name="T24" fmla="*/ 90 w 1473"/>
                      <a:gd name="T25" fmla="*/ 1959 h 2406"/>
                      <a:gd name="T26" fmla="*/ 322 w 1473"/>
                      <a:gd name="T27" fmla="*/ 1791 h 2406"/>
                      <a:gd name="T28" fmla="*/ 19 w 1473"/>
                      <a:gd name="T29" fmla="*/ 1594 h 2406"/>
                      <a:gd name="T30" fmla="*/ 496 w 1473"/>
                      <a:gd name="T31" fmla="*/ 1471 h 2406"/>
                      <a:gd name="T32" fmla="*/ 649 w 1473"/>
                      <a:gd name="T33" fmla="*/ 1442 h 2406"/>
                      <a:gd name="T34" fmla="*/ 966 w 1473"/>
                      <a:gd name="T35" fmla="*/ 1547 h 2406"/>
                      <a:gd name="T36" fmla="*/ 1132 w 1473"/>
                      <a:gd name="T37" fmla="*/ 1538 h 2406"/>
                      <a:gd name="T38" fmla="*/ 1222 w 1473"/>
                      <a:gd name="T39" fmla="*/ 1218 h 2406"/>
                      <a:gd name="T40" fmla="*/ 1106 w 1473"/>
                      <a:gd name="T41" fmla="*/ 990 h 2406"/>
                      <a:gd name="T42" fmla="*/ 1002 w 1473"/>
                      <a:gd name="T43" fmla="*/ 974 h 2406"/>
                      <a:gd name="T44" fmla="*/ 1111 w 1473"/>
                      <a:gd name="T45" fmla="*/ 1155 h 2406"/>
                      <a:gd name="T46" fmla="*/ 1056 w 1473"/>
                      <a:gd name="T47" fmla="*/ 1260 h 2406"/>
                      <a:gd name="T48" fmla="*/ 994 w 1473"/>
                      <a:gd name="T49" fmla="*/ 1361 h 2406"/>
                      <a:gd name="T50" fmla="*/ 909 w 1473"/>
                      <a:gd name="T51" fmla="*/ 1332 h 2406"/>
                      <a:gd name="T52" fmla="*/ 832 w 1473"/>
                      <a:gd name="T53" fmla="*/ 1390 h 2406"/>
                      <a:gd name="T54" fmla="*/ 725 w 1473"/>
                      <a:gd name="T55" fmla="*/ 1348 h 2406"/>
                      <a:gd name="T56" fmla="*/ 675 w 1473"/>
                      <a:gd name="T57" fmla="*/ 1231 h 2406"/>
                      <a:gd name="T58" fmla="*/ 577 w 1473"/>
                      <a:gd name="T59" fmla="*/ 1314 h 2406"/>
                      <a:gd name="T60" fmla="*/ 515 w 1473"/>
                      <a:gd name="T61" fmla="*/ 1290 h 2406"/>
                      <a:gd name="T62" fmla="*/ 465 w 1473"/>
                      <a:gd name="T63" fmla="*/ 1197 h 2406"/>
                      <a:gd name="T64" fmla="*/ 546 w 1473"/>
                      <a:gd name="T65" fmla="*/ 1070 h 2406"/>
                      <a:gd name="T66" fmla="*/ 675 w 1473"/>
                      <a:gd name="T67" fmla="*/ 990 h 2406"/>
                      <a:gd name="T68" fmla="*/ 529 w 1473"/>
                      <a:gd name="T69" fmla="*/ 898 h 2406"/>
                      <a:gd name="T70" fmla="*/ 542 w 1473"/>
                      <a:gd name="T71" fmla="*/ 666 h 2406"/>
                      <a:gd name="T72" fmla="*/ 703 w 1473"/>
                      <a:gd name="T73" fmla="*/ 620 h 2406"/>
                      <a:gd name="T74" fmla="*/ 770 w 1473"/>
                      <a:gd name="T75" fmla="*/ 181 h 2406"/>
                      <a:gd name="T76" fmla="*/ 779 w 1473"/>
                      <a:gd name="T77" fmla="*/ 13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3" h="2406">
                        <a:moveTo>
                          <a:pt x="779" y="13"/>
                        </a:moveTo>
                        <a:lnTo>
                          <a:pt x="873" y="0"/>
                        </a:lnTo>
                        <a:lnTo>
                          <a:pt x="944" y="21"/>
                        </a:lnTo>
                        <a:lnTo>
                          <a:pt x="930" y="173"/>
                        </a:lnTo>
                        <a:lnTo>
                          <a:pt x="985" y="228"/>
                        </a:lnTo>
                        <a:lnTo>
                          <a:pt x="1011" y="506"/>
                        </a:lnTo>
                        <a:lnTo>
                          <a:pt x="1257" y="708"/>
                        </a:lnTo>
                        <a:lnTo>
                          <a:pt x="1473" y="1130"/>
                        </a:lnTo>
                        <a:lnTo>
                          <a:pt x="1361" y="1816"/>
                        </a:lnTo>
                        <a:lnTo>
                          <a:pt x="1459" y="2018"/>
                        </a:lnTo>
                        <a:lnTo>
                          <a:pt x="1423" y="2145"/>
                        </a:lnTo>
                        <a:lnTo>
                          <a:pt x="1106" y="2406"/>
                        </a:lnTo>
                        <a:lnTo>
                          <a:pt x="868" y="2372"/>
                        </a:lnTo>
                        <a:lnTo>
                          <a:pt x="846" y="2351"/>
                        </a:lnTo>
                        <a:lnTo>
                          <a:pt x="899" y="2212"/>
                        </a:lnTo>
                        <a:lnTo>
                          <a:pt x="1146" y="2120"/>
                        </a:lnTo>
                        <a:lnTo>
                          <a:pt x="1276" y="2060"/>
                        </a:lnTo>
                        <a:lnTo>
                          <a:pt x="1231" y="1984"/>
                        </a:lnTo>
                        <a:lnTo>
                          <a:pt x="1101" y="1959"/>
                        </a:lnTo>
                        <a:lnTo>
                          <a:pt x="743" y="2073"/>
                        </a:lnTo>
                        <a:lnTo>
                          <a:pt x="484" y="2048"/>
                        </a:lnTo>
                        <a:lnTo>
                          <a:pt x="282" y="2191"/>
                        </a:lnTo>
                        <a:lnTo>
                          <a:pt x="207" y="2170"/>
                        </a:lnTo>
                        <a:lnTo>
                          <a:pt x="72" y="2111"/>
                        </a:lnTo>
                        <a:lnTo>
                          <a:pt x="45" y="2018"/>
                        </a:lnTo>
                        <a:lnTo>
                          <a:pt x="90" y="1959"/>
                        </a:lnTo>
                        <a:lnTo>
                          <a:pt x="350" y="1896"/>
                        </a:lnTo>
                        <a:lnTo>
                          <a:pt x="322" y="1791"/>
                        </a:lnTo>
                        <a:lnTo>
                          <a:pt x="0" y="1673"/>
                        </a:lnTo>
                        <a:lnTo>
                          <a:pt x="19" y="1594"/>
                        </a:lnTo>
                        <a:lnTo>
                          <a:pt x="434" y="1513"/>
                        </a:lnTo>
                        <a:lnTo>
                          <a:pt x="496" y="1471"/>
                        </a:lnTo>
                        <a:lnTo>
                          <a:pt x="591" y="1433"/>
                        </a:lnTo>
                        <a:lnTo>
                          <a:pt x="649" y="1442"/>
                        </a:lnTo>
                        <a:lnTo>
                          <a:pt x="720" y="1529"/>
                        </a:lnTo>
                        <a:lnTo>
                          <a:pt x="966" y="1547"/>
                        </a:lnTo>
                        <a:lnTo>
                          <a:pt x="1042" y="1518"/>
                        </a:lnTo>
                        <a:lnTo>
                          <a:pt x="1132" y="1538"/>
                        </a:lnTo>
                        <a:lnTo>
                          <a:pt x="1181" y="1420"/>
                        </a:lnTo>
                        <a:lnTo>
                          <a:pt x="1222" y="1218"/>
                        </a:lnTo>
                        <a:lnTo>
                          <a:pt x="1181" y="915"/>
                        </a:lnTo>
                        <a:lnTo>
                          <a:pt x="1106" y="990"/>
                        </a:lnTo>
                        <a:lnTo>
                          <a:pt x="1065" y="999"/>
                        </a:lnTo>
                        <a:lnTo>
                          <a:pt x="1002" y="974"/>
                        </a:lnTo>
                        <a:lnTo>
                          <a:pt x="954" y="1104"/>
                        </a:lnTo>
                        <a:lnTo>
                          <a:pt x="1111" y="1155"/>
                        </a:lnTo>
                        <a:lnTo>
                          <a:pt x="1087" y="1256"/>
                        </a:lnTo>
                        <a:lnTo>
                          <a:pt x="1056" y="1260"/>
                        </a:lnTo>
                        <a:lnTo>
                          <a:pt x="1052" y="1332"/>
                        </a:lnTo>
                        <a:lnTo>
                          <a:pt x="994" y="1361"/>
                        </a:lnTo>
                        <a:lnTo>
                          <a:pt x="954" y="1357"/>
                        </a:lnTo>
                        <a:lnTo>
                          <a:pt x="909" y="1332"/>
                        </a:lnTo>
                        <a:lnTo>
                          <a:pt x="904" y="1382"/>
                        </a:lnTo>
                        <a:lnTo>
                          <a:pt x="832" y="1390"/>
                        </a:lnTo>
                        <a:lnTo>
                          <a:pt x="770" y="1382"/>
                        </a:lnTo>
                        <a:lnTo>
                          <a:pt x="725" y="1348"/>
                        </a:lnTo>
                        <a:lnTo>
                          <a:pt x="725" y="1265"/>
                        </a:lnTo>
                        <a:lnTo>
                          <a:pt x="675" y="1231"/>
                        </a:lnTo>
                        <a:lnTo>
                          <a:pt x="658" y="1310"/>
                        </a:lnTo>
                        <a:lnTo>
                          <a:pt x="577" y="1314"/>
                        </a:lnTo>
                        <a:lnTo>
                          <a:pt x="537" y="1307"/>
                        </a:lnTo>
                        <a:lnTo>
                          <a:pt x="515" y="1290"/>
                        </a:lnTo>
                        <a:lnTo>
                          <a:pt x="529" y="1238"/>
                        </a:lnTo>
                        <a:lnTo>
                          <a:pt x="465" y="1197"/>
                        </a:lnTo>
                        <a:lnTo>
                          <a:pt x="457" y="1100"/>
                        </a:lnTo>
                        <a:lnTo>
                          <a:pt x="546" y="1070"/>
                        </a:lnTo>
                        <a:lnTo>
                          <a:pt x="698" y="1050"/>
                        </a:lnTo>
                        <a:lnTo>
                          <a:pt x="675" y="990"/>
                        </a:lnTo>
                        <a:lnTo>
                          <a:pt x="573" y="990"/>
                        </a:lnTo>
                        <a:lnTo>
                          <a:pt x="529" y="898"/>
                        </a:lnTo>
                        <a:lnTo>
                          <a:pt x="510" y="759"/>
                        </a:lnTo>
                        <a:lnTo>
                          <a:pt x="542" y="666"/>
                        </a:lnTo>
                        <a:lnTo>
                          <a:pt x="600" y="640"/>
                        </a:lnTo>
                        <a:lnTo>
                          <a:pt x="703" y="620"/>
                        </a:lnTo>
                        <a:lnTo>
                          <a:pt x="708" y="194"/>
                        </a:lnTo>
                        <a:lnTo>
                          <a:pt x="770" y="181"/>
                        </a:lnTo>
                        <a:lnTo>
                          <a:pt x="761" y="33"/>
                        </a:lnTo>
                        <a:lnTo>
                          <a:pt x="779" y="13"/>
                        </a:lnTo>
                        <a:close/>
                      </a:path>
                    </a:pathLst>
                  </a:custGeom>
                  <a:solidFill>
                    <a:srgbClr val="FFFF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56" name="Freeform 21"/>
                  <p:cNvSpPr/>
                  <p:nvPr/>
                </p:nvSpPr>
                <p:spPr bwMode="auto">
                  <a:xfrm>
                    <a:off x="393" y="258"/>
                    <a:ext cx="62" cy="143"/>
                  </a:xfrm>
                  <a:custGeom>
                    <a:avLst/>
                    <a:gdLst>
                      <a:gd name="T0" fmla="*/ 67 w 188"/>
                      <a:gd name="T1" fmla="*/ 0 h 572"/>
                      <a:gd name="T2" fmla="*/ 85 w 188"/>
                      <a:gd name="T3" fmla="*/ 155 h 572"/>
                      <a:gd name="T4" fmla="*/ 80 w 188"/>
                      <a:gd name="T5" fmla="*/ 316 h 572"/>
                      <a:gd name="T6" fmla="*/ 45 w 188"/>
                      <a:gd name="T7" fmla="*/ 484 h 572"/>
                      <a:gd name="T8" fmla="*/ 0 w 188"/>
                      <a:gd name="T9" fmla="*/ 564 h 572"/>
                      <a:gd name="T10" fmla="*/ 80 w 188"/>
                      <a:gd name="T11" fmla="*/ 572 h 572"/>
                      <a:gd name="T12" fmla="*/ 169 w 188"/>
                      <a:gd name="T13" fmla="*/ 298 h 572"/>
                      <a:gd name="T14" fmla="*/ 188 w 188"/>
                      <a:gd name="T15" fmla="*/ 108 h 572"/>
                      <a:gd name="T16" fmla="*/ 67 w 188"/>
                      <a:gd name="T17" fmla="*/ 0 h 572"/>
                      <a:gd name="T18" fmla="*/ 67 w 188"/>
                      <a:gd name="T1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572">
                        <a:moveTo>
                          <a:pt x="67" y="0"/>
                        </a:moveTo>
                        <a:lnTo>
                          <a:pt x="85" y="155"/>
                        </a:lnTo>
                        <a:lnTo>
                          <a:pt x="80" y="316"/>
                        </a:lnTo>
                        <a:lnTo>
                          <a:pt x="45" y="484"/>
                        </a:lnTo>
                        <a:lnTo>
                          <a:pt x="0" y="564"/>
                        </a:lnTo>
                        <a:lnTo>
                          <a:pt x="80" y="572"/>
                        </a:lnTo>
                        <a:lnTo>
                          <a:pt x="169" y="298"/>
                        </a:lnTo>
                        <a:lnTo>
                          <a:pt x="188" y="108"/>
                        </a:lnTo>
                        <a:lnTo>
                          <a:pt x="67" y="0"/>
                        </a:lnTo>
                        <a:close/>
                      </a:path>
                    </a:pathLst>
                  </a:custGeom>
                  <a:solidFill>
                    <a:srgbClr val="D1BABA"/>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57" name="Freeform 22"/>
                  <p:cNvSpPr/>
                  <p:nvPr/>
                </p:nvSpPr>
                <p:spPr bwMode="auto">
                  <a:xfrm>
                    <a:off x="24" y="507"/>
                    <a:ext cx="97" cy="42"/>
                  </a:xfrm>
                  <a:custGeom>
                    <a:avLst/>
                    <a:gdLst>
                      <a:gd name="T0" fmla="*/ 0 w 291"/>
                      <a:gd name="T1" fmla="*/ 72 h 169"/>
                      <a:gd name="T2" fmla="*/ 31 w 291"/>
                      <a:gd name="T3" fmla="*/ 0 h 169"/>
                      <a:gd name="T4" fmla="*/ 201 w 291"/>
                      <a:gd name="T5" fmla="*/ 26 h 169"/>
                      <a:gd name="T6" fmla="*/ 291 w 291"/>
                      <a:gd name="T7" fmla="*/ 34 h 169"/>
                      <a:gd name="T8" fmla="*/ 201 w 291"/>
                      <a:gd name="T9" fmla="*/ 169 h 169"/>
                      <a:gd name="T10" fmla="*/ 39 w 291"/>
                      <a:gd name="T11" fmla="*/ 106 h 169"/>
                      <a:gd name="T12" fmla="*/ 0 w 291"/>
                      <a:gd name="T13" fmla="*/ 72 h 169"/>
                      <a:gd name="T14" fmla="*/ 0 w 291"/>
                      <a:gd name="T15" fmla="*/ 72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169">
                        <a:moveTo>
                          <a:pt x="0" y="72"/>
                        </a:moveTo>
                        <a:lnTo>
                          <a:pt x="31" y="0"/>
                        </a:lnTo>
                        <a:lnTo>
                          <a:pt x="201" y="26"/>
                        </a:lnTo>
                        <a:lnTo>
                          <a:pt x="291" y="34"/>
                        </a:lnTo>
                        <a:lnTo>
                          <a:pt x="201" y="169"/>
                        </a:lnTo>
                        <a:lnTo>
                          <a:pt x="39" y="106"/>
                        </a:lnTo>
                        <a:lnTo>
                          <a:pt x="0" y="72"/>
                        </a:lnTo>
                        <a:close/>
                      </a:path>
                    </a:pathLst>
                  </a:custGeom>
                  <a:solidFill>
                    <a:srgbClr val="D1BABA"/>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58" name="Freeform 23"/>
                  <p:cNvSpPr/>
                  <p:nvPr/>
                </p:nvSpPr>
                <p:spPr bwMode="auto">
                  <a:xfrm>
                    <a:off x="129" y="464"/>
                    <a:ext cx="183" cy="69"/>
                  </a:xfrm>
                  <a:custGeom>
                    <a:avLst/>
                    <a:gdLst>
                      <a:gd name="T0" fmla="*/ 0 w 550"/>
                      <a:gd name="T1" fmla="*/ 4 h 278"/>
                      <a:gd name="T2" fmla="*/ 36 w 550"/>
                      <a:gd name="T3" fmla="*/ 168 h 278"/>
                      <a:gd name="T4" fmla="*/ 317 w 550"/>
                      <a:gd name="T5" fmla="*/ 257 h 278"/>
                      <a:gd name="T6" fmla="*/ 460 w 550"/>
                      <a:gd name="T7" fmla="*/ 278 h 278"/>
                      <a:gd name="T8" fmla="*/ 550 w 550"/>
                      <a:gd name="T9" fmla="*/ 194 h 278"/>
                      <a:gd name="T10" fmla="*/ 510 w 550"/>
                      <a:gd name="T11" fmla="*/ 59 h 278"/>
                      <a:gd name="T12" fmla="*/ 67 w 550"/>
                      <a:gd name="T13" fmla="*/ 0 h 278"/>
                      <a:gd name="T14" fmla="*/ 0 w 550"/>
                      <a:gd name="T15" fmla="*/ 4 h 278"/>
                      <a:gd name="T16" fmla="*/ 0 w 550"/>
                      <a:gd name="T17" fmla="*/ 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278">
                        <a:moveTo>
                          <a:pt x="0" y="4"/>
                        </a:moveTo>
                        <a:lnTo>
                          <a:pt x="36" y="168"/>
                        </a:lnTo>
                        <a:lnTo>
                          <a:pt x="317" y="257"/>
                        </a:lnTo>
                        <a:lnTo>
                          <a:pt x="460" y="278"/>
                        </a:lnTo>
                        <a:lnTo>
                          <a:pt x="550" y="194"/>
                        </a:lnTo>
                        <a:lnTo>
                          <a:pt x="510" y="59"/>
                        </a:lnTo>
                        <a:lnTo>
                          <a:pt x="67" y="0"/>
                        </a:lnTo>
                        <a:lnTo>
                          <a:pt x="0" y="4"/>
                        </a:lnTo>
                        <a:close/>
                      </a:path>
                    </a:pathLst>
                  </a:custGeom>
                  <a:solidFill>
                    <a:srgbClr val="FFE5E5"/>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59" name="Freeform 24"/>
                  <p:cNvSpPr/>
                  <p:nvPr/>
                </p:nvSpPr>
                <p:spPr bwMode="auto">
                  <a:xfrm>
                    <a:off x="301" y="552"/>
                    <a:ext cx="130" cy="61"/>
                  </a:xfrm>
                  <a:custGeom>
                    <a:avLst/>
                    <a:gdLst>
                      <a:gd name="T0" fmla="*/ 54 w 390"/>
                      <a:gd name="T1" fmla="*/ 46 h 244"/>
                      <a:gd name="T2" fmla="*/ 19 w 390"/>
                      <a:gd name="T3" fmla="*/ 84 h 244"/>
                      <a:gd name="T4" fmla="*/ 0 w 390"/>
                      <a:gd name="T5" fmla="*/ 152 h 244"/>
                      <a:gd name="T6" fmla="*/ 109 w 390"/>
                      <a:gd name="T7" fmla="*/ 206 h 244"/>
                      <a:gd name="T8" fmla="*/ 224 w 390"/>
                      <a:gd name="T9" fmla="*/ 244 h 244"/>
                      <a:gd name="T10" fmla="*/ 390 w 390"/>
                      <a:gd name="T11" fmla="*/ 17 h 244"/>
                      <a:gd name="T12" fmla="*/ 350 w 390"/>
                      <a:gd name="T13" fmla="*/ 0 h 244"/>
                      <a:gd name="T14" fmla="*/ 238 w 390"/>
                      <a:gd name="T15" fmla="*/ 59 h 244"/>
                      <a:gd name="T16" fmla="*/ 54 w 390"/>
                      <a:gd name="T17" fmla="*/ 46 h 244"/>
                      <a:gd name="T18" fmla="*/ 54 w 390"/>
                      <a:gd name="T19" fmla="*/ 4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44">
                        <a:moveTo>
                          <a:pt x="54" y="46"/>
                        </a:moveTo>
                        <a:lnTo>
                          <a:pt x="19" y="84"/>
                        </a:lnTo>
                        <a:lnTo>
                          <a:pt x="0" y="152"/>
                        </a:lnTo>
                        <a:lnTo>
                          <a:pt x="109" y="206"/>
                        </a:lnTo>
                        <a:lnTo>
                          <a:pt x="224" y="244"/>
                        </a:lnTo>
                        <a:lnTo>
                          <a:pt x="390" y="17"/>
                        </a:lnTo>
                        <a:lnTo>
                          <a:pt x="350" y="0"/>
                        </a:lnTo>
                        <a:lnTo>
                          <a:pt x="238" y="59"/>
                        </a:lnTo>
                        <a:lnTo>
                          <a:pt x="54" y="46"/>
                        </a:lnTo>
                        <a:close/>
                      </a:path>
                    </a:pathLst>
                  </a:custGeom>
                  <a:solidFill>
                    <a:srgbClr val="D1BABA"/>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0" name="Freeform 25"/>
                  <p:cNvSpPr/>
                  <p:nvPr/>
                </p:nvSpPr>
                <p:spPr bwMode="auto">
                  <a:xfrm>
                    <a:off x="257" y="50"/>
                    <a:ext cx="225" cy="184"/>
                  </a:xfrm>
                  <a:custGeom>
                    <a:avLst/>
                    <a:gdLst>
                      <a:gd name="T0" fmla="*/ 264 w 677"/>
                      <a:gd name="T1" fmla="*/ 354 h 737"/>
                      <a:gd name="T2" fmla="*/ 408 w 677"/>
                      <a:gd name="T3" fmla="*/ 426 h 737"/>
                      <a:gd name="T4" fmla="*/ 677 w 677"/>
                      <a:gd name="T5" fmla="*/ 712 h 737"/>
                      <a:gd name="T6" fmla="*/ 596 w 677"/>
                      <a:gd name="T7" fmla="*/ 518 h 737"/>
                      <a:gd name="T8" fmla="*/ 475 w 677"/>
                      <a:gd name="T9" fmla="*/ 367 h 737"/>
                      <a:gd name="T10" fmla="*/ 358 w 677"/>
                      <a:gd name="T11" fmla="*/ 303 h 737"/>
                      <a:gd name="T12" fmla="*/ 233 w 677"/>
                      <a:gd name="T13" fmla="*/ 282 h 737"/>
                      <a:gd name="T14" fmla="*/ 198 w 677"/>
                      <a:gd name="T15" fmla="*/ 34 h 737"/>
                      <a:gd name="T16" fmla="*/ 117 w 677"/>
                      <a:gd name="T17" fmla="*/ 0 h 737"/>
                      <a:gd name="T18" fmla="*/ 19 w 677"/>
                      <a:gd name="T19" fmla="*/ 34 h 737"/>
                      <a:gd name="T20" fmla="*/ 5 w 677"/>
                      <a:gd name="T21" fmla="*/ 88 h 737"/>
                      <a:gd name="T22" fmla="*/ 28 w 677"/>
                      <a:gd name="T23" fmla="*/ 168 h 737"/>
                      <a:gd name="T24" fmla="*/ 0 w 677"/>
                      <a:gd name="T25" fmla="*/ 249 h 737"/>
                      <a:gd name="T26" fmla="*/ 23 w 677"/>
                      <a:gd name="T27" fmla="*/ 413 h 737"/>
                      <a:gd name="T28" fmla="*/ 50 w 677"/>
                      <a:gd name="T29" fmla="*/ 514 h 737"/>
                      <a:gd name="T30" fmla="*/ 19 w 677"/>
                      <a:gd name="T31" fmla="*/ 616 h 737"/>
                      <a:gd name="T32" fmla="*/ 86 w 677"/>
                      <a:gd name="T33" fmla="*/ 737 h 737"/>
                      <a:gd name="T34" fmla="*/ 148 w 677"/>
                      <a:gd name="T35" fmla="*/ 459 h 737"/>
                      <a:gd name="T36" fmla="*/ 210 w 677"/>
                      <a:gd name="T37" fmla="*/ 408 h 737"/>
                      <a:gd name="T38" fmla="*/ 264 w 677"/>
                      <a:gd name="T39" fmla="*/ 354 h 737"/>
                      <a:gd name="T40" fmla="*/ 264 w 677"/>
                      <a:gd name="T41" fmla="*/ 3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737">
                        <a:moveTo>
                          <a:pt x="264" y="354"/>
                        </a:moveTo>
                        <a:lnTo>
                          <a:pt x="408" y="426"/>
                        </a:lnTo>
                        <a:lnTo>
                          <a:pt x="677" y="712"/>
                        </a:lnTo>
                        <a:lnTo>
                          <a:pt x="596" y="518"/>
                        </a:lnTo>
                        <a:lnTo>
                          <a:pt x="475" y="367"/>
                        </a:lnTo>
                        <a:lnTo>
                          <a:pt x="358" y="303"/>
                        </a:lnTo>
                        <a:lnTo>
                          <a:pt x="233" y="282"/>
                        </a:lnTo>
                        <a:lnTo>
                          <a:pt x="198" y="34"/>
                        </a:lnTo>
                        <a:lnTo>
                          <a:pt x="117" y="0"/>
                        </a:lnTo>
                        <a:lnTo>
                          <a:pt x="19" y="34"/>
                        </a:lnTo>
                        <a:lnTo>
                          <a:pt x="5" y="88"/>
                        </a:lnTo>
                        <a:lnTo>
                          <a:pt x="28" y="168"/>
                        </a:lnTo>
                        <a:lnTo>
                          <a:pt x="0" y="249"/>
                        </a:lnTo>
                        <a:lnTo>
                          <a:pt x="23" y="413"/>
                        </a:lnTo>
                        <a:lnTo>
                          <a:pt x="50" y="514"/>
                        </a:lnTo>
                        <a:lnTo>
                          <a:pt x="19" y="616"/>
                        </a:lnTo>
                        <a:lnTo>
                          <a:pt x="86" y="737"/>
                        </a:lnTo>
                        <a:lnTo>
                          <a:pt x="148" y="459"/>
                        </a:lnTo>
                        <a:lnTo>
                          <a:pt x="210" y="408"/>
                        </a:lnTo>
                        <a:lnTo>
                          <a:pt x="264" y="354"/>
                        </a:lnTo>
                        <a:close/>
                      </a:path>
                    </a:pathLst>
                  </a:custGeom>
                  <a:solidFill>
                    <a:srgbClr val="FFE5E5"/>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1" name="Freeform 26"/>
                  <p:cNvSpPr/>
                  <p:nvPr/>
                </p:nvSpPr>
                <p:spPr bwMode="auto">
                  <a:xfrm>
                    <a:off x="336" y="135"/>
                    <a:ext cx="171" cy="478"/>
                  </a:xfrm>
                  <a:custGeom>
                    <a:avLst/>
                    <a:gdLst>
                      <a:gd name="T0" fmla="*/ 192 w 514"/>
                      <a:gd name="T1" fmla="*/ 308 h 1913"/>
                      <a:gd name="T2" fmla="*/ 156 w 514"/>
                      <a:gd name="T3" fmla="*/ 136 h 1913"/>
                      <a:gd name="T4" fmla="*/ 0 w 514"/>
                      <a:gd name="T5" fmla="*/ 89 h 1913"/>
                      <a:gd name="T6" fmla="*/ 26 w 514"/>
                      <a:gd name="T7" fmla="*/ 13 h 1913"/>
                      <a:gd name="T8" fmla="*/ 103 w 514"/>
                      <a:gd name="T9" fmla="*/ 0 h 1913"/>
                      <a:gd name="T10" fmla="*/ 210 w 514"/>
                      <a:gd name="T11" fmla="*/ 55 h 1913"/>
                      <a:gd name="T12" fmla="*/ 317 w 514"/>
                      <a:gd name="T13" fmla="*/ 177 h 1913"/>
                      <a:gd name="T14" fmla="*/ 429 w 514"/>
                      <a:gd name="T15" fmla="*/ 333 h 1913"/>
                      <a:gd name="T16" fmla="*/ 505 w 514"/>
                      <a:gd name="T17" fmla="*/ 578 h 1913"/>
                      <a:gd name="T18" fmla="*/ 496 w 514"/>
                      <a:gd name="T19" fmla="*/ 860 h 1913"/>
                      <a:gd name="T20" fmla="*/ 425 w 514"/>
                      <a:gd name="T21" fmla="*/ 1277 h 1913"/>
                      <a:gd name="T22" fmla="*/ 501 w 514"/>
                      <a:gd name="T23" fmla="*/ 1353 h 1913"/>
                      <a:gd name="T24" fmla="*/ 510 w 514"/>
                      <a:gd name="T25" fmla="*/ 1442 h 1913"/>
                      <a:gd name="T26" fmla="*/ 514 w 514"/>
                      <a:gd name="T27" fmla="*/ 1623 h 1913"/>
                      <a:gd name="T28" fmla="*/ 120 w 514"/>
                      <a:gd name="T29" fmla="*/ 1913 h 1913"/>
                      <a:gd name="T30" fmla="*/ 117 w 514"/>
                      <a:gd name="T31" fmla="*/ 1850 h 1913"/>
                      <a:gd name="T32" fmla="*/ 134 w 514"/>
                      <a:gd name="T33" fmla="*/ 1766 h 1913"/>
                      <a:gd name="T34" fmla="*/ 179 w 514"/>
                      <a:gd name="T35" fmla="*/ 1740 h 1913"/>
                      <a:gd name="T36" fmla="*/ 272 w 514"/>
                      <a:gd name="T37" fmla="*/ 1648 h 1913"/>
                      <a:gd name="T38" fmla="*/ 384 w 514"/>
                      <a:gd name="T39" fmla="*/ 1593 h 1913"/>
                      <a:gd name="T40" fmla="*/ 348 w 514"/>
                      <a:gd name="T41" fmla="*/ 1487 h 1913"/>
                      <a:gd name="T42" fmla="*/ 282 w 514"/>
                      <a:gd name="T43" fmla="*/ 1525 h 1913"/>
                      <a:gd name="T44" fmla="*/ 223 w 514"/>
                      <a:gd name="T45" fmla="*/ 1483 h 1913"/>
                      <a:gd name="T46" fmla="*/ 120 w 514"/>
                      <a:gd name="T47" fmla="*/ 1462 h 1913"/>
                      <a:gd name="T48" fmla="*/ 201 w 514"/>
                      <a:gd name="T49" fmla="*/ 1348 h 1913"/>
                      <a:gd name="T50" fmla="*/ 246 w 514"/>
                      <a:gd name="T51" fmla="*/ 1193 h 1913"/>
                      <a:gd name="T52" fmla="*/ 348 w 514"/>
                      <a:gd name="T53" fmla="*/ 1151 h 1913"/>
                      <a:gd name="T54" fmla="*/ 339 w 514"/>
                      <a:gd name="T55" fmla="*/ 1092 h 1913"/>
                      <a:gd name="T56" fmla="*/ 250 w 514"/>
                      <a:gd name="T57" fmla="*/ 1062 h 1913"/>
                      <a:gd name="T58" fmla="*/ 317 w 514"/>
                      <a:gd name="T59" fmla="*/ 869 h 1913"/>
                      <a:gd name="T60" fmla="*/ 358 w 514"/>
                      <a:gd name="T61" fmla="*/ 654 h 1913"/>
                      <a:gd name="T62" fmla="*/ 215 w 514"/>
                      <a:gd name="T63" fmla="*/ 515 h 1913"/>
                      <a:gd name="T64" fmla="*/ 179 w 514"/>
                      <a:gd name="T65" fmla="*/ 443 h 1913"/>
                      <a:gd name="T66" fmla="*/ 152 w 514"/>
                      <a:gd name="T67" fmla="*/ 418 h 1913"/>
                      <a:gd name="T68" fmla="*/ 192 w 514"/>
                      <a:gd name="T69" fmla="*/ 308 h 1913"/>
                      <a:gd name="T70" fmla="*/ 192 w 514"/>
                      <a:gd name="T71" fmla="*/ 308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4" h="1913">
                        <a:moveTo>
                          <a:pt x="192" y="308"/>
                        </a:moveTo>
                        <a:lnTo>
                          <a:pt x="156" y="136"/>
                        </a:lnTo>
                        <a:lnTo>
                          <a:pt x="0" y="89"/>
                        </a:lnTo>
                        <a:lnTo>
                          <a:pt x="26" y="13"/>
                        </a:lnTo>
                        <a:lnTo>
                          <a:pt x="103" y="0"/>
                        </a:lnTo>
                        <a:lnTo>
                          <a:pt x="210" y="55"/>
                        </a:lnTo>
                        <a:lnTo>
                          <a:pt x="317" y="177"/>
                        </a:lnTo>
                        <a:lnTo>
                          <a:pt x="429" y="333"/>
                        </a:lnTo>
                        <a:lnTo>
                          <a:pt x="505" y="578"/>
                        </a:lnTo>
                        <a:lnTo>
                          <a:pt x="496" y="860"/>
                        </a:lnTo>
                        <a:lnTo>
                          <a:pt x="425" y="1277"/>
                        </a:lnTo>
                        <a:lnTo>
                          <a:pt x="501" y="1353"/>
                        </a:lnTo>
                        <a:lnTo>
                          <a:pt x="510" y="1442"/>
                        </a:lnTo>
                        <a:lnTo>
                          <a:pt x="514" y="1623"/>
                        </a:lnTo>
                        <a:lnTo>
                          <a:pt x="120" y="1913"/>
                        </a:lnTo>
                        <a:lnTo>
                          <a:pt x="117" y="1850"/>
                        </a:lnTo>
                        <a:lnTo>
                          <a:pt x="134" y="1766"/>
                        </a:lnTo>
                        <a:lnTo>
                          <a:pt x="179" y="1740"/>
                        </a:lnTo>
                        <a:lnTo>
                          <a:pt x="272" y="1648"/>
                        </a:lnTo>
                        <a:lnTo>
                          <a:pt x="384" y="1593"/>
                        </a:lnTo>
                        <a:lnTo>
                          <a:pt x="348" y="1487"/>
                        </a:lnTo>
                        <a:lnTo>
                          <a:pt x="282" y="1525"/>
                        </a:lnTo>
                        <a:lnTo>
                          <a:pt x="223" y="1483"/>
                        </a:lnTo>
                        <a:lnTo>
                          <a:pt x="120" y="1462"/>
                        </a:lnTo>
                        <a:lnTo>
                          <a:pt x="201" y="1348"/>
                        </a:lnTo>
                        <a:lnTo>
                          <a:pt x="246" y="1193"/>
                        </a:lnTo>
                        <a:lnTo>
                          <a:pt x="348" y="1151"/>
                        </a:lnTo>
                        <a:lnTo>
                          <a:pt x="339" y="1092"/>
                        </a:lnTo>
                        <a:lnTo>
                          <a:pt x="250" y="1062"/>
                        </a:lnTo>
                        <a:lnTo>
                          <a:pt x="317" y="869"/>
                        </a:lnTo>
                        <a:lnTo>
                          <a:pt x="358" y="654"/>
                        </a:lnTo>
                        <a:lnTo>
                          <a:pt x="215" y="515"/>
                        </a:lnTo>
                        <a:lnTo>
                          <a:pt x="179" y="443"/>
                        </a:lnTo>
                        <a:lnTo>
                          <a:pt x="152" y="418"/>
                        </a:lnTo>
                        <a:lnTo>
                          <a:pt x="192" y="308"/>
                        </a:lnTo>
                        <a:close/>
                      </a:path>
                    </a:pathLst>
                  </a:custGeom>
                  <a:solidFill>
                    <a:srgbClr val="B5A3A3"/>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2" name="Freeform 27"/>
                  <p:cNvSpPr/>
                  <p:nvPr/>
                </p:nvSpPr>
                <p:spPr bwMode="auto">
                  <a:xfrm>
                    <a:off x="314" y="427"/>
                    <a:ext cx="164" cy="93"/>
                  </a:xfrm>
                  <a:custGeom>
                    <a:avLst/>
                    <a:gdLst>
                      <a:gd name="T0" fmla="*/ 492 w 492"/>
                      <a:gd name="T1" fmla="*/ 110 h 371"/>
                      <a:gd name="T2" fmla="*/ 362 w 492"/>
                      <a:gd name="T3" fmla="*/ 211 h 371"/>
                      <a:gd name="T4" fmla="*/ 425 w 492"/>
                      <a:gd name="T5" fmla="*/ 266 h 371"/>
                      <a:gd name="T6" fmla="*/ 415 w 492"/>
                      <a:gd name="T7" fmla="*/ 320 h 371"/>
                      <a:gd name="T8" fmla="*/ 327 w 492"/>
                      <a:gd name="T9" fmla="*/ 371 h 371"/>
                      <a:gd name="T10" fmla="*/ 290 w 492"/>
                      <a:gd name="T11" fmla="*/ 316 h 371"/>
                      <a:gd name="T12" fmla="*/ 187 w 492"/>
                      <a:gd name="T13" fmla="*/ 295 h 371"/>
                      <a:gd name="T14" fmla="*/ 0 w 492"/>
                      <a:gd name="T15" fmla="*/ 371 h 371"/>
                      <a:gd name="T16" fmla="*/ 295 w 492"/>
                      <a:gd name="T17" fmla="*/ 47 h 371"/>
                      <a:gd name="T18" fmla="*/ 370 w 492"/>
                      <a:gd name="T19" fmla="*/ 0 h 371"/>
                      <a:gd name="T20" fmla="*/ 492 w 492"/>
                      <a:gd name="T21" fmla="*/ 110 h 371"/>
                      <a:gd name="T22" fmla="*/ 492 w 492"/>
                      <a:gd name="T23" fmla="*/ 1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2" h="371">
                        <a:moveTo>
                          <a:pt x="492" y="110"/>
                        </a:moveTo>
                        <a:lnTo>
                          <a:pt x="362" y="211"/>
                        </a:lnTo>
                        <a:lnTo>
                          <a:pt x="425" y="266"/>
                        </a:lnTo>
                        <a:lnTo>
                          <a:pt x="415" y="320"/>
                        </a:lnTo>
                        <a:lnTo>
                          <a:pt x="327" y="371"/>
                        </a:lnTo>
                        <a:lnTo>
                          <a:pt x="290" y="316"/>
                        </a:lnTo>
                        <a:lnTo>
                          <a:pt x="187" y="295"/>
                        </a:lnTo>
                        <a:lnTo>
                          <a:pt x="0" y="371"/>
                        </a:lnTo>
                        <a:lnTo>
                          <a:pt x="295" y="47"/>
                        </a:lnTo>
                        <a:lnTo>
                          <a:pt x="370" y="0"/>
                        </a:lnTo>
                        <a:lnTo>
                          <a:pt x="492" y="110"/>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4" name="Freeform 28"/>
                  <p:cNvSpPr/>
                  <p:nvPr/>
                </p:nvSpPr>
                <p:spPr bwMode="auto">
                  <a:xfrm>
                    <a:off x="133" y="387"/>
                    <a:ext cx="179" cy="44"/>
                  </a:xfrm>
                  <a:custGeom>
                    <a:avLst/>
                    <a:gdLst>
                      <a:gd name="T0" fmla="*/ 0 w 536"/>
                      <a:gd name="T1" fmla="*/ 76 h 177"/>
                      <a:gd name="T2" fmla="*/ 62 w 536"/>
                      <a:gd name="T3" fmla="*/ 47 h 177"/>
                      <a:gd name="T4" fmla="*/ 93 w 536"/>
                      <a:gd name="T5" fmla="*/ 0 h 177"/>
                      <a:gd name="T6" fmla="*/ 536 w 536"/>
                      <a:gd name="T7" fmla="*/ 72 h 177"/>
                      <a:gd name="T8" fmla="*/ 474 w 536"/>
                      <a:gd name="T9" fmla="*/ 114 h 177"/>
                      <a:gd name="T10" fmla="*/ 294 w 536"/>
                      <a:gd name="T11" fmla="*/ 152 h 177"/>
                      <a:gd name="T12" fmla="*/ 325 w 536"/>
                      <a:gd name="T13" fmla="*/ 177 h 177"/>
                      <a:gd name="T14" fmla="*/ 246 w 536"/>
                      <a:gd name="T15" fmla="*/ 160 h 177"/>
                      <a:gd name="T16" fmla="*/ 0 w 536"/>
                      <a:gd name="T17" fmla="*/ 76 h 177"/>
                      <a:gd name="T18" fmla="*/ 0 w 536"/>
                      <a:gd name="T19" fmla="*/ 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177">
                        <a:moveTo>
                          <a:pt x="0" y="76"/>
                        </a:moveTo>
                        <a:lnTo>
                          <a:pt x="62" y="47"/>
                        </a:lnTo>
                        <a:lnTo>
                          <a:pt x="93" y="0"/>
                        </a:lnTo>
                        <a:lnTo>
                          <a:pt x="536" y="72"/>
                        </a:lnTo>
                        <a:lnTo>
                          <a:pt x="474" y="114"/>
                        </a:lnTo>
                        <a:lnTo>
                          <a:pt x="294" y="152"/>
                        </a:lnTo>
                        <a:lnTo>
                          <a:pt x="325" y="177"/>
                        </a:lnTo>
                        <a:lnTo>
                          <a:pt x="246" y="160"/>
                        </a:lnTo>
                        <a:lnTo>
                          <a:pt x="0" y="76"/>
                        </a:lnTo>
                        <a:close/>
                      </a:path>
                    </a:pathLst>
                  </a:custGeom>
                  <a:solidFill>
                    <a:srgbClr val="D8F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5" name="Freeform 29"/>
                  <p:cNvSpPr/>
                  <p:nvPr/>
                </p:nvSpPr>
                <p:spPr bwMode="auto">
                  <a:xfrm>
                    <a:off x="301" y="407"/>
                    <a:ext cx="68" cy="28"/>
                  </a:xfrm>
                  <a:custGeom>
                    <a:avLst/>
                    <a:gdLst>
                      <a:gd name="T0" fmla="*/ 0 w 202"/>
                      <a:gd name="T1" fmla="*/ 88 h 113"/>
                      <a:gd name="T2" fmla="*/ 104 w 202"/>
                      <a:gd name="T3" fmla="*/ 0 h 113"/>
                      <a:gd name="T4" fmla="*/ 202 w 202"/>
                      <a:gd name="T5" fmla="*/ 33 h 113"/>
                      <a:gd name="T6" fmla="*/ 9 w 202"/>
                      <a:gd name="T7" fmla="*/ 113 h 113"/>
                      <a:gd name="T8" fmla="*/ 0 w 202"/>
                      <a:gd name="T9" fmla="*/ 88 h 113"/>
                      <a:gd name="T10" fmla="*/ 0 w 202"/>
                      <a:gd name="T11" fmla="*/ 88 h 113"/>
                    </a:gdLst>
                    <a:ahLst/>
                    <a:cxnLst>
                      <a:cxn ang="0">
                        <a:pos x="T0" y="T1"/>
                      </a:cxn>
                      <a:cxn ang="0">
                        <a:pos x="T2" y="T3"/>
                      </a:cxn>
                      <a:cxn ang="0">
                        <a:pos x="T4" y="T5"/>
                      </a:cxn>
                      <a:cxn ang="0">
                        <a:pos x="T6" y="T7"/>
                      </a:cxn>
                      <a:cxn ang="0">
                        <a:pos x="T8" y="T9"/>
                      </a:cxn>
                      <a:cxn ang="0">
                        <a:pos x="T10" y="T11"/>
                      </a:cxn>
                    </a:cxnLst>
                    <a:rect l="0" t="0" r="r" b="b"/>
                    <a:pathLst>
                      <a:path w="202" h="113">
                        <a:moveTo>
                          <a:pt x="0" y="88"/>
                        </a:moveTo>
                        <a:lnTo>
                          <a:pt x="104" y="0"/>
                        </a:lnTo>
                        <a:lnTo>
                          <a:pt x="202" y="33"/>
                        </a:lnTo>
                        <a:lnTo>
                          <a:pt x="9" y="113"/>
                        </a:lnTo>
                        <a:lnTo>
                          <a:pt x="0" y="88"/>
                        </a:lnTo>
                        <a:close/>
                      </a:path>
                    </a:pathLst>
                  </a:custGeom>
                  <a:solidFill>
                    <a:srgbClr val="D8F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6" name="Freeform 30"/>
                  <p:cNvSpPr/>
                  <p:nvPr/>
                </p:nvSpPr>
                <p:spPr bwMode="auto">
                  <a:xfrm>
                    <a:off x="237" y="46"/>
                    <a:ext cx="99" cy="228"/>
                  </a:xfrm>
                  <a:custGeom>
                    <a:avLst/>
                    <a:gdLst>
                      <a:gd name="T0" fmla="*/ 5 w 296"/>
                      <a:gd name="T1" fmla="*/ 481 h 915"/>
                      <a:gd name="T2" fmla="*/ 58 w 296"/>
                      <a:gd name="T3" fmla="*/ 557 h 915"/>
                      <a:gd name="T4" fmla="*/ 117 w 296"/>
                      <a:gd name="T5" fmla="*/ 696 h 915"/>
                      <a:gd name="T6" fmla="*/ 139 w 296"/>
                      <a:gd name="T7" fmla="*/ 501 h 915"/>
                      <a:gd name="T8" fmla="*/ 103 w 296"/>
                      <a:gd name="T9" fmla="*/ 388 h 915"/>
                      <a:gd name="T10" fmla="*/ 122 w 296"/>
                      <a:gd name="T11" fmla="*/ 329 h 915"/>
                      <a:gd name="T12" fmla="*/ 108 w 296"/>
                      <a:gd name="T13" fmla="*/ 270 h 915"/>
                      <a:gd name="T14" fmla="*/ 148 w 296"/>
                      <a:gd name="T15" fmla="*/ 194 h 915"/>
                      <a:gd name="T16" fmla="*/ 139 w 296"/>
                      <a:gd name="T17" fmla="*/ 127 h 915"/>
                      <a:gd name="T18" fmla="*/ 112 w 296"/>
                      <a:gd name="T19" fmla="*/ 84 h 915"/>
                      <a:gd name="T20" fmla="*/ 134 w 296"/>
                      <a:gd name="T21" fmla="*/ 51 h 915"/>
                      <a:gd name="T22" fmla="*/ 189 w 296"/>
                      <a:gd name="T23" fmla="*/ 46 h 915"/>
                      <a:gd name="T24" fmla="*/ 166 w 296"/>
                      <a:gd name="T25" fmla="*/ 0 h 915"/>
                      <a:gd name="T26" fmla="*/ 287 w 296"/>
                      <a:gd name="T27" fmla="*/ 51 h 915"/>
                      <a:gd name="T28" fmla="*/ 296 w 296"/>
                      <a:gd name="T29" fmla="*/ 447 h 915"/>
                      <a:gd name="T30" fmla="*/ 256 w 296"/>
                      <a:gd name="T31" fmla="*/ 456 h 915"/>
                      <a:gd name="T32" fmla="*/ 192 w 296"/>
                      <a:gd name="T33" fmla="*/ 557 h 915"/>
                      <a:gd name="T34" fmla="*/ 179 w 296"/>
                      <a:gd name="T35" fmla="*/ 666 h 915"/>
                      <a:gd name="T36" fmla="*/ 184 w 296"/>
                      <a:gd name="T37" fmla="*/ 741 h 915"/>
                      <a:gd name="T38" fmla="*/ 229 w 296"/>
                      <a:gd name="T39" fmla="*/ 830 h 915"/>
                      <a:gd name="T40" fmla="*/ 287 w 296"/>
                      <a:gd name="T41" fmla="*/ 848 h 915"/>
                      <a:gd name="T42" fmla="*/ 282 w 296"/>
                      <a:gd name="T43" fmla="*/ 915 h 915"/>
                      <a:gd name="T44" fmla="*/ 117 w 296"/>
                      <a:gd name="T45" fmla="*/ 889 h 915"/>
                      <a:gd name="T46" fmla="*/ 0 w 296"/>
                      <a:gd name="T47" fmla="*/ 873 h 915"/>
                      <a:gd name="T48" fmla="*/ 5 w 296"/>
                      <a:gd name="T49" fmla="*/ 481 h 915"/>
                      <a:gd name="T50" fmla="*/ 5 w 296"/>
                      <a:gd name="T51" fmla="*/ 48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6" h="915">
                        <a:moveTo>
                          <a:pt x="5" y="481"/>
                        </a:moveTo>
                        <a:lnTo>
                          <a:pt x="58" y="557"/>
                        </a:lnTo>
                        <a:lnTo>
                          <a:pt x="117" y="696"/>
                        </a:lnTo>
                        <a:lnTo>
                          <a:pt x="139" y="501"/>
                        </a:lnTo>
                        <a:lnTo>
                          <a:pt x="103" y="388"/>
                        </a:lnTo>
                        <a:lnTo>
                          <a:pt x="122" y="329"/>
                        </a:lnTo>
                        <a:lnTo>
                          <a:pt x="108" y="270"/>
                        </a:lnTo>
                        <a:lnTo>
                          <a:pt x="148" y="194"/>
                        </a:lnTo>
                        <a:lnTo>
                          <a:pt x="139" y="127"/>
                        </a:lnTo>
                        <a:lnTo>
                          <a:pt x="112" y="84"/>
                        </a:lnTo>
                        <a:lnTo>
                          <a:pt x="134" y="51"/>
                        </a:lnTo>
                        <a:lnTo>
                          <a:pt x="189" y="46"/>
                        </a:lnTo>
                        <a:lnTo>
                          <a:pt x="166" y="0"/>
                        </a:lnTo>
                        <a:lnTo>
                          <a:pt x="287" y="51"/>
                        </a:lnTo>
                        <a:lnTo>
                          <a:pt x="296" y="447"/>
                        </a:lnTo>
                        <a:lnTo>
                          <a:pt x="256" y="456"/>
                        </a:lnTo>
                        <a:lnTo>
                          <a:pt x="192" y="557"/>
                        </a:lnTo>
                        <a:lnTo>
                          <a:pt x="179" y="666"/>
                        </a:lnTo>
                        <a:lnTo>
                          <a:pt x="184" y="741"/>
                        </a:lnTo>
                        <a:lnTo>
                          <a:pt x="229" y="830"/>
                        </a:lnTo>
                        <a:lnTo>
                          <a:pt x="287" y="848"/>
                        </a:lnTo>
                        <a:lnTo>
                          <a:pt x="282" y="915"/>
                        </a:lnTo>
                        <a:lnTo>
                          <a:pt x="117" y="889"/>
                        </a:lnTo>
                        <a:lnTo>
                          <a:pt x="0" y="873"/>
                        </a:lnTo>
                        <a:lnTo>
                          <a:pt x="5" y="481"/>
                        </a:lnTo>
                        <a:close/>
                      </a:path>
                    </a:pathLst>
                  </a:custGeom>
                  <a:solidFill>
                    <a:srgbClr val="B5A3A3"/>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7" name="Freeform 31"/>
                  <p:cNvSpPr/>
                  <p:nvPr/>
                </p:nvSpPr>
                <p:spPr bwMode="auto">
                  <a:xfrm>
                    <a:off x="90" y="501"/>
                    <a:ext cx="94" cy="53"/>
                  </a:xfrm>
                  <a:custGeom>
                    <a:avLst/>
                    <a:gdLst>
                      <a:gd name="T0" fmla="*/ 19 w 282"/>
                      <a:gd name="T1" fmla="*/ 34 h 211"/>
                      <a:gd name="T2" fmla="*/ 112 w 282"/>
                      <a:gd name="T3" fmla="*/ 0 h 211"/>
                      <a:gd name="T4" fmla="*/ 282 w 282"/>
                      <a:gd name="T5" fmla="*/ 68 h 211"/>
                      <a:gd name="T6" fmla="*/ 0 w 282"/>
                      <a:gd name="T7" fmla="*/ 211 h 211"/>
                      <a:gd name="T8" fmla="*/ 19 w 282"/>
                      <a:gd name="T9" fmla="*/ 34 h 211"/>
                      <a:gd name="T10" fmla="*/ 19 w 282"/>
                      <a:gd name="T11" fmla="*/ 34 h 211"/>
                    </a:gdLst>
                    <a:ahLst/>
                    <a:cxnLst>
                      <a:cxn ang="0">
                        <a:pos x="T0" y="T1"/>
                      </a:cxn>
                      <a:cxn ang="0">
                        <a:pos x="T2" y="T3"/>
                      </a:cxn>
                      <a:cxn ang="0">
                        <a:pos x="T4" y="T5"/>
                      </a:cxn>
                      <a:cxn ang="0">
                        <a:pos x="T6" y="T7"/>
                      </a:cxn>
                      <a:cxn ang="0">
                        <a:pos x="T8" y="T9"/>
                      </a:cxn>
                      <a:cxn ang="0">
                        <a:pos x="T10" y="T11"/>
                      </a:cxn>
                    </a:cxnLst>
                    <a:rect l="0" t="0" r="r" b="b"/>
                    <a:pathLst>
                      <a:path w="282" h="211">
                        <a:moveTo>
                          <a:pt x="19" y="34"/>
                        </a:moveTo>
                        <a:lnTo>
                          <a:pt x="112" y="0"/>
                        </a:lnTo>
                        <a:lnTo>
                          <a:pt x="282" y="68"/>
                        </a:lnTo>
                        <a:lnTo>
                          <a:pt x="0" y="211"/>
                        </a:lnTo>
                        <a:lnTo>
                          <a:pt x="19" y="34"/>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8" name="Freeform 32"/>
                  <p:cNvSpPr/>
                  <p:nvPr/>
                </p:nvSpPr>
                <p:spPr bwMode="auto">
                  <a:xfrm>
                    <a:off x="112" y="434"/>
                    <a:ext cx="306" cy="90"/>
                  </a:xfrm>
                  <a:custGeom>
                    <a:avLst/>
                    <a:gdLst>
                      <a:gd name="T0" fmla="*/ 0 w 918"/>
                      <a:gd name="T1" fmla="*/ 63 h 362"/>
                      <a:gd name="T2" fmla="*/ 41 w 918"/>
                      <a:gd name="T3" fmla="*/ 147 h 362"/>
                      <a:gd name="T4" fmla="*/ 171 w 918"/>
                      <a:gd name="T5" fmla="*/ 181 h 362"/>
                      <a:gd name="T6" fmla="*/ 327 w 918"/>
                      <a:gd name="T7" fmla="*/ 219 h 362"/>
                      <a:gd name="T8" fmla="*/ 453 w 918"/>
                      <a:gd name="T9" fmla="*/ 269 h 362"/>
                      <a:gd name="T10" fmla="*/ 515 w 918"/>
                      <a:gd name="T11" fmla="*/ 269 h 362"/>
                      <a:gd name="T12" fmla="*/ 524 w 918"/>
                      <a:gd name="T13" fmla="*/ 354 h 362"/>
                      <a:gd name="T14" fmla="*/ 577 w 918"/>
                      <a:gd name="T15" fmla="*/ 362 h 362"/>
                      <a:gd name="T16" fmla="*/ 792 w 918"/>
                      <a:gd name="T17" fmla="*/ 269 h 362"/>
                      <a:gd name="T18" fmla="*/ 918 w 918"/>
                      <a:gd name="T19" fmla="*/ 0 h 362"/>
                      <a:gd name="T20" fmla="*/ 520 w 918"/>
                      <a:gd name="T21" fmla="*/ 181 h 362"/>
                      <a:gd name="T22" fmla="*/ 121 w 918"/>
                      <a:gd name="T23" fmla="*/ 67 h 362"/>
                      <a:gd name="T24" fmla="*/ 0 w 918"/>
                      <a:gd name="T25" fmla="*/ 63 h 362"/>
                      <a:gd name="T26" fmla="*/ 0 w 918"/>
                      <a:gd name="T27" fmla="*/ 6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8" h="362">
                        <a:moveTo>
                          <a:pt x="0" y="63"/>
                        </a:moveTo>
                        <a:lnTo>
                          <a:pt x="41" y="147"/>
                        </a:lnTo>
                        <a:lnTo>
                          <a:pt x="171" y="181"/>
                        </a:lnTo>
                        <a:lnTo>
                          <a:pt x="327" y="219"/>
                        </a:lnTo>
                        <a:lnTo>
                          <a:pt x="453" y="269"/>
                        </a:lnTo>
                        <a:lnTo>
                          <a:pt x="515" y="269"/>
                        </a:lnTo>
                        <a:lnTo>
                          <a:pt x="524" y="354"/>
                        </a:lnTo>
                        <a:lnTo>
                          <a:pt x="577" y="362"/>
                        </a:lnTo>
                        <a:lnTo>
                          <a:pt x="792" y="269"/>
                        </a:lnTo>
                        <a:lnTo>
                          <a:pt x="918" y="0"/>
                        </a:lnTo>
                        <a:lnTo>
                          <a:pt x="520" y="181"/>
                        </a:lnTo>
                        <a:lnTo>
                          <a:pt x="121" y="67"/>
                        </a:lnTo>
                        <a:lnTo>
                          <a:pt x="0" y="63"/>
                        </a:lnTo>
                        <a:close/>
                      </a:path>
                    </a:pathLst>
                  </a:custGeom>
                  <a:solidFill>
                    <a:srgbClr val="A38C8C"/>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69" name="Freeform 33"/>
                  <p:cNvSpPr/>
                  <p:nvPr/>
                </p:nvSpPr>
                <p:spPr bwMode="auto">
                  <a:xfrm>
                    <a:off x="273" y="7"/>
                    <a:ext cx="48" cy="38"/>
                  </a:xfrm>
                  <a:custGeom>
                    <a:avLst/>
                    <a:gdLst>
                      <a:gd name="T0" fmla="*/ 124 w 143"/>
                      <a:gd name="T1" fmla="*/ 152 h 152"/>
                      <a:gd name="T2" fmla="*/ 143 w 143"/>
                      <a:gd name="T3" fmla="*/ 21 h 152"/>
                      <a:gd name="T4" fmla="*/ 67 w 143"/>
                      <a:gd name="T5" fmla="*/ 0 h 152"/>
                      <a:gd name="T6" fmla="*/ 0 w 143"/>
                      <a:gd name="T7" fmla="*/ 21 h 152"/>
                      <a:gd name="T8" fmla="*/ 9 w 143"/>
                      <a:gd name="T9" fmla="*/ 148 h 152"/>
                      <a:gd name="T10" fmla="*/ 76 w 143"/>
                      <a:gd name="T11" fmla="*/ 148 h 152"/>
                      <a:gd name="T12" fmla="*/ 124 w 143"/>
                      <a:gd name="T13" fmla="*/ 152 h 152"/>
                      <a:gd name="T14" fmla="*/ 124 w 143"/>
                      <a:gd name="T15" fmla="*/ 152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52">
                        <a:moveTo>
                          <a:pt x="124" y="152"/>
                        </a:moveTo>
                        <a:lnTo>
                          <a:pt x="143" y="21"/>
                        </a:lnTo>
                        <a:lnTo>
                          <a:pt x="67" y="0"/>
                        </a:lnTo>
                        <a:lnTo>
                          <a:pt x="0" y="21"/>
                        </a:lnTo>
                        <a:lnTo>
                          <a:pt x="9" y="148"/>
                        </a:lnTo>
                        <a:lnTo>
                          <a:pt x="76" y="148"/>
                        </a:lnTo>
                        <a:lnTo>
                          <a:pt x="124" y="152"/>
                        </a:lnTo>
                        <a:close/>
                      </a:path>
                    </a:pathLst>
                  </a:custGeom>
                  <a:solidFill>
                    <a:srgbClr val="E5E5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0" name="Freeform 34"/>
                  <p:cNvSpPr/>
                  <p:nvPr/>
                </p:nvSpPr>
                <p:spPr bwMode="auto">
                  <a:xfrm>
                    <a:off x="187" y="166"/>
                    <a:ext cx="55" cy="83"/>
                  </a:xfrm>
                  <a:custGeom>
                    <a:avLst/>
                    <a:gdLst>
                      <a:gd name="T0" fmla="*/ 134 w 165"/>
                      <a:gd name="T1" fmla="*/ 0 h 332"/>
                      <a:gd name="T2" fmla="*/ 98 w 165"/>
                      <a:gd name="T3" fmla="*/ 25 h 332"/>
                      <a:gd name="T4" fmla="*/ 62 w 165"/>
                      <a:gd name="T5" fmla="*/ 80 h 332"/>
                      <a:gd name="T6" fmla="*/ 9 w 165"/>
                      <a:gd name="T7" fmla="*/ 88 h 332"/>
                      <a:gd name="T8" fmla="*/ 0 w 165"/>
                      <a:gd name="T9" fmla="*/ 114 h 332"/>
                      <a:gd name="T10" fmla="*/ 41 w 165"/>
                      <a:gd name="T11" fmla="*/ 121 h 332"/>
                      <a:gd name="T12" fmla="*/ 45 w 165"/>
                      <a:gd name="T13" fmla="*/ 189 h 332"/>
                      <a:gd name="T14" fmla="*/ 0 w 165"/>
                      <a:gd name="T15" fmla="*/ 197 h 332"/>
                      <a:gd name="T16" fmla="*/ 0 w 165"/>
                      <a:gd name="T17" fmla="*/ 265 h 332"/>
                      <a:gd name="T18" fmla="*/ 27 w 165"/>
                      <a:gd name="T19" fmla="*/ 332 h 332"/>
                      <a:gd name="T20" fmla="*/ 129 w 165"/>
                      <a:gd name="T21" fmla="*/ 332 h 332"/>
                      <a:gd name="T22" fmla="*/ 165 w 165"/>
                      <a:gd name="T23" fmla="*/ 25 h 332"/>
                      <a:gd name="T24" fmla="*/ 134 w 165"/>
                      <a:gd name="T25" fmla="*/ 0 h 332"/>
                      <a:gd name="T26" fmla="*/ 134 w 165"/>
                      <a:gd name="T27"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332">
                        <a:moveTo>
                          <a:pt x="134" y="0"/>
                        </a:moveTo>
                        <a:lnTo>
                          <a:pt x="98" y="25"/>
                        </a:lnTo>
                        <a:lnTo>
                          <a:pt x="62" y="80"/>
                        </a:lnTo>
                        <a:lnTo>
                          <a:pt x="9" y="88"/>
                        </a:lnTo>
                        <a:lnTo>
                          <a:pt x="0" y="114"/>
                        </a:lnTo>
                        <a:lnTo>
                          <a:pt x="41" y="121"/>
                        </a:lnTo>
                        <a:lnTo>
                          <a:pt x="45" y="189"/>
                        </a:lnTo>
                        <a:lnTo>
                          <a:pt x="0" y="197"/>
                        </a:lnTo>
                        <a:lnTo>
                          <a:pt x="0" y="265"/>
                        </a:lnTo>
                        <a:lnTo>
                          <a:pt x="27" y="332"/>
                        </a:lnTo>
                        <a:lnTo>
                          <a:pt x="129" y="332"/>
                        </a:lnTo>
                        <a:lnTo>
                          <a:pt x="165" y="25"/>
                        </a:lnTo>
                        <a:lnTo>
                          <a:pt x="134" y="0"/>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1" name="Freeform 35"/>
                  <p:cNvSpPr/>
                  <p:nvPr/>
                </p:nvSpPr>
                <p:spPr bwMode="auto">
                  <a:xfrm>
                    <a:off x="304" y="155"/>
                    <a:ext cx="87" cy="100"/>
                  </a:xfrm>
                  <a:custGeom>
                    <a:avLst/>
                    <a:gdLst>
                      <a:gd name="T0" fmla="*/ 215 w 260"/>
                      <a:gd name="T1" fmla="*/ 34 h 401"/>
                      <a:gd name="T2" fmla="*/ 229 w 260"/>
                      <a:gd name="T3" fmla="*/ 93 h 401"/>
                      <a:gd name="T4" fmla="*/ 260 w 260"/>
                      <a:gd name="T5" fmla="*/ 164 h 401"/>
                      <a:gd name="T6" fmla="*/ 260 w 260"/>
                      <a:gd name="T7" fmla="*/ 278 h 401"/>
                      <a:gd name="T8" fmla="*/ 207 w 260"/>
                      <a:gd name="T9" fmla="*/ 375 h 401"/>
                      <a:gd name="T10" fmla="*/ 176 w 260"/>
                      <a:gd name="T11" fmla="*/ 401 h 401"/>
                      <a:gd name="T12" fmla="*/ 28 w 260"/>
                      <a:gd name="T13" fmla="*/ 392 h 401"/>
                      <a:gd name="T14" fmla="*/ 0 w 260"/>
                      <a:gd name="T15" fmla="*/ 325 h 401"/>
                      <a:gd name="T16" fmla="*/ 55 w 260"/>
                      <a:gd name="T17" fmla="*/ 312 h 401"/>
                      <a:gd name="T18" fmla="*/ 45 w 260"/>
                      <a:gd name="T19" fmla="*/ 262 h 401"/>
                      <a:gd name="T20" fmla="*/ 0 w 260"/>
                      <a:gd name="T21" fmla="*/ 215 h 401"/>
                      <a:gd name="T22" fmla="*/ 50 w 260"/>
                      <a:gd name="T23" fmla="*/ 195 h 401"/>
                      <a:gd name="T24" fmla="*/ 76 w 260"/>
                      <a:gd name="T25" fmla="*/ 97 h 401"/>
                      <a:gd name="T26" fmla="*/ 108 w 260"/>
                      <a:gd name="T27" fmla="*/ 68 h 401"/>
                      <a:gd name="T28" fmla="*/ 55 w 260"/>
                      <a:gd name="T29" fmla="*/ 18 h 401"/>
                      <a:gd name="T30" fmla="*/ 143 w 260"/>
                      <a:gd name="T31" fmla="*/ 0 h 401"/>
                      <a:gd name="T32" fmla="*/ 215 w 260"/>
                      <a:gd name="T33" fmla="*/ 34 h 401"/>
                      <a:gd name="T34" fmla="*/ 215 w 260"/>
                      <a:gd name="T35" fmla="*/ 3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401">
                        <a:moveTo>
                          <a:pt x="215" y="34"/>
                        </a:moveTo>
                        <a:lnTo>
                          <a:pt x="229" y="93"/>
                        </a:lnTo>
                        <a:lnTo>
                          <a:pt x="260" y="164"/>
                        </a:lnTo>
                        <a:lnTo>
                          <a:pt x="260" y="278"/>
                        </a:lnTo>
                        <a:lnTo>
                          <a:pt x="207" y="375"/>
                        </a:lnTo>
                        <a:lnTo>
                          <a:pt x="176" y="401"/>
                        </a:lnTo>
                        <a:lnTo>
                          <a:pt x="28" y="392"/>
                        </a:lnTo>
                        <a:lnTo>
                          <a:pt x="0" y="325"/>
                        </a:lnTo>
                        <a:lnTo>
                          <a:pt x="55" y="312"/>
                        </a:lnTo>
                        <a:lnTo>
                          <a:pt x="45" y="262"/>
                        </a:lnTo>
                        <a:lnTo>
                          <a:pt x="0" y="215"/>
                        </a:lnTo>
                        <a:lnTo>
                          <a:pt x="50" y="195"/>
                        </a:lnTo>
                        <a:lnTo>
                          <a:pt x="76" y="97"/>
                        </a:lnTo>
                        <a:lnTo>
                          <a:pt x="108" y="68"/>
                        </a:lnTo>
                        <a:lnTo>
                          <a:pt x="55" y="18"/>
                        </a:lnTo>
                        <a:lnTo>
                          <a:pt x="143" y="0"/>
                        </a:lnTo>
                        <a:lnTo>
                          <a:pt x="215" y="34"/>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2" name="Freeform 36"/>
                  <p:cNvSpPr/>
                  <p:nvPr/>
                </p:nvSpPr>
                <p:spPr bwMode="auto">
                  <a:xfrm>
                    <a:off x="160" y="281"/>
                    <a:ext cx="215" cy="59"/>
                  </a:xfrm>
                  <a:custGeom>
                    <a:avLst/>
                    <a:gdLst>
                      <a:gd name="T0" fmla="*/ 64 w 646"/>
                      <a:gd name="T1" fmla="*/ 121 h 235"/>
                      <a:gd name="T2" fmla="*/ 0 w 646"/>
                      <a:gd name="T3" fmla="*/ 80 h 235"/>
                      <a:gd name="T4" fmla="*/ 103 w 646"/>
                      <a:gd name="T5" fmla="*/ 25 h 235"/>
                      <a:gd name="T6" fmla="*/ 283 w 646"/>
                      <a:gd name="T7" fmla="*/ 9 h 235"/>
                      <a:gd name="T8" fmla="*/ 465 w 646"/>
                      <a:gd name="T9" fmla="*/ 42 h 235"/>
                      <a:gd name="T10" fmla="*/ 470 w 646"/>
                      <a:gd name="T11" fmla="*/ 4 h 235"/>
                      <a:gd name="T12" fmla="*/ 560 w 646"/>
                      <a:gd name="T13" fmla="*/ 0 h 235"/>
                      <a:gd name="T14" fmla="*/ 646 w 646"/>
                      <a:gd name="T15" fmla="*/ 38 h 235"/>
                      <a:gd name="T16" fmla="*/ 641 w 646"/>
                      <a:gd name="T17" fmla="*/ 130 h 235"/>
                      <a:gd name="T18" fmla="*/ 591 w 646"/>
                      <a:gd name="T19" fmla="*/ 143 h 235"/>
                      <a:gd name="T20" fmla="*/ 587 w 646"/>
                      <a:gd name="T21" fmla="*/ 215 h 235"/>
                      <a:gd name="T22" fmla="*/ 542 w 646"/>
                      <a:gd name="T23" fmla="*/ 177 h 235"/>
                      <a:gd name="T24" fmla="*/ 520 w 646"/>
                      <a:gd name="T25" fmla="*/ 126 h 235"/>
                      <a:gd name="T26" fmla="*/ 484 w 646"/>
                      <a:gd name="T27" fmla="*/ 118 h 235"/>
                      <a:gd name="T28" fmla="*/ 439 w 646"/>
                      <a:gd name="T29" fmla="*/ 164 h 235"/>
                      <a:gd name="T30" fmla="*/ 434 w 646"/>
                      <a:gd name="T31" fmla="*/ 235 h 235"/>
                      <a:gd name="T32" fmla="*/ 372 w 646"/>
                      <a:gd name="T33" fmla="*/ 211 h 235"/>
                      <a:gd name="T34" fmla="*/ 332 w 646"/>
                      <a:gd name="T35" fmla="*/ 177 h 235"/>
                      <a:gd name="T36" fmla="*/ 363 w 646"/>
                      <a:gd name="T37" fmla="*/ 126 h 235"/>
                      <a:gd name="T38" fmla="*/ 322 w 646"/>
                      <a:gd name="T39" fmla="*/ 126 h 235"/>
                      <a:gd name="T40" fmla="*/ 260 w 646"/>
                      <a:gd name="T41" fmla="*/ 181 h 235"/>
                      <a:gd name="T42" fmla="*/ 260 w 646"/>
                      <a:gd name="T43" fmla="*/ 148 h 235"/>
                      <a:gd name="T44" fmla="*/ 210 w 646"/>
                      <a:gd name="T45" fmla="*/ 135 h 235"/>
                      <a:gd name="T46" fmla="*/ 193 w 646"/>
                      <a:gd name="T47" fmla="*/ 193 h 235"/>
                      <a:gd name="T48" fmla="*/ 143 w 646"/>
                      <a:gd name="T49" fmla="*/ 159 h 235"/>
                      <a:gd name="T50" fmla="*/ 135 w 646"/>
                      <a:gd name="T51" fmla="*/ 105 h 235"/>
                      <a:gd name="T52" fmla="*/ 64 w 646"/>
                      <a:gd name="T53" fmla="*/ 121 h 235"/>
                      <a:gd name="T54" fmla="*/ 64 w 646"/>
                      <a:gd name="T55" fmla="*/ 1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235">
                        <a:moveTo>
                          <a:pt x="64" y="121"/>
                        </a:moveTo>
                        <a:lnTo>
                          <a:pt x="0" y="80"/>
                        </a:lnTo>
                        <a:lnTo>
                          <a:pt x="103" y="25"/>
                        </a:lnTo>
                        <a:lnTo>
                          <a:pt x="283" y="9"/>
                        </a:lnTo>
                        <a:lnTo>
                          <a:pt x="465" y="42"/>
                        </a:lnTo>
                        <a:lnTo>
                          <a:pt x="470" y="4"/>
                        </a:lnTo>
                        <a:lnTo>
                          <a:pt x="560" y="0"/>
                        </a:lnTo>
                        <a:lnTo>
                          <a:pt x="646" y="38"/>
                        </a:lnTo>
                        <a:lnTo>
                          <a:pt x="641" y="130"/>
                        </a:lnTo>
                        <a:lnTo>
                          <a:pt x="591" y="143"/>
                        </a:lnTo>
                        <a:lnTo>
                          <a:pt x="587" y="215"/>
                        </a:lnTo>
                        <a:lnTo>
                          <a:pt x="542" y="177"/>
                        </a:lnTo>
                        <a:lnTo>
                          <a:pt x="520" y="126"/>
                        </a:lnTo>
                        <a:lnTo>
                          <a:pt x="484" y="118"/>
                        </a:lnTo>
                        <a:lnTo>
                          <a:pt x="439" y="164"/>
                        </a:lnTo>
                        <a:lnTo>
                          <a:pt x="434" y="235"/>
                        </a:lnTo>
                        <a:lnTo>
                          <a:pt x="372" y="211"/>
                        </a:lnTo>
                        <a:lnTo>
                          <a:pt x="332" y="177"/>
                        </a:lnTo>
                        <a:lnTo>
                          <a:pt x="363" y="126"/>
                        </a:lnTo>
                        <a:lnTo>
                          <a:pt x="322" y="126"/>
                        </a:lnTo>
                        <a:lnTo>
                          <a:pt x="260" y="181"/>
                        </a:lnTo>
                        <a:lnTo>
                          <a:pt x="260" y="148"/>
                        </a:lnTo>
                        <a:lnTo>
                          <a:pt x="210" y="135"/>
                        </a:lnTo>
                        <a:lnTo>
                          <a:pt x="193" y="193"/>
                        </a:lnTo>
                        <a:lnTo>
                          <a:pt x="143" y="159"/>
                        </a:lnTo>
                        <a:lnTo>
                          <a:pt x="135" y="105"/>
                        </a:lnTo>
                        <a:lnTo>
                          <a:pt x="64" y="121"/>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3" name="Freeform 37"/>
                  <p:cNvSpPr/>
                  <p:nvPr/>
                </p:nvSpPr>
                <p:spPr bwMode="auto">
                  <a:xfrm>
                    <a:off x="164" y="362"/>
                    <a:ext cx="73" cy="25"/>
                  </a:xfrm>
                  <a:custGeom>
                    <a:avLst/>
                    <a:gdLst>
                      <a:gd name="T0" fmla="*/ 0 w 219"/>
                      <a:gd name="T1" fmla="*/ 100 h 100"/>
                      <a:gd name="T2" fmla="*/ 84 w 219"/>
                      <a:gd name="T3" fmla="*/ 29 h 100"/>
                      <a:gd name="T4" fmla="*/ 170 w 219"/>
                      <a:gd name="T5" fmla="*/ 0 h 100"/>
                      <a:gd name="T6" fmla="*/ 219 w 219"/>
                      <a:gd name="T7" fmla="*/ 49 h 100"/>
                      <a:gd name="T8" fmla="*/ 210 w 219"/>
                      <a:gd name="T9" fmla="*/ 80 h 100"/>
                      <a:gd name="T10" fmla="*/ 161 w 219"/>
                      <a:gd name="T11" fmla="*/ 54 h 100"/>
                      <a:gd name="T12" fmla="*/ 81 w 219"/>
                      <a:gd name="T13" fmla="*/ 67 h 100"/>
                      <a:gd name="T14" fmla="*/ 0 w 219"/>
                      <a:gd name="T15" fmla="*/ 100 h 100"/>
                      <a:gd name="T16" fmla="*/ 0 w 21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00">
                        <a:moveTo>
                          <a:pt x="0" y="100"/>
                        </a:moveTo>
                        <a:lnTo>
                          <a:pt x="84" y="29"/>
                        </a:lnTo>
                        <a:lnTo>
                          <a:pt x="170" y="0"/>
                        </a:lnTo>
                        <a:lnTo>
                          <a:pt x="219" y="49"/>
                        </a:lnTo>
                        <a:lnTo>
                          <a:pt x="210" y="80"/>
                        </a:lnTo>
                        <a:lnTo>
                          <a:pt x="161" y="54"/>
                        </a:lnTo>
                        <a:lnTo>
                          <a:pt x="81" y="67"/>
                        </a:lnTo>
                        <a:lnTo>
                          <a:pt x="0" y="100"/>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4" name="Freeform 38"/>
                  <p:cNvSpPr/>
                  <p:nvPr/>
                </p:nvSpPr>
                <p:spPr bwMode="auto">
                  <a:xfrm>
                    <a:off x="278" y="381"/>
                    <a:ext cx="104" cy="53"/>
                  </a:xfrm>
                  <a:custGeom>
                    <a:avLst/>
                    <a:gdLst>
                      <a:gd name="T0" fmla="*/ 0 w 312"/>
                      <a:gd name="T1" fmla="*/ 197 h 210"/>
                      <a:gd name="T2" fmla="*/ 115 w 312"/>
                      <a:gd name="T3" fmla="*/ 134 h 210"/>
                      <a:gd name="T4" fmla="*/ 160 w 312"/>
                      <a:gd name="T5" fmla="*/ 79 h 210"/>
                      <a:gd name="T6" fmla="*/ 218 w 312"/>
                      <a:gd name="T7" fmla="*/ 33 h 210"/>
                      <a:gd name="T8" fmla="*/ 179 w 312"/>
                      <a:gd name="T9" fmla="*/ 16 h 210"/>
                      <a:gd name="T10" fmla="*/ 255 w 312"/>
                      <a:gd name="T11" fmla="*/ 0 h 210"/>
                      <a:gd name="T12" fmla="*/ 299 w 312"/>
                      <a:gd name="T13" fmla="*/ 4 h 210"/>
                      <a:gd name="T14" fmla="*/ 312 w 312"/>
                      <a:gd name="T15" fmla="*/ 45 h 210"/>
                      <a:gd name="T16" fmla="*/ 255 w 312"/>
                      <a:gd name="T17" fmla="*/ 41 h 210"/>
                      <a:gd name="T18" fmla="*/ 200 w 312"/>
                      <a:gd name="T19" fmla="*/ 76 h 210"/>
                      <a:gd name="T20" fmla="*/ 138 w 312"/>
                      <a:gd name="T21" fmla="*/ 143 h 210"/>
                      <a:gd name="T22" fmla="*/ 98 w 312"/>
                      <a:gd name="T23" fmla="*/ 188 h 210"/>
                      <a:gd name="T24" fmla="*/ 44 w 312"/>
                      <a:gd name="T25" fmla="*/ 210 h 210"/>
                      <a:gd name="T26" fmla="*/ 0 w 312"/>
                      <a:gd name="T27" fmla="*/ 197 h 210"/>
                      <a:gd name="T28" fmla="*/ 0 w 312"/>
                      <a:gd name="T29" fmla="*/ 19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2" h="210">
                        <a:moveTo>
                          <a:pt x="0" y="197"/>
                        </a:moveTo>
                        <a:lnTo>
                          <a:pt x="115" y="134"/>
                        </a:lnTo>
                        <a:lnTo>
                          <a:pt x="160" y="79"/>
                        </a:lnTo>
                        <a:lnTo>
                          <a:pt x="218" y="33"/>
                        </a:lnTo>
                        <a:lnTo>
                          <a:pt x="179" y="16"/>
                        </a:lnTo>
                        <a:lnTo>
                          <a:pt x="255" y="0"/>
                        </a:lnTo>
                        <a:lnTo>
                          <a:pt x="299" y="4"/>
                        </a:lnTo>
                        <a:lnTo>
                          <a:pt x="312" y="45"/>
                        </a:lnTo>
                        <a:lnTo>
                          <a:pt x="255" y="41"/>
                        </a:lnTo>
                        <a:lnTo>
                          <a:pt x="200" y="76"/>
                        </a:lnTo>
                        <a:lnTo>
                          <a:pt x="138" y="143"/>
                        </a:lnTo>
                        <a:lnTo>
                          <a:pt x="98" y="188"/>
                        </a:lnTo>
                        <a:lnTo>
                          <a:pt x="44" y="210"/>
                        </a:lnTo>
                        <a:lnTo>
                          <a:pt x="0" y="197"/>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5" name="Freeform 39"/>
                  <p:cNvSpPr/>
                  <p:nvPr/>
                </p:nvSpPr>
                <p:spPr bwMode="auto">
                  <a:xfrm>
                    <a:off x="9" y="399"/>
                    <a:ext cx="440" cy="84"/>
                  </a:xfrm>
                  <a:custGeom>
                    <a:avLst/>
                    <a:gdLst>
                      <a:gd name="T0" fmla="*/ 58 w 1319"/>
                      <a:gd name="T1" fmla="*/ 130 h 337"/>
                      <a:gd name="T2" fmla="*/ 0 w 1319"/>
                      <a:gd name="T3" fmla="*/ 113 h 337"/>
                      <a:gd name="T4" fmla="*/ 45 w 1319"/>
                      <a:gd name="T5" fmla="*/ 46 h 337"/>
                      <a:gd name="T6" fmla="*/ 680 w 1319"/>
                      <a:gd name="T7" fmla="*/ 198 h 337"/>
                      <a:gd name="T8" fmla="*/ 809 w 1319"/>
                      <a:gd name="T9" fmla="*/ 244 h 337"/>
                      <a:gd name="T10" fmla="*/ 1150 w 1319"/>
                      <a:gd name="T11" fmla="*/ 97 h 337"/>
                      <a:gd name="T12" fmla="*/ 1078 w 1319"/>
                      <a:gd name="T13" fmla="*/ 67 h 337"/>
                      <a:gd name="T14" fmla="*/ 1028 w 1319"/>
                      <a:gd name="T15" fmla="*/ 46 h 337"/>
                      <a:gd name="T16" fmla="*/ 1114 w 1319"/>
                      <a:gd name="T17" fmla="*/ 0 h 337"/>
                      <a:gd name="T18" fmla="*/ 1190 w 1319"/>
                      <a:gd name="T19" fmla="*/ 5 h 337"/>
                      <a:gd name="T20" fmla="*/ 1159 w 1319"/>
                      <a:gd name="T21" fmla="*/ 41 h 337"/>
                      <a:gd name="T22" fmla="*/ 1240 w 1319"/>
                      <a:gd name="T23" fmla="*/ 63 h 337"/>
                      <a:gd name="T24" fmla="*/ 1319 w 1319"/>
                      <a:gd name="T25" fmla="*/ 38 h 337"/>
                      <a:gd name="T26" fmla="*/ 1307 w 1319"/>
                      <a:gd name="T27" fmla="*/ 97 h 337"/>
                      <a:gd name="T28" fmla="*/ 787 w 1319"/>
                      <a:gd name="T29" fmla="*/ 337 h 337"/>
                      <a:gd name="T30" fmla="*/ 398 w 1319"/>
                      <a:gd name="T31" fmla="*/ 198 h 337"/>
                      <a:gd name="T32" fmla="*/ 193 w 1319"/>
                      <a:gd name="T33" fmla="*/ 168 h 337"/>
                      <a:gd name="T34" fmla="*/ 58 w 1319"/>
                      <a:gd name="T35" fmla="*/ 130 h 337"/>
                      <a:gd name="T36" fmla="*/ 58 w 1319"/>
                      <a:gd name="T37" fmla="*/ 13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19" h="337">
                        <a:moveTo>
                          <a:pt x="58" y="130"/>
                        </a:moveTo>
                        <a:lnTo>
                          <a:pt x="0" y="113"/>
                        </a:lnTo>
                        <a:lnTo>
                          <a:pt x="45" y="46"/>
                        </a:lnTo>
                        <a:lnTo>
                          <a:pt x="680" y="198"/>
                        </a:lnTo>
                        <a:lnTo>
                          <a:pt x="809" y="244"/>
                        </a:lnTo>
                        <a:lnTo>
                          <a:pt x="1150" y="97"/>
                        </a:lnTo>
                        <a:lnTo>
                          <a:pt x="1078" y="67"/>
                        </a:lnTo>
                        <a:lnTo>
                          <a:pt x="1028" y="46"/>
                        </a:lnTo>
                        <a:lnTo>
                          <a:pt x="1114" y="0"/>
                        </a:lnTo>
                        <a:lnTo>
                          <a:pt x="1190" y="5"/>
                        </a:lnTo>
                        <a:lnTo>
                          <a:pt x="1159" y="41"/>
                        </a:lnTo>
                        <a:lnTo>
                          <a:pt x="1240" y="63"/>
                        </a:lnTo>
                        <a:lnTo>
                          <a:pt x="1319" y="38"/>
                        </a:lnTo>
                        <a:lnTo>
                          <a:pt x="1307" y="97"/>
                        </a:lnTo>
                        <a:lnTo>
                          <a:pt x="787" y="337"/>
                        </a:lnTo>
                        <a:lnTo>
                          <a:pt x="398" y="198"/>
                        </a:lnTo>
                        <a:lnTo>
                          <a:pt x="193" y="168"/>
                        </a:lnTo>
                        <a:lnTo>
                          <a:pt x="58" y="130"/>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6" name="Freeform 40"/>
                  <p:cNvSpPr/>
                  <p:nvPr/>
                </p:nvSpPr>
                <p:spPr bwMode="auto">
                  <a:xfrm>
                    <a:off x="217" y="384"/>
                    <a:ext cx="38" cy="13"/>
                  </a:xfrm>
                  <a:custGeom>
                    <a:avLst/>
                    <a:gdLst>
                      <a:gd name="T0" fmla="*/ 0 w 116"/>
                      <a:gd name="T1" fmla="*/ 38 h 51"/>
                      <a:gd name="T2" fmla="*/ 84 w 116"/>
                      <a:gd name="T3" fmla="*/ 0 h 51"/>
                      <a:gd name="T4" fmla="*/ 116 w 116"/>
                      <a:gd name="T5" fmla="*/ 51 h 51"/>
                      <a:gd name="T6" fmla="*/ 0 w 116"/>
                      <a:gd name="T7" fmla="*/ 38 h 51"/>
                      <a:gd name="T8" fmla="*/ 0 w 116"/>
                      <a:gd name="T9" fmla="*/ 38 h 51"/>
                    </a:gdLst>
                    <a:ahLst/>
                    <a:cxnLst>
                      <a:cxn ang="0">
                        <a:pos x="T0" y="T1"/>
                      </a:cxn>
                      <a:cxn ang="0">
                        <a:pos x="T2" y="T3"/>
                      </a:cxn>
                      <a:cxn ang="0">
                        <a:pos x="T4" y="T5"/>
                      </a:cxn>
                      <a:cxn ang="0">
                        <a:pos x="T6" y="T7"/>
                      </a:cxn>
                      <a:cxn ang="0">
                        <a:pos x="T8" y="T9"/>
                      </a:cxn>
                    </a:cxnLst>
                    <a:rect l="0" t="0" r="r" b="b"/>
                    <a:pathLst>
                      <a:path w="116" h="51">
                        <a:moveTo>
                          <a:pt x="0" y="38"/>
                        </a:moveTo>
                        <a:lnTo>
                          <a:pt x="84" y="0"/>
                        </a:lnTo>
                        <a:lnTo>
                          <a:pt x="116" y="51"/>
                        </a:lnTo>
                        <a:lnTo>
                          <a:pt x="0" y="38"/>
                        </a:lnTo>
                        <a:close/>
                      </a:path>
                    </a:pathLst>
                  </a:custGeom>
                  <a:solidFill>
                    <a:srgbClr val="CCCC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7" name="Freeform 41"/>
                  <p:cNvSpPr/>
                  <p:nvPr/>
                </p:nvSpPr>
                <p:spPr bwMode="auto">
                  <a:xfrm>
                    <a:off x="176" y="397"/>
                    <a:ext cx="99" cy="30"/>
                  </a:xfrm>
                  <a:custGeom>
                    <a:avLst/>
                    <a:gdLst>
                      <a:gd name="T0" fmla="*/ 0 w 295"/>
                      <a:gd name="T1" fmla="*/ 34 h 122"/>
                      <a:gd name="T2" fmla="*/ 76 w 295"/>
                      <a:gd name="T3" fmla="*/ 0 h 122"/>
                      <a:gd name="T4" fmla="*/ 295 w 295"/>
                      <a:gd name="T5" fmla="*/ 43 h 122"/>
                      <a:gd name="T6" fmla="*/ 228 w 295"/>
                      <a:gd name="T7" fmla="*/ 63 h 122"/>
                      <a:gd name="T8" fmla="*/ 210 w 295"/>
                      <a:gd name="T9" fmla="*/ 114 h 122"/>
                      <a:gd name="T10" fmla="*/ 117 w 295"/>
                      <a:gd name="T11" fmla="*/ 122 h 122"/>
                      <a:gd name="T12" fmla="*/ 0 w 295"/>
                      <a:gd name="T13" fmla="*/ 34 h 122"/>
                      <a:gd name="T14" fmla="*/ 0 w 295"/>
                      <a:gd name="T15" fmla="*/ 34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122">
                        <a:moveTo>
                          <a:pt x="0" y="34"/>
                        </a:moveTo>
                        <a:lnTo>
                          <a:pt x="76" y="0"/>
                        </a:lnTo>
                        <a:lnTo>
                          <a:pt x="295" y="43"/>
                        </a:lnTo>
                        <a:lnTo>
                          <a:pt x="228" y="63"/>
                        </a:lnTo>
                        <a:lnTo>
                          <a:pt x="210" y="114"/>
                        </a:lnTo>
                        <a:lnTo>
                          <a:pt x="117" y="122"/>
                        </a:lnTo>
                        <a:lnTo>
                          <a:pt x="0" y="34"/>
                        </a:lnTo>
                        <a:close/>
                      </a:path>
                    </a:pathLst>
                  </a:custGeom>
                  <a:solidFill>
                    <a:srgbClr val="FFBFB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8" name="Freeform 42"/>
                  <p:cNvSpPr/>
                  <p:nvPr/>
                </p:nvSpPr>
                <p:spPr bwMode="auto">
                  <a:xfrm>
                    <a:off x="343" y="178"/>
                    <a:ext cx="57" cy="73"/>
                  </a:xfrm>
                  <a:custGeom>
                    <a:avLst/>
                    <a:gdLst>
                      <a:gd name="T0" fmla="*/ 85 w 170"/>
                      <a:gd name="T1" fmla="*/ 4 h 291"/>
                      <a:gd name="T2" fmla="*/ 40 w 170"/>
                      <a:gd name="T3" fmla="*/ 30 h 291"/>
                      <a:gd name="T4" fmla="*/ 9 w 170"/>
                      <a:gd name="T5" fmla="*/ 102 h 291"/>
                      <a:gd name="T6" fmla="*/ 0 w 170"/>
                      <a:gd name="T7" fmla="*/ 194 h 291"/>
                      <a:gd name="T8" fmla="*/ 22 w 170"/>
                      <a:gd name="T9" fmla="*/ 253 h 291"/>
                      <a:gd name="T10" fmla="*/ 49 w 170"/>
                      <a:gd name="T11" fmla="*/ 291 h 291"/>
                      <a:gd name="T12" fmla="*/ 112 w 170"/>
                      <a:gd name="T13" fmla="*/ 257 h 291"/>
                      <a:gd name="T14" fmla="*/ 170 w 170"/>
                      <a:gd name="T15" fmla="*/ 135 h 291"/>
                      <a:gd name="T16" fmla="*/ 143 w 170"/>
                      <a:gd name="T17" fmla="*/ 17 h 291"/>
                      <a:gd name="T18" fmla="*/ 112 w 170"/>
                      <a:gd name="T19" fmla="*/ 0 h 291"/>
                      <a:gd name="T20" fmla="*/ 85 w 170"/>
                      <a:gd name="T21" fmla="*/ 4 h 291"/>
                      <a:gd name="T22" fmla="*/ 85 w 170"/>
                      <a:gd name="T23"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291">
                        <a:moveTo>
                          <a:pt x="85" y="4"/>
                        </a:moveTo>
                        <a:lnTo>
                          <a:pt x="40" y="30"/>
                        </a:lnTo>
                        <a:lnTo>
                          <a:pt x="9" y="102"/>
                        </a:lnTo>
                        <a:lnTo>
                          <a:pt x="0" y="194"/>
                        </a:lnTo>
                        <a:lnTo>
                          <a:pt x="22" y="253"/>
                        </a:lnTo>
                        <a:lnTo>
                          <a:pt x="49" y="291"/>
                        </a:lnTo>
                        <a:lnTo>
                          <a:pt x="112" y="257"/>
                        </a:lnTo>
                        <a:lnTo>
                          <a:pt x="170" y="135"/>
                        </a:lnTo>
                        <a:lnTo>
                          <a:pt x="143" y="17"/>
                        </a:lnTo>
                        <a:lnTo>
                          <a:pt x="112" y="0"/>
                        </a:lnTo>
                        <a:lnTo>
                          <a:pt x="85" y="4"/>
                        </a:lnTo>
                        <a:close/>
                      </a:path>
                    </a:pathLst>
                  </a:custGeom>
                  <a:solidFill>
                    <a:srgbClr val="7A7AA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79" name="Freeform 43"/>
                  <p:cNvSpPr/>
                  <p:nvPr/>
                </p:nvSpPr>
                <p:spPr bwMode="auto">
                  <a:xfrm>
                    <a:off x="212" y="173"/>
                    <a:ext cx="22" cy="76"/>
                  </a:xfrm>
                  <a:custGeom>
                    <a:avLst/>
                    <a:gdLst>
                      <a:gd name="T0" fmla="*/ 67 w 67"/>
                      <a:gd name="T1" fmla="*/ 0 h 303"/>
                      <a:gd name="T2" fmla="*/ 22 w 67"/>
                      <a:gd name="T3" fmla="*/ 59 h 303"/>
                      <a:gd name="T4" fmla="*/ 0 w 67"/>
                      <a:gd name="T5" fmla="*/ 148 h 303"/>
                      <a:gd name="T6" fmla="*/ 22 w 67"/>
                      <a:gd name="T7" fmla="*/ 269 h 303"/>
                      <a:gd name="T8" fmla="*/ 53 w 67"/>
                      <a:gd name="T9" fmla="*/ 303 h 303"/>
                      <a:gd name="T10" fmla="*/ 67 w 67"/>
                      <a:gd name="T11" fmla="*/ 0 h 303"/>
                      <a:gd name="T12" fmla="*/ 67 w 67"/>
                      <a:gd name="T13" fmla="*/ 0 h 303"/>
                    </a:gdLst>
                    <a:ahLst/>
                    <a:cxnLst>
                      <a:cxn ang="0">
                        <a:pos x="T0" y="T1"/>
                      </a:cxn>
                      <a:cxn ang="0">
                        <a:pos x="T2" y="T3"/>
                      </a:cxn>
                      <a:cxn ang="0">
                        <a:pos x="T4" y="T5"/>
                      </a:cxn>
                      <a:cxn ang="0">
                        <a:pos x="T6" y="T7"/>
                      </a:cxn>
                      <a:cxn ang="0">
                        <a:pos x="T8" y="T9"/>
                      </a:cxn>
                      <a:cxn ang="0">
                        <a:pos x="T10" y="T11"/>
                      </a:cxn>
                      <a:cxn ang="0">
                        <a:pos x="T12" y="T13"/>
                      </a:cxn>
                    </a:cxnLst>
                    <a:rect l="0" t="0" r="r" b="b"/>
                    <a:pathLst>
                      <a:path w="67" h="303">
                        <a:moveTo>
                          <a:pt x="67" y="0"/>
                        </a:moveTo>
                        <a:lnTo>
                          <a:pt x="22" y="59"/>
                        </a:lnTo>
                        <a:lnTo>
                          <a:pt x="0" y="148"/>
                        </a:lnTo>
                        <a:lnTo>
                          <a:pt x="22" y="269"/>
                        </a:lnTo>
                        <a:lnTo>
                          <a:pt x="53" y="303"/>
                        </a:lnTo>
                        <a:lnTo>
                          <a:pt x="67" y="0"/>
                        </a:lnTo>
                        <a:close/>
                      </a:path>
                    </a:pathLst>
                  </a:custGeom>
                  <a:solidFill>
                    <a:srgbClr val="7A7AA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0" name="Freeform 44"/>
                  <p:cNvSpPr/>
                  <p:nvPr/>
                </p:nvSpPr>
                <p:spPr bwMode="auto">
                  <a:xfrm>
                    <a:off x="285" y="408"/>
                    <a:ext cx="164" cy="71"/>
                  </a:xfrm>
                  <a:custGeom>
                    <a:avLst/>
                    <a:gdLst>
                      <a:gd name="T0" fmla="*/ 0 w 491"/>
                      <a:gd name="T1" fmla="*/ 282 h 282"/>
                      <a:gd name="T2" fmla="*/ 13 w 491"/>
                      <a:gd name="T3" fmla="*/ 211 h 282"/>
                      <a:gd name="T4" fmla="*/ 491 w 491"/>
                      <a:gd name="T5" fmla="*/ 0 h 282"/>
                      <a:gd name="T6" fmla="*/ 479 w 491"/>
                      <a:gd name="T7" fmla="*/ 59 h 282"/>
                      <a:gd name="T8" fmla="*/ 157 w 491"/>
                      <a:gd name="T9" fmla="*/ 211 h 282"/>
                      <a:gd name="T10" fmla="*/ 0 w 491"/>
                      <a:gd name="T11" fmla="*/ 282 h 282"/>
                      <a:gd name="T12" fmla="*/ 0 w 49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491" h="282">
                        <a:moveTo>
                          <a:pt x="0" y="282"/>
                        </a:moveTo>
                        <a:lnTo>
                          <a:pt x="13" y="211"/>
                        </a:lnTo>
                        <a:lnTo>
                          <a:pt x="491" y="0"/>
                        </a:lnTo>
                        <a:lnTo>
                          <a:pt x="479" y="59"/>
                        </a:lnTo>
                        <a:lnTo>
                          <a:pt x="157" y="211"/>
                        </a:lnTo>
                        <a:lnTo>
                          <a:pt x="0" y="282"/>
                        </a:lnTo>
                        <a:close/>
                      </a:path>
                    </a:pathLst>
                  </a:custGeom>
                  <a:solidFill>
                    <a:srgbClr val="7A7AA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1" name="Freeform 45"/>
                  <p:cNvSpPr/>
                  <p:nvPr/>
                </p:nvSpPr>
                <p:spPr bwMode="auto">
                  <a:xfrm>
                    <a:off x="282" y="13"/>
                    <a:ext cx="36" cy="32"/>
                  </a:xfrm>
                  <a:custGeom>
                    <a:avLst/>
                    <a:gdLst>
                      <a:gd name="T0" fmla="*/ 10 w 108"/>
                      <a:gd name="T1" fmla="*/ 119 h 127"/>
                      <a:gd name="T2" fmla="*/ 14 w 108"/>
                      <a:gd name="T3" fmla="*/ 43 h 127"/>
                      <a:gd name="T4" fmla="*/ 0 w 108"/>
                      <a:gd name="T5" fmla="*/ 5 h 127"/>
                      <a:gd name="T6" fmla="*/ 58 w 108"/>
                      <a:gd name="T7" fmla="*/ 0 h 127"/>
                      <a:gd name="T8" fmla="*/ 95 w 108"/>
                      <a:gd name="T9" fmla="*/ 13 h 127"/>
                      <a:gd name="T10" fmla="*/ 108 w 108"/>
                      <a:gd name="T11" fmla="*/ 38 h 127"/>
                      <a:gd name="T12" fmla="*/ 98 w 108"/>
                      <a:gd name="T13" fmla="*/ 127 h 127"/>
                      <a:gd name="T14" fmla="*/ 10 w 108"/>
                      <a:gd name="T15" fmla="*/ 119 h 127"/>
                      <a:gd name="T16" fmla="*/ 10 w 108"/>
                      <a:gd name="T17" fmla="*/ 11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7">
                        <a:moveTo>
                          <a:pt x="10" y="119"/>
                        </a:moveTo>
                        <a:lnTo>
                          <a:pt x="14" y="43"/>
                        </a:lnTo>
                        <a:lnTo>
                          <a:pt x="0" y="5"/>
                        </a:lnTo>
                        <a:lnTo>
                          <a:pt x="58" y="0"/>
                        </a:lnTo>
                        <a:lnTo>
                          <a:pt x="95" y="13"/>
                        </a:lnTo>
                        <a:lnTo>
                          <a:pt x="108" y="38"/>
                        </a:lnTo>
                        <a:lnTo>
                          <a:pt x="98" y="127"/>
                        </a:lnTo>
                        <a:lnTo>
                          <a:pt x="10" y="119"/>
                        </a:lnTo>
                        <a:close/>
                      </a:path>
                    </a:pathLst>
                  </a:custGeom>
                  <a:solidFill>
                    <a:srgbClr val="7A7AAD"/>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2" name="Freeform 46"/>
                  <p:cNvSpPr/>
                  <p:nvPr/>
                </p:nvSpPr>
                <p:spPr bwMode="auto">
                  <a:xfrm>
                    <a:off x="285" y="70"/>
                    <a:ext cx="39" cy="115"/>
                  </a:xfrm>
                  <a:custGeom>
                    <a:avLst/>
                    <a:gdLst>
                      <a:gd name="T0" fmla="*/ 48 w 116"/>
                      <a:gd name="T1" fmla="*/ 0 h 460"/>
                      <a:gd name="T2" fmla="*/ 107 w 116"/>
                      <a:gd name="T3" fmla="*/ 8 h 460"/>
                      <a:gd name="T4" fmla="*/ 116 w 116"/>
                      <a:gd name="T5" fmla="*/ 88 h 460"/>
                      <a:gd name="T6" fmla="*/ 102 w 116"/>
                      <a:gd name="T7" fmla="*/ 148 h 460"/>
                      <a:gd name="T8" fmla="*/ 80 w 116"/>
                      <a:gd name="T9" fmla="*/ 219 h 460"/>
                      <a:gd name="T10" fmla="*/ 112 w 116"/>
                      <a:gd name="T11" fmla="*/ 359 h 460"/>
                      <a:gd name="T12" fmla="*/ 48 w 116"/>
                      <a:gd name="T13" fmla="*/ 460 h 460"/>
                      <a:gd name="T14" fmla="*/ 0 w 116"/>
                      <a:gd name="T15" fmla="*/ 324 h 460"/>
                      <a:gd name="T16" fmla="*/ 35 w 116"/>
                      <a:gd name="T17" fmla="*/ 219 h 460"/>
                      <a:gd name="T18" fmla="*/ 18 w 116"/>
                      <a:gd name="T19" fmla="*/ 177 h 460"/>
                      <a:gd name="T20" fmla="*/ 67 w 116"/>
                      <a:gd name="T21" fmla="*/ 101 h 460"/>
                      <a:gd name="T22" fmla="*/ 35 w 116"/>
                      <a:gd name="T23" fmla="*/ 63 h 460"/>
                      <a:gd name="T24" fmla="*/ 57 w 116"/>
                      <a:gd name="T25" fmla="*/ 38 h 460"/>
                      <a:gd name="T26" fmla="*/ 18 w 116"/>
                      <a:gd name="T27" fmla="*/ 8 h 460"/>
                      <a:gd name="T28" fmla="*/ 48 w 116"/>
                      <a:gd name="T29" fmla="*/ 0 h 460"/>
                      <a:gd name="T30" fmla="*/ 48 w 116"/>
                      <a:gd name="T3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460">
                        <a:moveTo>
                          <a:pt x="48" y="0"/>
                        </a:moveTo>
                        <a:lnTo>
                          <a:pt x="107" y="8"/>
                        </a:lnTo>
                        <a:lnTo>
                          <a:pt x="116" y="88"/>
                        </a:lnTo>
                        <a:lnTo>
                          <a:pt x="102" y="148"/>
                        </a:lnTo>
                        <a:lnTo>
                          <a:pt x="80" y="219"/>
                        </a:lnTo>
                        <a:lnTo>
                          <a:pt x="112" y="359"/>
                        </a:lnTo>
                        <a:lnTo>
                          <a:pt x="48" y="460"/>
                        </a:lnTo>
                        <a:lnTo>
                          <a:pt x="0" y="324"/>
                        </a:lnTo>
                        <a:lnTo>
                          <a:pt x="35" y="219"/>
                        </a:lnTo>
                        <a:lnTo>
                          <a:pt x="18" y="177"/>
                        </a:lnTo>
                        <a:lnTo>
                          <a:pt x="67" y="101"/>
                        </a:lnTo>
                        <a:lnTo>
                          <a:pt x="35" y="63"/>
                        </a:lnTo>
                        <a:lnTo>
                          <a:pt x="57" y="38"/>
                        </a:lnTo>
                        <a:lnTo>
                          <a:pt x="18" y="8"/>
                        </a:lnTo>
                        <a:lnTo>
                          <a:pt x="48" y="0"/>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3" name="Freeform 47"/>
                  <p:cNvSpPr/>
                  <p:nvPr/>
                </p:nvSpPr>
                <p:spPr bwMode="auto">
                  <a:xfrm>
                    <a:off x="296" y="231"/>
                    <a:ext cx="37" cy="43"/>
                  </a:xfrm>
                  <a:custGeom>
                    <a:avLst/>
                    <a:gdLst>
                      <a:gd name="T0" fmla="*/ 9 w 112"/>
                      <a:gd name="T1" fmla="*/ 0 h 174"/>
                      <a:gd name="T2" fmla="*/ 0 w 112"/>
                      <a:gd name="T3" fmla="*/ 165 h 174"/>
                      <a:gd name="T4" fmla="*/ 107 w 112"/>
                      <a:gd name="T5" fmla="*/ 174 h 174"/>
                      <a:gd name="T6" fmla="*/ 112 w 112"/>
                      <a:gd name="T7" fmla="*/ 107 h 174"/>
                      <a:gd name="T8" fmla="*/ 54 w 112"/>
                      <a:gd name="T9" fmla="*/ 89 h 174"/>
                      <a:gd name="T10" fmla="*/ 9 w 112"/>
                      <a:gd name="T11" fmla="*/ 0 h 174"/>
                      <a:gd name="T12" fmla="*/ 9 w 112"/>
                      <a:gd name="T13" fmla="*/ 0 h 174"/>
                    </a:gdLst>
                    <a:ahLst/>
                    <a:cxnLst>
                      <a:cxn ang="0">
                        <a:pos x="T0" y="T1"/>
                      </a:cxn>
                      <a:cxn ang="0">
                        <a:pos x="T2" y="T3"/>
                      </a:cxn>
                      <a:cxn ang="0">
                        <a:pos x="T4" y="T5"/>
                      </a:cxn>
                      <a:cxn ang="0">
                        <a:pos x="T6" y="T7"/>
                      </a:cxn>
                      <a:cxn ang="0">
                        <a:pos x="T8" y="T9"/>
                      </a:cxn>
                      <a:cxn ang="0">
                        <a:pos x="T10" y="T11"/>
                      </a:cxn>
                      <a:cxn ang="0">
                        <a:pos x="T12" y="T13"/>
                      </a:cxn>
                    </a:cxnLst>
                    <a:rect l="0" t="0" r="r" b="b"/>
                    <a:pathLst>
                      <a:path w="112" h="174">
                        <a:moveTo>
                          <a:pt x="9" y="0"/>
                        </a:moveTo>
                        <a:lnTo>
                          <a:pt x="0" y="165"/>
                        </a:lnTo>
                        <a:lnTo>
                          <a:pt x="107" y="174"/>
                        </a:lnTo>
                        <a:lnTo>
                          <a:pt x="112" y="107"/>
                        </a:lnTo>
                        <a:lnTo>
                          <a:pt x="54" y="89"/>
                        </a:lnTo>
                        <a:lnTo>
                          <a:pt x="9" y="0"/>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4" name="Freeform 48"/>
                  <p:cNvSpPr/>
                  <p:nvPr/>
                </p:nvSpPr>
                <p:spPr bwMode="auto">
                  <a:xfrm>
                    <a:off x="387" y="212"/>
                    <a:ext cx="67" cy="82"/>
                  </a:xfrm>
                  <a:custGeom>
                    <a:avLst/>
                    <a:gdLst>
                      <a:gd name="T0" fmla="*/ 0 w 201"/>
                      <a:gd name="T1" fmla="*/ 110 h 328"/>
                      <a:gd name="T2" fmla="*/ 63 w 201"/>
                      <a:gd name="T3" fmla="*/ 177 h 328"/>
                      <a:gd name="T4" fmla="*/ 76 w 201"/>
                      <a:gd name="T5" fmla="*/ 232 h 328"/>
                      <a:gd name="T6" fmla="*/ 201 w 201"/>
                      <a:gd name="T7" fmla="*/ 328 h 328"/>
                      <a:gd name="T8" fmla="*/ 175 w 201"/>
                      <a:gd name="T9" fmla="*/ 185 h 328"/>
                      <a:gd name="T10" fmla="*/ 103 w 201"/>
                      <a:gd name="T11" fmla="*/ 55 h 328"/>
                      <a:gd name="T12" fmla="*/ 40 w 201"/>
                      <a:gd name="T13" fmla="*/ 0 h 328"/>
                      <a:gd name="T14" fmla="*/ 0 w 201"/>
                      <a:gd name="T15" fmla="*/ 110 h 328"/>
                      <a:gd name="T16" fmla="*/ 0 w 201"/>
                      <a:gd name="T17" fmla="*/ 11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328">
                        <a:moveTo>
                          <a:pt x="0" y="110"/>
                        </a:moveTo>
                        <a:lnTo>
                          <a:pt x="63" y="177"/>
                        </a:lnTo>
                        <a:lnTo>
                          <a:pt x="76" y="232"/>
                        </a:lnTo>
                        <a:lnTo>
                          <a:pt x="201" y="328"/>
                        </a:lnTo>
                        <a:lnTo>
                          <a:pt x="175" y="185"/>
                        </a:lnTo>
                        <a:lnTo>
                          <a:pt x="103" y="55"/>
                        </a:lnTo>
                        <a:lnTo>
                          <a:pt x="40" y="0"/>
                        </a:lnTo>
                        <a:lnTo>
                          <a:pt x="0" y="110"/>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5" name="Freeform 49"/>
                  <p:cNvSpPr/>
                  <p:nvPr/>
                </p:nvSpPr>
                <p:spPr bwMode="auto">
                  <a:xfrm>
                    <a:off x="376" y="496"/>
                    <a:ext cx="131" cy="111"/>
                  </a:xfrm>
                  <a:custGeom>
                    <a:avLst/>
                    <a:gdLst>
                      <a:gd name="T0" fmla="*/ 390 w 394"/>
                      <a:gd name="T1" fmla="*/ 0 h 446"/>
                      <a:gd name="T2" fmla="*/ 327 w 394"/>
                      <a:gd name="T3" fmla="*/ 96 h 446"/>
                      <a:gd name="T4" fmla="*/ 188 w 394"/>
                      <a:gd name="T5" fmla="*/ 193 h 446"/>
                      <a:gd name="T6" fmla="*/ 72 w 394"/>
                      <a:gd name="T7" fmla="*/ 260 h 446"/>
                      <a:gd name="T8" fmla="*/ 14 w 394"/>
                      <a:gd name="T9" fmla="*/ 324 h 446"/>
                      <a:gd name="T10" fmla="*/ 0 w 394"/>
                      <a:gd name="T11" fmla="*/ 446 h 446"/>
                      <a:gd name="T12" fmla="*/ 112 w 394"/>
                      <a:gd name="T13" fmla="*/ 374 h 446"/>
                      <a:gd name="T14" fmla="*/ 314 w 394"/>
                      <a:gd name="T15" fmla="*/ 260 h 446"/>
                      <a:gd name="T16" fmla="*/ 394 w 394"/>
                      <a:gd name="T17" fmla="*/ 181 h 446"/>
                      <a:gd name="T18" fmla="*/ 390 w 394"/>
                      <a:gd name="T19" fmla="*/ 0 h 446"/>
                      <a:gd name="T20" fmla="*/ 390 w 394"/>
                      <a:gd name="T2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446">
                        <a:moveTo>
                          <a:pt x="390" y="0"/>
                        </a:moveTo>
                        <a:lnTo>
                          <a:pt x="327" y="96"/>
                        </a:lnTo>
                        <a:lnTo>
                          <a:pt x="188" y="193"/>
                        </a:lnTo>
                        <a:lnTo>
                          <a:pt x="72" y="260"/>
                        </a:lnTo>
                        <a:lnTo>
                          <a:pt x="14" y="324"/>
                        </a:lnTo>
                        <a:lnTo>
                          <a:pt x="0" y="446"/>
                        </a:lnTo>
                        <a:lnTo>
                          <a:pt x="112" y="374"/>
                        </a:lnTo>
                        <a:lnTo>
                          <a:pt x="314" y="260"/>
                        </a:lnTo>
                        <a:lnTo>
                          <a:pt x="394" y="181"/>
                        </a:lnTo>
                        <a:lnTo>
                          <a:pt x="390" y="0"/>
                        </a:lnTo>
                        <a:close/>
                      </a:path>
                    </a:pathLst>
                  </a:custGeom>
                  <a:solidFill>
                    <a:srgbClr val="755B5B"/>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6" name="Freeform 50"/>
                  <p:cNvSpPr/>
                  <p:nvPr/>
                </p:nvSpPr>
                <p:spPr bwMode="auto">
                  <a:xfrm>
                    <a:off x="260" y="0"/>
                    <a:ext cx="65" cy="14"/>
                  </a:xfrm>
                  <a:custGeom>
                    <a:avLst/>
                    <a:gdLst>
                      <a:gd name="T0" fmla="*/ 8 w 197"/>
                      <a:gd name="T1" fmla="*/ 19 h 60"/>
                      <a:gd name="T2" fmla="*/ 80 w 197"/>
                      <a:gd name="T3" fmla="*/ 0 h 60"/>
                      <a:gd name="T4" fmla="*/ 130 w 197"/>
                      <a:gd name="T5" fmla="*/ 12 h 60"/>
                      <a:gd name="T6" fmla="*/ 178 w 197"/>
                      <a:gd name="T7" fmla="*/ 24 h 60"/>
                      <a:gd name="T8" fmla="*/ 193 w 197"/>
                      <a:gd name="T9" fmla="*/ 36 h 60"/>
                      <a:gd name="T10" fmla="*/ 197 w 197"/>
                      <a:gd name="T11" fmla="*/ 57 h 60"/>
                      <a:gd name="T12" fmla="*/ 175 w 197"/>
                      <a:gd name="T13" fmla="*/ 60 h 60"/>
                      <a:gd name="T14" fmla="*/ 162 w 197"/>
                      <a:gd name="T15" fmla="*/ 52 h 60"/>
                      <a:gd name="T16" fmla="*/ 124 w 197"/>
                      <a:gd name="T17" fmla="*/ 41 h 60"/>
                      <a:gd name="T18" fmla="*/ 78 w 197"/>
                      <a:gd name="T19" fmla="*/ 33 h 60"/>
                      <a:gd name="T20" fmla="*/ 15 w 197"/>
                      <a:gd name="T21" fmla="*/ 39 h 60"/>
                      <a:gd name="T22" fmla="*/ 0 w 197"/>
                      <a:gd name="T23" fmla="*/ 32 h 60"/>
                      <a:gd name="T24" fmla="*/ 8 w 197"/>
                      <a:gd name="T25" fmla="*/ 19 h 60"/>
                      <a:gd name="T26" fmla="*/ 8 w 197"/>
                      <a:gd name="T27" fmla="*/ 1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60">
                        <a:moveTo>
                          <a:pt x="8" y="19"/>
                        </a:moveTo>
                        <a:lnTo>
                          <a:pt x="80" y="0"/>
                        </a:lnTo>
                        <a:lnTo>
                          <a:pt x="130" y="12"/>
                        </a:lnTo>
                        <a:lnTo>
                          <a:pt x="178" y="24"/>
                        </a:lnTo>
                        <a:lnTo>
                          <a:pt x="193" y="36"/>
                        </a:lnTo>
                        <a:lnTo>
                          <a:pt x="197" y="57"/>
                        </a:lnTo>
                        <a:lnTo>
                          <a:pt x="175" y="60"/>
                        </a:lnTo>
                        <a:lnTo>
                          <a:pt x="162" y="52"/>
                        </a:lnTo>
                        <a:lnTo>
                          <a:pt x="124" y="41"/>
                        </a:lnTo>
                        <a:lnTo>
                          <a:pt x="78" y="33"/>
                        </a:lnTo>
                        <a:lnTo>
                          <a:pt x="15" y="39"/>
                        </a:lnTo>
                        <a:lnTo>
                          <a:pt x="0" y="32"/>
                        </a:lnTo>
                        <a:lnTo>
                          <a:pt x="8" y="1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7" name="Freeform 51"/>
                  <p:cNvSpPr/>
                  <p:nvPr/>
                </p:nvSpPr>
                <p:spPr bwMode="auto">
                  <a:xfrm>
                    <a:off x="309" y="10"/>
                    <a:ext cx="19" cy="43"/>
                  </a:xfrm>
                  <a:custGeom>
                    <a:avLst/>
                    <a:gdLst>
                      <a:gd name="T0" fmla="*/ 57 w 57"/>
                      <a:gd name="T1" fmla="*/ 17 h 173"/>
                      <a:gd name="T2" fmla="*/ 44 w 57"/>
                      <a:gd name="T3" fmla="*/ 157 h 173"/>
                      <a:gd name="T4" fmla="*/ 34 w 57"/>
                      <a:gd name="T5" fmla="*/ 171 h 173"/>
                      <a:gd name="T6" fmla="*/ 18 w 57"/>
                      <a:gd name="T7" fmla="*/ 173 h 173"/>
                      <a:gd name="T8" fmla="*/ 0 w 57"/>
                      <a:gd name="T9" fmla="*/ 148 h 173"/>
                      <a:gd name="T10" fmla="*/ 25 w 57"/>
                      <a:gd name="T11" fmla="*/ 14 h 173"/>
                      <a:gd name="T12" fmla="*/ 42 w 57"/>
                      <a:gd name="T13" fmla="*/ 0 h 173"/>
                      <a:gd name="T14" fmla="*/ 57 w 57"/>
                      <a:gd name="T15" fmla="*/ 17 h 173"/>
                      <a:gd name="T16" fmla="*/ 57 w 57"/>
                      <a:gd name="T17"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73">
                        <a:moveTo>
                          <a:pt x="57" y="17"/>
                        </a:moveTo>
                        <a:lnTo>
                          <a:pt x="44" y="157"/>
                        </a:lnTo>
                        <a:lnTo>
                          <a:pt x="34" y="171"/>
                        </a:lnTo>
                        <a:lnTo>
                          <a:pt x="18" y="173"/>
                        </a:lnTo>
                        <a:lnTo>
                          <a:pt x="0" y="148"/>
                        </a:lnTo>
                        <a:lnTo>
                          <a:pt x="25" y="14"/>
                        </a:lnTo>
                        <a:lnTo>
                          <a:pt x="42" y="0"/>
                        </a:lnTo>
                        <a:lnTo>
                          <a:pt x="57" y="17"/>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8" name="Freeform 52"/>
                  <p:cNvSpPr/>
                  <p:nvPr/>
                </p:nvSpPr>
                <p:spPr bwMode="auto">
                  <a:xfrm>
                    <a:off x="244" y="42"/>
                    <a:ext cx="93" cy="18"/>
                  </a:xfrm>
                  <a:custGeom>
                    <a:avLst/>
                    <a:gdLst>
                      <a:gd name="T0" fmla="*/ 13 w 279"/>
                      <a:gd name="T1" fmla="*/ 21 h 72"/>
                      <a:gd name="T2" fmla="*/ 151 w 279"/>
                      <a:gd name="T3" fmla="*/ 0 h 72"/>
                      <a:gd name="T4" fmla="*/ 275 w 279"/>
                      <a:gd name="T5" fmla="*/ 41 h 72"/>
                      <a:gd name="T6" fmla="*/ 279 w 279"/>
                      <a:gd name="T7" fmla="*/ 69 h 72"/>
                      <a:gd name="T8" fmla="*/ 249 w 279"/>
                      <a:gd name="T9" fmla="*/ 72 h 72"/>
                      <a:gd name="T10" fmla="*/ 196 w 279"/>
                      <a:gd name="T11" fmla="*/ 45 h 72"/>
                      <a:gd name="T12" fmla="*/ 142 w 279"/>
                      <a:gd name="T13" fmla="*/ 36 h 72"/>
                      <a:gd name="T14" fmla="*/ 21 w 279"/>
                      <a:gd name="T15" fmla="*/ 53 h 72"/>
                      <a:gd name="T16" fmla="*/ 0 w 279"/>
                      <a:gd name="T17" fmla="*/ 41 h 72"/>
                      <a:gd name="T18" fmla="*/ 1 w 279"/>
                      <a:gd name="T19" fmla="*/ 29 h 72"/>
                      <a:gd name="T20" fmla="*/ 13 w 279"/>
                      <a:gd name="T21" fmla="*/ 21 h 72"/>
                      <a:gd name="T22" fmla="*/ 13 w 279"/>
                      <a:gd name="T23"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72">
                        <a:moveTo>
                          <a:pt x="13" y="21"/>
                        </a:moveTo>
                        <a:lnTo>
                          <a:pt x="151" y="0"/>
                        </a:lnTo>
                        <a:lnTo>
                          <a:pt x="275" y="41"/>
                        </a:lnTo>
                        <a:lnTo>
                          <a:pt x="279" y="69"/>
                        </a:lnTo>
                        <a:lnTo>
                          <a:pt x="249" y="72"/>
                        </a:lnTo>
                        <a:lnTo>
                          <a:pt x="196" y="45"/>
                        </a:lnTo>
                        <a:lnTo>
                          <a:pt x="142" y="36"/>
                        </a:lnTo>
                        <a:lnTo>
                          <a:pt x="21" y="53"/>
                        </a:lnTo>
                        <a:lnTo>
                          <a:pt x="0" y="41"/>
                        </a:lnTo>
                        <a:lnTo>
                          <a:pt x="1" y="29"/>
                        </a:lnTo>
                        <a:lnTo>
                          <a:pt x="13" y="2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89" name="Freeform 53"/>
                  <p:cNvSpPr/>
                  <p:nvPr/>
                </p:nvSpPr>
                <p:spPr bwMode="auto">
                  <a:xfrm>
                    <a:off x="325" y="54"/>
                    <a:ext cx="18" cy="107"/>
                  </a:xfrm>
                  <a:custGeom>
                    <a:avLst/>
                    <a:gdLst>
                      <a:gd name="T0" fmla="*/ 54 w 54"/>
                      <a:gd name="T1" fmla="*/ 19 h 430"/>
                      <a:gd name="T2" fmla="*/ 54 w 54"/>
                      <a:gd name="T3" fmla="*/ 79 h 430"/>
                      <a:gd name="T4" fmla="*/ 51 w 54"/>
                      <a:gd name="T5" fmla="*/ 411 h 430"/>
                      <a:gd name="T6" fmla="*/ 41 w 54"/>
                      <a:gd name="T7" fmla="*/ 426 h 430"/>
                      <a:gd name="T8" fmla="*/ 24 w 54"/>
                      <a:gd name="T9" fmla="*/ 430 h 430"/>
                      <a:gd name="T10" fmla="*/ 4 w 54"/>
                      <a:gd name="T11" fmla="*/ 408 h 430"/>
                      <a:gd name="T12" fmla="*/ 21 w 54"/>
                      <a:gd name="T13" fmla="*/ 225 h 430"/>
                      <a:gd name="T14" fmla="*/ 17 w 54"/>
                      <a:gd name="T15" fmla="*/ 37 h 430"/>
                      <a:gd name="T16" fmla="*/ 0 w 54"/>
                      <a:gd name="T17" fmla="*/ 21 h 430"/>
                      <a:gd name="T18" fmla="*/ 9 w 54"/>
                      <a:gd name="T19" fmla="*/ 6 h 430"/>
                      <a:gd name="T20" fmla="*/ 27 w 54"/>
                      <a:gd name="T21" fmla="*/ 0 h 430"/>
                      <a:gd name="T22" fmla="*/ 54 w 54"/>
                      <a:gd name="T23" fmla="*/ 19 h 430"/>
                      <a:gd name="T24" fmla="*/ 54 w 54"/>
                      <a:gd name="T25" fmla="*/ 1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430">
                        <a:moveTo>
                          <a:pt x="54" y="19"/>
                        </a:moveTo>
                        <a:lnTo>
                          <a:pt x="54" y="79"/>
                        </a:lnTo>
                        <a:lnTo>
                          <a:pt x="51" y="411"/>
                        </a:lnTo>
                        <a:lnTo>
                          <a:pt x="41" y="426"/>
                        </a:lnTo>
                        <a:lnTo>
                          <a:pt x="24" y="430"/>
                        </a:lnTo>
                        <a:lnTo>
                          <a:pt x="4" y="408"/>
                        </a:lnTo>
                        <a:lnTo>
                          <a:pt x="21" y="225"/>
                        </a:lnTo>
                        <a:lnTo>
                          <a:pt x="17" y="37"/>
                        </a:lnTo>
                        <a:lnTo>
                          <a:pt x="0" y="21"/>
                        </a:lnTo>
                        <a:lnTo>
                          <a:pt x="9" y="6"/>
                        </a:lnTo>
                        <a:lnTo>
                          <a:pt x="27" y="0"/>
                        </a:lnTo>
                        <a:lnTo>
                          <a:pt x="54" y="1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0" name="Freeform 54"/>
                  <p:cNvSpPr/>
                  <p:nvPr/>
                </p:nvSpPr>
                <p:spPr bwMode="auto">
                  <a:xfrm>
                    <a:off x="288" y="157"/>
                    <a:ext cx="41" cy="100"/>
                  </a:xfrm>
                  <a:custGeom>
                    <a:avLst/>
                    <a:gdLst>
                      <a:gd name="T0" fmla="*/ 122 w 122"/>
                      <a:gd name="T1" fmla="*/ 5 h 400"/>
                      <a:gd name="T2" fmla="*/ 47 w 122"/>
                      <a:gd name="T3" fmla="*/ 152 h 400"/>
                      <a:gd name="T4" fmla="*/ 40 w 122"/>
                      <a:gd name="T5" fmla="*/ 228 h 400"/>
                      <a:gd name="T6" fmla="*/ 56 w 122"/>
                      <a:gd name="T7" fmla="*/ 312 h 400"/>
                      <a:gd name="T8" fmla="*/ 81 w 122"/>
                      <a:gd name="T9" fmla="*/ 384 h 400"/>
                      <a:gd name="T10" fmla="*/ 76 w 122"/>
                      <a:gd name="T11" fmla="*/ 400 h 400"/>
                      <a:gd name="T12" fmla="*/ 60 w 122"/>
                      <a:gd name="T13" fmla="*/ 395 h 400"/>
                      <a:gd name="T14" fmla="*/ 18 w 122"/>
                      <a:gd name="T15" fmla="*/ 322 h 400"/>
                      <a:gd name="T16" fmla="*/ 0 w 122"/>
                      <a:gd name="T17" fmla="*/ 233 h 400"/>
                      <a:gd name="T18" fmla="*/ 6 w 122"/>
                      <a:gd name="T19" fmla="*/ 154 h 400"/>
                      <a:gd name="T20" fmla="*/ 18 w 122"/>
                      <a:gd name="T21" fmla="*/ 116 h 400"/>
                      <a:gd name="T22" fmla="*/ 36 w 122"/>
                      <a:gd name="T23" fmla="*/ 78 h 400"/>
                      <a:gd name="T24" fmla="*/ 58 w 122"/>
                      <a:gd name="T25" fmla="*/ 39 h 400"/>
                      <a:gd name="T26" fmla="*/ 86 w 122"/>
                      <a:gd name="T27" fmla="*/ 0 h 400"/>
                      <a:gd name="T28" fmla="*/ 122 w 122"/>
                      <a:gd name="T29" fmla="*/ 5 h 400"/>
                      <a:gd name="T30" fmla="*/ 122 w 122"/>
                      <a:gd name="T31" fmla="*/ 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400">
                        <a:moveTo>
                          <a:pt x="122" y="5"/>
                        </a:moveTo>
                        <a:lnTo>
                          <a:pt x="47" y="152"/>
                        </a:lnTo>
                        <a:lnTo>
                          <a:pt x="40" y="228"/>
                        </a:lnTo>
                        <a:lnTo>
                          <a:pt x="56" y="312"/>
                        </a:lnTo>
                        <a:lnTo>
                          <a:pt x="81" y="384"/>
                        </a:lnTo>
                        <a:lnTo>
                          <a:pt x="76" y="400"/>
                        </a:lnTo>
                        <a:lnTo>
                          <a:pt x="60" y="395"/>
                        </a:lnTo>
                        <a:lnTo>
                          <a:pt x="18" y="322"/>
                        </a:lnTo>
                        <a:lnTo>
                          <a:pt x="0" y="233"/>
                        </a:lnTo>
                        <a:lnTo>
                          <a:pt x="6" y="154"/>
                        </a:lnTo>
                        <a:lnTo>
                          <a:pt x="18" y="116"/>
                        </a:lnTo>
                        <a:lnTo>
                          <a:pt x="36" y="78"/>
                        </a:lnTo>
                        <a:lnTo>
                          <a:pt x="58" y="39"/>
                        </a:lnTo>
                        <a:lnTo>
                          <a:pt x="86" y="0"/>
                        </a:lnTo>
                        <a:lnTo>
                          <a:pt x="122" y="5"/>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1" name="Freeform 55"/>
                  <p:cNvSpPr/>
                  <p:nvPr/>
                </p:nvSpPr>
                <p:spPr bwMode="auto">
                  <a:xfrm>
                    <a:off x="203" y="168"/>
                    <a:ext cx="32" cy="86"/>
                  </a:xfrm>
                  <a:custGeom>
                    <a:avLst/>
                    <a:gdLst>
                      <a:gd name="T0" fmla="*/ 63 w 94"/>
                      <a:gd name="T1" fmla="*/ 7 h 348"/>
                      <a:gd name="T2" fmla="*/ 33 w 94"/>
                      <a:gd name="T3" fmla="*/ 50 h 348"/>
                      <a:gd name="T4" fmla="*/ 29 w 94"/>
                      <a:gd name="T5" fmla="*/ 96 h 348"/>
                      <a:gd name="T6" fmla="*/ 44 w 94"/>
                      <a:gd name="T7" fmla="*/ 203 h 348"/>
                      <a:gd name="T8" fmla="*/ 55 w 94"/>
                      <a:gd name="T9" fmla="*/ 265 h 348"/>
                      <a:gd name="T10" fmla="*/ 69 w 94"/>
                      <a:gd name="T11" fmla="*/ 291 h 348"/>
                      <a:gd name="T12" fmla="*/ 89 w 94"/>
                      <a:gd name="T13" fmla="*/ 318 h 348"/>
                      <a:gd name="T14" fmla="*/ 94 w 94"/>
                      <a:gd name="T15" fmla="*/ 335 h 348"/>
                      <a:gd name="T16" fmla="*/ 85 w 94"/>
                      <a:gd name="T17" fmla="*/ 348 h 348"/>
                      <a:gd name="T18" fmla="*/ 54 w 94"/>
                      <a:gd name="T19" fmla="*/ 344 h 348"/>
                      <a:gd name="T20" fmla="*/ 19 w 94"/>
                      <a:gd name="T21" fmla="*/ 278 h 348"/>
                      <a:gd name="T22" fmla="*/ 10 w 94"/>
                      <a:gd name="T23" fmla="*/ 202 h 348"/>
                      <a:gd name="T24" fmla="*/ 0 w 94"/>
                      <a:gd name="T25" fmla="*/ 91 h 348"/>
                      <a:gd name="T26" fmla="*/ 9 w 94"/>
                      <a:gd name="T27" fmla="*/ 46 h 348"/>
                      <a:gd name="T28" fmla="*/ 23 w 94"/>
                      <a:gd name="T29" fmla="*/ 23 h 348"/>
                      <a:gd name="T30" fmla="*/ 44 w 94"/>
                      <a:gd name="T31" fmla="*/ 0 h 348"/>
                      <a:gd name="T32" fmla="*/ 63 w 94"/>
                      <a:gd name="T33" fmla="*/ 7 h 348"/>
                      <a:gd name="T34" fmla="*/ 63 w 94"/>
                      <a:gd name="T35"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348">
                        <a:moveTo>
                          <a:pt x="63" y="7"/>
                        </a:moveTo>
                        <a:lnTo>
                          <a:pt x="33" y="50"/>
                        </a:lnTo>
                        <a:lnTo>
                          <a:pt x="29" y="96"/>
                        </a:lnTo>
                        <a:lnTo>
                          <a:pt x="44" y="203"/>
                        </a:lnTo>
                        <a:lnTo>
                          <a:pt x="55" y="265"/>
                        </a:lnTo>
                        <a:lnTo>
                          <a:pt x="69" y="291"/>
                        </a:lnTo>
                        <a:lnTo>
                          <a:pt x="89" y="318"/>
                        </a:lnTo>
                        <a:lnTo>
                          <a:pt x="94" y="335"/>
                        </a:lnTo>
                        <a:lnTo>
                          <a:pt x="85" y="348"/>
                        </a:lnTo>
                        <a:lnTo>
                          <a:pt x="54" y="344"/>
                        </a:lnTo>
                        <a:lnTo>
                          <a:pt x="19" y="278"/>
                        </a:lnTo>
                        <a:lnTo>
                          <a:pt x="10" y="202"/>
                        </a:lnTo>
                        <a:lnTo>
                          <a:pt x="0" y="91"/>
                        </a:lnTo>
                        <a:lnTo>
                          <a:pt x="9" y="46"/>
                        </a:lnTo>
                        <a:lnTo>
                          <a:pt x="23" y="23"/>
                        </a:lnTo>
                        <a:lnTo>
                          <a:pt x="44" y="0"/>
                        </a:lnTo>
                        <a:lnTo>
                          <a:pt x="63" y="7"/>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2" name="Freeform 56"/>
                  <p:cNvSpPr/>
                  <p:nvPr/>
                </p:nvSpPr>
                <p:spPr bwMode="auto">
                  <a:xfrm>
                    <a:off x="192" y="248"/>
                    <a:ext cx="42" cy="8"/>
                  </a:xfrm>
                  <a:custGeom>
                    <a:avLst/>
                    <a:gdLst>
                      <a:gd name="T0" fmla="*/ 14 w 126"/>
                      <a:gd name="T1" fmla="*/ 1 h 33"/>
                      <a:gd name="T2" fmla="*/ 110 w 126"/>
                      <a:gd name="T3" fmla="*/ 0 h 33"/>
                      <a:gd name="T4" fmla="*/ 126 w 126"/>
                      <a:gd name="T5" fmla="*/ 16 h 33"/>
                      <a:gd name="T6" fmla="*/ 123 w 126"/>
                      <a:gd name="T7" fmla="*/ 27 h 33"/>
                      <a:gd name="T8" fmla="*/ 110 w 126"/>
                      <a:gd name="T9" fmla="*/ 32 h 33"/>
                      <a:gd name="T10" fmla="*/ 27 w 126"/>
                      <a:gd name="T11" fmla="*/ 33 h 33"/>
                      <a:gd name="T12" fmla="*/ 2 w 126"/>
                      <a:gd name="T13" fmla="*/ 17 h 33"/>
                      <a:gd name="T14" fmla="*/ 0 w 126"/>
                      <a:gd name="T15" fmla="*/ 10 h 33"/>
                      <a:gd name="T16" fmla="*/ 2 w 126"/>
                      <a:gd name="T17" fmla="*/ 5 h 33"/>
                      <a:gd name="T18" fmla="*/ 14 w 126"/>
                      <a:gd name="T19" fmla="*/ 1 h 33"/>
                      <a:gd name="T20" fmla="*/ 14 w 126"/>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33">
                        <a:moveTo>
                          <a:pt x="14" y="1"/>
                        </a:moveTo>
                        <a:lnTo>
                          <a:pt x="110" y="0"/>
                        </a:lnTo>
                        <a:lnTo>
                          <a:pt x="126" y="16"/>
                        </a:lnTo>
                        <a:lnTo>
                          <a:pt x="123" y="27"/>
                        </a:lnTo>
                        <a:lnTo>
                          <a:pt x="110" y="32"/>
                        </a:lnTo>
                        <a:lnTo>
                          <a:pt x="27" y="33"/>
                        </a:lnTo>
                        <a:lnTo>
                          <a:pt x="2" y="17"/>
                        </a:lnTo>
                        <a:lnTo>
                          <a:pt x="0" y="10"/>
                        </a:lnTo>
                        <a:lnTo>
                          <a:pt x="2" y="5"/>
                        </a:lnTo>
                        <a:lnTo>
                          <a:pt x="14" y="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3" name="Freeform 57"/>
                  <p:cNvSpPr/>
                  <p:nvPr/>
                </p:nvSpPr>
                <p:spPr bwMode="auto">
                  <a:xfrm>
                    <a:off x="173" y="169"/>
                    <a:ext cx="27" cy="86"/>
                  </a:xfrm>
                  <a:custGeom>
                    <a:avLst/>
                    <a:gdLst>
                      <a:gd name="T0" fmla="*/ 54 w 79"/>
                      <a:gd name="T1" fmla="*/ 13 h 346"/>
                      <a:gd name="T2" fmla="*/ 26 w 79"/>
                      <a:gd name="T3" fmla="*/ 126 h 346"/>
                      <a:gd name="T4" fmla="*/ 39 w 79"/>
                      <a:gd name="T5" fmla="*/ 244 h 346"/>
                      <a:gd name="T6" fmla="*/ 57 w 79"/>
                      <a:gd name="T7" fmla="*/ 286 h 346"/>
                      <a:gd name="T8" fmla="*/ 79 w 79"/>
                      <a:gd name="T9" fmla="*/ 329 h 346"/>
                      <a:gd name="T10" fmla="*/ 74 w 79"/>
                      <a:gd name="T11" fmla="*/ 346 h 346"/>
                      <a:gd name="T12" fmla="*/ 49 w 79"/>
                      <a:gd name="T13" fmla="*/ 333 h 346"/>
                      <a:gd name="T14" fmla="*/ 7 w 79"/>
                      <a:gd name="T15" fmla="*/ 249 h 346"/>
                      <a:gd name="T16" fmla="*/ 0 w 79"/>
                      <a:gd name="T17" fmla="*/ 124 h 346"/>
                      <a:gd name="T18" fmla="*/ 9 w 79"/>
                      <a:gd name="T19" fmla="*/ 70 h 346"/>
                      <a:gd name="T20" fmla="*/ 32 w 79"/>
                      <a:gd name="T21" fmla="*/ 5 h 346"/>
                      <a:gd name="T22" fmla="*/ 47 w 79"/>
                      <a:gd name="T23" fmla="*/ 0 h 346"/>
                      <a:gd name="T24" fmla="*/ 54 w 79"/>
                      <a:gd name="T25" fmla="*/ 13 h 346"/>
                      <a:gd name="T26" fmla="*/ 54 w 79"/>
                      <a:gd name="T27" fmla="*/ 1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346">
                        <a:moveTo>
                          <a:pt x="54" y="13"/>
                        </a:moveTo>
                        <a:lnTo>
                          <a:pt x="26" y="126"/>
                        </a:lnTo>
                        <a:lnTo>
                          <a:pt x="39" y="244"/>
                        </a:lnTo>
                        <a:lnTo>
                          <a:pt x="57" y="286"/>
                        </a:lnTo>
                        <a:lnTo>
                          <a:pt x="79" y="329"/>
                        </a:lnTo>
                        <a:lnTo>
                          <a:pt x="74" y="346"/>
                        </a:lnTo>
                        <a:lnTo>
                          <a:pt x="49" y="333"/>
                        </a:lnTo>
                        <a:lnTo>
                          <a:pt x="7" y="249"/>
                        </a:lnTo>
                        <a:lnTo>
                          <a:pt x="0" y="124"/>
                        </a:lnTo>
                        <a:lnTo>
                          <a:pt x="9" y="70"/>
                        </a:lnTo>
                        <a:lnTo>
                          <a:pt x="32" y="5"/>
                        </a:lnTo>
                        <a:lnTo>
                          <a:pt x="47" y="0"/>
                        </a:lnTo>
                        <a:lnTo>
                          <a:pt x="54" y="13"/>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4" name="Freeform 58"/>
                  <p:cNvSpPr/>
                  <p:nvPr/>
                </p:nvSpPr>
                <p:spPr bwMode="auto">
                  <a:xfrm>
                    <a:off x="230" y="57"/>
                    <a:ext cx="16" cy="212"/>
                  </a:xfrm>
                  <a:custGeom>
                    <a:avLst/>
                    <a:gdLst>
                      <a:gd name="T0" fmla="*/ 45 w 48"/>
                      <a:gd name="T1" fmla="*/ 11 h 849"/>
                      <a:gd name="T2" fmla="*/ 48 w 48"/>
                      <a:gd name="T3" fmla="*/ 246 h 849"/>
                      <a:gd name="T4" fmla="*/ 47 w 48"/>
                      <a:gd name="T5" fmla="*/ 401 h 849"/>
                      <a:gd name="T6" fmla="*/ 44 w 48"/>
                      <a:gd name="T7" fmla="*/ 539 h 849"/>
                      <a:gd name="T8" fmla="*/ 42 w 48"/>
                      <a:gd name="T9" fmla="*/ 676 h 849"/>
                      <a:gd name="T10" fmla="*/ 41 w 48"/>
                      <a:gd name="T11" fmla="*/ 831 h 849"/>
                      <a:gd name="T12" fmla="*/ 35 w 48"/>
                      <a:gd name="T13" fmla="*/ 845 h 849"/>
                      <a:gd name="T14" fmla="*/ 21 w 48"/>
                      <a:gd name="T15" fmla="*/ 849 h 849"/>
                      <a:gd name="T16" fmla="*/ 0 w 48"/>
                      <a:gd name="T17" fmla="*/ 831 h 849"/>
                      <a:gd name="T18" fmla="*/ 11 w 48"/>
                      <a:gd name="T19" fmla="*/ 538 h 849"/>
                      <a:gd name="T20" fmla="*/ 21 w 48"/>
                      <a:gd name="T21" fmla="*/ 246 h 849"/>
                      <a:gd name="T22" fmla="*/ 23 w 48"/>
                      <a:gd name="T23" fmla="*/ 128 h 849"/>
                      <a:gd name="T24" fmla="*/ 22 w 48"/>
                      <a:gd name="T25" fmla="*/ 73 h 849"/>
                      <a:gd name="T26" fmla="*/ 23 w 48"/>
                      <a:gd name="T27" fmla="*/ 11 h 849"/>
                      <a:gd name="T28" fmla="*/ 35 w 48"/>
                      <a:gd name="T29" fmla="*/ 0 h 849"/>
                      <a:gd name="T30" fmla="*/ 45 w 48"/>
                      <a:gd name="T31" fmla="*/ 11 h 849"/>
                      <a:gd name="T32" fmla="*/ 45 w 48"/>
                      <a:gd name="T33" fmla="*/ 11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849">
                        <a:moveTo>
                          <a:pt x="45" y="11"/>
                        </a:moveTo>
                        <a:lnTo>
                          <a:pt x="48" y="246"/>
                        </a:lnTo>
                        <a:lnTo>
                          <a:pt x="47" y="401"/>
                        </a:lnTo>
                        <a:lnTo>
                          <a:pt x="44" y="539"/>
                        </a:lnTo>
                        <a:lnTo>
                          <a:pt x="42" y="676"/>
                        </a:lnTo>
                        <a:lnTo>
                          <a:pt x="41" y="831"/>
                        </a:lnTo>
                        <a:lnTo>
                          <a:pt x="35" y="845"/>
                        </a:lnTo>
                        <a:lnTo>
                          <a:pt x="21" y="849"/>
                        </a:lnTo>
                        <a:lnTo>
                          <a:pt x="0" y="831"/>
                        </a:lnTo>
                        <a:lnTo>
                          <a:pt x="11" y="538"/>
                        </a:lnTo>
                        <a:lnTo>
                          <a:pt x="21" y="246"/>
                        </a:lnTo>
                        <a:lnTo>
                          <a:pt x="23" y="128"/>
                        </a:lnTo>
                        <a:lnTo>
                          <a:pt x="22" y="73"/>
                        </a:lnTo>
                        <a:lnTo>
                          <a:pt x="23" y="11"/>
                        </a:lnTo>
                        <a:lnTo>
                          <a:pt x="35" y="0"/>
                        </a:lnTo>
                        <a:lnTo>
                          <a:pt x="45"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5" name="Freeform 59"/>
                  <p:cNvSpPr/>
                  <p:nvPr/>
                </p:nvSpPr>
                <p:spPr bwMode="auto">
                  <a:xfrm>
                    <a:off x="150" y="273"/>
                    <a:ext cx="13" cy="33"/>
                  </a:xfrm>
                  <a:custGeom>
                    <a:avLst/>
                    <a:gdLst>
                      <a:gd name="T0" fmla="*/ 41 w 41"/>
                      <a:gd name="T1" fmla="*/ 18 h 131"/>
                      <a:gd name="T2" fmla="*/ 41 w 41"/>
                      <a:gd name="T3" fmla="*/ 116 h 131"/>
                      <a:gd name="T4" fmla="*/ 36 w 41"/>
                      <a:gd name="T5" fmla="*/ 126 h 131"/>
                      <a:gd name="T6" fmla="*/ 25 w 41"/>
                      <a:gd name="T7" fmla="*/ 131 h 131"/>
                      <a:gd name="T8" fmla="*/ 10 w 41"/>
                      <a:gd name="T9" fmla="*/ 116 h 131"/>
                      <a:gd name="T10" fmla="*/ 0 w 41"/>
                      <a:gd name="T11" fmla="*/ 22 h 131"/>
                      <a:gd name="T12" fmla="*/ 5 w 41"/>
                      <a:gd name="T13" fmla="*/ 7 h 131"/>
                      <a:gd name="T14" fmla="*/ 18 w 41"/>
                      <a:gd name="T15" fmla="*/ 0 h 131"/>
                      <a:gd name="T16" fmla="*/ 41 w 41"/>
                      <a:gd name="T17" fmla="*/ 18 h 131"/>
                      <a:gd name="T18" fmla="*/ 41 w 41"/>
                      <a:gd name="T1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31">
                        <a:moveTo>
                          <a:pt x="41" y="18"/>
                        </a:moveTo>
                        <a:lnTo>
                          <a:pt x="41" y="116"/>
                        </a:lnTo>
                        <a:lnTo>
                          <a:pt x="36" y="126"/>
                        </a:lnTo>
                        <a:lnTo>
                          <a:pt x="25" y="131"/>
                        </a:lnTo>
                        <a:lnTo>
                          <a:pt x="10" y="116"/>
                        </a:lnTo>
                        <a:lnTo>
                          <a:pt x="0" y="22"/>
                        </a:lnTo>
                        <a:lnTo>
                          <a:pt x="5" y="7"/>
                        </a:lnTo>
                        <a:lnTo>
                          <a:pt x="18" y="0"/>
                        </a:lnTo>
                        <a:lnTo>
                          <a:pt x="41" y="1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6" name="Freeform 60"/>
                  <p:cNvSpPr/>
                  <p:nvPr/>
                </p:nvSpPr>
                <p:spPr bwMode="auto">
                  <a:xfrm>
                    <a:off x="157" y="279"/>
                    <a:ext cx="166" cy="25"/>
                  </a:xfrm>
                  <a:custGeom>
                    <a:avLst/>
                    <a:gdLst>
                      <a:gd name="T0" fmla="*/ 0 w 498"/>
                      <a:gd name="T1" fmla="*/ 81 h 100"/>
                      <a:gd name="T2" fmla="*/ 37 w 498"/>
                      <a:gd name="T3" fmla="*/ 47 h 100"/>
                      <a:gd name="T4" fmla="*/ 79 w 498"/>
                      <a:gd name="T5" fmla="*/ 20 h 100"/>
                      <a:gd name="T6" fmla="*/ 244 w 498"/>
                      <a:gd name="T7" fmla="*/ 0 h 100"/>
                      <a:gd name="T8" fmla="*/ 488 w 498"/>
                      <a:gd name="T9" fmla="*/ 33 h 100"/>
                      <a:gd name="T10" fmla="*/ 498 w 498"/>
                      <a:gd name="T11" fmla="*/ 46 h 100"/>
                      <a:gd name="T12" fmla="*/ 484 w 498"/>
                      <a:gd name="T13" fmla="*/ 54 h 100"/>
                      <a:gd name="T14" fmla="*/ 366 w 498"/>
                      <a:gd name="T15" fmla="*/ 39 h 100"/>
                      <a:gd name="T16" fmla="*/ 246 w 498"/>
                      <a:gd name="T17" fmla="*/ 39 h 100"/>
                      <a:gd name="T18" fmla="*/ 95 w 498"/>
                      <a:gd name="T19" fmla="*/ 56 h 100"/>
                      <a:gd name="T20" fmla="*/ 20 w 498"/>
                      <a:gd name="T21" fmla="*/ 100 h 100"/>
                      <a:gd name="T22" fmla="*/ 0 w 498"/>
                      <a:gd name="T23" fmla="*/ 100 h 100"/>
                      <a:gd name="T24" fmla="*/ 0 w 498"/>
                      <a:gd name="T25" fmla="*/ 81 h 100"/>
                      <a:gd name="T26" fmla="*/ 0 w 498"/>
                      <a:gd name="T2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8" h="100">
                        <a:moveTo>
                          <a:pt x="0" y="81"/>
                        </a:moveTo>
                        <a:lnTo>
                          <a:pt x="37" y="47"/>
                        </a:lnTo>
                        <a:lnTo>
                          <a:pt x="79" y="20"/>
                        </a:lnTo>
                        <a:lnTo>
                          <a:pt x="244" y="0"/>
                        </a:lnTo>
                        <a:lnTo>
                          <a:pt x="488" y="33"/>
                        </a:lnTo>
                        <a:lnTo>
                          <a:pt x="498" y="46"/>
                        </a:lnTo>
                        <a:lnTo>
                          <a:pt x="484" y="54"/>
                        </a:lnTo>
                        <a:lnTo>
                          <a:pt x="366" y="39"/>
                        </a:lnTo>
                        <a:lnTo>
                          <a:pt x="246" y="39"/>
                        </a:lnTo>
                        <a:lnTo>
                          <a:pt x="95" y="56"/>
                        </a:lnTo>
                        <a:lnTo>
                          <a:pt x="20" y="100"/>
                        </a:lnTo>
                        <a:lnTo>
                          <a:pt x="0" y="100"/>
                        </a:lnTo>
                        <a:lnTo>
                          <a:pt x="0" y="8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7" name="Freeform 61"/>
                  <p:cNvSpPr/>
                  <p:nvPr/>
                </p:nvSpPr>
                <p:spPr bwMode="auto">
                  <a:xfrm>
                    <a:off x="180" y="263"/>
                    <a:ext cx="196" cy="30"/>
                  </a:xfrm>
                  <a:custGeom>
                    <a:avLst/>
                    <a:gdLst>
                      <a:gd name="T0" fmla="*/ 8 w 590"/>
                      <a:gd name="T1" fmla="*/ 19 h 123"/>
                      <a:gd name="T2" fmla="*/ 172 w 590"/>
                      <a:gd name="T3" fmla="*/ 0 h 123"/>
                      <a:gd name="T4" fmla="*/ 335 w 590"/>
                      <a:gd name="T5" fmla="*/ 17 h 123"/>
                      <a:gd name="T6" fmla="*/ 468 w 590"/>
                      <a:gd name="T7" fmla="*/ 37 h 123"/>
                      <a:gd name="T8" fmla="*/ 586 w 590"/>
                      <a:gd name="T9" fmla="*/ 91 h 123"/>
                      <a:gd name="T10" fmla="*/ 590 w 590"/>
                      <a:gd name="T11" fmla="*/ 119 h 123"/>
                      <a:gd name="T12" fmla="*/ 560 w 590"/>
                      <a:gd name="T13" fmla="*/ 123 h 123"/>
                      <a:gd name="T14" fmla="*/ 506 w 590"/>
                      <a:gd name="T15" fmla="*/ 88 h 123"/>
                      <a:gd name="T16" fmla="*/ 453 w 590"/>
                      <a:gd name="T17" fmla="*/ 65 h 123"/>
                      <a:gd name="T18" fmla="*/ 332 w 590"/>
                      <a:gd name="T19" fmla="*/ 38 h 123"/>
                      <a:gd name="T20" fmla="*/ 172 w 590"/>
                      <a:gd name="T21" fmla="*/ 23 h 123"/>
                      <a:gd name="T22" fmla="*/ 14 w 590"/>
                      <a:gd name="T23" fmla="*/ 40 h 123"/>
                      <a:gd name="T24" fmla="*/ 0 w 590"/>
                      <a:gd name="T25" fmla="*/ 32 h 123"/>
                      <a:gd name="T26" fmla="*/ 8 w 590"/>
                      <a:gd name="T27" fmla="*/ 19 h 123"/>
                      <a:gd name="T28" fmla="*/ 8 w 590"/>
                      <a:gd name="T2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 h="123">
                        <a:moveTo>
                          <a:pt x="8" y="19"/>
                        </a:moveTo>
                        <a:lnTo>
                          <a:pt x="172" y="0"/>
                        </a:lnTo>
                        <a:lnTo>
                          <a:pt x="335" y="17"/>
                        </a:lnTo>
                        <a:lnTo>
                          <a:pt x="468" y="37"/>
                        </a:lnTo>
                        <a:lnTo>
                          <a:pt x="586" y="91"/>
                        </a:lnTo>
                        <a:lnTo>
                          <a:pt x="590" y="119"/>
                        </a:lnTo>
                        <a:lnTo>
                          <a:pt x="560" y="123"/>
                        </a:lnTo>
                        <a:lnTo>
                          <a:pt x="506" y="88"/>
                        </a:lnTo>
                        <a:lnTo>
                          <a:pt x="453" y="65"/>
                        </a:lnTo>
                        <a:lnTo>
                          <a:pt x="332" y="38"/>
                        </a:lnTo>
                        <a:lnTo>
                          <a:pt x="172" y="23"/>
                        </a:lnTo>
                        <a:lnTo>
                          <a:pt x="14" y="40"/>
                        </a:lnTo>
                        <a:lnTo>
                          <a:pt x="0" y="32"/>
                        </a:lnTo>
                        <a:lnTo>
                          <a:pt x="8" y="1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8" name="Freeform 62"/>
                  <p:cNvSpPr/>
                  <p:nvPr/>
                </p:nvSpPr>
                <p:spPr bwMode="auto">
                  <a:xfrm>
                    <a:off x="370" y="287"/>
                    <a:ext cx="9" cy="30"/>
                  </a:xfrm>
                  <a:custGeom>
                    <a:avLst/>
                    <a:gdLst>
                      <a:gd name="T0" fmla="*/ 29 w 29"/>
                      <a:gd name="T1" fmla="*/ 11 h 121"/>
                      <a:gd name="T2" fmla="*/ 26 w 29"/>
                      <a:gd name="T3" fmla="*/ 107 h 121"/>
                      <a:gd name="T4" fmla="*/ 18 w 29"/>
                      <a:gd name="T5" fmla="*/ 121 h 121"/>
                      <a:gd name="T6" fmla="*/ 4 w 29"/>
                      <a:gd name="T7" fmla="*/ 114 h 121"/>
                      <a:gd name="T8" fmla="*/ 0 w 29"/>
                      <a:gd name="T9" fmla="*/ 63 h 121"/>
                      <a:gd name="T10" fmla="*/ 6 w 29"/>
                      <a:gd name="T11" fmla="*/ 11 h 121"/>
                      <a:gd name="T12" fmla="*/ 18 w 29"/>
                      <a:gd name="T13" fmla="*/ 0 h 121"/>
                      <a:gd name="T14" fmla="*/ 29 w 29"/>
                      <a:gd name="T15" fmla="*/ 11 h 121"/>
                      <a:gd name="T16" fmla="*/ 29 w 29"/>
                      <a:gd name="T17" fmla="*/ 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1">
                        <a:moveTo>
                          <a:pt x="29" y="11"/>
                        </a:moveTo>
                        <a:lnTo>
                          <a:pt x="26" y="107"/>
                        </a:lnTo>
                        <a:lnTo>
                          <a:pt x="18" y="121"/>
                        </a:lnTo>
                        <a:lnTo>
                          <a:pt x="4" y="114"/>
                        </a:lnTo>
                        <a:lnTo>
                          <a:pt x="0" y="63"/>
                        </a:lnTo>
                        <a:lnTo>
                          <a:pt x="6" y="11"/>
                        </a:lnTo>
                        <a:lnTo>
                          <a:pt x="18" y="0"/>
                        </a:lnTo>
                        <a:lnTo>
                          <a:pt x="29"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99" name="Freeform 63"/>
                  <p:cNvSpPr/>
                  <p:nvPr/>
                </p:nvSpPr>
                <p:spPr bwMode="auto">
                  <a:xfrm>
                    <a:off x="177" y="317"/>
                    <a:ext cx="49" cy="15"/>
                  </a:xfrm>
                  <a:custGeom>
                    <a:avLst/>
                    <a:gdLst>
                      <a:gd name="T0" fmla="*/ 82 w 147"/>
                      <a:gd name="T1" fmla="*/ 28 h 61"/>
                      <a:gd name="T2" fmla="*/ 46 w 147"/>
                      <a:gd name="T3" fmla="*/ 21 h 61"/>
                      <a:gd name="T4" fmla="*/ 15 w 147"/>
                      <a:gd name="T5" fmla="*/ 28 h 61"/>
                      <a:gd name="T6" fmla="*/ 20 w 147"/>
                      <a:gd name="T7" fmla="*/ 35 h 61"/>
                      <a:gd name="T8" fmla="*/ 38 w 147"/>
                      <a:gd name="T9" fmla="*/ 41 h 61"/>
                      <a:gd name="T10" fmla="*/ 133 w 147"/>
                      <a:gd name="T11" fmla="*/ 37 h 61"/>
                      <a:gd name="T12" fmla="*/ 147 w 147"/>
                      <a:gd name="T13" fmla="*/ 46 h 61"/>
                      <a:gd name="T14" fmla="*/ 139 w 147"/>
                      <a:gd name="T15" fmla="*/ 58 h 61"/>
                      <a:gd name="T16" fmla="*/ 33 w 147"/>
                      <a:gd name="T17" fmla="*/ 61 h 61"/>
                      <a:gd name="T18" fmla="*/ 1 w 147"/>
                      <a:gd name="T19" fmla="*/ 39 h 61"/>
                      <a:gd name="T20" fmla="*/ 0 w 147"/>
                      <a:gd name="T21" fmla="*/ 10 h 61"/>
                      <a:gd name="T22" fmla="*/ 40 w 147"/>
                      <a:gd name="T23" fmla="*/ 0 h 61"/>
                      <a:gd name="T24" fmla="*/ 85 w 147"/>
                      <a:gd name="T25" fmla="*/ 6 h 61"/>
                      <a:gd name="T26" fmla="*/ 95 w 147"/>
                      <a:gd name="T27" fmla="*/ 18 h 61"/>
                      <a:gd name="T28" fmla="*/ 82 w 147"/>
                      <a:gd name="T29" fmla="*/ 28 h 61"/>
                      <a:gd name="T30" fmla="*/ 82 w 147"/>
                      <a:gd name="T3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61">
                        <a:moveTo>
                          <a:pt x="82" y="28"/>
                        </a:moveTo>
                        <a:lnTo>
                          <a:pt x="46" y="21"/>
                        </a:lnTo>
                        <a:lnTo>
                          <a:pt x="15" y="28"/>
                        </a:lnTo>
                        <a:lnTo>
                          <a:pt x="20" y="35"/>
                        </a:lnTo>
                        <a:lnTo>
                          <a:pt x="38" y="41"/>
                        </a:lnTo>
                        <a:lnTo>
                          <a:pt x="133" y="37"/>
                        </a:lnTo>
                        <a:lnTo>
                          <a:pt x="147" y="46"/>
                        </a:lnTo>
                        <a:lnTo>
                          <a:pt x="139" y="58"/>
                        </a:lnTo>
                        <a:lnTo>
                          <a:pt x="33" y="61"/>
                        </a:lnTo>
                        <a:lnTo>
                          <a:pt x="1" y="39"/>
                        </a:lnTo>
                        <a:lnTo>
                          <a:pt x="0" y="10"/>
                        </a:lnTo>
                        <a:lnTo>
                          <a:pt x="40" y="0"/>
                        </a:lnTo>
                        <a:lnTo>
                          <a:pt x="85" y="6"/>
                        </a:lnTo>
                        <a:lnTo>
                          <a:pt x="95" y="18"/>
                        </a:lnTo>
                        <a:lnTo>
                          <a:pt x="82" y="2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0" name="Freeform 64"/>
                  <p:cNvSpPr/>
                  <p:nvPr/>
                </p:nvSpPr>
                <p:spPr bwMode="auto">
                  <a:xfrm>
                    <a:off x="222" y="301"/>
                    <a:ext cx="10" cy="30"/>
                  </a:xfrm>
                  <a:custGeom>
                    <a:avLst/>
                    <a:gdLst>
                      <a:gd name="T0" fmla="*/ 32 w 32"/>
                      <a:gd name="T1" fmla="*/ 11 h 123"/>
                      <a:gd name="T2" fmla="*/ 23 w 32"/>
                      <a:gd name="T3" fmla="*/ 113 h 123"/>
                      <a:gd name="T4" fmla="*/ 11 w 32"/>
                      <a:gd name="T5" fmla="*/ 123 h 123"/>
                      <a:gd name="T6" fmla="*/ 0 w 32"/>
                      <a:gd name="T7" fmla="*/ 111 h 123"/>
                      <a:gd name="T8" fmla="*/ 9 w 32"/>
                      <a:gd name="T9" fmla="*/ 11 h 123"/>
                      <a:gd name="T10" fmla="*/ 21 w 32"/>
                      <a:gd name="T11" fmla="*/ 0 h 123"/>
                      <a:gd name="T12" fmla="*/ 32 w 32"/>
                      <a:gd name="T13" fmla="*/ 11 h 123"/>
                      <a:gd name="T14" fmla="*/ 32 w 32"/>
                      <a:gd name="T15" fmla="*/ 11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3">
                        <a:moveTo>
                          <a:pt x="32" y="11"/>
                        </a:moveTo>
                        <a:lnTo>
                          <a:pt x="23" y="113"/>
                        </a:lnTo>
                        <a:lnTo>
                          <a:pt x="11" y="123"/>
                        </a:lnTo>
                        <a:lnTo>
                          <a:pt x="0" y="111"/>
                        </a:lnTo>
                        <a:lnTo>
                          <a:pt x="9" y="11"/>
                        </a:lnTo>
                        <a:lnTo>
                          <a:pt x="21" y="0"/>
                        </a:lnTo>
                        <a:lnTo>
                          <a:pt x="32"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1" name="Freeform 65"/>
                  <p:cNvSpPr/>
                  <p:nvPr/>
                </p:nvSpPr>
                <p:spPr bwMode="auto">
                  <a:xfrm>
                    <a:off x="184" y="295"/>
                    <a:ext cx="48" cy="10"/>
                  </a:xfrm>
                  <a:custGeom>
                    <a:avLst/>
                    <a:gdLst>
                      <a:gd name="T0" fmla="*/ 129 w 145"/>
                      <a:gd name="T1" fmla="*/ 41 h 41"/>
                      <a:gd name="T2" fmla="*/ 75 w 145"/>
                      <a:gd name="T3" fmla="*/ 23 h 41"/>
                      <a:gd name="T4" fmla="*/ 16 w 145"/>
                      <a:gd name="T5" fmla="*/ 38 h 41"/>
                      <a:gd name="T6" fmla="*/ 0 w 145"/>
                      <a:gd name="T7" fmla="*/ 32 h 41"/>
                      <a:gd name="T8" fmla="*/ 6 w 145"/>
                      <a:gd name="T9" fmla="*/ 18 h 41"/>
                      <a:gd name="T10" fmla="*/ 77 w 145"/>
                      <a:gd name="T11" fmla="*/ 0 h 41"/>
                      <a:gd name="T12" fmla="*/ 142 w 145"/>
                      <a:gd name="T13" fmla="*/ 23 h 41"/>
                      <a:gd name="T14" fmla="*/ 145 w 145"/>
                      <a:gd name="T15" fmla="*/ 38 h 41"/>
                      <a:gd name="T16" fmla="*/ 129 w 145"/>
                      <a:gd name="T17" fmla="*/ 41 h 41"/>
                      <a:gd name="T18" fmla="*/ 129 w 145"/>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41">
                        <a:moveTo>
                          <a:pt x="129" y="41"/>
                        </a:moveTo>
                        <a:lnTo>
                          <a:pt x="75" y="23"/>
                        </a:lnTo>
                        <a:lnTo>
                          <a:pt x="16" y="38"/>
                        </a:lnTo>
                        <a:lnTo>
                          <a:pt x="0" y="32"/>
                        </a:lnTo>
                        <a:lnTo>
                          <a:pt x="6" y="18"/>
                        </a:lnTo>
                        <a:lnTo>
                          <a:pt x="77" y="0"/>
                        </a:lnTo>
                        <a:lnTo>
                          <a:pt x="142" y="23"/>
                        </a:lnTo>
                        <a:lnTo>
                          <a:pt x="145" y="38"/>
                        </a:lnTo>
                        <a:lnTo>
                          <a:pt x="129" y="4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2" name="Freeform 66"/>
                  <p:cNvSpPr/>
                  <p:nvPr/>
                </p:nvSpPr>
                <p:spPr bwMode="auto">
                  <a:xfrm>
                    <a:off x="174" y="307"/>
                    <a:ext cx="9" cy="19"/>
                  </a:xfrm>
                  <a:custGeom>
                    <a:avLst/>
                    <a:gdLst>
                      <a:gd name="T0" fmla="*/ 26 w 26"/>
                      <a:gd name="T1" fmla="*/ 9 h 77"/>
                      <a:gd name="T2" fmla="*/ 23 w 26"/>
                      <a:gd name="T3" fmla="*/ 66 h 77"/>
                      <a:gd name="T4" fmla="*/ 11 w 26"/>
                      <a:gd name="T5" fmla="*/ 77 h 77"/>
                      <a:gd name="T6" fmla="*/ 0 w 26"/>
                      <a:gd name="T7" fmla="*/ 65 h 77"/>
                      <a:gd name="T8" fmla="*/ 4 w 26"/>
                      <a:gd name="T9" fmla="*/ 12 h 77"/>
                      <a:gd name="T10" fmla="*/ 13 w 26"/>
                      <a:gd name="T11" fmla="*/ 0 h 77"/>
                      <a:gd name="T12" fmla="*/ 26 w 26"/>
                      <a:gd name="T13" fmla="*/ 9 h 77"/>
                      <a:gd name="T14" fmla="*/ 26 w 26"/>
                      <a:gd name="T15" fmla="*/ 9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77">
                        <a:moveTo>
                          <a:pt x="26" y="9"/>
                        </a:moveTo>
                        <a:lnTo>
                          <a:pt x="23" y="66"/>
                        </a:lnTo>
                        <a:lnTo>
                          <a:pt x="11" y="77"/>
                        </a:lnTo>
                        <a:lnTo>
                          <a:pt x="0" y="65"/>
                        </a:lnTo>
                        <a:lnTo>
                          <a:pt x="4" y="12"/>
                        </a:lnTo>
                        <a:lnTo>
                          <a:pt x="13" y="0"/>
                        </a:lnTo>
                        <a:lnTo>
                          <a:pt x="26" y="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3" name="Freeform 67"/>
                  <p:cNvSpPr/>
                  <p:nvPr/>
                </p:nvSpPr>
                <p:spPr bwMode="auto">
                  <a:xfrm>
                    <a:off x="244" y="333"/>
                    <a:ext cx="64" cy="20"/>
                  </a:xfrm>
                  <a:custGeom>
                    <a:avLst/>
                    <a:gdLst>
                      <a:gd name="T0" fmla="*/ 114 w 192"/>
                      <a:gd name="T1" fmla="*/ 23 h 78"/>
                      <a:gd name="T2" fmla="*/ 49 w 192"/>
                      <a:gd name="T3" fmla="*/ 20 h 78"/>
                      <a:gd name="T4" fmla="*/ 22 w 192"/>
                      <a:gd name="T5" fmla="*/ 30 h 78"/>
                      <a:gd name="T6" fmla="*/ 35 w 192"/>
                      <a:gd name="T7" fmla="*/ 36 h 78"/>
                      <a:gd name="T8" fmla="*/ 76 w 192"/>
                      <a:gd name="T9" fmla="*/ 49 h 78"/>
                      <a:gd name="T10" fmla="*/ 177 w 192"/>
                      <a:gd name="T11" fmla="*/ 42 h 78"/>
                      <a:gd name="T12" fmla="*/ 192 w 192"/>
                      <a:gd name="T13" fmla="*/ 48 h 78"/>
                      <a:gd name="T14" fmla="*/ 186 w 192"/>
                      <a:gd name="T15" fmla="*/ 64 h 78"/>
                      <a:gd name="T16" fmla="*/ 129 w 192"/>
                      <a:gd name="T17" fmla="*/ 78 h 78"/>
                      <a:gd name="T18" fmla="*/ 72 w 192"/>
                      <a:gd name="T19" fmla="*/ 71 h 78"/>
                      <a:gd name="T20" fmla="*/ 23 w 192"/>
                      <a:gd name="T21" fmla="*/ 55 h 78"/>
                      <a:gd name="T22" fmla="*/ 0 w 192"/>
                      <a:gd name="T23" fmla="*/ 30 h 78"/>
                      <a:gd name="T24" fmla="*/ 14 w 192"/>
                      <a:gd name="T25" fmla="*/ 8 h 78"/>
                      <a:gd name="T26" fmla="*/ 45 w 192"/>
                      <a:gd name="T27" fmla="*/ 0 h 78"/>
                      <a:gd name="T28" fmla="*/ 118 w 192"/>
                      <a:gd name="T29" fmla="*/ 3 h 78"/>
                      <a:gd name="T30" fmla="*/ 127 w 192"/>
                      <a:gd name="T31" fmla="*/ 15 h 78"/>
                      <a:gd name="T32" fmla="*/ 114 w 192"/>
                      <a:gd name="T33" fmla="*/ 23 h 78"/>
                      <a:gd name="T34" fmla="*/ 114 w 192"/>
                      <a:gd name="T35" fmla="*/ 2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78">
                        <a:moveTo>
                          <a:pt x="114" y="23"/>
                        </a:moveTo>
                        <a:lnTo>
                          <a:pt x="49" y="20"/>
                        </a:lnTo>
                        <a:lnTo>
                          <a:pt x="22" y="30"/>
                        </a:lnTo>
                        <a:lnTo>
                          <a:pt x="35" y="36"/>
                        </a:lnTo>
                        <a:lnTo>
                          <a:pt x="76" y="49"/>
                        </a:lnTo>
                        <a:lnTo>
                          <a:pt x="177" y="42"/>
                        </a:lnTo>
                        <a:lnTo>
                          <a:pt x="192" y="48"/>
                        </a:lnTo>
                        <a:lnTo>
                          <a:pt x="186" y="64"/>
                        </a:lnTo>
                        <a:lnTo>
                          <a:pt x="129" y="78"/>
                        </a:lnTo>
                        <a:lnTo>
                          <a:pt x="72" y="71"/>
                        </a:lnTo>
                        <a:lnTo>
                          <a:pt x="23" y="55"/>
                        </a:lnTo>
                        <a:lnTo>
                          <a:pt x="0" y="30"/>
                        </a:lnTo>
                        <a:lnTo>
                          <a:pt x="14" y="8"/>
                        </a:lnTo>
                        <a:lnTo>
                          <a:pt x="45" y="0"/>
                        </a:lnTo>
                        <a:lnTo>
                          <a:pt x="118" y="3"/>
                        </a:lnTo>
                        <a:lnTo>
                          <a:pt x="127" y="15"/>
                        </a:lnTo>
                        <a:lnTo>
                          <a:pt x="114" y="23"/>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4" name="Freeform 68"/>
                  <p:cNvSpPr/>
                  <p:nvPr/>
                </p:nvSpPr>
                <p:spPr bwMode="auto">
                  <a:xfrm>
                    <a:off x="241" y="301"/>
                    <a:ext cx="10" cy="41"/>
                  </a:xfrm>
                  <a:custGeom>
                    <a:avLst/>
                    <a:gdLst>
                      <a:gd name="T0" fmla="*/ 30 w 30"/>
                      <a:gd name="T1" fmla="*/ 11 h 164"/>
                      <a:gd name="T2" fmla="*/ 23 w 30"/>
                      <a:gd name="T3" fmla="*/ 154 h 164"/>
                      <a:gd name="T4" fmla="*/ 10 w 30"/>
                      <a:gd name="T5" fmla="*/ 164 h 164"/>
                      <a:gd name="T6" fmla="*/ 0 w 30"/>
                      <a:gd name="T7" fmla="*/ 153 h 164"/>
                      <a:gd name="T8" fmla="*/ 7 w 30"/>
                      <a:gd name="T9" fmla="*/ 11 h 164"/>
                      <a:gd name="T10" fmla="*/ 18 w 30"/>
                      <a:gd name="T11" fmla="*/ 0 h 164"/>
                      <a:gd name="T12" fmla="*/ 30 w 30"/>
                      <a:gd name="T13" fmla="*/ 11 h 164"/>
                      <a:gd name="T14" fmla="*/ 30 w 30"/>
                      <a:gd name="T15" fmla="*/ 11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64">
                        <a:moveTo>
                          <a:pt x="30" y="11"/>
                        </a:moveTo>
                        <a:lnTo>
                          <a:pt x="23" y="154"/>
                        </a:lnTo>
                        <a:lnTo>
                          <a:pt x="10" y="164"/>
                        </a:lnTo>
                        <a:lnTo>
                          <a:pt x="0" y="153"/>
                        </a:lnTo>
                        <a:lnTo>
                          <a:pt x="7" y="11"/>
                        </a:lnTo>
                        <a:lnTo>
                          <a:pt x="18" y="0"/>
                        </a:lnTo>
                        <a:lnTo>
                          <a:pt x="30"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5" name="Freeform 69"/>
                  <p:cNvSpPr/>
                  <p:nvPr/>
                </p:nvSpPr>
                <p:spPr bwMode="auto">
                  <a:xfrm>
                    <a:off x="301" y="299"/>
                    <a:ext cx="9" cy="47"/>
                  </a:xfrm>
                  <a:custGeom>
                    <a:avLst/>
                    <a:gdLst>
                      <a:gd name="T0" fmla="*/ 22 w 26"/>
                      <a:gd name="T1" fmla="*/ 11 h 186"/>
                      <a:gd name="T2" fmla="*/ 26 w 26"/>
                      <a:gd name="T3" fmla="*/ 176 h 186"/>
                      <a:gd name="T4" fmla="*/ 16 w 26"/>
                      <a:gd name="T5" fmla="*/ 186 h 186"/>
                      <a:gd name="T6" fmla="*/ 5 w 26"/>
                      <a:gd name="T7" fmla="*/ 176 h 186"/>
                      <a:gd name="T8" fmla="*/ 0 w 26"/>
                      <a:gd name="T9" fmla="*/ 11 h 186"/>
                      <a:gd name="T10" fmla="*/ 11 w 26"/>
                      <a:gd name="T11" fmla="*/ 0 h 186"/>
                      <a:gd name="T12" fmla="*/ 22 w 26"/>
                      <a:gd name="T13" fmla="*/ 11 h 186"/>
                      <a:gd name="T14" fmla="*/ 22 w 26"/>
                      <a:gd name="T15" fmla="*/ 11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6">
                        <a:moveTo>
                          <a:pt x="22" y="11"/>
                        </a:moveTo>
                        <a:lnTo>
                          <a:pt x="26" y="176"/>
                        </a:lnTo>
                        <a:lnTo>
                          <a:pt x="16" y="186"/>
                        </a:lnTo>
                        <a:lnTo>
                          <a:pt x="5" y="176"/>
                        </a:lnTo>
                        <a:lnTo>
                          <a:pt x="0" y="11"/>
                        </a:lnTo>
                        <a:lnTo>
                          <a:pt x="11" y="0"/>
                        </a:lnTo>
                        <a:lnTo>
                          <a:pt x="22"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6" name="Freeform 70"/>
                  <p:cNvSpPr/>
                  <p:nvPr/>
                </p:nvSpPr>
                <p:spPr bwMode="auto">
                  <a:xfrm>
                    <a:off x="256" y="295"/>
                    <a:ext cx="48" cy="10"/>
                  </a:xfrm>
                  <a:custGeom>
                    <a:avLst/>
                    <a:gdLst>
                      <a:gd name="T0" fmla="*/ 4 w 144"/>
                      <a:gd name="T1" fmla="*/ 17 h 40"/>
                      <a:gd name="T2" fmla="*/ 73 w 144"/>
                      <a:gd name="T3" fmla="*/ 0 h 40"/>
                      <a:gd name="T4" fmla="*/ 140 w 144"/>
                      <a:gd name="T5" fmla="*/ 21 h 40"/>
                      <a:gd name="T6" fmla="*/ 144 w 144"/>
                      <a:gd name="T7" fmla="*/ 36 h 40"/>
                      <a:gd name="T8" fmla="*/ 128 w 144"/>
                      <a:gd name="T9" fmla="*/ 40 h 40"/>
                      <a:gd name="T10" fmla="*/ 71 w 144"/>
                      <a:gd name="T11" fmla="*/ 23 h 40"/>
                      <a:gd name="T12" fmla="*/ 16 w 144"/>
                      <a:gd name="T13" fmla="*/ 36 h 40"/>
                      <a:gd name="T14" fmla="*/ 0 w 144"/>
                      <a:gd name="T15" fmla="*/ 32 h 40"/>
                      <a:gd name="T16" fmla="*/ 4 w 144"/>
                      <a:gd name="T17" fmla="*/ 17 h 40"/>
                      <a:gd name="T18" fmla="*/ 4 w 144"/>
                      <a:gd name="T1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40">
                        <a:moveTo>
                          <a:pt x="4" y="17"/>
                        </a:moveTo>
                        <a:lnTo>
                          <a:pt x="73" y="0"/>
                        </a:lnTo>
                        <a:lnTo>
                          <a:pt x="140" y="21"/>
                        </a:lnTo>
                        <a:lnTo>
                          <a:pt x="144" y="36"/>
                        </a:lnTo>
                        <a:lnTo>
                          <a:pt x="128" y="40"/>
                        </a:lnTo>
                        <a:lnTo>
                          <a:pt x="71" y="23"/>
                        </a:lnTo>
                        <a:lnTo>
                          <a:pt x="16" y="36"/>
                        </a:lnTo>
                        <a:lnTo>
                          <a:pt x="0" y="32"/>
                        </a:lnTo>
                        <a:lnTo>
                          <a:pt x="4" y="17"/>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7" name="Freeform 71"/>
                  <p:cNvSpPr/>
                  <p:nvPr/>
                </p:nvSpPr>
                <p:spPr bwMode="auto">
                  <a:xfrm>
                    <a:off x="317" y="297"/>
                    <a:ext cx="40" cy="11"/>
                  </a:xfrm>
                  <a:custGeom>
                    <a:avLst/>
                    <a:gdLst>
                      <a:gd name="T0" fmla="*/ 13 w 119"/>
                      <a:gd name="T1" fmla="*/ 0 h 42"/>
                      <a:gd name="T2" fmla="*/ 118 w 119"/>
                      <a:gd name="T3" fmla="*/ 25 h 42"/>
                      <a:gd name="T4" fmla="*/ 119 w 119"/>
                      <a:gd name="T5" fmla="*/ 41 h 42"/>
                      <a:gd name="T6" fmla="*/ 104 w 119"/>
                      <a:gd name="T7" fmla="*/ 42 h 42"/>
                      <a:gd name="T8" fmla="*/ 62 w 119"/>
                      <a:gd name="T9" fmla="*/ 25 h 42"/>
                      <a:gd name="T10" fmla="*/ 13 w 119"/>
                      <a:gd name="T11" fmla="*/ 23 h 42"/>
                      <a:gd name="T12" fmla="*/ 0 w 119"/>
                      <a:gd name="T13" fmla="*/ 11 h 42"/>
                      <a:gd name="T14" fmla="*/ 13 w 119"/>
                      <a:gd name="T15" fmla="*/ 0 h 42"/>
                      <a:gd name="T16" fmla="*/ 13 w 119"/>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2">
                        <a:moveTo>
                          <a:pt x="13" y="0"/>
                        </a:moveTo>
                        <a:lnTo>
                          <a:pt x="118" y="25"/>
                        </a:lnTo>
                        <a:lnTo>
                          <a:pt x="119" y="41"/>
                        </a:lnTo>
                        <a:lnTo>
                          <a:pt x="104" y="42"/>
                        </a:lnTo>
                        <a:lnTo>
                          <a:pt x="62" y="25"/>
                        </a:lnTo>
                        <a:lnTo>
                          <a:pt x="13" y="23"/>
                        </a:lnTo>
                        <a:lnTo>
                          <a:pt x="0" y="11"/>
                        </a:lnTo>
                        <a:lnTo>
                          <a:pt x="13"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8" name="Freeform 72"/>
                  <p:cNvSpPr/>
                  <p:nvPr/>
                </p:nvSpPr>
                <p:spPr bwMode="auto">
                  <a:xfrm>
                    <a:off x="352" y="304"/>
                    <a:ext cx="9" cy="33"/>
                  </a:xfrm>
                  <a:custGeom>
                    <a:avLst/>
                    <a:gdLst>
                      <a:gd name="T0" fmla="*/ 22 w 26"/>
                      <a:gd name="T1" fmla="*/ 9 h 133"/>
                      <a:gd name="T2" fmla="*/ 26 w 26"/>
                      <a:gd name="T3" fmla="*/ 65 h 133"/>
                      <a:gd name="T4" fmla="*/ 23 w 26"/>
                      <a:gd name="T5" fmla="*/ 123 h 133"/>
                      <a:gd name="T6" fmla="*/ 12 w 26"/>
                      <a:gd name="T7" fmla="*/ 133 h 133"/>
                      <a:gd name="T8" fmla="*/ 2 w 26"/>
                      <a:gd name="T9" fmla="*/ 123 h 133"/>
                      <a:gd name="T10" fmla="*/ 3 w 26"/>
                      <a:gd name="T11" fmla="*/ 67 h 133"/>
                      <a:gd name="T12" fmla="*/ 0 w 26"/>
                      <a:gd name="T13" fmla="*/ 12 h 133"/>
                      <a:gd name="T14" fmla="*/ 10 w 26"/>
                      <a:gd name="T15" fmla="*/ 0 h 133"/>
                      <a:gd name="T16" fmla="*/ 22 w 26"/>
                      <a:gd name="T17" fmla="*/ 9 h 133"/>
                      <a:gd name="T18" fmla="*/ 22 w 26"/>
                      <a:gd name="T19"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33">
                        <a:moveTo>
                          <a:pt x="22" y="9"/>
                        </a:moveTo>
                        <a:lnTo>
                          <a:pt x="26" y="65"/>
                        </a:lnTo>
                        <a:lnTo>
                          <a:pt x="23" y="123"/>
                        </a:lnTo>
                        <a:lnTo>
                          <a:pt x="12" y="133"/>
                        </a:lnTo>
                        <a:lnTo>
                          <a:pt x="2" y="123"/>
                        </a:lnTo>
                        <a:lnTo>
                          <a:pt x="3" y="67"/>
                        </a:lnTo>
                        <a:lnTo>
                          <a:pt x="0" y="12"/>
                        </a:lnTo>
                        <a:lnTo>
                          <a:pt x="10" y="0"/>
                        </a:lnTo>
                        <a:lnTo>
                          <a:pt x="22" y="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09" name="Freeform 73"/>
                  <p:cNvSpPr/>
                  <p:nvPr/>
                </p:nvSpPr>
                <p:spPr bwMode="auto">
                  <a:xfrm>
                    <a:off x="319" y="325"/>
                    <a:ext cx="40" cy="19"/>
                  </a:xfrm>
                  <a:custGeom>
                    <a:avLst/>
                    <a:gdLst>
                      <a:gd name="T0" fmla="*/ 11 w 119"/>
                      <a:gd name="T1" fmla="*/ 0 h 75"/>
                      <a:gd name="T2" fmla="*/ 83 w 119"/>
                      <a:gd name="T3" fmla="*/ 7 h 75"/>
                      <a:gd name="T4" fmla="*/ 119 w 119"/>
                      <a:gd name="T5" fmla="*/ 48 h 75"/>
                      <a:gd name="T6" fmla="*/ 109 w 119"/>
                      <a:gd name="T7" fmla="*/ 58 h 75"/>
                      <a:gd name="T8" fmla="*/ 58 w 119"/>
                      <a:gd name="T9" fmla="*/ 75 h 75"/>
                      <a:gd name="T10" fmla="*/ 17 w 119"/>
                      <a:gd name="T11" fmla="*/ 72 h 75"/>
                      <a:gd name="T12" fmla="*/ 5 w 119"/>
                      <a:gd name="T13" fmla="*/ 61 h 75"/>
                      <a:gd name="T14" fmla="*/ 17 w 119"/>
                      <a:gd name="T15" fmla="*/ 50 h 75"/>
                      <a:gd name="T16" fmla="*/ 53 w 119"/>
                      <a:gd name="T17" fmla="*/ 55 h 75"/>
                      <a:gd name="T18" fmla="*/ 96 w 119"/>
                      <a:gd name="T19" fmla="*/ 42 h 75"/>
                      <a:gd name="T20" fmla="*/ 86 w 119"/>
                      <a:gd name="T21" fmla="*/ 28 h 75"/>
                      <a:gd name="T22" fmla="*/ 65 w 119"/>
                      <a:gd name="T23" fmla="*/ 22 h 75"/>
                      <a:gd name="T24" fmla="*/ 12 w 119"/>
                      <a:gd name="T25" fmla="*/ 22 h 75"/>
                      <a:gd name="T26" fmla="*/ 0 w 119"/>
                      <a:gd name="T27" fmla="*/ 12 h 75"/>
                      <a:gd name="T28" fmla="*/ 11 w 119"/>
                      <a:gd name="T29" fmla="*/ 0 h 75"/>
                      <a:gd name="T30" fmla="*/ 11 w 119"/>
                      <a:gd name="T3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75">
                        <a:moveTo>
                          <a:pt x="11" y="0"/>
                        </a:moveTo>
                        <a:lnTo>
                          <a:pt x="83" y="7"/>
                        </a:lnTo>
                        <a:lnTo>
                          <a:pt x="119" y="48"/>
                        </a:lnTo>
                        <a:lnTo>
                          <a:pt x="109" y="58"/>
                        </a:lnTo>
                        <a:lnTo>
                          <a:pt x="58" y="75"/>
                        </a:lnTo>
                        <a:lnTo>
                          <a:pt x="17" y="72"/>
                        </a:lnTo>
                        <a:lnTo>
                          <a:pt x="5" y="61"/>
                        </a:lnTo>
                        <a:lnTo>
                          <a:pt x="17" y="50"/>
                        </a:lnTo>
                        <a:lnTo>
                          <a:pt x="53" y="55"/>
                        </a:lnTo>
                        <a:lnTo>
                          <a:pt x="96" y="42"/>
                        </a:lnTo>
                        <a:lnTo>
                          <a:pt x="86" y="28"/>
                        </a:lnTo>
                        <a:lnTo>
                          <a:pt x="65" y="22"/>
                        </a:lnTo>
                        <a:lnTo>
                          <a:pt x="12" y="22"/>
                        </a:lnTo>
                        <a:lnTo>
                          <a:pt x="0" y="12"/>
                        </a:lnTo>
                        <a:lnTo>
                          <a:pt x="11"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0" name="Freeform 74"/>
                  <p:cNvSpPr/>
                  <p:nvPr/>
                </p:nvSpPr>
                <p:spPr bwMode="auto">
                  <a:xfrm>
                    <a:off x="227" y="312"/>
                    <a:ext cx="19" cy="9"/>
                  </a:xfrm>
                  <a:custGeom>
                    <a:avLst/>
                    <a:gdLst>
                      <a:gd name="T0" fmla="*/ 22 w 57"/>
                      <a:gd name="T1" fmla="*/ 0 h 36"/>
                      <a:gd name="T2" fmla="*/ 41 w 57"/>
                      <a:gd name="T3" fmla="*/ 4 h 36"/>
                      <a:gd name="T4" fmla="*/ 57 w 57"/>
                      <a:gd name="T5" fmla="*/ 24 h 36"/>
                      <a:gd name="T6" fmla="*/ 54 w 57"/>
                      <a:gd name="T7" fmla="*/ 33 h 36"/>
                      <a:gd name="T8" fmla="*/ 44 w 57"/>
                      <a:gd name="T9" fmla="*/ 36 h 36"/>
                      <a:gd name="T10" fmla="*/ 5 w 57"/>
                      <a:gd name="T11" fmla="*/ 30 h 36"/>
                      <a:gd name="T12" fmla="*/ 0 w 57"/>
                      <a:gd name="T13" fmla="*/ 11 h 36"/>
                      <a:gd name="T14" fmla="*/ 22 w 57"/>
                      <a:gd name="T15" fmla="*/ 0 h 36"/>
                      <a:gd name="T16" fmla="*/ 22 w 57"/>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6">
                        <a:moveTo>
                          <a:pt x="22" y="0"/>
                        </a:moveTo>
                        <a:lnTo>
                          <a:pt x="41" y="4"/>
                        </a:lnTo>
                        <a:lnTo>
                          <a:pt x="57" y="24"/>
                        </a:lnTo>
                        <a:lnTo>
                          <a:pt x="54" y="33"/>
                        </a:lnTo>
                        <a:lnTo>
                          <a:pt x="44" y="36"/>
                        </a:lnTo>
                        <a:lnTo>
                          <a:pt x="5" y="30"/>
                        </a:lnTo>
                        <a:lnTo>
                          <a:pt x="0" y="11"/>
                        </a:lnTo>
                        <a:lnTo>
                          <a:pt x="22"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1" name="Freeform 75"/>
                  <p:cNvSpPr/>
                  <p:nvPr/>
                </p:nvSpPr>
                <p:spPr bwMode="auto">
                  <a:xfrm>
                    <a:off x="354" y="315"/>
                    <a:ext cx="18" cy="8"/>
                  </a:xfrm>
                  <a:custGeom>
                    <a:avLst/>
                    <a:gdLst>
                      <a:gd name="T0" fmla="*/ 12 w 53"/>
                      <a:gd name="T1" fmla="*/ 1 h 30"/>
                      <a:gd name="T2" fmla="*/ 35 w 53"/>
                      <a:gd name="T3" fmla="*/ 0 h 30"/>
                      <a:gd name="T4" fmla="*/ 53 w 53"/>
                      <a:gd name="T5" fmla="*/ 11 h 30"/>
                      <a:gd name="T6" fmla="*/ 32 w 53"/>
                      <a:gd name="T7" fmla="*/ 26 h 30"/>
                      <a:gd name="T8" fmla="*/ 13 w 53"/>
                      <a:gd name="T9" fmla="*/ 30 h 30"/>
                      <a:gd name="T10" fmla="*/ 0 w 53"/>
                      <a:gd name="T11" fmla="*/ 16 h 30"/>
                      <a:gd name="T12" fmla="*/ 12 w 53"/>
                      <a:gd name="T13" fmla="*/ 1 h 30"/>
                      <a:gd name="T14" fmla="*/ 12 w 53"/>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0">
                        <a:moveTo>
                          <a:pt x="12" y="1"/>
                        </a:moveTo>
                        <a:lnTo>
                          <a:pt x="35" y="0"/>
                        </a:lnTo>
                        <a:lnTo>
                          <a:pt x="53" y="11"/>
                        </a:lnTo>
                        <a:lnTo>
                          <a:pt x="32" y="26"/>
                        </a:lnTo>
                        <a:lnTo>
                          <a:pt x="13" y="30"/>
                        </a:lnTo>
                        <a:lnTo>
                          <a:pt x="0" y="16"/>
                        </a:lnTo>
                        <a:lnTo>
                          <a:pt x="12" y="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2" name="Freeform 76"/>
                  <p:cNvSpPr/>
                  <p:nvPr/>
                </p:nvSpPr>
                <p:spPr bwMode="auto">
                  <a:xfrm>
                    <a:off x="154" y="301"/>
                    <a:ext cx="25" cy="12"/>
                  </a:xfrm>
                  <a:custGeom>
                    <a:avLst/>
                    <a:gdLst>
                      <a:gd name="T0" fmla="*/ 30 w 75"/>
                      <a:gd name="T1" fmla="*/ 0 h 48"/>
                      <a:gd name="T2" fmla="*/ 68 w 75"/>
                      <a:gd name="T3" fmla="*/ 27 h 48"/>
                      <a:gd name="T4" fmla="*/ 75 w 75"/>
                      <a:gd name="T5" fmla="*/ 40 h 48"/>
                      <a:gd name="T6" fmla="*/ 61 w 75"/>
                      <a:gd name="T7" fmla="*/ 48 h 48"/>
                      <a:gd name="T8" fmla="*/ 6 w 75"/>
                      <a:gd name="T9" fmla="*/ 23 h 48"/>
                      <a:gd name="T10" fmla="*/ 0 w 75"/>
                      <a:gd name="T11" fmla="*/ 11 h 48"/>
                      <a:gd name="T12" fmla="*/ 6 w 75"/>
                      <a:gd name="T13" fmla="*/ 0 h 48"/>
                      <a:gd name="T14" fmla="*/ 30 w 75"/>
                      <a:gd name="T15" fmla="*/ 0 h 48"/>
                      <a:gd name="T16" fmla="*/ 30 w 7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8">
                        <a:moveTo>
                          <a:pt x="30" y="0"/>
                        </a:moveTo>
                        <a:lnTo>
                          <a:pt x="68" y="27"/>
                        </a:lnTo>
                        <a:lnTo>
                          <a:pt x="75" y="40"/>
                        </a:lnTo>
                        <a:lnTo>
                          <a:pt x="61" y="48"/>
                        </a:lnTo>
                        <a:lnTo>
                          <a:pt x="6" y="23"/>
                        </a:lnTo>
                        <a:lnTo>
                          <a:pt x="0" y="11"/>
                        </a:lnTo>
                        <a:lnTo>
                          <a:pt x="6" y="0"/>
                        </a:lnTo>
                        <a:lnTo>
                          <a:pt x="30"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3" name="Freeform 77"/>
                  <p:cNvSpPr/>
                  <p:nvPr/>
                </p:nvSpPr>
                <p:spPr bwMode="auto">
                  <a:xfrm>
                    <a:off x="100" y="374"/>
                    <a:ext cx="145" cy="33"/>
                  </a:xfrm>
                  <a:custGeom>
                    <a:avLst/>
                    <a:gdLst>
                      <a:gd name="T0" fmla="*/ 411 w 437"/>
                      <a:gd name="T1" fmla="*/ 62 h 134"/>
                      <a:gd name="T2" fmla="*/ 374 w 437"/>
                      <a:gd name="T3" fmla="*/ 36 h 134"/>
                      <a:gd name="T4" fmla="*/ 332 w 437"/>
                      <a:gd name="T5" fmla="*/ 28 h 134"/>
                      <a:gd name="T6" fmla="*/ 242 w 437"/>
                      <a:gd name="T7" fmla="*/ 49 h 134"/>
                      <a:gd name="T8" fmla="*/ 151 w 437"/>
                      <a:gd name="T9" fmla="*/ 111 h 134"/>
                      <a:gd name="T10" fmla="*/ 85 w 437"/>
                      <a:gd name="T11" fmla="*/ 132 h 134"/>
                      <a:gd name="T12" fmla="*/ 12 w 437"/>
                      <a:gd name="T13" fmla="*/ 134 h 134"/>
                      <a:gd name="T14" fmla="*/ 0 w 437"/>
                      <a:gd name="T15" fmla="*/ 123 h 134"/>
                      <a:gd name="T16" fmla="*/ 12 w 437"/>
                      <a:gd name="T17" fmla="*/ 112 h 134"/>
                      <a:gd name="T18" fmla="*/ 139 w 437"/>
                      <a:gd name="T19" fmla="*/ 93 h 134"/>
                      <a:gd name="T20" fmla="*/ 184 w 437"/>
                      <a:gd name="T21" fmla="*/ 60 h 134"/>
                      <a:gd name="T22" fmla="*/ 231 w 437"/>
                      <a:gd name="T23" fmla="*/ 30 h 134"/>
                      <a:gd name="T24" fmla="*/ 287 w 437"/>
                      <a:gd name="T25" fmla="*/ 9 h 134"/>
                      <a:gd name="T26" fmla="*/ 341 w 437"/>
                      <a:gd name="T27" fmla="*/ 0 h 134"/>
                      <a:gd name="T28" fmla="*/ 392 w 437"/>
                      <a:gd name="T29" fmla="*/ 10 h 134"/>
                      <a:gd name="T30" fmla="*/ 437 w 437"/>
                      <a:gd name="T31" fmla="*/ 41 h 134"/>
                      <a:gd name="T32" fmla="*/ 435 w 437"/>
                      <a:gd name="T33" fmla="*/ 63 h 134"/>
                      <a:gd name="T34" fmla="*/ 411 w 437"/>
                      <a:gd name="T35" fmla="*/ 62 h 134"/>
                      <a:gd name="T36" fmla="*/ 411 w 437"/>
                      <a:gd name="T37" fmla="*/ 6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134">
                        <a:moveTo>
                          <a:pt x="411" y="62"/>
                        </a:moveTo>
                        <a:lnTo>
                          <a:pt x="374" y="36"/>
                        </a:lnTo>
                        <a:lnTo>
                          <a:pt x="332" y="28"/>
                        </a:lnTo>
                        <a:lnTo>
                          <a:pt x="242" y="49"/>
                        </a:lnTo>
                        <a:lnTo>
                          <a:pt x="151" y="111"/>
                        </a:lnTo>
                        <a:lnTo>
                          <a:pt x="85" y="132"/>
                        </a:lnTo>
                        <a:lnTo>
                          <a:pt x="12" y="134"/>
                        </a:lnTo>
                        <a:lnTo>
                          <a:pt x="0" y="123"/>
                        </a:lnTo>
                        <a:lnTo>
                          <a:pt x="12" y="112"/>
                        </a:lnTo>
                        <a:lnTo>
                          <a:pt x="139" y="93"/>
                        </a:lnTo>
                        <a:lnTo>
                          <a:pt x="184" y="60"/>
                        </a:lnTo>
                        <a:lnTo>
                          <a:pt x="231" y="30"/>
                        </a:lnTo>
                        <a:lnTo>
                          <a:pt x="287" y="9"/>
                        </a:lnTo>
                        <a:lnTo>
                          <a:pt x="341" y="0"/>
                        </a:lnTo>
                        <a:lnTo>
                          <a:pt x="392" y="10"/>
                        </a:lnTo>
                        <a:lnTo>
                          <a:pt x="437" y="41"/>
                        </a:lnTo>
                        <a:lnTo>
                          <a:pt x="435" y="63"/>
                        </a:lnTo>
                        <a:lnTo>
                          <a:pt x="411" y="62"/>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4" name="Freeform 78"/>
                  <p:cNvSpPr/>
                  <p:nvPr/>
                </p:nvSpPr>
                <p:spPr bwMode="auto">
                  <a:xfrm>
                    <a:off x="79" y="359"/>
                    <a:ext cx="168" cy="44"/>
                  </a:xfrm>
                  <a:custGeom>
                    <a:avLst/>
                    <a:gdLst>
                      <a:gd name="T0" fmla="*/ 13 w 504"/>
                      <a:gd name="T1" fmla="*/ 175 h 177"/>
                      <a:gd name="T2" fmla="*/ 0 w 504"/>
                      <a:gd name="T3" fmla="*/ 161 h 177"/>
                      <a:gd name="T4" fmla="*/ 7 w 504"/>
                      <a:gd name="T5" fmla="*/ 146 h 177"/>
                      <a:gd name="T6" fmla="*/ 71 w 504"/>
                      <a:gd name="T7" fmla="*/ 144 h 177"/>
                      <a:gd name="T8" fmla="*/ 138 w 504"/>
                      <a:gd name="T9" fmla="*/ 132 h 177"/>
                      <a:gd name="T10" fmla="*/ 194 w 504"/>
                      <a:gd name="T11" fmla="*/ 105 h 177"/>
                      <a:gd name="T12" fmla="*/ 216 w 504"/>
                      <a:gd name="T13" fmla="*/ 84 h 177"/>
                      <a:gd name="T14" fmla="*/ 241 w 504"/>
                      <a:gd name="T15" fmla="*/ 63 h 177"/>
                      <a:gd name="T16" fmla="*/ 271 w 504"/>
                      <a:gd name="T17" fmla="*/ 41 h 177"/>
                      <a:gd name="T18" fmla="*/ 300 w 504"/>
                      <a:gd name="T19" fmla="*/ 22 h 177"/>
                      <a:gd name="T20" fmla="*/ 369 w 504"/>
                      <a:gd name="T21" fmla="*/ 0 h 177"/>
                      <a:gd name="T22" fmla="*/ 451 w 504"/>
                      <a:gd name="T23" fmla="*/ 13 h 177"/>
                      <a:gd name="T24" fmla="*/ 504 w 504"/>
                      <a:gd name="T25" fmla="*/ 77 h 177"/>
                      <a:gd name="T26" fmla="*/ 502 w 504"/>
                      <a:gd name="T27" fmla="*/ 93 h 177"/>
                      <a:gd name="T28" fmla="*/ 489 w 504"/>
                      <a:gd name="T29" fmla="*/ 103 h 177"/>
                      <a:gd name="T30" fmla="*/ 461 w 504"/>
                      <a:gd name="T31" fmla="*/ 90 h 177"/>
                      <a:gd name="T32" fmla="*/ 448 w 504"/>
                      <a:gd name="T33" fmla="*/ 60 h 177"/>
                      <a:gd name="T34" fmla="*/ 428 w 504"/>
                      <a:gd name="T35" fmla="*/ 36 h 177"/>
                      <a:gd name="T36" fmla="*/ 403 w 504"/>
                      <a:gd name="T37" fmla="*/ 22 h 177"/>
                      <a:gd name="T38" fmla="*/ 373 w 504"/>
                      <a:gd name="T39" fmla="*/ 20 h 177"/>
                      <a:gd name="T40" fmla="*/ 309 w 504"/>
                      <a:gd name="T41" fmla="*/ 42 h 177"/>
                      <a:gd name="T42" fmla="*/ 256 w 504"/>
                      <a:gd name="T43" fmla="*/ 79 h 177"/>
                      <a:gd name="T44" fmla="*/ 203 w 504"/>
                      <a:gd name="T45" fmla="*/ 124 h 177"/>
                      <a:gd name="T46" fmla="*/ 176 w 504"/>
                      <a:gd name="T47" fmla="*/ 143 h 177"/>
                      <a:gd name="T48" fmla="*/ 142 w 504"/>
                      <a:gd name="T49" fmla="*/ 154 h 177"/>
                      <a:gd name="T50" fmla="*/ 70 w 504"/>
                      <a:gd name="T51" fmla="*/ 166 h 177"/>
                      <a:gd name="T52" fmla="*/ 30 w 504"/>
                      <a:gd name="T53" fmla="*/ 164 h 177"/>
                      <a:gd name="T54" fmla="*/ 28 w 504"/>
                      <a:gd name="T55" fmla="*/ 177 h 177"/>
                      <a:gd name="T56" fmla="*/ 13 w 504"/>
                      <a:gd name="T57" fmla="*/ 175 h 177"/>
                      <a:gd name="T58" fmla="*/ 13 w 504"/>
                      <a:gd name="T59" fmla="*/ 17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4" h="177">
                        <a:moveTo>
                          <a:pt x="13" y="175"/>
                        </a:moveTo>
                        <a:lnTo>
                          <a:pt x="0" y="161"/>
                        </a:lnTo>
                        <a:lnTo>
                          <a:pt x="7" y="146"/>
                        </a:lnTo>
                        <a:lnTo>
                          <a:pt x="71" y="144"/>
                        </a:lnTo>
                        <a:lnTo>
                          <a:pt x="138" y="132"/>
                        </a:lnTo>
                        <a:lnTo>
                          <a:pt x="194" y="105"/>
                        </a:lnTo>
                        <a:lnTo>
                          <a:pt x="216" y="84"/>
                        </a:lnTo>
                        <a:lnTo>
                          <a:pt x="241" y="63"/>
                        </a:lnTo>
                        <a:lnTo>
                          <a:pt x="271" y="41"/>
                        </a:lnTo>
                        <a:lnTo>
                          <a:pt x="300" y="22"/>
                        </a:lnTo>
                        <a:lnTo>
                          <a:pt x="369" y="0"/>
                        </a:lnTo>
                        <a:lnTo>
                          <a:pt x="451" y="13"/>
                        </a:lnTo>
                        <a:lnTo>
                          <a:pt x="504" y="77"/>
                        </a:lnTo>
                        <a:lnTo>
                          <a:pt x="502" y="93"/>
                        </a:lnTo>
                        <a:lnTo>
                          <a:pt x="489" y="103"/>
                        </a:lnTo>
                        <a:lnTo>
                          <a:pt x="461" y="90"/>
                        </a:lnTo>
                        <a:lnTo>
                          <a:pt x="448" y="60"/>
                        </a:lnTo>
                        <a:lnTo>
                          <a:pt x="428" y="36"/>
                        </a:lnTo>
                        <a:lnTo>
                          <a:pt x="403" y="22"/>
                        </a:lnTo>
                        <a:lnTo>
                          <a:pt x="373" y="20"/>
                        </a:lnTo>
                        <a:lnTo>
                          <a:pt x="309" y="42"/>
                        </a:lnTo>
                        <a:lnTo>
                          <a:pt x="256" y="79"/>
                        </a:lnTo>
                        <a:lnTo>
                          <a:pt x="203" y="124"/>
                        </a:lnTo>
                        <a:lnTo>
                          <a:pt x="176" y="143"/>
                        </a:lnTo>
                        <a:lnTo>
                          <a:pt x="142" y="154"/>
                        </a:lnTo>
                        <a:lnTo>
                          <a:pt x="70" y="166"/>
                        </a:lnTo>
                        <a:lnTo>
                          <a:pt x="30" y="164"/>
                        </a:lnTo>
                        <a:lnTo>
                          <a:pt x="28" y="177"/>
                        </a:lnTo>
                        <a:lnTo>
                          <a:pt x="13" y="175"/>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5" name="Freeform 79"/>
                  <p:cNvSpPr/>
                  <p:nvPr/>
                </p:nvSpPr>
                <p:spPr bwMode="auto">
                  <a:xfrm>
                    <a:off x="229" y="379"/>
                    <a:ext cx="162" cy="59"/>
                  </a:xfrm>
                  <a:custGeom>
                    <a:avLst/>
                    <a:gdLst>
                      <a:gd name="T0" fmla="*/ 464 w 487"/>
                      <a:gd name="T1" fmla="*/ 77 h 233"/>
                      <a:gd name="T2" fmla="*/ 449 w 487"/>
                      <a:gd name="T3" fmla="*/ 38 h 233"/>
                      <a:gd name="T4" fmla="*/ 410 w 487"/>
                      <a:gd name="T5" fmla="*/ 22 h 233"/>
                      <a:gd name="T6" fmla="*/ 342 w 487"/>
                      <a:gd name="T7" fmla="*/ 34 h 233"/>
                      <a:gd name="T8" fmla="*/ 284 w 487"/>
                      <a:gd name="T9" fmla="*/ 73 h 233"/>
                      <a:gd name="T10" fmla="*/ 237 w 487"/>
                      <a:gd name="T11" fmla="*/ 129 h 233"/>
                      <a:gd name="T12" fmla="*/ 188 w 487"/>
                      <a:gd name="T13" fmla="*/ 157 h 233"/>
                      <a:gd name="T14" fmla="*/ 140 w 487"/>
                      <a:gd name="T15" fmla="*/ 174 h 233"/>
                      <a:gd name="T16" fmla="*/ 31 w 487"/>
                      <a:gd name="T17" fmla="*/ 189 h 233"/>
                      <a:gd name="T18" fmla="*/ 76 w 487"/>
                      <a:gd name="T19" fmla="*/ 205 h 233"/>
                      <a:gd name="T20" fmla="*/ 141 w 487"/>
                      <a:gd name="T21" fmla="*/ 212 h 233"/>
                      <a:gd name="T22" fmla="*/ 151 w 487"/>
                      <a:gd name="T23" fmla="*/ 224 h 233"/>
                      <a:gd name="T24" fmla="*/ 140 w 487"/>
                      <a:gd name="T25" fmla="*/ 233 h 233"/>
                      <a:gd name="T26" fmla="*/ 74 w 487"/>
                      <a:gd name="T27" fmla="*/ 229 h 233"/>
                      <a:gd name="T28" fmla="*/ 30 w 487"/>
                      <a:gd name="T29" fmla="*/ 217 h 233"/>
                      <a:gd name="T30" fmla="*/ 0 w 487"/>
                      <a:gd name="T31" fmla="*/ 186 h 233"/>
                      <a:gd name="T32" fmla="*/ 8 w 487"/>
                      <a:gd name="T33" fmla="*/ 170 h 233"/>
                      <a:gd name="T34" fmla="*/ 123 w 487"/>
                      <a:gd name="T35" fmla="*/ 156 h 233"/>
                      <a:gd name="T36" fmla="*/ 224 w 487"/>
                      <a:gd name="T37" fmla="*/ 112 h 233"/>
                      <a:gd name="T38" fmla="*/ 268 w 487"/>
                      <a:gd name="T39" fmla="*/ 58 h 233"/>
                      <a:gd name="T40" fmla="*/ 300 w 487"/>
                      <a:gd name="T41" fmla="*/ 31 h 233"/>
                      <a:gd name="T42" fmla="*/ 332 w 487"/>
                      <a:gd name="T43" fmla="*/ 13 h 233"/>
                      <a:gd name="T44" fmla="*/ 410 w 487"/>
                      <a:gd name="T45" fmla="*/ 0 h 233"/>
                      <a:gd name="T46" fmla="*/ 465 w 487"/>
                      <a:gd name="T47" fmla="*/ 23 h 233"/>
                      <a:gd name="T48" fmla="*/ 487 w 487"/>
                      <a:gd name="T49" fmla="*/ 77 h 233"/>
                      <a:gd name="T50" fmla="*/ 475 w 487"/>
                      <a:gd name="T51" fmla="*/ 88 h 233"/>
                      <a:gd name="T52" fmla="*/ 464 w 487"/>
                      <a:gd name="T53" fmla="*/ 77 h 233"/>
                      <a:gd name="T54" fmla="*/ 464 w 487"/>
                      <a:gd name="T55" fmla="*/ 7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7" h="233">
                        <a:moveTo>
                          <a:pt x="464" y="77"/>
                        </a:moveTo>
                        <a:lnTo>
                          <a:pt x="449" y="38"/>
                        </a:lnTo>
                        <a:lnTo>
                          <a:pt x="410" y="22"/>
                        </a:lnTo>
                        <a:lnTo>
                          <a:pt x="342" y="34"/>
                        </a:lnTo>
                        <a:lnTo>
                          <a:pt x="284" y="73"/>
                        </a:lnTo>
                        <a:lnTo>
                          <a:pt x="237" y="129"/>
                        </a:lnTo>
                        <a:lnTo>
                          <a:pt x="188" y="157"/>
                        </a:lnTo>
                        <a:lnTo>
                          <a:pt x="140" y="174"/>
                        </a:lnTo>
                        <a:lnTo>
                          <a:pt x="31" y="189"/>
                        </a:lnTo>
                        <a:lnTo>
                          <a:pt x="76" y="205"/>
                        </a:lnTo>
                        <a:lnTo>
                          <a:pt x="141" y="212"/>
                        </a:lnTo>
                        <a:lnTo>
                          <a:pt x="151" y="224"/>
                        </a:lnTo>
                        <a:lnTo>
                          <a:pt x="140" y="233"/>
                        </a:lnTo>
                        <a:lnTo>
                          <a:pt x="74" y="229"/>
                        </a:lnTo>
                        <a:lnTo>
                          <a:pt x="30" y="217"/>
                        </a:lnTo>
                        <a:lnTo>
                          <a:pt x="0" y="186"/>
                        </a:lnTo>
                        <a:lnTo>
                          <a:pt x="8" y="170"/>
                        </a:lnTo>
                        <a:lnTo>
                          <a:pt x="123" y="156"/>
                        </a:lnTo>
                        <a:lnTo>
                          <a:pt x="224" y="112"/>
                        </a:lnTo>
                        <a:lnTo>
                          <a:pt x="268" y="58"/>
                        </a:lnTo>
                        <a:lnTo>
                          <a:pt x="300" y="31"/>
                        </a:lnTo>
                        <a:lnTo>
                          <a:pt x="332" y="13"/>
                        </a:lnTo>
                        <a:lnTo>
                          <a:pt x="410" y="0"/>
                        </a:lnTo>
                        <a:lnTo>
                          <a:pt x="465" y="23"/>
                        </a:lnTo>
                        <a:lnTo>
                          <a:pt x="487" y="77"/>
                        </a:lnTo>
                        <a:lnTo>
                          <a:pt x="475" y="88"/>
                        </a:lnTo>
                        <a:lnTo>
                          <a:pt x="464" y="77"/>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6" name="Freeform 80"/>
                  <p:cNvSpPr/>
                  <p:nvPr/>
                </p:nvSpPr>
                <p:spPr bwMode="auto">
                  <a:xfrm>
                    <a:off x="290" y="389"/>
                    <a:ext cx="97" cy="44"/>
                  </a:xfrm>
                  <a:custGeom>
                    <a:avLst/>
                    <a:gdLst>
                      <a:gd name="T0" fmla="*/ 7 w 291"/>
                      <a:gd name="T1" fmla="*/ 154 h 175"/>
                      <a:gd name="T2" fmla="*/ 72 w 291"/>
                      <a:gd name="T3" fmla="*/ 126 h 175"/>
                      <a:gd name="T4" fmla="*/ 122 w 291"/>
                      <a:gd name="T5" fmla="*/ 79 h 175"/>
                      <a:gd name="T6" fmla="*/ 156 w 291"/>
                      <a:gd name="T7" fmla="*/ 44 h 175"/>
                      <a:gd name="T8" fmla="*/ 197 w 291"/>
                      <a:gd name="T9" fmla="*/ 13 h 175"/>
                      <a:gd name="T10" fmla="*/ 238 w 291"/>
                      <a:gd name="T11" fmla="*/ 0 h 175"/>
                      <a:gd name="T12" fmla="*/ 281 w 291"/>
                      <a:gd name="T13" fmla="*/ 13 h 175"/>
                      <a:gd name="T14" fmla="*/ 287 w 291"/>
                      <a:gd name="T15" fmla="*/ 21 h 175"/>
                      <a:gd name="T16" fmla="*/ 291 w 291"/>
                      <a:gd name="T17" fmla="*/ 33 h 175"/>
                      <a:gd name="T18" fmla="*/ 283 w 291"/>
                      <a:gd name="T19" fmla="*/ 53 h 175"/>
                      <a:gd name="T20" fmla="*/ 260 w 291"/>
                      <a:gd name="T21" fmla="*/ 46 h 175"/>
                      <a:gd name="T22" fmla="*/ 257 w 291"/>
                      <a:gd name="T23" fmla="*/ 39 h 175"/>
                      <a:gd name="T24" fmla="*/ 224 w 291"/>
                      <a:gd name="T25" fmla="*/ 32 h 175"/>
                      <a:gd name="T26" fmla="*/ 194 w 291"/>
                      <a:gd name="T27" fmla="*/ 44 h 175"/>
                      <a:gd name="T28" fmla="*/ 140 w 291"/>
                      <a:gd name="T29" fmla="*/ 94 h 175"/>
                      <a:gd name="T30" fmla="*/ 112 w 291"/>
                      <a:gd name="T31" fmla="*/ 122 h 175"/>
                      <a:gd name="T32" fmla="*/ 86 w 291"/>
                      <a:gd name="T33" fmla="*/ 143 h 175"/>
                      <a:gd name="T34" fmla="*/ 54 w 291"/>
                      <a:gd name="T35" fmla="*/ 161 h 175"/>
                      <a:gd name="T36" fmla="*/ 14 w 291"/>
                      <a:gd name="T37" fmla="*/ 175 h 175"/>
                      <a:gd name="T38" fmla="*/ 0 w 291"/>
                      <a:gd name="T39" fmla="*/ 168 h 175"/>
                      <a:gd name="T40" fmla="*/ 7 w 291"/>
                      <a:gd name="T41" fmla="*/ 154 h 175"/>
                      <a:gd name="T42" fmla="*/ 7 w 291"/>
                      <a:gd name="T43" fmla="*/ 15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1" h="175">
                        <a:moveTo>
                          <a:pt x="7" y="154"/>
                        </a:moveTo>
                        <a:lnTo>
                          <a:pt x="72" y="126"/>
                        </a:lnTo>
                        <a:lnTo>
                          <a:pt x="122" y="79"/>
                        </a:lnTo>
                        <a:lnTo>
                          <a:pt x="156" y="44"/>
                        </a:lnTo>
                        <a:lnTo>
                          <a:pt x="197" y="13"/>
                        </a:lnTo>
                        <a:lnTo>
                          <a:pt x="238" y="0"/>
                        </a:lnTo>
                        <a:lnTo>
                          <a:pt x="281" y="13"/>
                        </a:lnTo>
                        <a:lnTo>
                          <a:pt x="287" y="21"/>
                        </a:lnTo>
                        <a:lnTo>
                          <a:pt x="291" y="33"/>
                        </a:lnTo>
                        <a:lnTo>
                          <a:pt x="283" y="53"/>
                        </a:lnTo>
                        <a:lnTo>
                          <a:pt x="260" y="46"/>
                        </a:lnTo>
                        <a:lnTo>
                          <a:pt x="257" y="39"/>
                        </a:lnTo>
                        <a:lnTo>
                          <a:pt x="224" y="32"/>
                        </a:lnTo>
                        <a:lnTo>
                          <a:pt x="194" y="44"/>
                        </a:lnTo>
                        <a:lnTo>
                          <a:pt x="140" y="94"/>
                        </a:lnTo>
                        <a:lnTo>
                          <a:pt x="112" y="122"/>
                        </a:lnTo>
                        <a:lnTo>
                          <a:pt x="86" y="143"/>
                        </a:lnTo>
                        <a:lnTo>
                          <a:pt x="54" y="161"/>
                        </a:lnTo>
                        <a:lnTo>
                          <a:pt x="14" y="175"/>
                        </a:lnTo>
                        <a:lnTo>
                          <a:pt x="0" y="168"/>
                        </a:lnTo>
                        <a:lnTo>
                          <a:pt x="7" y="154"/>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7" name="Freeform 81"/>
                  <p:cNvSpPr/>
                  <p:nvPr/>
                </p:nvSpPr>
                <p:spPr bwMode="auto">
                  <a:xfrm>
                    <a:off x="166" y="387"/>
                    <a:ext cx="150" cy="20"/>
                  </a:xfrm>
                  <a:custGeom>
                    <a:avLst/>
                    <a:gdLst>
                      <a:gd name="T0" fmla="*/ 14 w 450"/>
                      <a:gd name="T1" fmla="*/ 0 h 80"/>
                      <a:gd name="T2" fmla="*/ 86 w 450"/>
                      <a:gd name="T3" fmla="*/ 10 h 80"/>
                      <a:gd name="T4" fmla="*/ 355 w 450"/>
                      <a:gd name="T5" fmla="*/ 46 h 80"/>
                      <a:gd name="T6" fmla="*/ 441 w 450"/>
                      <a:gd name="T7" fmla="*/ 59 h 80"/>
                      <a:gd name="T8" fmla="*/ 450 w 450"/>
                      <a:gd name="T9" fmla="*/ 71 h 80"/>
                      <a:gd name="T10" fmla="*/ 436 w 450"/>
                      <a:gd name="T11" fmla="*/ 80 h 80"/>
                      <a:gd name="T12" fmla="*/ 352 w 450"/>
                      <a:gd name="T13" fmla="*/ 67 h 80"/>
                      <a:gd name="T14" fmla="*/ 84 w 450"/>
                      <a:gd name="T15" fmla="*/ 32 h 80"/>
                      <a:gd name="T16" fmla="*/ 9 w 450"/>
                      <a:gd name="T17" fmla="*/ 20 h 80"/>
                      <a:gd name="T18" fmla="*/ 0 w 450"/>
                      <a:gd name="T19" fmla="*/ 8 h 80"/>
                      <a:gd name="T20" fmla="*/ 14 w 450"/>
                      <a:gd name="T21" fmla="*/ 0 h 80"/>
                      <a:gd name="T22" fmla="*/ 14 w 450"/>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0" h="80">
                        <a:moveTo>
                          <a:pt x="14" y="0"/>
                        </a:moveTo>
                        <a:lnTo>
                          <a:pt x="86" y="10"/>
                        </a:lnTo>
                        <a:lnTo>
                          <a:pt x="355" y="46"/>
                        </a:lnTo>
                        <a:lnTo>
                          <a:pt x="441" y="59"/>
                        </a:lnTo>
                        <a:lnTo>
                          <a:pt x="450" y="71"/>
                        </a:lnTo>
                        <a:lnTo>
                          <a:pt x="436" y="80"/>
                        </a:lnTo>
                        <a:lnTo>
                          <a:pt x="352" y="67"/>
                        </a:lnTo>
                        <a:lnTo>
                          <a:pt x="84" y="32"/>
                        </a:lnTo>
                        <a:lnTo>
                          <a:pt x="9" y="20"/>
                        </a:lnTo>
                        <a:lnTo>
                          <a:pt x="0" y="8"/>
                        </a:lnTo>
                        <a:lnTo>
                          <a:pt x="1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8" name="Freeform 82"/>
                  <p:cNvSpPr/>
                  <p:nvPr/>
                </p:nvSpPr>
                <p:spPr bwMode="auto">
                  <a:xfrm>
                    <a:off x="117" y="403"/>
                    <a:ext cx="120" cy="31"/>
                  </a:xfrm>
                  <a:custGeom>
                    <a:avLst/>
                    <a:gdLst>
                      <a:gd name="T0" fmla="*/ 15 w 361"/>
                      <a:gd name="T1" fmla="*/ 0 h 121"/>
                      <a:gd name="T2" fmla="*/ 106 w 361"/>
                      <a:gd name="T3" fmla="*/ 28 h 121"/>
                      <a:gd name="T4" fmla="*/ 184 w 361"/>
                      <a:gd name="T5" fmla="*/ 56 h 121"/>
                      <a:gd name="T6" fmla="*/ 261 w 361"/>
                      <a:gd name="T7" fmla="*/ 81 h 121"/>
                      <a:gd name="T8" fmla="*/ 352 w 361"/>
                      <a:gd name="T9" fmla="*/ 101 h 121"/>
                      <a:gd name="T10" fmla="*/ 361 w 361"/>
                      <a:gd name="T11" fmla="*/ 113 h 121"/>
                      <a:gd name="T12" fmla="*/ 349 w 361"/>
                      <a:gd name="T13" fmla="*/ 121 h 121"/>
                      <a:gd name="T14" fmla="*/ 179 w 361"/>
                      <a:gd name="T15" fmla="*/ 78 h 121"/>
                      <a:gd name="T16" fmla="*/ 101 w 361"/>
                      <a:gd name="T17" fmla="*/ 50 h 121"/>
                      <a:gd name="T18" fmla="*/ 8 w 361"/>
                      <a:gd name="T19" fmla="*/ 20 h 121"/>
                      <a:gd name="T20" fmla="*/ 0 w 361"/>
                      <a:gd name="T21" fmla="*/ 7 h 121"/>
                      <a:gd name="T22" fmla="*/ 15 w 361"/>
                      <a:gd name="T23" fmla="*/ 0 h 121"/>
                      <a:gd name="T24" fmla="*/ 15 w 361"/>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1" h="121">
                        <a:moveTo>
                          <a:pt x="15" y="0"/>
                        </a:moveTo>
                        <a:lnTo>
                          <a:pt x="106" y="28"/>
                        </a:lnTo>
                        <a:lnTo>
                          <a:pt x="184" y="56"/>
                        </a:lnTo>
                        <a:lnTo>
                          <a:pt x="261" y="81"/>
                        </a:lnTo>
                        <a:lnTo>
                          <a:pt x="352" y="101"/>
                        </a:lnTo>
                        <a:lnTo>
                          <a:pt x="361" y="113"/>
                        </a:lnTo>
                        <a:lnTo>
                          <a:pt x="349" y="121"/>
                        </a:lnTo>
                        <a:lnTo>
                          <a:pt x="179" y="78"/>
                        </a:lnTo>
                        <a:lnTo>
                          <a:pt x="101" y="50"/>
                        </a:lnTo>
                        <a:lnTo>
                          <a:pt x="8" y="20"/>
                        </a:lnTo>
                        <a:lnTo>
                          <a:pt x="0" y="7"/>
                        </a:lnTo>
                        <a:lnTo>
                          <a:pt x="15"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19" name="Freeform 83"/>
                  <p:cNvSpPr/>
                  <p:nvPr/>
                </p:nvSpPr>
                <p:spPr bwMode="auto">
                  <a:xfrm>
                    <a:off x="306" y="407"/>
                    <a:ext cx="70" cy="30"/>
                  </a:xfrm>
                  <a:custGeom>
                    <a:avLst/>
                    <a:gdLst>
                      <a:gd name="T0" fmla="*/ 105 w 211"/>
                      <a:gd name="T1" fmla="*/ 0 h 118"/>
                      <a:gd name="T2" fmla="*/ 201 w 211"/>
                      <a:gd name="T3" fmla="*/ 20 h 118"/>
                      <a:gd name="T4" fmla="*/ 211 w 211"/>
                      <a:gd name="T5" fmla="*/ 29 h 118"/>
                      <a:gd name="T6" fmla="*/ 203 w 211"/>
                      <a:gd name="T7" fmla="*/ 40 h 118"/>
                      <a:gd name="T8" fmla="*/ 128 w 211"/>
                      <a:gd name="T9" fmla="*/ 76 h 118"/>
                      <a:gd name="T10" fmla="*/ 52 w 211"/>
                      <a:gd name="T11" fmla="*/ 105 h 118"/>
                      <a:gd name="T12" fmla="*/ 21 w 211"/>
                      <a:gd name="T13" fmla="*/ 118 h 118"/>
                      <a:gd name="T14" fmla="*/ 0 w 211"/>
                      <a:gd name="T15" fmla="*/ 112 h 118"/>
                      <a:gd name="T16" fmla="*/ 7 w 211"/>
                      <a:gd name="T17" fmla="*/ 91 h 118"/>
                      <a:gd name="T18" fmla="*/ 37 w 211"/>
                      <a:gd name="T19" fmla="*/ 74 h 118"/>
                      <a:gd name="T20" fmla="*/ 166 w 211"/>
                      <a:gd name="T21" fmla="*/ 33 h 118"/>
                      <a:gd name="T22" fmla="*/ 100 w 211"/>
                      <a:gd name="T23" fmla="*/ 20 h 118"/>
                      <a:gd name="T24" fmla="*/ 92 w 211"/>
                      <a:gd name="T25" fmla="*/ 7 h 118"/>
                      <a:gd name="T26" fmla="*/ 105 w 211"/>
                      <a:gd name="T27" fmla="*/ 0 h 118"/>
                      <a:gd name="T28" fmla="*/ 105 w 211"/>
                      <a:gd name="T2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118">
                        <a:moveTo>
                          <a:pt x="105" y="0"/>
                        </a:moveTo>
                        <a:lnTo>
                          <a:pt x="201" y="20"/>
                        </a:lnTo>
                        <a:lnTo>
                          <a:pt x="211" y="29"/>
                        </a:lnTo>
                        <a:lnTo>
                          <a:pt x="203" y="40"/>
                        </a:lnTo>
                        <a:lnTo>
                          <a:pt x="128" y="76"/>
                        </a:lnTo>
                        <a:lnTo>
                          <a:pt x="52" y="105"/>
                        </a:lnTo>
                        <a:lnTo>
                          <a:pt x="21" y="118"/>
                        </a:lnTo>
                        <a:lnTo>
                          <a:pt x="0" y="112"/>
                        </a:lnTo>
                        <a:lnTo>
                          <a:pt x="7" y="91"/>
                        </a:lnTo>
                        <a:lnTo>
                          <a:pt x="37" y="74"/>
                        </a:lnTo>
                        <a:lnTo>
                          <a:pt x="166" y="33"/>
                        </a:lnTo>
                        <a:lnTo>
                          <a:pt x="100" y="20"/>
                        </a:lnTo>
                        <a:lnTo>
                          <a:pt x="92" y="7"/>
                        </a:lnTo>
                        <a:lnTo>
                          <a:pt x="105"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0" name="Freeform 84"/>
                  <p:cNvSpPr/>
                  <p:nvPr/>
                </p:nvSpPr>
                <p:spPr bwMode="auto">
                  <a:xfrm>
                    <a:off x="201" y="404"/>
                    <a:ext cx="37" cy="15"/>
                  </a:xfrm>
                  <a:custGeom>
                    <a:avLst/>
                    <a:gdLst>
                      <a:gd name="T0" fmla="*/ 96 w 110"/>
                      <a:gd name="T1" fmla="*/ 23 h 63"/>
                      <a:gd name="T2" fmla="*/ 51 w 110"/>
                      <a:gd name="T3" fmla="*/ 17 h 63"/>
                      <a:gd name="T4" fmla="*/ 22 w 110"/>
                      <a:gd name="T5" fmla="*/ 33 h 63"/>
                      <a:gd name="T6" fmla="*/ 46 w 110"/>
                      <a:gd name="T7" fmla="*/ 42 h 63"/>
                      <a:gd name="T8" fmla="*/ 96 w 110"/>
                      <a:gd name="T9" fmla="*/ 39 h 63"/>
                      <a:gd name="T10" fmla="*/ 110 w 110"/>
                      <a:gd name="T11" fmla="*/ 45 h 63"/>
                      <a:gd name="T12" fmla="*/ 103 w 110"/>
                      <a:gd name="T13" fmla="*/ 59 h 63"/>
                      <a:gd name="T14" fmla="*/ 43 w 110"/>
                      <a:gd name="T15" fmla="*/ 63 h 63"/>
                      <a:gd name="T16" fmla="*/ 0 w 110"/>
                      <a:gd name="T17" fmla="*/ 30 h 63"/>
                      <a:gd name="T18" fmla="*/ 13 w 110"/>
                      <a:gd name="T19" fmla="*/ 8 h 63"/>
                      <a:gd name="T20" fmla="*/ 38 w 110"/>
                      <a:gd name="T21" fmla="*/ 0 h 63"/>
                      <a:gd name="T22" fmla="*/ 99 w 110"/>
                      <a:gd name="T23" fmla="*/ 2 h 63"/>
                      <a:gd name="T24" fmla="*/ 108 w 110"/>
                      <a:gd name="T25" fmla="*/ 14 h 63"/>
                      <a:gd name="T26" fmla="*/ 96 w 110"/>
                      <a:gd name="T27" fmla="*/ 23 h 63"/>
                      <a:gd name="T28" fmla="*/ 96 w 110"/>
                      <a:gd name="T29" fmla="*/ 2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63">
                        <a:moveTo>
                          <a:pt x="96" y="23"/>
                        </a:moveTo>
                        <a:lnTo>
                          <a:pt x="51" y="17"/>
                        </a:lnTo>
                        <a:lnTo>
                          <a:pt x="22" y="33"/>
                        </a:lnTo>
                        <a:lnTo>
                          <a:pt x="46" y="42"/>
                        </a:lnTo>
                        <a:lnTo>
                          <a:pt x="96" y="39"/>
                        </a:lnTo>
                        <a:lnTo>
                          <a:pt x="110" y="45"/>
                        </a:lnTo>
                        <a:lnTo>
                          <a:pt x="103" y="59"/>
                        </a:lnTo>
                        <a:lnTo>
                          <a:pt x="43" y="63"/>
                        </a:lnTo>
                        <a:lnTo>
                          <a:pt x="0" y="30"/>
                        </a:lnTo>
                        <a:lnTo>
                          <a:pt x="13" y="8"/>
                        </a:lnTo>
                        <a:lnTo>
                          <a:pt x="38" y="0"/>
                        </a:lnTo>
                        <a:lnTo>
                          <a:pt x="99" y="2"/>
                        </a:lnTo>
                        <a:lnTo>
                          <a:pt x="108" y="14"/>
                        </a:lnTo>
                        <a:lnTo>
                          <a:pt x="96" y="23"/>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1" name="Freeform 85"/>
                  <p:cNvSpPr/>
                  <p:nvPr/>
                </p:nvSpPr>
                <p:spPr bwMode="auto">
                  <a:xfrm>
                    <a:off x="187" y="398"/>
                    <a:ext cx="25" cy="8"/>
                  </a:xfrm>
                  <a:custGeom>
                    <a:avLst/>
                    <a:gdLst>
                      <a:gd name="T0" fmla="*/ 60 w 74"/>
                      <a:gd name="T1" fmla="*/ 31 h 31"/>
                      <a:gd name="T2" fmla="*/ 11 w 74"/>
                      <a:gd name="T3" fmla="*/ 22 h 31"/>
                      <a:gd name="T4" fmla="*/ 0 w 74"/>
                      <a:gd name="T5" fmla="*/ 10 h 31"/>
                      <a:gd name="T6" fmla="*/ 12 w 74"/>
                      <a:gd name="T7" fmla="*/ 0 h 31"/>
                      <a:gd name="T8" fmla="*/ 65 w 74"/>
                      <a:gd name="T9" fmla="*/ 10 h 31"/>
                      <a:gd name="T10" fmla="*/ 74 w 74"/>
                      <a:gd name="T11" fmla="*/ 23 h 31"/>
                      <a:gd name="T12" fmla="*/ 60 w 74"/>
                      <a:gd name="T13" fmla="*/ 31 h 31"/>
                      <a:gd name="T14" fmla="*/ 60 w 74"/>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31">
                        <a:moveTo>
                          <a:pt x="60" y="31"/>
                        </a:moveTo>
                        <a:lnTo>
                          <a:pt x="11" y="22"/>
                        </a:lnTo>
                        <a:lnTo>
                          <a:pt x="0" y="10"/>
                        </a:lnTo>
                        <a:lnTo>
                          <a:pt x="12" y="0"/>
                        </a:lnTo>
                        <a:lnTo>
                          <a:pt x="65" y="10"/>
                        </a:lnTo>
                        <a:lnTo>
                          <a:pt x="74" y="23"/>
                        </a:lnTo>
                        <a:lnTo>
                          <a:pt x="60" y="3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2" name="Freeform 86"/>
                  <p:cNvSpPr/>
                  <p:nvPr/>
                </p:nvSpPr>
                <p:spPr bwMode="auto">
                  <a:xfrm>
                    <a:off x="181" y="405"/>
                    <a:ext cx="20" cy="7"/>
                  </a:xfrm>
                  <a:custGeom>
                    <a:avLst/>
                    <a:gdLst>
                      <a:gd name="T0" fmla="*/ 48 w 60"/>
                      <a:gd name="T1" fmla="*/ 25 h 25"/>
                      <a:gd name="T2" fmla="*/ 10 w 60"/>
                      <a:gd name="T3" fmla="*/ 21 h 25"/>
                      <a:gd name="T4" fmla="*/ 0 w 60"/>
                      <a:gd name="T5" fmla="*/ 10 h 25"/>
                      <a:gd name="T6" fmla="*/ 13 w 60"/>
                      <a:gd name="T7" fmla="*/ 0 h 25"/>
                      <a:gd name="T8" fmla="*/ 50 w 60"/>
                      <a:gd name="T9" fmla="*/ 5 h 25"/>
                      <a:gd name="T10" fmla="*/ 60 w 60"/>
                      <a:gd name="T11" fmla="*/ 15 h 25"/>
                      <a:gd name="T12" fmla="*/ 48 w 60"/>
                      <a:gd name="T13" fmla="*/ 25 h 25"/>
                      <a:gd name="T14" fmla="*/ 48 w 60"/>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48" y="25"/>
                        </a:moveTo>
                        <a:lnTo>
                          <a:pt x="10" y="21"/>
                        </a:lnTo>
                        <a:lnTo>
                          <a:pt x="0" y="10"/>
                        </a:lnTo>
                        <a:lnTo>
                          <a:pt x="13" y="0"/>
                        </a:lnTo>
                        <a:lnTo>
                          <a:pt x="50" y="5"/>
                        </a:lnTo>
                        <a:lnTo>
                          <a:pt x="60" y="15"/>
                        </a:lnTo>
                        <a:lnTo>
                          <a:pt x="48" y="25"/>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3" name="Freeform 87"/>
                  <p:cNvSpPr/>
                  <p:nvPr/>
                </p:nvSpPr>
                <p:spPr bwMode="auto">
                  <a:xfrm>
                    <a:off x="241" y="406"/>
                    <a:ext cx="33" cy="5"/>
                  </a:xfrm>
                  <a:custGeom>
                    <a:avLst/>
                    <a:gdLst>
                      <a:gd name="T0" fmla="*/ 12 w 98"/>
                      <a:gd name="T1" fmla="*/ 0 h 22"/>
                      <a:gd name="T2" fmla="*/ 87 w 98"/>
                      <a:gd name="T3" fmla="*/ 0 h 22"/>
                      <a:gd name="T4" fmla="*/ 98 w 98"/>
                      <a:gd name="T5" fmla="*/ 11 h 22"/>
                      <a:gd name="T6" fmla="*/ 87 w 98"/>
                      <a:gd name="T7" fmla="*/ 22 h 22"/>
                      <a:gd name="T8" fmla="*/ 12 w 98"/>
                      <a:gd name="T9" fmla="*/ 22 h 22"/>
                      <a:gd name="T10" fmla="*/ 0 w 98"/>
                      <a:gd name="T11" fmla="*/ 11 h 22"/>
                      <a:gd name="T12" fmla="*/ 12 w 98"/>
                      <a:gd name="T13" fmla="*/ 0 h 22"/>
                      <a:gd name="T14" fmla="*/ 12 w 9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2">
                        <a:moveTo>
                          <a:pt x="12" y="0"/>
                        </a:moveTo>
                        <a:lnTo>
                          <a:pt x="87" y="0"/>
                        </a:lnTo>
                        <a:lnTo>
                          <a:pt x="98" y="11"/>
                        </a:lnTo>
                        <a:lnTo>
                          <a:pt x="87" y="22"/>
                        </a:lnTo>
                        <a:lnTo>
                          <a:pt x="12" y="22"/>
                        </a:lnTo>
                        <a:lnTo>
                          <a:pt x="0" y="11"/>
                        </a:lnTo>
                        <a:lnTo>
                          <a:pt x="12"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4" name="Freeform 88"/>
                  <p:cNvSpPr/>
                  <p:nvPr/>
                </p:nvSpPr>
                <p:spPr bwMode="auto">
                  <a:xfrm>
                    <a:off x="239" y="415"/>
                    <a:ext cx="14" cy="7"/>
                  </a:xfrm>
                  <a:custGeom>
                    <a:avLst/>
                    <a:gdLst>
                      <a:gd name="T0" fmla="*/ 16 w 41"/>
                      <a:gd name="T1" fmla="*/ 0 h 30"/>
                      <a:gd name="T2" fmla="*/ 37 w 41"/>
                      <a:gd name="T3" fmla="*/ 11 h 30"/>
                      <a:gd name="T4" fmla="*/ 41 w 41"/>
                      <a:gd name="T5" fmla="*/ 25 h 30"/>
                      <a:gd name="T6" fmla="*/ 26 w 41"/>
                      <a:gd name="T7" fmla="*/ 30 h 30"/>
                      <a:gd name="T8" fmla="*/ 5 w 41"/>
                      <a:gd name="T9" fmla="*/ 19 h 30"/>
                      <a:gd name="T10" fmla="*/ 0 w 41"/>
                      <a:gd name="T11" fmla="*/ 4 h 30"/>
                      <a:gd name="T12" fmla="*/ 16 w 41"/>
                      <a:gd name="T13" fmla="*/ 0 h 30"/>
                      <a:gd name="T14" fmla="*/ 16 w 41"/>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0">
                        <a:moveTo>
                          <a:pt x="16" y="0"/>
                        </a:moveTo>
                        <a:lnTo>
                          <a:pt x="37" y="11"/>
                        </a:lnTo>
                        <a:lnTo>
                          <a:pt x="41" y="25"/>
                        </a:lnTo>
                        <a:lnTo>
                          <a:pt x="26" y="30"/>
                        </a:lnTo>
                        <a:lnTo>
                          <a:pt x="5" y="19"/>
                        </a:lnTo>
                        <a:lnTo>
                          <a:pt x="0" y="4"/>
                        </a:lnTo>
                        <a:lnTo>
                          <a:pt x="16"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5" name="Freeform 89"/>
                  <p:cNvSpPr/>
                  <p:nvPr/>
                </p:nvSpPr>
                <p:spPr bwMode="auto">
                  <a:xfrm>
                    <a:off x="329" y="158"/>
                    <a:ext cx="73" cy="98"/>
                  </a:xfrm>
                  <a:custGeom>
                    <a:avLst/>
                    <a:gdLst>
                      <a:gd name="T0" fmla="*/ 70 w 218"/>
                      <a:gd name="T1" fmla="*/ 83 h 391"/>
                      <a:gd name="T2" fmla="*/ 31 w 218"/>
                      <a:gd name="T3" fmla="*/ 138 h 391"/>
                      <a:gd name="T4" fmla="*/ 22 w 218"/>
                      <a:gd name="T5" fmla="*/ 203 h 391"/>
                      <a:gd name="T6" fmla="*/ 26 w 218"/>
                      <a:gd name="T7" fmla="*/ 302 h 391"/>
                      <a:gd name="T8" fmla="*/ 43 w 218"/>
                      <a:gd name="T9" fmla="*/ 343 h 391"/>
                      <a:gd name="T10" fmla="*/ 59 w 218"/>
                      <a:gd name="T11" fmla="*/ 360 h 391"/>
                      <a:gd name="T12" fmla="*/ 80 w 218"/>
                      <a:gd name="T13" fmla="*/ 373 h 391"/>
                      <a:gd name="T14" fmla="*/ 113 w 218"/>
                      <a:gd name="T15" fmla="*/ 364 h 391"/>
                      <a:gd name="T16" fmla="*/ 140 w 218"/>
                      <a:gd name="T17" fmla="*/ 330 h 391"/>
                      <a:gd name="T18" fmla="*/ 177 w 218"/>
                      <a:gd name="T19" fmla="*/ 228 h 391"/>
                      <a:gd name="T20" fmla="*/ 173 w 218"/>
                      <a:gd name="T21" fmla="*/ 145 h 391"/>
                      <a:gd name="T22" fmla="*/ 160 w 218"/>
                      <a:gd name="T23" fmla="*/ 109 h 391"/>
                      <a:gd name="T24" fmla="*/ 134 w 218"/>
                      <a:gd name="T25" fmla="*/ 72 h 391"/>
                      <a:gd name="T26" fmla="*/ 116 w 218"/>
                      <a:gd name="T27" fmla="*/ 52 h 391"/>
                      <a:gd name="T28" fmla="*/ 94 w 218"/>
                      <a:gd name="T29" fmla="*/ 36 h 391"/>
                      <a:gd name="T30" fmla="*/ 88 w 218"/>
                      <a:gd name="T31" fmla="*/ 7 h 391"/>
                      <a:gd name="T32" fmla="*/ 119 w 218"/>
                      <a:gd name="T33" fmla="*/ 0 h 391"/>
                      <a:gd name="T34" fmla="*/ 171 w 218"/>
                      <a:gd name="T35" fmla="*/ 38 h 391"/>
                      <a:gd name="T36" fmla="*/ 215 w 218"/>
                      <a:gd name="T37" fmla="*/ 129 h 391"/>
                      <a:gd name="T38" fmla="*/ 218 w 218"/>
                      <a:gd name="T39" fmla="*/ 178 h 391"/>
                      <a:gd name="T40" fmla="*/ 215 w 218"/>
                      <a:gd name="T41" fmla="*/ 231 h 391"/>
                      <a:gd name="T42" fmla="*/ 195 w 218"/>
                      <a:gd name="T43" fmla="*/ 294 h 391"/>
                      <a:gd name="T44" fmla="*/ 179 w 218"/>
                      <a:gd name="T45" fmla="*/ 323 h 391"/>
                      <a:gd name="T46" fmla="*/ 160 w 218"/>
                      <a:gd name="T47" fmla="*/ 351 h 391"/>
                      <a:gd name="T48" fmla="*/ 141 w 218"/>
                      <a:gd name="T49" fmla="*/ 371 h 391"/>
                      <a:gd name="T50" fmla="*/ 120 w 218"/>
                      <a:gd name="T51" fmla="*/ 388 h 391"/>
                      <a:gd name="T52" fmla="*/ 71 w 218"/>
                      <a:gd name="T53" fmla="*/ 391 h 391"/>
                      <a:gd name="T54" fmla="*/ 28 w 218"/>
                      <a:gd name="T55" fmla="*/ 358 h 391"/>
                      <a:gd name="T56" fmla="*/ 6 w 218"/>
                      <a:gd name="T57" fmla="*/ 314 h 391"/>
                      <a:gd name="T58" fmla="*/ 0 w 218"/>
                      <a:gd name="T59" fmla="*/ 203 h 391"/>
                      <a:gd name="T60" fmla="*/ 11 w 218"/>
                      <a:gd name="T61" fmla="*/ 129 h 391"/>
                      <a:gd name="T62" fmla="*/ 27 w 218"/>
                      <a:gd name="T63" fmla="*/ 98 h 391"/>
                      <a:gd name="T64" fmla="*/ 53 w 218"/>
                      <a:gd name="T65" fmla="*/ 67 h 391"/>
                      <a:gd name="T66" fmla="*/ 70 w 218"/>
                      <a:gd name="T67" fmla="*/ 67 h 391"/>
                      <a:gd name="T68" fmla="*/ 73 w 218"/>
                      <a:gd name="T69" fmla="*/ 75 h 391"/>
                      <a:gd name="T70" fmla="*/ 70 w 218"/>
                      <a:gd name="T71" fmla="*/ 83 h 391"/>
                      <a:gd name="T72" fmla="*/ 70 w 218"/>
                      <a:gd name="T73" fmla="*/ 8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 h="391">
                        <a:moveTo>
                          <a:pt x="70" y="83"/>
                        </a:moveTo>
                        <a:lnTo>
                          <a:pt x="31" y="138"/>
                        </a:lnTo>
                        <a:lnTo>
                          <a:pt x="22" y="203"/>
                        </a:lnTo>
                        <a:lnTo>
                          <a:pt x="26" y="302"/>
                        </a:lnTo>
                        <a:lnTo>
                          <a:pt x="43" y="343"/>
                        </a:lnTo>
                        <a:lnTo>
                          <a:pt x="59" y="360"/>
                        </a:lnTo>
                        <a:lnTo>
                          <a:pt x="80" y="373"/>
                        </a:lnTo>
                        <a:lnTo>
                          <a:pt x="113" y="364"/>
                        </a:lnTo>
                        <a:lnTo>
                          <a:pt x="140" y="330"/>
                        </a:lnTo>
                        <a:lnTo>
                          <a:pt x="177" y="228"/>
                        </a:lnTo>
                        <a:lnTo>
                          <a:pt x="173" y="145"/>
                        </a:lnTo>
                        <a:lnTo>
                          <a:pt x="160" y="109"/>
                        </a:lnTo>
                        <a:lnTo>
                          <a:pt x="134" y="72"/>
                        </a:lnTo>
                        <a:lnTo>
                          <a:pt x="116" y="52"/>
                        </a:lnTo>
                        <a:lnTo>
                          <a:pt x="94" y="36"/>
                        </a:lnTo>
                        <a:lnTo>
                          <a:pt x="88" y="7"/>
                        </a:lnTo>
                        <a:lnTo>
                          <a:pt x="119" y="0"/>
                        </a:lnTo>
                        <a:lnTo>
                          <a:pt x="171" y="38"/>
                        </a:lnTo>
                        <a:lnTo>
                          <a:pt x="215" y="129"/>
                        </a:lnTo>
                        <a:lnTo>
                          <a:pt x="218" y="178"/>
                        </a:lnTo>
                        <a:lnTo>
                          <a:pt x="215" y="231"/>
                        </a:lnTo>
                        <a:lnTo>
                          <a:pt x="195" y="294"/>
                        </a:lnTo>
                        <a:lnTo>
                          <a:pt x="179" y="323"/>
                        </a:lnTo>
                        <a:lnTo>
                          <a:pt x="160" y="351"/>
                        </a:lnTo>
                        <a:lnTo>
                          <a:pt x="141" y="371"/>
                        </a:lnTo>
                        <a:lnTo>
                          <a:pt x="120" y="388"/>
                        </a:lnTo>
                        <a:lnTo>
                          <a:pt x="71" y="391"/>
                        </a:lnTo>
                        <a:lnTo>
                          <a:pt x="28" y="358"/>
                        </a:lnTo>
                        <a:lnTo>
                          <a:pt x="6" y="314"/>
                        </a:lnTo>
                        <a:lnTo>
                          <a:pt x="0" y="203"/>
                        </a:lnTo>
                        <a:lnTo>
                          <a:pt x="11" y="129"/>
                        </a:lnTo>
                        <a:lnTo>
                          <a:pt x="27" y="98"/>
                        </a:lnTo>
                        <a:lnTo>
                          <a:pt x="53" y="67"/>
                        </a:lnTo>
                        <a:lnTo>
                          <a:pt x="70" y="67"/>
                        </a:lnTo>
                        <a:lnTo>
                          <a:pt x="73" y="75"/>
                        </a:lnTo>
                        <a:lnTo>
                          <a:pt x="70" y="83"/>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6" name="Freeform 90"/>
                  <p:cNvSpPr/>
                  <p:nvPr/>
                </p:nvSpPr>
                <p:spPr bwMode="auto">
                  <a:xfrm>
                    <a:off x="315" y="154"/>
                    <a:ext cx="41" cy="12"/>
                  </a:xfrm>
                  <a:custGeom>
                    <a:avLst/>
                    <a:gdLst>
                      <a:gd name="T0" fmla="*/ 18 w 121"/>
                      <a:gd name="T1" fmla="*/ 7 h 49"/>
                      <a:gd name="T2" fmla="*/ 73 w 121"/>
                      <a:gd name="T3" fmla="*/ 5 h 49"/>
                      <a:gd name="T4" fmla="*/ 100 w 121"/>
                      <a:gd name="T5" fmla="*/ 0 h 49"/>
                      <a:gd name="T6" fmla="*/ 121 w 121"/>
                      <a:gd name="T7" fmla="*/ 12 h 49"/>
                      <a:gd name="T8" fmla="*/ 118 w 121"/>
                      <a:gd name="T9" fmla="*/ 24 h 49"/>
                      <a:gd name="T10" fmla="*/ 107 w 121"/>
                      <a:gd name="T11" fmla="*/ 31 h 49"/>
                      <a:gd name="T12" fmla="*/ 82 w 121"/>
                      <a:gd name="T13" fmla="*/ 39 h 49"/>
                      <a:gd name="T14" fmla="*/ 25 w 121"/>
                      <a:gd name="T15" fmla="*/ 49 h 49"/>
                      <a:gd name="T16" fmla="*/ 0 w 121"/>
                      <a:gd name="T17" fmla="*/ 31 h 49"/>
                      <a:gd name="T18" fmla="*/ 3 w 121"/>
                      <a:gd name="T19" fmla="*/ 16 h 49"/>
                      <a:gd name="T20" fmla="*/ 18 w 121"/>
                      <a:gd name="T21" fmla="*/ 7 h 49"/>
                      <a:gd name="T22" fmla="*/ 18 w 121"/>
                      <a:gd name="T23"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49">
                        <a:moveTo>
                          <a:pt x="18" y="7"/>
                        </a:moveTo>
                        <a:lnTo>
                          <a:pt x="73" y="5"/>
                        </a:lnTo>
                        <a:lnTo>
                          <a:pt x="100" y="0"/>
                        </a:lnTo>
                        <a:lnTo>
                          <a:pt x="121" y="12"/>
                        </a:lnTo>
                        <a:lnTo>
                          <a:pt x="118" y="24"/>
                        </a:lnTo>
                        <a:lnTo>
                          <a:pt x="107" y="31"/>
                        </a:lnTo>
                        <a:lnTo>
                          <a:pt x="82" y="39"/>
                        </a:lnTo>
                        <a:lnTo>
                          <a:pt x="25" y="49"/>
                        </a:lnTo>
                        <a:lnTo>
                          <a:pt x="0" y="31"/>
                        </a:lnTo>
                        <a:lnTo>
                          <a:pt x="3" y="16"/>
                        </a:lnTo>
                        <a:lnTo>
                          <a:pt x="18" y="7"/>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7" name="Freeform 91"/>
                  <p:cNvSpPr/>
                  <p:nvPr/>
                </p:nvSpPr>
                <p:spPr bwMode="auto">
                  <a:xfrm>
                    <a:off x="309" y="254"/>
                    <a:ext cx="35" cy="6"/>
                  </a:xfrm>
                  <a:custGeom>
                    <a:avLst/>
                    <a:gdLst>
                      <a:gd name="T0" fmla="*/ 12 w 104"/>
                      <a:gd name="T1" fmla="*/ 0 h 25"/>
                      <a:gd name="T2" fmla="*/ 94 w 104"/>
                      <a:gd name="T3" fmla="*/ 5 h 25"/>
                      <a:gd name="T4" fmla="*/ 104 w 104"/>
                      <a:gd name="T5" fmla="*/ 16 h 25"/>
                      <a:gd name="T6" fmla="*/ 92 w 104"/>
                      <a:gd name="T7" fmla="*/ 25 h 25"/>
                      <a:gd name="T8" fmla="*/ 12 w 104"/>
                      <a:gd name="T9" fmla="*/ 21 h 25"/>
                      <a:gd name="T10" fmla="*/ 0 w 104"/>
                      <a:gd name="T11" fmla="*/ 11 h 25"/>
                      <a:gd name="T12" fmla="*/ 12 w 104"/>
                      <a:gd name="T13" fmla="*/ 0 h 25"/>
                      <a:gd name="T14" fmla="*/ 12 w 10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25">
                        <a:moveTo>
                          <a:pt x="12" y="0"/>
                        </a:moveTo>
                        <a:lnTo>
                          <a:pt x="94" y="5"/>
                        </a:lnTo>
                        <a:lnTo>
                          <a:pt x="104" y="16"/>
                        </a:lnTo>
                        <a:lnTo>
                          <a:pt x="92" y="25"/>
                        </a:lnTo>
                        <a:lnTo>
                          <a:pt x="12" y="21"/>
                        </a:lnTo>
                        <a:lnTo>
                          <a:pt x="0" y="11"/>
                        </a:lnTo>
                        <a:lnTo>
                          <a:pt x="12"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8" name="Freeform 92"/>
                  <p:cNvSpPr/>
                  <p:nvPr/>
                </p:nvSpPr>
                <p:spPr bwMode="auto">
                  <a:xfrm>
                    <a:off x="299" y="231"/>
                    <a:ext cx="24" cy="7"/>
                  </a:xfrm>
                  <a:custGeom>
                    <a:avLst/>
                    <a:gdLst>
                      <a:gd name="T0" fmla="*/ 14 w 72"/>
                      <a:gd name="T1" fmla="*/ 0 h 26"/>
                      <a:gd name="T2" fmla="*/ 60 w 72"/>
                      <a:gd name="T3" fmla="*/ 2 h 26"/>
                      <a:gd name="T4" fmla="*/ 72 w 72"/>
                      <a:gd name="T5" fmla="*/ 13 h 26"/>
                      <a:gd name="T6" fmla="*/ 60 w 72"/>
                      <a:gd name="T7" fmla="*/ 24 h 26"/>
                      <a:gd name="T8" fmla="*/ 15 w 72"/>
                      <a:gd name="T9" fmla="*/ 26 h 26"/>
                      <a:gd name="T10" fmla="*/ 0 w 72"/>
                      <a:gd name="T11" fmla="*/ 14 h 26"/>
                      <a:gd name="T12" fmla="*/ 14 w 72"/>
                      <a:gd name="T13" fmla="*/ 0 h 26"/>
                      <a:gd name="T14" fmla="*/ 14 w 72"/>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26">
                        <a:moveTo>
                          <a:pt x="14" y="0"/>
                        </a:moveTo>
                        <a:lnTo>
                          <a:pt x="60" y="2"/>
                        </a:lnTo>
                        <a:lnTo>
                          <a:pt x="72" y="13"/>
                        </a:lnTo>
                        <a:lnTo>
                          <a:pt x="60" y="24"/>
                        </a:lnTo>
                        <a:lnTo>
                          <a:pt x="15" y="26"/>
                        </a:lnTo>
                        <a:lnTo>
                          <a:pt x="0" y="14"/>
                        </a:lnTo>
                        <a:lnTo>
                          <a:pt x="1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29" name="Freeform 93"/>
                  <p:cNvSpPr/>
                  <p:nvPr/>
                </p:nvSpPr>
                <p:spPr bwMode="auto">
                  <a:xfrm>
                    <a:off x="293" y="206"/>
                    <a:ext cx="28" cy="8"/>
                  </a:xfrm>
                  <a:custGeom>
                    <a:avLst/>
                    <a:gdLst>
                      <a:gd name="T0" fmla="*/ 16 w 84"/>
                      <a:gd name="T1" fmla="*/ 0 h 31"/>
                      <a:gd name="T2" fmla="*/ 71 w 84"/>
                      <a:gd name="T3" fmla="*/ 2 h 31"/>
                      <a:gd name="T4" fmla="*/ 84 w 84"/>
                      <a:gd name="T5" fmla="*/ 11 h 31"/>
                      <a:gd name="T6" fmla="*/ 74 w 84"/>
                      <a:gd name="T7" fmla="*/ 23 h 31"/>
                      <a:gd name="T8" fmla="*/ 16 w 84"/>
                      <a:gd name="T9" fmla="*/ 31 h 31"/>
                      <a:gd name="T10" fmla="*/ 0 w 84"/>
                      <a:gd name="T11" fmla="*/ 16 h 31"/>
                      <a:gd name="T12" fmla="*/ 4 w 84"/>
                      <a:gd name="T13" fmla="*/ 6 h 31"/>
                      <a:gd name="T14" fmla="*/ 16 w 84"/>
                      <a:gd name="T15" fmla="*/ 0 h 31"/>
                      <a:gd name="T16" fmla="*/ 16 w 8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1">
                        <a:moveTo>
                          <a:pt x="16" y="0"/>
                        </a:moveTo>
                        <a:lnTo>
                          <a:pt x="71" y="2"/>
                        </a:lnTo>
                        <a:lnTo>
                          <a:pt x="84" y="11"/>
                        </a:lnTo>
                        <a:lnTo>
                          <a:pt x="74" y="23"/>
                        </a:lnTo>
                        <a:lnTo>
                          <a:pt x="16" y="31"/>
                        </a:lnTo>
                        <a:lnTo>
                          <a:pt x="0" y="16"/>
                        </a:lnTo>
                        <a:lnTo>
                          <a:pt x="4" y="6"/>
                        </a:lnTo>
                        <a:lnTo>
                          <a:pt x="16"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0" name="Freeform 94"/>
                  <p:cNvSpPr/>
                  <p:nvPr/>
                </p:nvSpPr>
                <p:spPr bwMode="auto">
                  <a:xfrm>
                    <a:off x="301" y="180"/>
                    <a:ext cx="25" cy="7"/>
                  </a:xfrm>
                  <a:custGeom>
                    <a:avLst/>
                    <a:gdLst>
                      <a:gd name="T0" fmla="*/ 15 w 76"/>
                      <a:gd name="T1" fmla="*/ 1 h 27"/>
                      <a:gd name="T2" fmla="*/ 63 w 76"/>
                      <a:gd name="T3" fmla="*/ 0 h 27"/>
                      <a:gd name="T4" fmla="*/ 76 w 76"/>
                      <a:gd name="T5" fmla="*/ 10 h 27"/>
                      <a:gd name="T6" fmla="*/ 66 w 76"/>
                      <a:gd name="T7" fmla="*/ 22 h 27"/>
                      <a:gd name="T8" fmla="*/ 15 w 76"/>
                      <a:gd name="T9" fmla="*/ 27 h 27"/>
                      <a:gd name="T10" fmla="*/ 0 w 76"/>
                      <a:gd name="T11" fmla="*/ 14 h 27"/>
                      <a:gd name="T12" fmla="*/ 15 w 76"/>
                      <a:gd name="T13" fmla="*/ 1 h 27"/>
                      <a:gd name="T14" fmla="*/ 15 w 76"/>
                      <a:gd name="T15" fmla="*/ 1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7">
                        <a:moveTo>
                          <a:pt x="15" y="1"/>
                        </a:moveTo>
                        <a:lnTo>
                          <a:pt x="63" y="0"/>
                        </a:lnTo>
                        <a:lnTo>
                          <a:pt x="76" y="10"/>
                        </a:lnTo>
                        <a:lnTo>
                          <a:pt x="66" y="22"/>
                        </a:lnTo>
                        <a:lnTo>
                          <a:pt x="15" y="27"/>
                        </a:lnTo>
                        <a:lnTo>
                          <a:pt x="0" y="14"/>
                        </a:lnTo>
                        <a:lnTo>
                          <a:pt x="15" y="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1" name="Freeform 95"/>
                  <p:cNvSpPr/>
                  <p:nvPr/>
                </p:nvSpPr>
                <p:spPr bwMode="auto">
                  <a:xfrm>
                    <a:off x="192" y="184"/>
                    <a:ext cx="16" cy="9"/>
                  </a:xfrm>
                  <a:custGeom>
                    <a:avLst/>
                    <a:gdLst>
                      <a:gd name="T0" fmla="*/ 0 w 48"/>
                      <a:gd name="T1" fmla="*/ 11 h 36"/>
                      <a:gd name="T2" fmla="*/ 4 w 48"/>
                      <a:gd name="T3" fmla="*/ 6 h 36"/>
                      <a:gd name="T4" fmla="*/ 29 w 48"/>
                      <a:gd name="T5" fmla="*/ 0 h 36"/>
                      <a:gd name="T6" fmla="*/ 48 w 48"/>
                      <a:gd name="T7" fmla="*/ 9 h 36"/>
                      <a:gd name="T8" fmla="*/ 38 w 48"/>
                      <a:gd name="T9" fmla="*/ 26 h 36"/>
                      <a:gd name="T10" fmla="*/ 13 w 48"/>
                      <a:gd name="T11" fmla="*/ 36 h 36"/>
                      <a:gd name="T12" fmla="*/ 5 w 48"/>
                      <a:gd name="T13" fmla="*/ 33 h 36"/>
                      <a:gd name="T14" fmla="*/ 0 w 48"/>
                      <a:gd name="T15" fmla="*/ 11 h 36"/>
                      <a:gd name="T16" fmla="*/ 0 w 48"/>
                      <a:gd name="T17"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0" y="11"/>
                        </a:moveTo>
                        <a:lnTo>
                          <a:pt x="4" y="6"/>
                        </a:lnTo>
                        <a:lnTo>
                          <a:pt x="29" y="0"/>
                        </a:lnTo>
                        <a:lnTo>
                          <a:pt x="48" y="9"/>
                        </a:lnTo>
                        <a:lnTo>
                          <a:pt x="38" y="26"/>
                        </a:lnTo>
                        <a:lnTo>
                          <a:pt x="13" y="36"/>
                        </a:lnTo>
                        <a:lnTo>
                          <a:pt x="5" y="33"/>
                        </a:lnTo>
                        <a:lnTo>
                          <a:pt x="0" y="1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2" name="Freeform 96"/>
                  <p:cNvSpPr/>
                  <p:nvPr/>
                </p:nvSpPr>
                <p:spPr bwMode="auto">
                  <a:xfrm>
                    <a:off x="192" y="215"/>
                    <a:ext cx="21" cy="7"/>
                  </a:xfrm>
                  <a:custGeom>
                    <a:avLst/>
                    <a:gdLst>
                      <a:gd name="T0" fmla="*/ 11 w 63"/>
                      <a:gd name="T1" fmla="*/ 8 h 28"/>
                      <a:gd name="T2" fmla="*/ 46 w 63"/>
                      <a:gd name="T3" fmla="*/ 0 h 28"/>
                      <a:gd name="T4" fmla="*/ 63 w 63"/>
                      <a:gd name="T5" fmla="*/ 12 h 28"/>
                      <a:gd name="T6" fmla="*/ 50 w 63"/>
                      <a:gd name="T7" fmla="*/ 27 h 28"/>
                      <a:gd name="T8" fmla="*/ 13 w 63"/>
                      <a:gd name="T9" fmla="*/ 28 h 28"/>
                      <a:gd name="T10" fmla="*/ 0 w 63"/>
                      <a:gd name="T11" fmla="*/ 19 h 28"/>
                      <a:gd name="T12" fmla="*/ 11 w 63"/>
                      <a:gd name="T13" fmla="*/ 8 h 28"/>
                      <a:gd name="T14" fmla="*/ 11 w 63"/>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8">
                        <a:moveTo>
                          <a:pt x="11" y="8"/>
                        </a:moveTo>
                        <a:lnTo>
                          <a:pt x="46" y="0"/>
                        </a:lnTo>
                        <a:lnTo>
                          <a:pt x="63" y="12"/>
                        </a:lnTo>
                        <a:lnTo>
                          <a:pt x="50" y="27"/>
                        </a:lnTo>
                        <a:lnTo>
                          <a:pt x="13" y="28"/>
                        </a:lnTo>
                        <a:lnTo>
                          <a:pt x="0" y="19"/>
                        </a:lnTo>
                        <a:lnTo>
                          <a:pt x="11" y="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3" name="Freeform 97"/>
                  <p:cNvSpPr/>
                  <p:nvPr/>
                </p:nvSpPr>
                <p:spPr bwMode="auto">
                  <a:xfrm>
                    <a:off x="199" y="232"/>
                    <a:ext cx="19" cy="8"/>
                  </a:xfrm>
                  <a:custGeom>
                    <a:avLst/>
                    <a:gdLst>
                      <a:gd name="T0" fmla="*/ 9 w 59"/>
                      <a:gd name="T1" fmla="*/ 8 h 29"/>
                      <a:gd name="T2" fmla="*/ 46 w 59"/>
                      <a:gd name="T3" fmla="*/ 0 h 29"/>
                      <a:gd name="T4" fmla="*/ 59 w 59"/>
                      <a:gd name="T5" fmla="*/ 8 h 29"/>
                      <a:gd name="T6" fmla="*/ 50 w 59"/>
                      <a:gd name="T7" fmla="*/ 21 h 29"/>
                      <a:gd name="T8" fmla="*/ 14 w 59"/>
                      <a:gd name="T9" fmla="*/ 29 h 29"/>
                      <a:gd name="T10" fmla="*/ 0 w 59"/>
                      <a:gd name="T11" fmla="*/ 21 h 29"/>
                      <a:gd name="T12" fmla="*/ 9 w 59"/>
                      <a:gd name="T13" fmla="*/ 8 h 29"/>
                      <a:gd name="T14" fmla="*/ 9 w 59"/>
                      <a:gd name="T15" fmla="*/ 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9">
                        <a:moveTo>
                          <a:pt x="9" y="8"/>
                        </a:moveTo>
                        <a:lnTo>
                          <a:pt x="46" y="0"/>
                        </a:lnTo>
                        <a:lnTo>
                          <a:pt x="59" y="8"/>
                        </a:lnTo>
                        <a:lnTo>
                          <a:pt x="50" y="21"/>
                        </a:lnTo>
                        <a:lnTo>
                          <a:pt x="14" y="29"/>
                        </a:lnTo>
                        <a:lnTo>
                          <a:pt x="0" y="21"/>
                        </a:lnTo>
                        <a:lnTo>
                          <a:pt x="9" y="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4" name="Freeform 98"/>
                  <p:cNvSpPr/>
                  <p:nvPr/>
                </p:nvSpPr>
                <p:spPr bwMode="auto">
                  <a:xfrm>
                    <a:off x="199" y="155"/>
                    <a:ext cx="43" cy="10"/>
                  </a:xfrm>
                  <a:custGeom>
                    <a:avLst/>
                    <a:gdLst>
                      <a:gd name="T0" fmla="*/ 8 w 129"/>
                      <a:gd name="T1" fmla="*/ 21 h 41"/>
                      <a:gd name="T2" fmla="*/ 111 w 129"/>
                      <a:gd name="T3" fmla="*/ 0 h 41"/>
                      <a:gd name="T4" fmla="*/ 129 w 129"/>
                      <a:gd name="T5" fmla="*/ 14 h 41"/>
                      <a:gd name="T6" fmla="*/ 113 w 129"/>
                      <a:gd name="T7" fmla="*/ 33 h 41"/>
                      <a:gd name="T8" fmla="*/ 14 w 129"/>
                      <a:gd name="T9" fmla="*/ 41 h 41"/>
                      <a:gd name="T10" fmla="*/ 0 w 129"/>
                      <a:gd name="T11" fmla="*/ 34 h 41"/>
                      <a:gd name="T12" fmla="*/ 8 w 129"/>
                      <a:gd name="T13" fmla="*/ 21 h 41"/>
                      <a:gd name="T14" fmla="*/ 8 w 129"/>
                      <a:gd name="T15" fmla="*/ 2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41">
                        <a:moveTo>
                          <a:pt x="8" y="21"/>
                        </a:moveTo>
                        <a:lnTo>
                          <a:pt x="111" y="0"/>
                        </a:lnTo>
                        <a:lnTo>
                          <a:pt x="129" y="14"/>
                        </a:lnTo>
                        <a:lnTo>
                          <a:pt x="113" y="33"/>
                        </a:lnTo>
                        <a:lnTo>
                          <a:pt x="14" y="41"/>
                        </a:lnTo>
                        <a:lnTo>
                          <a:pt x="0" y="34"/>
                        </a:lnTo>
                        <a:lnTo>
                          <a:pt x="8" y="2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5" name="Freeform 99"/>
                  <p:cNvSpPr/>
                  <p:nvPr/>
                </p:nvSpPr>
                <p:spPr bwMode="auto">
                  <a:xfrm>
                    <a:off x="283" y="66"/>
                    <a:ext cx="39" cy="84"/>
                  </a:xfrm>
                  <a:custGeom>
                    <a:avLst/>
                    <a:gdLst>
                      <a:gd name="T0" fmla="*/ 24 w 118"/>
                      <a:gd name="T1" fmla="*/ 0 h 334"/>
                      <a:gd name="T2" fmla="*/ 41 w 118"/>
                      <a:gd name="T3" fmla="*/ 0 h 334"/>
                      <a:gd name="T4" fmla="*/ 96 w 118"/>
                      <a:gd name="T5" fmla="*/ 16 h 334"/>
                      <a:gd name="T6" fmla="*/ 118 w 118"/>
                      <a:gd name="T7" fmla="*/ 58 h 334"/>
                      <a:gd name="T8" fmla="*/ 107 w 118"/>
                      <a:gd name="T9" fmla="*/ 76 h 334"/>
                      <a:gd name="T10" fmla="*/ 87 w 118"/>
                      <a:gd name="T11" fmla="*/ 87 h 334"/>
                      <a:gd name="T12" fmla="*/ 106 w 118"/>
                      <a:gd name="T13" fmla="*/ 120 h 334"/>
                      <a:gd name="T14" fmla="*/ 96 w 118"/>
                      <a:gd name="T15" fmla="*/ 160 h 334"/>
                      <a:gd name="T16" fmla="*/ 72 w 118"/>
                      <a:gd name="T17" fmla="*/ 196 h 334"/>
                      <a:gd name="T18" fmla="*/ 58 w 118"/>
                      <a:gd name="T19" fmla="*/ 223 h 334"/>
                      <a:gd name="T20" fmla="*/ 76 w 118"/>
                      <a:gd name="T21" fmla="*/ 242 h 334"/>
                      <a:gd name="T22" fmla="*/ 77 w 118"/>
                      <a:gd name="T23" fmla="*/ 278 h 334"/>
                      <a:gd name="T24" fmla="*/ 68 w 118"/>
                      <a:gd name="T25" fmla="*/ 315 h 334"/>
                      <a:gd name="T26" fmla="*/ 58 w 118"/>
                      <a:gd name="T27" fmla="*/ 330 h 334"/>
                      <a:gd name="T28" fmla="*/ 42 w 118"/>
                      <a:gd name="T29" fmla="*/ 334 h 334"/>
                      <a:gd name="T30" fmla="*/ 23 w 118"/>
                      <a:gd name="T31" fmla="*/ 309 h 334"/>
                      <a:gd name="T32" fmla="*/ 21 w 118"/>
                      <a:gd name="T33" fmla="*/ 263 h 334"/>
                      <a:gd name="T34" fmla="*/ 1 w 118"/>
                      <a:gd name="T35" fmla="*/ 231 h 334"/>
                      <a:gd name="T36" fmla="*/ 0 w 118"/>
                      <a:gd name="T37" fmla="*/ 222 h 334"/>
                      <a:gd name="T38" fmla="*/ 25 w 118"/>
                      <a:gd name="T39" fmla="*/ 164 h 334"/>
                      <a:gd name="T40" fmla="*/ 60 w 118"/>
                      <a:gd name="T41" fmla="*/ 120 h 334"/>
                      <a:gd name="T42" fmla="*/ 38 w 118"/>
                      <a:gd name="T43" fmla="*/ 104 h 334"/>
                      <a:gd name="T44" fmla="*/ 34 w 118"/>
                      <a:gd name="T45" fmla="*/ 75 h 334"/>
                      <a:gd name="T46" fmla="*/ 83 w 118"/>
                      <a:gd name="T47" fmla="*/ 52 h 334"/>
                      <a:gd name="T48" fmla="*/ 86 w 118"/>
                      <a:gd name="T49" fmla="*/ 41 h 334"/>
                      <a:gd name="T50" fmla="*/ 83 w 118"/>
                      <a:gd name="T51" fmla="*/ 34 h 334"/>
                      <a:gd name="T52" fmla="*/ 42 w 118"/>
                      <a:gd name="T53" fmla="*/ 21 h 334"/>
                      <a:gd name="T54" fmla="*/ 30 w 118"/>
                      <a:gd name="T55" fmla="*/ 27 h 334"/>
                      <a:gd name="T56" fmla="*/ 13 w 118"/>
                      <a:gd name="T57" fmla="*/ 18 h 334"/>
                      <a:gd name="T58" fmla="*/ 13 w 118"/>
                      <a:gd name="T59" fmla="*/ 6 h 334"/>
                      <a:gd name="T60" fmla="*/ 24 w 118"/>
                      <a:gd name="T61" fmla="*/ 0 h 334"/>
                      <a:gd name="T62" fmla="*/ 24 w 118"/>
                      <a:gd name="T63"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334">
                        <a:moveTo>
                          <a:pt x="24" y="0"/>
                        </a:moveTo>
                        <a:lnTo>
                          <a:pt x="41" y="0"/>
                        </a:lnTo>
                        <a:lnTo>
                          <a:pt x="96" y="16"/>
                        </a:lnTo>
                        <a:lnTo>
                          <a:pt x="118" y="58"/>
                        </a:lnTo>
                        <a:lnTo>
                          <a:pt x="107" y="76"/>
                        </a:lnTo>
                        <a:lnTo>
                          <a:pt x="87" y="87"/>
                        </a:lnTo>
                        <a:lnTo>
                          <a:pt x="106" y="120"/>
                        </a:lnTo>
                        <a:lnTo>
                          <a:pt x="96" y="160"/>
                        </a:lnTo>
                        <a:lnTo>
                          <a:pt x="72" y="196"/>
                        </a:lnTo>
                        <a:lnTo>
                          <a:pt x="58" y="223"/>
                        </a:lnTo>
                        <a:lnTo>
                          <a:pt x="76" y="242"/>
                        </a:lnTo>
                        <a:lnTo>
                          <a:pt x="77" y="278"/>
                        </a:lnTo>
                        <a:lnTo>
                          <a:pt x="68" y="315"/>
                        </a:lnTo>
                        <a:lnTo>
                          <a:pt x="58" y="330"/>
                        </a:lnTo>
                        <a:lnTo>
                          <a:pt x="42" y="334"/>
                        </a:lnTo>
                        <a:lnTo>
                          <a:pt x="23" y="309"/>
                        </a:lnTo>
                        <a:lnTo>
                          <a:pt x="21" y="263"/>
                        </a:lnTo>
                        <a:lnTo>
                          <a:pt x="1" y="231"/>
                        </a:lnTo>
                        <a:lnTo>
                          <a:pt x="0" y="222"/>
                        </a:lnTo>
                        <a:lnTo>
                          <a:pt x="25" y="164"/>
                        </a:lnTo>
                        <a:lnTo>
                          <a:pt x="60" y="120"/>
                        </a:lnTo>
                        <a:lnTo>
                          <a:pt x="38" y="104"/>
                        </a:lnTo>
                        <a:lnTo>
                          <a:pt x="34" y="75"/>
                        </a:lnTo>
                        <a:lnTo>
                          <a:pt x="83" y="52"/>
                        </a:lnTo>
                        <a:lnTo>
                          <a:pt x="86" y="41"/>
                        </a:lnTo>
                        <a:lnTo>
                          <a:pt x="83" y="34"/>
                        </a:lnTo>
                        <a:lnTo>
                          <a:pt x="42" y="21"/>
                        </a:lnTo>
                        <a:lnTo>
                          <a:pt x="30" y="27"/>
                        </a:lnTo>
                        <a:lnTo>
                          <a:pt x="13" y="18"/>
                        </a:lnTo>
                        <a:lnTo>
                          <a:pt x="13" y="6"/>
                        </a:lnTo>
                        <a:lnTo>
                          <a:pt x="2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6" name="Freeform 100"/>
                  <p:cNvSpPr/>
                  <p:nvPr/>
                </p:nvSpPr>
                <p:spPr bwMode="auto">
                  <a:xfrm>
                    <a:off x="326" y="254"/>
                    <a:ext cx="15" cy="20"/>
                  </a:xfrm>
                  <a:custGeom>
                    <a:avLst/>
                    <a:gdLst>
                      <a:gd name="T0" fmla="*/ 46 w 46"/>
                      <a:gd name="T1" fmla="*/ 15 h 83"/>
                      <a:gd name="T2" fmla="*/ 40 w 46"/>
                      <a:gd name="T3" fmla="*/ 61 h 83"/>
                      <a:gd name="T4" fmla="*/ 36 w 46"/>
                      <a:gd name="T5" fmla="*/ 76 h 83"/>
                      <a:gd name="T6" fmla="*/ 23 w 46"/>
                      <a:gd name="T7" fmla="*/ 83 h 83"/>
                      <a:gd name="T8" fmla="*/ 0 w 46"/>
                      <a:gd name="T9" fmla="*/ 67 h 83"/>
                      <a:gd name="T10" fmla="*/ 0 w 46"/>
                      <a:gd name="T11" fmla="*/ 15 h 83"/>
                      <a:gd name="T12" fmla="*/ 23 w 46"/>
                      <a:gd name="T13" fmla="*/ 0 h 83"/>
                      <a:gd name="T14" fmla="*/ 46 w 46"/>
                      <a:gd name="T15" fmla="*/ 15 h 83"/>
                      <a:gd name="T16" fmla="*/ 46 w 46"/>
                      <a:gd name="T17"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83">
                        <a:moveTo>
                          <a:pt x="46" y="15"/>
                        </a:moveTo>
                        <a:lnTo>
                          <a:pt x="40" y="61"/>
                        </a:lnTo>
                        <a:lnTo>
                          <a:pt x="36" y="76"/>
                        </a:lnTo>
                        <a:lnTo>
                          <a:pt x="23" y="83"/>
                        </a:lnTo>
                        <a:lnTo>
                          <a:pt x="0" y="67"/>
                        </a:lnTo>
                        <a:lnTo>
                          <a:pt x="0" y="15"/>
                        </a:lnTo>
                        <a:lnTo>
                          <a:pt x="23" y="0"/>
                        </a:lnTo>
                        <a:lnTo>
                          <a:pt x="46" y="15"/>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7" name="Freeform 101"/>
                  <p:cNvSpPr/>
                  <p:nvPr/>
                </p:nvSpPr>
                <p:spPr bwMode="auto">
                  <a:xfrm>
                    <a:off x="242" y="380"/>
                    <a:ext cx="87" cy="13"/>
                  </a:xfrm>
                  <a:custGeom>
                    <a:avLst/>
                    <a:gdLst>
                      <a:gd name="T0" fmla="*/ 13 w 259"/>
                      <a:gd name="T1" fmla="*/ 0 h 49"/>
                      <a:gd name="T2" fmla="*/ 201 w 259"/>
                      <a:gd name="T3" fmla="*/ 17 h 49"/>
                      <a:gd name="T4" fmla="*/ 259 w 259"/>
                      <a:gd name="T5" fmla="*/ 27 h 49"/>
                      <a:gd name="T6" fmla="*/ 256 w 259"/>
                      <a:gd name="T7" fmla="*/ 43 h 49"/>
                      <a:gd name="T8" fmla="*/ 224 w 259"/>
                      <a:gd name="T9" fmla="*/ 49 h 49"/>
                      <a:gd name="T10" fmla="*/ 199 w 259"/>
                      <a:gd name="T11" fmla="*/ 44 h 49"/>
                      <a:gd name="T12" fmla="*/ 11 w 259"/>
                      <a:gd name="T13" fmla="*/ 21 h 49"/>
                      <a:gd name="T14" fmla="*/ 0 w 259"/>
                      <a:gd name="T15" fmla="*/ 9 h 49"/>
                      <a:gd name="T16" fmla="*/ 13 w 259"/>
                      <a:gd name="T17" fmla="*/ 0 h 49"/>
                      <a:gd name="T18" fmla="*/ 13 w 259"/>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49">
                        <a:moveTo>
                          <a:pt x="13" y="0"/>
                        </a:moveTo>
                        <a:lnTo>
                          <a:pt x="201" y="17"/>
                        </a:lnTo>
                        <a:lnTo>
                          <a:pt x="259" y="27"/>
                        </a:lnTo>
                        <a:lnTo>
                          <a:pt x="256" y="43"/>
                        </a:lnTo>
                        <a:lnTo>
                          <a:pt x="224" y="49"/>
                        </a:lnTo>
                        <a:lnTo>
                          <a:pt x="199" y="44"/>
                        </a:lnTo>
                        <a:lnTo>
                          <a:pt x="11" y="21"/>
                        </a:lnTo>
                        <a:lnTo>
                          <a:pt x="0" y="9"/>
                        </a:lnTo>
                        <a:lnTo>
                          <a:pt x="13"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8" name="Freeform 102"/>
                  <p:cNvSpPr/>
                  <p:nvPr/>
                </p:nvSpPr>
                <p:spPr bwMode="auto">
                  <a:xfrm>
                    <a:off x="377" y="394"/>
                    <a:ext cx="68" cy="15"/>
                  </a:xfrm>
                  <a:custGeom>
                    <a:avLst/>
                    <a:gdLst>
                      <a:gd name="T0" fmla="*/ 14 w 206"/>
                      <a:gd name="T1" fmla="*/ 0 h 57"/>
                      <a:gd name="T2" fmla="*/ 97 w 206"/>
                      <a:gd name="T3" fmla="*/ 6 h 57"/>
                      <a:gd name="T4" fmla="*/ 124 w 206"/>
                      <a:gd name="T5" fmla="*/ 12 h 57"/>
                      <a:gd name="T6" fmla="*/ 206 w 206"/>
                      <a:gd name="T7" fmla="*/ 32 h 57"/>
                      <a:gd name="T8" fmla="*/ 203 w 206"/>
                      <a:gd name="T9" fmla="*/ 57 h 57"/>
                      <a:gd name="T10" fmla="*/ 177 w 206"/>
                      <a:gd name="T11" fmla="*/ 56 h 57"/>
                      <a:gd name="T12" fmla="*/ 117 w 206"/>
                      <a:gd name="T13" fmla="*/ 39 h 57"/>
                      <a:gd name="T14" fmla="*/ 94 w 206"/>
                      <a:gd name="T15" fmla="*/ 36 h 57"/>
                      <a:gd name="T16" fmla="*/ 10 w 206"/>
                      <a:gd name="T17" fmla="*/ 20 h 57"/>
                      <a:gd name="T18" fmla="*/ 0 w 206"/>
                      <a:gd name="T19" fmla="*/ 8 h 57"/>
                      <a:gd name="T20" fmla="*/ 14 w 206"/>
                      <a:gd name="T21" fmla="*/ 0 h 57"/>
                      <a:gd name="T22" fmla="*/ 14 w 206"/>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57">
                        <a:moveTo>
                          <a:pt x="14" y="0"/>
                        </a:moveTo>
                        <a:lnTo>
                          <a:pt x="97" y="6"/>
                        </a:lnTo>
                        <a:lnTo>
                          <a:pt x="124" y="12"/>
                        </a:lnTo>
                        <a:lnTo>
                          <a:pt x="206" y="32"/>
                        </a:lnTo>
                        <a:lnTo>
                          <a:pt x="203" y="57"/>
                        </a:lnTo>
                        <a:lnTo>
                          <a:pt x="177" y="56"/>
                        </a:lnTo>
                        <a:lnTo>
                          <a:pt x="117" y="39"/>
                        </a:lnTo>
                        <a:lnTo>
                          <a:pt x="94" y="36"/>
                        </a:lnTo>
                        <a:lnTo>
                          <a:pt x="10" y="20"/>
                        </a:lnTo>
                        <a:lnTo>
                          <a:pt x="0" y="8"/>
                        </a:lnTo>
                        <a:lnTo>
                          <a:pt x="1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39" name="Freeform 103"/>
                  <p:cNvSpPr/>
                  <p:nvPr/>
                </p:nvSpPr>
                <p:spPr bwMode="auto">
                  <a:xfrm>
                    <a:off x="273" y="403"/>
                    <a:ext cx="176" cy="62"/>
                  </a:xfrm>
                  <a:custGeom>
                    <a:avLst/>
                    <a:gdLst>
                      <a:gd name="T0" fmla="*/ 518 w 529"/>
                      <a:gd name="T1" fmla="*/ 32 h 246"/>
                      <a:gd name="T2" fmla="*/ 405 w 529"/>
                      <a:gd name="T3" fmla="*/ 76 h 246"/>
                      <a:gd name="T4" fmla="*/ 293 w 529"/>
                      <a:gd name="T5" fmla="*/ 120 h 246"/>
                      <a:gd name="T6" fmla="*/ 220 w 529"/>
                      <a:gd name="T7" fmla="*/ 153 h 246"/>
                      <a:gd name="T8" fmla="*/ 155 w 529"/>
                      <a:gd name="T9" fmla="*/ 181 h 246"/>
                      <a:gd name="T10" fmla="*/ 92 w 529"/>
                      <a:gd name="T11" fmla="*/ 210 h 246"/>
                      <a:gd name="T12" fmla="*/ 19 w 529"/>
                      <a:gd name="T13" fmla="*/ 246 h 246"/>
                      <a:gd name="T14" fmla="*/ 0 w 529"/>
                      <a:gd name="T15" fmla="*/ 241 h 246"/>
                      <a:gd name="T16" fmla="*/ 5 w 529"/>
                      <a:gd name="T17" fmla="*/ 222 h 246"/>
                      <a:gd name="T18" fmla="*/ 78 w 529"/>
                      <a:gd name="T19" fmla="*/ 186 h 246"/>
                      <a:gd name="T20" fmla="*/ 144 w 529"/>
                      <a:gd name="T21" fmla="*/ 159 h 246"/>
                      <a:gd name="T22" fmla="*/ 210 w 529"/>
                      <a:gd name="T23" fmla="*/ 132 h 246"/>
                      <a:gd name="T24" fmla="*/ 283 w 529"/>
                      <a:gd name="T25" fmla="*/ 101 h 246"/>
                      <a:gd name="T26" fmla="*/ 393 w 529"/>
                      <a:gd name="T27" fmla="*/ 50 h 246"/>
                      <a:gd name="T28" fmla="*/ 444 w 529"/>
                      <a:gd name="T29" fmla="*/ 25 h 246"/>
                      <a:gd name="T30" fmla="*/ 504 w 529"/>
                      <a:gd name="T31" fmla="*/ 0 h 246"/>
                      <a:gd name="T32" fmla="*/ 528 w 529"/>
                      <a:gd name="T33" fmla="*/ 9 h 246"/>
                      <a:gd name="T34" fmla="*/ 529 w 529"/>
                      <a:gd name="T35" fmla="*/ 22 h 246"/>
                      <a:gd name="T36" fmla="*/ 518 w 529"/>
                      <a:gd name="T37" fmla="*/ 32 h 246"/>
                      <a:gd name="T38" fmla="*/ 518 w 529"/>
                      <a:gd name="T39" fmla="*/ 3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9" h="246">
                        <a:moveTo>
                          <a:pt x="518" y="32"/>
                        </a:moveTo>
                        <a:lnTo>
                          <a:pt x="405" y="76"/>
                        </a:lnTo>
                        <a:lnTo>
                          <a:pt x="293" y="120"/>
                        </a:lnTo>
                        <a:lnTo>
                          <a:pt x="220" y="153"/>
                        </a:lnTo>
                        <a:lnTo>
                          <a:pt x="155" y="181"/>
                        </a:lnTo>
                        <a:lnTo>
                          <a:pt x="92" y="210"/>
                        </a:lnTo>
                        <a:lnTo>
                          <a:pt x="19" y="246"/>
                        </a:lnTo>
                        <a:lnTo>
                          <a:pt x="0" y="241"/>
                        </a:lnTo>
                        <a:lnTo>
                          <a:pt x="5" y="222"/>
                        </a:lnTo>
                        <a:lnTo>
                          <a:pt x="78" y="186"/>
                        </a:lnTo>
                        <a:lnTo>
                          <a:pt x="144" y="159"/>
                        </a:lnTo>
                        <a:lnTo>
                          <a:pt x="210" y="132"/>
                        </a:lnTo>
                        <a:lnTo>
                          <a:pt x="283" y="101"/>
                        </a:lnTo>
                        <a:lnTo>
                          <a:pt x="393" y="50"/>
                        </a:lnTo>
                        <a:lnTo>
                          <a:pt x="444" y="25"/>
                        </a:lnTo>
                        <a:lnTo>
                          <a:pt x="504" y="0"/>
                        </a:lnTo>
                        <a:lnTo>
                          <a:pt x="528" y="9"/>
                        </a:lnTo>
                        <a:lnTo>
                          <a:pt x="529" y="22"/>
                        </a:lnTo>
                        <a:lnTo>
                          <a:pt x="518" y="32"/>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0" name="Freeform 104"/>
                  <p:cNvSpPr/>
                  <p:nvPr/>
                </p:nvSpPr>
                <p:spPr bwMode="auto">
                  <a:xfrm>
                    <a:off x="272" y="422"/>
                    <a:ext cx="179" cy="63"/>
                  </a:xfrm>
                  <a:custGeom>
                    <a:avLst/>
                    <a:gdLst>
                      <a:gd name="T0" fmla="*/ 532 w 538"/>
                      <a:gd name="T1" fmla="*/ 19 h 249"/>
                      <a:gd name="T2" fmla="*/ 439 w 538"/>
                      <a:gd name="T3" fmla="*/ 58 h 249"/>
                      <a:gd name="T4" fmla="*/ 360 w 538"/>
                      <a:gd name="T5" fmla="*/ 93 h 249"/>
                      <a:gd name="T6" fmla="*/ 282 w 538"/>
                      <a:gd name="T7" fmla="*/ 128 h 249"/>
                      <a:gd name="T8" fmla="*/ 191 w 538"/>
                      <a:gd name="T9" fmla="*/ 168 h 249"/>
                      <a:gd name="T10" fmla="*/ 110 w 538"/>
                      <a:gd name="T11" fmla="*/ 208 h 249"/>
                      <a:gd name="T12" fmla="*/ 73 w 538"/>
                      <a:gd name="T13" fmla="*/ 229 h 249"/>
                      <a:gd name="T14" fmla="*/ 30 w 538"/>
                      <a:gd name="T15" fmla="*/ 249 h 249"/>
                      <a:gd name="T16" fmla="*/ 1 w 538"/>
                      <a:gd name="T17" fmla="*/ 241 h 249"/>
                      <a:gd name="T18" fmla="*/ 0 w 538"/>
                      <a:gd name="T19" fmla="*/ 225 h 249"/>
                      <a:gd name="T20" fmla="*/ 12 w 538"/>
                      <a:gd name="T21" fmla="*/ 213 h 249"/>
                      <a:gd name="T22" fmla="*/ 94 w 538"/>
                      <a:gd name="T23" fmla="*/ 174 h 249"/>
                      <a:gd name="T24" fmla="*/ 176 w 538"/>
                      <a:gd name="T25" fmla="*/ 136 h 249"/>
                      <a:gd name="T26" fmla="*/ 267 w 538"/>
                      <a:gd name="T27" fmla="*/ 98 h 249"/>
                      <a:gd name="T28" fmla="*/ 348 w 538"/>
                      <a:gd name="T29" fmla="*/ 68 h 249"/>
                      <a:gd name="T30" fmla="*/ 428 w 538"/>
                      <a:gd name="T31" fmla="*/ 36 h 249"/>
                      <a:gd name="T32" fmla="*/ 523 w 538"/>
                      <a:gd name="T33" fmla="*/ 0 h 249"/>
                      <a:gd name="T34" fmla="*/ 538 w 538"/>
                      <a:gd name="T35" fmla="*/ 5 h 249"/>
                      <a:gd name="T36" fmla="*/ 532 w 538"/>
                      <a:gd name="T37" fmla="*/ 19 h 249"/>
                      <a:gd name="T38" fmla="*/ 532 w 538"/>
                      <a:gd name="T39"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8" h="249">
                        <a:moveTo>
                          <a:pt x="532" y="19"/>
                        </a:moveTo>
                        <a:lnTo>
                          <a:pt x="439" y="58"/>
                        </a:lnTo>
                        <a:lnTo>
                          <a:pt x="360" y="93"/>
                        </a:lnTo>
                        <a:lnTo>
                          <a:pt x="282" y="128"/>
                        </a:lnTo>
                        <a:lnTo>
                          <a:pt x="191" y="168"/>
                        </a:lnTo>
                        <a:lnTo>
                          <a:pt x="110" y="208"/>
                        </a:lnTo>
                        <a:lnTo>
                          <a:pt x="73" y="229"/>
                        </a:lnTo>
                        <a:lnTo>
                          <a:pt x="30" y="249"/>
                        </a:lnTo>
                        <a:lnTo>
                          <a:pt x="1" y="241"/>
                        </a:lnTo>
                        <a:lnTo>
                          <a:pt x="0" y="225"/>
                        </a:lnTo>
                        <a:lnTo>
                          <a:pt x="12" y="213"/>
                        </a:lnTo>
                        <a:lnTo>
                          <a:pt x="94" y="174"/>
                        </a:lnTo>
                        <a:lnTo>
                          <a:pt x="176" y="136"/>
                        </a:lnTo>
                        <a:lnTo>
                          <a:pt x="267" y="98"/>
                        </a:lnTo>
                        <a:lnTo>
                          <a:pt x="348" y="68"/>
                        </a:lnTo>
                        <a:lnTo>
                          <a:pt x="428" y="36"/>
                        </a:lnTo>
                        <a:lnTo>
                          <a:pt x="523" y="0"/>
                        </a:lnTo>
                        <a:lnTo>
                          <a:pt x="538" y="5"/>
                        </a:lnTo>
                        <a:lnTo>
                          <a:pt x="532" y="1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1" name="Freeform 105"/>
                  <p:cNvSpPr/>
                  <p:nvPr/>
                </p:nvSpPr>
                <p:spPr bwMode="auto">
                  <a:xfrm>
                    <a:off x="7" y="378"/>
                    <a:ext cx="141" cy="26"/>
                  </a:xfrm>
                  <a:custGeom>
                    <a:avLst/>
                    <a:gdLst>
                      <a:gd name="T0" fmla="*/ 413 w 424"/>
                      <a:gd name="T1" fmla="*/ 20 h 101"/>
                      <a:gd name="T2" fmla="*/ 114 w 424"/>
                      <a:gd name="T3" fmla="*/ 74 h 101"/>
                      <a:gd name="T4" fmla="*/ 14 w 424"/>
                      <a:gd name="T5" fmla="*/ 101 h 101"/>
                      <a:gd name="T6" fmla="*/ 0 w 424"/>
                      <a:gd name="T7" fmla="*/ 94 h 101"/>
                      <a:gd name="T8" fmla="*/ 8 w 424"/>
                      <a:gd name="T9" fmla="*/ 80 h 101"/>
                      <a:gd name="T10" fmla="*/ 110 w 424"/>
                      <a:gd name="T11" fmla="*/ 52 h 101"/>
                      <a:gd name="T12" fmla="*/ 259 w 424"/>
                      <a:gd name="T13" fmla="*/ 24 h 101"/>
                      <a:gd name="T14" fmla="*/ 410 w 424"/>
                      <a:gd name="T15" fmla="*/ 0 h 101"/>
                      <a:gd name="T16" fmla="*/ 424 w 424"/>
                      <a:gd name="T17" fmla="*/ 8 h 101"/>
                      <a:gd name="T18" fmla="*/ 413 w 424"/>
                      <a:gd name="T19" fmla="*/ 20 h 101"/>
                      <a:gd name="T20" fmla="*/ 413 w 424"/>
                      <a:gd name="T21" fmla="*/ 2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101">
                        <a:moveTo>
                          <a:pt x="413" y="20"/>
                        </a:moveTo>
                        <a:lnTo>
                          <a:pt x="114" y="74"/>
                        </a:lnTo>
                        <a:lnTo>
                          <a:pt x="14" y="101"/>
                        </a:lnTo>
                        <a:lnTo>
                          <a:pt x="0" y="94"/>
                        </a:lnTo>
                        <a:lnTo>
                          <a:pt x="8" y="80"/>
                        </a:lnTo>
                        <a:lnTo>
                          <a:pt x="110" y="52"/>
                        </a:lnTo>
                        <a:lnTo>
                          <a:pt x="259" y="24"/>
                        </a:lnTo>
                        <a:lnTo>
                          <a:pt x="410" y="0"/>
                        </a:lnTo>
                        <a:lnTo>
                          <a:pt x="424" y="8"/>
                        </a:lnTo>
                        <a:lnTo>
                          <a:pt x="413" y="2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2" name="Freeform 106"/>
                  <p:cNvSpPr/>
                  <p:nvPr/>
                </p:nvSpPr>
                <p:spPr bwMode="auto">
                  <a:xfrm>
                    <a:off x="26" y="408"/>
                    <a:ext cx="213" cy="42"/>
                  </a:xfrm>
                  <a:custGeom>
                    <a:avLst/>
                    <a:gdLst>
                      <a:gd name="T0" fmla="*/ 14 w 639"/>
                      <a:gd name="T1" fmla="*/ 0 h 166"/>
                      <a:gd name="T2" fmla="*/ 191 w 639"/>
                      <a:gd name="T3" fmla="*/ 35 h 166"/>
                      <a:gd name="T4" fmla="*/ 369 w 639"/>
                      <a:gd name="T5" fmla="*/ 71 h 166"/>
                      <a:gd name="T6" fmla="*/ 525 w 639"/>
                      <a:gd name="T7" fmla="*/ 110 h 166"/>
                      <a:gd name="T8" fmla="*/ 630 w 639"/>
                      <a:gd name="T9" fmla="*/ 146 h 166"/>
                      <a:gd name="T10" fmla="*/ 639 w 639"/>
                      <a:gd name="T11" fmla="*/ 158 h 166"/>
                      <a:gd name="T12" fmla="*/ 625 w 639"/>
                      <a:gd name="T13" fmla="*/ 166 h 166"/>
                      <a:gd name="T14" fmla="*/ 516 w 639"/>
                      <a:gd name="T15" fmla="*/ 143 h 166"/>
                      <a:gd name="T16" fmla="*/ 439 w 639"/>
                      <a:gd name="T17" fmla="*/ 120 h 166"/>
                      <a:gd name="T18" fmla="*/ 363 w 639"/>
                      <a:gd name="T19" fmla="*/ 98 h 166"/>
                      <a:gd name="T20" fmla="*/ 186 w 639"/>
                      <a:gd name="T21" fmla="*/ 60 h 166"/>
                      <a:gd name="T22" fmla="*/ 9 w 639"/>
                      <a:gd name="T23" fmla="*/ 21 h 166"/>
                      <a:gd name="T24" fmla="*/ 0 w 639"/>
                      <a:gd name="T25" fmla="*/ 9 h 166"/>
                      <a:gd name="T26" fmla="*/ 14 w 639"/>
                      <a:gd name="T27" fmla="*/ 0 h 166"/>
                      <a:gd name="T28" fmla="*/ 14 w 639"/>
                      <a:gd name="T2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166">
                        <a:moveTo>
                          <a:pt x="14" y="0"/>
                        </a:moveTo>
                        <a:lnTo>
                          <a:pt x="191" y="35"/>
                        </a:lnTo>
                        <a:lnTo>
                          <a:pt x="369" y="71"/>
                        </a:lnTo>
                        <a:lnTo>
                          <a:pt x="525" y="110"/>
                        </a:lnTo>
                        <a:lnTo>
                          <a:pt x="630" y="146"/>
                        </a:lnTo>
                        <a:lnTo>
                          <a:pt x="639" y="158"/>
                        </a:lnTo>
                        <a:lnTo>
                          <a:pt x="625" y="166"/>
                        </a:lnTo>
                        <a:lnTo>
                          <a:pt x="516" y="143"/>
                        </a:lnTo>
                        <a:lnTo>
                          <a:pt x="439" y="120"/>
                        </a:lnTo>
                        <a:lnTo>
                          <a:pt x="363" y="98"/>
                        </a:lnTo>
                        <a:lnTo>
                          <a:pt x="186" y="60"/>
                        </a:lnTo>
                        <a:lnTo>
                          <a:pt x="9" y="21"/>
                        </a:lnTo>
                        <a:lnTo>
                          <a:pt x="0" y="9"/>
                        </a:lnTo>
                        <a:lnTo>
                          <a:pt x="1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3" name="Freeform 107"/>
                  <p:cNvSpPr/>
                  <p:nvPr/>
                </p:nvSpPr>
                <p:spPr bwMode="auto">
                  <a:xfrm>
                    <a:off x="0" y="400"/>
                    <a:ext cx="13" cy="26"/>
                  </a:xfrm>
                  <a:custGeom>
                    <a:avLst/>
                    <a:gdLst>
                      <a:gd name="T0" fmla="*/ 41 w 41"/>
                      <a:gd name="T1" fmla="*/ 8 h 105"/>
                      <a:gd name="T2" fmla="*/ 35 w 41"/>
                      <a:gd name="T3" fmla="*/ 93 h 105"/>
                      <a:gd name="T4" fmla="*/ 12 w 41"/>
                      <a:gd name="T5" fmla="*/ 105 h 105"/>
                      <a:gd name="T6" fmla="*/ 0 w 41"/>
                      <a:gd name="T7" fmla="*/ 84 h 105"/>
                      <a:gd name="T8" fmla="*/ 19 w 41"/>
                      <a:gd name="T9" fmla="*/ 11 h 105"/>
                      <a:gd name="T10" fmla="*/ 28 w 41"/>
                      <a:gd name="T11" fmla="*/ 0 h 105"/>
                      <a:gd name="T12" fmla="*/ 41 w 41"/>
                      <a:gd name="T13" fmla="*/ 8 h 105"/>
                      <a:gd name="T14" fmla="*/ 41 w 41"/>
                      <a:gd name="T15" fmla="*/ 8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5">
                        <a:moveTo>
                          <a:pt x="41" y="8"/>
                        </a:moveTo>
                        <a:lnTo>
                          <a:pt x="35" y="93"/>
                        </a:lnTo>
                        <a:lnTo>
                          <a:pt x="12" y="105"/>
                        </a:lnTo>
                        <a:lnTo>
                          <a:pt x="0" y="84"/>
                        </a:lnTo>
                        <a:lnTo>
                          <a:pt x="19" y="11"/>
                        </a:lnTo>
                        <a:lnTo>
                          <a:pt x="28" y="0"/>
                        </a:lnTo>
                        <a:lnTo>
                          <a:pt x="41" y="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4" name="Freeform 108"/>
                  <p:cNvSpPr/>
                  <p:nvPr/>
                </p:nvSpPr>
                <p:spPr bwMode="auto">
                  <a:xfrm>
                    <a:off x="22" y="427"/>
                    <a:ext cx="257" cy="56"/>
                  </a:xfrm>
                  <a:custGeom>
                    <a:avLst/>
                    <a:gdLst>
                      <a:gd name="T0" fmla="*/ 21 w 772"/>
                      <a:gd name="T1" fmla="*/ 0 h 222"/>
                      <a:gd name="T2" fmla="*/ 50 w 772"/>
                      <a:gd name="T3" fmla="*/ 13 h 222"/>
                      <a:gd name="T4" fmla="*/ 240 w 772"/>
                      <a:gd name="T5" fmla="*/ 59 h 222"/>
                      <a:gd name="T6" fmla="*/ 502 w 772"/>
                      <a:gd name="T7" fmla="*/ 109 h 222"/>
                      <a:gd name="T8" fmla="*/ 553 w 772"/>
                      <a:gd name="T9" fmla="*/ 126 h 222"/>
                      <a:gd name="T10" fmla="*/ 700 w 772"/>
                      <a:gd name="T11" fmla="*/ 168 h 222"/>
                      <a:gd name="T12" fmla="*/ 768 w 772"/>
                      <a:gd name="T13" fmla="*/ 189 h 222"/>
                      <a:gd name="T14" fmla="*/ 772 w 772"/>
                      <a:gd name="T15" fmla="*/ 217 h 222"/>
                      <a:gd name="T16" fmla="*/ 742 w 772"/>
                      <a:gd name="T17" fmla="*/ 222 h 222"/>
                      <a:gd name="T18" fmla="*/ 689 w 772"/>
                      <a:gd name="T19" fmla="*/ 206 h 222"/>
                      <a:gd name="T20" fmla="*/ 541 w 772"/>
                      <a:gd name="T21" fmla="*/ 160 h 222"/>
                      <a:gd name="T22" fmla="*/ 491 w 772"/>
                      <a:gd name="T23" fmla="*/ 139 h 222"/>
                      <a:gd name="T24" fmla="*/ 365 w 772"/>
                      <a:gd name="T25" fmla="*/ 104 h 222"/>
                      <a:gd name="T26" fmla="*/ 236 w 772"/>
                      <a:gd name="T27" fmla="*/ 79 h 222"/>
                      <a:gd name="T28" fmla="*/ 44 w 772"/>
                      <a:gd name="T29" fmla="*/ 34 h 222"/>
                      <a:gd name="T30" fmla="*/ 12 w 772"/>
                      <a:gd name="T31" fmla="*/ 32 h 222"/>
                      <a:gd name="T32" fmla="*/ 0 w 772"/>
                      <a:gd name="T33" fmla="*/ 12 h 222"/>
                      <a:gd name="T34" fmla="*/ 7 w 772"/>
                      <a:gd name="T35" fmla="*/ 1 h 222"/>
                      <a:gd name="T36" fmla="*/ 21 w 772"/>
                      <a:gd name="T37" fmla="*/ 0 h 222"/>
                      <a:gd name="T38" fmla="*/ 21 w 772"/>
                      <a:gd name="T3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2" h="222">
                        <a:moveTo>
                          <a:pt x="21" y="0"/>
                        </a:moveTo>
                        <a:lnTo>
                          <a:pt x="50" y="13"/>
                        </a:lnTo>
                        <a:lnTo>
                          <a:pt x="240" y="59"/>
                        </a:lnTo>
                        <a:lnTo>
                          <a:pt x="502" y="109"/>
                        </a:lnTo>
                        <a:lnTo>
                          <a:pt x="553" y="126"/>
                        </a:lnTo>
                        <a:lnTo>
                          <a:pt x="700" y="168"/>
                        </a:lnTo>
                        <a:lnTo>
                          <a:pt x="768" y="189"/>
                        </a:lnTo>
                        <a:lnTo>
                          <a:pt x="772" y="217"/>
                        </a:lnTo>
                        <a:lnTo>
                          <a:pt x="742" y="222"/>
                        </a:lnTo>
                        <a:lnTo>
                          <a:pt x="689" y="206"/>
                        </a:lnTo>
                        <a:lnTo>
                          <a:pt x="541" y="160"/>
                        </a:lnTo>
                        <a:lnTo>
                          <a:pt x="491" y="139"/>
                        </a:lnTo>
                        <a:lnTo>
                          <a:pt x="365" y="104"/>
                        </a:lnTo>
                        <a:lnTo>
                          <a:pt x="236" y="79"/>
                        </a:lnTo>
                        <a:lnTo>
                          <a:pt x="44" y="34"/>
                        </a:lnTo>
                        <a:lnTo>
                          <a:pt x="12" y="32"/>
                        </a:lnTo>
                        <a:lnTo>
                          <a:pt x="0" y="12"/>
                        </a:lnTo>
                        <a:lnTo>
                          <a:pt x="7" y="1"/>
                        </a:lnTo>
                        <a:lnTo>
                          <a:pt x="21"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5" name="Freeform 109"/>
                  <p:cNvSpPr/>
                  <p:nvPr/>
                </p:nvSpPr>
                <p:spPr bwMode="auto">
                  <a:xfrm>
                    <a:off x="107" y="444"/>
                    <a:ext cx="29" cy="64"/>
                  </a:xfrm>
                  <a:custGeom>
                    <a:avLst/>
                    <a:gdLst>
                      <a:gd name="T0" fmla="*/ 42 w 88"/>
                      <a:gd name="T1" fmla="*/ 16 h 258"/>
                      <a:gd name="T2" fmla="*/ 42 w 88"/>
                      <a:gd name="T3" fmla="*/ 64 h 258"/>
                      <a:gd name="T4" fmla="*/ 88 w 88"/>
                      <a:gd name="T5" fmla="*/ 239 h 258"/>
                      <a:gd name="T6" fmla="*/ 84 w 88"/>
                      <a:gd name="T7" fmla="*/ 252 h 258"/>
                      <a:gd name="T8" fmla="*/ 74 w 88"/>
                      <a:gd name="T9" fmla="*/ 258 h 258"/>
                      <a:gd name="T10" fmla="*/ 54 w 88"/>
                      <a:gd name="T11" fmla="*/ 245 h 258"/>
                      <a:gd name="T12" fmla="*/ 20 w 88"/>
                      <a:gd name="T13" fmla="*/ 69 h 258"/>
                      <a:gd name="T14" fmla="*/ 0 w 88"/>
                      <a:gd name="T15" fmla="*/ 23 h 258"/>
                      <a:gd name="T16" fmla="*/ 4 w 88"/>
                      <a:gd name="T17" fmla="*/ 7 h 258"/>
                      <a:gd name="T18" fmla="*/ 17 w 88"/>
                      <a:gd name="T19" fmla="*/ 0 h 258"/>
                      <a:gd name="T20" fmla="*/ 42 w 88"/>
                      <a:gd name="T21" fmla="*/ 16 h 258"/>
                      <a:gd name="T22" fmla="*/ 42 w 88"/>
                      <a:gd name="T23" fmla="*/ 1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258">
                        <a:moveTo>
                          <a:pt x="42" y="16"/>
                        </a:moveTo>
                        <a:lnTo>
                          <a:pt x="42" y="64"/>
                        </a:lnTo>
                        <a:lnTo>
                          <a:pt x="88" y="239"/>
                        </a:lnTo>
                        <a:lnTo>
                          <a:pt x="84" y="252"/>
                        </a:lnTo>
                        <a:lnTo>
                          <a:pt x="74" y="258"/>
                        </a:lnTo>
                        <a:lnTo>
                          <a:pt x="54" y="245"/>
                        </a:lnTo>
                        <a:lnTo>
                          <a:pt x="20" y="69"/>
                        </a:lnTo>
                        <a:lnTo>
                          <a:pt x="0" y="23"/>
                        </a:lnTo>
                        <a:lnTo>
                          <a:pt x="4" y="7"/>
                        </a:lnTo>
                        <a:lnTo>
                          <a:pt x="17" y="0"/>
                        </a:lnTo>
                        <a:lnTo>
                          <a:pt x="42" y="16"/>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6" name="Freeform 110"/>
                  <p:cNvSpPr/>
                  <p:nvPr/>
                </p:nvSpPr>
                <p:spPr bwMode="auto">
                  <a:xfrm>
                    <a:off x="138" y="504"/>
                    <a:ext cx="147" cy="35"/>
                  </a:xfrm>
                  <a:custGeom>
                    <a:avLst/>
                    <a:gdLst>
                      <a:gd name="T0" fmla="*/ 20 w 440"/>
                      <a:gd name="T1" fmla="*/ 0 h 142"/>
                      <a:gd name="T2" fmla="*/ 47 w 440"/>
                      <a:gd name="T3" fmla="*/ 12 h 142"/>
                      <a:gd name="T4" fmla="*/ 210 w 440"/>
                      <a:gd name="T5" fmla="*/ 69 h 142"/>
                      <a:gd name="T6" fmla="*/ 317 w 440"/>
                      <a:gd name="T7" fmla="*/ 95 h 142"/>
                      <a:gd name="T8" fmla="*/ 423 w 440"/>
                      <a:gd name="T9" fmla="*/ 108 h 142"/>
                      <a:gd name="T10" fmla="*/ 440 w 440"/>
                      <a:gd name="T11" fmla="*/ 126 h 142"/>
                      <a:gd name="T12" fmla="*/ 435 w 440"/>
                      <a:gd name="T13" fmla="*/ 138 h 142"/>
                      <a:gd name="T14" fmla="*/ 421 w 440"/>
                      <a:gd name="T15" fmla="*/ 142 h 142"/>
                      <a:gd name="T16" fmla="*/ 311 w 440"/>
                      <a:gd name="T17" fmla="*/ 122 h 142"/>
                      <a:gd name="T18" fmla="*/ 203 w 440"/>
                      <a:gd name="T19" fmla="*/ 89 h 142"/>
                      <a:gd name="T20" fmla="*/ 122 w 440"/>
                      <a:gd name="T21" fmla="*/ 59 h 142"/>
                      <a:gd name="T22" fmla="*/ 41 w 440"/>
                      <a:gd name="T23" fmla="*/ 33 h 142"/>
                      <a:gd name="T24" fmla="*/ 11 w 440"/>
                      <a:gd name="T25" fmla="*/ 31 h 142"/>
                      <a:gd name="T26" fmla="*/ 0 w 440"/>
                      <a:gd name="T27" fmla="*/ 11 h 142"/>
                      <a:gd name="T28" fmla="*/ 6 w 440"/>
                      <a:gd name="T29" fmla="*/ 0 h 142"/>
                      <a:gd name="T30" fmla="*/ 20 w 440"/>
                      <a:gd name="T31" fmla="*/ 0 h 142"/>
                      <a:gd name="T32" fmla="*/ 20 w 440"/>
                      <a:gd name="T3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0" h="142">
                        <a:moveTo>
                          <a:pt x="20" y="0"/>
                        </a:moveTo>
                        <a:lnTo>
                          <a:pt x="47" y="12"/>
                        </a:lnTo>
                        <a:lnTo>
                          <a:pt x="210" y="69"/>
                        </a:lnTo>
                        <a:lnTo>
                          <a:pt x="317" y="95"/>
                        </a:lnTo>
                        <a:lnTo>
                          <a:pt x="423" y="108"/>
                        </a:lnTo>
                        <a:lnTo>
                          <a:pt x="440" y="126"/>
                        </a:lnTo>
                        <a:lnTo>
                          <a:pt x="435" y="138"/>
                        </a:lnTo>
                        <a:lnTo>
                          <a:pt x="421" y="142"/>
                        </a:lnTo>
                        <a:lnTo>
                          <a:pt x="311" y="122"/>
                        </a:lnTo>
                        <a:lnTo>
                          <a:pt x="203" y="89"/>
                        </a:lnTo>
                        <a:lnTo>
                          <a:pt x="122" y="59"/>
                        </a:lnTo>
                        <a:lnTo>
                          <a:pt x="41" y="33"/>
                        </a:lnTo>
                        <a:lnTo>
                          <a:pt x="11" y="31"/>
                        </a:lnTo>
                        <a:lnTo>
                          <a:pt x="0" y="11"/>
                        </a:lnTo>
                        <a:lnTo>
                          <a:pt x="6" y="0"/>
                        </a:lnTo>
                        <a:lnTo>
                          <a:pt x="20"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7" name="Freeform 111"/>
                  <p:cNvSpPr/>
                  <p:nvPr/>
                </p:nvSpPr>
                <p:spPr bwMode="auto">
                  <a:xfrm>
                    <a:off x="278" y="475"/>
                    <a:ext cx="18" cy="33"/>
                  </a:xfrm>
                  <a:custGeom>
                    <a:avLst/>
                    <a:gdLst>
                      <a:gd name="T0" fmla="*/ 56 w 56"/>
                      <a:gd name="T1" fmla="*/ 18 h 133"/>
                      <a:gd name="T2" fmla="*/ 42 w 56"/>
                      <a:gd name="T3" fmla="*/ 86 h 133"/>
                      <a:gd name="T4" fmla="*/ 36 w 56"/>
                      <a:gd name="T5" fmla="*/ 117 h 133"/>
                      <a:gd name="T6" fmla="*/ 28 w 56"/>
                      <a:gd name="T7" fmla="*/ 129 h 133"/>
                      <a:gd name="T8" fmla="*/ 16 w 56"/>
                      <a:gd name="T9" fmla="*/ 133 h 133"/>
                      <a:gd name="T10" fmla="*/ 0 w 56"/>
                      <a:gd name="T11" fmla="*/ 113 h 133"/>
                      <a:gd name="T12" fmla="*/ 3 w 56"/>
                      <a:gd name="T13" fmla="*/ 78 h 133"/>
                      <a:gd name="T14" fmla="*/ 27 w 56"/>
                      <a:gd name="T15" fmla="*/ 10 h 133"/>
                      <a:gd name="T16" fmla="*/ 46 w 56"/>
                      <a:gd name="T17" fmla="*/ 0 h 133"/>
                      <a:gd name="T18" fmla="*/ 56 w 56"/>
                      <a:gd name="T19" fmla="*/ 18 h 133"/>
                      <a:gd name="T20" fmla="*/ 56 w 56"/>
                      <a:gd name="T21" fmla="*/ 1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33">
                        <a:moveTo>
                          <a:pt x="56" y="18"/>
                        </a:moveTo>
                        <a:lnTo>
                          <a:pt x="42" y="86"/>
                        </a:lnTo>
                        <a:lnTo>
                          <a:pt x="36" y="117"/>
                        </a:lnTo>
                        <a:lnTo>
                          <a:pt x="28" y="129"/>
                        </a:lnTo>
                        <a:lnTo>
                          <a:pt x="16" y="133"/>
                        </a:lnTo>
                        <a:lnTo>
                          <a:pt x="0" y="113"/>
                        </a:lnTo>
                        <a:lnTo>
                          <a:pt x="3" y="78"/>
                        </a:lnTo>
                        <a:lnTo>
                          <a:pt x="27" y="10"/>
                        </a:lnTo>
                        <a:lnTo>
                          <a:pt x="46" y="0"/>
                        </a:lnTo>
                        <a:lnTo>
                          <a:pt x="56" y="18"/>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8" name="Freeform 112"/>
                  <p:cNvSpPr/>
                  <p:nvPr/>
                </p:nvSpPr>
                <p:spPr bwMode="auto">
                  <a:xfrm>
                    <a:off x="380" y="434"/>
                    <a:ext cx="42" cy="58"/>
                  </a:xfrm>
                  <a:custGeom>
                    <a:avLst/>
                    <a:gdLst>
                      <a:gd name="T0" fmla="*/ 125 w 125"/>
                      <a:gd name="T1" fmla="*/ 14 h 235"/>
                      <a:gd name="T2" fmla="*/ 88 w 125"/>
                      <a:gd name="T3" fmla="*/ 102 h 235"/>
                      <a:gd name="T4" fmla="*/ 55 w 125"/>
                      <a:gd name="T5" fmla="*/ 184 h 235"/>
                      <a:gd name="T6" fmla="*/ 20 w 125"/>
                      <a:gd name="T7" fmla="*/ 229 h 235"/>
                      <a:gd name="T8" fmla="*/ 5 w 125"/>
                      <a:gd name="T9" fmla="*/ 235 h 235"/>
                      <a:gd name="T10" fmla="*/ 0 w 125"/>
                      <a:gd name="T11" fmla="*/ 221 h 235"/>
                      <a:gd name="T12" fmla="*/ 17 w 125"/>
                      <a:gd name="T13" fmla="*/ 166 h 235"/>
                      <a:gd name="T14" fmla="*/ 49 w 125"/>
                      <a:gd name="T15" fmla="*/ 88 h 235"/>
                      <a:gd name="T16" fmla="*/ 77 w 125"/>
                      <a:gd name="T17" fmla="*/ 48 h 235"/>
                      <a:gd name="T18" fmla="*/ 102 w 125"/>
                      <a:gd name="T19" fmla="*/ 7 h 235"/>
                      <a:gd name="T20" fmla="*/ 117 w 125"/>
                      <a:gd name="T21" fmla="*/ 0 h 235"/>
                      <a:gd name="T22" fmla="*/ 125 w 125"/>
                      <a:gd name="T23" fmla="*/ 14 h 235"/>
                      <a:gd name="T24" fmla="*/ 125 w 125"/>
                      <a:gd name="T25" fmla="*/ 1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35">
                        <a:moveTo>
                          <a:pt x="125" y="14"/>
                        </a:moveTo>
                        <a:lnTo>
                          <a:pt x="88" y="102"/>
                        </a:lnTo>
                        <a:lnTo>
                          <a:pt x="55" y="184"/>
                        </a:lnTo>
                        <a:lnTo>
                          <a:pt x="20" y="229"/>
                        </a:lnTo>
                        <a:lnTo>
                          <a:pt x="5" y="235"/>
                        </a:lnTo>
                        <a:lnTo>
                          <a:pt x="0" y="221"/>
                        </a:lnTo>
                        <a:lnTo>
                          <a:pt x="17" y="166"/>
                        </a:lnTo>
                        <a:lnTo>
                          <a:pt x="49" y="88"/>
                        </a:lnTo>
                        <a:lnTo>
                          <a:pt x="77" y="48"/>
                        </a:lnTo>
                        <a:lnTo>
                          <a:pt x="102" y="7"/>
                        </a:lnTo>
                        <a:lnTo>
                          <a:pt x="117" y="0"/>
                        </a:lnTo>
                        <a:lnTo>
                          <a:pt x="125" y="14"/>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49" name="Freeform 113"/>
                  <p:cNvSpPr/>
                  <p:nvPr/>
                </p:nvSpPr>
                <p:spPr bwMode="auto">
                  <a:xfrm>
                    <a:off x="281" y="498"/>
                    <a:ext cx="95" cy="39"/>
                  </a:xfrm>
                  <a:custGeom>
                    <a:avLst/>
                    <a:gdLst>
                      <a:gd name="T0" fmla="*/ 3 w 284"/>
                      <a:gd name="T1" fmla="*/ 136 h 155"/>
                      <a:gd name="T2" fmla="*/ 48 w 284"/>
                      <a:gd name="T3" fmla="*/ 106 h 155"/>
                      <a:gd name="T4" fmla="*/ 95 w 284"/>
                      <a:gd name="T5" fmla="*/ 78 h 155"/>
                      <a:gd name="T6" fmla="*/ 138 w 284"/>
                      <a:gd name="T7" fmla="*/ 55 h 155"/>
                      <a:gd name="T8" fmla="*/ 180 w 284"/>
                      <a:gd name="T9" fmla="*/ 38 h 155"/>
                      <a:gd name="T10" fmla="*/ 268 w 284"/>
                      <a:gd name="T11" fmla="*/ 0 h 155"/>
                      <a:gd name="T12" fmla="*/ 284 w 284"/>
                      <a:gd name="T13" fmla="*/ 4 h 155"/>
                      <a:gd name="T14" fmla="*/ 279 w 284"/>
                      <a:gd name="T15" fmla="*/ 18 h 155"/>
                      <a:gd name="T16" fmla="*/ 193 w 284"/>
                      <a:gd name="T17" fmla="*/ 60 h 155"/>
                      <a:gd name="T18" fmla="*/ 111 w 284"/>
                      <a:gd name="T19" fmla="*/ 104 h 155"/>
                      <a:gd name="T20" fmla="*/ 16 w 284"/>
                      <a:gd name="T21" fmla="*/ 155 h 155"/>
                      <a:gd name="T22" fmla="*/ 0 w 284"/>
                      <a:gd name="T23" fmla="*/ 152 h 155"/>
                      <a:gd name="T24" fmla="*/ 3 w 284"/>
                      <a:gd name="T25" fmla="*/ 136 h 155"/>
                      <a:gd name="T26" fmla="*/ 3 w 284"/>
                      <a:gd name="T27" fmla="*/ 13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55">
                        <a:moveTo>
                          <a:pt x="3" y="136"/>
                        </a:moveTo>
                        <a:lnTo>
                          <a:pt x="48" y="106"/>
                        </a:lnTo>
                        <a:lnTo>
                          <a:pt x="95" y="78"/>
                        </a:lnTo>
                        <a:lnTo>
                          <a:pt x="138" y="55"/>
                        </a:lnTo>
                        <a:lnTo>
                          <a:pt x="180" y="38"/>
                        </a:lnTo>
                        <a:lnTo>
                          <a:pt x="268" y="0"/>
                        </a:lnTo>
                        <a:lnTo>
                          <a:pt x="284" y="4"/>
                        </a:lnTo>
                        <a:lnTo>
                          <a:pt x="279" y="18"/>
                        </a:lnTo>
                        <a:lnTo>
                          <a:pt x="193" y="60"/>
                        </a:lnTo>
                        <a:lnTo>
                          <a:pt x="111" y="104"/>
                        </a:lnTo>
                        <a:lnTo>
                          <a:pt x="16" y="155"/>
                        </a:lnTo>
                        <a:lnTo>
                          <a:pt x="0" y="152"/>
                        </a:lnTo>
                        <a:lnTo>
                          <a:pt x="3" y="136"/>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0" name="Freeform 114"/>
                  <p:cNvSpPr/>
                  <p:nvPr/>
                </p:nvSpPr>
                <p:spPr bwMode="auto">
                  <a:xfrm>
                    <a:off x="29" y="475"/>
                    <a:ext cx="87" cy="21"/>
                  </a:xfrm>
                  <a:custGeom>
                    <a:avLst/>
                    <a:gdLst>
                      <a:gd name="T0" fmla="*/ 254 w 262"/>
                      <a:gd name="T1" fmla="*/ 21 h 83"/>
                      <a:gd name="T2" fmla="*/ 134 w 262"/>
                      <a:gd name="T3" fmla="*/ 55 h 83"/>
                      <a:gd name="T4" fmla="*/ 14 w 262"/>
                      <a:gd name="T5" fmla="*/ 83 h 83"/>
                      <a:gd name="T6" fmla="*/ 0 w 262"/>
                      <a:gd name="T7" fmla="*/ 74 h 83"/>
                      <a:gd name="T8" fmla="*/ 9 w 262"/>
                      <a:gd name="T9" fmla="*/ 61 h 83"/>
                      <a:gd name="T10" fmla="*/ 248 w 262"/>
                      <a:gd name="T11" fmla="*/ 0 h 83"/>
                      <a:gd name="T12" fmla="*/ 262 w 262"/>
                      <a:gd name="T13" fmla="*/ 8 h 83"/>
                      <a:gd name="T14" fmla="*/ 254 w 262"/>
                      <a:gd name="T15" fmla="*/ 21 h 83"/>
                      <a:gd name="T16" fmla="*/ 254 w 262"/>
                      <a:gd name="T17" fmla="*/ 2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83">
                        <a:moveTo>
                          <a:pt x="254" y="21"/>
                        </a:moveTo>
                        <a:lnTo>
                          <a:pt x="134" y="55"/>
                        </a:lnTo>
                        <a:lnTo>
                          <a:pt x="14" y="83"/>
                        </a:lnTo>
                        <a:lnTo>
                          <a:pt x="0" y="74"/>
                        </a:lnTo>
                        <a:lnTo>
                          <a:pt x="9" y="61"/>
                        </a:lnTo>
                        <a:lnTo>
                          <a:pt x="248" y="0"/>
                        </a:lnTo>
                        <a:lnTo>
                          <a:pt x="262" y="8"/>
                        </a:lnTo>
                        <a:lnTo>
                          <a:pt x="254" y="2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1" name="Freeform 115"/>
                  <p:cNvSpPr/>
                  <p:nvPr/>
                </p:nvSpPr>
                <p:spPr bwMode="auto">
                  <a:xfrm>
                    <a:off x="19" y="493"/>
                    <a:ext cx="71" cy="60"/>
                  </a:xfrm>
                  <a:custGeom>
                    <a:avLst/>
                    <a:gdLst>
                      <a:gd name="T0" fmla="*/ 41 w 213"/>
                      <a:gd name="T1" fmla="*/ 14 h 240"/>
                      <a:gd name="T2" fmla="*/ 28 w 213"/>
                      <a:gd name="T3" fmla="*/ 104 h 240"/>
                      <a:gd name="T4" fmla="*/ 41 w 213"/>
                      <a:gd name="T5" fmla="*/ 135 h 240"/>
                      <a:gd name="T6" fmla="*/ 82 w 213"/>
                      <a:gd name="T7" fmla="*/ 162 h 240"/>
                      <a:gd name="T8" fmla="*/ 123 w 213"/>
                      <a:gd name="T9" fmla="*/ 178 h 240"/>
                      <a:gd name="T10" fmla="*/ 210 w 213"/>
                      <a:gd name="T11" fmla="*/ 214 h 240"/>
                      <a:gd name="T12" fmla="*/ 213 w 213"/>
                      <a:gd name="T13" fmla="*/ 237 h 240"/>
                      <a:gd name="T14" fmla="*/ 190 w 213"/>
                      <a:gd name="T15" fmla="*/ 240 h 240"/>
                      <a:gd name="T16" fmla="*/ 5 w 213"/>
                      <a:gd name="T17" fmla="*/ 145 h 240"/>
                      <a:gd name="T18" fmla="*/ 2 w 213"/>
                      <a:gd name="T19" fmla="*/ 104 h 240"/>
                      <a:gd name="T20" fmla="*/ 0 w 213"/>
                      <a:gd name="T21" fmla="*/ 78 h 240"/>
                      <a:gd name="T22" fmla="*/ 2 w 213"/>
                      <a:gd name="T23" fmla="*/ 54 h 240"/>
                      <a:gd name="T24" fmla="*/ 18 w 213"/>
                      <a:gd name="T25" fmla="*/ 6 h 240"/>
                      <a:gd name="T26" fmla="*/ 35 w 213"/>
                      <a:gd name="T27" fmla="*/ 0 h 240"/>
                      <a:gd name="T28" fmla="*/ 41 w 213"/>
                      <a:gd name="T29" fmla="*/ 14 h 240"/>
                      <a:gd name="T30" fmla="*/ 41 w 213"/>
                      <a:gd name="T31"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40">
                        <a:moveTo>
                          <a:pt x="41" y="14"/>
                        </a:moveTo>
                        <a:lnTo>
                          <a:pt x="28" y="104"/>
                        </a:lnTo>
                        <a:lnTo>
                          <a:pt x="41" y="135"/>
                        </a:lnTo>
                        <a:lnTo>
                          <a:pt x="82" y="162"/>
                        </a:lnTo>
                        <a:lnTo>
                          <a:pt x="123" y="178"/>
                        </a:lnTo>
                        <a:lnTo>
                          <a:pt x="210" y="214"/>
                        </a:lnTo>
                        <a:lnTo>
                          <a:pt x="213" y="237"/>
                        </a:lnTo>
                        <a:lnTo>
                          <a:pt x="190" y="240"/>
                        </a:lnTo>
                        <a:lnTo>
                          <a:pt x="5" y="145"/>
                        </a:lnTo>
                        <a:lnTo>
                          <a:pt x="2" y="104"/>
                        </a:lnTo>
                        <a:lnTo>
                          <a:pt x="0" y="78"/>
                        </a:lnTo>
                        <a:lnTo>
                          <a:pt x="2" y="54"/>
                        </a:lnTo>
                        <a:lnTo>
                          <a:pt x="18" y="6"/>
                        </a:lnTo>
                        <a:lnTo>
                          <a:pt x="35" y="0"/>
                        </a:lnTo>
                        <a:lnTo>
                          <a:pt x="41" y="14"/>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2" name="Freeform 116"/>
                  <p:cNvSpPr/>
                  <p:nvPr/>
                </p:nvSpPr>
                <p:spPr bwMode="auto">
                  <a:xfrm>
                    <a:off x="91" y="501"/>
                    <a:ext cx="33" cy="42"/>
                  </a:xfrm>
                  <a:custGeom>
                    <a:avLst/>
                    <a:gdLst>
                      <a:gd name="T0" fmla="*/ 94 w 101"/>
                      <a:gd name="T1" fmla="*/ 20 h 168"/>
                      <a:gd name="T2" fmla="*/ 39 w 101"/>
                      <a:gd name="T3" fmla="*/ 44 h 168"/>
                      <a:gd name="T4" fmla="*/ 20 w 101"/>
                      <a:gd name="T5" fmla="*/ 49 h 168"/>
                      <a:gd name="T6" fmla="*/ 25 w 101"/>
                      <a:gd name="T7" fmla="*/ 84 h 168"/>
                      <a:gd name="T8" fmla="*/ 26 w 101"/>
                      <a:gd name="T9" fmla="*/ 157 h 168"/>
                      <a:gd name="T10" fmla="*/ 16 w 101"/>
                      <a:gd name="T11" fmla="*/ 168 h 168"/>
                      <a:gd name="T12" fmla="*/ 3 w 101"/>
                      <a:gd name="T13" fmla="*/ 158 h 168"/>
                      <a:gd name="T14" fmla="*/ 0 w 101"/>
                      <a:gd name="T15" fmla="*/ 84 h 168"/>
                      <a:gd name="T16" fmla="*/ 0 w 101"/>
                      <a:gd name="T17" fmla="*/ 40 h 168"/>
                      <a:gd name="T18" fmla="*/ 31 w 101"/>
                      <a:gd name="T19" fmla="*/ 23 h 168"/>
                      <a:gd name="T20" fmla="*/ 85 w 101"/>
                      <a:gd name="T21" fmla="*/ 0 h 168"/>
                      <a:gd name="T22" fmla="*/ 101 w 101"/>
                      <a:gd name="T23" fmla="*/ 5 h 168"/>
                      <a:gd name="T24" fmla="*/ 94 w 101"/>
                      <a:gd name="T25" fmla="*/ 20 h 168"/>
                      <a:gd name="T26" fmla="*/ 94 w 101"/>
                      <a:gd name="T27" fmla="*/ 2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68">
                        <a:moveTo>
                          <a:pt x="94" y="20"/>
                        </a:moveTo>
                        <a:lnTo>
                          <a:pt x="39" y="44"/>
                        </a:lnTo>
                        <a:lnTo>
                          <a:pt x="20" y="49"/>
                        </a:lnTo>
                        <a:lnTo>
                          <a:pt x="25" y="84"/>
                        </a:lnTo>
                        <a:lnTo>
                          <a:pt x="26" y="157"/>
                        </a:lnTo>
                        <a:lnTo>
                          <a:pt x="16" y="168"/>
                        </a:lnTo>
                        <a:lnTo>
                          <a:pt x="3" y="158"/>
                        </a:lnTo>
                        <a:lnTo>
                          <a:pt x="0" y="84"/>
                        </a:lnTo>
                        <a:lnTo>
                          <a:pt x="0" y="40"/>
                        </a:lnTo>
                        <a:lnTo>
                          <a:pt x="31" y="23"/>
                        </a:lnTo>
                        <a:lnTo>
                          <a:pt x="85" y="0"/>
                        </a:lnTo>
                        <a:lnTo>
                          <a:pt x="101" y="5"/>
                        </a:lnTo>
                        <a:lnTo>
                          <a:pt x="94" y="2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3" name="Freeform 117"/>
                  <p:cNvSpPr/>
                  <p:nvPr/>
                </p:nvSpPr>
                <p:spPr bwMode="auto">
                  <a:xfrm>
                    <a:off x="43" y="501"/>
                    <a:ext cx="49" cy="13"/>
                  </a:xfrm>
                  <a:custGeom>
                    <a:avLst/>
                    <a:gdLst>
                      <a:gd name="T0" fmla="*/ 14 w 147"/>
                      <a:gd name="T1" fmla="*/ 0 h 49"/>
                      <a:gd name="T2" fmla="*/ 102 w 147"/>
                      <a:gd name="T3" fmla="*/ 19 h 49"/>
                      <a:gd name="T4" fmla="*/ 145 w 147"/>
                      <a:gd name="T5" fmla="*/ 32 h 49"/>
                      <a:gd name="T6" fmla="*/ 147 w 147"/>
                      <a:gd name="T7" fmla="*/ 47 h 49"/>
                      <a:gd name="T8" fmla="*/ 131 w 147"/>
                      <a:gd name="T9" fmla="*/ 49 h 49"/>
                      <a:gd name="T10" fmla="*/ 97 w 147"/>
                      <a:gd name="T11" fmla="*/ 41 h 49"/>
                      <a:gd name="T12" fmla="*/ 10 w 147"/>
                      <a:gd name="T13" fmla="*/ 21 h 49"/>
                      <a:gd name="T14" fmla="*/ 0 w 147"/>
                      <a:gd name="T15" fmla="*/ 9 h 49"/>
                      <a:gd name="T16" fmla="*/ 14 w 147"/>
                      <a:gd name="T17" fmla="*/ 0 h 49"/>
                      <a:gd name="T18" fmla="*/ 14 w 14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49">
                        <a:moveTo>
                          <a:pt x="14" y="0"/>
                        </a:moveTo>
                        <a:lnTo>
                          <a:pt x="102" y="19"/>
                        </a:lnTo>
                        <a:lnTo>
                          <a:pt x="145" y="32"/>
                        </a:lnTo>
                        <a:lnTo>
                          <a:pt x="147" y="47"/>
                        </a:lnTo>
                        <a:lnTo>
                          <a:pt x="131" y="49"/>
                        </a:lnTo>
                        <a:lnTo>
                          <a:pt x="97" y="41"/>
                        </a:lnTo>
                        <a:lnTo>
                          <a:pt x="10" y="21"/>
                        </a:lnTo>
                        <a:lnTo>
                          <a:pt x="0" y="9"/>
                        </a:lnTo>
                        <a:lnTo>
                          <a:pt x="14"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4" name="Freeform 118"/>
                  <p:cNvSpPr/>
                  <p:nvPr/>
                </p:nvSpPr>
                <p:spPr bwMode="auto">
                  <a:xfrm>
                    <a:off x="94" y="514"/>
                    <a:ext cx="100" cy="41"/>
                  </a:xfrm>
                  <a:custGeom>
                    <a:avLst/>
                    <a:gdLst>
                      <a:gd name="T0" fmla="*/ 7 w 299"/>
                      <a:gd name="T1" fmla="*/ 144 h 165"/>
                      <a:gd name="T2" fmla="*/ 96 w 299"/>
                      <a:gd name="T3" fmla="*/ 96 h 165"/>
                      <a:gd name="T4" fmla="*/ 134 w 299"/>
                      <a:gd name="T5" fmla="*/ 68 h 165"/>
                      <a:gd name="T6" fmla="*/ 179 w 299"/>
                      <a:gd name="T7" fmla="*/ 39 h 165"/>
                      <a:gd name="T8" fmla="*/ 227 w 299"/>
                      <a:gd name="T9" fmla="*/ 13 h 165"/>
                      <a:gd name="T10" fmla="*/ 247 w 299"/>
                      <a:gd name="T11" fmla="*/ 0 h 165"/>
                      <a:gd name="T12" fmla="*/ 279 w 299"/>
                      <a:gd name="T13" fmla="*/ 8 h 165"/>
                      <a:gd name="T14" fmla="*/ 299 w 299"/>
                      <a:gd name="T15" fmla="*/ 21 h 165"/>
                      <a:gd name="T16" fmla="*/ 192 w 299"/>
                      <a:gd name="T17" fmla="*/ 59 h 165"/>
                      <a:gd name="T18" fmla="*/ 147 w 299"/>
                      <a:gd name="T19" fmla="*/ 90 h 165"/>
                      <a:gd name="T20" fmla="*/ 106 w 299"/>
                      <a:gd name="T21" fmla="*/ 117 h 165"/>
                      <a:gd name="T22" fmla="*/ 66 w 299"/>
                      <a:gd name="T23" fmla="*/ 142 h 165"/>
                      <a:gd name="T24" fmla="*/ 15 w 299"/>
                      <a:gd name="T25" fmla="*/ 165 h 165"/>
                      <a:gd name="T26" fmla="*/ 0 w 299"/>
                      <a:gd name="T27" fmla="*/ 158 h 165"/>
                      <a:gd name="T28" fmla="*/ 7 w 299"/>
                      <a:gd name="T29" fmla="*/ 144 h 165"/>
                      <a:gd name="T30" fmla="*/ 7 w 299"/>
                      <a:gd name="T31" fmla="*/ 14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9" h="165">
                        <a:moveTo>
                          <a:pt x="7" y="144"/>
                        </a:moveTo>
                        <a:lnTo>
                          <a:pt x="96" y="96"/>
                        </a:lnTo>
                        <a:lnTo>
                          <a:pt x="134" y="68"/>
                        </a:lnTo>
                        <a:lnTo>
                          <a:pt x="179" y="39"/>
                        </a:lnTo>
                        <a:lnTo>
                          <a:pt x="227" y="13"/>
                        </a:lnTo>
                        <a:lnTo>
                          <a:pt x="247" y="0"/>
                        </a:lnTo>
                        <a:lnTo>
                          <a:pt x="279" y="8"/>
                        </a:lnTo>
                        <a:lnTo>
                          <a:pt x="299" y="21"/>
                        </a:lnTo>
                        <a:lnTo>
                          <a:pt x="192" y="59"/>
                        </a:lnTo>
                        <a:lnTo>
                          <a:pt x="147" y="90"/>
                        </a:lnTo>
                        <a:lnTo>
                          <a:pt x="106" y="117"/>
                        </a:lnTo>
                        <a:lnTo>
                          <a:pt x="66" y="142"/>
                        </a:lnTo>
                        <a:lnTo>
                          <a:pt x="15" y="165"/>
                        </a:lnTo>
                        <a:lnTo>
                          <a:pt x="0" y="158"/>
                        </a:lnTo>
                        <a:lnTo>
                          <a:pt x="7" y="144"/>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5" name="Freeform 119"/>
                  <p:cNvSpPr/>
                  <p:nvPr/>
                </p:nvSpPr>
                <p:spPr bwMode="auto">
                  <a:xfrm>
                    <a:off x="299" y="475"/>
                    <a:ext cx="157" cy="85"/>
                  </a:xfrm>
                  <a:custGeom>
                    <a:avLst/>
                    <a:gdLst>
                      <a:gd name="T0" fmla="*/ 368 w 472"/>
                      <a:gd name="T1" fmla="*/ 0 h 340"/>
                      <a:gd name="T2" fmla="*/ 433 w 472"/>
                      <a:gd name="T3" fmla="*/ 22 h 340"/>
                      <a:gd name="T4" fmla="*/ 470 w 472"/>
                      <a:gd name="T5" fmla="*/ 80 h 340"/>
                      <a:gd name="T6" fmla="*/ 472 w 472"/>
                      <a:gd name="T7" fmla="*/ 118 h 340"/>
                      <a:gd name="T8" fmla="*/ 450 w 472"/>
                      <a:gd name="T9" fmla="*/ 151 h 340"/>
                      <a:gd name="T10" fmla="*/ 412 w 472"/>
                      <a:gd name="T11" fmla="*/ 178 h 340"/>
                      <a:gd name="T12" fmla="*/ 372 w 472"/>
                      <a:gd name="T13" fmla="*/ 202 h 340"/>
                      <a:gd name="T14" fmla="*/ 300 w 472"/>
                      <a:gd name="T15" fmla="*/ 234 h 340"/>
                      <a:gd name="T16" fmla="*/ 226 w 472"/>
                      <a:gd name="T17" fmla="*/ 261 h 340"/>
                      <a:gd name="T18" fmla="*/ 25 w 472"/>
                      <a:gd name="T19" fmla="*/ 340 h 340"/>
                      <a:gd name="T20" fmla="*/ 0 w 472"/>
                      <a:gd name="T21" fmla="*/ 332 h 340"/>
                      <a:gd name="T22" fmla="*/ 8 w 472"/>
                      <a:gd name="T23" fmla="*/ 308 h 340"/>
                      <a:gd name="T24" fmla="*/ 61 w 472"/>
                      <a:gd name="T25" fmla="*/ 282 h 340"/>
                      <a:gd name="T26" fmla="*/ 108 w 472"/>
                      <a:gd name="T27" fmla="*/ 262 h 340"/>
                      <a:gd name="T28" fmla="*/ 213 w 472"/>
                      <a:gd name="T29" fmla="*/ 225 h 340"/>
                      <a:gd name="T30" fmla="*/ 352 w 472"/>
                      <a:gd name="T31" fmla="*/ 170 h 340"/>
                      <a:gd name="T32" fmla="*/ 428 w 472"/>
                      <a:gd name="T33" fmla="*/ 128 h 340"/>
                      <a:gd name="T34" fmla="*/ 449 w 472"/>
                      <a:gd name="T35" fmla="*/ 88 h 340"/>
                      <a:gd name="T36" fmla="*/ 430 w 472"/>
                      <a:gd name="T37" fmla="*/ 64 h 340"/>
                      <a:gd name="T38" fmla="*/ 404 w 472"/>
                      <a:gd name="T39" fmla="*/ 50 h 340"/>
                      <a:gd name="T40" fmla="*/ 337 w 472"/>
                      <a:gd name="T41" fmla="*/ 44 h 340"/>
                      <a:gd name="T42" fmla="*/ 340 w 472"/>
                      <a:gd name="T43" fmla="*/ 22 h 340"/>
                      <a:gd name="T44" fmla="*/ 354 w 472"/>
                      <a:gd name="T45" fmla="*/ 7 h 340"/>
                      <a:gd name="T46" fmla="*/ 368 w 472"/>
                      <a:gd name="T47" fmla="*/ 0 h 340"/>
                      <a:gd name="T48" fmla="*/ 368 w 472"/>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2" h="340">
                        <a:moveTo>
                          <a:pt x="368" y="0"/>
                        </a:moveTo>
                        <a:lnTo>
                          <a:pt x="433" y="22"/>
                        </a:lnTo>
                        <a:lnTo>
                          <a:pt x="470" y="80"/>
                        </a:lnTo>
                        <a:lnTo>
                          <a:pt x="472" y="118"/>
                        </a:lnTo>
                        <a:lnTo>
                          <a:pt x="450" y="151"/>
                        </a:lnTo>
                        <a:lnTo>
                          <a:pt x="412" y="178"/>
                        </a:lnTo>
                        <a:lnTo>
                          <a:pt x="372" y="202"/>
                        </a:lnTo>
                        <a:lnTo>
                          <a:pt x="300" y="234"/>
                        </a:lnTo>
                        <a:lnTo>
                          <a:pt x="226" y="261"/>
                        </a:lnTo>
                        <a:lnTo>
                          <a:pt x="25" y="340"/>
                        </a:lnTo>
                        <a:lnTo>
                          <a:pt x="0" y="332"/>
                        </a:lnTo>
                        <a:lnTo>
                          <a:pt x="8" y="308"/>
                        </a:lnTo>
                        <a:lnTo>
                          <a:pt x="61" y="282"/>
                        </a:lnTo>
                        <a:lnTo>
                          <a:pt x="108" y="262"/>
                        </a:lnTo>
                        <a:lnTo>
                          <a:pt x="213" y="225"/>
                        </a:lnTo>
                        <a:lnTo>
                          <a:pt x="352" y="170"/>
                        </a:lnTo>
                        <a:lnTo>
                          <a:pt x="428" y="128"/>
                        </a:lnTo>
                        <a:lnTo>
                          <a:pt x="449" y="88"/>
                        </a:lnTo>
                        <a:lnTo>
                          <a:pt x="430" y="64"/>
                        </a:lnTo>
                        <a:lnTo>
                          <a:pt x="404" y="50"/>
                        </a:lnTo>
                        <a:lnTo>
                          <a:pt x="337" y="44"/>
                        </a:lnTo>
                        <a:lnTo>
                          <a:pt x="340" y="22"/>
                        </a:lnTo>
                        <a:lnTo>
                          <a:pt x="354" y="7"/>
                        </a:lnTo>
                        <a:lnTo>
                          <a:pt x="368"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6" name="Freeform 120"/>
                  <p:cNvSpPr/>
                  <p:nvPr/>
                </p:nvSpPr>
                <p:spPr bwMode="auto">
                  <a:xfrm>
                    <a:off x="321" y="558"/>
                    <a:ext cx="55" cy="11"/>
                  </a:xfrm>
                  <a:custGeom>
                    <a:avLst/>
                    <a:gdLst>
                      <a:gd name="T0" fmla="*/ 12 w 165"/>
                      <a:gd name="T1" fmla="*/ 0 h 46"/>
                      <a:gd name="T2" fmla="*/ 161 w 165"/>
                      <a:gd name="T3" fmla="*/ 27 h 46"/>
                      <a:gd name="T4" fmla="*/ 165 w 165"/>
                      <a:gd name="T5" fmla="*/ 43 h 46"/>
                      <a:gd name="T6" fmla="*/ 149 w 165"/>
                      <a:gd name="T7" fmla="*/ 46 h 46"/>
                      <a:gd name="T8" fmla="*/ 82 w 165"/>
                      <a:gd name="T9" fmla="*/ 25 h 46"/>
                      <a:gd name="T10" fmla="*/ 10 w 165"/>
                      <a:gd name="T11" fmla="*/ 22 h 46"/>
                      <a:gd name="T12" fmla="*/ 0 w 165"/>
                      <a:gd name="T13" fmla="*/ 10 h 46"/>
                      <a:gd name="T14" fmla="*/ 12 w 165"/>
                      <a:gd name="T15" fmla="*/ 0 h 46"/>
                      <a:gd name="T16" fmla="*/ 12 w 16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46">
                        <a:moveTo>
                          <a:pt x="12" y="0"/>
                        </a:moveTo>
                        <a:lnTo>
                          <a:pt x="161" y="27"/>
                        </a:lnTo>
                        <a:lnTo>
                          <a:pt x="165" y="43"/>
                        </a:lnTo>
                        <a:lnTo>
                          <a:pt x="149" y="46"/>
                        </a:lnTo>
                        <a:lnTo>
                          <a:pt x="82" y="25"/>
                        </a:lnTo>
                        <a:lnTo>
                          <a:pt x="10" y="22"/>
                        </a:lnTo>
                        <a:lnTo>
                          <a:pt x="0" y="10"/>
                        </a:lnTo>
                        <a:lnTo>
                          <a:pt x="12"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7" name="Freeform 121"/>
                  <p:cNvSpPr/>
                  <p:nvPr/>
                </p:nvSpPr>
                <p:spPr bwMode="auto">
                  <a:xfrm>
                    <a:off x="289" y="556"/>
                    <a:ext cx="88" cy="58"/>
                  </a:xfrm>
                  <a:custGeom>
                    <a:avLst/>
                    <a:gdLst>
                      <a:gd name="T0" fmla="*/ 53 w 265"/>
                      <a:gd name="T1" fmla="*/ 15 h 232"/>
                      <a:gd name="T2" fmla="*/ 30 w 265"/>
                      <a:gd name="T3" fmla="*/ 101 h 232"/>
                      <a:gd name="T4" fmla="*/ 25 w 265"/>
                      <a:gd name="T5" fmla="*/ 136 h 232"/>
                      <a:gd name="T6" fmla="*/ 62 w 265"/>
                      <a:gd name="T7" fmla="*/ 143 h 232"/>
                      <a:gd name="T8" fmla="*/ 125 w 265"/>
                      <a:gd name="T9" fmla="*/ 171 h 232"/>
                      <a:gd name="T10" fmla="*/ 241 w 265"/>
                      <a:gd name="T11" fmla="*/ 202 h 232"/>
                      <a:gd name="T12" fmla="*/ 249 w 265"/>
                      <a:gd name="T13" fmla="*/ 201 h 232"/>
                      <a:gd name="T14" fmla="*/ 265 w 265"/>
                      <a:gd name="T15" fmla="*/ 216 h 232"/>
                      <a:gd name="T16" fmla="*/ 262 w 265"/>
                      <a:gd name="T17" fmla="*/ 228 h 232"/>
                      <a:gd name="T18" fmla="*/ 249 w 265"/>
                      <a:gd name="T19" fmla="*/ 232 h 232"/>
                      <a:gd name="T20" fmla="*/ 238 w 265"/>
                      <a:gd name="T21" fmla="*/ 231 h 232"/>
                      <a:gd name="T22" fmla="*/ 114 w 265"/>
                      <a:gd name="T23" fmla="*/ 202 h 232"/>
                      <a:gd name="T24" fmla="*/ 47 w 265"/>
                      <a:gd name="T25" fmla="*/ 171 h 232"/>
                      <a:gd name="T26" fmla="*/ 12 w 265"/>
                      <a:gd name="T27" fmla="*/ 157 h 232"/>
                      <a:gd name="T28" fmla="*/ 0 w 265"/>
                      <a:gd name="T29" fmla="*/ 131 h 232"/>
                      <a:gd name="T30" fmla="*/ 7 w 265"/>
                      <a:gd name="T31" fmla="*/ 98 h 232"/>
                      <a:gd name="T32" fmla="*/ 32 w 265"/>
                      <a:gd name="T33" fmla="*/ 5 h 232"/>
                      <a:gd name="T34" fmla="*/ 47 w 265"/>
                      <a:gd name="T35" fmla="*/ 0 h 232"/>
                      <a:gd name="T36" fmla="*/ 53 w 265"/>
                      <a:gd name="T37" fmla="*/ 15 h 232"/>
                      <a:gd name="T38" fmla="*/ 53 w 265"/>
                      <a:gd name="T39" fmla="*/ 1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5" h="232">
                        <a:moveTo>
                          <a:pt x="53" y="15"/>
                        </a:moveTo>
                        <a:lnTo>
                          <a:pt x="30" y="101"/>
                        </a:lnTo>
                        <a:lnTo>
                          <a:pt x="25" y="136"/>
                        </a:lnTo>
                        <a:lnTo>
                          <a:pt x="62" y="143"/>
                        </a:lnTo>
                        <a:lnTo>
                          <a:pt x="125" y="171"/>
                        </a:lnTo>
                        <a:lnTo>
                          <a:pt x="241" y="202"/>
                        </a:lnTo>
                        <a:lnTo>
                          <a:pt x="249" y="201"/>
                        </a:lnTo>
                        <a:lnTo>
                          <a:pt x="265" y="216"/>
                        </a:lnTo>
                        <a:lnTo>
                          <a:pt x="262" y="228"/>
                        </a:lnTo>
                        <a:lnTo>
                          <a:pt x="249" y="232"/>
                        </a:lnTo>
                        <a:lnTo>
                          <a:pt x="238" y="231"/>
                        </a:lnTo>
                        <a:lnTo>
                          <a:pt x="114" y="202"/>
                        </a:lnTo>
                        <a:lnTo>
                          <a:pt x="47" y="171"/>
                        </a:lnTo>
                        <a:lnTo>
                          <a:pt x="12" y="157"/>
                        </a:lnTo>
                        <a:lnTo>
                          <a:pt x="0" y="131"/>
                        </a:lnTo>
                        <a:lnTo>
                          <a:pt x="7" y="98"/>
                        </a:lnTo>
                        <a:lnTo>
                          <a:pt x="32" y="5"/>
                        </a:lnTo>
                        <a:lnTo>
                          <a:pt x="47" y="0"/>
                        </a:lnTo>
                        <a:lnTo>
                          <a:pt x="53" y="15"/>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8" name="Freeform 122"/>
                  <p:cNvSpPr/>
                  <p:nvPr/>
                </p:nvSpPr>
                <p:spPr bwMode="auto">
                  <a:xfrm>
                    <a:off x="398" y="454"/>
                    <a:ext cx="115" cy="110"/>
                  </a:xfrm>
                  <a:custGeom>
                    <a:avLst/>
                    <a:gdLst>
                      <a:gd name="T0" fmla="*/ 213 w 344"/>
                      <a:gd name="T1" fmla="*/ 0 h 440"/>
                      <a:gd name="T2" fmla="*/ 279 w 344"/>
                      <a:gd name="T3" fmla="*/ 25 h 440"/>
                      <a:gd name="T4" fmla="*/ 326 w 344"/>
                      <a:gd name="T5" fmla="*/ 78 h 440"/>
                      <a:gd name="T6" fmla="*/ 344 w 344"/>
                      <a:gd name="T7" fmla="*/ 120 h 440"/>
                      <a:gd name="T8" fmla="*/ 341 w 344"/>
                      <a:gd name="T9" fmla="*/ 162 h 440"/>
                      <a:gd name="T10" fmla="*/ 323 w 344"/>
                      <a:gd name="T11" fmla="*/ 203 h 440"/>
                      <a:gd name="T12" fmla="*/ 293 w 344"/>
                      <a:gd name="T13" fmla="*/ 241 h 440"/>
                      <a:gd name="T14" fmla="*/ 264 w 344"/>
                      <a:gd name="T15" fmla="*/ 277 h 440"/>
                      <a:gd name="T16" fmla="*/ 226 w 344"/>
                      <a:gd name="T17" fmla="*/ 312 h 440"/>
                      <a:gd name="T18" fmla="*/ 194 w 344"/>
                      <a:gd name="T19" fmla="*/ 337 h 440"/>
                      <a:gd name="T20" fmla="*/ 158 w 344"/>
                      <a:gd name="T21" fmla="*/ 357 h 440"/>
                      <a:gd name="T22" fmla="*/ 16 w 344"/>
                      <a:gd name="T23" fmla="*/ 440 h 440"/>
                      <a:gd name="T24" fmla="*/ 0 w 344"/>
                      <a:gd name="T25" fmla="*/ 439 h 440"/>
                      <a:gd name="T26" fmla="*/ 1 w 344"/>
                      <a:gd name="T27" fmla="*/ 424 h 440"/>
                      <a:gd name="T28" fmla="*/ 37 w 344"/>
                      <a:gd name="T29" fmla="*/ 398 h 440"/>
                      <a:gd name="T30" fmla="*/ 69 w 344"/>
                      <a:gd name="T31" fmla="*/ 377 h 440"/>
                      <a:gd name="T32" fmla="*/ 138 w 344"/>
                      <a:gd name="T33" fmla="*/ 331 h 440"/>
                      <a:gd name="T34" fmla="*/ 205 w 344"/>
                      <a:gd name="T35" fmla="*/ 291 h 440"/>
                      <a:gd name="T36" fmla="*/ 239 w 344"/>
                      <a:gd name="T37" fmla="*/ 259 h 440"/>
                      <a:gd name="T38" fmla="*/ 269 w 344"/>
                      <a:gd name="T39" fmla="*/ 222 h 440"/>
                      <a:gd name="T40" fmla="*/ 314 w 344"/>
                      <a:gd name="T41" fmla="*/ 158 h 440"/>
                      <a:gd name="T42" fmla="*/ 319 w 344"/>
                      <a:gd name="T43" fmla="*/ 124 h 440"/>
                      <a:gd name="T44" fmla="*/ 307 w 344"/>
                      <a:gd name="T45" fmla="*/ 89 h 440"/>
                      <a:gd name="T46" fmla="*/ 266 w 344"/>
                      <a:gd name="T47" fmla="*/ 44 h 440"/>
                      <a:gd name="T48" fmla="*/ 211 w 344"/>
                      <a:gd name="T49" fmla="*/ 22 h 440"/>
                      <a:gd name="T50" fmla="*/ 201 w 344"/>
                      <a:gd name="T51" fmla="*/ 10 h 440"/>
                      <a:gd name="T52" fmla="*/ 213 w 344"/>
                      <a:gd name="T53" fmla="*/ 0 h 440"/>
                      <a:gd name="T54" fmla="*/ 213 w 344"/>
                      <a:gd name="T55"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4" h="440">
                        <a:moveTo>
                          <a:pt x="213" y="0"/>
                        </a:moveTo>
                        <a:lnTo>
                          <a:pt x="279" y="25"/>
                        </a:lnTo>
                        <a:lnTo>
                          <a:pt x="326" y="78"/>
                        </a:lnTo>
                        <a:lnTo>
                          <a:pt x="344" y="120"/>
                        </a:lnTo>
                        <a:lnTo>
                          <a:pt x="341" y="162"/>
                        </a:lnTo>
                        <a:lnTo>
                          <a:pt x="323" y="203"/>
                        </a:lnTo>
                        <a:lnTo>
                          <a:pt x="293" y="241"/>
                        </a:lnTo>
                        <a:lnTo>
                          <a:pt x="264" y="277"/>
                        </a:lnTo>
                        <a:lnTo>
                          <a:pt x="226" y="312"/>
                        </a:lnTo>
                        <a:lnTo>
                          <a:pt x="194" y="337"/>
                        </a:lnTo>
                        <a:lnTo>
                          <a:pt x="158" y="357"/>
                        </a:lnTo>
                        <a:lnTo>
                          <a:pt x="16" y="440"/>
                        </a:lnTo>
                        <a:lnTo>
                          <a:pt x="0" y="439"/>
                        </a:lnTo>
                        <a:lnTo>
                          <a:pt x="1" y="424"/>
                        </a:lnTo>
                        <a:lnTo>
                          <a:pt x="37" y="398"/>
                        </a:lnTo>
                        <a:lnTo>
                          <a:pt x="69" y="377"/>
                        </a:lnTo>
                        <a:lnTo>
                          <a:pt x="138" y="331"/>
                        </a:lnTo>
                        <a:lnTo>
                          <a:pt x="205" y="291"/>
                        </a:lnTo>
                        <a:lnTo>
                          <a:pt x="239" y="259"/>
                        </a:lnTo>
                        <a:lnTo>
                          <a:pt x="269" y="222"/>
                        </a:lnTo>
                        <a:lnTo>
                          <a:pt x="314" y="158"/>
                        </a:lnTo>
                        <a:lnTo>
                          <a:pt x="319" y="124"/>
                        </a:lnTo>
                        <a:lnTo>
                          <a:pt x="307" y="89"/>
                        </a:lnTo>
                        <a:lnTo>
                          <a:pt x="266" y="44"/>
                        </a:lnTo>
                        <a:lnTo>
                          <a:pt x="211" y="22"/>
                        </a:lnTo>
                        <a:lnTo>
                          <a:pt x="201" y="10"/>
                        </a:lnTo>
                        <a:lnTo>
                          <a:pt x="213"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59" name="Freeform 123"/>
                  <p:cNvSpPr/>
                  <p:nvPr/>
                </p:nvSpPr>
                <p:spPr bwMode="auto">
                  <a:xfrm>
                    <a:off x="370" y="486"/>
                    <a:ext cx="145" cy="129"/>
                  </a:xfrm>
                  <a:custGeom>
                    <a:avLst/>
                    <a:gdLst>
                      <a:gd name="T0" fmla="*/ 428 w 435"/>
                      <a:gd name="T1" fmla="*/ 9 h 514"/>
                      <a:gd name="T2" fmla="*/ 435 w 435"/>
                      <a:gd name="T3" fmla="*/ 107 h 514"/>
                      <a:gd name="T4" fmla="*/ 429 w 435"/>
                      <a:gd name="T5" fmla="*/ 203 h 514"/>
                      <a:gd name="T6" fmla="*/ 419 w 435"/>
                      <a:gd name="T7" fmla="*/ 231 h 514"/>
                      <a:gd name="T8" fmla="*/ 404 w 435"/>
                      <a:gd name="T9" fmla="*/ 253 h 514"/>
                      <a:gd name="T10" fmla="*/ 385 w 435"/>
                      <a:gd name="T11" fmla="*/ 273 h 514"/>
                      <a:gd name="T12" fmla="*/ 362 w 435"/>
                      <a:gd name="T13" fmla="*/ 293 h 514"/>
                      <a:gd name="T14" fmla="*/ 316 w 435"/>
                      <a:gd name="T15" fmla="*/ 333 h 514"/>
                      <a:gd name="T16" fmla="*/ 263 w 435"/>
                      <a:gd name="T17" fmla="*/ 368 h 514"/>
                      <a:gd name="T18" fmla="*/ 210 w 435"/>
                      <a:gd name="T19" fmla="*/ 406 h 514"/>
                      <a:gd name="T20" fmla="*/ 154 w 435"/>
                      <a:gd name="T21" fmla="*/ 438 h 514"/>
                      <a:gd name="T22" fmla="*/ 94 w 435"/>
                      <a:gd name="T23" fmla="*/ 477 h 514"/>
                      <a:gd name="T24" fmla="*/ 33 w 435"/>
                      <a:gd name="T25" fmla="*/ 514 h 514"/>
                      <a:gd name="T26" fmla="*/ 2 w 435"/>
                      <a:gd name="T27" fmla="*/ 505 h 514"/>
                      <a:gd name="T28" fmla="*/ 0 w 435"/>
                      <a:gd name="T29" fmla="*/ 489 h 514"/>
                      <a:gd name="T30" fmla="*/ 11 w 435"/>
                      <a:gd name="T31" fmla="*/ 476 h 514"/>
                      <a:gd name="T32" fmla="*/ 71 w 435"/>
                      <a:gd name="T33" fmla="*/ 439 h 514"/>
                      <a:gd name="T34" fmla="*/ 130 w 435"/>
                      <a:gd name="T35" fmla="*/ 401 h 514"/>
                      <a:gd name="T36" fmla="*/ 236 w 435"/>
                      <a:gd name="T37" fmla="*/ 333 h 514"/>
                      <a:gd name="T38" fmla="*/ 333 w 435"/>
                      <a:gd name="T39" fmla="*/ 265 h 514"/>
                      <a:gd name="T40" fmla="*/ 396 w 435"/>
                      <a:gd name="T41" fmla="*/ 196 h 514"/>
                      <a:gd name="T42" fmla="*/ 406 w 435"/>
                      <a:gd name="T43" fmla="*/ 104 h 514"/>
                      <a:gd name="T44" fmla="*/ 405 w 435"/>
                      <a:gd name="T45" fmla="*/ 9 h 514"/>
                      <a:gd name="T46" fmla="*/ 416 w 435"/>
                      <a:gd name="T47" fmla="*/ 0 h 514"/>
                      <a:gd name="T48" fmla="*/ 428 w 435"/>
                      <a:gd name="T49" fmla="*/ 9 h 514"/>
                      <a:gd name="T50" fmla="*/ 428 w 435"/>
                      <a:gd name="T51" fmla="*/ 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5" h="514">
                        <a:moveTo>
                          <a:pt x="428" y="9"/>
                        </a:moveTo>
                        <a:lnTo>
                          <a:pt x="435" y="107"/>
                        </a:lnTo>
                        <a:lnTo>
                          <a:pt x="429" y="203"/>
                        </a:lnTo>
                        <a:lnTo>
                          <a:pt x="419" y="231"/>
                        </a:lnTo>
                        <a:lnTo>
                          <a:pt x="404" y="253"/>
                        </a:lnTo>
                        <a:lnTo>
                          <a:pt x="385" y="273"/>
                        </a:lnTo>
                        <a:lnTo>
                          <a:pt x="362" y="293"/>
                        </a:lnTo>
                        <a:lnTo>
                          <a:pt x="316" y="333"/>
                        </a:lnTo>
                        <a:lnTo>
                          <a:pt x="263" y="368"/>
                        </a:lnTo>
                        <a:lnTo>
                          <a:pt x="210" y="406"/>
                        </a:lnTo>
                        <a:lnTo>
                          <a:pt x="154" y="438"/>
                        </a:lnTo>
                        <a:lnTo>
                          <a:pt x="94" y="477"/>
                        </a:lnTo>
                        <a:lnTo>
                          <a:pt x="33" y="514"/>
                        </a:lnTo>
                        <a:lnTo>
                          <a:pt x="2" y="505"/>
                        </a:lnTo>
                        <a:lnTo>
                          <a:pt x="0" y="489"/>
                        </a:lnTo>
                        <a:lnTo>
                          <a:pt x="11" y="476"/>
                        </a:lnTo>
                        <a:lnTo>
                          <a:pt x="71" y="439"/>
                        </a:lnTo>
                        <a:lnTo>
                          <a:pt x="130" y="401"/>
                        </a:lnTo>
                        <a:lnTo>
                          <a:pt x="236" y="333"/>
                        </a:lnTo>
                        <a:lnTo>
                          <a:pt x="333" y="265"/>
                        </a:lnTo>
                        <a:lnTo>
                          <a:pt x="396" y="196"/>
                        </a:lnTo>
                        <a:lnTo>
                          <a:pt x="406" y="104"/>
                        </a:lnTo>
                        <a:lnTo>
                          <a:pt x="405" y="9"/>
                        </a:lnTo>
                        <a:lnTo>
                          <a:pt x="416" y="0"/>
                        </a:lnTo>
                        <a:lnTo>
                          <a:pt x="428" y="9"/>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0" name="Freeform 124"/>
                  <p:cNvSpPr/>
                  <p:nvPr/>
                </p:nvSpPr>
                <p:spPr bwMode="auto">
                  <a:xfrm>
                    <a:off x="364" y="499"/>
                    <a:ext cx="65" cy="18"/>
                  </a:xfrm>
                  <a:custGeom>
                    <a:avLst/>
                    <a:gdLst>
                      <a:gd name="T0" fmla="*/ 11 w 193"/>
                      <a:gd name="T1" fmla="*/ 0 h 72"/>
                      <a:gd name="T2" fmla="*/ 112 w 193"/>
                      <a:gd name="T3" fmla="*/ 3 h 72"/>
                      <a:gd name="T4" fmla="*/ 193 w 193"/>
                      <a:gd name="T5" fmla="*/ 46 h 72"/>
                      <a:gd name="T6" fmla="*/ 191 w 193"/>
                      <a:gd name="T7" fmla="*/ 72 h 72"/>
                      <a:gd name="T8" fmla="*/ 163 w 193"/>
                      <a:gd name="T9" fmla="*/ 71 h 72"/>
                      <a:gd name="T10" fmla="*/ 131 w 193"/>
                      <a:gd name="T11" fmla="*/ 43 h 72"/>
                      <a:gd name="T12" fmla="*/ 95 w 193"/>
                      <a:gd name="T13" fmla="*/ 29 h 72"/>
                      <a:gd name="T14" fmla="*/ 11 w 193"/>
                      <a:gd name="T15" fmla="*/ 22 h 72"/>
                      <a:gd name="T16" fmla="*/ 0 w 193"/>
                      <a:gd name="T17" fmla="*/ 11 h 72"/>
                      <a:gd name="T18" fmla="*/ 11 w 193"/>
                      <a:gd name="T19" fmla="*/ 0 h 72"/>
                      <a:gd name="T20" fmla="*/ 11 w 19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3" h="72">
                        <a:moveTo>
                          <a:pt x="11" y="0"/>
                        </a:moveTo>
                        <a:lnTo>
                          <a:pt x="112" y="3"/>
                        </a:lnTo>
                        <a:lnTo>
                          <a:pt x="193" y="46"/>
                        </a:lnTo>
                        <a:lnTo>
                          <a:pt x="191" y="72"/>
                        </a:lnTo>
                        <a:lnTo>
                          <a:pt x="163" y="71"/>
                        </a:lnTo>
                        <a:lnTo>
                          <a:pt x="131" y="43"/>
                        </a:lnTo>
                        <a:lnTo>
                          <a:pt x="95" y="29"/>
                        </a:lnTo>
                        <a:lnTo>
                          <a:pt x="11" y="22"/>
                        </a:lnTo>
                        <a:lnTo>
                          <a:pt x="0" y="11"/>
                        </a:lnTo>
                        <a:lnTo>
                          <a:pt x="11"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1" name="Freeform 125"/>
                  <p:cNvSpPr/>
                  <p:nvPr/>
                </p:nvSpPr>
                <p:spPr bwMode="auto">
                  <a:xfrm>
                    <a:off x="341" y="120"/>
                    <a:ext cx="173" cy="362"/>
                  </a:xfrm>
                  <a:custGeom>
                    <a:avLst/>
                    <a:gdLst>
                      <a:gd name="T0" fmla="*/ 11 w 519"/>
                      <a:gd name="T1" fmla="*/ 0 h 1447"/>
                      <a:gd name="T2" fmla="*/ 105 w 519"/>
                      <a:gd name="T3" fmla="*/ 15 h 1447"/>
                      <a:gd name="T4" fmla="*/ 183 w 519"/>
                      <a:gd name="T5" fmla="*/ 49 h 1447"/>
                      <a:gd name="T6" fmla="*/ 252 w 519"/>
                      <a:gd name="T7" fmla="*/ 100 h 1447"/>
                      <a:gd name="T8" fmla="*/ 310 w 519"/>
                      <a:gd name="T9" fmla="*/ 170 h 1447"/>
                      <a:gd name="T10" fmla="*/ 350 w 519"/>
                      <a:gd name="T11" fmla="*/ 222 h 1447"/>
                      <a:gd name="T12" fmla="*/ 381 w 519"/>
                      <a:gd name="T13" fmla="*/ 269 h 1447"/>
                      <a:gd name="T14" fmla="*/ 410 w 519"/>
                      <a:gd name="T15" fmla="*/ 319 h 1447"/>
                      <a:gd name="T16" fmla="*/ 437 w 519"/>
                      <a:gd name="T17" fmla="*/ 378 h 1447"/>
                      <a:gd name="T18" fmla="*/ 490 w 519"/>
                      <a:gd name="T19" fmla="*/ 523 h 1447"/>
                      <a:gd name="T20" fmla="*/ 519 w 519"/>
                      <a:gd name="T21" fmla="*/ 659 h 1447"/>
                      <a:gd name="T22" fmla="*/ 512 w 519"/>
                      <a:gd name="T23" fmla="*/ 800 h 1447"/>
                      <a:gd name="T24" fmla="*/ 497 w 519"/>
                      <a:gd name="T25" fmla="*/ 945 h 1447"/>
                      <a:gd name="T26" fmla="*/ 470 w 519"/>
                      <a:gd name="T27" fmla="*/ 1087 h 1447"/>
                      <a:gd name="T28" fmla="*/ 450 w 519"/>
                      <a:gd name="T29" fmla="*/ 1192 h 1447"/>
                      <a:gd name="T30" fmla="*/ 425 w 519"/>
                      <a:gd name="T31" fmla="*/ 1295 h 1447"/>
                      <a:gd name="T32" fmla="*/ 417 w 519"/>
                      <a:gd name="T33" fmla="*/ 1345 h 1447"/>
                      <a:gd name="T34" fmla="*/ 394 w 519"/>
                      <a:gd name="T35" fmla="*/ 1385 h 1447"/>
                      <a:gd name="T36" fmla="*/ 366 w 519"/>
                      <a:gd name="T37" fmla="*/ 1406 h 1447"/>
                      <a:gd name="T38" fmla="*/ 337 w 519"/>
                      <a:gd name="T39" fmla="*/ 1420 h 1447"/>
                      <a:gd name="T40" fmla="*/ 273 w 519"/>
                      <a:gd name="T41" fmla="*/ 1447 h 1447"/>
                      <a:gd name="T42" fmla="*/ 241 w 519"/>
                      <a:gd name="T43" fmla="*/ 1439 h 1447"/>
                      <a:gd name="T44" fmla="*/ 239 w 519"/>
                      <a:gd name="T45" fmla="*/ 1422 h 1447"/>
                      <a:gd name="T46" fmla="*/ 250 w 519"/>
                      <a:gd name="T47" fmla="*/ 1408 h 1447"/>
                      <a:gd name="T48" fmla="*/ 359 w 519"/>
                      <a:gd name="T49" fmla="*/ 1352 h 1447"/>
                      <a:gd name="T50" fmla="*/ 374 w 519"/>
                      <a:gd name="T51" fmla="*/ 1321 h 1447"/>
                      <a:gd name="T52" fmla="*/ 378 w 519"/>
                      <a:gd name="T53" fmla="*/ 1285 h 1447"/>
                      <a:gd name="T54" fmla="*/ 422 w 519"/>
                      <a:gd name="T55" fmla="*/ 1078 h 1447"/>
                      <a:gd name="T56" fmla="*/ 466 w 519"/>
                      <a:gd name="T57" fmla="*/ 796 h 1447"/>
                      <a:gd name="T58" fmla="*/ 477 w 519"/>
                      <a:gd name="T59" fmla="*/ 664 h 1447"/>
                      <a:gd name="T60" fmla="*/ 471 w 519"/>
                      <a:gd name="T61" fmla="*/ 603 h 1447"/>
                      <a:gd name="T62" fmla="*/ 452 w 519"/>
                      <a:gd name="T63" fmla="*/ 535 h 1447"/>
                      <a:gd name="T64" fmla="*/ 403 w 519"/>
                      <a:gd name="T65" fmla="*/ 390 h 1447"/>
                      <a:gd name="T66" fmla="*/ 377 w 519"/>
                      <a:gd name="T67" fmla="*/ 332 h 1447"/>
                      <a:gd name="T68" fmla="*/ 352 w 519"/>
                      <a:gd name="T69" fmla="*/ 284 h 1447"/>
                      <a:gd name="T70" fmla="*/ 322 w 519"/>
                      <a:gd name="T71" fmla="*/ 237 h 1447"/>
                      <a:gd name="T72" fmla="*/ 286 w 519"/>
                      <a:gd name="T73" fmla="*/ 186 h 1447"/>
                      <a:gd name="T74" fmla="*/ 260 w 519"/>
                      <a:gd name="T75" fmla="*/ 151 h 1447"/>
                      <a:gd name="T76" fmla="*/ 232 w 519"/>
                      <a:gd name="T77" fmla="*/ 120 h 1447"/>
                      <a:gd name="T78" fmla="*/ 202 w 519"/>
                      <a:gd name="T79" fmla="*/ 92 h 1447"/>
                      <a:gd name="T80" fmla="*/ 170 w 519"/>
                      <a:gd name="T81" fmla="*/ 70 h 1447"/>
                      <a:gd name="T82" fmla="*/ 135 w 519"/>
                      <a:gd name="T83" fmla="*/ 51 h 1447"/>
                      <a:gd name="T84" fmla="*/ 97 w 519"/>
                      <a:gd name="T85" fmla="*/ 37 h 1447"/>
                      <a:gd name="T86" fmla="*/ 10 w 519"/>
                      <a:gd name="T87" fmla="*/ 22 h 1447"/>
                      <a:gd name="T88" fmla="*/ 0 w 519"/>
                      <a:gd name="T89" fmla="*/ 10 h 1447"/>
                      <a:gd name="T90" fmla="*/ 11 w 519"/>
                      <a:gd name="T91" fmla="*/ 0 h 1447"/>
                      <a:gd name="T92" fmla="*/ 11 w 519"/>
                      <a:gd name="T93" fmla="*/ 0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1447">
                        <a:moveTo>
                          <a:pt x="11" y="0"/>
                        </a:moveTo>
                        <a:lnTo>
                          <a:pt x="105" y="15"/>
                        </a:lnTo>
                        <a:lnTo>
                          <a:pt x="183" y="49"/>
                        </a:lnTo>
                        <a:lnTo>
                          <a:pt x="252" y="100"/>
                        </a:lnTo>
                        <a:lnTo>
                          <a:pt x="310" y="170"/>
                        </a:lnTo>
                        <a:lnTo>
                          <a:pt x="350" y="222"/>
                        </a:lnTo>
                        <a:lnTo>
                          <a:pt x="381" y="269"/>
                        </a:lnTo>
                        <a:lnTo>
                          <a:pt x="410" y="319"/>
                        </a:lnTo>
                        <a:lnTo>
                          <a:pt x="437" y="378"/>
                        </a:lnTo>
                        <a:lnTo>
                          <a:pt x="490" y="523"/>
                        </a:lnTo>
                        <a:lnTo>
                          <a:pt x="519" y="659"/>
                        </a:lnTo>
                        <a:lnTo>
                          <a:pt x="512" y="800"/>
                        </a:lnTo>
                        <a:lnTo>
                          <a:pt x="497" y="945"/>
                        </a:lnTo>
                        <a:lnTo>
                          <a:pt x="470" y="1087"/>
                        </a:lnTo>
                        <a:lnTo>
                          <a:pt x="450" y="1192"/>
                        </a:lnTo>
                        <a:lnTo>
                          <a:pt x="425" y="1295"/>
                        </a:lnTo>
                        <a:lnTo>
                          <a:pt x="417" y="1345"/>
                        </a:lnTo>
                        <a:lnTo>
                          <a:pt x="394" y="1385"/>
                        </a:lnTo>
                        <a:lnTo>
                          <a:pt x="366" y="1406"/>
                        </a:lnTo>
                        <a:lnTo>
                          <a:pt x="337" y="1420"/>
                        </a:lnTo>
                        <a:lnTo>
                          <a:pt x="273" y="1447"/>
                        </a:lnTo>
                        <a:lnTo>
                          <a:pt x="241" y="1439"/>
                        </a:lnTo>
                        <a:lnTo>
                          <a:pt x="239" y="1422"/>
                        </a:lnTo>
                        <a:lnTo>
                          <a:pt x="250" y="1408"/>
                        </a:lnTo>
                        <a:lnTo>
                          <a:pt x="359" y="1352"/>
                        </a:lnTo>
                        <a:lnTo>
                          <a:pt x="374" y="1321"/>
                        </a:lnTo>
                        <a:lnTo>
                          <a:pt x="378" y="1285"/>
                        </a:lnTo>
                        <a:lnTo>
                          <a:pt x="422" y="1078"/>
                        </a:lnTo>
                        <a:lnTo>
                          <a:pt x="466" y="796"/>
                        </a:lnTo>
                        <a:lnTo>
                          <a:pt x="477" y="664"/>
                        </a:lnTo>
                        <a:lnTo>
                          <a:pt x="471" y="603"/>
                        </a:lnTo>
                        <a:lnTo>
                          <a:pt x="452" y="535"/>
                        </a:lnTo>
                        <a:lnTo>
                          <a:pt x="403" y="390"/>
                        </a:lnTo>
                        <a:lnTo>
                          <a:pt x="377" y="332"/>
                        </a:lnTo>
                        <a:lnTo>
                          <a:pt x="352" y="284"/>
                        </a:lnTo>
                        <a:lnTo>
                          <a:pt x="322" y="237"/>
                        </a:lnTo>
                        <a:lnTo>
                          <a:pt x="286" y="186"/>
                        </a:lnTo>
                        <a:lnTo>
                          <a:pt x="260" y="151"/>
                        </a:lnTo>
                        <a:lnTo>
                          <a:pt x="232" y="120"/>
                        </a:lnTo>
                        <a:lnTo>
                          <a:pt x="202" y="92"/>
                        </a:lnTo>
                        <a:lnTo>
                          <a:pt x="170" y="70"/>
                        </a:lnTo>
                        <a:lnTo>
                          <a:pt x="135" y="51"/>
                        </a:lnTo>
                        <a:lnTo>
                          <a:pt x="97" y="37"/>
                        </a:lnTo>
                        <a:lnTo>
                          <a:pt x="10" y="22"/>
                        </a:lnTo>
                        <a:lnTo>
                          <a:pt x="0" y="10"/>
                        </a:lnTo>
                        <a:lnTo>
                          <a:pt x="11"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2" name="Freeform 126"/>
                  <p:cNvSpPr/>
                  <p:nvPr/>
                </p:nvSpPr>
                <p:spPr bwMode="auto">
                  <a:xfrm>
                    <a:off x="394" y="206"/>
                    <a:ext cx="65" cy="199"/>
                  </a:xfrm>
                  <a:custGeom>
                    <a:avLst/>
                    <a:gdLst>
                      <a:gd name="T0" fmla="*/ 32 w 195"/>
                      <a:gd name="T1" fmla="*/ 1 h 799"/>
                      <a:gd name="T2" fmla="*/ 88 w 195"/>
                      <a:gd name="T3" fmla="*/ 46 h 799"/>
                      <a:gd name="T4" fmla="*/ 128 w 195"/>
                      <a:gd name="T5" fmla="*/ 107 h 799"/>
                      <a:gd name="T6" fmla="*/ 185 w 195"/>
                      <a:gd name="T7" fmla="*/ 235 h 799"/>
                      <a:gd name="T8" fmla="*/ 195 w 195"/>
                      <a:gd name="T9" fmla="*/ 375 h 799"/>
                      <a:gd name="T10" fmla="*/ 189 w 195"/>
                      <a:gd name="T11" fmla="*/ 467 h 799"/>
                      <a:gd name="T12" fmla="*/ 175 w 195"/>
                      <a:gd name="T13" fmla="*/ 546 h 799"/>
                      <a:gd name="T14" fmla="*/ 152 w 195"/>
                      <a:gd name="T15" fmla="*/ 626 h 799"/>
                      <a:gd name="T16" fmla="*/ 121 w 195"/>
                      <a:gd name="T17" fmla="*/ 713 h 799"/>
                      <a:gd name="T18" fmla="*/ 88 w 195"/>
                      <a:gd name="T19" fmla="*/ 787 h 799"/>
                      <a:gd name="T20" fmla="*/ 61 w 195"/>
                      <a:gd name="T21" fmla="*/ 799 h 799"/>
                      <a:gd name="T22" fmla="*/ 49 w 195"/>
                      <a:gd name="T23" fmla="*/ 773 h 799"/>
                      <a:gd name="T24" fmla="*/ 74 w 195"/>
                      <a:gd name="T25" fmla="*/ 697 h 799"/>
                      <a:gd name="T26" fmla="*/ 105 w 195"/>
                      <a:gd name="T27" fmla="*/ 614 h 799"/>
                      <a:gd name="T28" fmla="*/ 129 w 195"/>
                      <a:gd name="T29" fmla="*/ 538 h 799"/>
                      <a:gd name="T30" fmla="*/ 154 w 195"/>
                      <a:gd name="T31" fmla="*/ 374 h 799"/>
                      <a:gd name="T32" fmla="*/ 145 w 195"/>
                      <a:gd name="T33" fmla="*/ 244 h 799"/>
                      <a:gd name="T34" fmla="*/ 127 w 195"/>
                      <a:gd name="T35" fmla="*/ 187 h 799"/>
                      <a:gd name="T36" fmla="*/ 95 w 195"/>
                      <a:gd name="T37" fmla="*/ 125 h 799"/>
                      <a:gd name="T38" fmla="*/ 59 w 195"/>
                      <a:gd name="T39" fmla="*/ 77 h 799"/>
                      <a:gd name="T40" fmla="*/ 37 w 195"/>
                      <a:gd name="T41" fmla="*/ 58 h 799"/>
                      <a:gd name="T42" fmla="*/ 10 w 195"/>
                      <a:gd name="T43" fmla="*/ 41 h 799"/>
                      <a:gd name="T44" fmla="*/ 0 w 195"/>
                      <a:gd name="T45" fmla="*/ 11 h 799"/>
                      <a:gd name="T46" fmla="*/ 13 w 195"/>
                      <a:gd name="T47" fmla="*/ 0 h 799"/>
                      <a:gd name="T48" fmla="*/ 32 w 195"/>
                      <a:gd name="T49" fmla="*/ 1 h 799"/>
                      <a:gd name="T50" fmla="*/ 32 w 195"/>
                      <a:gd name="T51" fmla="*/ 1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 h="799">
                        <a:moveTo>
                          <a:pt x="32" y="1"/>
                        </a:moveTo>
                        <a:lnTo>
                          <a:pt x="88" y="46"/>
                        </a:lnTo>
                        <a:lnTo>
                          <a:pt x="128" y="107"/>
                        </a:lnTo>
                        <a:lnTo>
                          <a:pt x="185" y="235"/>
                        </a:lnTo>
                        <a:lnTo>
                          <a:pt x="195" y="375"/>
                        </a:lnTo>
                        <a:lnTo>
                          <a:pt x="189" y="467"/>
                        </a:lnTo>
                        <a:lnTo>
                          <a:pt x="175" y="546"/>
                        </a:lnTo>
                        <a:lnTo>
                          <a:pt x="152" y="626"/>
                        </a:lnTo>
                        <a:lnTo>
                          <a:pt x="121" y="713"/>
                        </a:lnTo>
                        <a:lnTo>
                          <a:pt x="88" y="787"/>
                        </a:lnTo>
                        <a:lnTo>
                          <a:pt x="61" y="799"/>
                        </a:lnTo>
                        <a:lnTo>
                          <a:pt x="49" y="773"/>
                        </a:lnTo>
                        <a:lnTo>
                          <a:pt x="74" y="697"/>
                        </a:lnTo>
                        <a:lnTo>
                          <a:pt x="105" y="614"/>
                        </a:lnTo>
                        <a:lnTo>
                          <a:pt x="129" y="538"/>
                        </a:lnTo>
                        <a:lnTo>
                          <a:pt x="154" y="374"/>
                        </a:lnTo>
                        <a:lnTo>
                          <a:pt x="145" y="244"/>
                        </a:lnTo>
                        <a:lnTo>
                          <a:pt x="127" y="187"/>
                        </a:lnTo>
                        <a:lnTo>
                          <a:pt x="95" y="125"/>
                        </a:lnTo>
                        <a:lnTo>
                          <a:pt x="59" y="77"/>
                        </a:lnTo>
                        <a:lnTo>
                          <a:pt x="37" y="58"/>
                        </a:lnTo>
                        <a:lnTo>
                          <a:pt x="10" y="41"/>
                        </a:lnTo>
                        <a:lnTo>
                          <a:pt x="0" y="11"/>
                        </a:lnTo>
                        <a:lnTo>
                          <a:pt x="13" y="0"/>
                        </a:lnTo>
                        <a:lnTo>
                          <a:pt x="32" y="1"/>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3" name="Freeform 127"/>
                  <p:cNvSpPr/>
                  <p:nvPr/>
                </p:nvSpPr>
                <p:spPr bwMode="auto">
                  <a:xfrm>
                    <a:off x="379" y="239"/>
                    <a:ext cx="36" cy="152"/>
                  </a:xfrm>
                  <a:custGeom>
                    <a:avLst/>
                    <a:gdLst>
                      <a:gd name="T0" fmla="*/ 15 w 108"/>
                      <a:gd name="T1" fmla="*/ 0 h 610"/>
                      <a:gd name="T2" fmla="*/ 74 w 108"/>
                      <a:gd name="T3" fmla="*/ 47 h 610"/>
                      <a:gd name="T4" fmla="*/ 101 w 108"/>
                      <a:gd name="T5" fmla="*/ 111 h 610"/>
                      <a:gd name="T6" fmla="*/ 108 w 108"/>
                      <a:gd name="T7" fmla="*/ 269 h 610"/>
                      <a:gd name="T8" fmla="*/ 95 w 108"/>
                      <a:gd name="T9" fmla="*/ 435 h 610"/>
                      <a:gd name="T10" fmla="*/ 76 w 108"/>
                      <a:gd name="T11" fmla="*/ 511 h 610"/>
                      <a:gd name="T12" fmla="*/ 46 w 108"/>
                      <a:gd name="T13" fmla="*/ 597 h 610"/>
                      <a:gd name="T14" fmla="*/ 34 w 108"/>
                      <a:gd name="T15" fmla="*/ 610 h 610"/>
                      <a:gd name="T16" fmla="*/ 16 w 108"/>
                      <a:gd name="T17" fmla="*/ 610 h 610"/>
                      <a:gd name="T18" fmla="*/ 1 w 108"/>
                      <a:gd name="T19" fmla="*/ 580 h 610"/>
                      <a:gd name="T20" fmla="*/ 51 w 108"/>
                      <a:gd name="T21" fmla="*/ 427 h 610"/>
                      <a:gd name="T22" fmla="*/ 66 w 108"/>
                      <a:gd name="T23" fmla="*/ 269 h 610"/>
                      <a:gd name="T24" fmla="*/ 71 w 108"/>
                      <a:gd name="T25" fmla="*/ 123 h 610"/>
                      <a:gd name="T26" fmla="*/ 54 w 108"/>
                      <a:gd name="T27" fmla="*/ 63 h 610"/>
                      <a:gd name="T28" fmla="*/ 35 w 108"/>
                      <a:gd name="T29" fmla="*/ 39 h 610"/>
                      <a:gd name="T30" fmla="*/ 5 w 108"/>
                      <a:gd name="T31" fmla="*/ 18 h 610"/>
                      <a:gd name="T32" fmla="*/ 0 w 108"/>
                      <a:gd name="T33" fmla="*/ 4 h 610"/>
                      <a:gd name="T34" fmla="*/ 15 w 108"/>
                      <a:gd name="T35" fmla="*/ 0 h 610"/>
                      <a:gd name="T36" fmla="*/ 15 w 108"/>
                      <a:gd name="T3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10">
                        <a:moveTo>
                          <a:pt x="15" y="0"/>
                        </a:moveTo>
                        <a:lnTo>
                          <a:pt x="74" y="47"/>
                        </a:lnTo>
                        <a:lnTo>
                          <a:pt x="101" y="111"/>
                        </a:lnTo>
                        <a:lnTo>
                          <a:pt x="108" y="269"/>
                        </a:lnTo>
                        <a:lnTo>
                          <a:pt x="95" y="435"/>
                        </a:lnTo>
                        <a:lnTo>
                          <a:pt x="76" y="511"/>
                        </a:lnTo>
                        <a:lnTo>
                          <a:pt x="46" y="597"/>
                        </a:lnTo>
                        <a:lnTo>
                          <a:pt x="34" y="610"/>
                        </a:lnTo>
                        <a:lnTo>
                          <a:pt x="16" y="610"/>
                        </a:lnTo>
                        <a:lnTo>
                          <a:pt x="1" y="580"/>
                        </a:lnTo>
                        <a:lnTo>
                          <a:pt x="51" y="427"/>
                        </a:lnTo>
                        <a:lnTo>
                          <a:pt x="66" y="269"/>
                        </a:lnTo>
                        <a:lnTo>
                          <a:pt x="71" y="123"/>
                        </a:lnTo>
                        <a:lnTo>
                          <a:pt x="54" y="63"/>
                        </a:lnTo>
                        <a:lnTo>
                          <a:pt x="35" y="39"/>
                        </a:lnTo>
                        <a:lnTo>
                          <a:pt x="5" y="18"/>
                        </a:lnTo>
                        <a:lnTo>
                          <a:pt x="0" y="4"/>
                        </a:lnTo>
                        <a:lnTo>
                          <a:pt x="15"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4" name="Freeform 128"/>
                  <p:cNvSpPr/>
                  <p:nvPr/>
                </p:nvSpPr>
                <p:spPr bwMode="auto">
                  <a:xfrm>
                    <a:off x="258" y="14"/>
                    <a:ext cx="11" cy="37"/>
                  </a:xfrm>
                  <a:custGeom>
                    <a:avLst/>
                    <a:gdLst>
                      <a:gd name="T0" fmla="*/ 22 w 32"/>
                      <a:gd name="T1" fmla="*/ 10 h 150"/>
                      <a:gd name="T2" fmla="*/ 32 w 32"/>
                      <a:gd name="T3" fmla="*/ 135 h 150"/>
                      <a:gd name="T4" fmla="*/ 27 w 32"/>
                      <a:gd name="T5" fmla="*/ 147 h 150"/>
                      <a:gd name="T6" fmla="*/ 16 w 32"/>
                      <a:gd name="T7" fmla="*/ 150 h 150"/>
                      <a:gd name="T8" fmla="*/ 0 w 32"/>
                      <a:gd name="T9" fmla="*/ 135 h 150"/>
                      <a:gd name="T10" fmla="*/ 0 w 32"/>
                      <a:gd name="T11" fmla="*/ 102 h 150"/>
                      <a:gd name="T12" fmla="*/ 0 w 32"/>
                      <a:gd name="T13" fmla="*/ 72 h 150"/>
                      <a:gd name="T14" fmla="*/ 0 w 32"/>
                      <a:gd name="T15" fmla="*/ 43 h 150"/>
                      <a:gd name="T16" fmla="*/ 0 w 32"/>
                      <a:gd name="T17" fmla="*/ 10 h 150"/>
                      <a:gd name="T18" fmla="*/ 10 w 32"/>
                      <a:gd name="T19" fmla="*/ 0 h 150"/>
                      <a:gd name="T20" fmla="*/ 22 w 32"/>
                      <a:gd name="T21" fmla="*/ 10 h 150"/>
                      <a:gd name="T22" fmla="*/ 22 w 32"/>
                      <a:gd name="T23"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50">
                        <a:moveTo>
                          <a:pt x="22" y="10"/>
                        </a:moveTo>
                        <a:lnTo>
                          <a:pt x="32" y="135"/>
                        </a:lnTo>
                        <a:lnTo>
                          <a:pt x="27" y="147"/>
                        </a:lnTo>
                        <a:lnTo>
                          <a:pt x="16" y="150"/>
                        </a:lnTo>
                        <a:lnTo>
                          <a:pt x="0" y="135"/>
                        </a:lnTo>
                        <a:lnTo>
                          <a:pt x="0" y="102"/>
                        </a:lnTo>
                        <a:lnTo>
                          <a:pt x="0" y="72"/>
                        </a:lnTo>
                        <a:lnTo>
                          <a:pt x="0" y="43"/>
                        </a:lnTo>
                        <a:lnTo>
                          <a:pt x="0" y="10"/>
                        </a:lnTo>
                        <a:lnTo>
                          <a:pt x="10" y="0"/>
                        </a:lnTo>
                        <a:lnTo>
                          <a:pt x="22" y="1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sp>
                <p:nvSpPr>
                  <p:cNvPr id="165" name="Freeform 129"/>
                  <p:cNvSpPr/>
                  <p:nvPr/>
                </p:nvSpPr>
                <p:spPr bwMode="auto">
                  <a:xfrm>
                    <a:off x="284" y="14"/>
                    <a:ext cx="27" cy="35"/>
                  </a:xfrm>
                  <a:custGeom>
                    <a:avLst/>
                    <a:gdLst>
                      <a:gd name="T0" fmla="*/ 12 w 79"/>
                      <a:gd name="T1" fmla="*/ 0 h 141"/>
                      <a:gd name="T2" fmla="*/ 79 w 79"/>
                      <a:gd name="T3" fmla="*/ 29 h 141"/>
                      <a:gd name="T4" fmla="*/ 55 w 79"/>
                      <a:gd name="T5" fmla="*/ 76 h 141"/>
                      <a:gd name="T6" fmla="*/ 63 w 79"/>
                      <a:gd name="T7" fmla="*/ 93 h 141"/>
                      <a:gd name="T8" fmla="*/ 64 w 79"/>
                      <a:gd name="T9" fmla="*/ 120 h 141"/>
                      <a:gd name="T10" fmla="*/ 60 w 79"/>
                      <a:gd name="T11" fmla="*/ 134 h 141"/>
                      <a:gd name="T12" fmla="*/ 50 w 79"/>
                      <a:gd name="T13" fmla="*/ 141 h 141"/>
                      <a:gd name="T14" fmla="*/ 28 w 79"/>
                      <a:gd name="T15" fmla="*/ 129 h 141"/>
                      <a:gd name="T16" fmla="*/ 16 w 79"/>
                      <a:gd name="T17" fmla="*/ 104 h 141"/>
                      <a:gd name="T18" fmla="*/ 19 w 79"/>
                      <a:gd name="T19" fmla="*/ 46 h 141"/>
                      <a:gd name="T20" fmla="*/ 45 w 79"/>
                      <a:gd name="T21" fmla="*/ 21 h 141"/>
                      <a:gd name="T22" fmla="*/ 12 w 79"/>
                      <a:gd name="T23" fmla="*/ 21 h 141"/>
                      <a:gd name="T24" fmla="*/ 0 w 79"/>
                      <a:gd name="T25" fmla="*/ 11 h 141"/>
                      <a:gd name="T26" fmla="*/ 12 w 79"/>
                      <a:gd name="T27" fmla="*/ 0 h 141"/>
                      <a:gd name="T28" fmla="*/ 12 w 79"/>
                      <a:gd name="T2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41">
                        <a:moveTo>
                          <a:pt x="12" y="0"/>
                        </a:moveTo>
                        <a:lnTo>
                          <a:pt x="79" y="29"/>
                        </a:lnTo>
                        <a:lnTo>
                          <a:pt x="55" y="76"/>
                        </a:lnTo>
                        <a:lnTo>
                          <a:pt x="63" y="93"/>
                        </a:lnTo>
                        <a:lnTo>
                          <a:pt x="64" y="120"/>
                        </a:lnTo>
                        <a:lnTo>
                          <a:pt x="60" y="134"/>
                        </a:lnTo>
                        <a:lnTo>
                          <a:pt x="50" y="141"/>
                        </a:lnTo>
                        <a:lnTo>
                          <a:pt x="28" y="129"/>
                        </a:lnTo>
                        <a:lnTo>
                          <a:pt x="16" y="104"/>
                        </a:lnTo>
                        <a:lnTo>
                          <a:pt x="19" y="46"/>
                        </a:lnTo>
                        <a:lnTo>
                          <a:pt x="45" y="21"/>
                        </a:lnTo>
                        <a:lnTo>
                          <a:pt x="12" y="21"/>
                        </a:lnTo>
                        <a:lnTo>
                          <a:pt x="0" y="11"/>
                        </a:lnTo>
                        <a:lnTo>
                          <a:pt x="12" y="0"/>
                        </a:lnTo>
                        <a:close/>
                      </a:path>
                    </a:pathLst>
                  </a:custGeom>
                  <a:solidFill>
                    <a:srgbClr val="000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round/>
                      </a14:hiddenLine>
                    </a:ext>
                  </a:extLst>
                </p:spPr>
                <p:txBody>
                  <a:bodyPr/>
                  <a:lstStyle/>
                  <a:p>
                    <a:endParaRPr lang="zh-CN" altLang="en-US" i="0"/>
                  </a:p>
                </p:txBody>
              </p:sp>
            </p:grpSp>
          </p:grpSp>
        </p:grpSp>
        <p:cxnSp>
          <p:nvCxnSpPr>
            <p:cNvPr id="29" name="AutoShape 132"/>
            <p:cNvCxnSpPr>
              <a:cxnSpLocks noChangeShapeType="1"/>
              <a:stCxn id="26" idx="6"/>
              <a:endCxn id="22" idx="0"/>
            </p:cNvCxnSpPr>
            <p:nvPr/>
          </p:nvCxnSpPr>
          <p:spPr bwMode="auto">
            <a:xfrm>
              <a:off x="7112000" y="2057400"/>
              <a:ext cx="2387600" cy="914400"/>
            </a:xfrm>
            <a:prstGeom prst="curvedConnector2">
              <a:avLst/>
            </a:prstGeom>
            <a:noFill/>
            <a:ln w="127000" cmpd="sng">
              <a:solidFill>
                <a:srgbClr val="0070C0"/>
              </a:solidFill>
              <a:rou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30" name="AutoShape 134"/>
            <p:cNvCxnSpPr>
              <a:cxnSpLocks noChangeShapeType="1"/>
              <a:stCxn id="36" idx="6"/>
            </p:cNvCxnSpPr>
            <p:nvPr/>
          </p:nvCxnSpPr>
          <p:spPr bwMode="auto">
            <a:xfrm flipV="1">
              <a:off x="7617178" y="5027353"/>
              <a:ext cx="1880034" cy="465347"/>
            </a:xfrm>
            <a:prstGeom prst="curvedConnector2">
              <a:avLst/>
            </a:prstGeom>
            <a:noFill/>
            <a:ln w="127000" cmpd="sng">
              <a:solidFill>
                <a:srgbClr val="008000"/>
              </a:solidFill>
              <a:rou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cxnSp>
          <p:nvCxnSpPr>
            <p:cNvPr id="31" name="AutoShape 136"/>
            <p:cNvCxnSpPr>
              <a:cxnSpLocks noChangeShapeType="1"/>
              <a:stCxn id="26" idx="2"/>
              <a:endCxn id="36" idx="2"/>
            </p:cNvCxnSpPr>
            <p:nvPr/>
          </p:nvCxnSpPr>
          <p:spPr bwMode="auto">
            <a:xfrm rot="10800000" flipH="1" flipV="1">
              <a:off x="3759200" y="2057400"/>
              <a:ext cx="203200" cy="3435350"/>
            </a:xfrm>
            <a:prstGeom prst="curvedConnector3">
              <a:avLst>
                <a:gd name="adj1" fmla="val -1539583"/>
              </a:avLst>
            </a:prstGeom>
            <a:noFill/>
            <a:ln w="127000" cmpd="sng">
              <a:solidFill>
                <a:srgbClr val="0070C0"/>
              </a:solidFill>
              <a:round/>
              <a:tailEnd type="stealth"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32" name="文本框 184"/>
            <p:cNvSpPr txBox="1"/>
            <p:nvPr/>
          </p:nvSpPr>
          <p:spPr>
            <a:xfrm>
              <a:off x="4518567" y="2426853"/>
              <a:ext cx="2259632" cy="513734"/>
            </a:xfrm>
            <a:prstGeom prst="rect">
              <a:avLst/>
            </a:prstGeom>
            <a:noFill/>
          </p:spPr>
          <p:txBody>
            <a:bodyPr wrap="square" rtlCol="0">
              <a:spAutoFit/>
            </a:bodyPr>
            <a:lstStyle/>
            <a:p>
              <a:r>
                <a:rPr lang="zh-CN" altLang="en-US" sz="2000" b="1" i="0" dirty="0">
                  <a:solidFill>
                    <a:schemeClr val="bg1"/>
                  </a:solidFill>
                  <a:latin typeface="微软雅黑" panose="020B0503020204020204" charset="-122"/>
                  <a:ea typeface="微软雅黑" panose="020B0503020204020204" charset="-122"/>
                </a:rPr>
                <a:t>政府监管部门</a:t>
              </a:r>
              <a:endParaRPr lang="zh-CN" altLang="en-US" sz="2000" b="1" i="0" dirty="0">
                <a:solidFill>
                  <a:schemeClr val="bg1"/>
                </a:solidFill>
                <a:latin typeface="微软雅黑" panose="020B0503020204020204" charset="-122"/>
                <a:ea typeface="微软雅黑" panose="020B0503020204020204" charset="-122"/>
              </a:endParaRPr>
            </a:p>
          </p:txBody>
        </p:sp>
        <p:sp>
          <p:nvSpPr>
            <p:cNvPr id="33" name="Text Box 4"/>
            <p:cNvSpPr txBox="1">
              <a:spLocks noChangeArrowheads="1"/>
            </p:cNvSpPr>
            <p:nvPr/>
          </p:nvSpPr>
          <p:spPr bwMode="auto">
            <a:xfrm>
              <a:off x="10016543" y="3249966"/>
              <a:ext cx="2175457" cy="150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zh-CN" altLang="en-US" sz="2800" b="1" i="0" dirty="0">
                  <a:solidFill>
                    <a:schemeClr val="tx1">
                      <a:lumMod val="85000"/>
                      <a:lumOff val="15000"/>
                    </a:schemeClr>
                  </a:solidFill>
                  <a:latin typeface="微软雅黑" panose="020B0503020204020204" charset="-122"/>
                  <a:ea typeface="微软雅黑" panose="020B0503020204020204" charset="-122"/>
                </a:rPr>
                <a:t>用人</a:t>
              </a:r>
              <a:endParaRPr lang="en-US" altLang="zh-CN" sz="2800" b="1" i="0" dirty="0">
                <a:solidFill>
                  <a:schemeClr val="tx1">
                    <a:lumMod val="85000"/>
                    <a:lumOff val="15000"/>
                  </a:schemeClr>
                </a:solidFill>
                <a:latin typeface="微软雅黑" panose="020B0503020204020204" charset="-122"/>
                <a:ea typeface="微软雅黑" panose="020B0503020204020204" charset="-122"/>
              </a:endParaRPr>
            </a:p>
            <a:p>
              <a:pPr algn="ctr">
                <a:spcBef>
                  <a:spcPct val="50000"/>
                </a:spcBef>
              </a:pPr>
              <a:r>
                <a:rPr lang="zh-CN" altLang="en-US" sz="2800" b="1" i="0" dirty="0">
                  <a:solidFill>
                    <a:schemeClr val="tx1">
                      <a:lumMod val="85000"/>
                      <a:lumOff val="15000"/>
                    </a:schemeClr>
                  </a:solidFill>
                  <a:latin typeface="微软雅黑" panose="020B0503020204020204" charset="-122"/>
                  <a:ea typeface="微软雅黑" panose="020B0503020204020204" charset="-122"/>
                </a:rPr>
                <a:t>单位</a:t>
              </a:r>
              <a:endParaRPr lang="zh-CN" altLang="en-US" sz="2800" b="1" i="0" dirty="0">
                <a:solidFill>
                  <a:schemeClr val="tx1">
                    <a:lumMod val="85000"/>
                    <a:lumOff val="15000"/>
                  </a:schemeClr>
                </a:solidFill>
                <a:latin typeface="微软雅黑" panose="020B0503020204020204" charset="-122"/>
                <a:ea typeface="微软雅黑" panose="020B0503020204020204" charset="-122"/>
              </a:endParaRPr>
            </a:p>
          </p:txBody>
        </p:sp>
        <p:sp>
          <p:nvSpPr>
            <p:cNvPr id="34" name="Text Box 130"/>
            <p:cNvSpPr txBox="1">
              <a:spLocks noChangeArrowheads="1"/>
            </p:cNvSpPr>
            <p:nvPr/>
          </p:nvSpPr>
          <p:spPr bwMode="auto">
            <a:xfrm>
              <a:off x="4301352" y="6292805"/>
              <a:ext cx="3654777" cy="59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spcBef>
                  <a:spcPct val="50000"/>
                </a:spcBef>
                <a:defRPr sz="2800" b="1">
                  <a:solidFill>
                    <a:schemeClr val="tx1">
                      <a:lumMod val="85000"/>
                      <a:lumOff val="15000"/>
                    </a:schemeClr>
                  </a:solidFill>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sz="2400" i="0" dirty="0"/>
                <a:t>职业卫生服务机构</a:t>
              </a:r>
              <a:endParaRPr lang="zh-CN" altLang="en-US" sz="2400" i="0" dirty="0"/>
            </a:p>
          </p:txBody>
        </p:sp>
        <p:sp>
          <p:nvSpPr>
            <p:cNvPr id="35" name="Text Box 7"/>
            <p:cNvSpPr txBox="1">
              <a:spLocks noChangeArrowheads="1"/>
            </p:cNvSpPr>
            <p:nvPr/>
          </p:nvSpPr>
          <p:spPr bwMode="auto">
            <a:xfrm>
              <a:off x="1477176" y="4198209"/>
              <a:ext cx="1926001" cy="671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lgn="ctr">
                <a:spcBef>
                  <a:spcPct val="50000"/>
                </a:spcBef>
                <a:defRPr sz="2800" b="1">
                  <a:solidFill>
                    <a:schemeClr val="tx1">
                      <a:lumMod val="85000"/>
                      <a:lumOff val="15000"/>
                    </a:schemeClr>
                  </a:solidFill>
                  <a:latin typeface="微软雅黑" panose="020B0503020204020204" charset="-122"/>
                  <a:ea typeface="微软雅黑" panose="020B0503020204020204" charset="-122"/>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zh-CN" altLang="en-US" i="0" dirty="0"/>
                <a:t>劳动者</a:t>
              </a:r>
              <a:endParaRPr lang="zh-CN" altLang="en-US" i="0" dirty="0"/>
            </a:p>
          </p:txBody>
        </p:sp>
      </p:gr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MH" val="20160419212801"/>
  <p:tag name="MH_LIBRARY" val="GRAPHIC"/>
  <p:tag name="MH_TYPE" val="Text"/>
  <p:tag name="MH_ORDER" val="2"/>
</p:tagLst>
</file>

<file path=ppt/tags/tag18.xml><?xml version="1.0" encoding="utf-8"?>
<p:tagLst xmlns:p="http://schemas.openxmlformats.org/presentationml/2006/main">
  <p:tag name="MH" val="20160419212801"/>
  <p:tag name="MH_LIBRARY" val="GRAPHIC"/>
  <p:tag name="MH_TYPE" val="Other"/>
  <p:tag name="MH_ORDER" val="1"/>
</p:tagLst>
</file>

<file path=ppt/tags/tag19.xml><?xml version="1.0" encoding="utf-8"?>
<p:tagLst xmlns:p="http://schemas.openxmlformats.org/presentationml/2006/main">
  <p:tag name="MH" val="20160419212801"/>
  <p:tag name="MH_LIBRARY" val="GRAPHIC"/>
  <p:tag name="MH_TYPE" val="SubTitle"/>
  <p:tag name="MH_ORDER"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MH" val="20160419212801"/>
  <p:tag name="MH_LIBRARY" val="GRAPHIC"/>
  <p:tag name="MH_TYPE" val="Text"/>
  <p:tag name="MH_ORDER" val="3"/>
</p:tagLst>
</file>

<file path=ppt/tags/tag21.xml><?xml version="1.0" encoding="utf-8"?>
<p:tagLst xmlns:p="http://schemas.openxmlformats.org/presentationml/2006/main">
  <p:tag name="MH" val="20160419212801"/>
  <p:tag name="MH_LIBRARY" val="GRAPHIC"/>
  <p:tag name="MH_TYPE" val="Other"/>
  <p:tag name="MH_ORDER" val="2"/>
</p:tagLst>
</file>

<file path=ppt/tags/tag22.xml><?xml version="1.0" encoding="utf-8"?>
<p:tagLst xmlns:p="http://schemas.openxmlformats.org/presentationml/2006/main">
  <p:tag name="MH" val="20160419212801"/>
  <p:tag name="MH_LIBRARY" val="GRAPHIC"/>
  <p:tag name="MH_TYPE" val="Text"/>
  <p:tag name="MH_ORDER" val="4"/>
</p:tagLst>
</file>

<file path=ppt/tags/tag23.xml><?xml version="1.0" encoding="utf-8"?>
<p:tagLst xmlns:p="http://schemas.openxmlformats.org/presentationml/2006/main">
  <p:tag name="MH" val="20160419212801"/>
  <p:tag name="MH_LIBRARY" val="GRAPHIC"/>
  <p:tag name="MH_TYPE" val="Other"/>
  <p:tag name="MH_ORDER" val="3"/>
</p:tagLst>
</file>

<file path=ppt/tags/tag24.xml><?xml version="1.0" encoding="utf-8"?>
<p:tagLst xmlns:p="http://schemas.openxmlformats.org/presentationml/2006/main">
  <p:tag name="MH" val="20160419212801"/>
  <p:tag name="MH_LIBRARY" val="GRAPHIC"/>
  <p:tag name="MH_TYPE" val="SubTitle"/>
  <p:tag name="MH_ORDER" val="4"/>
</p:tagLst>
</file>

<file path=ppt/tags/tag25.xml><?xml version="1.0" encoding="utf-8"?>
<p:tagLst xmlns:p="http://schemas.openxmlformats.org/presentationml/2006/main">
  <p:tag name="MH" val="20160419212801"/>
  <p:tag name="MH_LIBRARY" val="GRAPHIC"/>
  <p:tag name="MH_TYPE" val="Text"/>
  <p:tag name="MH_ORDER" val="5"/>
</p:tagLst>
</file>

<file path=ppt/tags/tag26.xml><?xml version="1.0" encoding="utf-8"?>
<p:tagLst xmlns:p="http://schemas.openxmlformats.org/presentationml/2006/main">
  <p:tag name="MH" val="20160419212801"/>
  <p:tag name="MH_LIBRARY" val="GRAPHIC"/>
  <p:tag name="MH_TYPE" val="Other"/>
  <p:tag name="MH_ORDER" val="4"/>
</p:tagLst>
</file>

<file path=ppt/tags/tag27.xml><?xml version="1.0" encoding="utf-8"?>
<p:tagLst xmlns:p="http://schemas.openxmlformats.org/presentationml/2006/main">
  <p:tag name="MH" val="20160419212801"/>
  <p:tag name="MH_LIBRARY" val="GRAPHIC"/>
  <p:tag name="MH_TYPE" val="SubTitle"/>
  <p:tag name="MH_ORDER" val="5"/>
</p:tagLst>
</file>

<file path=ppt/tags/tag28.xml><?xml version="1.0" encoding="utf-8"?>
<p:tagLst xmlns:p="http://schemas.openxmlformats.org/presentationml/2006/main">
  <p:tag name="MH" val="20160419212801"/>
  <p:tag name="MH_LIBRARY" val="GRAPHIC"/>
  <p:tag name="MH_TYPE" val="Text"/>
  <p:tag name="MH_ORDER" val="1"/>
</p:tagLst>
</file>

<file path=ppt/tags/tag29.xml><?xml version="1.0" encoding="utf-8"?>
<p:tagLst xmlns:p="http://schemas.openxmlformats.org/presentationml/2006/main">
  <p:tag name="MH" val="20160419212801"/>
  <p:tag name="MH_LIBRARY" val="GRAPHIC"/>
  <p:tag name="MH_TYPE" val="SubTitle"/>
  <p:tag name="MH_ORDER"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MH" val="20160419212801"/>
  <p:tag name="MH_LIBRARY" val="GRAPHIC"/>
  <p:tag name="MH_TYPE" val="Other"/>
  <p:tag name="MH_ORDER" val="5"/>
</p:tagLst>
</file>

<file path=ppt/tags/tag31.xml><?xml version="1.0" encoding="utf-8"?>
<p:tagLst xmlns:p="http://schemas.openxmlformats.org/presentationml/2006/main">
  <p:tag name="MH" val="20160419212801"/>
  <p:tag name="MH_LIBRARY" val="GRAPHIC"/>
  <p:tag name="MH_TYPE" val="SubTitle"/>
  <p:tag name="MH_ORDER" val="3"/>
</p:tagLst>
</file>

<file path=ppt/tags/tag3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7.xml><?xml version="1.0" encoding="utf-8"?>
<p:tagLst xmlns:p="http://schemas.openxmlformats.org/presentationml/2006/main">
  <p:tag name="commondata" val="eyJoZGlkIjoiNDY1MmY4MTY3YzFkZTg4NGM1MWI4N2I1NTA1MWI4MWEifQ=="/>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nordridesign.com">
  <a:themeElements>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rdridesign.com">
  <a:themeElements>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nordridesign.com">
  <a:themeElements>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ordridesign.com">
  <a:themeElements>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fontScheme name="">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66B2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12611</Words>
  <Application>WPS 演示</Application>
  <PresentationFormat>全屏显示(4:3)</PresentationFormat>
  <Paragraphs>1255</Paragraphs>
  <Slides>71</Slides>
  <Notes>2</Notes>
  <HiddenSlides>0</HiddenSlides>
  <MMClips>0</MMClips>
  <ScaleCrop>false</ScaleCrop>
  <HeadingPairs>
    <vt:vector size="6" baseType="variant">
      <vt:variant>
        <vt:lpstr>已用的字体</vt:lpstr>
      </vt:variant>
      <vt:variant>
        <vt:i4>21</vt:i4>
      </vt:variant>
      <vt:variant>
        <vt:lpstr>主题</vt:lpstr>
      </vt:variant>
      <vt:variant>
        <vt:i4>5</vt:i4>
      </vt:variant>
      <vt:variant>
        <vt:lpstr>幻灯片标题</vt:lpstr>
      </vt:variant>
      <vt:variant>
        <vt:i4>71</vt:i4>
      </vt:variant>
    </vt:vector>
  </HeadingPairs>
  <TitlesOfParts>
    <vt:vector size="97" baseType="lpstr">
      <vt:lpstr>Arial</vt:lpstr>
      <vt:lpstr>宋体</vt:lpstr>
      <vt:lpstr>Wingdings</vt:lpstr>
      <vt:lpstr>华文细黑</vt:lpstr>
      <vt:lpstr>微软雅黑</vt:lpstr>
      <vt:lpstr>MS UI Gothic</vt:lpstr>
      <vt:lpstr>Calibri</vt:lpstr>
      <vt:lpstr>华文隶书</vt:lpstr>
      <vt:lpstr>Times New Roman</vt:lpstr>
      <vt:lpstr>黑体</vt:lpstr>
      <vt:lpstr>Bebas Neue</vt:lpstr>
      <vt:lpstr>ksdb</vt:lpstr>
      <vt:lpstr>微软雅黑 Light</vt:lpstr>
      <vt:lpstr>Calibri</vt:lpstr>
      <vt:lpstr>Arial Unicode MS</vt:lpstr>
      <vt:lpstr>Impact</vt:lpstr>
      <vt:lpstr>造字工房星岩(非商用）常规体</vt:lpstr>
      <vt:lpstr>幼圆</vt:lpstr>
      <vt:lpstr>楷体</vt:lpstr>
      <vt:lpstr>华文细黑</vt:lpstr>
      <vt:lpstr>汉仪旗黑-85S</vt:lpstr>
      <vt:lpstr>nordridesign.com</vt:lpstr>
      <vt:lpstr>1_nordridesign.com</vt:lpstr>
      <vt:lpstr>2_nordridesign.com</vt:lpstr>
      <vt:lpstr>3_nordridesign.com</vt:lpstr>
      <vt:lpstr>1_Office 主题</vt:lpstr>
      <vt:lpstr>职业卫生法律法规和标准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3.制订程序</vt:lpstr>
      <vt:lpstr>PowerPoint 演示文稿</vt:lpstr>
      <vt:lpstr>5.制定标准常用的资料</vt:lpstr>
      <vt:lpstr>PowerPoint 演示文稿</vt:lpstr>
      <vt:lpstr>思考题：职业接触限值能充分保护所有劳动工人吗？</vt:lpstr>
      <vt:lpstr>PowerPoint 演示文稿</vt:lpstr>
      <vt:lpstr>PowerPoint 演示文稿</vt:lpstr>
      <vt:lpstr>PowerPoint 演示文稿</vt:lpstr>
      <vt:lpstr>《工作场所空气中有害物质监测的采样规范》</vt:lpstr>
      <vt:lpstr>工作场所空气中有毒物质检测标准方法</vt:lpstr>
      <vt:lpstr>《工作场所空气有毒物质测定》（GBZ/T 300)与GBZ/T 160的比较（部分节选）</vt:lpstr>
      <vt:lpstr>职业卫生生物监测标准方法</vt:lpstr>
      <vt:lpstr>部分常用的职业卫生生物监测标准方法</vt:lpstr>
      <vt:lpstr>感谢聆听</vt:lpstr>
    </vt:vector>
  </TitlesOfParts>
  <Company>NordriDesign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NordriDesign</dc:creator>
  <cp:keywords>ppt幻灯设计/ppt模板设计</cp:keywords>
  <dc:description>nordridesign.com</dc:description>
  <cp:lastModifiedBy>little fairy</cp:lastModifiedBy>
  <cp:revision>407</cp:revision>
  <dcterms:created xsi:type="dcterms:W3CDTF">1900-01-01T00:00:00Z</dcterms:created>
  <dcterms:modified xsi:type="dcterms:W3CDTF">2023-11-07T06:44:55Z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5FC531EBF29F437EAAEC0BE017F2C323_13</vt:lpwstr>
  </property>
</Properties>
</file>