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303" r:id="rId4"/>
    <p:sldId id="287" r:id="rId5"/>
    <p:sldId id="257" r:id="rId6"/>
    <p:sldId id="258" r:id="rId7"/>
    <p:sldId id="259" r:id="rId8"/>
    <p:sldId id="260" r:id="rId9"/>
    <p:sldId id="264" r:id="rId10"/>
    <p:sldId id="263" r:id="rId11"/>
    <p:sldId id="261" r:id="rId12"/>
    <p:sldId id="262" r:id="rId13"/>
    <p:sldId id="265" r:id="rId14"/>
    <p:sldId id="266" r:id="rId15"/>
    <p:sldId id="267" r:id="rId16"/>
    <p:sldId id="268" r:id="rId17"/>
    <p:sldId id="269" r:id="rId18"/>
    <p:sldId id="305" r:id="rId19"/>
  </p:sldIdLst>
  <p:sldSz cx="9144000" cy="6858000" type="screen4x3"/>
  <p:notesSz cx="6858000" cy="9144000"/>
  <p:custDataLst>
    <p:tags r:id="rId24"/>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1" clrIdx="1"/>
  <p:cmAuthor id="1" name="光启" initials="光"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166.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8.xml"/><Relationship Id="rId10"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image" Target="../media/image2.png"/><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5" Type="http://schemas.openxmlformats.org/officeDocument/2006/relationships/image" Target="../media/image2.png"/><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48FFB1B-BC25-4A66-BF58-2A78C1B24D1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BEA9B02-F97B-469B-A089-E00EBFE11EA9}"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0776FA7-2788-45BE-B64E-1B71AD18536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D6F4465-07B3-4DBF-9CDC-5310E31EEB30}"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4855E07-722A-4B24-ABEC-9B42E3A24A4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1404B35-7ED8-4E8A-930B-C5448A11ED38}"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320" y="1052830"/>
            <a:ext cx="4718050" cy="49466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860620" y="2089484"/>
            <a:ext cx="4022522" cy="1047831"/>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3209187"/>
            <a:ext cx="4022522" cy="52268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3809063"/>
            <a:ext cx="4021931" cy="821191"/>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5"/>
            <a:ext cx="8139178"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52508"/>
            <a:ext cx="8139178"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4271963" y="1450649"/>
            <a:ext cx="4872038"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 name="弧形 16"/>
          <p:cNvSpPr/>
          <p:nvPr userDrawn="1">
            <p:custDataLst>
              <p:tags r:id="rId3"/>
            </p:custDataLst>
          </p:nvPr>
        </p:nvSpPr>
        <p:spPr>
          <a:xfrm>
            <a:off x="2388870" y="-1074420"/>
            <a:ext cx="675513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8" name="圆: 空心 17"/>
          <p:cNvSpPr/>
          <p:nvPr userDrawn="1">
            <p:custDataLst>
              <p:tags r:id="rId4"/>
            </p:custDataLst>
          </p:nvPr>
        </p:nvSpPr>
        <p:spPr>
          <a:xfrm>
            <a:off x="1798808" y="1651651"/>
            <a:ext cx="1180124"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 name="标题 1"/>
          <p:cNvSpPr>
            <a:spLocks noGrp="1"/>
          </p:cNvSpPr>
          <p:nvPr>
            <p:ph type="title" hasCustomPrompt="1"/>
            <p:custDataLst>
              <p:tags r:id="rId5"/>
            </p:custDataLst>
          </p:nvPr>
        </p:nvSpPr>
        <p:spPr>
          <a:xfrm>
            <a:off x="189666" y="4583115"/>
            <a:ext cx="4196954" cy="749301"/>
          </a:xfrm>
        </p:spPr>
        <p:txBody>
          <a:bodyPr lIns="90000" tIns="46800" rIns="90000" bIns="46800" anchor="t" anchorCtr="0">
            <a:normAutofit/>
          </a:bodyPr>
          <a:lstStyle>
            <a:lvl1pPr algn="ct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4993990" y="2437393"/>
            <a:ext cx="4134792" cy="4420607"/>
          </a:xfrm>
          <a:prstGeom prst="rect">
            <a:avLst/>
          </a:prstGeom>
        </p:spPr>
      </p:pic>
      <p:cxnSp>
        <p:nvCxnSpPr>
          <p:cNvPr id="21" name="直接连接符 20"/>
          <p:cNvCxnSpPr/>
          <p:nvPr userDrawn="1">
            <p:custDataLst>
              <p:tags r:id="rId11"/>
            </p:custDataLst>
          </p:nvPr>
        </p:nvCxnSpPr>
        <p:spPr>
          <a:xfrm>
            <a:off x="2041397" y="4511499"/>
            <a:ext cx="49349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5"/>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02448" y="952508"/>
            <a:ext cx="3962432"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952508"/>
            <a:ext cx="3962432" cy="5388907"/>
          </a:xfrm>
        </p:spPr>
        <p:txBody>
          <a:bodyPr lIns="90000" tIns="46800" rIns="90000" bIns="46800">
            <a:norm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5"/>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952508"/>
            <a:ext cx="3962432" cy="381003"/>
          </a:xfrm>
        </p:spPr>
        <p:txBody>
          <a:bodyPr lIns="90000" tIns="46800" rIns="90000" bIns="468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406525"/>
            <a:ext cx="3962400"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952508"/>
            <a:ext cx="396243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406525"/>
            <a:ext cx="3962432"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427120"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4D3F120-3803-4A7C-A9E7-5E506564C71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B4D534A-700A-4578-843E-A1CC30B38968}"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443235"/>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8" y="952508"/>
            <a:ext cx="396243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952508"/>
            <a:ext cx="3962432"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467995" y="981075"/>
            <a:ext cx="4542155" cy="4991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6983254" y="6246495"/>
            <a:ext cx="2044541"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980728"/>
            <a:ext cx="867288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961200" y="1249200"/>
            <a:ext cx="7219800" cy="723600"/>
          </a:xfrm>
        </p:spPr>
        <p:txBody>
          <a:bodyPr lIns="90000" tIns="46800" rIns="90000" bIns="46800"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960835" y="2163600"/>
            <a:ext cx="721995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855345" y="-1856740"/>
            <a:ext cx="222123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7774305" y="5610225"/>
            <a:ext cx="222123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437400" y="770400"/>
            <a:ext cx="2970000" cy="882000"/>
          </a:xfrm>
        </p:spPr>
        <p:txBody>
          <a:bodyPr wrap="square" lIns="90000" tIns="46800" rIns="90000" bIns="46800"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3825900" y="769939"/>
            <a:ext cx="486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847249" y="5607051"/>
            <a:ext cx="222123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440100" y="1764000"/>
            <a:ext cx="29673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459581" y="2808000"/>
            <a:ext cx="82242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855345" y="-1856740"/>
            <a:ext cx="222123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459000" y="781200"/>
            <a:ext cx="8232300" cy="626400"/>
          </a:xfrm>
        </p:spPr>
        <p:txBody>
          <a:bodyPr wrap="square" lIns="90000" tIns="46800" rIns="90000" bIns="46800"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459000" y="1659600"/>
            <a:ext cx="8231981"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102396" y="188595"/>
            <a:ext cx="898096" cy="604737"/>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453628" y="1681200"/>
            <a:ext cx="82431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445500" y="5180400"/>
            <a:ext cx="82512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7783354" y="-1854835"/>
            <a:ext cx="222123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453600" y="669600"/>
            <a:ext cx="8232300" cy="565200"/>
          </a:xfrm>
        </p:spPr>
        <p:txBody>
          <a:bodyPr wrap="square" lIns="90000" tIns="46800" rIns="90000" bIns="46800" anchor="ctr">
            <a:normAutofit/>
          </a:bodyPr>
          <a:lstStyle>
            <a:lvl1pPr algn="ct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434700" y="237600"/>
            <a:ext cx="82782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34700" y="1663200"/>
            <a:ext cx="40068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4681800" y="1663200"/>
            <a:ext cx="40257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429300" y="4816800"/>
            <a:ext cx="40068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4689900" y="4813200"/>
            <a:ext cx="40257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7774305" y="5610225"/>
            <a:ext cx="222123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02396" y="188595"/>
            <a:ext cx="898096" cy="6047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0140FDA0-189D-4B6A-98B7-264C6DA305F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45DB173-D9E3-4316-AA7C-733FD7042A5E}"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9144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142100" y="1339200"/>
            <a:ext cx="6858000" cy="2386800"/>
          </a:xfrm>
        </p:spPr>
        <p:txBody>
          <a:bodyPr wrap="square" lIns="90000" tIns="46800" rIns="90000" bIns="46800"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141810" y="3862800"/>
            <a:ext cx="6858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7774305" y="5610225"/>
            <a:ext cx="222123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842486" y="-1883409"/>
            <a:ext cx="222123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5B8A9BF-A8F9-40C2-BFD1-B8A114FE4830}"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8210FF5-B73A-4C25-91BF-F09B88577770}"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193C6BC5-3071-4DEE-9A03-55014B6A7AB4}"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9528327-B84C-469D-A5D6-2B34F04BDCB1}"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6A5C23B-4ECB-4CCC-9D75-B790B2CFA27B}"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A27B6A9-9994-492B-9C01-098975A52465}"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7E55A59-D5B1-45F3-9087-5CB3B8107586}"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307718D-7065-4659-A648-8F1C26187577}"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443193ED-F6D5-4780-85B0-CC5F7D0EFE1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E7D3EBC-7979-470C-A0A2-B0D5C9050996}"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5BF169A1-C955-494C-ACD1-0B1B18AB36D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B40C683-9E26-43DB-A84C-333C4F45667C}"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2.png"/><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slideLayout" Target="../slideLayouts/slideLayout14.xml"/><Relationship Id="rId19" Type="http://schemas.openxmlformats.org/officeDocument/2006/relationships/image" Target="../media/image4.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672FC9F-C712-4AEB-832F-C2806DAE1318}" type="datetimeFigureOut">
              <a:rPr lang="zh-CN" altLang="en-US"/>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9458B0A9-77B5-4465-B836-0C8DB67B7A74}" type="slidenum">
              <a:rPr lang="zh-CN" altLang="en-US"/>
            </a:fld>
            <a:endParaRPr lang="zh-CN" altLang="en-US"/>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17224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443231"/>
            <a:ext cx="8139178"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952508"/>
            <a:ext cx="8139178"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574840" y="6349833"/>
            <a:ext cx="2025000" cy="3168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6349833"/>
            <a:ext cx="2025000" cy="3168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8102396" y="188595"/>
            <a:ext cx="898096"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hyperlink" Target="http://www.bofety.com/" TargetMode="External"/><Relationship Id="rId7" Type="http://schemas.openxmlformats.org/officeDocument/2006/relationships/tags" Target="../tags/tag164.xml"/><Relationship Id="rId6" Type="http://schemas.openxmlformats.org/officeDocument/2006/relationships/image" Target="../media/image22.jpeg"/><Relationship Id="rId5" Type="http://schemas.openxmlformats.org/officeDocument/2006/relationships/tags" Target="../tags/tag163.xml"/><Relationship Id="rId4" Type="http://schemas.openxmlformats.org/officeDocument/2006/relationships/image" Target="../media/image21.jpeg"/><Relationship Id="rId3" Type="http://schemas.openxmlformats.org/officeDocument/2006/relationships/tags" Target="../tags/tag162.xml"/><Relationship Id="rId2" Type="http://schemas.openxmlformats.org/officeDocument/2006/relationships/tags" Target="../tags/tag161.xml"/><Relationship Id="rId10" Type="http://schemas.openxmlformats.org/officeDocument/2006/relationships/slideLayout" Target="../slideLayouts/slideLayout23.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60.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5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GIF"/><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3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33889" y="1832134"/>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charset="-122"/>
                <a:ea typeface="微软雅黑" panose="020B0503020204020204" charset="-122"/>
                <a:cs typeface="+mn-cs"/>
                <a:sym typeface="+mn-ea"/>
              </a:rPr>
              <a:t>安全管理必备</a:t>
            </a:r>
            <a:br>
              <a:rPr lang="zh-CN" altLang="en-US" sz="3840" b="1" smtClean="0">
                <a:solidFill>
                  <a:srgbClr val="1E6FAD"/>
                </a:solidFill>
                <a:latin typeface="微软雅黑" panose="020B0503020204020204" charset="-122"/>
                <a:ea typeface="微软雅黑" panose="020B0503020204020204" charset="-122"/>
                <a:cs typeface="+mn-cs"/>
              </a:rPr>
            </a:br>
            <a:r>
              <a:rPr lang="zh-CN" altLang="en-US" sz="3840" smtClean="0">
                <a:solidFill>
                  <a:srgbClr val="1E6FAD"/>
                </a:solidFill>
                <a:latin typeface="微软雅黑" panose="020B0503020204020204" charset="-122"/>
                <a:ea typeface="微软雅黑" panose="020B0503020204020204" charset="-122"/>
                <a:cs typeface="+mn-cs"/>
                <a:sym typeface="+mn-ea"/>
              </a:rPr>
              <a:t>工具--TPM概论</a:t>
            </a:r>
            <a:endParaRPr lang="zh-CN" altLang="en-US" sz="3840" smtClean="0">
              <a:solidFill>
                <a:srgbClr val="1E6FAD"/>
              </a:solidFill>
              <a:latin typeface="微软雅黑" panose="020B0503020204020204" charset="-122"/>
              <a:ea typeface="微软雅黑" panose="020B0503020204020204" charset="-122"/>
              <a:cs typeface="+mn-cs"/>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195214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1614649" y="456344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5"/>
            </p:custDataLst>
          </p:nvPr>
        </p:nvSpPr>
        <p:spPr>
          <a:xfrm>
            <a:off x="2546985" y="45639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6"/>
            </p:custDataLst>
          </p:nvPr>
        </p:nvSpPr>
        <p:spPr>
          <a:xfrm>
            <a:off x="3479321" y="45634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p:txBody>
          <a:bodyPr/>
          <a:lstStyle/>
          <a:p>
            <a:r>
              <a:rPr lang="zh-CN" altLang="en-US" b="1">
                <a:latin typeface="华文楷体" panose="02010600040101010101" pitchFamily="2" charset="-122"/>
                <a:ea typeface="华文楷体" panose="02010600040101010101" pitchFamily="2" charset="-122"/>
              </a:rPr>
              <a:t>胶管安全：</a:t>
            </a:r>
            <a:r>
              <a:rPr lang="en-US" b="1">
                <a:latin typeface="华文楷体" panose="02010600040101010101" pitchFamily="2" charset="-122"/>
                <a:ea typeface="华文楷体" panose="02010600040101010101" pitchFamily="2" charset="-122"/>
              </a:rPr>
              <a:t> </a:t>
            </a:r>
            <a:endParaRPr lang="zh-CN" altLang="en-US" b="1">
              <a:latin typeface="华文楷体" panose="02010600040101010101" pitchFamily="2" charset="-122"/>
              <a:ea typeface="华文楷体" panose="02010600040101010101" pitchFamily="2" charset="-122"/>
            </a:endParaRPr>
          </a:p>
        </p:txBody>
      </p:sp>
      <p:sp>
        <p:nvSpPr>
          <p:cNvPr id="20482" name="内容占位符 2"/>
          <p:cNvSpPr>
            <a:spLocks noGrp="1"/>
          </p:cNvSpPr>
          <p:nvPr>
            <p:ph idx="1"/>
          </p:nvPr>
        </p:nvSpPr>
        <p:spPr>
          <a:xfrm>
            <a:off x="457200" y="1285875"/>
            <a:ext cx="8229600" cy="4840288"/>
          </a:xfrm>
        </p:spPr>
        <p:txBody>
          <a:bodyPr/>
          <a:lstStyle/>
          <a:p>
            <a:r>
              <a:rPr lang="zh-CN" altLang="en-US" sz="2000" b="1">
                <a:latin typeface="华文楷体" panose="02010600040101010101" pitchFamily="2" charset="-122"/>
                <a:ea typeface="华文楷体" panose="02010600040101010101" pitchFamily="2" charset="-122"/>
              </a:rPr>
              <a:t>气焊与气割操作时</a:t>
            </a:r>
            <a:r>
              <a:rPr lang="zh-CN" altLang="en-US" sz="2000" b="1">
                <a:solidFill>
                  <a:srgbClr val="FF0000"/>
                </a:solidFill>
                <a:latin typeface="华文楷体" panose="02010600040101010101" pitchFamily="2" charset="-122"/>
                <a:ea typeface="华文楷体" panose="02010600040101010101" pitchFamily="2" charset="-122"/>
              </a:rPr>
              <a:t>乙炔或氧气胶管</a:t>
            </a:r>
            <a:r>
              <a:rPr lang="zh-CN" altLang="en-US" sz="2000" b="1">
                <a:latin typeface="华文楷体" panose="02010600040101010101" pitchFamily="2" charset="-122"/>
                <a:ea typeface="华文楷体" panose="02010600040101010101" pitchFamily="2" charset="-122"/>
              </a:rPr>
              <a:t>发生爆炸的主要原因有：</a:t>
            </a:r>
            <a:br>
              <a:rPr lang="en-US" sz="2000" b="1">
                <a:latin typeface="华文楷体" panose="02010600040101010101" pitchFamily="2" charset="-122"/>
                <a:ea typeface="华文楷体" panose="02010600040101010101" pitchFamily="2" charset="-122"/>
              </a:rPr>
            </a:br>
            <a:r>
              <a:rPr lang="en-US" altLang="zh-CN" sz="2000" b="1">
                <a:latin typeface="华文楷体" panose="02010600040101010101" pitchFamily="2" charset="-122"/>
                <a:ea typeface="华文楷体" panose="02010600040101010101" pitchFamily="2" charset="-122"/>
              </a:rPr>
              <a:t>(1)</a:t>
            </a:r>
            <a:r>
              <a:rPr lang="zh-CN" altLang="en-US" sz="2000" b="1">
                <a:latin typeface="华文楷体" panose="02010600040101010101" pitchFamily="2" charset="-122"/>
                <a:ea typeface="华文楷体" panose="02010600040101010101" pitchFamily="2" charset="-122"/>
              </a:rPr>
              <a:t>胶管里已形成了乙炔与氧气或乙炔与空气的混合气；</a:t>
            </a:r>
            <a:br>
              <a:rPr lang="en-US" sz="2000" b="1">
                <a:latin typeface="华文楷体" panose="02010600040101010101" pitchFamily="2" charset="-122"/>
                <a:ea typeface="华文楷体" panose="02010600040101010101" pitchFamily="2" charset="-122"/>
              </a:rPr>
            </a:br>
            <a:r>
              <a:rPr lang="en-US" altLang="zh-CN" sz="2000" b="1">
                <a:latin typeface="华文楷体" panose="02010600040101010101" pitchFamily="2" charset="-122"/>
                <a:ea typeface="华文楷体" panose="02010600040101010101" pitchFamily="2" charset="-122"/>
              </a:rPr>
              <a:t>(2)</a:t>
            </a:r>
            <a:r>
              <a:rPr lang="zh-CN" altLang="en-US" sz="2000" b="1">
                <a:latin typeface="华文楷体" panose="02010600040101010101" pitchFamily="2" charset="-122"/>
                <a:ea typeface="华文楷体" panose="02010600040101010101" pitchFamily="2" charset="-122"/>
              </a:rPr>
              <a:t>由于回火而引起；</a:t>
            </a:r>
            <a:br>
              <a:rPr lang="en-US" sz="2000" b="1">
                <a:latin typeface="华文楷体" panose="02010600040101010101" pitchFamily="2" charset="-122"/>
                <a:ea typeface="华文楷体" panose="02010600040101010101" pitchFamily="2" charset="-122"/>
              </a:rPr>
            </a:br>
            <a:r>
              <a:rPr lang="en-US" altLang="zh-CN" sz="2000" b="1">
                <a:latin typeface="华文楷体" panose="02010600040101010101" pitchFamily="2" charset="-122"/>
                <a:ea typeface="华文楷体" panose="02010600040101010101" pitchFamily="2" charset="-122"/>
              </a:rPr>
              <a:t>(3)</a:t>
            </a:r>
            <a:r>
              <a:rPr lang="zh-CN" altLang="en-US" sz="2000" b="1">
                <a:latin typeface="华文楷体" panose="02010600040101010101" pitchFamily="2" charset="-122"/>
                <a:ea typeface="华文楷体" panose="02010600040101010101" pitchFamily="2" charset="-122"/>
              </a:rPr>
              <a:t>由于磨损、挤压硬伤、腐蚀或保管维护不善，致使胶管老化、强度降低或漏气；</a:t>
            </a:r>
            <a:br>
              <a:rPr lang="en-US" sz="2000" b="1">
                <a:latin typeface="华文楷体" panose="02010600040101010101" pitchFamily="2" charset="-122"/>
                <a:ea typeface="华文楷体" panose="02010600040101010101" pitchFamily="2" charset="-122"/>
              </a:rPr>
            </a:br>
            <a:r>
              <a:rPr lang="en-US" altLang="zh-CN" sz="2000" b="1">
                <a:latin typeface="华文楷体" panose="02010600040101010101" pitchFamily="2" charset="-122"/>
                <a:ea typeface="华文楷体" panose="02010600040101010101" pitchFamily="2" charset="-122"/>
              </a:rPr>
              <a:t>(4)</a:t>
            </a:r>
            <a:r>
              <a:rPr lang="zh-CN" altLang="en-US" sz="2000" b="1">
                <a:latin typeface="华文楷体" panose="02010600040101010101" pitchFamily="2" charset="-122"/>
                <a:ea typeface="华文楷体" panose="02010600040101010101" pitchFamily="2" charset="-122"/>
              </a:rPr>
              <a:t>制造质量不符合安全要求。</a:t>
            </a:r>
            <a:br>
              <a:rPr lang="en-US" sz="2000" b="1">
                <a:latin typeface="华文楷体" panose="02010600040101010101" pitchFamily="2" charset="-122"/>
                <a:ea typeface="华文楷体" panose="02010600040101010101" pitchFamily="2" charset="-122"/>
              </a:rPr>
            </a:br>
            <a:r>
              <a:rPr lang="en-US" altLang="zh-CN" sz="2000" b="1">
                <a:latin typeface="华文楷体" panose="02010600040101010101" pitchFamily="2" charset="-122"/>
                <a:ea typeface="华文楷体" panose="02010600040101010101" pitchFamily="2" charset="-122"/>
              </a:rPr>
              <a:t>(5)</a:t>
            </a:r>
            <a:r>
              <a:rPr lang="zh-CN" altLang="en-US" sz="2000" b="1">
                <a:latin typeface="华文楷体" panose="02010600040101010101" pitchFamily="2" charset="-122"/>
                <a:ea typeface="华文楷体" panose="02010600040101010101" pitchFamily="2" charset="-122"/>
              </a:rPr>
              <a:t>氧气胶管沾有油脂或因高速气流产生的静电火花等</a:t>
            </a:r>
            <a:endParaRPr lang="en-US" altLang="zh-CN" sz="2000" b="1">
              <a:latin typeface="华文楷体" panose="02010600040101010101" pitchFamily="2" charset="-122"/>
              <a:ea typeface="华文楷体" panose="02010600040101010101" pitchFamily="2" charset="-122"/>
            </a:endParaRPr>
          </a:p>
          <a:p>
            <a:endParaRPr lang="zh-CN" altLang="en-US" sz="2000" b="1">
              <a:latin typeface="华文楷体" panose="02010600040101010101" pitchFamily="2" charset="-122"/>
              <a:ea typeface="华文楷体" panose="02010600040101010101" pitchFamily="2" charset="-122"/>
            </a:endParaRPr>
          </a:p>
        </p:txBody>
      </p:sp>
      <p:pic>
        <p:nvPicPr>
          <p:cNvPr id="20483" name="图片 3" descr="m3_1266973293799.jpg"/>
          <p:cNvPicPr>
            <a:picLocks noChangeAspect="1"/>
          </p:cNvPicPr>
          <p:nvPr/>
        </p:nvPicPr>
        <p:blipFill>
          <a:blip r:embed="rId1"/>
          <a:srcRect/>
          <a:stretch>
            <a:fillRect/>
          </a:stretch>
        </p:blipFill>
        <p:spPr bwMode="auto">
          <a:xfrm>
            <a:off x="1071563" y="3571875"/>
            <a:ext cx="3786187" cy="25717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p:txBody>
          <a:bodyPr/>
          <a:lstStyle/>
          <a:p>
            <a:r>
              <a:rPr lang="zh-CN" altLang="en-US" sz="3200" b="1">
                <a:latin typeface="华文楷体" panose="02010600040101010101" pitchFamily="2" charset="-122"/>
                <a:ea typeface="华文楷体" panose="02010600040101010101" pitchFamily="2" charset="-122"/>
              </a:rPr>
              <a:t>安全事项：</a:t>
            </a:r>
            <a:endParaRPr lang="zh-CN" altLang="en-US" sz="3200" b="1">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p:txBody>
          <a:bodyPr rtlCol="0">
            <a:normAutofit fontScale="62500" lnSpcReduction="20000"/>
          </a:bodyPr>
          <a:lstStyle/>
          <a:p>
            <a:pPr fontAlgn="auto">
              <a:spcAft>
                <a:spcPts val="0"/>
              </a:spcAft>
              <a:buFont typeface="Arial" panose="020B0604020202020204" pitchFamily="34" charset="0"/>
              <a:buChar char="•"/>
              <a:defRPr/>
            </a:pPr>
            <a:r>
              <a:rPr lang="en-US" b="1" dirty="0">
                <a:latin typeface="华文楷体" panose="02010600040101010101" pitchFamily="2" charset="-122"/>
                <a:ea typeface="华文楷体" panose="02010600040101010101" pitchFamily="2" charset="-122"/>
              </a:rPr>
              <a:t>1</a:t>
            </a:r>
            <a:r>
              <a:rPr lang="zh-CN" altLang="en-US" b="1" dirty="0">
                <a:latin typeface="华文楷体" panose="02010600040101010101" pitchFamily="2" charset="-122"/>
                <a:ea typeface="华文楷体" panose="02010600040101010101" pitchFamily="2" charset="-122"/>
              </a:rPr>
              <a:t>、注意维护，保持胶管的清洁和不受损坏，例如避免阳光照射，雨雪浸淋、防止与酸、碱、油类及其它有机溶剂等影响胶管质量的物质接触，如果由于保存和使用时维护不善．或胶管使用日久老化脆硬。这些胶管内的硫磺质被分解出来，常常会因此引起回火爆炸事故。</a:t>
            </a:r>
            <a:br>
              <a:rPr lang="en-US" b="1" dirty="0">
                <a:latin typeface="华文楷体" panose="02010600040101010101" pitchFamily="2" charset="-122"/>
                <a:ea typeface="华文楷体" panose="02010600040101010101" pitchFamily="2" charset="-122"/>
              </a:rPr>
            </a:br>
            <a:r>
              <a:rPr lang="en-US" b="1" dirty="0">
                <a:latin typeface="华文楷体" panose="02010600040101010101" pitchFamily="2" charset="-122"/>
                <a:ea typeface="华文楷体" panose="02010600040101010101" pitchFamily="2" charset="-122"/>
              </a:rPr>
              <a:t> 2</a:t>
            </a:r>
            <a:r>
              <a:rPr lang="zh-CN" altLang="en-US" b="1" dirty="0">
                <a:latin typeface="华文楷体" panose="02010600040101010101" pitchFamily="2" charset="-122"/>
                <a:ea typeface="华文楷体" panose="02010600040101010101" pitchFamily="2" charset="-122"/>
              </a:rPr>
              <a:t>、在使用过程中应该避免外界挤压和机械损伤，不得将管身折叠。</a:t>
            </a:r>
            <a:br>
              <a:rPr lang="en-US" b="1" dirty="0">
                <a:latin typeface="华文楷体" panose="02010600040101010101" pitchFamily="2" charset="-122"/>
                <a:ea typeface="华文楷体" panose="02010600040101010101" pitchFamily="2" charset="-122"/>
              </a:rPr>
            </a:br>
            <a:r>
              <a:rPr lang="en-US" b="1" dirty="0">
                <a:latin typeface="华文楷体" panose="02010600040101010101" pitchFamily="2" charset="-122"/>
                <a:ea typeface="华文楷体" panose="02010600040101010101" pitchFamily="2" charset="-122"/>
              </a:rPr>
              <a:t> 3</a:t>
            </a:r>
            <a:r>
              <a:rPr lang="zh-CN" altLang="en-US" b="1" dirty="0">
                <a:latin typeface="华文楷体" panose="02010600040101010101" pitchFamily="2" charset="-122"/>
                <a:ea typeface="华文楷体" panose="02010600040101010101" pitchFamily="2" charset="-122"/>
              </a:rPr>
              <a:t>、氧气和乙炔胶管不得混用和代用，不得用氧气吹除乙炔胶管的堵塞物，同时，应随时检查和消焊割炬的漏气堵塞等缺陷。防止在胶管内形成氧气和乙炔的混合物。根据现行的国家标准规定，氧气胶管为红色，乙炔胶管为黑色（和以前的标准及国际标准不同），胶管允许的工作压力为</a:t>
            </a:r>
            <a:r>
              <a:rPr lang="en-US" b="1" dirty="0">
                <a:latin typeface="华文楷体" panose="02010600040101010101" pitchFamily="2" charset="-122"/>
                <a:ea typeface="华文楷体" panose="02010600040101010101" pitchFamily="2" charset="-122"/>
              </a:rPr>
              <a:t>1.5Mpa</a:t>
            </a:r>
            <a:r>
              <a:rPr lang="zh-CN" altLang="en-US" b="1" dirty="0">
                <a:latin typeface="华文楷体" panose="02010600040101010101" pitchFamily="2" charset="-122"/>
                <a:ea typeface="华文楷体" panose="02010600040101010101" pitchFamily="2" charset="-122"/>
              </a:rPr>
              <a:t>和</a:t>
            </a:r>
            <a:r>
              <a:rPr lang="en-US" b="1" dirty="0">
                <a:latin typeface="华文楷体" panose="02010600040101010101" pitchFamily="2" charset="-122"/>
                <a:ea typeface="华文楷体" panose="02010600040101010101" pitchFamily="2" charset="-122"/>
              </a:rPr>
              <a:t>0.3Mpa</a:t>
            </a:r>
            <a:r>
              <a:rPr lang="zh-CN" altLang="en-US" b="1" dirty="0">
                <a:latin typeface="华文楷体" panose="02010600040101010101" pitchFamily="2" charset="-122"/>
                <a:ea typeface="华文楷体" panose="02010600040101010101" pitchFamily="2" charset="-122"/>
              </a:rPr>
              <a:t>。</a:t>
            </a:r>
            <a:br>
              <a:rPr lang="en-US" b="1" dirty="0">
                <a:latin typeface="华文楷体" panose="02010600040101010101" pitchFamily="2" charset="-122"/>
                <a:ea typeface="华文楷体" panose="02010600040101010101" pitchFamily="2" charset="-122"/>
              </a:rPr>
            </a:br>
            <a:r>
              <a:rPr lang="en-US" b="1" dirty="0">
                <a:latin typeface="华文楷体" panose="02010600040101010101" pitchFamily="2" charset="-122"/>
                <a:ea typeface="华文楷体" panose="02010600040101010101" pitchFamily="2" charset="-122"/>
              </a:rPr>
              <a:t>4</a:t>
            </a:r>
            <a:r>
              <a:rPr lang="zh-CN" altLang="en-US" b="1" dirty="0">
                <a:latin typeface="华文楷体" panose="02010600040101010101" pitchFamily="2" charset="-122"/>
                <a:ea typeface="华文楷体" panose="02010600040101010101" pitchFamily="2" charset="-122"/>
              </a:rPr>
              <a:t>、如果发生回火倒燃进入氧气胶管的现象，则不可继续使用，必须换新。因为回火常常将胶管内胶层烧坏，压缩纯氧又是强烈氧化剂．若再继续使用必将失去原来正常的安全性。</a:t>
            </a:r>
            <a:br>
              <a:rPr lang="en-US" b="1" dirty="0">
                <a:latin typeface="华文楷体" panose="02010600040101010101" pitchFamily="2" charset="-122"/>
                <a:ea typeface="华文楷体" panose="02010600040101010101" pitchFamily="2" charset="-122"/>
              </a:rPr>
            </a:br>
            <a:r>
              <a:rPr lang="en-US" b="1" dirty="0">
                <a:latin typeface="华文楷体" panose="02010600040101010101" pitchFamily="2" charset="-122"/>
                <a:ea typeface="华文楷体" panose="02010600040101010101" pitchFamily="2" charset="-122"/>
              </a:rPr>
              <a:t> 5</a:t>
            </a:r>
            <a:r>
              <a:rPr lang="zh-CN" altLang="en-US" b="1" dirty="0">
                <a:latin typeface="华文楷体" panose="02010600040101010101" pitchFamily="2" charset="-122"/>
                <a:ea typeface="华文楷体" panose="02010600040101010101" pitchFamily="2" charset="-122"/>
              </a:rPr>
              <a:t>、气割操作需要较大的氧气输出量，因此与氧气表高压端连接的气瓶阀门应全打开便保证提供足够的流量和稳定的压力。防止低压表虽已表示工作压力．但使用时压力突然下降。此时容易发生回火，并有可能倒燃进人氧气胶管而引起爆炸。</a:t>
            </a:r>
            <a:br>
              <a:rPr lang="en-US" dirty="0"/>
            </a:b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p:txBody>
          <a:bodyPr/>
          <a:lstStyle/>
          <a:p>
            <a:r>
              <a:rPr lang="zh-CN" altLang="en-US">
                <a:latin typeface="华文楷体" panose="02010600040101010101" pitchFamily="2" charset="-122"/>
                <a:ea typeface="华文楷体" panose="02010600040101010101" pitchFamily="2" charset="-122"/>
              </a:rPr>
              <a:t>焊割炬使用安全要求：</a:t>
            </a:r>
            <a:endParaRPr lang="zh-CN" altLang="en-US">
              <a:latin typeface="华文楷体" panose="02010600040101010101" pitchFamily="2" charset="-122"/>
              <a:ea typeface="华文楷体" panose="02010600040101010101" pitchFamily="2" charset="-122"/>
            </a:endParaRPr>
          </a:p>
        </p:txBody>
      </p:sp>
      <p:sp>
        <p:nvSpPr>
          <p:cNvPr id="22530" name="内容占位符 2"/>
          <p:cNvSpPr>
            <a:spLocks noGrp="1"/>
          </p:cNvSpPr>
          <p:nvPr>
            <p:ph idx="1"/>
          </p:nvPr>
        </p:nvSpPr>
        <p:spPr/>
        <p:txBody>
          <a:bodyPr/>
          <a:lstStyle/>
          <a:p>
            <a:r>
              <a:rPr lang="en-US" altLang="zh-CN" sz="2000" b="1">
                <a:latin typeface="华文楷体" panose="02010600040101010101" pitchFamily="2" charset="-122"/>
                <a:ea typeface="华文楷体" panose="02010600040101010101" pitchFamily="2" charset="-122"/>
              </a:rPr>
              <a:t>1</a:t>
            </a:r>
            <a:r>
              <a:rPr lang="zh-CN" altLang="en-US" sz="2000" b="1">
                <a:latin typeface="华文楷体" panose="02010600040101010101" pitchFamily="2" charset="-122"/>
                <a:ea typeface="华文楷体" panose="02010600040101010101" pitchFamily="2" charset="-122"/>
              </a:rPr>
              <a:t>、焊炬点火前必须先检验其射吸性能和气密性，检验合格才能点火。</a:t>
            </a:r>
            <a:br>
              <a:rPr lang="en-US" sz="2000" b="1">
                <a:latin typeface="华文楷体" panose="02010600040101010101" pitchFamily="2" charset="-122"/>
                <a:ea typeface="华文楷体" panose="02010600040101010101" pitchFamily="2" charset="-122"/>
              </a:rPr>
            </a:br>
            <a:r>
              <a:rPr lang="en-US" sz="2000" b="1">
                <a:latin typeface="华文楷体" panose="02010600040101010101" pitchFamily="2" charset="-122"/>
                <a:ea typeface="华文楷体" panose="02010600040101010101" pitchFamily="2" charset="-122"/>
              </a:rPr>
              <a:t> </a:t>
            </a:r>
            <a:r>
              <a:rPr lang="en-US" altLang="zh-CN" sz="2000" b="1">
                <a:latin typeface="华文楷体" panose="02010600040101010101" pitchFamily="2" charset="-122"/>
                <a:ea typeface="华文楷体" panose="02010600040101010101" pitchFamily="2" charset="-122"/>
              </a:rPr>
              <a:t>2</a:t>
            </a:r>
            <a:r>
              <a:rPr lang="zh-CN" altLang="en-US" sz="2000" b="1">
                <a:latin typeface="华文楷体" panose="02010600040101010101" pitchFamily="2" charset="-122"/>
                <a:ea typeface="华文楷体" panose="02010600040101010101" pitchFamily="2" charset="-122"/>
              </a:rPr>
              <a:t>、点火时宜先开启乙炔调节手轮，点燃乙炔并立即开启氧气调节手轮，调节所需火焰。</a:t>
            </a:r>
            <a:br>
              <a:rPr lang="en-US" sz="2000" b="1">
                <a:latin typeface="华文楷体" panose="02010600040101010101" pitchFamily="2" charset="-122"/>
                <a:ea typeface="华文楷体" panose="02010600040101010101" pitchFamily="2" charset="-122"/>
              </a:rPr>
            </a:br>
            <a:r>
              <a:rPr lang="en-US" sz="2000" b="1">
                <a:latin typeface="华文楷体" panose="02010600040101010101" pitchFamily="2" charset="-122"/>
                <a:ea typeface="华文楷体" panose="02010600040101010101" pitchFamily="2" charset="-122"/>
              </a:rPr>
              <a:t> </a:t>
            </a:r>
            <a:r>
              <a:rPr lang="en-US" altLang="zh-CN" sz="2000" b="1">
                <a:latin typeface="华文楷体" panose="02010600040101010101" pitchFamily="2" charset="-122"/>
                <a:ea typeface="华文楷体" panose="02010600040101010101" pitchFamily="2" charset="-122"/>
              </a:rPr>
              <a:t>3</a:t>
            </a:r>
            <a:r>
              <a:rPr lang="zh-CN" altLang="en-US" sz="2000" b="1">
                <a:latin typeface="华文楷体" panose="02010600040101010101" pitchFamily="2" charset="-122"/>
                <a:ea typeface="华文楷体" panose="02010600040101010101" pitchFamily="2" charset="-122"/>
              </a:rPr>
              <a:t>、关火时应先关乙炔调节手轮，后关氧气调节手轮，以防止火焰倒袭和产生黑烟。</a:t>
            </a:r>
            <a:br>
              <a:rPr lang="en-US" sz="2000" b="1">
                <a:latin typeface="华文楷体" panose="02010600040101010101" pitchFamily="2" charset="-122"/>
                <a:ea typeface="华文楷体" panose="02010600040101010101" pitchFamily="2" charset="-122"/>
              </a:rPr>
            </a:br>
            <a:br>
              <a:rPr lang="en-US" sz="2000" b="1">
                <a:latin typeface="华文楷体" panose="02010600040101010101" pitchFamily="2" charset="-122"/>
                <a:ea typeface="华文楷体" panose="02010600040101010101" pitchFamily="2" charset="-122"/>
              </a:rPr>
            </a:br>
            <a:endParaRPr lang="zh-CN" altLang="en-US" sz="2000" b="1">
              <a:latin typeface="华文楷体" panose="02010600040101010101" pitchFamily="2" charset="-122"/>
              <a:ea typeface="华文楷体" panose="02010600040101010101" pitchFamily="2" charset="-122"/>
            </a:endParaRPr>
          </a:p>
        </p:txBody>
      </p:sp>
      <p:pic>
        <p:nvPicPr>
          <p:cNvPr id="22531" name="图片 3" descr="chap5_25.gif"/>
          <p:cNvPicPr>
            <a:picLocks noChangeAspect="1"/>
          </p:cNvPicPr>
          <p:nvPr/>
        </p:nvPicPr>
        <p:blipFill>
          <a:blip r:embed="rId1"/>
          <a:srcRect/>
          <a:stretch>
            <a:fillRect/>
          </a:stretch>
        </p:blipFill>
        <p:spPr bwMode="auto">
          <a:xfrm>
            <a:off x="428625" y="3286125"/>
            <a:ext cx="4071938" cy="3571875"/>
          </a:xfrm>
          <a:prstGeom prst="rect">
            <a:avLst/>
          </a:prstGeom>
          <a:noFill/>
          <a:ln w="9525">
            <a:noFill/>
            <a:miter lim="800000"/>
            <a:headEnd/>
            <a:tailEnd/>
          </a:ln>
        </p:spPr>
      </p:pic>
      <p:pic>
        <p:nvPicPr>
          <p:cNvPr id="22532" name="图片 5" descr="200910281539469243.jpg"/>
          <p:cNvPicPr>
            <a:picLocks noChangeAspect="1"/>
          </p:cNvPicPr>
          <p:nvPr/>
        </p:nvPicPr>
        <p:blipFill>
          <a:blip r:embed="rId2"/>
          <a:srcRect/>
          <a:stretch>
            <a:fillRect/>
          </a:stretch>
        </p:blipFill>
        <p:spPr bwMode="auto">
          <a:xfrm>
            <a:off x="4572000" y="3143250"/>
            <a:ext cx="4214813" cy="32099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p:nvPr>
        </p:nvSpPr>
        <p:spPr/>
        <p:txBody>
          <a:bodyPr/>
          <a:lstStyle/>
          <a:p>
            <a:r>
              <a:rPr lang="en-US" altLang="zh-CN" sz="3600" b="1">
                <a:latin typeface="华文楷体" panose="02010600040101010101" pitchFamily="2" charset="-122"/>
                <a:ea typeface="华文楷体" panose="02010600040101010101" pitchFamily="2" charset="-122"/>
              </a:rPr>
              <a:t>4 </a:t>
            </a:r>
            <a:r>
              <a:rPr lang="zh-CN" altLang="en-US" sz="3600" b="1">
                <a:latin typeface="华文楷体" panose="02010600040101010101" pitchFamily="2" charset="-122"/>
                <a:ea typeface="华文楷体" panose="02010600040101010101" pitchFamily="2" charset="-122"/>
              </a:rPr>
              <a:t>、焊炬使用过程中应注意避免发生回火。引起回火的主要原因有：</a:t>
            </a:r>
            <a:endParaRPr lang="zh-CN" altLang="en-US" sz="3600" b="1">
              <a:latin typeface="华文楷体" panose="02010600040101010101" pitchFamily="2" charset="-122"/>
              <a:ea typeface="华文楷体" panose="02010600040101010101" pitchFamily="2" charset="-122"/>
            </a:endParaRPr>
          </a:p>
        </p:txBody>
      </p:sp>
      <p:sp>
        <p:nvSpPr>
          <p:cNvPr id="23554" name="内容占位符 2"/>
          <p:cNvSpPr>
            <a:spLocks noGrp="1"/>
          </p:cNvSpPr>
          <p:nvPr>
            <p:ph idx="1"/>
          </p:nvPr>
        </p:nvSpPr>
        <p:spPr/>
        <p:txBody>
          <a:bodyPr/>
          <a:lstStyle/>
          <a:p>
            <a:r>
              <a:rPr lang="zh-CN" altLang="en-US" sz="2800" b="1">
                <a:latin typeface="华文楷体" panose="02010600040101010101" pitchFamily="2" charset="-122"/>
                <a:ea typeface="华文楷体" panose="02010600040101010101" pitchFamily="2" charset="-122"/>
              </a:rPr>
              <a:t>①由于溶比金属飞溅物、炭质微粒及乙炔的杂质等堵塞焊嘴或气体通道；</a:t>
            </a:r>
            <a:endParaRPr lang="en-US" altLang="zh-CN" sz="2800" b="1">
              <a:latin typeface="华文楷体" panose="02010600040101010101" pitchFamily="2" charset="-122"/>
              <a:ea typeface="华文楷体" panose="02010600040101010101" pitchFamily="2" charset="-122"/>
            </a:endParaRPr>
          </a:p>
          <a:p>
            <a:r>
              <a:rPr lang="zh-CN" altLang="en-US" sz="2800" b="1">
                <a:latin typeface="华文楷体" panose="02010600040101010101" pitchFamily="2" charset="-122"/>
                <a:ea typeface="华文楷体" panose="02010600040101010101" pitchFamily="2" charset="-122"/>
              </a:rPr>
              <a:t>②焊嘴过热，混合气受热膨胀，压力增高，流动阻力增大。焊嘴温度超过</a:t>
            </a:r>
            <a:r>
              <a:rPr lang="en-US" altLang="zh-CN" sz="2800" b="1">
                <a:latin typeface="华文楷体" panose="02010600040101010101" pitchFamily="2" charset="-122"/>
                <a:ea typeface="华文楷体" panose="02010600040101010101" pitchFamily="2" charset="-122"/>
              </a:rPr>
              <a:t>400</a:t>
            </a:r>
            <a:r>
              <a:rPr lang="zh-CN" altLang="en-US" sz="2800" b="1">
                <a:latin typeface="华文楷体" panose="02010600040101010101" pitchFamily="2" charset="-122"/>
                <a:ea typeface="华文楷体" panose="02010600040101010101" pitchFamily="2" charset="-122"/>
              </a:rPr>
              <a:t>摄氏度时．部分混合气即在焊嘴内自燃；</a:t>
            </a:r>
            <a:endParaRPr lang="en-US" altLang="zh-CN" sz="2800" b="1">
              <a:latin typeface="华文楷体" panose="02010600040101010101" pitchFamily="2" charset="-122"/>
              <a:ea typeface="华文楷体" panose="02010600040101010101" pitchFamily="2" charset="-122"/>
            </a:endParaRPr>
          </a:p>
          <a:p>
            <a:r>
              <a:rPr lang="zh-CN" altLang="en-US" sz="2800" b="1">
                <a:latin typeface="华文楷体" panose="02010600040101010101" pitchFamily="2" charset="-122"/>
                <a:ea typeface="华文楷体" panose="02010600040101010101" pitchFamily="2" charset="-122"/>
              </a:rPr>
              <a:t>③焊嘴过分接近熔融金属，焊嘴喷孔附近的压力增大，混合气流出不畅。</a:t>
            </a:r>
            <a:br>
              <a:rPr lang="en-US">
                <a:ea typeface="宋体" panose="02010600030101010101" pitchFamily="2" charset="-122"/>
              </a:rPr>
            </a:b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rtlCol="0">
            <a:normAutofit fontScale="85000" lnSpcReduction="20000"/>
          </a:bodyPr>
          <a:lstStyle/>
          <a:p>
            <a:pPr fontAlgn="auto">
              <a:spcAft>
                <a:spcPts val="0"/>
              </a:spcAft>
              <a:buFont typeface="Arial" panose="020B0604020202020204" pitchFamily="34" charset="0"/>
              <a:buChar char="•"/>
              <a:defRPr/>
            </a:pPr>
            <a:r>
              <a:rPr lang="en-US" b="1" dirty="0">
                <a:latin typeface="华文楷体" panose="02010600040101010101" pitchFamily="2" charset="-122"/>
                <a:ea typeface="华文楷体" panose="02010600040101010101" pitchFamily="2" charset="-122"/>
              </a:rPr>
              <a:t>5</a:t>
            </a:r>
            <a:r>
              <a:rPr lang="zh-CN" altLang="en-US" b="1" dirty="0">
                <a:latin typeface="华文楷体" panose="02010600040101010101" pitchFamily="2" charset="-122"/>
                <a:ea typeface="华文楷体" panose="02010600040101010101" pitchFamily="2" charset="-122"/>
              </a:rPr>
              <a:t>、胶管受压，阻塞或打折等，致使气体压力降低等。以上各种原因造成混合气流速低于燃烧速度而产生回火。</a:t>
            </a:r>
            <a:br>
              <a:rPr lang="en-US" b="1" dirty="0">
                <a:latin typeface="华文楷体" panose="02010600040101010101" pitchFamily="2" charset="-122"/>
                <a:ea typeface="华文楷体" panose="02010600040101010101" pitchFamily="2" charset="-122"/>
              </a:rPr>
            </a:br>
            <a:r>
              <a:rPr lang="en-US" b="1" dirty="0">
                <a:latin typeface="华文楷体" panose="02010600040101010101" pitchFamily="2" charset="-122"/>
                <a:ea typeface="华文楷体" panose="02010600040101010101" pitchFamily="2" charset="-122"/>
              </a:rPr>
              <a:t>6</a:t>
            </a:r>
            <a:r>
              <a:rPr lang="zh-CN" altLang="en-US" b="1" dirty="0">
                <a:latin typeface="华文楷体" panose="02010600040101010101" pitchFamily="2" charset="-122"/>
                <a:ea typeface="华文楷体" panose="02010600040101010101" pitchFamily="2" charset="-122"/>
              </a:rPr>
              <a:t>、如果操作中发生回火，应急速关闭乙炔和氧气调节手轮。待回火熄灭后，将焊嘴放入水中冷却，然后打开氧气吹除焊炬内的烟灰，再重新点火。</a:t>
            </a:r>
            <a:br>
              <a:rPr lang="en-US" b="1" dirty="0">
                <a:latin typeface="华文楷体" panose="02010600040101010101" pitchFamily="2" charset="-122"/>
                <a:ea typeface="华文楷体" panose="02010600040101010101" pitchFamily="2" charset="-122"/>
              </a:rPr>
            </a:br>
            <a:r>
              <a:rPr lang="en-US" b="1" dirty="0">
                <a:latin typeface="华文楷体" panose="02010600040101010101" pitchFamily="2" charset="-122"/>
                <a:ea typeface="华文楷体" panose="02010600040101010101" pitchFamily="2" charset="-122"/>
              </a:rPr>
              <a:t>7</a:t>
            </a:r>
            <a:r>
              <a:rPr lang="zh-CN" altLang="en-US" b="1" dirty="0">
                <a:latin typeface="华文楷体" panose="02010600040101010101" pitchFamily="2" charset="-122"/>
                <a:ea typeface="华文楷体" panose="02010600040101010101" pitchFamily="2" charset="-122"/>
              </a:rPr>
              <a:t>、焊炬各连接部位、气体通道及气阀等处均不得沾染油脂。</a:t>
            </a:r>
            <a:br>
              <a:rPr lang="en-US" b="1" dirty="0">
                <a:latin typeface="华文楷体" panose="02010600040101010101" pitchFamily="2" charset="-122"/>
                <a:ea typeface="华文楷体" panose="02010600040101010101" pitchFamily="2" charset="-122"/>
              </a:rPr>
            </a:br>
            <a:r>
              <a:rPr lang="en-US" b="1" dirty="0">
                <a:latin typeface="华文楷体" panose="02010600040101010101" pitchFamily="2" charset="-122"/>
                <a:ea typeface="华文楷体" panose="02010600040101010101" pitchFamily="2" charset="-122"/>
              </a:rPr>
              <a:t>8</a:t>
            </a:r>
            <a:r>
              <a:rPr lang="zh-CN" altLang="en-US" b="1" dirty="0">
                <a:latin typeface="华文楷体" panose="02010600040101010101" pitchFamily="2" charset="-122"/>
                <a:ea typeface="华文楷体" panose="02010600040101010101" pitchFamily="2" charset="-122"/>
              </a:rPr>
              <a:t>、焊炬停止使用后，严禁将焊炬，胶管和气源作永久性连接。</a:t>
            </a:r>
            <a:br>
              <a:rPr lang="en-US" b="1" dirty="0">
                <a:latin typeface="华文楷体" panose="02010600040101010101" pitchFamily="2" charset="-122"/>
                <a:ea typeface="华文楷体" panose="02010600040101010101" pitchFamily="2" charset="-122"/>
              </a:rPr>
            </a:br>
            <a:r>
              <a:rPr lang="en-US" b="1" dirty="0">
                <a:latin typeface="华文楷体" panose="02010600040101010101" pitchFamily="2" charset="-122"/>
                <a:ea typeface="华文楷体" panose="02010600040101010101" pitchFamily="2" charset="-122"/>
              </a:rPr>
              <a:t>9</a:t>
            </a:r>
            <a:r>
              <a:rPr lang="zh-CN" altLang="en-US" b="1" dirty="0">
                <a:latin typeface="华文楷体" panose="02010600040101010101" pitchFamily="2" charset="-122"/>
                <a:ea typeface="华文楷体" panose="02010600040101010101" pitchFamily="2" charset="-122"/>
              </a:rPr>
              <a:t>、在开始切割前，工作表面的锈皮、铁屑和油水污物等加以清理。在水泥地路面上切割时应垫高工件，防止锈皮和水泥地面曝溅伤人。</a:t>
            </a:r>
            <a:endParaRPr lang="zh-CN" altLang="en-US" b="1" dirty="0">
              <a:latin typeface="华文楷体" panose="02010600040101010101" pitchFamily="2" charset="-122"/>
              <a:ea typeface="华文楷体" panose="0201060004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fontScale="90000"/>
          </a:bodyPr>
          <a:lstStyle/>
          <a:p>
            <a:pPr fontAlgn="auto">
              <a:spcAft>
                <a:spcPts val="0"/>
              </a:spcAft>
              <a:defRPr/>
            </a:pPr>
            <a:r>
              <a:rPr lang="zh-CN" altLang="en-US" b="1" dirty="0">
                <a:latin typeface="华文楷体" panose="02010600040101010101" pitchFamily="2" charset="-122"/>
                <a:ea typeface="华文楷体" panose="02010600040101010101" pitchFamily="2" charset="-122"/>
              </a:rPr>
              <a:t>氧气瓶的安全使用</a:t>
            </a:r>
            <a:br>
              <a:rPr lang="zh-CN" altLang="en-US" dirty="0"/>
            </a:br>
            <a:endParaRPr lang="zh-CN" altLang="en-US" dirty="0"/>
          </a:p>
        </p:txBody>
      </p:sp>
      <p:sp>
        <p:nvSpPr>
          <p:cNvPr id="3" name="内容占位符 2"/>
          <p:cNvSpPr>
            <a:spLocks noGrp="1"/>
          </p:cNvSpPr>
          <p:nvPr>
            <p:ph idx="1"/>
          </p:nvPr>
        </p:nvSpPr>
        <p:spPr/>
        <p:txBody>
          <a:bodyPr rtlCol="0">
            <a:normAutofit fontScale="62500" lnSpcReduction="20000"/>
          </a:bodyPr>
          <a:lstStyle/>
          <a:p>
            <a:pPr fontAlgn="auto" latinLnBrk="1">
              <a:spcAft>
                <a:spcPts val="0"/>
              </a:spcAft>
              <a:buFont typeface="Arial" panose="020B0604020202020204" pitchFamily="34" charset="0"/>
              <a:buChar char="•"/>
              <a:defRPr/>
            </a:pPr>
            <a:r>
              <a:rPr lang="en-US" altLang="zh-CN" b="1" dirty="0">
                <a:latin typeface="华文楷体" panose="02010600040101010101" pitchFamily="2" charset="-122"/>
                <a:ea typeface="华文楷体" panose="02010600040101010101" pitchFamily="2" charset="-122"/>
              </a:rPr>
              <a:t>1</a:t>
            </a:r>
            <a:r>
              <a:rPr lang="zh-CN" altLang="en-US" b="1" dirty="0">
                <a:latin typeface="华文楷体" panose="02010600040101010101" pitchFamily="2" charset="-122"/>
                <a:ea typeface="华文楷体" panose="02010600040101010101" pitchFamily="2" charset="-122"/>
              </a:rPr>
              <a:t>、氧气瓶不得与可燃气体气瓶同室储存。氧气瓶储存室内严禁烟火。</a:t>
            </a:r>
            <a:endParaRPr lang="zh-CN" altLang="en-US" b="1" dirty="0">
              <a:latin typeface="华文楷体" panose="02010600040101010101" pitchFamily="2" charset="-122"/>
              <a:ea typeface="华文楷体" panose="02010600040101010101" pitchFamily="2" charset="-122"/>
            </a:endParaRPr>
          </a:p>
          <a:p>
            <a:pPr fontAlgn="auto" latinLnBrk="1">
              <a:spcAft>
                <a:spcPts val="0"/>
              </a:spcAft>
              <a:buFont typeface="Arial" panose="020B0604020202020204" pitchFamily="34" charset="0"/>
              <a:buChar char="•"/>
              <a:defRPr/>
            </a:pPr>
            <a:r>
              <a:rPr lang="en-US" altLang="zh-CN" b="1" dirty="0">
                <a:latin typeface="华文楷体" panose="02010600040101010101" pitchFamily="2" charset="-122"/>
                <a:ea typeface="华文楷体" panose="02010600040101010101" pitchFamily="2" charset="-122"/>
              </a:rPr>
              <a:t>2</a:t>
            </a:r>
            <a:r>
              <a:rPr lang="zh-CN" altLang="en-US" b="1" dirty="0">
                <a:latin typeface="华文楷体" panose="02010600040101010101" pitchFamily="2" charset="-122"/>
                <a:ea typeface="华文楷体" panose="02010600040101010101" pitchFamily="2" charset="-122"/>
              </a:rPr>
              <a:t>、氧气的防止地点不得靠近热源和明火。采用氧乙炔火焰进行作业时，氧气瓶、溶解乙炔气瓶及焊（割）炬必须相互错开，氧气瓶与焊（割）炬明火的距离应在</a:t>
            </a:r>
            <a:r>
              <a:rPr lang="en-US" altLang="zh-CN" b="1" dirty="0">
                <a:latin typeface="华文楷体" panose="02010600040101010101" pitchFamily="2" charset="-122"/>
                <a:ea typeface="华文楷体" panose="02010600040101010101" pitchFamily="2" charset="-122"/>
              </a:rPr>
              <a:t>10</a:t>
            </a:r>
            <a:r>
              <a:rPr lang="zh-CN" altLang="en-US" b="1" dirty="0">
                <a:latin typeface="华文楷体" panose="02010600040101010101" pitchFamily="2" charset="-122"/>
                <a:ea typeface="华文楷体" panose="02010600040101010101" pitchFamily="2" charset="-122"/>
              </a:rPr>
              <a:t>米以上。操作中应防止回火，避免在氧气管路中混入乙炔气体。不得用氧气吹扫乙炔管路。</a:t>
            </a:r>
            <a:endParaRPr lang="zh-CN" altLang="en-US" b="1" dirty="0">
              <a:latin typeface="华文楷体" panose="02010600040101010101" pitchFamily="2" charset="-122"/>
              <a:ea typeface="华文楷体" panose="02010600040101010101" pitchFamily="2" charset="-122"/>
            </a:endParaRPr>
          </a:p>
          <a:p>
            <a:pPr fontAlgn="auto" latinLnBrk="1">
              <a:spcAft>
                <a:spcPts val="0"/>
              </a:spcAft>
              <a:buFont typeface="Arial" panose="020B0604020202020204" pitchFamily="34" charset="0"/>
              <a:buChar char="•"/>
              <a:defRPr/>
            </a:pPr>
            <a:r>
              <a:rPr lang="en-US" altLang="zh-CN" b="1" dirty="0">
                <a:latin typeface="华文楷体" panose="02010600040101010101" pitchFamily="2" charset="-122"/>
                <a:ea typeface="华文楷体" panose="02010600040101010101" pitchFamily="2" charset="-122"/>
              </a:rPr>
              <a:t>3</a:t>
            </a:r>
            <a:r>
              <a:rPr lang="zh-CN" altLang="en-US" b="1" dirty="0">
                <a:latin typeface="华文楷体" panose="02010600040101010101" pitchFamily="2" charset="-122"/>
                <a:ea typeface="华文楷体" panose="02010600040101010101" pitchFamily="2" charset="-122"/>
              </a:rPr>
              <a:t>、与氧气接触的零件不得沾染油污，使用这些零件前必须进行脱油脱脂处理。</a:t>
            </a:r>
            <a:endParaRPr lang="zh-CN" altLang="en-US" b="1" dirty="0">
              <a:latin typeface="华文楷体" panose="02010600040101010101" pitchFamily="2" charset="-122"/>
              <a:ea typeface="华文楷体" panose="02010600040101010101" pitchFamily="2" charset="-122"/>
            </a:endParaRPr>
          </a:p>
          <a:p>
            <a:pPr fontAlgn="auto" latinLnBrk="1">
              <a:spcAft>
                <a:spcPts val="0"/>
              </a:spcAft>
              <a:buFont typeface="Arial" panose="020B0604020202020204" pitchFamily="34" charset="0"/>
              <a:buChar char="•"/>
              <a:defRPr/>
            </a:pPr>
            <a:r>
              <a:rPr lang="en-US" altLang="zh-CN" b="1" dirty="0">
                <a:latin typeface="华文楷体" panose="02010600040101010101" pitchFamily="2" charset="-122"/>
                <a:ea typeface="华文楷体" panose="02010600040101010101" pitchFamily="2" charset="-122"/>
              </a:rPr>
              <a:t>4</a:t>
            </a:r>
            <a:r>
              <a:rPr lang="zh-CN" altLang="en-US" b="1" dirty="0">
                <a:latin typeface="华文楷体" panose="02010600040101010101" pitchFamily="2" charset="-122"/>
                <a:ea typeface="华文楷体" panose="02010600040101010101" pitchFamily="2" charset="-122"/>
              </a:rPr>
              <a:t>、不得戴着沾有油脂的手套或带油裸手开启氧气瓶瓶阀和减压阀。</a:t>
            </a:r>
            <a:endParaRPr lang="zh-CN" altLang="en-US" b="1" dirty="0">
              <a:latin typeface="华文楷体" panose="02010600040101010101" pitchFamily="2" charset="-122"/>
              <a:ea typeface="华文楷体" panose="02010600040101010101" pitchFamily="2" charset="-122"/>
            </a:endParaRPr>
          </a:p>
          <a:p>
            <a:pPr fontAlgn="auto" latinLnBrk="1">
              <a:spcAft>
                <a:spcPts val="0"/>
              </a:spcAft>
              <a:buFont typeface="Arial" panose="020B0604020202020204" pitchFamily="34" charset="0"/>
              <a:buChar char="•"/>
              <a:defRPr/>
            </a:pPr>
            <a:r>
              <a:rPr lang="en-US" altLang="zh-CN" b="1" dirty="0">
                <a:latin typeface="华文楷体" panose="02010600040101010101" pitchFamily="2" charset="-122"/>
                <a:ea typeface="华文楷体" panose="02010600040101010101" pitchFamily="2" charset="-122"/>
              </a:rPr>
              <a:t>5</a:t>
            </a:r>
            <a:r>
              <a:rPr lang="zh-CN" altLang="en-US" b="1" dirty="0">
                <a:latin typeface="华文楷体" panose="02010600040101010101" pitchFamily="2" charset="-122"/>
                <a:ea typeface="华文楷体" panose="02010600040101010101" pitchFamily="2" charset="-122"/>
              </a:rPr>
              <a:t>、开启瓶阀和减压阀时，动作应缓慢，以减轻气流的冲击和摩擦，防止管路过热着火。</a:t>
            </a:r>
            <a:endParaRPr lang="zh-CN" altLang="en-US" b="1" dirty="0">
              <a:latin typeface="华文楷体" panose="02010600040101010101" pitchFamily="2" charset="-122"/>
              <a:ea typeface="华文楷体" panose="02010600040101010101" pitchFamily="2" charset="-122"/>
            </a:endParaRPr>
          </a:p>
          <a:p>
            <a:pPr fontAlgn="auto" latinLnBrk="1">
              <a:spcAft>
                <a:spcPts val="0"/>
              </a:spcAft>
              <a:buFont typeface="Arial" panose="020B0604020202020204" pitchFamily="34" charset="0"/>
              <a:buChar char="•"/>
              <a:defRPr/>
            </a:pPr>
            <a:r>
              <a:rPr lang="en-US" altLang="zh-CN" b="1" dirty="0">
                <a:latin typeface="华文楷体" panose="02010600040101010101" pitchFamily="2" charset="-122"/>
                <a:ea typeface="华文楷体" panose="02010600040101010101" pitchFamily="2" charset="-122"/>
              </a:rPr>
              <a:t>6</a:t>
            </a:r>
            <a:r>
              <a:rPr lang="zh-CN" altLang="en-US" b="1" dirty="0">
                <a:latin typeface="华文楷体" panose="02010600040101010101" pitchFamily="2" charset="-122"/>
                <a:ea typeface="华文楷体" panose="02010600040101010101" pitchFamily="2" charset="-122"/>
              </a:rPr>
              <a:t>、禁止用压缩纯氧进行通风换气或吹扫清理，禁止以压缩氧气代替压缩空气作为风动工具的动力源，以防引发燃爆事故。</a:t>
            </a:r>
            <a:endParaRPr lang="zh-CN" altLang="en-US" b="1" dirty="0">
              <a:latin typeface="华文楷体" panose="02010600040101010101" pitchFamily="2" charset="-122"/>
              <a:ea typeface="华文楷体" panose="02010600040101010101" pitchFamily="2" charset="-122"/>
            </a:endParaRPr>
          </a:p>
          <a:p>
            <a:pPr fontAlgn="auto" latinLnBrk="1">
              <a:spcAft>
                <a:spcPts val="0"/>
              </a:spcAft>
              <a:buFont typeface="Arial" panose="020B0604020202020204" pitchFamily="34" charset="0"/>
              <a:buChar char="•"/>
              <a:defRPr/>
            </a:pPr>
            <a:r>
              <a:rPr lang="en-US" altLang="zh-CN" b="1" dirty="0">
                <a:latin typeface="华文楷体" panose="02010600040101010101" pitchFamily="2" charset="-122"/>
                <a:ea typeface="华文楷体" panose="02010600040101010101" pitchFamily="2" charset="-122"/>
              </a:rPr>
              <a:t>7</a:t>
            </a:r>
            <a:r>
              <a:rPr lang="zh-CN" altLang="en-US" b="1" dirty="0">
                <a:latin typeface="华文楷体" panose="02010600040101010101" pitchFamily="2" charset="-122"/>
                <a:ea typeface="华文楷体" panose="02010600040101010101" pitchFamily="2" charset="-122"/>
              </a:rPr>
              <a:t>、吸氧用氧人员及其近旁人员，必须禁绝抽烟及其他一切火源。</a:t>
            </a:r>
            <a:endParaRPr lang="zh-CN" altLang="en-US" b="1" dirty="0">
              <a:latin typeface="华文楷体" panose="02010600040101010101" pitchFamily="2" charset="-122"/>
              <a:ea typeface="华文楷体" panose="02010600040101010101" pitchFamily="2" charset="-122"/>
            </a:endParaRPr>
          </a:p>
          <a:p>
            <a:pPr fontAlgn="auto" latinLnBrk="1">
              <a:spcAft>
                <a:spcPts val="0"/>
              </a:spcAft>
              <a:buFont typeface="Arial" panose="020B0604020202020204" pitchFamily="34" charset="0"/>
              <a:buChar char="•"/>
              <a:defRPr/>
            </a:pPr>
            <a:r>
              <a:rPr lang="en-US" altLang="zh-CN" b="1" dirty="0">
                <a:latin typeface="华文楷体" panose="02010600040101010101" pitchFamily="2" charset="-122"/>
                <a:ea typeface="华文楷体" panose="02010600040101010101" pitchFamily="2" charset="-122"/>
              </a:rPr>
              <a:t>8</a:t>
            </a:r>
            <a:r>
              <a:rPr lang="zh-CN" altLang="en-US" b="1" dirty="0">
                <a:latin typeface="华文楷体" panose="02010600040101010101" pitchFamily="2" charset="-122"/>
                <a:ea typeface="华文楷体" panose="02010600040101010101" pitchFamily="2" charset="-122"/>
              </a:rPr>
              <a:t>、用瓶单位和人员应防止瓶内积水及积存其他污物，防止气瓶腐蚀及其他损害，进而避免气瓶爆炸。用瓶单位应拒绝使用超过检验期的气瓶。</a:t>
            </a:r>
            <a:endParaRPr lang="zh-CN" altLang="en-US" b="1" dirty="0">
              <a:latin typeface="华文楷体" panose="02010600040101010101" pitchFamily="2" charset="-122"/>
              <a:ea typeface="华文楷体" panose="02010600040101010101" pitchFamily="2" charset="-122"/>
            </a:endParaRPr>
          </a:p>
          <a:p>
            <a:pPr fontAlgn="auto">
              <a:spcAft>
                <a:spcPts val="0"/>
              </a:spcAft>
              <a:buFont typeface="Arial" panose="020B0604020202020204" pitchFamily="34" charset="0"/>
              <a:buChar char="•"/>
              <a:defRPr/>
            </a:pP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14000"/>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5838190" y="3968750"/>
            <a:ext cx="299085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4"/>
          <a:stretch>
            <a:fillRect/>
          </a:stretch>
        </p:blipFill>
        <p:spPr>
          <a:xfrm>
            <a:off x="6961346" y="4017161"/>
            <a:ext cx="891000" cy="891000"/>
          </a:xfrm>
          <a:prstGeom prst="rect">
            <a:avLst/>
          </a:prstGeom>
        </p:spPr>
      </p:pic>
      <p:sp>
        <p:nvSpPr>
          <p:cNvPr id="2" name="文本框 1"/>
          <p:cNvSpPr txBox="1"/>
          <p:nvPr>
            <p:custDataLst>
              <p:tags r:id="rId5"/>
            </p:custDataLst>
          </p:nvPr>
        </p:nvSpPr>
        <p:spPr>
          <a:xfrm>
            <a:off x="5938520" y="4231005"/>
            <a:ext cx="101663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7"/>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8"/>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55155" y="4907915"/>
            <a:ext cx="80327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9700" y="1714500"/>
            <a:ext cx="591756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图片 3" descr="untitled.bmp"/>
          <p:cNvPicPr>
            <a:picLocks noChangeAspect="1"/>
          </p:cNvPicPr>
          <p:nvPr/>
        </p:nvPicPr>
        <p:blipFill>
          <a:blip r:embed="rId1"/>
          <a:srcRect/>
          <a:stretch>
            <a:fillRect/>
          </a:stretch>
        </p:blipFill>
        <p:spPr bwMode="auto">
          <a:xfrm>
            <a:off x="0" y="-285750"/>
            <a:ext cx="9144000" cy="7143750"/>
          </a:xfrm>
          <a:prstGeom prst="rect">
            <a:avLst/>
          </a:prstGeom>
          <a:noFill/>
          <a:ln w="9525">
            <a:noFill/>
            <a:miter lim="800000"/>
            <a:headEnd/>
            <a:tailEnd/>
          </a:ln>
        </p:spPr>
      </p:pic>
      <p:sp>
        <p:nvSpPr>
          <p:cNvPr id="13314" name="标题 1"/>
          <p:cNvSpPr>
            <a:spLocks noGrp="1"/>
          </p:cNvSpPr>
          <p:nvPr>
            <p:ph type="title"/>
          </p:nvPr>
        </p:nvSpPr>
        <p:spPr>
          <a:xfrm>
            <a:off x="428625" y="214313"/>
            <a:ext cx="8229600" cy="1143000"/>
          </a:xfrm>
        </p:spPr>
        <p:txBody>
          <a:bodyPr/>
          <a:lstStyle/>
          <a:p>
            <a:r>
              <a:rPr lang="zh-CN" altLang="en-US" sz="4800" b="1" dirty="0">
                <a:latin typeface="黑体" panose="02010609060101010101" pitchFamily="49" charset="-122"/>
                <a:ea typeface="黑体" panose="02010609060101010101" pitchFamily="49" charset="-122"/>
              </a:rPr>
              <a:t>氧、乙炔安全操作规程</a:t>
            </a:r>
            <a:endParaRPr lang="zh-CN" altLang="en-US" sz="4800" b="1" dirty="0">
              <a:latin typeface="黑体" panose="02010609060101010101" pitchFamily="49" charset="-122"/>
              <a:ea typeface="黑体" panose="02010609060101010101" pitchFamily="49" charset="-122"/>
            </a:endParaRPr>
          </a:p>
        </p:txBody>
      </p:sp>
      <p:sp>
        <p:nvSpPr>
          <p:cNvPr id="13315" name="内容占位符 2"/>
          <p:cNvSpPr>
            <a:spLocks noGrp="1"/>
          </p:cNvSpPr>
          <p:nvPr>
            <p:ph idx="1"/>
          </p:nvPr>
        </p:nvSpPr>
        <p:spPr/>
        <p:txBody>
          <a:bodyPr/>
          <a:lstStyle/>
          <a:p>
            <a:r>
              <a:rPr lang="zh-CN" altLang="en-US">
                <a:latin typeface="华文琥珀" panose="02010800040101010101" pitchFamily="2" charset="-122"/>
                <a:ea typeface="华文琥珀" panose="02010800040101010101" pitchFamily="2" charset="-122"/>
              </a:rPr>
              <a:t>氧乙炔安全操作主要包括</a:t>
            </a:r>
            <a:r>
              <a:rPr lang="zh-CN" altLang="en-US">
                <a:solidFill>
                  <a:srgbClr val="FF0000"/>
                </a:solidFill>
                <a:latin typeface="华文琥珀" panose="02010800040101010101" pitchFamily="2" charset="-122"/>
                <a:ea typeface="华文琥珀" panose="02010800040101010101" pitchFamily="2" charset="-122"/>
              </a:rPr>
              <a:t>氧气瓶、乙炔瓶、焊割炬</a:t>
            </a:r>
            <a:r>
              <a:rPr lang="zh-CN" altLang="en-US"/>
              <a:t>、</a:t>
            </a:r>
            <a:r>
              <a:rPr lang="zh-CN" altLang="en-US">
                <a:solidFill>
                  <a:srgbClr val="FF0000"/>
                </a:solidFill>
                <a:latin typeface="华文琥珀" panose="02010800040101010101" pitchFamily="2" charset="-122"/>
                <a:ea typeface="华文琥珀" panose="02010800040101010101" pitchFamily="2" charset="-122"/>
              </a:rPr>
              <a:t>胶管</a:t>
            </a:r>
            <a:r>
              <a:rPr lang="zh-CN" altLang="en-US">
                <a:latin typeface="华文琥珀" panose="02010800040101010101" pitchFamily="2" charset="-122"/>
                <a:ea typeface="华文琥珀" panose="02010800040101010101" pitchFamily="2" charset="-122"/>
              </a:rPr>
              <a:t>的安全操作规程：</a:t>
            </a:r>
            <a:endParaRPr lang="en-US" altLang="zh-CN">
              <a:latin typeface="华文琥珀" panose="02010800040101010101" pitchFamily="2" charset="-122"/>
              <a:ea typeface="华文琥珀" panose="02010800040101010101" pitchFamily="2" charset="-122"/>
            </a:endParaRPr>
          </a:p>
          <a:p>
            <a:endParaRPr lang="en-US" altLang="zh-CN">
              <a:latin typeface="华文琥珀" panose="02010800040101010101" pitchFamily="2" charset="-122"/>
              <a:ea typeface="华文琥珀" panose="02010800040101010101" pitchFamily="2" charset="-122"/>
            </a:endParaRPr>
          </a:p>
          <a:p>
            <a:endParaRPr lang="zh-CN" altLang="en-US">
              <a:latin typeface="华文琥珀" panose="02010800040101010101" pitchFamily="2" charset="-122"/>
              <a:ea typeface="华文琥珀" panose="02010800040101010101" pitchFamily="2" charset="-122"/>
            </a:endParaRPr>
          </a:p>
        </p:txBody>
      </p:sp>
      <p:pic>
        <p:nvPicPr>
          <p:cNvPr id="13316" name="图片 4" descr="chap5_24.gif"/>
          <p:cNvPicPr>
            <a:picLocks noChangeAspect="1"/>
          </p:cNvPicPr>
          <p:nvPr/>
        </p:nvPicPr>
        <p:blipFill>
          <a:blip r:embed="rId2"/>
          <a:srcRect/>
          <a:stretch>
            <a:fillRect/>
          </a:stretch>
        </p:blipFill>
        <p:spPr bwMode="auto">
          <a:xfrm>
            <a:off x="500063" y="3000375"/>
            <a:ext cx="5143500" cy="38576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6" descr="未命名.jpg"/>
          <p:cNvPicPr>
            <a:picLocks noChangeAspect="1"/>
          </p:cNvPicPr>
          <p:nvPr/>
        </p:nvPicPr>
        <p:blipFill>
          <a:blip r:embed="rId1"/>
          <a:srcRect/>
          <a:stretch>
            <a:fillRect/>
          </a:stretch>
        </p:blipFill>
        <p:spPr bwMode="auto">
          <a:xfrm>
            <a:off x="642938" y="1571625"/>
            <a:ext cx="6096000" cy="3833813"/>
          </a:xfrm>
          <a:prstGeom prst="rect">
            <a:avLst/>
          </a:prstGeom>
          <a:noFill/>
          <a:ln w="9525">
            <a:noFill/>
            <a:miter lim="800000"/>
            <a:headEnd/>
            <a:tailEnd/>
          </a:ln>
        </p:spPr>
      </p:pic>
      <p:sp>
        <p:nvSpPr>
          <p:cNvPr id="14338" name="标题 1"/>
          <p:cNvSpPr>
            <a:spLocks noGrp="1"/>
          </p:cNvSpPr>
          <p:nvPr>
            <p:ph type="title"/>
          </p:nvPr>
        </p:nvSpPr>
        <p:spPr>
          <a:xfrm>
            <a:off x="428625" y="0"/>
            <a:ext cx="8229600" cy="1143000"/>
          </a:xfrm>
        </p:spPr>
        <p:txBody>
          <a:bodyPr/>
          <a:lstStyle/>
          <a:p>
            <a:r>
              <a:rPr lang="zh-CN" altLang="en-US" sz="2400">
                <a:latin typeface="华文琥珀" panose="02010800040101010101" pitchFamily="2" charset="-122"/>
                <a:ea typeface="华文琥珀" panose="02010800040101010101" pitchFamily="2" charset="-122"/>
              </a:rPr>
              <a:t>一、乙炔瓶：</a:t>
            </a:r>
            <a:endParaRPr lang="zh-CN" altLang="en-US" sz="2400">
              <a:latin typeface="华文琥珀" panose="02010800040101010101" pitchFamily="2" charset="-122"/>
              <a:ea typeface="华文琥珀" panose="02010800040101010101" pitchFamily="2" charset="-122"/>
            </a:endParaRPr>
          </a:p>
        </p:txBody>
      </p:sp>
      <p:sp>
        <p:nvSpPr>
          <p:cNvPr id="14339" name="内容占位符 2"/>
          <p:cNvSpPr>
            <a:spLocks noGrp="1"/>
          </p:cNvSpPr>
          <p:nvPr>
            <p:ph idx="1"/>
          </p:nvPr>
        </p:nvSpPr>
        <p:spPr>
          <a:xfrm>
            <a:off x="214313" y="957263"/>
            <a:ext cx="8686800" cy="5900737"/>
          </a:xfrm>
        </p:spPr>
        <p:txBody>
          <a:bodyPr/>
          <a:lstStyle/>
          <a:p>
            <a:r>
              <a:rPr lang="en-US" altLang="zh-CN" sz="1800" b="1">
                <a:latin typeface="华文楷体" panose="02010600040101010101" pitchFamily="2" charset="-122"/>
                <a:ea typeface="华文楷体" panose="02010600040101010101" pitchFamily="2" charset="-122"/>
              </a:rPr>
              <a:t>1</a:t>
            </a:r>
            <a:r>
              <a:rPr lang="zh-CN" altLang="en-US" sz="1800" b="1">
                <a:latin typeface="华文楷体" panose="02010600040101010101" pitchFamily="2" charset="-122"/>
                <a:ea typeface="华文楷体" panose="02010600040101010101" pitchFamily="2" charset="-122"/>
              </a:rPr>
              <a:t>、乙炔瓶搬运、装卸、使用时都应竖立放稳、严禁在地面上卧放并直接使用，一旦要使用卧放的乙炔瓶，必须先直立后，静置</a:t>
            </a:r>
            <a:r>
              <a:rPr lang="en-US" altLang="zh-CN" sz="1800" b="1">
                <a:latin typeface="华文楷体" panose="02010600040101010101" pitchFamily="2" charset="-122"/>
                <a:ea typeface="华文楷体" panose="02010600040101010101" pitchFamily="2" charset="-122"/>
              </a:rPr>
              <a:t>20</a:t>
            </a:r>
            <a:r>
              <a:rPr lang="zh-CN" altLang="en-US" sz="1800" b="1">
                <a:latin typeface="华文楷体" panose="02010600040101010101" pitchFamily="2" charset="-122"/>
                <a:ea typeface="华文楷体" panose="02010600040101010101" pitchFamily="2" charset="-122"/>
              </a:rPr>
              <a:t>分钟再连接乙炔减压器后使用。</a:t>
            </a:r>
            <a:endParaRPr lang="en-US" altLang="zh-CN" sz="1800" b="1">
              <a:latin typeface="华文楷体" panose="02010600040101010101" pitchFamily="2" charset="-122"/>
              <a:ea typeface="华文楷体" panose="02010600040101010101" pitchFamily="2" charset="-122"/>
            </a:endParaRPr>
          </a:p>
          <a:p>
            <a:endParaRPr lang="en-US" altLang="zh-CN" sz="1800" b="1">
              <a:latin typeface="华文楷体" panose="02010600040101010101" pitchFamily="2" charset="-122"/>
              <a:ea typeface="华文楷体" panose="02010600040101010101" pitchFamily="2" charset="-122"/>
            </a:endParaRPr>
          </a:p>
          <a:p>
            <a:endParaRPr lang="en-US" altLang="zh-CN" sz="1800" b="1">
              <a:latin typeface="华文楷体" panose="02010600040101010101" pitchFamily="2" charset="-122"/>
              <a:ea typeface="华文楷体" panose="02010600040101010101" pitchFamily="2" charset="-122"/>
            </a:endParaRPr>
          </a:p>
          <a:p>
            <a:endParaRPr lang="en-US" altLang="zh-CN" sz="1800" b="1">
              <a:latin typeface="华文楷体" panose="02010600040101010101" pitchFamily="2" charset="-122"/>
              <a:ea typeface="华文楷体" panose="02010600040101010101" pitchFamily="2" charset="-122"/>
            </a:endParaRPr>
          </a:p>
          <a:p>
            <a:endParaRPr lang="en-US" sz="1800" b="1">
              <a:latin typeface="华文楷体" panose="02010600040101010101" pitchFamily="2" charset="-122"/>
              <a:ea typeface="华文楷体" panose="02010600040101010101" pitchFamily="2" charset="-122"/>
            </a:endParaRPr>
          </a:p>
          <a:p>
            <a:endParaRPr lang="en-US" sz="1800" b="1">
              <a:latin typeface="华文楷体" panose="02010600040101010101" pitchFamily="2" charset="-122"/>
              <a:ea typeface="华文楷体" panose="02010600040101010101" pitchFamily="2" charset="-122"/>
            </a:endParaRPr>
          </a:p>
          <a:p>
            <a:r>
              <a:rPr lang="zh-CN" altLang="en-US" sz="1800" b="1">
                <a:solidFill>
                  <a:srgbClr val="FF0000"/>
                </a:solidFill>
                <a:latin typeface="华文楷体" panose="02010600040101010101" pitchFamily="2" charset="-122"/>
                <a:ea typeface="华文楷体" panose="02010600040101010101" pitchFamily="2" charset="-122"/>
              </a:rPr>
              <a:t>（Ｘ错误操作不当乙炔瓶起火）　</a:t>
            </a:r>
            <a:endParaRPr lang="en-US" sz="1800" b="1">
              <a:latin typeface="华文楷体" panose="02010600040101010101" pitchFamily="2" charset="-122"/>
              <a:ea typeface="华文楷体" panose="02010600040101010101" pitchFamily="2" charset="-122"/>
            </a:endParaRPr>
          </a:p>
          <a:p>
            <a:r>
              <a:rPr lang="zh-CN" altLang="en-US" sz="1800" b="1">
                <a:latin typeface="华文楷体" panose="02010600040101010101" pitchFamily="2" charset="-122"/>
                <a:ea typeface="华文楷体" panose="02010600040101010101" pitchFamily="2" charset="-122"/>
              </a:rPr>
              <a:t>２、禁止敲击和碰撞等，气瓶使用时要注意固定，防止倾倒，严禁卧放使用，局部温度不要超过</a:t>
            </a:r>
            <a:r>
              <a:rPr lang="en-US" altLang="zh-CN" sz="1800" b="1">
                <a:latin typeface="华文楷体" panose="02010600040101010101" pitchFamily="2" charset="-122"/>
                <a:ea typeface="华文楷体" panose="02010600040101010101" pitchFamily="2" charset="-122"/>
              </a:rPr>
              <a:t>40</a:t>
            </a:r>
            <a:r>
              <a:rPr lang="zh-CN" altLang="en-US" sz="1800" b="1">
                <a:latin typeface="华文楷体" panose="02010600040101010101" pitchFamily="2" charset="-122"/>
                <a:ea typeface="华文楷体" panose="02010600040101010101" pitchFamily="2" charset="-122"/>
              </a:rPr>
              <a:t>℃（即烫手）。 </a:t>
            </a:r>
            <a:r>
              <a:rPr lang="zh-CN" altLang="en-US" sz="1800" b="1">
                <a:solidFill>
                  <a:srgbClr val="FF0000"/>
                </a:solidFill>
                <a:latin typeface="华文楷体" panose="02010600040101010101" pitchFamily="2" charset="-122"/>
                <a:ea typeface="华文楷体" panose="02010600040101010101" pitchFamily="2" charset="-122"/>
              </a:rPr>
              <a:t>　　</a:t>
            </a:r>
            <a:endParaRPr lang="en-US" altLang="zh-CN" sz="1800" b="1">
              <a:solidFill>
                <a:srgbClr val="FF0000"/>
              </a:solidFill>
              <a:latin typeface="华文楷体" panose="02010600040101010101" pitchFamily="2" charset="-122"/>
              <a:ea typeface="华文楷体" panose="02010600040101010101" pitchFamily="2" charset="-122"/>
            </a:endParaRPr>
          </a:p>
          <a:p>
            <a:endParaRPr lang="en-US" altLang="zh-CN" sz="1800" b="1">
              <a:solidFill>
                <a:srgbClr val="FF0000"/>
              </a:solidFill>
              <a:latin typeface="华文楷体" panose="02010600040101010101" pitchFamily="2" charset="-122"/>
              <a:ea typeface="华文楷体" panose="02010600040101010101" pitchFamily="2" charset="-122"/>
            </a:endParaRPr>
          </a:p>
          <a:p>
            <a:pPr>
              <a:buFont typeface="Arial" panose="020B0604020202020204" pitchFamily="34" charset="0"/>
              <a:buNone/>
            </a:pPr>
            <a:r>
              <a:rPr lang="zh-CN" altLang="en-US" sz="1800" b="1">
                <a:solidFill>
                  <a:srgbClr val="FF0000"/>
                </a:solidFill>
                <a:latin typeface="华文楷体" panose="02010600040101010101" pitchFamily="2" charset="-122"/>
                <a:ea typeface="华文楷体" panose="02010600040101010101" pitchFamily="2" charset="-122"/>
              </a:rPr>
              <a:t>　　　　　　　　　　　　　　　</a:t>
            </a:r>
            <a:br>
              <a:rPr lang="en-US" sz="1800" b="1">
                <a:latin typeface="华文楷体" panose="02010600040101010101" pitchFamily="2" charset="-122"/>
                <a:ea typeface="华文楷体" panose="02010600040101010101" pitchFamily="2" charset="-122"/>
              </a:rPr>
            </a:br>
            <a:endParaRPr lang="zh-CN" altLang="en-US" sz="1800">
              <a:latin typeface="华文楷体" panose="02010600040101010101" pitchFamily="2" charset="-122"/>
              <a:ea typeface="华文楷体" panose="02010600040101010101" pitchFamily="2" charset="-122"/>
            </a:endParaRPr>
          </a:p>
        </p:txBody>
      </p:sp>
      <p:pic>
        <p:nvPicPr>
          <p:cNvPr id="14340" name="图片 8" descr="m_9-015-50809015.jpg"/>
          <p:cNvPicPr>
            <a:picLocks noChangeAspect="1"/>
          </p:cNvPicPr>
          <p:nvPr/>
        </p:nvPicPr>
        <p:blipFill>
          <a:blip r:embed="rId2"/>
          <a:srcRect/>
          <a:stretch>
            <a:fillRect/>
          </a:stretch>
        </p:blipFill>
        <p:spPr bwMode="auto">
          <a:xfrm>
            <a:off x="6643688" y="1571625"/>
            <a:ext cx="1371600" cy="1785938"/>
          </a:xfrm>
          <a:prstGeom prst="rect">
            <a:avLst/>
          </a:prstGeom>
          <a:noFill/>
          <a:ln w="9525">
            <a:noFill/>
            <a:miter lim="800000"/>
            <a:headEnd/>
            <a:tailEnd/>
          </a:ln>
        </p:spPr>
      </p:pic>
      <p:pic>
        <p:nvPicPr>
          <p:cNvPr id="14341" name="图片 5" descr="911b1.jpg"/>
          <p:cNvPicPr>
            <a:picLocks noChangeAspect="1"/>
          </p:cNvPicPr>
          <p:nvPr/>
        </p:nvPicPr>
        <p:blipFill>
          <a:blip r:embed="rId3"/>
          <a:srcRect/>
          <a:stretch>
            <a:fillRect/>
          </a:stretch>
        </p:blipFill>
        <p:spPr bwMode="auto">
          <a:xfrm>
            <a:off x="642938" y="4143375"/>
            <a:ext cx="3419475" cy="25622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3" descr="0883.jpg"/>
          <p:cNvPicPr>
            <a:picLocks noChangeAspect="1"/>
          </p:cNvPicPr>
          <p:nvPr/>
        </p:nvPicPr>
        <p:blipFill>
          <a:blip r:embed="rId1"/>
          <a:srcRect/>
          <a:stretch>
            <a:fillRect/>
          </a:stretch>
        </p:blipFill>
        <p:spPr bwMode="auto">
          <a:xfrm>
            <a:off x="3286125" y="1714500"/>
            <a:ext cx="2409825" cy="5143500"/>
          </a:xfrm>
          <a:prstGeom prst="rect">
            <a:avLst/>
          </a:prstGeom>
          <a:noFill/>
          <a:ln w="9525">
            <a:noFill/>
            <a:miter lim="800000"/>
            <a:headEnd/>
            <a:tailEnd/>
          </a:ln>
        </p:spPr>
      </p:pic>
      <p:sp>
        <p:nvSpPr>
          <p:cNvPr id="15362" name="标题 1"/>
          <p:cNvSpPr>
            <a:spLocks noGrp="1"/>
          </p:cNvSpPr>
          <p:nvPr>
            <p:ph type="title"/>
          </p:nvPr>
        </p:nvSpPr>
        <p:spPr>
          <a:xfrm>
            <a:off x="457200" y="274638"/>
            <a:ext cx="8229600" cy="1939925"/>
          </a:xfrm>
        </p:spPr>
        <p:txBody>
          <a:bodyPr/>
          <a:lstStyle/>
          <a:p>
            <a:pPr algn="l"/>
            <a:r>
              <a:rPr lang="zh-CN" altLang="en-US" sz="2200" b="1">
                <a:latin typeface="华文楷体" panose="02010600040101010101" pitchFamily="2" charset="-122"/>
                <a:ea typeface="华文楷体" panose="02010600040101010101" pitchFamily="2" charset="-122"/>
              </a:rPr>
              <a:t>３、乙炔瓶应贮存在通风良好的库房里，必须竖立放置。周围注明防火、防爆标志，并贮备灭火消防器，采用干粉或二氧化碳灭火器，严禁使用四氯化碳灭火器。</a:t>
            </a:r>
            <a:br>
              <a:rPr lang="en-US" b="1">
                <a:latin typeface="华文楷体" panose="02010600040101010101" pitchFamily="2" charset="-122"/>
                <a:ea typeface="华文楷体" panose="02010600040101010101" pitchFamily="2" charset="-122"/>
              </a:rPr>
            </a:br>
            <a:r>
              <a:rPr lang="en-US" altLang="zh-CN" sz="2200" b="1">
                <a:latin typeface="华文楷体" panose="02010600040101010101" pitchFamily="2" charset="-122"/>
                <a:ea typeface="华文楷体" panose="02010600040101010101" pitchFamily="2" charset="-122"/>
              </a:rPr>
              <a:t>4</a:t>
            </a:r>
            <a:r>
              <a:rPr lang="zh-CN" altLang="en-US" sz="2200" b="1">
                <a:latin typeface="华文楷体" panose="02010600040101010101" pitchFamily="2" charset="-122"/>
                <a:ea typeface="华文楷体" panose="02010600040101010101" pitchFamily="2" charset="-122"/>
              </a:rPr>
              <a:t>、乙炔瓶不能受剧烈震动和下墩，以免填料下沉形成空间。</a:t>
            </a:r>
            <a:endParaRPr lang="zh-CN" altLang="en-US" sz="2200"/>
          </a:p>
        </p:txBody>
      </p:sp>
      <p:sp>
        <p:nvSpPr>
          <p:cNvPr id="15363" name="内容占位符 2"/>
          <p:cNvSpPr>
            <a:spLocks noGrp="1"/>
          </p:cNvSpPr>
          <p:nvPr>
            <p:ph idx="1"/>
          </p:nvPr>
        </p:nvSpPr>
        <p:spPr>
          <a:xfrm>
            <a:off x="428625" y="2332038"/>
            <a:ext cx="8229600" cy="4525962"/>
          </a:xfrm>
        </p:spPr>
        <p:txBody>
          <a:bodyPr/>
          <a:lstStyle/>
          <a:p>
            <a:pPr>
              <a:buFont typeface="Arial" panose="020B0604020202020204" pitchFamily="34" charset="0"/>
              <a:buNone/>
            </a:pPr>
            <a:br>
              <a:rPr lang="en-US" altLang="zh-CN">
                <a:latin typeface="华文楷体" panose="02010600040101010101" pitchFamily="2" charset="-122"/>
                <a:ea typeface="华文楷体" panose="02010600040101010101" pitchFamily="2" charset="-122"/>
              </a:rPr>
            </a:b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a:xfrm>
            <a:off x="457200" y="274638"/>
            <a:ext cx="8229600" cy="2368550"/>
          </a:xfrm>
        </p:spPr>
        <p:txBody>
          <a:bodyPr/>
          <a:lstStyle/>
          <a:p>
            <a:endParaRPr lang="zh-CN" altLang="en-US"/>
          </a:p>
        </p:txBody>
      </p:sp>
      <p:sp>
        <p:nvSpPr>
          <p:cNvPr id="16386" name="内容占位符 2"/>
          <p:cNvSpPr>
            <a:spLocks noGrp="1"/>
          </p:cNvSpPr>
          <p:nvPr>
            <p:ph idx="1"/>
          </p:nvPr>
        </p:nvSpPr>
        <p:spPr>
          <a:xfrm>
            <a:off x="500063" y="2786063"/>
            <a:ext cx="8229600" cy="4525962"/>
          </a:xfrm>
        </p:spPr>
        <p:txBody>
          <a:bodyPr/>
          <a:lstStyle/>
          <a:p>
            <a:endParaRPr lang="en-US" altLang="zh-CN" sz="2000" b="1">
              <a:latin typeface="华文楷体" panose="02010600040101010101" pitchFamily="2" charset="-122"/>
              <a:ea typeface="华文楷体" panose="02010600040101010101" pitchFamily="2" charset="-122"/>
            </a:endParaRPr>
          </a:p>
          <a:p>
            <a:endParaRPr lang="en-US" altLang="zh-CN" sz="2000" b="1">
              <a:latin typeface="华文楷体" panose="02010600040101010101" pitchFamily="2" charset="-122"/>
              <a:ea typeface="华文楷体" panose="02010600040101010101" pitchFamily="2" charset="-122"/>
            </a:endParaRPr>
          </a:p>
          <a:p>
            <a:endParaRPr lang="en-US" altLang="zh-CN" sz="2000" b="1">
              <a:latin typeface="华文楷体" panose="02010600040101010101" pitchFamily="2" charset="-122"/>
              <a:ea typeface="华文楷体" panose="02010600040101010101" pitchFamily="2" charset="-122"/>
            </a:endParaRPr>
          </a:p>
          <a:p>
            <a:endParaRPr lang="en-US" altLang="zh-CN" sz="2000" b="1">
              <a:latin typeface="华文楷体" panose="02010600040101010101" pitchFamily="2" charset="-122"/>
              <a:ea typeface="华文楷体" panose="02010600040101010101" pitchFamily="2" charset="-122"/>
            </a:endParaRPr>
          </a:p>
          <a:p>
            <a:endParaRPr lang="en-US" altLang="zh-CN" sz="2000" b="1">
              <a:latin typeface="华文楷体" panose="02010600040101010101" pitchFamily="2" charset="-122"/>
              <a:ea typeface="华文楷体" panose="02010600040101010101" pitchFamily="2" charset="-122"/>
            </a:endParaRPr>
          </a:p>
          <a:p>
            <a:r>
              <a:rPr lang="en-US" altLang="zh-CN" sz="2000" b="1">
                <a:latin typeface="华文楷体" panose="02010600040101010101" pitchFamily="2" charset="-122"/>
                <a:ea typeface="华文楷体" panose="02010600040101010101" pitchFamily="2" charset="-122"/>
              </a:rPr>
              <a:t>5</a:t>
            </a:r>
            <a:r>
              <a:rPr lang="zh-CN" altLang="en-US" sz="2000" b="1">
                <a:latin typeface="华文楷体" panose="02010600040101010101" pitchFamily="2" charset="-122"/>
                <a:ea typeface="华文楷体" panose="02010600040101010101" pitchFamily="2" charset="-122"/>
              </a:rPr>
              <a:t>、乙炔瓶不得靠近热源和电气设备，防止曝晒，与明火距离一般不少于</a:t>
            </a:r>
            <a:r>
              <a:rPr lang="en-US" altLang="zh-CN" sz="2000" b="1">
                <a:latin typeface="华文楷体" panose="02010600040101010101" pitchFamily="2" charset="-122"/>
                <a:ea typeface="华文楷体" panose="02010600040101010101" pitchFamily="2" charset="-122"/>
              </a:rPr>
              <a:t>10M</a:t>
            </a:r>
            <a:r>
              <a:rPr lang="zh-CN" altLang="en-US" sz="2000" b="1">
                <a:latin typeface="华文楷体" panose="02010600040101010101" pitchFamily="2" charset="-122"/>
                <a:ea typeface="华文楷体" panose="02010600040101010101" pitchFamily="2" charset="-122"/>
              </a:rPr>
              <a:t>，严禁用火烘烤。搬运时的温度要保证在</a:t>
            </a:r>
            <a:r>
              <a:rPr lang="en-US" altLang="zh-CN" sz="2000" b="1">
                <a:latin typeface="华文楷体" panose="02010600040101010101" pitchFamily="2" charset="-122"/>
                <a:ea typeface="华文楷体" panose="02010600040101010101" pitchFamily="2" charset="-122"/>
              </a:rPr>
              <a:t>40</a:t>
            </a:r>
            <a:r>
              <a:rPr lang="zh-CN" altLang="en-US" sz="2000" b="1">
                <a:latin typeface="华文楷体" panose="02010600040101010101" pitchFamily="2" charset="-122"/>
                <a:ea typeface="华文楷体" panose="02010600040101010101" pitchFamily="2" charset="-122"/>
              </a:rPr>
              <a:t>℃以下，乙炔瓶表面温度不能超过</a:t>
            </a:r>
            <a:r>
              <a:rPr lang="en-US" altLang="zh-CN" sz="2000" b="1">
                <a:latin typeface="华文楷体" panose="02010600040101010101" pitchFamily="2" charset="-122"/>
                <a:ea typeface="华文楷体" panose="02010600040101010101" pitchFamily="2" charset="-122"/>
              </a:rPr>
              <a:t>40</a:t>
            </a:r>
            <a:r>
              <a:rPr lang="zh-CN" altLang="en-US" sz="2000" b="1">
                <a:latin typeface="华文楷体" panose="02010600040101010101" pitchFamily="2" charset="-122"/>
                <a:ea typeface="华文楷体" panose="02010600040101010101" pitchFamily="2" charset="-122"/>
              </a:rPr>
              <a:t>℃。</a:t>
            </a:r>
            <a:br>
              <a:rPr lang="en-US" sz="2000" b="1">
                <a:latin typeface="华文楷体" panose="02010600040101010101" pitchFamily="2" charset="-122"/>
                <a:ea typeface="华文楷体" panose="02010600040101010101" pitchFamily="2" charset="-122"/>
              </a:rPr>
            </a:br>
            <a:endParaRPr lang="zh-CN" altLang="en-US"/>
          </a:p>
        </p:txBody>
      </p:sp>
      <p:pic>
        <p:nvPicPr>
          <p:cNvPr id="16387" name="图片 3" descr="2008919141322766.jpg"/>
          <p:cNvPicPr>
            <a:picLocks noChangeAspect="1"/>
          </p:cNvPicPr>
          <p:nvPr/>
        </p:nvPicPr>
        <p:blipFill>
          <a:blip r:embed="rId1"/>
          <a:srcRect/>
          <a:stretch>
            <a:fillRect/>
          </a:stretch>
        </p:blipFill>
        <p:spPr bwMode="auto">
          <a:xfrm>
            <a:off x="2286000" y="428625"/>
            <a:ext cx="4500563" cy="30003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fontScale="90000"/>
          </a:bodyPr>
          <a:lstStyle/>
          <a:p>
            <a:pPr algn="l" fontAlgn="auto">
              <a:spcAft>
                <a:spcPts val="0"/>
              </a:spcAft>
              <a:defRPr/>
            </a:pPr>
            <a:br>
              <a:rPr lang="en-US" altLang="zh-CN" sz="2200" b="1" dirty="0">
                <a:latin typeface="华文楷体" panose="02010600040101010101" pitchFamily="2" charset="-122"/>
                <a:ea typeface="华文楷体" panose="02010600040101010101" pitchFamily="2" charset="-122"/>
              </a:rPr>
            </a:br>
            <a:br>
              <a:rPr lang="en-US" altLang="zh-CN" sz="2200" b="1" dirty="0">
                <a:latin typeface="华文楷体" panose="02010600040101010101" pitchFamily="2" charset="-122"/>
                <a:ea typeface="华文楷体" panose="02010600040101010101" pitchFamily="2" charset="-122"/>
              </a:rPr>
            </a:br>
            <a:r>
              <a:rPr lang="en-US" altLang="zh-CN" sz="2200" b="1" dirty="0">
                <a:latin typeface="华文楷体" panose="02010600040101010101" pitchFamily="2" charset="-122"/>
                <a:ea typeface="华文楷体" panose="02010600040101010101" pitchFamily="2" charset="-122"/>
              </a:rPr>
              <a:t>6</a:t>
            </a:r>
            <a:r>
              <a:rPr lang="zh-CN" altLang="en-US" sz="2200" b="1" dirty="0">
                <a:latin typeface="华文楷体" panose="02010600040101010101" pitchFamily="2" charset="-122"/>
                <a:ea typeface="华文楷体" panose="02010600040101010101" pitchFamily="2" charset="-122"/>
              </a:rPr>
              <a:t>、短距离移动乙炔瓶时，可将乙炔瓶稍为倾斜，用手来移动，要移动到另外的场所，应使用橡皮轮胎的手推车来运输。氧气乙炔瓶严禁在地面上滚动。</a:t>
            </a:r>
            <a:br>
              <a:rPr lang="en-US" b="1" dirty="0">
                <a:latin typeface="华文楷体" panose="02010600040101010101" pitchFamily="2" charset="-122"/>
                <a:ea typeface="华文楷体" panose="02010600040101010101" pitchFamily="2" charset="-122"/>
              </a:rPr>
            </a:br>
            <a:endParaRPr lang="zh-CN" altLang="en-US" dirty="0"/>
          </a:p>
        </p:txBody>
      </p:sp>
      <p:pic>
        <p:nvPicPr>
          <p:cNvPr id="17410" name="内容占位符 3" descr="00219192cbdf0b93290d58.jpg"/>
          <p:cNvPicPr>
            <a:picLocks noGrp="1" noChangeAspect="1"/>
          </p:cNvPicPr>
          <p:nvPr>
            <p:ph idx="1"/>
          </p:nvPr>
        </p:nvPicPr>
        <p:blipFill>
          <a:blip r:embed="rId1"/>
          <a:srcRect/>
          <a:stretch>
            <a:fillRect/>
          </a:stretch>
        </p:blipFill>
        <p:spPr>
          <a:xfrm>
            <a:off x="684213" y="1557338"/>
            <a:ext cx="4286250" cy="3810000"/>
          </a:xfrm>
        </p:spPr>
      </p:pic>
      <p:pic>
        <p:nvPicPr>
          <p:cNvPr id="17411" name="图片 4" descr="634231681311296445.jpg"/>
          <p:cNvPicPr>
            <a:picLocks noChangeAspect="1"/>
          </p:cNvPicPr>
          <p:nvPr/>
        </p:nvPicPr>
        <p:blipFill>
          <a:blip r:embed="rId2"/>
          <a:srcRect/>
          <a:stretch>
            <a:fillRect/>
          </a:stretch>
        </p:blipFill>
        <p:spPr bwMode="auto">
          <a:xfrm>
            <a:off x="5572125" y="1643063"/>
            <a:ext cx="2928938" cy="37147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内容占位符 2"/>
          <p:cNvSpPr>
            <a:spLocks noGrp="1"/>
          </p:cNvSpPr>
          <p:nvPr>
            <p:ph idx="1"/>
          </p:nvPr>
        </p:nvSpPr>
        <p:spPr/>
        <p:txBody>
          <a:bodyPr/>
          <a:lstStyle/>
          <a:p>
            <a:r>
              <a:rPr lang="en-US" altLang="zh-CN" b="1">
                <a:latin typeface="华文楷体" panose="02010600040101010101" pitchFamily="2" charset="-122"/>
                <a:ea typeface="华文楷体" panose="02010600040101010101" pitchFamily="2" charset="-122"/>
              </a:rPr>
              <a:t>6</a:t>
            </a:r>
            <a:r>
              <a:rPr lang="zh-CN" altLang="en-US" b="1">
                <a:latin typeface="华文楷体" panose="02010600040101010101" pitchFamily="2" charset="-122"/>
                <a:ea typeface="华文楷体" panose="02010600040101010101" pitchFamily="2" charset="-122"/>
              </a:rPr>
              <a:t>、禁止在乙炔瓶上放置物件、工具或缠绕悬挂橡皮管及焊、割炬等。</a:t>
            </a:r>
            <a:br>
              <a:rPr lang="en-US" b="1">
                <a:latin typeface="华文楷体" panose="02010600040101010101" pitchFamily="2" charset="-122"/>
                <a:ea typeface="华文楷体" panose="02010600040101010101" pitchFamily="2" charset="-122"/>
              </a:rPr>
            </a:br>
            <a:r>
              <a:rPr lang="en-US" altLang="zh-CN" b="1">
                <a:latin typeface="华文楷体" panose="02010600040101010101" pitchFamily="2" charset="-122"/>
                <a:ea typeface="华文楷体" panose="02010600040101010101" pitchFamily="2" charset="-122"/>
              </a:rPr>
              <a:t>7</a:t>
            </a:r>
            <a:r>
              <a:rPr lang="zh-CN" altLang="en-US" b="1">
                <a:latin typeface="华文楷体" panose="02010600040101010101" pitchFamily="2" charset="-122"/>
                <a:ea typeface="华文楷体" panose="02010600040101010101" pitchFamily="2" charset="-122"/>
              </a:rPr>
              <a:t>、乙炔瓶的瓶阀、易熔塞等处用肥皂水检漏，各处不得有漏气现象。</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p:txBody>
          <a:bodyPr/>
          <a:lstStyle/>
          <a:p>
            <a:endParaRPr lang="zh-CN" altLang="en-US"/>
          </a:p>
        </p:txBody>
      </p:sp>
      <p:sp>
        <p:nvSpPr>
          <p:cNvPr id="19458" name="内容占位符 2"/>
          <p:cNvSpPr>
            <a:spLocks noGrp="1"/>
          </p:cNvSpPr>
          <p:nvPr>
            <p:ph idx="1"/>
          </p:nvPr>
        </p:nvSpPr>
        <p:spPr>
          <a:xfrm>
            <a:off x="571500" y="3286125"/>
            <a:ext cx="8115300" cy="4125913"/>
          </a:xfrm>
        </p:spPr>
        <p:txBody>
          <a:bodyPr/>
          <a:lstStyle/>
          <a:p>
            <a:endParaRPr lang="en-US" altLang="zh-CN"/>
          </a:p>
          <a:p>
            <a:r>
              <a:rPr lang="zh-CN" altLang="en-US" sz="2000" b="1">
                <a:latin typeface="华文楷体" panose="02010600040101010101" pitchFamily="2" charset="-122"/>
                <a:ea typeface="华文楷体" panose="02010600040101010101" pitchFamily="2" charset="-122"/>
              </a:rPr>
              <a:t>９、使用乙炔瓶的现场存量不得超过</a:t>
            </a:r>
            <a:r>
              <a:rPr lang="en-US" altLang="zh-CN" sz="2000" b="1">
                <a:latin typeface="华文楷体" panose="02010600040101010101" pitchFamily="2" charset="-122"/>
                <a:ea typeface="华文楷体" panose="02010600040101010101" pitchFamily="2" charset="-122"/>
              </a:rPr>
              <a:t>5</a:t>
            </a:r>
            <a:r>
              <a:rPr lang="zh-CN" altLang="en-US" sz="2000" b="1">
                <a:latin typeface="华文楷体" panose="02010600040101010101" pitchFamily="2" charset="-122"/>
                <a:ea typeface="华文楷体" panose="02010600040101010101" pitchFamily="2" charset="-122"/>
              </a:rPr>
              <a:t>瓶；超过</a:t>
            </a:r>
            <a:r>
              <a:rPr lang="en-US" altLang="zh-CN" sz="2000" b="1">
                <a:latin typeface="华文楷体" panose="02010600040101010101" pitchFamily="2" charset="-122"/>
                <a:ea typeface="华文楷体" panose="02010600040101010101" pitchFamily="2" charset="-122"/>
              </a:rPr>
              <a:t>5</a:t>
            </a:r>
            <a:r>
              <a:rPr lang="zh-CN" altLang="en-US" sz="2000" b="1">
                <a:latin typeface="华文楷体" panose="02010600040101010101" pitchFamily="2" charset="-122"/>
                <a:ea typeface="华文楷体" panose="02010600040101010101" pitchFamily="2" charset="-122"/>
              </a:rPr>
              <a:t>瓶但不超过</a:t>
            </a:r>
            <a:r>
              <a:rPr lang="en-US" altLang="zh-CN" sz="2000" b="1">
                <a:latin typeface="华文楷体" panose="02010600040101010101" pitchFamily="2" charset="-122"/>
                <a:ea typeface="华文楷体" panose="02010600040101010101" pitchFamily="2" charset="-122"/>
              </a:rPr>
              <a:t>20</a:t>
            </a:r>
            <a:r>
              <a:rPr lang="zh-CN" altLang="en-US" sz="2000" b="1">
                <a:latin typeface="华文楷体" panose="02010600040101010101" pitchFamily="2" charset="-122"/>
                <a:ea typeface="华文楷体" panose="02010600040101010101" pitchFamily="2" charset="-122"/>
              </a:rPr>
              <a:t>瓶时，应在现场用非燃烧体或难燃烧体墙隔成单独的储存间。</a:t>
            </a:r>
            <a:endParaRPr lang="zh-CN" altLang="en-US" sz="2000" b="1">
              <a:latin typeface="华文楷体" panose="02010600040101010101" pitchFamily="2" charset="-122"/>
              <a:ea typeface="华文楷体" panose="02010600040101010101" pitchFamily="2" charset="-122"/>
            </a:endParaRPr>
          </a:p>
        </p:txBody>
      </p:sp>
      <p:pic>
        <p:nvPicPr>
          <p:cNvPr id="19459" name="图片 4" descr="untitled1.bmp"/>
          <p:cNvPicPr>
            <a:picLocks noChangeAspect="1"/>
          </p:cNvPicPr>
          <p:nvPr/>
        </p:nvPicPr>
        <p:blipFill>
          <a:blip r:embed="rId1"/>
          <a:srcRect/>
          <a:stretch>
            <a:fillRect/>
          </a:stretch>
        </p:blipFill>
        <p:spPr bwMode="auto">
          <a:xfrm>
            <a:off x="2428875" y="285750"/>
            <a:ext cx="4429125" cy="3322638"/>
          </a:xfrm>
          <a:prstGeom prst="rect">
            <a:avLst/>
          </a:prstGeom>
          <a:noFill/>
          <a:ln w="9525">
            <a:noFill/>
            <a:miter lim="800000"/>
            <a:headEnd/>
            <a:tailEnd/>
          </a:ln>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PECIAL_SOURCE" val="bdnull"/>
</p:tagLst>
</file>

<file path=ppt/tags/tag16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4.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5.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6.xml><?xml version="1.0" encoding="utf-8"?>
<p:tagLst xmlns:p="http://schemas.openxmlformats.org/presentationml/2006/main">
  <p:tag name="commondata" val="eyJoZGlkIjoiNDY1MmY4MTY3YzFkZTg4NGM1MWI4N2I1NTA1MWI4MWE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2495</Words>
  <Application>WPS 演示</Application>
  <PresentationFormat>全屏显示(4:3)</PresentationFormat>
  <Paragraphs>102</Paragraphs>
  <Slides>16</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16</vt:i4>
      </vt:variant>
    </vt:vector>
  </HeadingPairs>
  <TitlesOfParts>
    <vt:vector size="29" baseType="lpstr">
      <vt:lpstr>Arial</vt:lpstr>
      <vt:lpstr>宋体</vt:lpstr>
      <vt:lpstr>Wingdings</vt:lpstr>
      <vt:lpstr>Calibri</vt:lpstr>
      <vt:lpstr>微软雅黑</vt:lpstr>
      <vt:lpstr>楷体</vt:lpstr>
      <vt:lpstr>黑体</vt:lpstr>
      <vt:lpstr>华文琥珀</vt:lpstr>
      <vt:lpstr>华文楷体</vt:lpstr>
      <vt:lpstr>Arial Unicode MS</vt:lpstr>
      <vt:lpstr>汉仪旗黑-85S</vt:lpstr>
      <vt:lpstr>Office 主题</vt:lpstr>
      <vt:lpstr>6_Office 主题​​</vt:lpstr>
      <vt:lpstr>安全管理必备 工具--TPM概论</vt:lpstr>
      <vt:lpstr>PowerPoint 演示文稿</vt:lpstr>
      <vt:lpstr>氧、乙炔安全操作规程</vt:lpstr>
      <vt:lpstr>一、乙炔瓶：</vt:lpstr>
      <vt:lpstr>３、乙炔瓶应贮存在通风良好的库房里，必须竖立放置。周围注明防火、防爆标志，并贮备灭火消防器，采用干粉或二氧化碳灭火器，严禁使用四氯化碳灭火器。 4、乙炔瓶不能受剧烈震动和下墩，以免填料下沉形成空间。</vt:lpstr>
      <vt:lpstr>PowerPoint 演示文稿</vt:lpstr>
      <vt:lpstr>  6、短距离移动乙炔瓶时，可将乙炔瓶稍为倾斜，用手来移动，要移动到另外的场所，应使用橡皮轮胎的手推车来运输。氧气乙炔瓶严禁在地面上滚动。 </vt:lpstr>
      <vt:lpstr>PowerPoint 演示文稿</vt:lpstr>
      <vt:lpstr>PowerPoint 演示文稿</vt:lpstr>
      <vt:lpstr>胶管安全： </vt:lpstr>
      <vt:lpstr>安全事项：</vt:lpstr>
      <vt:lpstr>焊割炬使用安全要求：</vt:lpstr>
      <vt:lpstr>4 、焊炬使用过程中应注意避免发生回火。引起回火的主要原因有：</vt:lpstr>
      <vt:lpstr>PowerPoint 演示文稿</vt:lpstr>
      <vt:lpstr>氧气瓶的安全使用 </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氧、乙炔安全操作规程</dc:title>
  <dc:creator/>
  <cp:lastModifiedBy>little fairy</cp:lastModifiedBy>
  <cp:revision>4</cp:revision>
  <dcterms:created xsi:type="dcterms:W3CDTF">2011-10-19T14:48:00Z</dcterms:created>
  <dcterms:modified xsi:type="dcterms:W3CDTF">2023-11-13T10:06:41Z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2052-12.1.0.15933</vt:lpwstr>
  </property>
  <property fmtid="{D5CDD505-2E9C-101B-9397-08002B2CF9AE}" pid="3" name="ICV">
    <vt:lpwstr>52497F29179747BC8C60B5A343AD2B56_13</vt:lpwstr>
  </property>
</Properties>
</file>